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27"/>
  </p:notesMasterIdLst>
  <p:handoutMasterIdLst>
    <p:handoutMasterId r:id="rId28"/>
  </p:handoutMasterIdLst>
  <p:sldIdLst>
    <p:sldId id="5860" r:id="rId5"/>
    <p:sldId id="5907" r:id="rId6"/>
    <p:sldId id="5915" r:id="rId7"/>
    <p:sldId id="5882" r:id="rId8"/>
    <p:sldId id="5866" r:id="rId9"/>
    <p:sldId id="5912" r:id="rId10"/>
    <p:sldId id="4762" r:id="rId11"/>
    <p:sldId id="4846" r:id="rId12"/>
    <p:sldId id="4776" r:id="rId13"/>
    <p:sldId id="5929" r:id="rId14"/>
    <p:sldId id="5918" r:id="rId15"/>
    <p:sldId id="5919" r:id="rId16"/>
    <p:sldId id="4750" r:id="rId17"/>
    <p:sldId id="308" r:id="rId18"/>
    <p:sldId id="5925" r:id="rId19"/>
    <p:sldId id="5921" r:id="rId20"/>
    <p:sldId id="5928" r:id="rId21"/>
    <p:sldId id="5923" r:id="rId22"/>
    <p:sldId id="5927" r:id="rId23"/>
    <p:sldId id="5922" r:id="rId24"/>
    <p:sldId id="5930" r:id="rId25"/>
    <p:sldId id="5909" r:id="rId2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ADDD"/>
    <a:srgbClr val="DB3527"/>
    <a:srgbClr val="9E8CAA"/>
    <a:srgbClr val="FFFFFF"/>
    <a:srgbClr val="008000"/>
    <a:srgbClr val="7F7F7F"/>
    <a:srgbClr val="3333FF"/>
    <a:srgbClr val="FF40FF"/>
    <a:srgbClr val="FF7E79"/>
    <a:srgbClr val="009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7/25/24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Title from Agenda</a:t>
            </a:r>
            <a:br>
              <a:rPr lang="en-US"/>
            </a:br>
            <a:r>
              <a:rPr lang="en-US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4810760"/>
            <a:ext cx="5867400" cy="68580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800" b="0" i="0" u="none" strike="noStrike" smtClean="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Review Name from Agenda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Continuation of Review Name</a:t>
            </a:r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/>
              <a:t>Secondary title if needed</a:t>
            </a:r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16263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Project Role or Organizational Role if not Project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B726ECD-3BC1-23C9-2165-9B560F6BAE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2920" y="5496560"/>
            <a:ext cx="5867400" cy="34747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799"/>
            <a:ext cx="5632704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5AE4BB5-A676-300E-41CC-3E0CD9CBBB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3538728"/>
            <a:ext cx="5632704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56A53B1-283A-2BF9-DB8B-F08D9BE560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3538726"/>
            <a:ext cx="5632704" cy="263347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39393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321621AE-10F1-CDF8-95BA-F8E47572C0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7" y="3538728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9764A17-0F34-2A3A-93E4-E1F4D33059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3538728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6AA10D3-AF77-7E4D-983A-344FF18E5A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52" y="3538728"/>
            <a:ext cx="36576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2308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7892FF4-91B9-0E02-9B31-F1D09B96C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3538728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B305AEF-B71B-7C75-3BDE-A39F06AE08B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3542418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FCA8854-3AF7-882B-BD4F-CE5BCBC23A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3538728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57BF677-8C36-4955-17BF-F78BF3D90C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52" y="3546750"/>
            <a:ext cx="2743200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1391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11503152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7" y="2592324"/>
            <a:ext cx="11503152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4498848"/>
            <a:ext cx="11503152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97316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62C8D278-8C8C-0901-E682-16964AE9B09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2592324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16DBA24A-0EAB-96A6-9A1E-BDE6454E4AC7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2587752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44BBC21-A596-4DDA-D790-503796FF96D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8" y="4498848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79728BB3-D547-08B9-F241-416827A2A3C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27648" y="4492752"/>
            <a:ext cx="5632704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0889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65B90D4-3D48-96EA-424E-9748BB066E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6" y="2591282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9C70D91-BB35-FC4E-C53E-3DB91CABC33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2595132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5F90A6C-FCDA-000B-BD92-A8B6F358E9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48" y="2595132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E572C9F-2330-8480-0B67-198F9344B48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" y="4498688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213A212-E9EF-B9FD-0535-116965F0CEC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79974" y="4498688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67258FB1-18C4-9D3A-075B-99ABB8F88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2748" y="4498688"/>
            <a:ext cx="36576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8040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10F2C0B-3B3A-1948-CFD4-BE909F9340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2593967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D0D71EF-D2F9-A86D-EE24-3AA9EAEDD1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2587752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A70EADA-EFB4-B62D-E353-1E46E518A3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2587752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D368454-F1A4-F224-9037-64B4361E63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49" y="2593967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6EB29B4-2BA9-E1B9-D309-D2B3A11662B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449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C7C33EB-CDAC-78D5-D2F5-4C4B7A5D32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7182" y="450001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BC8D965E-098F-DFD9-85D3-5BA5F50F00A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97167" y="4495800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3C1B57CF-2BF5-1EC3-FC21-A535439001E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217149" y="4503821"/>
            <a:ext cx="2743200" cy="167335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49111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7" y="2116675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3547550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7" y="4978426"/>
            <a:ext cx="11503152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756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BBDCC6BF-3B0D-AD16-6D46-BEC510E588C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2116702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E3010EEA-82D9-0803-B736-51FD108EBE80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2115083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BE6B128E-358E-0CB0-28A2-FBFB30D8388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200" y="3547604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4642B89-D9FF-387E-3534-EABE090E97A2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6327648" y="3544366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28C853D9-2961-9266-7CFE-22BEDC3C96E8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198" y="4978507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BFF384A5-FBD4-BFF4-F11F-8035A1D722F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6327648" y="4973649"/>
            <a:ext cx="5632704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3501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F65B90D4-3D48-96EA-424E-9748BB066E6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6" y="2121408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9C70D91-BB35-FC4E-C53E-3DB91CABC33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2121408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5F90A6C-FCDA-000B-BD92-A8B6F358E994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48" y="2121408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E572C9F-2330-8480-0B67-198F9344B484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457200" y="3547872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F213A212-E9EF-B9FD-0535-116965F0CEC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379974" y="3547872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67258FB1-18C4-9D3A-075B-99ABB8F88F7C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8302748" y="3547872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B9CB9B26-5539-83B1-763B-42E9B93C2DD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57196" y="4974336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1548A393-6168-CFA8-66ED-3E525FB292D2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4379974" y="4974336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5F4635F7-56F0-2708-724E-DD5EF1C15BE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302748" y="4974336"/>
            <a:ext cx="36576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068423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BCF4559-0899-0DD5-7D25-41B11381A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2617DC3-5666-691F-6DC4-19384809B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110F2C0B-3B3A-1948-CFD4-BE909F934003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8D0D71EF-D2F9-A86D-EE24-3AA9EAEDD1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CA70EADA-EFB4-B62D-E353-1E46E518A34B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CD368454-F1A4-F224-9037-64B4361E6364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49" y="2121408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D6EB29B4-2BA9-E1B9-D309-D2B3A11662B4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457200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Content Placeholder 10">
            <a:extLst>
              <a:ext uri="{FF2B5EF4-FFF2-40B4-BE49-F238E27FC236}">
                <a16:creationId xmlns:a16="http://schemas.microsoft.com/office/drawing/2014/main" id="{8C7C33EB-CDAC-78D5-D2F5-4C4B7A5D32BF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3377182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BC8D965E-098F-DFD9-85D3-5BA5F50F00A6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6297167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Content Placeholder 10">
            <a:extLst>
              <a:ext uri="{FF2B5EF4-FFF2-40B4-BE49-F238E27FC236}">
                <a16:creationId xmlns:a16="http://schemas.microsoft.com/office/drawing/2014/main" id="{3C1B57CF-2BF5-1EC3-FC21-A535439001E5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9217149" y="3547872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1A6E1C39-C2AD-6F1B-9D78-5A4E4B530027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457200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10">
            <a:extLst>
              <a:ext uri="{FF2B5EF4-FFF2-40B4-BE49-F238E27FC236}">
                <a16:creationId xmlns:a16="http://schemas.microsoft.com/office/drawing/2014/main" id="{AC657FF6-13C0-A6A5-BD75-0758E1429342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377182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75DC4060-61B5-5A69-91EB-7DE472D5B0A0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97167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B3076772-C375-9A04-8AF7-AD27B1CC5B3D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9217152" y="4974336"/>
            <a:ext cx="2743200" cy="11978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6960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2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1088136"/>
            <a:ext cx="5632704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1088134"/>
            <a:ext cx="5632704" cy="508406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E39FFED-7960-3431-6324-297B46ACD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198" y="685800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276A15C-FF7F-AA08-8A15-9E82372096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7648" y="684829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12127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3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36576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1088136"/>
            <a:ext cx="36576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1085212"/>
            <a:ext cx="3657600" cy="508698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4731A5B-8EB6-C60B-6A57-B44FDAFC50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198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21634D1-9EB3-484D-158A-4B5444DD9A3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79974" y="685800"/>
            <a:ext cx="3657600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F08B1C63-706F-48F9-D492-D92538E12E2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02752" y="682877"/>
            <a:ext cx="3657600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822168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4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27432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1088136"/>
            <a:ext cx="2743200" cy="508406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1088136"/>
            <a:ext cx="2743200" cy="5084064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1088135"/>
            <a:ext cx="2743200" cy="507604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E0AF28-EACD-FBD2-2740-15F0B143A70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999C3FF-9807-6E5F-4633-C67A5C707BB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7718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65A20781-486D-B815-2CD9-D260445FE1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716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26D130C-1B69-87A1-8BE7-0A441478D8B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1715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765336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1088136"/>
            <a:ext cx="11503152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3941064"/>
            <a:ext cx="11503152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388F57B-9544-515C-D92F-EEE517FFF0C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685800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CE1A8B5-F279-3593-1F2F-AA433B6DB8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3538728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2281679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2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1088135"/>
            <a:ext cx="5632704" cy="223113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1088134"/>
            <a:ext cx="5632704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05AE4BB5-A676-300E-41CC-3E0CD9CBBB90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198" y="3941064"/>
            <a:ext cx="5632704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956A53B1-283A-2BF9-DB8B-F08D9BE5602C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327648" y="3941064"/>
            <a:ext cx="5632704" cy="223113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38EA16B-2AF5-632B-B641-54CA211464B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7198" y="685800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D4F4BFC3-7877-07E0-DC6C-58E0FECC5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7648" y="685800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8A3E5E91-0EA8-865E-6C8F-F506554236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8" y="3538728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694FD09-A435-02B5-30C1-F6EA230F5F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27648" y="3533746"/>
            <a:ext cx="563270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640661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3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36576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1088134"/>
            <a:ext cx="36576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1088134"/>
            <a:ext cx="3657600" cy="22311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321621AE-10F1-CDF8-95BA-F8E47572C0C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57197" y="3941062"/>
            <a:ext cx="36576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29764A17-0F34-2A3A-93E4-E1F4D3305979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79974" y="3941062"/>
            <a:ext cx="3657600" cy="223113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26AA10D3-AF77-7E4D-983A-344FF18E5AF7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302752" y="3940094"/>
            <a:ext cx="3657600" cy="223210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E8F3272-DC13-8D8E-4FE2-27100BB5085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7198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F5E81DE-9960-0928-30E0-C5A8E7DB69D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79975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A4A9F8D-96B1-B0D0-B437-A8D7A1762A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2753" y="685800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D573480-3548-664F-008E-1CF1FD0180E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8" y="3538728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C09143F-8B87-82D5-C5E6-91CB8F7D9A4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379975" y="3542737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2F89448-86FC-D9A7-E72D-28019704396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2753" y="3537759"/>
            <a:ext cx="36575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493616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4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1088134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1088136"/>
            <a:ext cx="2743200" cy="223113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1088135"/>
            <a:ext cx="2743200" cy="222311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E7892FF4-91B9-0E02-9B31-F1D09B96C27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57197" y="3941062"/>
            <a:ext cx="2743200" cy="2231137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5B305AEF-B71B-7C75-3BDE-A39F06AE08B5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3377182" y="3941062"/>
            <a:ext cx="2743200" cy="223482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10">
            <a:extLst>
              <a:ext uri="{FF2B5EF4-FFF2-40B4-BE49-F238E27FC236}">
                <a16:creationId xmlns:a16="http://schemas.microsoft.com/office/drawing/2014/main" id="{EFCA8854-3AF7-882B-BD4F-CE5BCBC23A79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6297167" y="3937370"/>
            <a:ext cx="2743200" cy="2234829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A57BF677-8C36-4955-17BF-F78BF3D90CDC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9217152" y="3941064"/>
            <a:ext cx="2743200" cy="223915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74962708-D314-9ACB-697C-454F10ABB8C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1CB31883-9799-AD5B-85D8-56F4AE3B691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77183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EDC0647-E3AB-0961-4862-1344B36017A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97168" y="685800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FB59CC3-B432-6C4E-1042-0C6E550BF9C0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17153" y="68579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1A3D57F7-61D0-3526-76BA-F41806DFE5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7197" y="3538728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A2C9C60C-F296-6D0E-F5DB-6F5D31DF9D6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77183" y="3538726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CC8E6CCE-AD65-9015-9CD7-30AA78CA662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97166" y="3535999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C2AC413-A233-723E-5DB5-C2205F7ED45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217153" y="3545781"/>
            <a:ext cx="2743199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4533107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1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1088136"/>
            <a:ext cx="11503152" cy="1271016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197" y="2990088"/>
            <a:ext cx="11503152" cy="1275588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200" y="4905194"/>
            <a:ext cx="11503152" cy="1267005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542D5DE-53BE-D78D-9EF6-06C9A1F99F5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7198" y="685800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09FB5C-FF61-257D-CC02-1725ECE7E48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200" y="2592324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E674D028-DB3D-A343-21C1-5FCB6BC6502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200" y="4502859"/>
            <a:ext cx="11503154" cy="40233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9820925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30519D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93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13B6221-EB7C-4542-AA65-32033D2019DD}"/>
              </a:ext>
            </a:extLst>
          </p:cNvPr>
          <p:cNvCxnSpPr/>
          <p:nvPr userDrawn="1"/>
        </p:nvCxnSpPr>
        <p:spPr>
          <a:xfrm>
            <a:off x="461963" y="626063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BCF4559-0899-0DD5-7D25-41B11381A3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2617DC3-5666-691F-6DC4-19384809BD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6C8B45-4C3D-2833-9484-A784B14819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809" y="2541014"/>
            <a:ext cx="11498388" cy="334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213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1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B68C12-CC60-AD95-553A-7838EED9E9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219A6-F145-E839-2AF2-350BDB684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685800"/>
            <a:ext cx="11503152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105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5632704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7648" y="685800"/>
            <a:ext cx="5632704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9737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36576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79974" y="685800"/>
            <a:ext cx="36576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02752" y="685800"/>
            <a:ext cx="36576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977012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x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800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377182" y="685800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10">
            <a:extLst>
              <a:ext uri="{FF2B5EF4-FFF2-40B4-BE49-F238E27FC236}">
                <a16:creationId xmlns:a16="http://schemas.microsoft.com/office/drawing/2014/main" id="{D22BC3B3-CDE4-4B42-6E8F-99286521B7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97167" y="685800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10">
            <a:extLst>
              <a:ext uri="{FF2B5EF4-FFF2-40B4-BE49-F238E27FC236}">
                <a16:creationId xmlns:a16="http://schemas.microsoft.com/office/drawing/2014/main" id="{5DA99AFA-5CF2-101D-97EC-DFAD0878872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9217152" y="677779"/>
            <a:ext cx="2743200" cy="548640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892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x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Title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AFF3D4-8532-D8E1-EA75-A579A3314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AA80E-C3FE-2F5B-3625-55597FFA8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CA0BFFD-7BCF-C4C3-00CC-DFC579D5EE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800"/>
            <a:ext cx="11503152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A715EB6F-5018-1B95-56AA-5DA075931C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3538728"/>
            <a:ext cx="11503152" cy="2633472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568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61272" y="457200"/>
            <a:ext cx="11503152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>
            <a:cxnSpLocks/>
          </p:cNvCxnSpPr>
          <p:nvPr userDrawn="1"/>
        </p:nvCxnSpPr>
        <p:spPr>
          <a:xfrm>
            <a:off x="457200" y="6260638"/>
            <a:ext cx="1150315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1503152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11503152" cy="5486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4869C-FFD8-D561-7D0D-5F8DE33EC0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7200" y="6518626"/>
            <a:ext cx="10588752" cy="261607"/>
          </a:xfrm>
          <a:prstGeom prst="rect">
            <a:avLst/>
          </a:prstGeom>
        </p:spPr>
        <p:txBody>
          <a:bodyPr vert="horz" lIns="91440" tIns="45720" rIns="91440" bIns="45720" numCol="2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Incremental Design Review of the ME Design of ePIC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981620-EFB9-667D-D1A6-8FDEB1C1FA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5952" y="6517654"/>
            <a:ext cx="914400" cy="261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01593046-3718-4787-A254-B95ECEC9ED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701" r:id="rId2"/>
    <p:sldLayoutId id="2147483714" r:id="rId3"/>
    <p:sldLayoutId id="2147483699" r:id="rId4"/>
    <p:sldLayoutId id="2147483689" r:id="rId5"/>
    <p:sldLayoutId id="2147483702" r:id="rId6"/>
    <p:sldLayoutId id="2147483703" r:id="rId7"/>
    <p:sldLayoutId id="2147483704" r:id="rId8"/>
    <p:sldLayoutId id="2147483708" r:id="rId9"/>
    <p:sldLayoutId id="2147483705" r:id="rId10"/>
    <p:sldLayoutId id="2147483706" r:id="rId11"/>
    <p:sldLayoutId id="2147483707" r:id="rId12"/>
    <p:sldLayoutId id="2147483709" r:id="rId13"/>
    <p:sldLayoutId id="2147483711" r:id="rId14"/>
    <p:sldLayoutId id="2147483712" r:id="rId15"/>
    <p:sldLayoutId id="2147483713" r:id="rId16"/>
    <p:sldLayoutId id="2147483710" r:id="rId17"/>
    <p:sldLayoutId id="2147483715" r:id="rId18"/>
    <p:sldLayoutId id="2147483716" r:id="rId19"/>
    <p:sldLayoutId id="2147483717" r:id="rId20"/>
    <p:sldLayoutId id="2147483718" r:id="rId21"/>
    <p:sldLayoutId id="2147483719" r:id="rId22"/>
    <p:sldLayoutId id="2147483720" r:id="rId23"/>
    <p:sldLayoutId id="2147483721" r:id="rId24"/>
    <p:sldLayoutId id="2147483722" r:id="rId25"/>
    <p:sldLayoutId id="2147483723" r:id="rId26"/>
    <p:sldLayoutId id="2147483724" r:id="rId27"/>
    <p:sldLayoutId id="2147483725" r:id="rId28"/>
    <p:sldLayoutId id="2147483726" r:id="rId2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87ED14-29C9-5F70-0124-4716BD2BF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Central Detector Integration and Installation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EB4A88F-0A66-9764-D3FF-6629ECF785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F016189-A442-D517-2B0E-2E115B76A19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Dan Cacace, Josh Harvey &amp; Nathaniel </a:t>
            </a:r>
            <a:r>
              <a:rPr lang="en-US" dirty="0" err="1"/>
              <a:t>Speece</a:t>
            </a:r>
            <a:r>
              <a:rPr lang="en-US" dirty="0"/>
              <a:t>-Moyer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395FE53-5687-DFA7-0804-9C8F4EAF019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0B1ACA4-F8E7-D07A-2937-1A288F7D46F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2256E14-5FEC-0DF0-E1B9-EF1C881256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Contributions from Rahul Sharma &amp; Roland </a:t>
            </a:r>
            <a:r>
              <a:rPr lang="en-US" dirty="0" err="1"/>
              <a:t>Wimmer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A1AFD7-646D-0834-1443-1D7DDE15354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July 15</a:t>
            </a:r>
            <a:r>
              <a:rPr lang="en-US" baseline="30000"/>
              <a:t>th</a:t>
            </a:r>
            <a:r>
              <a:rPr lang="en-US"/>
              <a:t>, 2024</a:t>
            </a:r>
          </a:p>
        </p:txBody>
      </p:sp>
    </p:spTree>
    <p:extLst>
      <p:ext uri="{BB962C8B-B14F-4D97-AF65-F5344CB8AC3E}">
        <p14:creationId xmlns:p14="http://schemas.microsoft.com/office/powerpoint/2010/main" val="269149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1FA1-6B91-771A-E9E3-12AC8357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 Support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07C3F-A110-20AB-5237-D44A9EFC2A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5169F-011E-3D30-BBC4-42CC3F00C3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07100-E91A-46C9-E127-CB20DF89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654" t="2536" r="8157" b="1145"/>
          <a:stretch/>
        </p:blipFill>
        <p:spPr>
          <a:xfrm>
            <a:off x="457198" y="685800"/>
            <a:ext cx="3171306" cy="23691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410412-31B5-1D41-7E06-281A2F21F1C4}"/>
              </a:ext>
            </a:extLst>
          </p:cNvPr>
          <p:cNvGrpSpPr/>
          <p:nvPr/>
        </p:nvGrpSpPr>
        <p:grpSpPr>
          <a:xfrm>
            <a:off x="3628504" y="553091"/>
            <a:ext cx="8522183" cy="5244752"/>
            <a:chOff x="1614545" y="848200"/>
            <a:chExt cx="8522183" cy="54264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A568A1A-B9C4-AF2A-B14F-B90EB740E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016100" y="1171908"/>
              <a:ext cx="5838997" cy="457947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F84E55B-86A8-490C-32E2-ED2ECAD39F2D}"/>
                </a:ext>
              </a:extLst>
            </p:cNvPr>
            <p:cNvSpPr txBox="1"/>
            <p:nvPr/>
          </p:nvSpPr>
          <p:spPr>
            <a:xfrm>
              <a:off x="5882578" y="848200"/>
              <a:ext cx="10511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HCAL Barrel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8C7575-EC1D-5E1D-5A00-955A5354449B}"/>
                </a:ext>
              </a:extLst>
            </p:cNvPr>
            <p:cNvSpPr txBox="1"/>
            <p:nvPr/>
          </p:nvSpPr>
          <p:spPr>
            <a:xfrm>
              <a:off x="8665296" y="1904679"/>
              <a:ext cx="1154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HCAL Hadron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DC332A-8A56-A9FD-CB19-EC4172CF7128}"/>
                </a:ext>
              </a:extLst>
            </p:cNvPr>
            <p:cNvSpPr txBox="1"/>
            <p:nvPr/>
          </p:nvSpPr>
          <p:spPr>
            <a:xfrm>
              <a:off x="1614545" y="1719743"/>
              <a:ext cx="12253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Steel</a:t>
              </a:r>
            </a:p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Lepton Barrel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ED1BB45-F961-D295-4839-AD27D73CE6B1}"/>
                </a:ext>
              </a:extLst>
            </p:cNvPr>
            <p:cNvSpPr txBox="1"/>
            <p:nvPr/>
          </p:nvSpPr>
          <p:spPr>
            <a:xfrm>
              <a:off x="8855098" y="987550"/>
              <a:ext cx="12349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Steel</a:t>
              </a:r>
            </a:p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Hadron Barrel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E5C7B59-5A3F-8962-0CEF-18546F3CBE64}"/>
                </a:ext>
              </a:extLst>
            </p:cNvPr>
            <p:cNvSpPr txBox="1"/>
            <p:nvPr/>
          </p:nvSpPr>
          <p:spPr>
            <a:xfrm>
              <a:off x="8778290" y="3758006"/>
              <a:ext cx="11010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Hadron</a:t>
              </a:r>
            </a:p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Steel Plate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541283B-DFCC-E2A4-68A7-D3EA0B969CF9}"/>
                </a:ext>
              </a:extLst>
            </p:cNvPr>
            <p:cNvSpPr txBox="1"/>
            <p:nvPr/>
          </p:nvSpPr>
          <p:spPr>
            <a:xfrm>
              <a:off x="1867756" y="3333442"/>
              <a:ext cx="9721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Lepton</a:t>
              </a:r>
            </a:p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Steel Plate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5F54EA3-4D87-66EC-E65E-2924F769A13D}"/>
                </a:ext>
              </a:extLst>
            </p:cNvPr>
            <p:cNvSpPr txBox="1"/>
            <p:nvPr/>
          </p:nvSpPr>
          <p:spPr>
            <a:xfrm>
              <a:off x="4019769" y="864131"/>
              <a:ext cx="13718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03433"/>
              <a:r>
                <a:rPr lang="en-US" sz="1400" dirty="0">
                  <a:latin typeface="Calibri" panose="020F0502020204030204"/>
                </a:rPr>
                <a:t>Phase Separator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CEE671-30FE-706A-CA18-AA2F9264F726}"/>
                </a:ext>
              </a:extLst>
            </p:cNvPr>
            <p:cNvSpPr txBox="1"/>
            <p:nvPr/>
          </p:nvSpPr>
          <p:spPr>
            <a:xfrm>
              <a:off x="3368767" y="5888381"/>
              <a:ext cx="12514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403433"/>
              <a:r>
                <a:rPr lang="en-US" sz="1400" dirty="0">
                  <a:solidFill>
                    <a:prstClr val="black"/>
                  </a:solidFill>
                  <a:latin typeface="Calibri" panose="020F0502020204030204"/>
                </a:rPr>
                <a:t>Existing Cradle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3834B0B9-02C3-C330-FDCE-F7EFC0C765E0}"/>
                </a:ext>
              </a:extLst>
            </p:cNvPr>
            <p:cNvCxnSpPr>
              <a:stCxn id="14" idx="3"/>
            </p:cNvCxnSpPr>
            <p:nvPr/>
          </p:nvCxnSpPr>
          <p:spPr>
            <a:xfrm>
              <a:off x="2839882" y="1981353"/>
              <a:ext cx="359235" cy="26161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E0CA611-22EF-B3D1-7EBA-D3F90330D504}"/>
                </a:ext>
              </a:extLst>
            </p:cNvPr>
            <p:cNvCxnSpPr>
              <a:stCxn id="15" idx="1"/>
            </p:cNvCxnSpPr>
            <p:nvPr/>
          </p:nvCxnSpPr>
          <p:spPr>
            <a:xfrm flipH="1">
              <a:off x="8525150" y="1249160"/>
              <a:ext cx="329948" cy="2741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05C168E-BF31-FD4C-CD88-96C46DE9B4BE}"/>
                </a:ext>
              </a:extLst>
            </p:cNvPr>
            <p:cNvCxnSpPr>
              <a:stCxn id="13" idx="1"/>
            </p:cNvCxnSpPr>
            <p:nvPr/>
          </p:nvCxnSpPr>
          <p:spPr>
            <a:xfrm flipH="1">
              <a:off x="8005031" y="2058568"/>
              <a:ext cx="660264" cy="5115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5B3B854-3CC8-0E77-AC7C-4018A3A2E088}"/>
                </a:ext>
              </a:extLst>
            </p:cNvPr>
            <p:cNvCxnSpPr>
              <a:stCxn id="17" idx="3"/>
            </p:cNvCxnSpPr>
            <p:nvPr/>
          </p:nvCxnSpPr>
          <p:spPr>
            <a:xfrm>
              <a:off x="2839883" y="3595052"/>
              <a:ext cx="1399229" cy="8929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7FA48F3-3EE3-8C37-E531-E934D65D24CB}"/>
                </a:ext>
              </a:extLst>
            </p:cNvPr>
            <p:cNvCxnSpPr>
              <a:stCxn id="19" idx="0"/>
            </p:cNvCxnSpPr>
            <p:nvPr/>
          </p:nvCxnSpPr>
          <p:spPr>
            <a:xfrm flipV="1">
              <a:off x="3994483" y="5215274"/>
              <a:ext cx="625716" cy="6731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9E76608-6BDB-1086-5A20-C06A9DDE5299}"/>
                </a:ext>
              </a:extLst>
            </p:cNvPr>
            <p:cNvCxnSpPr>
              <a:stCxn id="18" idx="2"/>
            </p:cNvCxnSpPr>
            <p:nvPr/>
          </p:nvCxnSpPr>
          <p:spPr>
            <a:xfrm>
              <a:off x="4705694" y="1171908"/>
              <a:ext cx="329150" cy="4140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878A29F-ADB6-C07C-0BC9-C151611220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32879" y="4041538"/>
              <a:ext cx="1047238" cy="37502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CD9E92BE-A52B-5957-303D-0FFDF0FDE872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6694311" y="2995208"/>
              <a:ext cx="1844158" cy="1543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CE8ADCA-E6DB-4087-243D-D35CF7B1C23D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6408139" y="1155977"/>
              <a:ext cx="525561" cy="90259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9C7641E-19DF-AC3F-E015-BAF960562554}"/>
                </a:ext>
              </a:extLst>
            </p:cNvPr>
            <p:cNvCxnSpPr>
              <a:stCxn id="30" idx="3"/>
            </p:cNvCxnSpPr>
            <p:nvPr/>
          </p:nvCxnSpPr>
          <p:spPr>
            <a:xfrm>
              <a:off x="3698033" y="1225769"/>
              <a:ext cx="922166" cy="91813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B3DE911-2AB6-710A-3AD4-EFED5F5190D7}"/>
                </a:ext>
              </a:extLst>
            </p:cNvPr>
            <p:cNvSpPr txBox="1"/>
            <p:nvPr/>
          </p:nvSpPr>
          <p:spPr>
            <a:xfrm>
              <a:off x="2839882" y="1071881"/>
              <a:ext cx="891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Chimney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487D11A-ADB3-EC5E-78BA-6013D18EF70B}"/>
                </a:ext>
              </a:extLst>
            </p:cNvPr>
            <p:cNvSpPr txBox="1"/>
            <p:nvPr/>
          </p:nvSpPr>
          <p:spPr>
            <a:xfrm>
              <a:off x="8538469" y="2841320"/>
              <a:ext cx="159825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Magnet Assembly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C6A390C-69C2-FD1A-D424-DC1EA125D12A}"/>
                </a:ext>
              </a:extLst>
            </p:cNvPr>
            <p:cNvSpPr txBox="1"/>
            <p:nvPr/>
          </p:nvSpPr>
          <p:spPr>
            <a:xfrm>
              <a:off x="5034844" y="5735456"/>
              <a:ext cx="12298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Support Ring</a:t>
              </a:r>
            </a:p>
            <a:p>
              <a:pPr algn="ctr"/>
              <a:r>
                <a:rPr lang="en-US" sz="1400" dirty="0"/>
                <a:t>(Existing)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4C1BE3B-7D3A-A2B7-D415-D4CE9E2D2F32}"/>
                </a:ext>
              </a:extLst>
            </p:cNvPr>
            <p:cNvSpPr txBox="1"/>
            <p:nvPr/>
          </p:nvSpPr>
          <p:spPr>
            <a:xfrm>
              <a:off x="6055574" y="5751387"/>
              <a:ext cx="18991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Screw Jacks</a:t>
              </a:r>
            </a:p>
            <a:p>
              <a:pPr algn="ctr"/>
              <a:r>
                <a:rPr lang="en-US" sz="1400" dirty="0"/>
                <a:t>(Existing)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E320C1A-9A6F-A5BE-CC5D-66993ACAB09A}"/>
                </a:ext>
              </a:extLst>
            </p:cNvPr>
            <p:cNvCxnSpPr>
              <a:stCxn id="32" idx="0"/>
            </p:cNvCxnSpPr>
            <p:nvPr/>
          </p:nvCxnSpPr>
          <p:spPr>
            <a:xfrm flipH="1" flipV="1">
              <a:off x="4872038" y="4199467"/>
              <a:ext cx="777719" cy="153598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97A3EC68-847F-9DCF-87A5-E815DBF0E407}"/>
                </a:ext>
              </a:extLst>
            </p:cNvPr>
            <p:cNvCxnSpPr>
              <a:stCxn id="33" idx="0"/>
            </p:cNvCxnSpPr>
            <p:nvPr/>
          </p:nvCxnSpPr>
          <p:spPr>
            <a:xfrm flipH="1" flipV="1">
              <a:off x="5595938" y="3664762"/>
              <a:ext cx="1409217" cy="208662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931FD98-E7DE-C123-047E-6DD986EC4A2B}"/>
                </a:ext>
              </a:extLst>
            </p:cNvPr>
            <p:cNvCxnSpPr>
              <a:stCxn id="17" idx="3"/>
            </p:cNvCxnSpPr>
            <p:nvPr/>
          </p:nvCxnSpPr>
          <p:spPr>
            <a:xfrm flipV="1">
              <a:off x="2839882" y="3172498"/>
              <a:ext cx="965324" cy="42255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2635AA57-A0E7-23E6-9079-294AA9CD771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19655" y="4778420"/>
            <a:ext cx="2462654" cy="1452594"/>
          </a:xfrm>
          <a:prstGeom prst="rect">
            <a:avLst/>
          </a:prstGeom>
        </p:spPr>
      </p:pic>
      <p:pic>
        <p:nvPicPr>
          <p:cNvPr id="50" name="Content Placeholder 10">
            <a:extLst>
              <a:ext uri="{FF2B5EF4-FFF2-40B4-BE49-F238E27FC236}">
                <a16:creationId xmlns:a16="http://schemas.microsoft.com/office/drawing/2014/main" id="{8CCF5DEC-704E-37E4-56F9-DBDB12DC250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032" y="5103131"/>
            <a:ext cx="2541497" cy="1134280"/>
          </a:xfrm>
          <a:prstGeom prst="rect">
            <a:avLst/>
          </a:prstGeom>
        </p:spPr>
      </p:pic>
      <p:pic>
        <p:nvPicPr>
          <p:cNvPr id="54" name="Picture 4">
            <a:extLst>
              <a:ext uri="{FF2B5EF4-FFF2-40B4-BE49-F238E27FC236}">
                <a16:creationId xmlns:a16="http://schemas.microsoft.com/office/drawing/2014/main" id="{F9978E72-952F-988B-BA63-B35D60A34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t="4615" r="5918"/>
          <a:stretch/>
        </p:blipFill>
        <p:spPr bwMode="auto">
          <a:xfrm>
            <a:off x="457198" y="3334216"/>
            <a:ext cx="3171306" cy="290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6237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1FA1-6B91-771A-E9E3-12AC83577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Magnet installation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007C3F-A110-20AB-5237-D44A9EFC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85169F-011E-3D30-BBC4-42CC3F00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08DFAED7-1401-0930-CBA4-0C14DD087DAE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25" y="990176"/>
            <a:ext cx="3657600" cy="4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" name="Picture 2">
            <a:extLst>
              <a:ext uri="{FF2B5EF4-FFF2-40B4-BE49-F238E27FC236}">
                <a16:creationId xmlns:a16="http://schemas.microsoft.com/office/drawing/2014/main" id="{DD728882-6240-6F1E-041C-9BCE386C5599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913" y="990176"/>
            <a:ext cx="3657600" cy="4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98A1F2B-BD65-F014-5972-58A83E8BEFFF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176"/>
            <a:ext cx="3657600" cy="487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3366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A471A-494C-5FA5-D66D-11F8D3E10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Barrel </a:t>
            </a:r>
            <a:r>
              <a:rPr lang="en-US" dirty="0" err="1"/>
              <a:t>EMCal</a:t>
            </a:r>
            <a:r>
              <a:rPr lang="en-US" dirty="0"/>
              <a:t> Support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5AA70C-1731-E033-3211-A921D68B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FF8390-6B44-CBD1-0BA5-04CE14083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BF8BD7-770E-A153-C200-ADBFBA4739D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799"/>
            <a:ext cx="5632704" cy="2852738"/>
          </a:xfrm>
        </p:spPr>
        <p:txBody>
          <a:bodyPr>
            <a:normAutofit/>
          </a:bodyPr>
          <a:lstStyle/>
          <a:p>
            <a:r>
              <a:rPr lang="en-US" dirty="0" err="1"/>
              <a:t>EMCal</a:t>
            </a:r>
            <a:r>
              <a:rPr lang="en-US" dirty="0"/>
              <a:t> supported off of existing </a:t>
            </a:r>
            <a:r>
              <a:rPr lang="en-US" dirty="0" err="1"/>
              <a:t>HCal</a:t>
            </a:r>
            <a:r>
              <a:rPr lang="en-US" dirty="0"/>
              <a:t> support rings</a:t>
            </a:r>
          </a:p>
          <a:p>
            <a:r>
              <a:rPr lang="en-US" dirty="0"/>
              <a:t>Additional support added in between support rings and </a:t>
            </a:r>
            <a:r>
              <a:rPr lang="en-US" dirty="0" err="1"/>
              <a:t>EMCal</a:t>
            </a:r>
            <a:r>
              <a:rPr lang="en-US" dirty="0"/>
              <a:t> to take up radial gap</a:t>
            </a:r>
          </a:p>
          <a:p>
            <a:r>
              <a:rPr lang="en-US" dirty="0"/>
              <a:t>Leveling wedge jacks and shimming used to adjust </a:t>
            </a:r>
            <a:r>
              <a:rPr lang="en-US" dirty="0" err="1"/>
              <a:t>EMCal</a:t>
            </a:r>
            <a:r>
              <a:rPr lang="en-US" dirty="0"/>
              <a:t> position</a:t>
            </a:r>
          </a:p>
          <a:p>
            <a:r>
              <a:rPr lang="en-US" dirty="0"/>
              <a:t>Need to extend </a:t>
            </a:r>
            <a:r>
              <a:rPr lang="en-US" dirty="0" err="1"/>
              <a:t>EMCal</a:t>
            </a:r>
            <a:r>
              <a:rPr lang="en-US" dirty="0"/>
              <a:t> strongback on forward side to reach support rings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9545F30-5C88-811C-1C37-171EFEE2251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32193" b="39082"/>
          <a:stretch/>
        </p:blipFill>
        <p:spPr>
          <a:xfrm>
            <a:off x="7572987" y="681709"/>
            <a:ext cx="4387365" cy="5490490"/>
          </a:xfrm>
        </p:spPr>
      </p:pic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0D7E5E96-6CFC-8037-1CCC-A6ABBCC1F445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7372" y="3538538"/>
            <a:ext cx="5072106" cy="2633662"/>
          </a:xfr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26793FA-9993-27E4-2440-2983C88CD6DA}"/>
              </a:ext>
            </a:extLst>
          </p:cNvPr>
          <p:cNvCxnSpPr>
            <a:cxnSpLocks/>
            <a:stCxn id="13" idx="3"/>
          </p:cNvCxnSpPr>
          <p:nvPr/>
        </p:nvCxnSpPr>
        <p:spPr>
          <a:xfrm>
            <a:off x="7464385" y="850986"/>
            <a:ext cx="1085255" cy="97770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53F3B0-66E1-3547-CB30-E93127187AF4}"/>
              </a:ext>
            </a:extLst>
          </p:cNvPr>
          <p:cNvSpPr txBox="1"/>
          <p:nvPr/>
        </p:nvSpPr>
        <p:spPr>
          <a:xfrm>
            <a:off x="6829237" y="681709"/>
            <a:ext cx="63514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err="1"/>
              <a:t>HCal</a:t>
            </a:r>
            <a:endParaRPr lang="en-US" sz="160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29C1011-6AAD-9FAF-1181-15BADB277926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472959" y="2073101"/>
            <a:ext cx="1571288" cy="80842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DAA5975-F127-D51F-7B37-49E874CE82FC}"/>
              </a:ext>
            </a:extLst>
          </p:cNvPr>
          <p:cNvSpPr txBox="1"/>
          <p:nvPr/>
        </p:nvSpPr>
        <p:spPr>
          <a:xfrm>
            <a:off x="6102100" y="1903824"/>
            <a:ext cx="1370859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Support Ring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4CFBC41-A1DA-E7DF-E7AD-6587225AB7AD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472959" y="3232215"/>
            <a:ext cx="1812357" cy="614915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E6C3D2E-4CB1-9B14-F360-0B86B1DACD73}"/>
              </a:ext>
            </a:extLst>
          </p:cNvPr>
          <p:cNvSpPr txBox="1"/>
          <p:nvPr/>
        </p:nvSpPr>
        <p:spPr>
          <a:xfrm>
            <a:off x="5910078" y="3062938"/>
            <a:ext cx="1562881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EMCal</a:t>
            </a:r>
            <a:r>
              <a:rPr lang="en-US" sz="1600" dirty="0"/>
              <a:t> Support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19EB0F3-C7EB-FC20-C619-1B9F07139CDA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7389051" y="4106487"/>
            <a:ext cx="2523876" cy="393695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F52DA82-8CA7-0567-2705-993E9BCAD001}"/>
              </a:ext>
            </a:extLst>
          </p:cNvPr>
          <p:cNvSpPr txBox="1"/>
          <p:nvPr/>
        </p:nvSpPr>
        <p:spPr>
          <a:xfrm>
            <a:off x="6579524" y="4330905"/>
            <a:ext cx="809527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EMCal</a:t>
            </a:r>
            <a:endParaRPr lang="en-US" sz="16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B62451-EA33-388E-A8AA-F35C087C19C7}"/>
              </a:ext>
            </a:extLst>
          </p:cNvPr>
          <p:cNvCxnSpPr>
            <a:cxnSpLocks/>
            <a:stCxn id="35" idx="2"/>
          </p:cNvCxnSpPr>
          <p:nvPr/>
        </p:nvCxnSpPr>
        <p:spPr>
          <a:xfrm>
            <a:off x="3278605" y="5272932"/>
            <a:ext cx="0" cy="50857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65591E9-90D1-A8FE-A83F-3B2C03928F74}"/>
              </a:ext>
            </a:extLst>
          </p:cNvPr>
          <p:cNvSpPr txBox="1"/>
          <p:nvPr/>
        </p:nvSpPr>
        <p:spPr>
          <a:xfrm>
            <a:off x="2497164" y="4934378"/>
            <a:ext cx="1562881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EMCal</a:t>
            </a:r>
            <a:r>
              <a:rPr lang="en-US" sz="1600" dirty="0"/>
              <a:t> Support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0C6EC6-E08B-BB6C-EE01-861A1533650B}"/>
              </a:ext>
            </a:extLst>
          </p:cNvPr>
          <p:cNvCxnSpPr>
            <a:cxnSpLocks/>
            <a:stCxn id="40" idx="1"/>
          </p:cNvCxnSpPr>
          <p:nvPr/>
        </p:nvCxnSpPr>
        <p:spPr>
          <a:xfrm flipH="1" flipV="1">
            <a:off x="1001684" y="3875834"/>
            <a:ext cx="1563572" cy="36822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5B99A0DA-8FAF-A8DD-5393-D598BD04CE6E}"/>
              </a:ext>
            </a:extLst>
          </p:cNvPr>
          <p:cNvSpPr txBox="1"/>
          <p:nvPr/>
        </p:nvSpPr>
        <p:spPr>
          <a:xfrm>
            <a:off x="2565256" y="4074786"/>
            <a:ext cx="1443116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Wedge Jacks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560E8DF-A63B-BA38-75CC-5966BB61DB4C}"/>
              </a:ext>
            </a:extLst>
          </p:cNvPr>
          <p:cNvCxnSpPr>
            <a:cxnSpLocks/>
            <a:stCxn id="40" idx="3"/>
          </p:cNvCxnSpPr>
          <p:nvPr/>
        </p:nvCxnSpPr>
        <p:spPr>
          <a:xfrm flipV="1">
            <a:off x="4008372" y="3847130"/>
            <a:ext cx="1548687" cy="39693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911C361-120E-F9E2-397C-CE12972B93F9}"/>
              </a:ext>
            </a:extLst>
          </p:cNvPr>
          <p:cNvCxnSpPr>
            <a:cxnSpLocks/>
            <a:stCxn id="40" idx="1"/>
          </p:cNvCxnSpPr>
          <p:nvPr/>
        </p:nvCxnSpPr>
        <p:spPr>
          <a:xfrm flipH="1">
            <a:off x="1993434" y="4244063"/>
            <a:ext cx="571822" cy="1312918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76220DC9-F376-CBFB-AF2C-68274DDE30D9}"/>
              </a:ext>
            </a:extLst>
          </p:cNvPr>
          <p:cNvCxnSpPr>
            <a:cxnSpLocks/>
            <a:stCxn id="40" idx="3"/>
          </p:cNvCxnSpPr>
          <p:nvPr/>
        </p:nvCxnSpPr>
        <p:spPr>
          <a:xfrm>
            <a:off x="4008372" y="4244063"/>
            <a:ext cx="548315" cy="1328018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9756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B3AFB0-66C8-6FA8-ECF7-FE3971E0A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517654"/>
            <a:ext cx="914400" cy="261610"/>
          </a:xfrm>
        </p:spPr>
        <p:txBody>
          <a:bodyPr/>
          <a:lstStyle/>
          <a:p>
            <a:pPr algn="r"/>
            <a:fld id="{01593046-3718-4787-A254-B95ECEC9ED5A}" type="slidenum">
              <a:rPr lang="en-US" smtClean="0"/>
              <a:pPr algn="r"/>
              <a:t>13</a:t>
            </a:fld>
            <a:endParaRPr lang="en-US" dirty="0"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394584C-52B9-CB6B-3113-32D216EF16B5}"/>
              </a:ext>
            </a:extLst>
          </p:cNvPr>
          <p:cNvSpPr txBox="1">
            <a:spLocks/>
          </p:cNvSpPr>
          <p:nvPr/>
        </p:nvSpPr>
        <p:spPr>
          <a:xfrm>
            <a:off x="457200" y="6518626"/>
            <a:ext cx="10588752" cy="261607"/>
          </a:xfrm>
          <a:prstGeom prst="rect">
            <a:avLst/>
          </a:prstGeom>
        </p:spPr>
        <p:txBody>
          <a:bodyPr numCol="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ePIC</a:t>
            </a:r>
            <a:r>
              <a:rPr lang="en-US" sz="1200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F6FC992-F74C-5801-A738-E2A861446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3941"/>
            <a:ext cx="7702470" cy="19812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Use existing installation tooling from sPHENIX that was used to install inner HCAL</a:t>
            </a:r>
          </a:p>
          <a:p>
            <a:r>
              <a:rPr lang="en-US" dirty="0"/>
              <a:t>Assemble barrel </a:t>
            </a:r>
            <a:r>
              <a:rPr lang="en-US" dirty="0" err="1"/>
              <a:t>EMCal</a:t>
            </a:r>
            <a:r>
              <a:rPr lang="en-US" dirty="0"/>
              <a:t> on sled, A-frames and section of I-beam</a:t>
            </a:r>
          </a:p>
          <a:p>
            <a:r>
              <a:rPr lang="en-US" dirty="0"/>
              <a:t>I-beam is inserted into the </a:t>
            </a:r>
            <a:r>
              <a:rPr lang="en-US" dirty="0" err="1"/>
              <a:t>HCal</a:t>
            </a:r>
            <a:r>
              <a:rPr lang="en-US" dirty="0"/>
              <a:t> and supported on stanchions</a:t>
            </a:r>
          </a:p>
          <a:p>
            <a:r>
              <a:rPr lang="en-US" dirty="0"/>
              <a:t>Barrel </a:t>
            </a:r>
            <a:r>
              <a:rPr lang="en-US" dirty="0" err="1"/>
              <a:t>EMCal</a:t>
            </a:r>
            <a:r>
              <a:rPr lang="en-US" dirty="0"/>
              <a:t> is rolled in via the sled on the I-beam</a:t>
            </a:r>
          </a:p>
          <a:p>
            <a:r>
              <a:rPr lang="en-US" dirty="0"/>
              <a:t>Barrel </a:t>
            </a:r>
            <a:r>
              <a:rPr lang="en-US" dirty="0" err="1"/>
              <a:t>EMCal</a:t>
            </a:r>
            <a:r>
              <a:rPr lang="en-US" dirty="0"/>
              <a:t> is attached to the support rings</a:t>
            </a:r>
          </a:p>
          <a:p>
            <a:r>
              <a:rPr lang="en-US" dirty="0"/>
              <a:t>I-beam and stanchions are removed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039F0A-B21F-58D4-F4D5-ED1295901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95" y="2475456"/>
            <a:ext cx="6817776" cy="395943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F92AF78-2074-1554-5DD5-EEBB906D7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49"/>
          <a:stretch/>
        </p:blipFill>
        <p:spPr bwMode="auto">
          <a:xfrm>
            <a:off x="8159670" y="3142572"/>
            <a:ext cx="3317222" cy="3715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4D180C6-2985-BFF8-D47C-23921F78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670" y="573941"/>
            <a:ext cx="3317222" cy="248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9A5732B-77AD-BA3B-186B-9E0107557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Barrel </a:t>
            </a:r>
            <a:r>
              <a:rPr lang="en-US" dirty="0" err="1">
                <a:solidFill>
                  <a:schemeClr val="tx1"/>
                </a:solidFill>
              </a:rPr>
              <a:t>EMCal</a:t>
            </a:r>
            <a:r>
              <a:rPr lang="en-US" dirty="0">
                <a:solidFill>
                  <a:schemeClr val="tx1"/>
                </a:solidFill>
              </a:rPr>
              <a:t> Installation</a:t>
            </a:r>
          </a:p>
        </p:txBody>
      </p:sp>
    </p:spTree>
    <p:extLst>
      <p:ext uri="{BB962C8B-B14F-4D97-AF65-F5344CB8AC3E}">
        <p14:creationId xmlns:p14="http://schemas.microsoft.com/office/powerpoint/2010/main" val="1125690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2836D7-079B-4334-9C64-AEFD26D31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681906"/>
            <a:ext cx="3801508" cy="5412962"/>
          </a:xfrm>
        </p:spPr>
        <p:txBody>
          <a:bodyPr>
            <a:normAutofit/>
          </a:bodyPr>
          <a:lstStyle/>
          <a:p>
            <a:r>
              <a:rPr lang="en-US" sz="2000" dirty="0"/>
              <a:t>Use barrel EMCAL for support of inner detectors</a:t>
            </a:r>
          </a:p>
          <a:p>
            <a:r>
              <a:rPr lang="en-US" sz="2000" dirty="0"/>
              <a:t>Outer MPGDs and DIRC will be nested in the area between rails.</a:t>
            </a:r>
          </a:p>
          <a:p>
            <a:r>
              <a:rPr lang="en-US" sz="2000" dirty="0"/>
              <a:t>A carbon fiber support structure attached to the barrel </a:t>
            </a:r>
            <a:r>
              <a:rPr lang="en-US" sz="2000" dirty="0" err="1"/>
              <a:t>EMCal</a:t>
            </a:r>
            <a:r>
              <a:rPr lang="en-US" sz="2000" dirty="0"/>
              <a:t> will support all the inner detectors</a:t>
            </a:r>
          </a:p>
          <a:p>
            <a:r>
              <a:rPr lang="en-US" sz="2000" dirty="0"/>
              <a:t>Separate Rails will be used for </a:t>
            </a:r>
            <a:r>
              <a:rPr lang="en-US" sz="2000" dirty="0" err="1"/>
              <a:t>EEEMCal</a:t>
            </a:r>
            <a:r>
              <a:rPr lang="en-US" sz="2000" dirty="0"/>
              <a:t> and </a:t>
            </a:r>
            <a:r>
              <a:rPr lang="en-US" sz="2000" dirty="0" err="1"/>
              <a:t>pfRICH</a:t>
            </a:r>
            <a:r>
              <a:rPr lang="en-US" sz="2000" dirty="0"/>
              <a:t> installation</a:t>
            </a:r>
          </a:p>
          <a:p>
            <a:r>
              <a:rPr lang="en-US" sz="2000" dirty="0"/>
              <a:t>Gaps between the </a:t>
            </a:r>
            <a:r>
              <a:rPr lang="en-US" sz="2000" dirty="0" err="1"/>
              <a:t>EEEMCal</a:t>
            </a:r>
            <a:r>
              <a:rPr lang="en-US" sz="2000" dirty="0"/>
              <a:t> and the carbon fiber cylinder will allow for inner services to be brought out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E1299C-95D1-55D0-5BAA-95899E6E4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0045" y="291698"/>
            <a:ext cx="1867052" cy="3493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45CC374-E229-FEA4-9309-1C361687A6F9}"/>
              </a:ext>
            </a:extLst>
          </p:cNvPr>
          <p:cNvSpPr/>
          <p:nvPr/>
        </p:nvSpPr>
        <p:spPr>
          <a:xfrm>
            <a:off x="9580708" y="971946"/>
            <a:ext cx="791635" cy="6844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6DC5920-87CA-6B68-C20D-7917B123F765}"/>
              </a:ext>
            </a:extLst>
          </p:cNvPr>
          <p:cNvCxnSpPr>
            <a:cxnSpLocks/>
          </p:cNvCxnSpPr>
          <p:nvPr/>
        </p:nvCxnSpPr>
        <p:spPr>
          <a:xfrm>
            <a:off x="8553652" y="606161"/>
            <a:ext cx="1766066" cy="36578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AE38179-1361-3A3F-95D8-E751C876BB74}"/>
              </a:ext>
            </a:extLst>
          </p:cNvPr>
          <p:cNvCxnSpPr>
            <a:cxnSpLocks/>
          </p:cNvCxnSpPr>
          <p:nvPr/>
        </p:nvCxnSpPr>
        <p:spPr>
          <a:xfrm flipV="1">
            <a:off x="8553652" y="1649900"/>
            <a:ext cx="1800325" cy="18437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41AD5B6-A63D-C245-09DD-3520FEAEFB18}"/>
              </a:ext>
            </a:extLst>
          </p:cNvPr>
          <p:cNvCxnSpPr>
            <a:cxnSpLocks/>
          </p:cNvCxnSpPr>
          <p:nvPr/>
        </p:nvCxnSpPr>
        <p:spPr>
          <a:xfrm>
            <a:off x="5143786" y="606161"/>
            <a:ext cx="4436922" cy="36296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888180A-14E9-FB49-6D66-DC0E0AB4FA42}"/>
              </a:ext>
            </a:extLst>
          </p:cNvPr>
          <p:cNvCxnSpPr>
            <a:cxnSpLocks/>
          </p:cNvCxnSpPr>
          <p:nvPr/>
        </p:nvCxnSpPr>
        <p:spPr>
          <a:xfrm flipV="1">
            <a:off x="5194661" y="1666789"/>
            <a:ext cx="4386047" cy="175092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6F3E0E53-C639-1E39-0F78-808CD2CC22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6" t="5734" r="9610" b="7410"/>
          <a:stretch/>
        </p:blipFill>
        <p:spPr>
          <a:xfrm>
            <a:off x="5143786" y="606161"/>
            <a:ext cx="3409866" cy="288746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5FFFA6A-ABF3-4958-B82A-D00F0C78DD6D}"/>
              </a:ext>
            </a:extLst>
          </p:cNvPr>
          <p:cNvSpPr/>
          <p:nvPr/>
        </p:nvSpPr>
        <p:spPr>
          <a:xfrm>
            <a:off x="5313453" y="1740664"/>
            <a:ext cx="732522" cy="276999"/>
          </a:xfrm>
          <a:prstGeom prst="rect">
            <a:avLst/>
          </a:prstGeom>
          <a:noFill/>
          <a:ln w="28575">
            <a:solidFill>
              <a:srgbClr val="01A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</a:rPr>
              <a:t>oMPGD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1EDA706-B355-42F4-A522-316209516F2B}"/>
              </a:ext>
            </a:extLst>
          </p:cNvPr>
          <p:cNvCxnSpPr>
            <a:cxnSpLocks/>
            <a:stCxn id="36" idx="1"/>
          </p:cNvCxnSpPr>
          <p:nvPr/>
        </p:nvCxnSpPr>
        <p:spPr>
          <a:xfrm flipH="1">
            <a:off x="6356510" y="903660"/>
            <a:ext cx="885071" cy="378721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1EB2C0C-C83E-3F80-AAAF-90CA58097147}"/>
              </a:ext>
            </a:extLst>
          </p:cNvPr>
          <p:cNvCxnSpPr>
            <a:cxnSpLocks/>
            <a:stCxn id="24" idx="0"/>
          </p:cNvCxnSpPr>
          <p:nvPr/>
        </p:nvCxnSpPr>
        <p:spPr>
          <a:xfrm flipV="1">
            <a:off x="5679714" y="1467118"/>
            <a:ext cx="333170" cy="27354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F917FEB5-DC6D-29C1-5D93-85D2ED19FF9F}"/>
              </a:ext>
            </a:extLst>
          </p:cNvPr>
          <p:cNvSpPr/>
          <p:nvPr/>
        </p:nvSpPr>
        <p:spPr>
          <a:xfrm>
            <a:off x="7241581" y="765160"/>
            <a:ext cx="573061" cy="276999"/>
          </a:xfrm>
          <a:prstGeom prst="rect">
            <a:avLst/>
          </a:prstGeom>
          <a:noFill/>
          <a:ln w="28575">
            <a:solidFill>
              <a:srgbClr val="01A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DIRC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FB93ADE8-5974-0EEA-0454-CFF4BE615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7389" y="3672581"/>
            <a:ext cx="3863295" cy="253121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0A97B0-F3AC-913D-ECD5-9506348023AD}"/>
              </a:ext>
            </a:extLst>
          </p:cNvPr>
          <p:cNvSpPr/>
          <p:nvPr/>
        </p:nvSpPr>
        <p:spPr>
          <a:xfrm>
            <a:off x="5235666" y="2213716"/>
            <a:ext cx="972052" cy="461665"/>
          </a:xfrm>
          <a:prstGeom prst="rect">
            <a:avLst/>
          </a:prstGeom>
          <a:noFill/>
          <a:ln w="28575">
            <a:solidFill>
              <a:srgbClr val="01A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CF Support Structure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6B5F5F3-6176-7B31-D309-8A07ADDE4BD3}"/>
              </a:ext>
            </a:extLst>
          </p:cNvPr>
          <p:cNvCxnSpPr>
            <a:cxnSpLocks/>
          </p:cNvCxnSpPr>
          <p:nvPr/>
        </p:nvCxnSpPr>
        <p:spPr>
          <a:xfrm flipV="1">
            <a:off x="6207718" y="2111849"/>
            <a:ext cx="620484" cy="360045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39CE7948-B05B-F596-7A2C-D9BFA4334FA1}"/>
              </a:ext>
            </a:extLst>
          </p:cNvPr>
          <p:cNvSpPr/>
          <p:nvPr/>
        </p:nvSpPr>
        <p:spPr>
          <a:xfrm>
            <a:off x="5543004" y="2860265"/>
            <a:ext cx="1285198" cy="461665"/>
          </a:xfrm>
          <a:prstGeom prst="rect">
            <a:avLst/>
          </a:prstGeom>
          <a:noFill/>
          <a:ln w="28575">
            <a:solidFill>
              <a:srgbClr val="01A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Rails to Support Inner Detectors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BC7F4E3-D40D-8983-1792-722E8E06880F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6828202" y="2920129"/>
            <a:ext cx="935953" cy="17096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A13A1219-4059-1B19-EDAA-5CF6CEE8AF85}"/>
              </a:ext>
            </a:extLst>
          </p:cNvPr>
          <p:cNvSpPr/>
          <p:nvPr/>
        </p:nvSpPr>
        <p:spPr>
          <a:xfrm>
            <a:off x="10317101" y="3332204"/>
            <a:ext cx="791636" cy="338049"/>
          </a:xfrm>
          <a:prstGeom prst="rect">
            <a:avLst/>
          </a:prstGeom>
          <a:noFill/>
          <a:ln w="28575">
            <a:solidFill>
              <a:srgbClr val="01AD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Barrel EMCAL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B43C926-48F3-F93F-977A-B406C3FEF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9966" y="3726855"/>
            <a:ext cx="3108028" cy="2532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73690E3-D315-9C18-2ED2-E52A6C927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DIRC and </a:t>
            </a:r>
            <a:r>
              <a:rPr lang="en-US" sz="3600" dirty="0" err="1">
                <a:solidFill>
                  <a:schemeClr val="tx1"/>
                </a:solidFill>
              </a:rPr>
              <a:t>oMPGD</a:t>
            </a:r>
            <a:r>
              <a:rPr lang="en-US" sz="3600" dirty="0">
                <a:solidFill>
                  <a:schemeClr val="tx1"/>
                </a:solidFill>
              </a:rPr>
              <a:t> Support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F957D335-4F31-F0B0-96D4-3A3C5573DA36}"/>
              </a:ext>
            </a:extLst>
          </p:cNvPr>
          <p:cNvSpPr txBox="1">
            <a:spLocks/>
          </p:cNvSpPr>
          <p:nvPr/>
        </p:nvSpPr>
        <p:spPr>
          <a:xfrm>
            <a:off x="457200" y="6518626"/>
            <a:ext cx="10588752" cy="261607"/>
          </a:xfrm>
          <a:prstGeom prst="rect">
            <a:avLst/>
          </a:prstGeom>
        </p:spPr>
        <p:txBody>
          <a:bodyPr numCol="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ePIC</a:t>
            </a:r>
            <a:r>
              <a:rPr lang="en-US" sz="1200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A17A5FE-095D-D051-E760-E34907A4E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517654"/>
            <a:ext cx="914400" cy="261610"/>
          </a:xfrm>
        </p:spPr>
        <p:txBody>
          <a:bodyPr/>
          <a:lstStyle/>
          <a:p>
            <a:pPr algn="r"/>
            <a:fld id="{01593046-3718-4787-A254-B95ECEC9ED5A}" type="slidenum">
              <a:rPr lang="en-US" smtClean="0"/>
              <a:pPr algn="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8221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>
            <a:extLst>
              <a:ext uri="{FF2B5EF4-FFF2-40B4-BE49-F238E27FC236}">
                <a16:creationId xmlns:a16="http://schemas.microsoft.com/office/drawing/2014/main" id="{676C0A4F-3158-0E27-028B-7E92043EAA27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5086" b="15842"/>
          <a:stretch/>
        </p:blipFill>
        <p:spPr bwMode="auto">
          <a:xfrm>
            <a:off x="6327522" y="685608"/>
            <a:ext cx="5632704" cy="3807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2B7421-654C-20C4-A1E4-B11D079C0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DIRC and </a:t>
            </a:r>
            <a:r>
              <a:rPr lang="en-US" dirty="0" err="1"/>
              <a:t>oMPGD</a:t>
            </a:r>
            <a:r>
              <a:rPr lang="en-US" dirty="0"/>
              <a:t> Installation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11B451-F7DE-CEE2-92CE-197430DE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DA8C51-55AB-1FEB-C8E6-65F508564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D15DBC-391D-0224-7A32-041EC73990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799"/>
            <a:ext cx="5632704" cy="2194561"/>
          </a:xfrm>
        </p:spPr>
        <p:txBody>
          <a:bodyPr>
            <a:normAutofit/>
          </a:bodyPr>
          <a:lstStyle/>
          <a:p>
            <a:r>
              <a:rPr lang="en-US" dirty="0"/>
              <a:t>Use existing installation tooling from sPHENIX that was used to install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Tooling can rotate around axis parallel to Z</a:t>
            </a:r>
          </a:p>
          <a:p>
            <a:r>
              <a:rPr lang="en-US" dirty="0"/>
              <a:t>Tooling has rails that allow for detectors to slide on and off of</a:t>
            </a:r>
          </a:p>
          <a:p>
            <a:r>
              <a:rPr lang="en-US" dirty="0"/>
              <a:t>Detectors pulled in from far side</a:t>
            </a:r>
          </a:p>
          <a:p>
            <a:endParaRPr lang="en-US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DCABF719-43A5-2441-C2D3-9AA6B77CEFFD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 rotWithShape="1"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2488" b="10873"/>
          <a:stretch/>
        </p:blipFill>
        <p:spPr>
          <a:xfrm>
            <a:off x="3345873" y="3495074"/>
            <a:ext cx="8614352" cy="2731158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214606F-5760-8167-2992-91AB99C1E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7" b="14182"/>
          <a:stretch/>
        </p:blipFill>
        <p:spPr bwMode="auto">
          <a:xfrm>
            <a:off x="4119850" y="2807736"/>
            <a:ext cx="2013216" cy="1801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8589900-C40D-49CB-6DBF-D56AD2127C90}"/>
              </a:ext>
            </a:extLst>
          </p:cNvPr>
          <p:cNvPicPr>
            <a:picLocks noGrp="1" noChangeAspect="1" noChangeArrowheads="1"/>
          </p:cNvPicPr>
          <p:nvPr>
            <p:ph sz="quarter" idx="1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4" t="4482" r="16173" b="9627"/>
          <a:stretch/>
        </p:blipFill>
        <p:spPr bwMode="auto">
          <a:xfrm>
            <a:off x="457198" y="2807736"/>
            <a:ext cx="3468196" cy="33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074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DF6AA-88D3-18BC-47F0-89B6BC40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TOF, </a:t>
            </a:r>
            <a:r>
              <a:rPr lang="en-US" dirty="0" err="1"/>
              <a:t>iMPGD</a:t>
            </a:r>
            <a:r>
              <a:rPr lang="en-US" dirty="0"/>
              <a:t> and SVT Support – Conceptual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03193-3742-1958-0DD0-BF8FCB60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B3A13-48C0-984C-5F0F-AACE0DB01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6E6E50-112E-1FF5-6F1E-BEBDEE4DFDD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799"/>
            <a:ext cx="7083463" cy="2633472"/>
          </a:xfrm>
        </p:spPr>
        <p:txBody>
          <a:bodyPr>
            <a:normAutofit/>
          </a:bodyPr>
          <a:lstStyle/>
          <a:p>
            <a:r>
              <a:rPr lang="en-US" dirty="0"/>
              <a:t>Rails support the carbon fiber cylinder which holds the TOF, </a:t>
            </a:r>
            <a:r>
              <a:rPr lang="en-US" dirty="0" err="1"/>
              <a:t>iMPGD</a:t>
            </a:r>
            <a:r>
              <a:rPr lang="en-US" dirty="0"/>
              <a:t>, SVT and BP</a:t>
            </a:r>
          </a:p>
          <a:p>
            <a:r>
              <a:rPr lang="en-US" dirty="0"/>
              <a:t>Load transferred to barrel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Alignment mechanisms need to be designed and incorporated</a:t>
            </a:r>
          </a:p>
          <a:p>
            <a:r>
              <a:rPr lang="en-US" dirty="0"/>
              <a:t>Is there sufficient clearance for adjustment/alignment?</a:t>
            </a:r>
          </a:p>
          <a:p>
            <a:endParaRPr lang="en-US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C8C0A922-D798-0960-FD82-0B02412993B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40663" y="685801"/>
            <a:ext cx="4419689" cy="5486399"/>
          </a:xfr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6C2C1BF-3974-1980-9205-D6007321FA03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97" y="3004100"/>
            <a:ext cx="7083463" cy="3168100"/>
          </a:xfr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1893D5F-F2A6-3674-4948-5EAB2E75FF5A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7456517" y="1749829"/>
            <a:ext cx="2410690" cy="35134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67C33FC-9244-8C2A-80F5-17FBA6E017AC}"/>
              </a:ext>
            </a:extLst>
          </p:cNvPr>
          <p:cNvSpPr txBox="1"/>
          <p:nvPr/>
        </p:nvSpPr>
        <p:spPr>
          <a:xfrm>
            <a:off x="6811227" y="1931898"/>
            <a:ext cx="64529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Rails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9233D2-ECF8-887B-871D-37BCB2A58EC8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456517" y="2101175"/>
            <a:ext cx="2410690" cy="292386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25955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E263CC2-3D1D-C0E3-6F9D-7474D6B785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r="11360"/>
          <a:stretch/>
        </p:blipFill>
        <p:spPr>
          <a:xfrm>
            <a:off x="5751576" y="685799"/>
            <a:ext cx="6213851" cy="54910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5DF6AA-88D3-18BC-47F0-89B6BC400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TOF, </a:t>
            </a:r>
            <a:r>
              <a:rPr lang="en-US" dirty="0" err="1"/>
              <a:t>iMPGD</a:t>
            </a:r>
            <a:r>
              <a:rPr lang="en-US" dirty="0"/>
              <a:t> and SVT Installation – Conceptual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D03193-3742-1958-0DD0-BF8FCB60D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6B3A13-48C0-984C-5F0F-AACE0DB01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AB699E-B267-B232-2C4B-E45D9D8A6D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8" y="685799"/>
            <a:ext cx="5294378" cy="2633472"/>
          </a:xfrm>
        </p:spPr>
        <p:txBody>
          <a:bodyPr/>
          <a:lstStyle/>
          <a:p>
            <a:r>
              <a:rPr lang="en-US" dirty="0"/>
              <a:t>The TOF, inner MPGD, SVT and BP will be assembled together prior to installation</a:t>
            </a:r>
          </a:p>
          <a:p>
            <a:r>
              <a:rPr lang="en-US" dirty="0"/>
              <a:t>Will be installed as one unit on rails supported from the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Lifting tooling needs to be designed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5CC41A1-3EDB-A5FA-A7B7-D7606C852718}"/>
              </a:ext>
            </a:extLst>
          </p:cNvPr>
          <p:cNvCxnSpPr>
            <a:cxnSpLocks/>
          </p:cNvCxnSpPr>
          <p:nvPr/>
        </p:nvCxnSpPr>
        <p:spPr>
          <a:xfrm flipH="1">
            <a:off x="9297785" y="1662545"/>
            <a:ext cx="1517405" cy="856211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297C30C-F975-8E3C-E0AC-0AC24E674855}"/>
              </a:ext>
            </a:extLst>
          </p:cNvPr>
          <p:cNvSpPr txBox="1"/>
          <p:nvPr/>
        </p:nvSpPr>
        <p:spPr>
          <a:xfrm>
            <a:off x="10815189" y="1479731"/>
            <a:ext cx="810159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/>
              <a:t>EMCal</a:t>
            </a:r>
            <a:endParaRPr lang="en-US" sz="1600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A8C85E2-FD2C-42B0-318C-F58DDCEE7682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946967" y="2210055"/>
            <a:ext cx="2792024" cy="856211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4F944C-3A22-7C06-A281-B7C2D4A934A7}"/>
              </a:ext>
            </a:extLst>
          </p:cNvPr>
          <p:cNvSpPr txBox="1"/>
          <p:nvPr/>
        </p:nvSpPr>
        <p:spPr>
          <a:xfrm>
            <a:off x="10738991" y="2040778"/>
            <a:ext cx="64529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Rails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DB45A0-7B60-C6A9-CD3F-5E05E42204AC}"/>
              </a:ext>
            </a:extLst>
          </p:cNvPr>
          <p:cNvCxnSpPr>
            <a:cxnSpLocks/>
            <a:stCxn id="22" idx="0"/>
          </p:cNvCxnSpPr>
          <p:nvPr/>
        </p:nvCxnSpPr>
        <p:spPr>
          <a:xfrm flipV="1">
            <a:off x="11228417" y="3695007"/>
            <a:ext cx="0" cy="408661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B53DF42-BF16-E50A-8972-DBCC3EC02A2D}"/>
              </a:ext>
            </a:extLst>
          </p:cNvPr>
          <p:cNvSpPr txBox="1"/>
          <p:nvPr/>
        </p:nvSpPr>
        <p:spPr>
          <a:xfrm>
            <a:off x="10303626" y="4103668"/>
            <a:ext cx="1849581" cy="830997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Caron Fiber cylinder with </a:t>
            </a:r>
          </a:p>
          <a:p>
            <a:r>
              <a:rPr lang="en-US" sz="1600" dirty="0"/>
              <a:t>TOF, </a:t>
            </a:r>
            <a:r>
              <a:rPr lang="en-US" sz="1600" dirty="0" err="1"/>
              <a:t>iMPGD</a:t>
            </a:r>
            <a:r>
              <a:rPr lang="en-US" sz="1600" dirty="0"/>
              <a:t>, SVT</a:t>
            </a:r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1B1F2AAF-8BE9-7B2D-CB9A-B6F9E0522A48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7025" y="2379332"/>
            <a:ext cx="4439330" cy="379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872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1A59-7679-807E-04F5-0D1B42E4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pfRICH</a:t>
            </a:r>
            <a:r>
              <a:rPr lang="en-US" dirty="0"/>
              <a:t> and </a:t>
            </a:r>
            <a:r>
              <a:rPr lang="en-US" dirty="0" err="1"/>
              <a:t>EEEMCal</a:t>
            </a:r>
            <a:r>
              <a:rPr lang="en-US" dirty="0"/>
              <a:t> Support – Conceptual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F5DD7-B493-65FE-A9B5-ADCCAE64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69F46-0372-760F-2386-072D98D6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E50EE0-05E3-5985-0388-D79A45B9FDB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dirty="0"/>
              <a:t>Rails support the </a:t>
            </a:r>
            <a:r>
              <a:rPr lang="en-US" dirty="0" err="1"/>
              <a:t>EEEMCal</a:t>
            </a:r>
            <a:r>
              <a:rPr lang="en-US" dirty="0"/>
              <a:t> and </a:t>
            </a:r>
            <a:r>
              <a:rPr lang="en-US" dirty="0" err="1"/>
              <a:t>pfRICH</a:t>
            </a:r>
            <a:endParaRPr lang="en-US" dirty="0"/>
          </a:p>
          <a:p>
            <a:r>
              <a:rPr lang="en-US" dirty="0"/>
              <a:t>Potentially supported through the carbon fiber cylinder or cut outs will be made around them</a:t>
            </a:r>
          </a:p>
          <a:p>
            <a:r>
              <a:rPr lang="en-US" dirty="0"/>
              <a:t>Load transferred to barrel </a:t>
            </a:r>
            <a:r>
              <a:rPr lang="en-US" dirty="0" err="1"/>
              <a:t>EMCal</a:t>
            </a:r>
            <a:endParaRPr lang="en-US" dirty="0"/>
          </a:p>
          <a:p>
            <a:r>
              <a:rPr lang="en-US" dirty="0"/>
              <a:t>Services need to be very well routed</a:t>
            </a:r>
          </a:p>
          <a:p>
            <a:r>
              <a:rPr lang="en-US" dirty="0"/>
              <a:t>Alignment mechanisms need to be designed and incorporated 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037DFDA-F57B-7B56-DBBA-7A360023745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3070" r="14234"/>
          <a:stretch/>
        </p:blipFill>
        <p:spPr>
          <a:xfrm>
            <a:off x="6300378" y="685799"/>
            <a:ext cx="5659974" cy="5432559"/>
          </a:xfr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748393B-58D8-2F4D-69CB-FA65270AE69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/>
          <a:stretch>
            <a:fillRect/>
          </a:stretch>
        </p:blipFill>
        <p:spPr>
          <a:xfrm>
            <a:off x="457198" y="3429000"/>
            <a:ext cx="5632450" cy="252597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109D219-8F98-A683-99A2-4EFCB3FC6BB6}"/>
              </a:ext>
            </a:extLst>
          </p:cNvPr>
          <p:cNvSpPr txBox="1"/>
          <p:nvPr/>
        </p:nvSpPr>
        <p:spPr>
          <a:xfrm>
            <a:off x="8819169" y="2675199"/>
            <a:ext cx="1080457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EEEMCal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4346AB2-DECC-057E-C3C3-5C746DF96139}"/>
              </a:ext>
            </a:extLst>
          </p:cNvPr>
          <p:cNvSpPr txBox="1"/>
          <p:nvPr/>
        </p:nvSpPr>
        <p:spPr>
          <a:xfrm>
            <a:off x="10141762" y="2675199"/>
            <a:ext cx="84870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pfRICH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CCD0B9-7569-1222-6475-33D582E5008B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6152228" y="3149994"/>
            <a:ext cx="1724591" cy="136797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26D4D90-016A-15F6-9DB9-0CD0D4C513D3}"/>
              </a:ext>
            </a:extLst>
          </p:cNvPr>
          <p:cNvSpPr txBox="1"/>
          <p:nvPr/>
        </p:nvSpPr>
        <p:spPr>
          <a:xfrm>
            <a:off x="5507181" y="2980717"/>
            <a:ext cx="645047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Rails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92550C9-45B9-66D2-E8D5-F6A87552CE09}"/>
              </a:ext>
            </a:extLst>
          </p:cNvPr>
          <p:cNvCxnSpPr>
            <a:cxnSpLocks/>
            <a:stCxn id="19" idx="3"/>
          </p:cNvCxnSpPr>
          <p:nvPr/>
        </p:nvCxnSpPr>
        <p:spPr>
          <a:xfrm flipV="1">
            <a:off x="6152228" y="2315095"/>
            <a:ext cx="1724591" cy="83489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349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01A59-7679-807E-04F5-0D1B42E49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pfRICH</a:t>
            </a:r>
            <a:r>
              <a:rPr lang="en-US" dirty="0"/>
              <a:t> and </a:t>
            </a:r>
            <a:r>
              <a:rPr lang="en-US" dirty="0" err="1"/>
              <a:t>EEEMCal</a:t>
            </a:r>
            <a:r>
              <a:rPr lang="en-US" dirty="0"/>
              <a:t> Installation – Conceptual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CF5DD7-B493-65FE-A9B5-ADCCAE64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369F46-0372-760F-2386-072D98D64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99D5B-E49A-5551-90AD-6A0338492E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799"/>
            <a:ext cx="6859803" cy="2633472"/>
          </a:xfrm>
        </p:spPr>
        <p:txBody>
          <a:bodyPr/>
          <a:lstStyle/>
          <a:p>
            <a:r>
              <a:rPr lang="en-US" dirty="0"/>
              <a:t>Might be advantageous to use a box structure for </a:t>
            </a:r>
            <a:r>
              <a:rPr lang="en-US" dirty="0" err="1"/>
              <a:t>EEEMCal</a:t>
            </a:r>
            <a:r>
              <a:rPr lang="en-US" dirty="0"/>
              <a:t> and </a:t>
            </a:r>
            <a:r>
              <a:rPr lang="en-US" dirty="0" err="1"/>
              <a:t>pfRICH</a:t>
            </a:r>
            <a:r>
              <a:rPr lang="en-US" dirty="0"/>
              <a:t> shipping, handling and installation</a:t>
            </a:r>
          </a:p>
          <a:p>
            <a:r>
              <a:rPr lang="en-US" dirty="0"/>
              <a:t>Attach box structure to beams bridging gap between </a:t>
            </a:r>
            <a:r>
              <a:rPr lang="en-US" dirty="0" err="1"/>
              <a:t>HCal</a:t>
            </a:r>
            <a:r>
              <a:rPr lang="en-US" dirty="0"/>
              <a:t> Sectors</a:t>
            </a:r>
          </a:p>
          <a:p>
            <a:r>
              <a:rPr lang="en-US" dirty="0"/>
              <a:t>Need extension rails and a means of interfacing them for transition and installation</a:t>
            </a:r>
          </a:p>
          <a:p>
            <a:r>
              <a:rPr lang="en-US" dirty="0"/>
              <a:t>Detectors could be installed together or separately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6C704430-2B5C-1693-54C9-8E88A420752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7002" y="685799"/>
            <a:ext cx="4643350" cy="5486399"/>
          </a:xfr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79640005-D45D-8F8B-95CD-7C80526B42E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97" y="3340909"/>
            <a:ext cx="6859801" cy="2510404"/>
          </a:xfr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14FAE-C701-CEB1-D901-2DB01443FB23}"/>
              </a:ext>
            </a:extLst>
          </p:cNvPr>
          <p:cNvCxnSpPr/>
          <p:nvPr/>
        </p:nvCxnSpPr>
        <p:spPr>
          <a:xfrm>
            <a:off x="2094807" y="4227020"/>
            <a:ext cx="193270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F54B72A-9594-C5B3-B35C-F368C3D626AF}"/>
              </a:ext>
            </a:extLst>
          </p:cNvPr>
          <p:cNvCxnSpPr/>
          <p:nvPr/>
        </p:nvCxnSpPr>
        <p:spPr>
          <a:xfrm>
            <a:off x="2094807" y="5231474"/>
            <a:ext cx="1932709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7876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BF6D30B9-5E85-3D4A-53A3-13B3FD6AD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Overall Integration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0F4D2-8731-8FB9-4BEB-BE69E703B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dirty="0"/>
              <a:t>Dan Cacace, Josh Harvey &amp; Nathaniel </a:t>
            </a:r>
            <a:r>
              <a:rPr lang="en-US" dirty="0" err="1"/>
              <a:t>Speece</a:t>
            </a:r>
            <a:r>
              <a:rPr lang="en-US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95539F-8570-3495-5884-B4D29C837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30C5970A-CDBB-7AB0-3C32-FF7336FDF36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b="6001"/>
          <a:stretch/>
        </p:blipFill>
        <p:spPr>
          <a:xfrm>
            <a:off x="237100" y="588438"/>
            <a:ext cx="11954899" cy="5718351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9284943-140D-D1DF-0505-6BC68B57160E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8927869" y="1028812"/>
            <a:ext cx="657790" cy="409290"/>
          </a:xfrm>
          <a:prstGeom prst="straightConnector1">
            <a:avLst/>
          </a:prstGeom>
          <a:ln w="38100">
            <a:solidFill>
              <a:srgbClr val="DB3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1706DF-102F-D2B0-FA85-D6C8B0C6CDA9}"/>
              </a:ext>
            </a:extLst>
          </p:cNvPr>
          <p:cNvSpPr txBox="1"/>
          <p:nvPr/>
        </p:nvSpPr>
        <p:spPr>
          <a:xfrm>
            <a:off x="8698050" y="690258"/>
            <a:ext cx="1775217" cy="338554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Forward End Cap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F4A2588-92C2-999B-08BD-43393E91E6B6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10565810" y="1821266"/>
            <a:ext cx="0" cy="56280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920A22A-D64B-25D6-39AC-BB10532E316D}"/>
              </a:ext>
            </a:extLst>
          </p:cNvPr>
          <p:cNvSpPr txBox="1"/>
          <p:nvPr/>
        </p:nvSpPr>
        <p:spPr>
          <a:xfrm>
            <a:off x="9807456" y="1482712"/>
            <a:ext cx="151670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Front Magnets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0FDBB44-4997-624D-4161-42BD6778C0AD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2529901" y="1024354"/>
            <a:ext cx="719667" cy="346426"/>
          </a:xfrm>
          <a:prstGeom prst="straightConnector1">
            <a:avLst/>
          </a:prstGeom>
          <a:ln w="38100">
            <a:solidFill>
              <a:srgbClr val="DB3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3E4A2160-84F3-F704-01B1-96EDFB4C86EB}"/>
              </a:ext>
            </a:extLst>
          </p:cNvPr>
          <p:cNvSpPr txBox="1"/>
          <p:nvPr/>
        </p:nvSpPr>
        <p:spPr>
          <a:xfrm>
            <a:off x="1556234" y="685800"/>
            <a:ext cx="1947334" cy="338554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Backward End Cap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2ECB3C1-BCCD-BB1D-D488-EAE993D3EF79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031681" y="833912"/>
            <a:ext cx="0" cy="791689"/>
          </a:xfrm>
          <a:prstGeom prst="straightConnector1">
            <a:avLst/>
          </a:prstGeom>
          <a:ln w="38100">
            <a:solidFill>
              <a:srgbClr val="DB352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EEC482F6-2C47-0B34-0979-4EF745AA1DE6}"/>
              </a:ext>
            </a:extLst>
          </p:cNvPr>
          <p:cNvSpPr txBox="1"/>
          <p:nvPr/>
        </p:nvSpPr>
        <p:spPr>
          <a:xfrm>
            <a:off x="5311197" y="495358"/>
            <a:ext cx="1440967" cy="338554"/>
          </a:xfrm>
          <a:prstGeom prst="rect">
            <a:avLst/>
          </a:prstGeom>
          <a:noFill/>
          <a:ln w="19050">
            <a:solidFill>
              <a:srgbClr val="DB3527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Central Barrel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854338D-1DA1-412F-A6A4-924FFA68F67E}"/>
              </a:ext>
            </a:extLst>
          </p:cNvPr>
          <p:cNvCxnSpPr>
            <a:cxnSpLocks/>
            <a:stCxn id="41" idx="2"/>
          </p:cNvCxnSpPr>
          <p:nvPr/>
        </p:nvCxnSpPr>
        <p:spPr>
          <a:xfrm>
            <a:off x="1705306" y="2352523"/>
            <a:ext cx="0" cy="31447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5B2A288C-6FD6-ED5D-E229-8F80014813D6}"/>
              </a:ext>
            </a:extLst>
          </p:cNvPr>
          <p:cNvSpPr txBox="1"/>
          <p:nvPr/>
        </p:nvSpPr>
        <p:spPr>
          <a:xfrm>
            <a:off x="960270" y="2013969"/>
            <a:ext cx="1490071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Rear Magnets</a:t>
            </a:r>
          </a:p>
        </p:txBody>
      </p:sp>
    </p:spTree>
    <p:extLst>
      <p:ext uri="{BB962C8B-B14F-4D97-AF65-F5344CB8AC3E}">
        <p14:creationId xmlns:p14="http://schemas.microsoft.com/office/powerpoint/2010/main" val="1865440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5975-6F15-99C8-4004-DAF4607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dRICH</a:t>
            </a:r>
            <a:r>
              <a:rPr lang="en-US" dirty="0"/>
              <a:t> Support – Conceptual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8BD13-A0AA-94E7-CC30-22429E87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CA2CA-A863-F293-C1A5-7D754778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AB2CD8-E544-8A9A-F3BF-297EDD5F6F9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Assuming the back plate of the </a:t>
            </a:r>
            <a:r>
              <a:rPr lang="en-US" dirty="0" err="1"/>
              <a:t>dRICH</a:t>
            </a:r>
            <a:r>
              <a:rPr lang="en-US" dirty="0"/>
              <a:t> is bulk carbon fiber, can be extended</a:t>
            </a:r>
          </a:p>
          <a:p>
            <a:r>
              <a:rPr lang="en-US" dirty="0"/>
              <a:t>Create tabs that can be attached to </a:t>
            </a:r>
            <a:r>
              <a:rPr lang="en-US" dirty="0" err="1"/>
              <a:t>HCal</a:t>
            </a:r>
            <a:r>
              <a:rPr lang="en-US" dirty="0"/>
              <a:t>, once attached, cantilevered off </a:t>
            </a:r>
            <a:r>
              <a:rPr lang="en-US" dirty="0" err="1"/>
              <a:t>Hcal</a:t>
            </a:r>
            <a:endParaRPr lang="en-US" dirty="0"/>
          </a:p>
          <a:p>
            <a:r>
              <a:rPr lang="en-US" dirty="0"/>
              <a:t>May need to add additional support in Z</a:t>
            </a:r>
          </a:p>
          <a:p>
            <a:r>
              <a:rPr lang="en-US" dirty="0"/>
              <a:t>Minimizes space needed between </a:t>
            </a:r>
            <a:r>
              <a:rPr lang="en-US" dirty="0" err="1"/>
              <a:t>dRICH</a:t>
            </a:r>
            <a:r>
              <a:rPr lang="en-US" dirty="0"/>
              <a:t> OD and </a:t>
            </a:r>
            <a:r>
              <a:rPr lang="en-US" dirty="0" err="1"/>
              <a:t>HCal</a:t>
            </a:r>
            <a:r>
              <a:rPr lang="en-US" dirty="0"/>
              <a:t> ID.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964BEFC-250A-B726-4A2D-F065FFF2E12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94" y="685703"/>
            <a:ext cx="5983358" cy="5486496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C974362-8886-FC4C-E749-6070689A8AF9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44406" y="2847804"/>
            <a:ext cx="3332588" cy="3324395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AA0B68-1836-5A9C-E05E-5C2ABBF5D66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378" t="972" r="56021" b="16154"/>
          <a:stretch/>
        </p:blipFill>
        <p:spPr>
          <a:xfrm>
            <a:off x="457198" y="3430102"/>
            <a:ext cx="2187208" cy="2415142"/>
          </a:xfrm>
          <a:prstGeom prst="rect">
            <a:avLst/>
          </a:prstGeom>
          <a:ln w="76200">
            <a:noFill/>
          </a:ln>
        </p:spPr>
      </p:pic>
    </p:spTree>
    <p:extLst>
      <p:ext uri="{BB962C8B-B14F-4D97-AF65-F5344CB8AC3E}">
        <p14:creationId xmlns:p14="http://schemas.microsoft.com/office/powerpoint/2010/main" val="23272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D5975-6F15-99C8-4004-DAF46076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dRICH</a:t>
            </a:r>
            <a:r>
              <a:rPr lang="en-US" dirty="0"/>
              <a:t> Installation – Conceptual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B8BD13-A0AA-94E7-CC30-22429E87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CA2CA-A863-F293-C1A5-7D7547782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A702DB-16D6-B9E3-9389-BEFF006D09E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197" y="685799"/>
            <a:ext cx="7549485" cy="2633472"/>
          </a:xfrm>
        </p:spPr>
        <p:txBody>
          <a:bodyPr/>
          <a:lstStyle/>
          <a:p>
            <a:r>
              <a:rPr lang="en-US" dirty="0"/>
              <a:t>Might be advantageous to use a temporary strongback for </a:t>
            </a:r>
            <a:r>
              <a:rPr lang="en-US" dirty="0" err="1"/>
              <a:t>dRICH</a:t>
            </a:r>
            <a:r>
              <a:rPr lang="en-US" dirty="0"/>
              <a:t> shipping, handling and installation</a:t>
            </a:r>
          </a:p>
          <a:p>
            <a:r>
              <a:rPr lang="en-US" dirty="0"/>
              <a:t>External stanchions bolted to floor and rails mounted to stanchions and </a:t>
            </a:r>
            <a:r>
              <a:rPr lang="en-US" dirty="0" err="1"/>
              <a:t>HCal</a:t>
            </a:r>
            <a:endParaRPr lang="en-US" dirty="0"/>
          </a:p>
          <a:p>
            <a:r>
              <a:rPr lang="en-US" dirty="0"/>
              <a:t>C-fixture used to pick up and move </a:t>
            </a:r>
            <a:r>
              <a:rPr lang="en-US" dirty="0" err="1"/>
              <a:t>dRICH</a:t>
            </a:r>
            <a:r>
              <a:rPr lang="en-US" dirty="0"/>
              <a:t> over CG</a:t>
            </a:r>
          </a:p>
          <a:p>
            <a:r>
              <a:rPr lang="en-US" dirty="0"/>
              <a:t>More complex if </a:t>
            </a:r>
            <a:r>
              <a:rPr lang="en-US" dirty="0" err="1"/>
              <a:t>dRICH</a:t>
            </a:r>
            <a:r>
              <a:rPr lang="en-US" dirty="0"/>
              <a:t> is split</a:t>
            </a:r>
          </a:p>
          <a:p>
            <a:r>
              <a:rPr lang="en-US" dirty="0"/>
              <a:t>Services need to be very well routed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C9E5754A-0760-A2C1-66FF-B530D5384078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683" y="685799"/>
            <a:ext cx="3953669" cy="5486399"/>
          </a:xfr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F5AA43F-9AF5-AA87-FB41-59E02F2A7F6A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96" y="3137441"/>
            <a:ext cx="4876013" cy="3034757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73E5AEF-FF62-AF28-DC48-65B227F81D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576" t="-816" r="33328" b="816"/>
          <a:stretch/>
        </p:blipFill>
        <p:spPr>
          <a:xfrm>
            <a:off x="5333209" y="2529044"/>
            <a:ext cx="2673473" cy="363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d Men - Golden Globes">
            <a:extLst>
              <a:ext uri="{FF2B5EF4-FFF2-40B4-BE49-F238E27FC236}">
                <a16:creationId xmlns:a16="http://schemas.microsoft.com/office/drawing/2014/main" id="{A474F187-F7FA-B86F-0662-A58BE7C380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5" t="21728" r="3256" b="50803"/>
          <a:stretch/>
        </p:blipFill>
        <p:spPr bwMode="auto">
          <a:xfrm>
            <a:off x="232834" y="892224"/>
            <a:ext cx="11959166" cy="536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0B76B2-96C9-065E-480B-5A56D06F7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1F17B-4FB9-163F-3C93-64752D3CA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BC2640-C339-0479-BAAC-C2959F5F7A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4533900"/>
            <a:ext cx="9939867" cy="1638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0000">
                <a:solidFill>
                  <a:srgbClr val="DB3527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569428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E5C8-E532-179C-DE26-57CEEBDAD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Envelope Drawing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242416-8584-748E-C8F4-1ACA5FB2A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CC5CE79-6517-76B6-1F41-C613B71447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86483" y="685800"/>
            <a:ext cx="6844585" cy="5486400"/>
          </a:xfrm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0264D30-BFB5-3DD4-7038-44C4D1C9C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18626"/>
            <a:ext cx="10588752" cy="261607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dirty="0"/>
              <a:t>Dan Cacace, Josh Harvey &amp; Nathaniel </a:t>
            </a:r>
            <a:r>
              <a:rPr lang="en-US" dirty="0" err="1"/>
              <a:t>Speece</a:t>
            </a:r>
            <a:r>
              <a:rPr lang="en-US" dirty="0"/>
              <a:t>-Moyer</a:t>
            </a:r>
          </a:p>
        </p:txBody>
      </p:sp>
    </p:spTree>
    <p:extLst>
      <p:ext uri="{BB962C8B-B14F-4D97-AF65-F5344CB8AC3E}">
        <p14:creationId xmlns:p14="http://schemas.microsoft.com/office/powerpoint/2010/main" val="27086852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B7E09-7C8B-8E1D-7A77-DD972B703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Endcap Supports and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CCB79-4261-4066-6CED-3C72AAFDB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E1C4A75F-72A8-A209-38DC-65C35756E00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/>
        </p:blipFill>
        <p:spPr>
          <a:xfrm>
            <a:off x="457200" y="1388408"/>
            <a:ext cx="3657600" cy="4482822"/>
          </a:xfr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E6456D99-613C-AF89-5258-01B2FEBF46AF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err="1"/>
              <a:t>HCal</a:t>
            </a:r>
            <a:r>
              <a:rPr lang="en-US"/>
              <a:t>, </a:t>
            </a:r>
            <a:r>
              <a:rPr lang="en-US" err="1"/>
              <a:t>EMCal</a:t>
            </a:r>
            <a:r>
              <a:rPr lang="en-US"/>
              <a:t> and Lepton are end cap detectors</a:t>
            </a:r>
          </a:p>
          <a:p>
            <a:r>
              <a:rPr lang="en-US"/>
              <a:t>Seismic restraints attach the end caps to the central barrel</a:t>
            </a:r>
          </a:p>
          <a:p>
            <a:r>
              <a:rPr lang="en-US"/>
              <a:t>Anchor bolts tie down the end caps when the central barrel isn’t available</a:t>
            </a:r>
          </a:p>
          <a:p>
            <a:r>
              <a:rPr lang="en-US"/>
              <a:t>Hydraulic rams push the end caps on Hilman rollers</a:t>
            </a:r>
          </a:p>
          <a:p>
            <a:r>
              <a:rPr lang="en-US"/>
              <a:t>Hydraulic jacks lift the detector for alignment</a:t>
            </a:r>
          </a:p>
          <a:p>
            <a:r>
              <a:rPr lang="en-US"/>
              <a:t>Pole tip and flux return minimize the fringe field and balance the magnetic forces</a:t>
            </a:r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2301BCC5-4B9D-CD1C-B897-AA137EA8A67B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02625" y="1240585"/>
            <a:ext cx="3657600" cy="4776880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323C361-7315-AAD1-07FA-61BEDFF9769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7198" y="457200"/>
            <a:ext cx="3657599" cy="63093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Forward Endcap (FE)</a:t>
            </a:r>
          </a:p>
          <a:p>
            <a:r>
              <a:rPr lang="en-US" dirty="0"/>
              <a:t>11’x7’x25’, 200ton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6ADDF62-082A-33F3-3DAB-5BEEEB67800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/>
          </a:bodyPr>
          <a:lstStyle/>
          <a:p>
            <a:r>
              <a:rPr lang="en-US"/>
              <a:t>Description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D09A9BE-AFEC-C1E5-6D76-28E5F698A8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02752" y="445800"/>
            <a:ext cx="3657600" cy="639413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dirty="0"/>
              <a:t>Backward Endcap (BE)</a:t>
            </a:r>
          </a:p>
          <a:p>
            <a:pPr algn="r"/>
            <a:r>
              <a:rPr lang="en-US" dirty="0"/>
              <a:t>11’x5.5’x25’, 130ton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D3409EC-F4B0-04AC-C0C7-6B016FCCFEE8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3792626" y="1443150"/>
            <a:ext cx="0" cy="1208082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5982A57-3A08-876A-3866-A2B60456E6D3}"/>
              </a:ext>
            </a:extLst>
          </p:cNvPr>
          <p:cNvSpPr txBox="1"/>
          <p:nvPr/>
        </p:nvSpPr>
        <p:spPr>
          <a:xfrm>
            <a:off x="3475052" y="1104596"/>
            <a:ext cx="63514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err="1"/>
              <a:t>HCal</a:t>
            </a:r>
            <a:endParaRPr lang="en-US" sz="1600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361BC6-92B3-0571-EB8A-880ABCD0302D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2466600" y="1443150"/>
            <a:ext cx="449276" cy="161956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7077EC0-541B-269D-6D5F-2F5AFEC41389}"/>
              </a:ext>
            </a:extLst>
          </p:cNvPr>
          <p:cNvSpPr txBox="1"/>
          <p:nvPr/>
        </p:nvSpPr>
        <p:spPr>
          <a:xfrm>
            <a:off x="2064417" y="1104596"/>
            <a:ext cx="804365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err="1"/>
              <a:t>EMCal</a:t>
            </a:r>
            <a:endParaRPr lang="en-US" sz="160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A6E78699-3E7C-AA2E-DF36-B243E6C234FD}"/>
              </a:ext>
            </a:extLst>
          </p:cNvPr>
          <p:cNvCxnSpPr>
            <a:cxnSpLocks/>
            <a:stCxn id="33" idx="2"/>
          </p:cNvCxnSpPr>
          <p:nvPr/>
        </p:nvCxnSpPr>
        <p:spPr>
          <a:xfrm>
            <a:off x="1292433" y="2019337"/>
            <a:ext cx="508188" cy="32891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48E9E8C-DC7B-D409-B0E2-A2B2FAEADC78}"/>
              </a:ext>
            </a:extLst>
          </p:cNvPr>
          <p:cNvSpPr txBox="1"/>
          <p:nvPr/>
        </p:nvSpPr>
        <p:spPr>
          <a:xfrm>
            <a:off x="731234" y="1434562"/>
            <a:ext cx="1122397" cy="584775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Seismic Restraints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5AE97160-011E-AF57-3E71-0DB930F64D0C}"/>
              </a:ext>
            </a:extLst>
          </p:cNvPr>
          <p:cNvCxnSpPr>
            <a:cxnSpLocks/>
            <a:stCxn id="33" idx="3"/>
          </p:cNvCxnSpPr>
          <p:nvPr/>
        </p:nvCxnSpPr>
        <p:spPr>
          <a:xfrm>
            <a:off x="1853631" y="1726950"/>
            <a:ext cx="508189" cy="29238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A17786A-B6BC-349F-56AE-35C45F3DD05A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1800172" y="2778684"/>
            <a:ext cx="263796" cy="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3AC228C-3BFF-E39A-42F5-95D6F687DAB1}"/>
              </a:ext>
            </a:extLst>
          </p:cNvPr>
          <p:cNvSpPr txBox="1"/>
          <p:nvPr/>
        </p:nvSpPr>
        <p:spPr>
          <a:xfrm>
            <a:off x="536094" y="2609407"/>
            <a:ext cx="126407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Flux Return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7FD5806-85E4-6017-4B7B-967B02561F63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896952" y="3598277"/>
            <a:ext cx="158234" cy="592654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DDCA84D6-4B31-93B6-5AAC-6C81C9F16160}"/>
              </a:ext>
            </a:extLst>
          </p:cNvPr>
          <p:cNvSpPr txBox="1"/>
          <p:nvPr/>
        </p:nvSpPr>
        <p:spPr>
          <a:xfrm>
            <a:off x="243604" y="3259723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Rams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2B10C2B-E2EE-327D-90D2-52BDD18E47D0}"/>
              </a:ext>
            </a:extLst>
          </p:cNvPr>
          <p:cNvCxnSpPr>
            <a:cxnSpLocks/>
            <a:stCxn id="61" idx="2"/>
          </p:cNvCxnSpPr>
          <p:nvPr/>
        </p:nvCxnSpPr>
        <p:spPr>
          <a:xfrm>
            <a:off x="1055186" y="3598277"/>
            <a:ext cx="489054" cy="309568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E9B71F79-E4D1-DBCD-F5A0-3A2F569D7796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1927651" y="5446370"/>
            <a:ext cx="941131" cy="13287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587368DE-6C9E-73BB-99EE-DA37B839BCF4}"/>
              </a:ext>
            </a:extLst>
          </p:cNvPr>
          <p:cNvSpPr txBox="1"/>
          <p:nvPr/>
        </p:nvSpPr>
        <p:spPr>
          <a:xfrm>
            <a:off x="304487" y="5277093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Jacks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E272F9E-181C-4468-15F2-C72547B88541}"/>
              </a:ext>
            </a:extLst>
          </p:cNvPr>
          <p:cNvCxnSpPr>
            <a:cxnSpLocks/>
            <a:stCxn id="70" idx="3"/>
          </p:cNvCxnSpPr>
          <p:nvPr/>
        </p:nvCxnSpPr>
        <p:spPr>
          <a:xfrm flipV="1">
            <a:off x="1927651" y="5195990"/>
            <a:ext cx="265051" cy="25038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217F44E-0040-68E3-4696-A76314DC96BE}"/>
              </a:ext>
            </a:extLst>
          </p:cNvPr>
          <p:cNvCxnSpPr>
            <a:cxnSpLocks/>
            <a:stCxn id="81" idx="3"/>
          </p:cNvCxnSpPr>
          <p:nvPr/>
        </p:nvCxnSpPr>
        <p:spPr>
          <a:xfrm flipV="1">
            <a:off x="2431870" y="5734759"/>
            <a:ext cx="667559" cy="257045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5303F0D6-085E-7A81-9A16-612D551ACCAB}"/>
              </a:ext>
            </a:extLst>
          </p:cNvPr>
          <p:cNvSpPr txBox="1"/>
          <p:nvPr/>
        </p:nvSpPr>
        <p:spPr>
          <a:xfrm>
            <a:off x="918740" y="5822527"/>
            <a:ext cx="151313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Hilman Rollers</a:t>
            </a:r>
          </a:p>
        </p:txBody>
      </p: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87ED6799-5BD0-D513-F7E6-FA45C110BF2E}"/>
              </a:ext>
            </a:extLst>
          </p:cNvPr>
          <p:cNvCxnSpPr>
            <a:cxnSpLocks/>
            <a:stCxn id="103" idx="0"/>
          </p:cNvCxnSpPr>
          <p:nvPr/>
        </p:nvCxnSpPr>
        <p:spPr>
          <a:xfrm flipV="1">
            <a:off x="3712367" y="5579246"/>
            <a:ext cx="51194" cy="25440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>
            <a:extLst>
              <a:ext uri="{FF2B5EF4-FFF2-40B4-BE49-F238E27FC236}">
                <a16:creationId xmlns:a16="http://schemas.microsoft.com/office/drawing/2014/main" id="{58BB9B59-3790-8E3D-69C0-E05E06EED410}"/>
              </a:ext>
            </a:extLst>
          </p:cNvPr>
          <p:cNvSpPr txBox="1"/>
          <p:nvPr/>
        </p:nvSpPr>
        <p:spPr>
          <a:xfrm>
            <a:off x="3044760" y="5833646"/>
            <a:ext cx="133521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Anchor Bolts</a:t>
            </a:r>
          </a:p>
        </p:txBody>
      </p:sp>
      <p:cxnSp>
        <p:nvCxnSpPr>
          <p:cNvPr id="107" name="Straight Arrow Connector 106">
            <a:extLst>
              <a:ext uri="{FF2B5EF4-FFF2-40B4-BE49-F238E27FC236}">
                <a16:creationId xmlns:a16="http://schemas.microsoft.com/office/drawing/2014/main" id="{B71597E9-4306-E3B3-BE29-4E15A3643A25}"/>
              </a:ext>
            </a:extLst>
          </p:cNvPr>
          <p:cNvCxnSpPr>
            <a:cxnSpLocks/>
            <a:stCxn id="103" idx="0"/>
          </p:cNvCxnSpPr>
          <p:nvPr/>
        </p:nvCxnSpPr>
        <p:spPr>
          <a:xfrm flipH="1" flipV="1">
            <a:off x="3521245" y="5717943"/>
            <a:ext cx="191122" cy="115703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2DD1DF43-DF72-EADD-D02B-D9026667F486}"/>
              </a:ext>
            </a:extLst>
          </p:cNvPr>
          <p:cNvCxnSpPr>
            <a:cxnSpLocks/>
            <a:stCxn id="114" idx="2"/>
          </p:cNvCxnSpPr>
          <p:nvPr/>
        </p:nvCxnSpPr>
        <p:spPr>
          <a:xfrm>
            <a:off x="8244931" y="1431639"/>
            <a:ext cx="174569" cy="924486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7DF94501-EFAE-2AC0-6B44-D2015B20D173}"/>
              </a:ext>
            </a:extLst>
          </p:cNvPr>
          <p:cNvSpPr txBox="1"/>
          <p:nvPr/>
        </p:nvSpPr>
        <p:spPr>
          <a:xfrm>
            <a:off x="7784255" y="1093085"/>
            <a:ext cx="921351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Pole Tip</a:t>
            </a:r>
          </a:p>
        </p:txBody>
      </p: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FDFA8DE-A421-B0AC-0E3F-90F820911090}"/>
              </a:ext>
            </a:extLst>
          </p:cNvPr>
          <p:cNvCxnSpPr>
            <a:cxnSpLocks/>
            <a:stCxn id="116" idx="2"/>
          </p:cNvCxnSpPr>
          <p:nvPr/>
        </p:nvCxnSpPr>
        <p:spPr>
          <a:xfrm flipH="1">
            <a:off x="9374585" y="1428897"/>
            <a:ext cx="706699" cy="152601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7F0FA28-FD55-2F8F-87AB-536ABCBFAF2D}"/>
              </a:ext>
            </a:extLst>
          </p:cNvPr>
          <p:cNvSpPr txBox="1"/>
          <p:nvPr/>
        </p:nvSpPr>
        <p:spPr>
          <a:xfrm>
            <a:off x="9679101" y="1090343"/>
            <a:ext cx="804365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Lepton</a:t>
            </a:r>
          </a:p>
        </p:txBody>
      </p: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1A6DC410-1B36-EB59-432A-BB03C8D07740}"/>
              </a:ext>
            </a:extLst>
          </p:cNvPr>
          <p:cNvCxnSpPr>
            <a:cxnSpLocks/>
            <a:stCxn id="118" idx="2"/>
          </p:cNvCxnSpPr>
          <p:nvPr/>
        </p:nvCxnSpPr>
        <p:spPr>
          <a:xfrm flipH="1">
            <a:off x="10649022" y="1974733"/>
            <a:ext cx="561199" cy="21430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>
            <a:extLst>
              <a:ext uri="{FF2B5EF4-FFF2-40B4-BE49-F238E27FC236}">
                <a16:creationId xmlns:a16="http://schemas.microsoft.com/office/drawing/2014/main" id="{F74AC11A-2AA0-61CA-A718-10CFE5844700}"/>
              </a:ext>
            </a:extLst>
          </p:cNvPr>
          <p:cNvSpPr txBox="1"/>
          <p:nvPr/>
        </p:nvSpPr>
        <p:spPr>
          <a:xfrm>
            <a:off x="10649022" y="1389958"/>
            <a:ext cx="1122397" cy="584775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Seismic Restraints</a:t>
            </a:r>
          </a:p>
        </p:txBody>
      </p: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06D06B1C-F023-181D-DAE3-E689A6911B17}"/>
              </a:ext>
            </a:extLst>
          </p:cNvPr>
          <p:cNvCxnSpPr>
            <a:cxnSpLocks/>
            <a:stCxn id="118" idx="1"/>
          </p:cNvCxnSpPr>
          <p:nvPr/>
        </p:nvCxnSpPr>
        <p:spPr>
          <a:xfrm flipH="1">
            <a:off x="10039437" y="1682346"/>
            <a:ext cx="609585" cy="18644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E6AA1463-E881-9674-6CBE-B7D569552748}"/>
              </a:ext>
            </a:extLst>
          </p:cNvPr>
          <p:cNvCxnSpPr>
            <a:cxnSpLocks/>
            <a:stCxn id="121" idx="1"/>
          </p:cNvCxnSpPr>
          <p:nvPr/>
        </p:nvCxnSpPr>
        <p:spPr>
          <a:xfrm flipH="1">
            <a:off x="10340961" y="2778684"/>
            <a:ext cx="352522" cy="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>
            <a:extLst>
              <a:ext uri="{FF2B5EF4-FFF2-40B4-BE49-F238E27FC236}">
                <a16:creationId xmlns:a16="http://schemas.microsoft.com/office/drawing/2014/main" id="{55BBE72C-294A-8CC0-F9BB-4278B17E3A41}"/>
              </a:ext>
            </a:extLst>
          </p:cNvPr>
          <p:cNvSpPr txBox="1"/>
          <p:nvPr/>
        </p:nvSpPr>
        <p:spPr>
          <a:xfrm>
            <a:off x="10693483" y="2609407"/>
            <a:ext cx="1264078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Flux Return</a:t>
            </a:r>
          </a:p>
        </p:txBody>
      </p: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5C10404D-5F1D-AA5E-F03A-7146910D8E84}"/>
              </a:ext>
            </a:extLst>
          </p:cNvPr>
          <p:cNvCxnSpPr>
            <a:cxnSpLocks/>
            <a:stCxn id="123" idx="2"/>
          </p:cNvCxnSpPr>
          <p:nvPr/>
        </p:nvCxnSpPr>
        <p:spPr>
          <a:xfrm flipH="1">
            <a:off x="11078552" y="3500030"/>
            <a:ext cx="216496" cy="41985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2A9990CB-ECB6-F048-D50D-761E86A1BB22}"/>
              </a:ext>
            </a:extLst>
          </p:cNvPr>
          <p:cNvSpPr txBox="1"/>
          <p:nvPr/>
        </p:nvSpPr>
        <p:spPr>
          <a:xfrm>
            <a:off x="10483466" y="3161476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Rams</a:t>
            </a:r>
          </a:p>
        </p:txBody>
      </p: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113B23B5-CC10-CF59-7AC8-AB0E9D955FC9}"/>
              </a:ext>
            </a:extLst>
          </p:cNvPr>
          <p:cNvCxnSpPr>
            <a:cxnSpLocks/>
            <a:stCxn id="123" idx="2"/>
          </p:cNvCxnSpPr>
          <p:nvPr/>
        </p:nvCxnSpPr>
        <p:spPr>
          <a:xfrm>
            <a:off x="11295048" y="3500030"/>
            <a:ext cx="305380" cy="690901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66362F27-1B2A-9C82-2783-463963C7B35D}"/>
              </a:ext>
            </a:extLst>
          </p:cNvPr>
          <p:cNvCxnSpPr>
            <a:cxnSpLocks/>
            <a:stCxn id="126" idx="1"/>
          </p:cNvCxnSpPr>
          <p:nvPr/>
        </p:nvCxnSpPr>
        <p:spPr>
          <a:xfrm flipH="1">
            <a:off x="9463076" y="5553592"/>
            <a:ext cx="962995" cy="18116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TextBox 125">
            <a:extLst>
              <a:ext uri="{FF2B5EF4-FFF2-40B4-BE49-F238E27FC236}">
                <a16:creationId xmlns:a16="http://schemas.microsoft.com/office/drawing/2014/main" id="{41C37F78-DC3B-B669-65FB-6002AC72FB25}"/>
              </a:ext>
            </a:extLst>
          </p:cNvPr>
          <p:cNvSpPr txBox="1"/>
          <p:nvPr/>
        </p:nvSpPr>
        <p:spPr>
          <a:xfrm>
            <a:off x="10426071" y="5384315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Jacks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C2DADEFA-AB90-214D-2E35-252D5BAF8D78}"/>
              </a:ext>
            </a:extLst>
          </p:cNvPr>
          <p:cNvCxnSpPr>
            <a:cxnSpLocks/>
            <a:stCxn id="126" idx="1"/>
          </p:cNvCxnSpPr>
          <p:nvPr/>
        </p:nvCxnSpPr>
        <p:spPr>
          <a:xfrm flipH="1" flipV="1">
            <a:off x="10203605" y="5319112"/>
            <a:ext cx="222466" cy="23448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AE1F55B9-93CD-4E63-3B7F-8D7A5CE283B0}"/>
              </a:ext>
            </a:extLst>
          </p:cNvPr>
          <p:cNvCxnSpPr>
            <a:cxnSpLocks/>
            <a:stCxn id="129" idx="1"/>
          </p:cNvCxnSpPr>
          <p:nvPr/>
        </p:nvCxnSpPr>
        <p:spPr>
          <a:xfrm flipH="1" flipV="1">
            <a:off x="9225542" y="5871230"/>
            <a:ext cx="361253" cy="160884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>
            <a:extLst>
              <a:ext uri="{FF2B5EF4-FFF2-40B4-BE49-F238E27FC236}">
                <a16:creationId xmlns:a16="http://schemas.microsoft.com/office/drawing/2014/main" id="{95F09A96-B0B5-E798-9763-FEC667B5F2F5}"/>
              </a:ext>
            </a:extLst>
          </p:cNvPr>
          <p:cNvSpPr txBox="1"/>
          <p:nvPr/>
        </p:nvSpPr>
        <p:spPr>
          <a:xfrm>
            <a:off x="9586795" y="5862837"/>
            <a:ext cx="151313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Hilman Rollers</a:t>
            </a:r>
          </a:p>
        </p:txBody>
      </p:sp>
      <p:cxnSp>
        <p:nvCxnSpPr>
          <p:cNvPr id="130" name="Straight Arrow Connector 129">
            <a:extLst>
              <a:ext uri="{FF2B5EF4-FFF2-40B4-BE49-F238E27FC236}">
                <a16:creationId xmlns:a16="http://schemas.microsoft.com/office/drawing/2014/main" id="{869B27FD-88CB-ADB5-FCFB-30E65F7D2D04}"/>
              </a:ext>
            </a:extLst>
          </p:cNvPr>
          <p:cNvCxnSpPr>
            <a:cxnSpLocks/>
            <a:stCxn id="131" idx="3"/>
          </p:cNvCxnSpPr>
          <p:nvPr/>
        </p:nvCxnSpPr>
        <p:spPr>
          <a:xfrm flipV="1">
            <a:off x="8643452" y="5871230"/>
            <a:ext cx="151271" cy="211267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9936E92B-8059-A459-509E-8C7CBA9782C7}"/>
              </a:ext>
            </a:extLst>
          </p:cNvPr>
          <p:cNvSpPr txBox="1"/>
          <p:nvPr/>
        </p:nvSpPr>
        <p:spPr>
          <a:xfrm>
            <a:off x="7308238" y="5913220"/>
            <a:ext cx="133521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Anchor Bolts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7AE42D8B-70E8-2B37-B59E-B4F077C46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18626"/>
            <a:ext cx="10588752" cy="261607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dirty="0"/>
              <a:t>Dan Cacace, Josh Harvey &amp; Nathaniel </a:t>
            </a:r>
            <a:r>
              <a:rPr lang="en-US" dirty="0" err="1"/>
              <a:t>Speece</a:t>
            </a:r>
            <a:r>
              <a:rPr lang="en-US" dirty="0"/>
              <a:t>-Moyer</a:t>
            </a:r>
          </a:p>
        </p:txBody>
      </p:sp>
    </p:spTree>
    <p:extLst>
      <p:ext uri="{BB962C8B-B14F-4D97-AF65-F5344CB8AC3E}">
        <p14:creationId xmlns:p14="http://schemas.microsoft.com/office/powerpoint/2010/main" val="2763451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>
            <a:extLst>
              <a:ext uri="{FF2B5EF4-FFF2-40B4-BE49-F238E27FC236}">
                <a16:creationId xmlns:a16="http://schemas.microsoft.com/office/drawing/2014/main" id="{A4732C3B-2C7F-525C-657B-DEFEDE7BC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Endcap Supports and Components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DE026-D90C-74A1-A49F-4A19942A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EC2DA4-6675-1A99-EC07-618F0206BCD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1242249"/>
            <a:ext cx="5632450" cy="3943163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76209B7-3349-1ED3-2E77-1ED16753E40B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27775" y="1013345"/>
            <a:ext cx="5632450" cy="4400972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9F7E29-1F9C-EF1D-2437-212221E2B3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/>
              <a:t>Forward Endcap (FE) – Base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2776763-1935-7382-C129-EAF5221D0D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/>
              <a:t>Backward Endcap (BE) – Base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DF91C-288B-7639-8AF7-E0CDE49EE2EE}"/>
              </a:ext>
            </a:extLst>
          </p:cNvPr>
          <p:cNvSpPr txBox="1"/>
          <p:nvPr/>
        </p:nvSpPr>
        <p:spPr>
          <a:xfrm>
            <a:off x="2533126" y="5089392"/>
            <a:ext cx="758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Four 200 ton Hilman rollers, with cam followers (not shown)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Four 250 ton 2” stroke Enerpac hydraulic locknut jacks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Shim between the rollers and base, leaving the endcaps on the rollers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Jacks could be removable and reused for all endcaps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701D3AB-7835-15A7-484C-3FAD4860A30F}"/>
              </a:ext>
            </a:extLst>
          </p:cNvPr>
          <p:cNvSpPr txBox="1"/>
          <p:nvPr/>
        </p:nvSpPr>
        <p:spPr>
          <a:xfrm>
            <a:off x="5516193" y="3646529"/>
            <a:ext cx="1623164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Hydraulic Jacks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B0359C0-47B1-452D-D724-C70A98DCCA53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7139357" y="3496697"/>
            <a:ext cx="352444" cy="319109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8D7670E-9F67-79C6-F293-D44CBAD148CE}"/>
              </a:ext>
            </a:extLst>
          </p:cNvPr>
          <p:cNvCxnSpPr>
            <a:cxnSpLocks/>
            <a:stCxn id="11" idx="1"/>
          </p:cNvCxnSpPr>
          <p:nvPr/>
        </p:nvCxnSpPr>
        <p:spPr>
          <a:xfrm flipH="1" flipV="1">
            <a:off x="5144709" y="3685071"/>
            <a:ext cx="371484" cy="130735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2BD1E49-0158-504E-B8C9-23B4FE80847A}"/>
              </a:ext>
            </a:extLst>
          </p:cNvPr>
          <p:cNvCxnSpPr>
            <a:cxnSpLocks/>
            <a:stCxn id="22" idx="2"/>
          </p:cNvCxnSpPr>
          <p:nvPr/>
        </p:nvCxnSpPr>
        <p:spPr>
          <a:xfrm>
            <a:off x="6327775" y="1699284"/>
            <a:ext cx="525021" cy="1273664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8C844CB-60DB-3EFF-09AF-DAC617D5CEFA}"/>
              </a:ext>
            </a:extLst>
          </p:cNvPr>
          <p:cNvSpPr txBox="1"/>
          <p:nvPr/>
        </p:nvSpPr>
        <p:spPr>
          <a:xfrm>
            <a:off x="5571210" y="1360730"/>
            <a:ext cx="1513130" cy="338554"/>
          </a:xfrm>
          <a:prstGeom prst="rect">
            <a:avLst/>
          </a:prstGeom>
          <a:noFill/>
          <a:ln w="19050">
            <a:solidFill>
              <a:srgbClr val="01ADDD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/>
              <a:t>Hilman Rollers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3A886FF-6290-EF4C-912C-D1F788D1574E}"/>
              </a:ext>
            </a:extLst>
          </p:cNvPr>
          <p:cNvCxnSpPr>
            <a:cxnSpLocks/>
            <a:stCxn id="22" idx="2"/>
          </p:cNvCxnSpPr>
          <p:nvPr/>
        </p:nvCxnSpPr>
        <p:spPr>
          <a:xfrm flipH="1">
            <a:off x="5571210" y="1699284"/>
            <a:ext cx="756565" cy="1699120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9667A46-3AFE-C55C-7C31-7A200F1FDB58}"/>
              </a:ext>
            </a:extLst>
          </p:cNvPr>
          <p:cNvCxnSpPr>
            <a:cxnSpLocks/>
            <a:stCxn id="22" idx="1"/>
          </p:cNvCxnSpPr>
          <p:nvPr/>
        </p:nvCxnSpPr>
        <p:spPr>
          <a:xfrm flipH="1">
            <a:off x="4230572" y="1530007"/>
            <a:ext cx="1340638" cy="890372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6D681F6-61F4-8834-3601-4E22C17E954E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7084340" y="1530007"/>
            <a:ext cx="1035375" cy="874438"/>
          </a:xfrm>
          <a:prstGeom prst="straightConnector1">
            <a:avLst/>
          </a:prstGeom>
          <a:ln w="38100">
            <a:solidFill>
              <a:srgbClr val="01ADD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D44DBF7-E533-F3BA-BD98-BC3A5A7CA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18626"/>
            <a:ext cx="10588752" cy="261607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dirty="0"/>
              <a:t>Dan Cacace, Josh Harvey &amp; Nathaniel </a:t>
            </a:r>
            <a:r>
              <a:rPr lang="en-US" dirty="0" err="1"/>
              <a:t>Speece</a:t>
            </a:r>
            <a:r>
              <a:rPr lang="en-US" dirty="0"/>
              <a:t>-Moyer</a:t>
            </a:r>
          </a:p>
        </p:txBody>
      </p:sp>
    </p:spTree>
    <p:extLst>
      <p:ext uri="{BB962C8B-B14F-4D97-AF65-F5344CB8AC3E}">
        <p14:creationId xmlns:p14="http://schemas.microsoft.com/office/powerpoint/2010/main" val="38320025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7144-7EF6-8AB5-902E-C11BC7A34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Endcap installation and 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Choreography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BBAF0-6AB2-2C12-163A-A02A91C5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593046-3718-4787-A254-B95ECEC9ED5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1069668A-A5E0-348B-C157-FDB337A1A35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9572" r="9456"/>
          <a:stretch/>
        </p:blipFill>
        <p:spPr>
          <a:xfrm>
            <a:off x="457200" y="685799"/>
            <a:ext cx="4132624" cy="2443925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34AD4398-3361-8FE1-3C45-4B9FE5C5C26C}"/>
              </a:ext>
            </a:extLst>
          </p:cNvPr>
          <p:cNvPicPr>
            <a:picLocks noGrp="1" noChangeAspect="1"/>
          </p:cNvPicPr>
          <p:nvPr>
            <p:ph sz="quarter" idx="16"/>
          </p:nvPr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630" y="3538537"/>
            <a:ext cx="4222722" cy="26336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050A160-1672-6DF3-C712-83C826E92DC3}"/>
              </a:ext>
            </a:extLst>
          </p:cNvPr>
          <p:cNvSpPr txBox="1"/>
          <p:nvPr/>
        </p:nvSpPr>
        <p:spPr>
          <a:xfrm>
            <a:off x="4589824" y="681037"/>
            <a:ext cx="314780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maximum extent of the positions needed for installation, integration and maintenance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Making all options viable gives us significant flexibility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Allows for beam pipe bake-out, inner detector removal 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Platforms need to be trimmed to allow endcaps to move past them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Need to work on services layout for endcap and central barrel detector to make sure they can pass each other smoothly without damage</a:t>
            </a:r>
          </a:p>
        </p:txBody>
      </p:sp>
      <p:pic>
        <p:nvPicPr>
          <p:cNvPr id="21" name="Content Placeholder 11">
            <a:extLst>
              <a:ext uri="{FF2B5EF4-FFF2-40B4-BE49-F238E27FC236}">
                <a16:creationId xmlns:a16="http://schemas.microsoft.com/office/drawing/2014/main" id="{293DB668-27A0-B6FE-A64B-96E26820D79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628" y="685799"/>
            <a:ext cx="4222723" cy="2599835"/>
          </a:xfrm>
          <a:prstGeom prst="rect">
            <a:avLst/>
          </a:prstGeom>
        </p:spPr>
      </p:pic>
      <p:pic>
        <p:nvPicPr>
          <p:cNvPr id="22" name="Content Placeholder 10">
            <a:extLst>
              <a:ext uri="{FF2B5EF4-FFF2-40B4-BE49-F238E27FC236}">
                <a16:creationId xmlns:a16="http://schemas.microsoft.com/office/drawing/2014/main" id="{33A6C300-8251-B275-8ED4-BB34A753C8E2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5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548061"/>
            <a:ext cx="4132624" cy="2633662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D716587-BDB4-43C9-E342-E26D291CA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518626"/>
            <a:ext cx="10588752" cy="261607"/>
          </a:xfrm>
        </p:spPr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Meeting, Integration and Installation</a:t>
            </a:r>
          </a:p>
          <a:p>
            <a:pPr algn="ctr"/>
            <a:r>
              <a:rPr lang="en-US" dirty="0"/>
              <a:t>Dan Cacace, Josh Harvey &amp; Nathaniel </a:t>
            </a:r>
            <a:r>
              <a:rPr lang="en-US" dirty="0" err="1"/>
              <a:t>Speece</a:t>
            </a:r>
            <a:r>
              <a:rPr lang="en-US" dirty="0"/>
              <a:t>-Moyer</a:t>
            </a:r>
          </a:p>
        </p:txBody>
      </p:sp>
    </p:spTree>
    <p:extLst>
      <p:ext uri="{BB962C8B-B14F-4D97-AF65-F5344CB8AC3E}">
        <p14:creationId xmlns:p14="http://schemas.microsoft.com/office/powerpoint/2010/main" val="1822364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716DA-9E7C-336B-CC94-4676CE6FF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3187" y="684173"/>
            <a:ext cx="5678298" cy="55272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plan to reuse the cradle assembly and flux return bars from the STAR detector, located at BNL.</a:t>
            </a:r>
          </a:p>
          <a:p>
            <a:pPr lvl="1"/>
            <a:r>
              <a:rPr lang="en-US" dirty="0"/>
              <a:t>Cost and time savings by reusing steel.</a:t>
            </a:r>
          </a:p>
          <a:p>
            <a:r>
              <a:rPr lang="en-US" dirty="0"/>
              <a:t>Will reuse all 30 STAR flux return bars and get two new half-length flux return bars fabricated.</a:t>
            </a:r>
          </a:p>
          <a:p>
            <a:r>
              <a:rPr lang="en-US" dirty="0"/>
              <a:t>The EIC detector diameter is different than the STAR detector diameter. We want to maintain a continuous ring without air gaps, so we need to design and fabricate spacers to go between each flux return bar.</a:t>
            </a:r>
          </a:p>
          <a:p>
            <a:pPr lvl="1"/>
            <a:r>
              <a:rPr lang="en-US" dirty="0"/>
              <a:t>31 full length spacer bars and one half-length spacer bar.  </a:t>
            </a:r>
          </a:p>
          <a:p>
            <a:pPr lvl="1"/>
            <a:r>
              <a:rPr lang="en-US" dirty="0"/>
              <a:t>We plan to maintain the same material specs for the spacers as for the flux return bars unless cost or timing are prohibitive.</a:t>
            </a:r>
          </a:p>
          <a:p>
            <a:r>
              <a:rPr lang="en-US" dirty="0"/>
              <a:t>The outer HCAL will be reused from sPHENIX and will attach to the flux return bars.</a:t>
            </a:r>
          </a:p>
          <a:p>
            <a:pPr lvl="1"/>
            <a:r>
              <a:rPr lang="en-US" dirty="0"/>
              <a:t>HCAL sectors will require a new mounting method – more on this later.</a:t>
            </a:r>
          </a:p>
          <a:p>
            <a:r>
              <a:rPr lang="en-US" dirty="0"/>
              <a:t>Flux return bars, along with the entire detector, to be rotated 8 milliradians (0.458 degrees) to align with the lepton beam.</a:t>
            </a:r>
          </a:p>
          <a:p>
            <a:pPr lvl="1"/>
            <a:r>
              <a:rPr lang="en-US" dirty="0"/>
              <a:t>Will be taken up by cradle design - more on this later.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E90606-8D57-22C3-CD01-0A46E1C49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381" t="5282" r="4493" b="2736"/>
          <a:stretch/>
        </p:blipFill>
        <p:spPr>
          <a:xfrm>
            <a:off x="6293845" y="903304"/>
            <a:ext cx="5629299" cy="5051391"/>
          </a:xfrm>
          <a:prstGeom prst="rect">
            <a:avLst/>
          </a:prstGeom>
        </p:spPr>
      </p:pic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9A6D267-93E7-3DDE-E709-68F0A595369D}"/>
              </a:ext>
            </a:extLst>
          </p:cNvPr>
          <p:cNvSpPr txBox="1">
            <a:spLocks/>
          </p:cNvSpPr>
          <p:nvPr/>
        </p:nvSpPr>
        <p:spPr>
          <a:xfrm>
            <a:off x="457200" y="6518626"/>
            <a:ext cx="10588752" cy="261607"/>
          </a:xfrm>
          <a:prstGeom prst="rect">
            <a:avLst/>
          </a:prstGeom>
        </p:spPr>
        <p:txBody>
          <a:bodyPr numCol="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ePIC</a:t>
            </a:r>
            <a:r>
              <a:rPr lang="en-US" sz="1200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214CA2DD-353B-9719-53A2-0259C427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517654"/>
            <a:ext cx="914400" cy="261610"/>
          </a:xfrm>
        </p:spPr>
        <p:txBody>
          <a:bodyPr/>
          <a:lstStyle/>
          <a:p>
            <a:pPr algn="r"/>
            <a:fld id="{01593046-3718-4787-A254-B95ECEC9ED5A}" type="slidenum">
              <a:rPr lang="en-US" smtClean="0"/>
              <a:pPr algn="r"/>
              <a:t>7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CC8F596-304C-74C4-F7A3-69881F10C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Cradle and flux return bar overview</a:t>
            </a:r>
          </a:p>
        </p:txBody>
      </p:sp>
    </p:spTree>
    <p:extLst>
      <p:ext uri="{BB962C8B-B14F-4D97-AF65-F5344CB8AC3E}">
        <p14:creationId xmlns:p14="http://schemas.microsoft.com/office/powerpoint/2010/main" val="1877143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8716DA-9E7C-336B-CC94-4676CE6FF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925" y="613517"/>
            <a:ext cx="5403925" cy="2383406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Adapters will be welded to the cradles.</a:t>
            </a:r>
          </a:p>
          <a:p>
            <a:pPr fontAlgn="base"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8 </a:t>
            </a:r>
            <a:r>
              <a:rPr lang="en-US" sz="2000" dirty="0" err="1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mrad</a:t>
            </a: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 rotation between bottom of adapters and cradle.</a:t>
            </a:r>
          </a:p>
          <a:p>
            <a:pPr fontAlgn="base">
              <a:lnSpc>
                <a:spcPct val="90000"/>
              </a:lnSpc>
            </a:pPr>
            <a:r>
              <a:rPr lang="en-US" sz="2000" dirty="0">
                <a:solidFill>
                  <a:srgbClr val="000000"/>
                </a:solidFill>
                <a:highlight>
                  <a:srgbClr val="FFFFFF"/>
                </a:highlight>
                <a:latin typeface="Aptos" panose="020B0004020202020204" pitchFamily="34" charset="0"/>
              </a:rPr>
              <a:t>The rotation causes an approximately ± 2 in shift from one end of the cradles to the other.</a:t>
            </a:r>
          </a:p>
          <a:p>
            <a:pPr fontAlgn="base">
              <a:lnSpc>
                <a:spcPct val="90000"/>
              </a:lnSpc>
            </a:pPr>
            <a:r>
              <a:rPr lang="en-US" sz="2000" dirty="0">
                <a:latin typeface="Aptos" panose="020B0004020202020204" pitchFamily="34" charset="0"/>
              </a:rPr>
              <a:t>Having the rotation built into the adapters allows for the bolt pattern on the flux return bars to be consistent from bar to bar.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824A1-E82F-3A5D-4E86-A6CDDB221EE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14354" y="764372"/>
            <a:ext cx="2377646" cy="546401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E241E1-5B09-41C8-E62A-B56EAFD11A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2912" y="3299977"/>
            <a:ext cx="4594389" cy="291559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7E7837F-4DEB-2F61-6EB9-9260CD47C343}"/>
              </a:ext>
            </a:extLst>
          </p:cNvPr>
          <p:cNvSpPr/>
          <p:nvPr/>
        </p:nvSpPr>
        <p:spPr>
          <a:xfrm>
            <a:off x="10001839" y="2912882"/>
            <a:ext cx="970961" cy="825178"/>
          </a:xfrm>
          <a:prstGeom prst="rect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BC578B-E235-E8C4-72D1-94EC8B0DFE8A}"/>
              </a:ext>
            </a:extLst>
          </p:cNvPr>
          <p:cNvCxnSpPr>
            <a:cxnSpLocks/>
          </p:cNvCxnSpPr>
          <p:nvPr/>
        </p:nvCxnSpPr>
        <p:spPr>
          <a:xfrm>
            <a:off x="9374456" y="845349"/>
            <a:ext cx="1598344" cy="206753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D8B21A-8BC8-3EA1-33B3-03A460A2E7D0}"/>
              </a:ext>
            </a:extLst>
          </p:cNvPr>
          <p:cNvCxnSpPr>
            <a:cxnSpLocks/>
          </p:cNvCxnSpPr>
          <p:nvPr/>
        </p:nvCxnSpPr>
        <p:spPr>
          <a:xfrm>
            <a:off x="6096000" y="3119940"/>
            <a:ext cx="3905839" cy="61812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2884496-146E-7CA8-DECF-9B542718323E}"/>
              </a:ext>
            </a:extLst>
          </p:cNvPr>
          <p:cNvCxnSpPr>
            <a:cxnSpLocks/>
          </p:cNvCxnSpPr>
          <p:nvPr/>
        </p:nvCxnSpPr>
        <p:spPr>
          <a:xfrm>
            <a:off x="6096000" y="845349"/>
            <a:ext cx="3905839" cy="2067533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1C8C5140-AC16-6D70-0452-59FFD18E21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6370" y="848929"/>
            <a:ext cx="3258086" cy="226421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591C244-5337-5503-45AA-0D74D85566F5}"/>
              </a:ext>
            </a:extLst>
          </p:cNvPr>
          <p:cNvSpPr/>
          <p:nvPr/>
        </p:nvSpPr>
        <p:spPr>
          <a:xfrm>
            <a:off x="5533078" y="4149748"/>
            <a:ext cx="731962" cy="40535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+2 in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05C9B45-F42B-914E-73E1-5B64CED9DD4F}"/>
              </a:ext>
            </a:extLst>
          </p:cNvPr>
          <p:cNvSpPr/>
          <p:nvPr/>
        </p:nvSpPr>
        <p:spPr>
          <a:xfrm>
            <a:off x="8629044" y="5726632"/>
            <a:ext cx="728778" cy="405351"/>
          </a:xfrm>
          <a:prstGeom prst="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-2 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294F0-5970-EB9C-97AB-796AC6CC0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517654"/>
            <a:ext cx="914400" cy="261610"/>
          </a:xfrm>
        </p:spPr>
        <p:txBody>
          <a:bodyPr/>
          <a:lstStyle/>
          <a:p>
            <a:pPr algn="r"/>
            <a:fld id="{01593046-3718-4787-A254-B95ECEC9ED5A}" type="slidenum">
              <a:rPr lang="en-US" smtClean="0"/>
              <a:pPr algn="r"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903DA67-83B5-9080-23C7-CE9283B69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100" dirty="0">
                <a:solidFill>
                  <a:schemeClr val="tx1"/>
                </a:solidFill>
                <a:latin typeface="Aptos" panose="020B0004020202020204" pitchFamily="34" charset="0"/>
              </a:rPr>
              <a:t>Flux Return and </a:t>
            </a:r>
            <a:r>
              <a:rPr lang="en-US" sz="3100" dirty="0" err="1">
                <a:solidFill>
                  <a:schemeClr val="tx1"/>
                </a:solidFill>
                <a:latin typeface="Aptos" panose="020B0004020202020204" pitchFamily="34" charset="0"/>
              </a:rPr>
              <a:t>HCal</a:t>
            </a:r>
            <a:r>
              <a:rPr lang="en-US" sz="3100" dirty="0">
                <a:solidFill>
                  <a:schemeClr val="tx1"/>
                </a:solidFill>
                <a:latin typeface="Aptos" panose="020B0004020202020204" pitchFamily="34" charset="0"/>
              </a:rPr>
              <a:t> Support, </a:t>
            </a:r>
            <a:r>
              <a:rPr lang="en-US" sz="3100" b="1" dirty="0">
                <a:solidFill>
                  <a:schemeClr val="tx1"/>
                </a:solidFill>
                <a:latin typeface="Aptos" panose="020B0004020202020204" pitchFamily="34" charset="0"/>
              </a:rPr>
              <a:t>Cradle to Adapters Connection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F19E267C-CB2E-4CEA-45D4-24CAE869D607}"/>
              </a:ext>
            </a:extLst>
          </p:cNvPr>
          <p:cNvSpPr txBox="1">
            <a:spLocks/>
          </p:cNvSpPr>
          <p:nvPr/>
        </p:nvSpPr>
        <p:spPr>
          <a:xfrm>
            <a:off x="457200" y="6518626"/>
            <a:ext cx="10588752" cy="261607"/>
          </a:xfrm>
          <a:prstGeom prst="rect">
            <a:avLst/>
          </a:prstGeom>
        </p:spPr>
        <p:txBody>
          <a:bodyPr numCol="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ePIC</a:t>
            </a:r>
            <a:r>
              <a:rPr lang="en-US" sz="1200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846AAB-4090-16E0-7097-7F9BBE3610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1295" y="2911147"/>
            <a:ext cx="4839312" cy="330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50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544C6-4E95-5869-3F5D-C56531127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4650" y="708773"/>
            <a:ext cx="8365701" cy="36772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We will build up one subassembly at a time consisting of a flux return bar, flux return bar spacer, and HCAL sector up to the 3 and 9 o’clock positions. After the 3 and 9 o’clock positions, the flux return bars + spacer subassemblies will be separate from the HCAL sectors. </a:t>
            </a:r>
          </a:p>
          <a:p>
            <a:r>
              <a:rPr lang="en-US" dirty="0"/>
              <a:t>Each subassembly will then be added to the larger assembly.</a:t>
            </a:r>
          </a:p>
          <a:p>
            <a:r>
              <a:rPr lang="en-US" dirty="0"/>
              <a:t>Possibly use SPHENIX HCAL Lift-Rotate plate design from sPHENIX to rotate each assembly during installation.</a:t>
            </a:r>
          </a:p>
          <a:p>
            <a:r>
              <a:rPr lang="en-US" dirty="0"/>
              <a:t>Start from bottom center of the cradle, work upward, and shim as needed.</a:t>
            </a:r>
          </a:p>
          <a:p>
            <a:r>
              <a:rPr lang="en-US" dirty="0"/>
              <a:t>Bolts between bars tightened with hydraulic tensioners. Bolts to cradle tightened with hydraulic torque wrenches.</a:t>
            </a:r>
          </a:p>
          <a:p>
            <a:r>
              <a:rPr lang="en-US" dirty="0"/>
              <a:t>At top of HCAL ring and flux return bar ring, use a hydraulic spreader to allow final bar(s) to be installed.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46FAA3-B90A-AE0F-0324-CC00FC4E92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2988" t="7975" r="5772" b="2497"/>
          <a:stretch/>
        </p:blipFill>
        <p:spPr>
          <a:xfrm>
            <a:off x="738757" y="708773"/>
            <a:ext cx="2548074" cy="1745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9D7724-3BA8-FA23-847E-D62305CFCC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1310" t="5548" r="3888" b="7556"/>
          <a:stretch/>
        </p:blipFill>
        <p:spPr>
          <a:xfrm>
            <a:off x="738758" y="2575640"/>
            <a:ext cx="2548074" cy="17506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31203A-BE70-AED5-2783-FDC5A731D4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2190" y="4447632"/>
            <a:ext cx="2176878" cy="1769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9BE2E-E36B-8D69-EBB0-4D1F1C586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6552" y="4447632"/>
            <a:ext cx="2573799" cy="176924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A6D722-2E11-8678-BEE2-4DCF0AB40F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892" y="4447632"/>
            <a:ext cx="3198814" cy="176924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7706EF-8A17-2945-F68A-FC4BCC729C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731" t="4930" r="7029"/>
          <a:stretch/>
        </p:blipFill>
        <p:spPr>
          <a:xfrm>
            <a:off x="738757" y="4447632"/>
            <a:ext cx="2548074" cy="1769248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3D56C547-9D61-E7E6-0C5D-302518EDA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45952" y="6517654"/>
            <a:ext cx="914400" cy="261610"/>
          </a:xfrm>
        </p:spPr>
        <p:txBody>
          <a:bodyPr/>
          <a:lstStyle/>
          <a:p>
            <a:pPr algn="r"/>
            <a:fld id="{01593046-3718-4787-A254-B95ECEC9ED5A}" type="slidenum">
              <a:rPr lang="en-US" smtClean="0"/>
              <a:pPr algn="r"/>
              <a:t>9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AC40CCD6-19D7-37DD-D211-0E45DAD9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Flux Return and </a:t>
            </a:r>
            <a:r>
              <a:rPr lang="en-US" dirty="0" err="1">
                <a:solidFill>
                  <a:schemeClr val="tx1"/>
                </a:solidFill>
                <a:latin typeface="Aptos" panose="020B0004020202020204" pitchFamily="34" charset="0"/>
              </a:rPr>
              <a:t>HCal</a:t>
            </a: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 Installation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54902D2-093A-D689-24B5-68594DA0C8DC}"/>
              </a:ext>
            </a:extLst>
          </p:cNvPr>
          <p:cNvSpPr txBox="1">
            <a:spLocks/>
          </p:cNvSpPr>
          <p:nvPr/>
        </p:nvSpPr>
        <p:spPr>
          <a:xfrm>
            <a:off x="457200" y="6518626"/>
            <a:ext cx="10588752" cy="261607"/>
          </a:xfrm>
          <a:prstGeom prst="rect">
            <a:avLst/>
          </a:prstGeom>
        </p:spPr>
        <p:txBody>
          <a:bodyPr numCol="2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/>
              <a:t>ePIC</a:t>
            </a:r>
            <a:r>
              <a:rPr lang="en-US" sz="1200" dirty="0"/>
              <a:t> Collaboration Meeting, Integration and Installation</a:t>
            </a:r>
          </a:p>
          <a:p>
            <a:pPr algn="ctr"/>
            <a:r>
              <a:rPr lang="en-US" sz="1200" dirty="0"/>
              <a:t>Dan Cacace, Josh Harvey &amp; Nathaniel </a:t>
            </a:r>
            <a:r>
              <a:rPr lang="en-US" sz="1200" dirty="0" err="1"/>
              <a:t>Speece</a:t>
            </a:r>
            <a:r>
              <a:rPr lang="en-US" sz="1200" dirty="0"/>
              <a:t>-Moyer</a:t>
            </a:r>
          </a:p>
        </p:txBody>
      </p:sp>
    </p:spTree>
    <p:extLst>
      <p:ext uri="{BB962C8B-B14F-4D97-AF65-F5344CB8AC3E}">
        <p14:creationId xmlns:p14="http://schemas.microsoft.com/office/powerpoint/2010/main" val="2779361016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schemas.microsoft.com/office/2006/metadata/properties"/>
    <ds:schemaRef ds:uri="http://www.w3.org/2000/xmlns/"/>
    <ds:schemaRef ds:uri="d767f846-2003-4795-b8a5-c12e60d56749"/>
    <ds:schemaRef ds:uri="http://schemas.microsoft.com/office/infopath/2007/PartnerControls"/>
    <ds:schemaRef ds:uri="3bfd71d5-c7ac-4dca-b865-a609d1eb4074"/>
    <ds:schemaRef ds:uri="http://www.w3.org/2001/XMLSchema-instance"/>
  </ds:schemaRefs>
</ds:datastoreItem>
</file>

<file path=customXml/itemProps3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767f846-2003-4795-b8a5-c12e60d56749"/>
    <ds:schemaRef ds:uri="3bfd71d5-c7ac-4dca-b865-a609d1eb407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1683</TotalTime>
  <Words>1643</Words>
  <Application>Microsoft Office PowerPoint</Application>
  <PresentationFormat>Widescreen</PresentationFormat>
  <Paragraphs>237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BNL</vt:lpstr>
      <vt:lpstr>Central Detector Integration and Installation</vt:lpstr>
      <vt:lpstr>Overall Integration</vt:lpstr>
      <vt:lpstr>Envelope Drawing</vt:lpstr>
      <vt:lpstr>Endcap Supports and Components</vt:lpstr>
      <vt:lpstr>Endcap Supports and Components</vt:lpstr>
      <vt:lpstr>Endcap installation and Choreography</vt:lpstr>
      <vt:lpstr>Cradle and flux return bar overview</vt:lpstr>
      <vt:lpstr>Flux Return and HCal Support, Cradle to Adapters Connection </vt:lpstr>
      <vt:lpstr>Flux Return and HCal Installation</vt:lpstr>
      <vt:lpstr>Magnet Support</vt:lpstr>
      <vt:lpstr>Magnet installation</vt:lpstr>
      <vt:lpstr>Barrel EMCal Support</vt:lpstr>
      <vt:lpstr>Barrel EMCal Installation</vt:lpstr>
      <vt:lpstr>DIRC and oMPGD Support</vt:lpstr>
      <vt:lpstr>DIRC and oMPGD Installation</vt:lpstr>
      <vt:lpstr>TOF, iMPGD and SVT Support – Conceptual</vt:lpstr>
      <vt:lpstr>TOF, iMPGD and SVT Installation – Conceptual</vt:lpstr>
      <vt:lpstr>pfRICH and EEEMCal Support – Conceptual</vt:lpstr>
      <vt:lpstr>pfRICH and EEEMCal Installation – Conceptual</vt:lpstr>
      <vt:lpstr>dRICH Support – Conceptual</vt:lpstr>
      <vt:lpstr>dRICH Installation – Conceptual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Cacace, Daniel</cp:lastModifiedBy>
  <cp:revision>2</cp:revision>
  <cp:lastPrinted>2024-05-01T13:40:29Z</cp:lastPrinted>
  <dcterms:created xsi:type="dcterms:W3CDTF">2023-09-12T20:43:32Z</dcterms:created>
  <dcterms:modified xsi:type="dcterms:W3CDTF">2024-07-25T17:04:06Z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