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91" r:id="rId3"/>
    <p:sldId id="292" r:id="rId4"/>
    <p:sldId id="298" r:id="rId5"/>
    <p:sldId id="296" r:id="rId6"/>
    <p:sldId id="259" r:id="rId7"/>
    <p:sldId id="299" r:id="rId8"/>
    <p:sldId id="302" r:id="rId9"/>
    <p:sldId id="301" r:id="rId10"/>
    <p:sldId id="265" r:id="rId11"/>
    <p:sldId id="272" r:id="rId12"/>
    <p:sldId id="3956" r:id="rId13"/>
    <p:sldId id="268" r:id="rId14"/>
    <p:sldId id="303" r:id="rId15"/>
    <p:sldId id="304" r:id="rId16"/>
    <p:sldId id="308" r:id="rId17"/>
    <p:sldId id="306" r:id="rId18"/>
    <p:sldId id="267" r:id="rId19"/>
    <p:sldId id="266" r:id="rId20"/>
    <p:sldId id="286" r:id="rId21"/>
    <p:sldId id="309" r:id="rId22"/>
    <p:sldId id="288" r:id="rId23"/>
    <p:sldId id="273" r:id="rId24"/>
    <p:sldId id="270" r:id="rId25"/>
    <p:sldId id="311" r:id="rId26"/>
    <p:sldId id="275" r:id="rId27"/>
    <p:sldId id="3954" r:id="rId28"/>
    <p:sldId id="276" r:id="rId29"/>
    <p:sldId id="3955" r:id="rId30"/>
    <p:sldId id="261" r:id="rId31"/>
    <p:sldId id="279" r:id="rId3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EFCD"/>
          </a:solidFill>
        </a:fill>
      </a:tcStyle>
    </a:wholeTbl>
    <a:band2H>
      <a:tcTxStyle/>
      <a:tcStyle>
        <a:tcBdr/>
        <a:fill>
          <a:solidFill>
            <a:srgbClr val="F2F7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CBD2"/>
          </a:solidFill>
        </a:fill>
      </a:tcStyle>
    </a:wholeTbl>
    <a:band2H>
      <a:tcTxStyle/>
      <a:tcStyle>
        <a:tcBdr/>
        <a:fill>
          <a:solidFill>
            <a:srgbClr val="F2E7E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EDE"/>
          </a:solidFill>
        </a:fill>
      </a:tcStyle>
    </a:wholeTbl>
    <a:band2H>
      <a:tcTxStyle/>
      <a:tcStyle>
        <a:tcBdr/>
        <a:fill>
          <a:solidFill>
            <a:srgbClr val="E8E8E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64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from AgendaContinuation of Title"/>
          <p:cNvSpPr txBox="1">
            <a:spLocks noGrp="1"/>
          </p:cNvSpPr>
          <p:nvPr>
            <p:ph type="title" hasCustomPrompt="1"/>
          </p:nvPr>
        </p:nvSpPr>
        <p:spPr>
          <a:xfrm>
            <a:off x="502919" y="1174478"/>
            <a:ext cx="10962107" cy="1240413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t>Title from AgendaContinuation of Title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02919" y="5074920"/>
            <a:ext cx="4363737" cy="10196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45720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SC-x Identifier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502919" y="3288713"/>
            <a:ext cx="10962107" cy="448980"/>
          </a:xfrm>
          <a:prstGeom prst="rect">
            <a:avLst/>
          </a:prstGeom>
        </p:spPr>
        <p:txBody>
          <a:bodyPr/>
          <a:lstStyle>
            <a:lvl1pPr marL="0" indent="0" defTabSz="841247">
              <a:spcBef>
                <a:spcPts val="300"/>
              </a:spcBef>
              <a:buSzTx/>
              <a:buFontTx/>
              <a:buNone/>
              <a:defRPr sz="2576" b="1">
                <a:solidFill>
                  <a:srgbClr val="FFFFFF"/>
                </a:solidFill>
              </a:defRPr>
            </a:lvl1pPr>
          </a:lstStyle>
          <a:p>
            <a:r>
              <a:t>Presenter Name</a:t>
            </a:r>
          </a:p>
        </p:txBody>
      </p:sp>
      <p:pic>
        <p:nvPicPr>
          <p:cNvPr id="18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4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183" y="472833"/>
            <a:ext cx="1787237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9" descr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684" y="472833"/>
            <a:ext cx="1825605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502919" y="2423581"/>
            <a:ext cx="10962107" cy="501651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2800">
                <a:solidFill>
                  <a:srgbClr val="FFFFFF"/>
                </a:solidFill>
              </a:defRPr>
            </a:lvl1pPr>
          </a:lstStyle>
          <a:p>
            <a:r>
              <a:t>Secondary title if needed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502919" y="4233686"/>
            <a:ext cx="10962107" cy="37954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t>WBS 6.0x.xxx WBS Name (Exact from WBS)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502919" y="3738424"/>
            <a:ext cx="10962107" cy="4778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800">
                <a:solidFill>
                  <a:srgbClr val="FFFFFF"/>
                </a:solidFill>
              </a:defRPr>
            </a:lvl1pPr>
          </a:lstStyle>
          <a:p>
            <a:r>
              <a:t>Project Role or Organizational Role if not Project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2 Scope W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8" name="L2 Scope"/>
          <p:cNvSpPr txBox="1">
            <a:spLocks noGrp="1"/>
          </p:cNvSpPr>
          <p:nvPr>
            <p:ph type="title" hasCustomPrompt="1"/>
          </p:nvPr>
        </p:nvSpPr>
        <p:spPr>
          <a:xfrm>
            <a:off x="461960" y="0"/>
            <a:ext cx="8229601" cy="814866"/>
          </a:xfrm>
          <a:prstGeom prst="rect">
            <a:avLst/>
          </a:prstGeom>
        </p:spPr>
        <p:txBody>
          <a:bodyPr/>
          <a:lstStyle/>
          <a:p>
            <a:r>
              <a:t>L2 Scope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663035" y="5576839"/>
            <a:ext cx="7315201" cy="685801"/>
          </a:xfrm>
          <a:prstGeom prst="rect">
            <a:avLst/>
          </a:prstGeom>
        </p:spPr>
        <p:txBody>
          <a:bodyPr anchor="b"/>
          <a:lstStyle>
            <a:lvl2pPr marL="460375" indent="-233363"/>
            <a:lvl3pPr marL="712611" indent="-252236"/>
          </a:lstStyle>
          <a:p>
            <a:r>
              <a:t>Breakout Session Reference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0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535383" y="0"/>
            <a:ext cx="8412481" cy="814388"/>
          </a:xfrm>
          <a:prstGeom prst="rect">
            <a:avLst/>
          </a:prstGeom>
        </p:spPr>
        <p:txBody>
          <a:bodyPr anchor="ctr"/>
          <a:lstStyle>
            <a:lvl1pPr marL="0" indent="0" algn="r">
              <a:buSzTx/>
              <a:buFontTx/>
              <a:buNone/>
              <a:defRPr sz="1800" b="1"/>
            </a:lvl1pPr>
          </a:lstStyle>
          <a:p>
            <a:r>
              <a:t>CD-3A WBS
CD-3A Scope Name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D-3A Ri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8" name="CD-3A Scope"/>
          <p:cNvSpPr txBox="1">
            <a:spLocks noGrp="1"/>
          </p:cNvSpPr>
          <p:nvPr>
            <p:ph type="title" hasCustomPrompt="1"/>
          </p:nvPr>
        </p:nvSpPr>
        <p:spPr>
          <a:xfrm>
            <a:off x="461962" y="0"/>
            <a:ext cx="8229601" cy="814866"/>
          </a:xfrm>
          <a:prstGeom prst="rect">
            <a:avLst/>
          </a:prstGeom>
        </p:spPr>
        <p:txBody>
          <a:bodyPr/>
          <a:lstStyle/>
          <a:p>
            <a:r>
              <a:t>CD-3A Scope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535383" y="0"/>
            <a:ext cx="8412481" cy="814388"/>
          </a:xfrm>
          <a:prstGeom prst="rect">
            <a:avLst/>
          </a:prstGeom>
        </p:spPr>
        <p:txBody>
          <a:bodyPr anchor="ctr"/>
          <a:lstStyle>
            <a:lvl1pPr marL="0" indent="0" algn="r">
              <a:buSzTx/>
              <a:buFontTx/>
              <a:buNone/>
              <a:defRPr sz="1800" b="1"/>
            </a:lvl1pPr>
            <a:lvl2pPr marL="437038" indent="-210026" algn="r">
              <a:buFontTx/>
              <a:defRPr sz="1800" b="1"/>
            </a:lvl2pPr>
            <a:lvl3pPr marL="687387" indent="-227012" algn="r">
              <a:buFontTx/>
              <a:defRPr sz="1800" b="1"/>
            </a:lvl3pPr>
            <a:lvl4pPr marL="942776" indent="-255389" algn="r">
              <a:buFontTx/>
              <a:defRPr sz="1800" b="1"/>
            </a:lvl4pPr>
            <a:lvl5pPr marL="1169789" indent="-255389" algn="r">
              <a:buFontTx/>
              <a:defRPr sz="1800" b="1"/>
            </a:lvl5pPr>
          </a:lstStyle>
          <a:p>
            <a:r>
              <a:t>CD-3A WBS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0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461962" y="3606001"/>
            <a:ext cx="11521442" cy="2560322"/>
          </a:xfrm>
          <a:prstGeom prst="rect">
            <a:avLst/>
          </a:prstGeom>
        </p:spPr>
        <p:txBody>
          <a:bodyPr/>
          <a:lstStyle/>
          <a:p>
            <a:r>
              <a:t>Level 1 – Arial 20
Level 2 – Arial 18
Level 3 – Arial 16
Level 4 – Arial 16
Level 5 – Arial 16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8" name="Title Only"/>
          <p:cNvSpPr txBox="1">
            <a:spLocks noGrp="1"/>
          </p:cNvSpPr>
          <p:nvPr>
            <p:ph type="title" hasCustomPrompt="1"/>
          </p:nvPr>
        </p:nvSpPr>
        <p:spPr>
          <a:xfrm>
            <a:off x="461962" y="0"/>
            <a:ext cx="11499235" cy="788565"/>
          </a:xfrm>
          <a:prstGeom prst="rect">
            <a:avLst/>
          </a:prstGeom>
        </p:spPr>
        <p:txBody>
          <a:bodyPr/>
          <a:lstStyle/>
          <a:p>
            <a:r>
              <a:t>Title Only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6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3600"/>
            </a:lvl1pPr>
            <a:lvl2pPr marL="647065" indent="-420053" algn="ctr">
              <a:buFontTx/>
              <a:defRPr sz="3600"/>
            </a:lvl2pPr>
            <a:lvl3pPr marL="914400" indent="-454025" algn="ctr">
              <a:buFontTx/>
              <a:defRPr sz="3600"/>
            </a:lvl3pPr>
            <a:lvl4pPr marL="1198166" indent="-510779" algn="ctr">
              <a:buFontTx/>
              <a:defRPr sz="3600"/>
            </a:lvl4pPr>
            <a:lvl5pPr marL="1425179" indent="-510779" algn="ctr">
              <a:buFontTx/>
              <a:defRPr sz="3600"/>
            </a:lvl5pPr>
          </a:lstStyle>
          <a:p>
            <a:r>
              <a:t>Section Separator – Title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traight Connector 1"/>
          <p:cNvSpPr/>
          <p:nvPr/>
        </p:nvSpPr>
        <p:spPr>
          <a:xfrm>
            <a:off x="462578" y="825178"/>
            <a:ext cx="11499927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idx="1"/>
          </p:nvPr>
        </p:nvSpPr>
        <p:spPr>
          <a:xfrm>
            <a:off x="408832" y="1600200"/>
            <a:ext cx="11498621" cy="5257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07047" indent="-280035">
              <a:defRPr sz="2400"/>
            </a:lvl2pPr>
            <a:lvl3pPr marL="763058" indent="-302683">
              <a:defRPr sz="2400"/>
            </a:lvl3pPr>
            <a:lvl4pPr marL="1027906" indent="-340519">
              <a:defRPr sz="2400"/>
            </a:lvl4pPr>
            <a:lvl5pPr marL="1254919" indent="-340519"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TextBox 4"/>
          <p:cNvSpPr txBox="1"/>
          <p:nvPr/>
        </p:nvSpPr>
        <p:spPr>
          <a:xfrm>
            <a:off x="411479" y="6490194"/>
            <a:ext cx="1095170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t>EIC CD-3A Review, November 14-16, 2023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8" name="Straight Connector 6"/>
          <p:cNvSpPr/>
          <p:nvPr/>
        </p:nvSpPr>
        <p:spPr>
          <a:xfrm>
            <a:off x="461962" y="6260638"/>
            <a:ext cx="11499236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" name="TextBox 8"/>
          <p:cNvSpPr txBox="1"/>
          <p:nvPr/>
        </p:nvSpPr>
        <p:spPr>
          <a:xfrm>
            <a:off x="4594947" y="6492644"/>
            <a:ext cx="3664707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spc="-1"/>
            </a:lvl1pPr>
          </a:lstStyle>
          <a:p>
            <a:r>
              <a:t>B. Zihlmann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813174" y="1481539"/>
            <a:ext cx="10334626" cy="1947461"/>
          </a:xfrm>
          <a:prstGeom prst="rect">
            <a:avLst/>
          </a:prstGeom>
        </p:spPr>
        <p:txBody>
          <a:bodyPr anchor="t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13174" y="4712963"/>
            <a:ext cx="10334626" cy="74618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813174" y="3441177"/>
            <a:ext cx="10334626" cy="1259609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endParaRPr/>
          </a:p>
        </p:txBody>
      </p:sp>
      <p:pic>
        <p:nvPicPr>
          <p:cNvPr id="159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5" cy="457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183" y="472833"/>
            <a:ext cx="1787238" cy="457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icture 9" descr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684" y="472833"/>
            <a:ext cx="1825606" cy="45720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5200" y="6172200"/>
            <a:ext cx="259529" cy="239270"/>
          </a:xfrm>
          <a:prstGeom prst="rect">
            <a:avLst/>
          </a:prstGeom>
        </p:spPr>
        <p:txBody>
          <a:bodyPr anchor="t"/>
          <a:lstStyle>
            <a:lvl1pPr algn="l">
              <a:defRPr sz="1100">
                <a:solidFill>
                  <a:srgbClr val="00ACD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1" name="Body Level One…"/>
          <p:cNvSpPr txBox="1">
            <a:spLocks noGrp="1"/>
          </p:cNvSpPr>
          <p:nvPr>
            <p:ph type="body" idx="1"/>
          </p:nvPr>
        </p:nvSpPr>
        <p:spPr>
          <a:xfrm>
            <a:off x="463231" y="917183"/>
            <a:ext cx="11498621" cy="52578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07047" indent="-280035">
              <a:defRPr sz="2400"/>
            </a:lvl2pPr>
            <a:lvl3pPr marL="763058" indent="-302683">
              <a:defRPr sz="2400"/>
            </a:lvl3pPr>
            <a:lvl4pPr marL="1027906" indent="-340519">
              <a:defRPr sz="2400"/>
            </a:lvl4pPr>
            <a:lvl5pPr marL="1254919" indent="-340519"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Only"/>
          <p:cNvSpPr txBox="1">
            <a:spLocks noGrp="1"/>
          </p:cNvSpPr>
          <p:nvPr>
            <p:ph type="title" hasCustomPrompt="1"/>
          </p:nvPr>
        </p:nvSpPr>
        <p:spPr>
          <a:xfrm>
            <a:off x="461962" y="0"/>
            <a:ext cx="11499235" cy="788565"/>
          </a:xfrm>
          <a:prstGeom prst="rect">
            <a:avLst/>
          </a:prstGeom>
        </p:spPr>
        <p:txBody>
          <a:bodyPr/>
          <a:lstStyle/>
          <a:p>
            <a:r>
              <a:t>Title Only</a:t>
            </a:r>
          </a:p>
        </p:txBody>
      </p:sp>
      <p:sp>
        <p:nvSpPr>
          <p:cNvPr id="179" name="Straight Connector 3"/>
          <p:cNvSpPr/>
          <p:nvPr/>
        </p:nvSpPr>
        <p:spPr>
          <a:xfrm>
            <a:off x="462578" y="825178"/>
            <a:ext cx="11499927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" name="About Me – Presenter Nam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About Me – Presenter Name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Level 1 – Arial 20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</a:lvl1pPr>
            <a:lvl2pPr marL="684212" indent="-457200">
              <a:buFontTx/>
              <a:buAutoNum type="alphaUcPeriod"/>
            </a:lvl2pPr>
            <a:lvl3pPr marL="841375" indent="-381000">
              <a:buFontTx/>
              <a:buAutoNum type="romanLcPeriod"/>
            </a:lvl3pPr>
            <a:lvl4pPr marL="1116012" indent="-428625">
              <a:buFontTx/>
              <a:buAutoNum type="alphaLcPeriod"/>
            </a:lvl4pPr>
            <a:lvl5pPr marL="1343025" indent="-428625">
              <a:buFontTx/>
              <a:buAutoNum type="arabicPeriod"/>
            </a:lvl5pPr>
          </a:lstStyle>
          <a:p>
            <a:r>
              <a:t>Charges – Arial 20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2" name="Charge Questions Addressed"/>
          <p:cNvSpPr txBox="1">
            <a:spLocks noGrp="1"/>
          </p:cNvSpPr>
          <p:nvPr>
            <p:ph type="title" hasCustomPrompt="1"/>
          </p:nvPr>
        </p:nvSpPr>
        <p:spPr>
          <a:xfrm>
            <a:off x="461962" y="0"/>
            <a:ext cx="11499235" cy="814866"/>
          </a:xfrm>
          <a:prstGeom prst="rect">
            <a:avLst/>
          </a:prstGeom>
        </p:spPr>
        <p:txBody>
          <a:bodyPr/>
          <a:lstStyle/>
          <a:p>
            <a:r>
              <a:t>Charge Questions Addressed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0" name="Slide Title [Layout: Content 1 – Bullet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1 – Bulleted]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61657" indent="-274319">
              <a:defRPr sz="2400"/>
            </a:lvl2pPr>
            <a:lvl3pPr marL="801158" indent="-226483">
              <a:defRPr sz="2400"/>
            </a:lvl3pPr>
            <a:lvl4pPr marL="1058069" indent="-254794">
              <a:defRPr sz="2400"/>
            </a:lvl4pPr>
            <a:lvl5pPr marL="1286669" indent="-254794"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2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9" name="Slide Title [Layout: Content 2 – Bullet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2 – Bulleted]</a:t>
            </a:r>
          </a:p>
        </p:txBody>
      </p:sp>
      <p:sp>
        <p:nvSpPr>
          <p:cNvPr id="6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61962" y="930274"/>
            <a:ext cx="11521442" cy="25603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61657" indent="-274319">
              <a:defRPr sz="2400"/>
            </a:lvl2pPr>
            <a:lvl3pPr marL="801158" indent="-226483">
              <a:defRPr sz="2400"/>
            </a:lvl3pPr>
            <a:lvl4pPr marL="1058069" indent="-254794">
              <a:defRPr sz="2400"/>
            </a:lvl4pPr>
            <a:lvl5pPr marL="1286669" indent="-254794"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461962" y="3606001"/>
            <a:ext cx="11521442" cy="256032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Level 1 – Arial 24
Level 2 – Arial 20
Level 3 – Arial 18
Level 4 – Arial 16
Level 5 – Arial 16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3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9" name="Slide Title [Layout: Content 3 – Bullet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3 – Bulleted] </a:t>
            </a:r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61962" y="930274"/>
            <a:ext cx="5669281" cy="521208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61657" indent="-274319">
              <a:defRPr sz="2400"/>
            </a:lvl2pPr>
            <a:lvl3pPr marL="801158" indent="-226483">
              <a:defRPr sz="2400"/>
            </a:lvl3pPr>
            <a:lvl4pPr marL="1058069" indent="-254794">
              <a:defRPr sz="2400"/>
            </a:lvl4pPr>
            <a:lvl5pPr marL="1286669" indent="-254794"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1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6291917" y="930199"/>
            <a:ext cx="5669281" cy="521208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Level 1 – Arial 24
Level 2 – Arial 20
Level 3 – Arial 18
Level 4 – Arial 16
Level 5 – Arial 16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1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9" name="Slide Title [Layout: Content 1 – Number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1 – Numbered]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  <a:defRPr sz="2400"/>
            </a:lvl1pPr>
            <a:lvl2pPr marL="644525" indent="-419100">
              <a:buFontTx/>
              <a:buAutoNum type="alphaLcPeriod"/>
              <a:defRPr sz="2400"/>
            </a:lvl2pPr>
            <a:lvl3pPr marL="760941" indent="-300566">
              <a:buFontTx/>
              <a:buAutoNum type="romanLcPeriod"/>
              <a:defRPr sz="2400"/>
            </a:lvl3pPr>
            <a:lvl4pPr marL="996157" indent="-421482">
              <a:buFontTx/>
              <a:buAutoNum type="alphaLcPeriod"/>
              <a:defRPr sz="2400"/>
            </a:lvl4pPr>
            <a:lvl5pPr marL="1428750" indent="-514350">
              <a:buFontTx/>
              <a:buAutoNum type="arabicPeriod"/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2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8" name="Slide Title [Layout: Content 2 – Number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2 – Numbered]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61962" y="930274"/>
            <a:ext cx="11521442" cy="2560321"/>
          </a:xfrm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  <a:defRPr sz="2400"/>
            </a:lvl1pPr>
            <a:lvl2pPr marL="644525" indent="-419100">
              <a:buFontTx/>
              <a:buAutoNum type="alphaLcPeriod"/>
              <a:defRPr sz="2400"/>
            </a:lvl2pPr>
            <a:lvl3pPr marL="760941" indent="-300566">
              <a:buFontTx/>
              <a:buAutoNum type="romanLcPeriod"/>
              <a:defRPr sz="2400"/>
            </a:lvl3pPr>
            <a:lvl4pPr marL="996157" indent="-421482">
              <a:buFontTx/>
              <a:buAutoNum type="alphaLcPeriod"/>
              <a:defRPr sz="2400"/>
            </a:lvl4pPr>
            <a:lvl5pPr marL="1428750" indent="-514350">
              <a:buFontTx/>
              <a:buAutoNum type="arabicPeriod"/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461962" y="3600610"/>
            <a:ext cx="11521442" cy="2560321"/>
          </a:xfrm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  <a:defRPr sz="2400"/>
            </a:lvl1pPr>
          </a:lstStyle>
          <a:p>
            <a:r>
              <a:t>Level 1 – Arial 24
Level 2 – Arial 20
Level 3 – Arial 18
Level 4 – Arial 16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3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8" name="Slide Title [Layout: Content 3 – Number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3 – Numbered]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61962" y="930274"/>
            <a:ext cx="5669281" cy="5212080"/>
          </a:xfrm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  <a:defRPr sz="2400"/>
            </a:lvl1pPr>
            <a:lvl2pPr marL="644525" indent="-419100">
              <a:buFontTx/>
              <a:buAutoNum type="alphaLcPeriod"/>
              <a:defRPr sz="2400"/>
            </a:lvl2pPr>
            <a:lvl3pPr marL="760941" indent="-300566">
              <a:buFontTx/>
              <a:buAutoNum type="romanLcPeriod"/>
              <a:defRPr sz="2400"/>
            </a:lvl3pPr>
            <a:lvl4pPr marL="996157" indent="-421482">
              <a:buFontTx/>
              <a:buAutoNum type="alphaLcPeriod"/>
              <a:defRPr sz="2400"/>
            </a:lvl4pPr>
            <a:lvl5pPr marL="1428750" indent="-514350">
              <a:buFontTx/>
              <a:buAutoNum type="arabicPeriod"/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0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6291917" y="930274"/>
            <a:ext cx="5669281" cy="5212080"/>
          </a:xfrm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  <a:defRPr sz="2400"/>
            </a:lvl1pPr>
          </a:lstStyle>
          <a:p>
            <a:r>
              <a:t>Level 1 – Arial 24
Level 2 – Arial 20
Level 3 – Arial 18
Level 4 – Arial 16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4"/>
          <p:cNvSpPr/>
          <p:nvPr/>
        </p:nvSpPr>
        <p:spPr>
          <a:xfrm>
            <a:off x="462578" y="825178"/>
            <a:ext cx="11499927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TextBox 3"/>
          <p:cNvSpPr txBox="1"/>
          <p:nvPr/>
        </p:nvSpPr>
        <p:spPr>
          <a:xfrm>
            <a:off x="411479" y="6490194"/>
            <a:ext cx="1095170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rPr lang="en-US" dirty="0" err="1"/>
              <a:t>ePIC</a:t>
            </a:r>
            <a:r>
              <a:rPr lang="en-US" dirty="0"/>
              <a:t> Collaboration</a:t>
            </a:r>
            <a:r>
              <a:rPr dirty="0"/>
              <a:t>,</a:t>
            </a:r>
            <a:r>
              <a:rPr lang="en-US" dirty="0"/>
              <a:t> Lehigh University,</a:t>
            </a:r>
            <a:r>
              <a:rPr dirty="0"/>
              <a:t> </a:t>
            </a:r>
            <a:r>
              <a:rPr lang="en-US" dirty="0"/>
              <a:t>July 25, 2024			</a:t>
            </a:r>
            <a:endParaRPr dirty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52799" y="6499669"/>
            <a:ext cx="301909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Straight Connector 6"/>
          <p:cNvSpPr/>
          <p:nvPr/>
        </p:nvSpPr>
        <p:spPr>
          <a:xfrm>
            <a:off x="461962" y="6260638"/>
            <a:ext cx="11499236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About Me – Presenter Name"/>
          <p:cNvSpPr txBox="1">
            <a:spLocks noGrp="1"/>
          </p:cNvSpPr>
          <p:nvPr>
            <p:ph type="title" hasCustomPrompt="1"/>
          </p:nvPr>
        </p:nvSpPr>
        <p:spPr>
          <a:xfrm>
            <a:off x="461962" y="-16779"/>
            <a:ext cx="11499235" cy="402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About Me – Presenter Name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61962" y="930274"/>
            <a:ext cx="11521442" cy="5212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Level 1 – Arial 20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518715" marR="0" indent="-291703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744141" marR="0" indent="-283766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971153" marR="0" indent="-283766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1198166" marR="0" indent="-283766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400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9972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544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116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1"/>
          <p:cNvSpPr txBox="1"/>
          <p:nvPr/>
        </p:nvSpPr>
        <p:spPr>
          <a:xfrm>
            <a:off x="539429" y="1284740"/>
            <a:ext cx="10828952" cy="1318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>
            <a:lvl1pPr>
              <a:lnSpc>
                <a:spcPct val="90000"/>
              </a:lnSpc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b="1" dirty="0"/>
              <a:t>Far-Detector Integration and Installation</a:t>
            </a:r>
            <a:endParaRPr b="1" dirty="0"/>
          </a:p>
        </p:txBody>
      </p:sp>
      <p:sp>
        <p:nvSpPr>
          <p:cNvPr id="190" name="Subtitle 2"/>
          <p:cNvSpPr txBox="1"/>
          <p:nvPr/>
        </p:nvSpPr>
        <p:spPr>
          <a:xfrm>
            <a:off x="539429" y="4109776"/>
            <a:ext cx="7464206" cy="195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defTabSz="475487">
              <a:lnSpc>
                <a:spcPct val="90000"/>
              </a:lnSpc>
              <a:spcBef>
                <a:spcPts val="500"/>
              </a:spcBef>
              <a:defRPr sz="2200">
                <a:solidFill>
                  <a:srgbClr val="FFFFFF"/>
                </a:solidFill>
              </a:defRPr>
            </a:pPr>
            <a:r>
              <a:rPr lang="en-US" dirty="0"/>
              <a:t>Jonathan Smith (JLAB), Ron Lassiter (JLAB)</a:t>
            </a:r>
            <a:endParaRPr dirty="0"/>
          </a:p>
          <a:p>
            <a:pPr defTabSz="475487">
              <a:lnSpc>
                <a:spcPct val="90000"/>
              </a:lnSpc>
              <a:spcBef>
                <a:spcPts val="500"/>
              </a:spcBef>
              <a:defRPr sz="1300">
                <a:solidFill>
                  <a:srgbClr val="FFFFFF"/>
                </a:solidFill>
              </a:defRPr>
            </a:pPr>
            <a:endParaRPr lang="en-US" dirty="0"/>
          </a:p>
          <a:p>
            <a:pPr defTabSz="475487">
              <a:lnSpc>
                <a:spcPct val="90000"/>
              </a:lnSpc>
              <a:spcBef>
                <a:spcPts val="500"/>
              </a:spcBef>
              <a:defRPr sz="1300">
                <a:solidFill>
                  <a:srgbClr val="FFFFFF"/>
                </a:solidFill>
              </a:defRPr>
            </a:pPr>
            <a:endParaRPr lang="en-US" dirty="0"/>
          </a:p>
          <a:p>
            <a:pPr defTabSz="475487">
              <a:lnSpc>
                <a:spcPct val="90000"/>
              </a:lnSpc>
              <a:spcBef>
                <a:spcPts val="500"/>
              </a:spcBef>
              <a:defRPr sz="1300">
                <a:solidFill>
                  <a:srgbClr val="FFFFFF"/>
                </a:solidFill>
              </a:defRPr>
            </a:pPr>
            <a:endParaRPr dirty="0"/>
          </a:p>
          <a:p>
            <a:pPr defTabSz="237742">
              <a:defRPr sz="1900">
                <a:solidFill>
                  <a:srgbClr val="FFFFFF"/>
                </a:solidFill>
              </a:defRPr>
            </a:pPr>
            <a:r>
              <a:rPr lang="en-US" sz="1900" dirty="0"/>
              <a:t>2024 Electron-Ion Collider User Group</a:t>
            </a:r>
          </a:p>
          <a:p>
            <a:pPr defTabSz="237742">
              <a:defRPr sz="1900">
                <a:solidFill>
                  <a:srgbClr val="FFFFFF"/>
                </a:solidFill>
              </a:defRPr>
            </a:pPr>
            <a:r>
              <a:rPr lang="en-US" dirty="0"/>
              <a:t>July 25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99FCA4BD-276B-4319-BECE-C752E6DA19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77" y="0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sz="2800" dirty="0"/>
              <a:t>Zero-Degree</a:t>
            </a:r>
            <a:r>
              <a:rPr lang="en-US" dirty="0"/>
              <a:t> </a:t>
            </a:r>
            <a:r>
              <a:rPr lang="en-US" sz="2800" dirty="0"/>
              <a:t>Calorimeter</a:t>
            </a:r>
            <a:endParaRPr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5A2A3E-1C25-4154-8E4A-D9470C41E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844" y="1217910"/>
            <a:ext cx="3795915" cy="3963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7FC1E9-7046-44D6-AFEC-A71C91A5A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667" y="5480650"/>
            <a:ext cx="2261573" cy="750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6DC559-4AF3-4E23-A09F-02692921C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7830" y="1562630"/>
            <a:ext cx="3457978" cy="28352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B01E2A-B1B2-405D-B6B6-F8D7829C5D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831"/>
          <a:stretch/>
        </p:blipFill>
        <p:spPr>
          <a:xfrm>
            <a:off x="255620" y="1041363"/>
            <a:ext cx="1912982" cy="4004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23DE9A-966C-4029-AB88-617B68E6E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865" y="1988350"/>
            <a:ext cx="2447979" cy="240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C905DE-B877-454E-9B68-303AFD9A28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062"/>
          <a:stretch/>
        </p:blipFill>
        <p:spPr>
          <a:xfrm>
            <a:off x="1212111" y="5444864"/>
            <a:ext cx="2242744" cy="78601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82A098-0EE3-4D08-8851-47C5A4EEF6CF}"/>
              </a:ext>
            </a:extLst>
          </p:cNvPr>
          <p:cNvCxnSpPr>
            <a:cxnSpLocks/>
          </p:cNvCxnSpPr>
          <p:nvPr/>
        </p:nvCxnSpPr>
        <p:spPr>
          <a:xfrm flipH="1">
            <a:off x="4576227" y="1041363"/>
            <a:ext cx="59546" cy="489561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5">
            <a:extLst>
              <a:ext uri="{FF2B5EF4-FFF2-40B4-BE49-F238E27FC236}">
                <a16:creationId xmlns:a16="http://schemas.microsoft.com/office/drawing/2014/main" id="{0A25CE74-FC55-4E4D-9873-2F5DE50B619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760702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FBD4D6-9521-4D8F-A65B-0D1F71197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358" y="950825"/>
            <a:ext cx="8156712" cy="5160868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1F74054F-D233-4BFF-8EF6-24903043EF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77" y="0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Off-Moment &amp; Roman Pot Detectors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2E581E-ADAC-4161-A8A6-642992C9F018}"/>
              </a:ext>
            </a:extLst>
          </p:cNvPr>
          <p:cNvSpPr txBox="1"/>
          <p:nvPr/>
        </p:nvSpPr>
        <p:spPr>
          <a:xfrm>
            <a:off x="344557" y="1179443"/>
            <a:ext cx="3107634" cy="2862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This desig</a:t>
            </a:r>
            <a:r>
              <a:rPr lang="en-US" dirty="0">
                <a:solidFill>
                  <a:schemeClr val="tx1"/>
                </a:solidFill>
              </a:rPr>
              <a:t>n is out of date based on a layout BNL STAR Roman Pot system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Arial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chemeClr val="tx1"/>
                </a:solidFill>
              </a:rPr>
              <a:t>Not optimized for accelerator, impedance too high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118B5-C75C-4E80-87CA-1CA07E60999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22669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Ps">
            <a:extLst>
              <a:ext uri="{FF2B5EF4-FFF2-40B4-BE49-F238E27FC236}">
                <a16:creationId xmlns:a16="http://schemas.microsoft.com/office/drawing/2014/main" id="{C75FC3AB-220E-4B75-8F54-98F747544CA1}"/>
              </a:ext>
            </a:extLst>
          </p:cNvPr>
          <p:cNvSpPr txBox="1"/>
          <p:nvPr/>
        </p:nvSpPr>
        <p:spPr>
          <a:xfrm>
            <a:off x="5976420" y="4289746"/>
            <a:ext cx="1206675" cy="369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R</a:t>
            </a:r>
            <a:r>
              <a:rPr lang="en-US" dirty="0"/>
              <a:t>oman </a:t>
            </a:r>
            <a:r>
              <a:rPr dirty="0"/>
              <a:t>P</a:t>
            </a:r>
            <a:r>
              <a:rPr lang="en-US" dirty="0"/>
              <a:t>ot</a:t>
            </a:r>
            <a:r>
              <a:rPr dirty="0"/>
              <a:t>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7E80D-6B3D-4765-96FE-414599D1A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23" y="1327549"/>
            <a:ext cx="11792093" cy="274576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724E00B-ED60-4688-8EED-41F6ADFEC02B}"/>
              </a:ext>
            </a:extLst>
          </p:cNvPr>
          <p:cNvCxnSpPr>
            <a:cxnSpLocks/>
          </p:cNvCxnSpPr>
          <p:nvPr/>
        </p:nvCxnSpPr>
        <p:spPr>
          <a:xfrm flipH="1" flipV="1">
            <a:off x="1143000" y="2700432"/>
            <a:ext cx="2081322" cy="191294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FFM">
            <a:extLst>
              <a:ext uri="{FF2B5EF4-FFF2-40B4-BE49-F238E27FC236}">
                <a16:creationId xmlns:a16="http://schemas.microsoft.com/office/drawing/2014/main" id="{F94A4B1C-E855-49F3-A85C-B0BBA9137933}"/>
              </a:ext>
            </a:extLst>
          </p:cNvPr>
          <p:cNvSpPr txBox="1"/>
          <p:nvPr/>
        </p:nvSpPr>
        <p:spPr>
          <a:xfrm>
            <a:off x="3224322" y="4589123"/>
            <a:ext cx="584453" cy="369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O</a:t>
            </a:r>
            <a:r>
              <a:rPr lang="en-US" dirty="0"/>
              <a:t>MD</a:t>
            </a:r>
            <a:endParaRPr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E34967-D748-4219-9252-484F696C5E45}"/>
              </a:ext>
            </a:extLst>
          </p:cNvPr>
          <p:cNvCxnSpPr>
            <a:cxnSpLocks/>
          </p:cNvCxnSpPr>
          <p:nvPr/>
        </p:nvCxnSpPr>
        <p:spPr>
          <a:xfrm flipH="1" flipV="1">
            <a:off x="1868557" y="2700432"/>
            <a:ext cx="1355765" cy="191294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087BD0D-CB85-421E-A08E-8DBEDFAF61FE}"/>
              </a:ext>
            </a:extLst>
          </p:cNvPr>
          <p:cNvCxnSpPr>
            <a:cxnSpLocks/>
          </p:cNvCxnSpPr>
          <p:nvPr/>
        </p:nvCxnSpPr>
        <p:spPr>
          <a:xfrm flipV="1">
            <a:off x="7219390" y="2700432"/>
            <a:ext cx="1288506" cy="1642912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4A753D1-398A-4E64-AD0D-07C5D443D6C7}"/>
              </a:ext>
            </a:extLst>
          </p:cNvPr>
          <p:cNvCxnSpPr>
            <a:cxnSpLocks/>
          </p:cNvCxnSpPr>
          <p:nvPr/>
        </p:nvCxnSpPr>
        <p:spPr>
          <a:xfrm flipV="1">
            <a:off x="7219390" y="2700432"/>
            <a:ext cx="2491140" cy="1642912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680F74-BFCD-4B47-9E1C-5911DA601DC0}"/>
              </a:ext>
            </a:extLst>
          </p:cNvPr>
          <p:cNvGrpSpPr/>
          <p:nvPr/>
        </p:nvGrpSpPr>
        <p:grpSpPr>
          <a:xfrm>
            <a:off x="9301472" y="4773789"/>
            <a:ext cx="2848444" cy="1441936"/>
            <a:chOff x="9343556" y="3010474"/>
            <a:chExt cx="2848444" cy="144193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85C8A4-D2DD-4104-A86C-8E403FD94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302"/>
            <a:stretch/>
          </p:blipFill>
          <p:spPr>
            <a:xfrm>
              <a:off x="10067963" y="3010474"/>
              <a:ext cx="2124037" cy="7450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CC759B0-0331-45C2-AEC5-20378221B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204" t="29438"/>
            <a:stretch/>
          </p:blipFill>
          <p:spPr>
            <a:xfrm>
              <a:off x="9343556" y="3755571"/>
              <a:ext cx="2837080" cy="696839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92BF45E2-6D77-474B-9DC8-553355BA95CE}"/>
              </a:ext>
            </a:extLst>
          </p:cNvPr>
          <p:cNvSpPr txBox="1">
            <a:spLocks/>
          </p:cNvSpPr>
          <p:nvPr/>
        </p:nvSpPr>
        <p:spPr>
          <a:xfrm>
            <a:off x="462617" y="5802924"/>
            <a:ext cx="3995644" cy="402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975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1400" dirty="0"/>
              <a:t>Credit: Alex Jentsch, BNL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205CA5CB-F527-45BA-8AF9-79E0C7C391EF}"/>
              </a:ext>
            </a:extLst>
          </p:cNvPr>
          <p:cNvSpPr txBox="1">
            <a:spLocks/>
          </p:cNvSpPr>
          <p:nvPr/>
        </p:nvSpPr>
        <p:spPr>
          <a:xfrm>
            <a:off x="462577" y="0"/>
            <a:ext cx="11499929" cy="825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dirty="0"/>
              <a:t>Off-Moment &amp; Roman Pot Detectors</a:t>
            </a:r>
          </a:p>
        </p:txBody>
      </p:sp>
    </p:spTree>
    <p:extLst>
      <p:ext uri="{BB962C8B-B14F-4D97-AF65-F5344CB8AC3E}">
        <p14:creationId xmlns:p14="http://schemas.microsoft.com/office/powerpoint/2010/main" val="406617905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90027DB4-F77F-432E-B07C-F426F0DDFA5E}"/>
              </a:ext>
            </a:extLst>
          </p:cNvPr>
          <p:cNvSpPr txBox="1">
            <a:spLocks/>
          </p:cNvSpPr>
          <p:nvPr/>
        </p:nvSpPr>
        <p:spPr>
          <a:xfrm>
            <a:off x="462577" y="0"/>
            <a:ext cx="11499929" cy="825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dirty="0"/>
              <a:t>Off-Moment &amp; Roman Pot Detectors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B3113FD2-4987-41D8-961B-4FDB9CAEB36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68D795-9834-41A1-9B5D-012BBC30D222}"/>
              </a:ext>
            </a:extLst>
          </p:cNvPr>
          <p:cNvGrpSpPr/>
          <p:nvPr/>
        </p:nvGrpSpPr>
        <p:grpSpPr>
          <a:xfrm>
            <a:off x="9282596" y="4814039"/>
            <a:ext cx="2848444" cy="1441936"/>
            <a:chOff x="9343556" y="3010474"/>
            <a:chExt cx="2848444" cy="14419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0D3151-0E1E-4F35-817A-E9E76ADF2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302"/>
            <a:stretch/>
          </p:blipFill>
          <p:spPr>
            <a:xfrm>
              <a:off x="10067963" y="3010474"/>
              <a:ext cx="2124037" cy="74509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1815C8-55F8-4024-8542-D09147528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204" t="29438"/>
            <a:stretch/>
          </p:blipFill>
          <p:spPr>
            <a:xfrm>
              <a:off x="9343556" y="3755571"/>
              <a:ext cx="2837080" cy="69683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EC9BFA1-D8DF-46E2-BD8A-DE677031A5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51"/>
          <a:stretch/>
        </p:blipFill>
        <p:spPr>
          <a:xfrm>
            <a:off x="6372562" y="953594"/>
            <a:ext cx="3634441" cy="43618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39BDF3-03A7-40AB-973B-4FC5CB8C0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225" y="953594"/>
            <a:ext cx="4478226" cy="32607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E3A1E5-C090-47A9-BCA2-59B1202E81A9}"/>
              </a:ext>
            </a:extLst>
          </p:cNvPr>
          <p:cNvSpPr txBox="1"/>
          <p:nvPr/>
        </p:nvSpPr>
        <p:spPr>
          <a:xfrm>
            <a:off x="1200225" y="4358807"/>
            <a:ext cx="4349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Transition region from larger beam pipe containing OMD to smaller pipe containing RP (left) and exit window for neutrals (right).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D4CAB1D-6501-44E5-97A4-B73E41268C9D}"/>
              </a:ext>
            </a:extLst>
          </p:cNvPr>
          <p:cNvSpPr txBox="1">
            <a:spLocks/>
          </p:cNvSpPr>
          <p:nvPr/>
        </p:nvSpPr>
        <p:spPr>
          <a:xfrm>
            <a:off x="462617" y="5802924"/>
            <a:ext cx="3995644" cy="402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975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1400" dirty="0"/>
              <a:t>Credit: Alex Jentsch, BNL</a:t>
            </a:r>
          </a:p>
        </p:txBody>
      </p:sp>
    </p:spTree>
    <p:extLst>
      <p:ext uri="{BB962C8B-B14F-4D97-AF65-F5344CB8AC3E}">
        <p14:creationId xmlns:p14="http://schemas.microsoft.com/office/powerpoint/2010/main" val="397757212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06" name="Title 4"/>
          <p:cNvSpPr txBox="1">
            <a:spLocks noGrp="1"/>
          </p:cNvSpPr>
          <p:nvPr>
            <p:ph type="title"/>
          </p:nvPr>
        </p:nvSpPr>
        <p:spPr>
          <a:xfrm>
            <a:off x="462577" y="0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B0 Magnet Detector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D664D0-2F99-45DD-87A0-40502DF90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193" y="1092622"/>
            <a:ext cx="5789828" cy="4672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A98533-FC21-4E41-9299-FC04881ED89A}"/>
              </a:ext>
            </a:extLst>
          </p:cNvPr>
          <p:cNvSpPr txBox="1"/>
          <p:nvPr/>
        </p:nvSpPr>
        <p:spPr>
          <a:xfrm>
            <a:off x="377687" y="980661"/>
            <a:ext cx="4962939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Counter-Lever Support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Removable Detector Track/Roller Support Frame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Detector Layers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Calorimeter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Install/Removal Sequence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Known Challenges…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3D Print Mock-up</a:t>
            </a:r>
          </a:p>
        </p:txBody>
      </p:sp>
    </p:spTree>
    <p:extLst>
      <p:ext uri="{BB962C8B-B14F-4D97-AF65-F5344CB8AC3E}">
        <p14:creationId xmlns:p14="http://schemas.microsoft.com/office/powerpoint/2010/main" val="12691017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A047E8E-9482-4C9E-AA23-60D014B38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662" y="1059406"/>
            <a:ext cx="3676337" cy="4739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9638C0-93EF-4006-A34D-D1C475EC2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001" y="1059406"/>
            <a:ext cx="5100791" cy="4739188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8A50423F-5EBF-4D99-AA3B-A312C09D7A3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550FC89F-B4B6-45EA-AE24-B016B156F6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77" y="0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B0 Magnet Detector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414377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81CE41-6C60-485E-A5D1-A5525502F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025" y="3509398"/>
            <a:ext cx="3056077" cy="25234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EB1851-8B27-489C-A142-FC47AA0EB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025" y="1129991"/>
            <a:ext cx="7891267" cy="2074595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B05431D0-D65D-44BA-94A5-2A6F9B9562A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8281E6C-9F7D-4FAE-AD16-16CA03B18B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77" y="0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B0 Magnet Detector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341ADB-DE00-4DC4-9056-3D917DDAB738}"/>
              </a:ext>
            </a:extLst>
          </p:cNvPr>
          <p:cNvSpPr txBox="1"/>
          <p:nvPr/>
        </p:nvSpPr>
        <p:spPr>
          <a:xfrm>
            <a:off x="377687" y="1033669"/>
            <a:ext cx="3483338" cy="4278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Design Requirements</a:t>
            </a:r>
            <a:endParaRPr lang="en-US" sz="1600" dirty="0"/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/>
              <a:t>Detector Layers must be removable via the front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/>
              <a:t>Provide full coverage for 20mrad from IP to downstream 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/>
              <a:t>20cm spacing between detector layers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Calorimeter is 693cm from IP, with nearest detector 1cm in front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/>
              <a:t>Calorimeter utilizing 20cm crystals (Note: 10cm crystals used nearest cryostat, circled RED)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/>
              <a:t>Support Structure will need to hold approximately 200lbs (Calorimeter) from the furthest point.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4547DD-E6B9-4A04-89F4-A4B95864531F}"/>
              </a:ext>
            </a:extLst>
          </p:cNvPr>
          <p:cNvSpPr/>
          <p:nvPr/>
        </p:nvSpPr>
        <p:spPr>
          <a:xfrm>
            <a:off x="10303565" y="2358887"/>
            <a:ext cx="801757" cy="337930"/>
          </a:xfrm>
          <a:prstGeom prst="ellipse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2BBA51-E291-45E4-9C98-4CAE5B4DF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673" y="3509398"/>
            <a:ext cx="2635102" cy="261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0736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etector Install Structure First Draft 7_22_24">
            <a:hlinkClick r:id="" action="ppaction://media"/>
            <a:extLst>
              <a:ext uri="{FF2B5EF4-FFF2-40B4-BE49-F238E27FC236}">
                <a16:creationId xmlns:a16="http://schemas.microsoft.com/office/drawing/2014/main" id="{7757E71C-0924-4907-B057-61E3699A26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3983" y="858065"/>
            <a:ext cx="7871574" cy="5310822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04ACB4CC-36A2-4BFE-A9B8-CDC03B7B48E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B052D624-63A7-4A0E-9D55-CD6D537168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77" y="0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B0 Magnet Detector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39335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4">
            <a:extLst>
              <a:ext uri="{FF2B5EF4-FFF2-40B4-BE49-F238E27FC236}">
                <a16:creationId xmlns:a16="http://schemas.microsoft.com/office/drawing/2014/main" id="{3BEF347D-01BC-4E4F-920B-13A6AA5E94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77" y="0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B0 Magnet Detector</a:t>
            </a:r>
            <a:endParaRPr dirty="0"/>
          </a:p>
        </p:txBody>
      </p:sp>
      <p:pic>
        <p:nvPicPr>
          <p:cNvPr id="11" name="Picture 3" descr="part24148">
            <a:extLst>
              <a:ext uri="{FF2B5EF4-FFF2-40B4-BE49-F238E27FC236}">
                <a16:creationId xmlns:a16="http://schemas.microsoft.com/office/drawing/2014/main" id="{E57B902B-F231-4106-B190-0DC1CA754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74" y="1006416"/>
            <a:ext cx="5499697" cy="311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part24147">
            <a:extLst>
              <a:ext uri="{FF2B5EF4-FFF2-40B4-BE49-F238E27FC236}">
                <a16:creationId xmlns:a16="http://schemas.microsoft.com/office/drawing/2014/main" id="{6126F1B8-BB38-4CDA-9811-8F4D55D47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" t="14524" b="4572"/>
          <a:stretch/>
        </p:blipFill>
        <p:spPr bwMode="auto">
          <a:xfrm>
            <a:off x="6168888" y="1006416"/>
            <a:ext cx="5793618" cy="242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B024B0AB-7F9A-4C5F-9D7E-A440E3594EA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406D4B-F15E-45FA-ABDF-4AEDFC352CA8}"/>
              </a:ext>
            </a:extLst>
          </p:cNvPr>
          <p:cNvSpPr txBox="1"/>
          <p:nvPr/>
        </p:nvSpPr>
        <p:spPr>
          <a:xfrm>
            <a:off x="450574" y="5087469"/>
            <a:ext cx="56454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Note: Cooling is currently unknown at this time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064105-A546-4F7C-B245-D088824537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91" t="13203" r="1663" b="22291"/>
          <a:stretch/>
        </p:blipFill>
        <p:spPr>
          <a:xfrm>
            <a:off x="6665687" y="3610237"/>
            <a:ext cx="4777312" cy="242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2203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DA8C32C0-070E-4251-B7B2-20CE77788CE7}"/>
              </a:ext>
            </a:extLst>
          </p:cNvPr>
          <p:cNvSpPr txBox="1">
            <a:spLocks/>
          </p:cNvSpPr>
          <p:nvPr/>
        </p:nvSpPr>
        <p:spPr>
          <a:xfrm>
            <a:off x="462577" y="-1"/>
            <a:ext cx="11499929" cy="825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/>
              <a:t>B0 Magnet Detector</a:t>
            </a:r>
            <a:endParaRPr lang="en-US" dirty="0"/>
          </a:p>
        </p:txBody>
      </p:sp>
      <p:pic>
        <p:nvPicPr>
          <p:cNvPr id="3" name="Detector Install First Draft 7_18_24">
            <a:hlinkClick r:id="" action="ppaction://media"/>
            <a:extLst>
              <a:ext uri="{FF2B5EF4-FFF2-40B4-BE49-F238E27FC236}">
                <a16:creationId xmlns:a16="http://schemas.microsoft.com/office/drawing/2014/main" id="{96FC23D3-3E7C-46B0-BB58-182D21B409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921027"/>
            <a:ext cx="10344900" cy="5265392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3C65090C-7EE2-44BD-A428-AE7BF2BDDED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4389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98" name="Title 4"/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dirty="0"/>
              <a:t>Outline</a:t>
            </a:r>
          </a:p>
        </p:txBody>
      </p:sp>
      <p:sp>
        <p:nvSpPr>
          <p:cNvPr id="199" name="IR layout…"/>
          <p:cNvSpPr txBox="1">
            <a:spLocks noGrp="1"/>
          </p:cNvSpPr>
          <p:nvPr>
            <p:ph type="body" sz="half" idx="1"/>
          </p:nvPr>
        </p:nvSpPr>
        <p:spPr>
          <a:xfrm>
            <a:off x="462577" y="906464"/>
            <a:ext cx="10978358" cy="5274880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/>
          <a:p>
            <a:pPr>
              <a:defRPr sz="2800"/>
            </a:pPr>
            <a:r>
              <a:rPr lang="en-US" dirty="0"/>
              <a:t>CAD model synchronization</a:t>
            </a:r>
          </a:p>
          <a:p>
            <a:pPr>
              <a:defRPr sz="2800"/>
            </a:pPr>
            <a:r>
              <a:rPr lang="en-US" dirty="0"/>
              <a:t>Far-Forward, Sector 5</a:t>
            </a:r>
          </a:p>
          <a:p>
            <a:pPr lvl="1">
              <a:defRPr sz="2800"/>
            </a:pPr>
            <a:r>
              <a:rPr lang="en-US" dirty="0"/>
              <a:t>Zero Degree Calorimeter (ZDC)</a:t>
            </a:r>
          </a:p>
          <a:p>
            <a:pPr lvl="1">
              <a:defRPr sz="2800"/>
            </a:pPr>
            <a:r>
              <a:rPr lang="en-US" dirty="0"/>
              <a:t>Roman Pots/Off-Momentum</a:t>
            </a:r>
          </a:p>
          <a:p>
            <a:pPr lvl="1">
              <a:defRPr sz="2800"/>
            </a:pPr>
            <a:r>
              <a:rPr lang="en-US" dirty="0"/>
              <a:t>B0 Magnet Detectors</a:t>
            </a:r>
          </a:p>
          <a:p>
            <a:pPr lvl="2">
              <a:defRPr sz="2800"/>
            </a:pPr>
            <a:r>
              <a:rPr lang="en-US" dirty="0"/>
              <a:t>B0 Magnet Sub-Components</a:t>
            </a:r>
            <a:endParaRPr dirty="0"/>
          </a:p>
          <a:p>
            <a:pPr>
              <a:defRPr sz="2800"/>
            </a:pPr>
            <a:r>
              <a:rPr lang="en-US" dirty="0"/>
              <a:t>Far-Backward, Sector 6</a:t>
            </a:r>
          </a:p>
          <a:p>
            <a:pPr lvl="1">
              <a:defRPr sz="2800"/>
            </a:pPr>
            <a:r>
              <a:rPr lang="en-US" dirty="0" err="1"/>
              <a:t>Lumi</a:t>
            </a:r>
            <a:r>
              <a:rPr lang="en-US" dirty="0"/>
              <a:t> Calorimeter &amp; Detectors</a:t>
            </a:r>
          </a:p>
          <a:p>
            <a:pPr lvl="1">
              <a:defRPr sz="2800"/>
            </a:pPr>
            <a:r>
              <a:rPr lang="en-US" dirty="0"/>
              <a:t>Low Q2 Tagger Tables</a:t>
            </a:r>
          </a:p>
          <a:p>
            <a:pPr marL="460375" lvl="2" indent="0">
              <a:buNone/>
              <a:defRPr sz="2800"/>
            </a:pPr>
            <a:endParaRPr dirty="0"/>
          </a:p>
          <a:p>
            <a:pPr marL="0" indent="0">
              <a:buNone/>
              <a:defRPr sz="2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57868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214" name="Title 4"/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B0 Future Design Development</a:t>
            </a:r>
            <a:endParaRPr dirty="0"/>
          </a:p>
        </p:txBody>
      </p:sp>
      <p:sp>
        <p:nvSpPr>
          <p:cNvPr id="215" name="IR layout…"/>
          <p:cNvSpPr txBox="1">
            <a:spLocks noGrp="1"/>
          </p:cNvSpPr>
          <p:nvPr>
            <p:ph type="body" sz="half" idx="1"/>
          </p:nvPr>
        </p:nvSpPr>
        <p:spPr>
          <a:xfrm>
            <a:off x="533704" y="886367"/>
            <a:ext cx="11428801" cy="5140946"/>
          </a:xfrm>
          <a:prstGeom prst="rect">
            <a:avLst/>
          </a:prstGeom>
        </p:spPr>
        <p:txBody>
          <a:bodyPr lIns="45718" tIns="45718" rIns="45718" bIns="45718"/>
          <a:lstStyle/>
          <a:p>
            <a:pPr lvl="1">
              <a:defRPr sz="2800"/>
            </a:pPr>
            <a:r>
              <a:rPr lang="en-US" dirty="0"/>
              <a:t>Further development of detector layers and calorimeter maintenance/removal rail system. </a:t>
            </a:r>
          </a:p>
          <a:p>
            <a:pPr lvl="1">
              <a:defRPr sz="2800"/>
            </a:pPr>
            <a:r>
              <a:rPr lang="en-US" dirty="0"/>
              <a:t>Pending R&amp;D detector updates for heating/cooling requirements.</a:t>
            </a:r>
          </a:p>
          <a:p>
            <a:pPr lvl="1">
              <a:defRPr sz="2800"/>
            </a:pPr>
            <a:r>
              <a:rPr lang="en-US" dirty="0">
                <a:solidFill>
                  <a:schemeClr val="tx1"/>
                </a:solidFill>
              </a:rPr>
              <a:t>Ongoing discussions with accelerator, magnet, and vacuum that will likely have impact future design.</a:t>
            </a:r>
          </a:p>
          <a:p>
            <a:pPr lvl="1">
              <a:defRPr sz="2800"/>
            </a:pPr>
            <a:r>
              <a:rPr lang="en-US" dirty="0">
                <a:solidFill>
                  <a:schemeClr val="tx1"/>
                </a:solidFill>
              </a:rPr>
              <a:t>Potential for a removable access platform</a:t>
            </a:r>
          </a:p>
          <a:p>
            <a:pPr lvl="1">
              <a:defRPr sz="2800"/>
            </a:pPr>
            <a:r>
              <a:rPr lang="en-US" dirty="0">
                <a:solidFill>
                  <a:schemeClr val="tx1"/>
                </a:solidFill>
              </a:rPr>
              <a:t>Currently 3D printing a prototype for Track/Roller detector removal/install system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64295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98F764-4F09-4319-B550-AD6D4F48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801" y="1096658"/>
            <a:ext cx="4474193" cy="491983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5312E8-15DA-442E-B4C4-D1B686EED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231" y="917183"/>
            <a:ext cx="5632769" cy="5257801"/>
          </a:xfrm>
        </p:spPr>
        <p:txBody>
          <a:bodyPr/>
          <a:lstStyle/>
          <a:p>
            <a:r>
              <a:rPr lang="en-US" dirty="0"/>
              <a:t>No access in the rear, very limited access in front</a:t>
            </a:r>
          </a:p>
          <a:p>
            <a:r>
              <a:rPr lang="en-US" dirty="0"/>
              <a:t>Anticipating a bellows around electron beampipe in front access</a:t>
            </a:r>
          </a:p>
          <a:p>
            <a:r>
              <a:rPr lang="en-US" dirty="0"/>
              <a:t>Unable to remove Calorimeter for maintenance.</a:t>
            </a:r>
          </a:p>
          <a:p>
            <a:pPr lvl="1"/>
            <a:r>
              <a:rPr lang="en-US" dirty="0"/>
              <a:t>Calorimeter will need to be installed prior to placing B0 Magnet in beamline.</a:t>
            </a:r>
          </a:p>
          <a:p>
            <a:r>
              <a:rPr lang="en-US" dirty="0"/>
              <a:t>Space limitations for electronics and cooling lines.</a:t>
            </a:r>
          </a:p>
          <a:p>
            <a:endParaRPr lang="en-US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AA274C7-8F31-49DF-B499-A8D2EC823A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B0 Challenges </a:t>
            </a:r>
            <a:endParaRPr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F72CB0F-93AB-4D44-AD58-E9A5401EC69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63AA4B6-CAB0-49E7-A971-2DCAD3C0461E}"/>
              </a:ext>
            </a:extLst>
          </p:cNvPr>
          <p:cNvSpPr/>
          <p:nvPr/>
        </p:nvSpPr>
        <p:spPr>
          <a:xfrm>
            <a:off x="7520609" y="3366052"/>
            <a:ext cx="324678" cy="503583"/>
          </a:xfrm>
          <a:prstGeom prst="ellipse">
            <a:avLst/>
          </a:prstGeom>
          <a:noFill/>
          <a:ln w="1905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047851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202" name="Title 4"/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Far-Backward Region, Sector 6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112B7-F1FF-4AF1-B16D-799FE226DB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450349-8F28-484C-A38D-95BAB2F86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77" y="917183"/>
            <a:ext cx="11509676" cy="5257801"/>
          </a:xfrm>
          <a:prstGeom prst="rect">
            <a:avLst/>
          </a:prstGeom>
          <a:ln w="5715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1B07D6-7FE8-4DAC-B040-2B6FCDE6EA68}"/>
              </a:ext>
            </a:extLst>
          </p:cNvPr>
          <p:cNvSpPr/>
          <p:nvPr/>
        </p:nvSpPr>
        <p:spPr>
          <a:xfrm>
            <a:off x="497690" y="3429000"/>
            <a:ext cx="6765128" cy="14946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64C8A-C98E-4B3C-AB97-4FCB0D025EC4}"/>
              </a:ext>
            </a:extLst>
          </p:cNvPr>
          <p:cNvSpPr txBox="1"/>
          <p:nvPr/>
        </p:nvSpPr>
        <p:spPr>
          <a:xfrm>
            <a:off x="1928346" y="2969846"/>
            <a:ext cx="4861235" cy="3671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Far-Backward, Sector 6</a:t>
            </a:r>
          </a:p>
        </p:txBody>
      </p:sp>
    </p:spTree>
    <p:extLst>
      <p:ext uri="{BB962C8B-B14F-4D97-AF65-F5344CB8AC3E}">
        <p14:creationId xmlns:p14="http://schemas.microsoft.com/office/powerpoint/2010/main" val="341084867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CAE7FF4-27EC-46BC-AAC2-6F09CCD33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46" y="233313"/>
            <a:ext cx="11499235" cy="402671"/>
          </a:xfrm>
        </p:spPr>
        <p:txBody>
          <a:bodyPr>
            <a:normAutofit fontScale="90000"/>
          </a:bodyPr>
          <a:lstStyle/>
          <a:p>
            <a:r>
              <a:rPr lang="en-US" dirty="0"/>
              <a:t>Far-Backward Region, Region 6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9E70E7A9-F899-4B99-978F-A19CA57E6C5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FCCE57-CF51-4FB7-AB37-95EE2E068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070" y="835613"/>
            <a:ext cx="5738869" cy="5359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D0AECD-138C-4E9D-9B40-E217049C5E09}"/>
              </a:ext>
            </a:extLst>
          </p:cNvPr>
          <p:cNvSpPr txBox="1"/>
          <p:nvPr/>
        </p:nvSpPr>
        <p:spPr>
          <a:xfrm>
            <a:off x="1656522" y="1736630"/>
            <a:ext cx="1564511" cy="646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Lumi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Detectors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772A4F7-16D9-445B-AB06-133948054AFE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3221033" y="1835428"/>
            <a:ext cx="588185" cy="2243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DE3846A-03FA-4A62-B2F6-D0FEC6F86A54}"/>
              </a:ext>
            </a:extLst>
          </p:cNvPr>
          <p:cNvSpPr txBox="1"/>
          <p:nvPr/>
        </p:nvSpPr>
        <p:spPr>
          <a:xfrm>
            <a:off x="2577548" y="3686935"/>
            <a:ext cx="1141784" cy="646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Electron Detectors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0ADE3B-E160-41D2-A13D-689A11E44A29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 flipV="1">
            <a:off x="3719332" y="3674949"/>
            <a:ext cx="1164010" cy="335151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8617875-A54D-4815-BB8A-AEE7D6AFD128}"/>
              </a:ext>
            </a:extLst>
          </p:cNvPr>
          <p:cNvSpPr/>
          <p:nvPr/>
        </p:nvSpPr>
        <p:spPr>
          <a:xfrm>
            <a:off x="3809218" y="888169"/>
            <a:ext cx="1767840" cy="189585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FEDEF1-CE2B-4373-8BA9-E048F1D00762}"/>
              </a:ext>
            </a:extLst>
          </p:cNvPr>
          <p:cNvSpPr/>
          <p:nvPr/>
        </p:nvSpPr>
        <p:spPr>
          <a:xfrm>
            <a:off x="4883342" y="2784025"/>
            <a:ext cx="1537336" cy="178184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12726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0C825A73-275F-45FC-8339-DD2CE8F8F45E}"/>
              </a:ext>
            </a:extLst>
          </p:cNvPr>
          <p:cNvSpPr txBox="1">
            <a:spLocks/>
          </p:cNvSpPr>
          <p:nvPr/>
        </p:nvSpPr>
        <p:spPr>
          <a:xfrm>
            <a:off x="462577" y="-1"/>
            <a:ext cx="11499929" cy="825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973B79-D490-4C27-B763-90B125CAE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8" b="17134"/>
          <a:stretch/>
        </p:blipFill>
        <p:spPr>
          <a:xfrm>
            <a:off x="361458" y="1608802"/>
            <a:ext cx="11702165" cy="140399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2EC6AC5-DF85-47C8-A960-994FAFBA4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08" y="162975"/>
            <a:ext cx="11499235" cy="402671"/>
          </a:xfrm>
        </p:spPr>
        <p:txBody>
          <a:bodyPr>
            <a:normAutofit fontScale="90000"/>
          </a:bodyPr>
          <a:lstStyle/>
          <a:p>
            <a:r>
              <a:rPr lang="en-US" dirty="0"/>
              <a:t>Far-Backward Region, Region 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3604D9-766B-4967-8BD1-232D15A69A8E}"/>
              </a:ext>
            </a:extLst>
          </p:cNvPr>
          <p:cNvSpPr txBox="1"/>
          <p:nvPr/>
        </p:nvSpPr>
        <p:spPr>
          <a:xfrm>
            <a:off x="1278834" y="4655511"/>
            <a:ext cx="895184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PUT UPDATED LAYOUT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07232B-2D5B-46DD-AB48-1E2C98EA9D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42" b="13502"/>
          <a:stretch/>
        </p:blipFill>
        <p:spPr>
          <a:xfrm>
            <a:off x="352154" y="3974592"/>
            <a:ext cx="11711469" cy="18531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56AE88-CB1A-428A-9E14-178E39B076FE}"/>
              </a:ext>
            </a:extLst>
          </p:cNvPr>
          <p:cNvSpPr txBox="1"/>
          <p:nvPr/>
        </p:nvSpPr>
        <p:spPr>
          <a:xfrm>
            <a:off x="2834640" y="1321432"/>
            <a:ext cx="652272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FAR-BACKWARD REGION AS OF FEBRUARY 2024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0DBCC1-6DAE-49B2-AB1C-64264E8DAADC}"/>
              </a:ext>
            </a:extLst>
          </p:cNvPr>
          <p:cNvSpPr txBox="1"/>
          <p:nvPr/>
        </p:nvSpPr>
        <p:spPr>
          <a:xfrm>
            <a:off x="2973665" y="3605262"/>
            <a:ext cx="652272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FAR-BACKWARD REGION AS OF JULY 2024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7C13733-6DE3-4DB7-BC5D-3ACDAD383B5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765573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223319F5-90AA-42FD-8F3D-F470650D112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F5FB9A-A851-42D9-9899-C217F7A4F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08" y="162975"/>
            <a:ext cx="11499235" cy="40267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Lumi</a:t>
            </a:r>
            <a:r>
              <a:rPr lang="en-US" dirty="0"/>
              <a:t> Detectors and Calorimeters Arrangement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7AD32C-FBBB-4FE2-8A3F-79DBAE616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331" y="864796"/>
            <a:ext cx="9594574" cy="53357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03B164-5144-434C-AAEA-31BF4C888FF6}"/>
              </a:ext>
            </a:extLst>
          </p:cNvPr>
          <p:cNvSpPr txBox="1"/>
          <p:nvPr/>
        </p:nvSpPr>
        <p:spPr>
          <a:xfrm>
            <a:off x="10208414" y="4263729"/>
            <a:ext cx="122768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Exit Window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D333D6-0A7F-4383-BCAE-9ABBA8D35C44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0822255" y="4910058"/>
            <a:ext cx="468818" cy="602088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C8E73AC-C4CE-4C26-B15B-BFA73D5D5562}"/>
              </a:ext>
            </a:extLst>
          </p:cNvPr>
          <p:cNvSpPr txBox="1"/>
          <p:nvPr/>
        </p:nvSpPr>
        <p:spPr>
          <a:xfrm>
            <a:off x="8203096" y="5142816"/>
            <a:ext cx="163284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Collimator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99F6E7-B5B5-4BDD-9364-C34141CFDA34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9835942" y="5227983"/>
            <a:ext cx="678776" cy="99498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A17CFDA-EC5A-4C14-9FC9-9EB40783C5D0}"/>
              </a:ext>
            </a:extLst>
          </p:cNvPr>
          <p:cNvSpPr txBox="1"/>
          <p:nvPr/>
        </p:nvSpPr>
        <p:spPr>
          <a:xfrm>
            <a:off x="5486401" y="1348017"/>
            <a:ext cx="288897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Sweeper &amp; Analyzer Dipole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8CA7AD8-0E81-4922-BF1A-F64088ED5CAC}"/>
              </a:ext>
            </a:extLst>
          </p:cNvPr>
          <p:cNvCxnSpPr>
            <a:cxnSpLocks/>
          </p:cNvCxnSpPr>
          <p:nvPr/>
        </p:nvCxnSpPr>
        <p:spPr>
          <a:xfrm flipH="1">
            <a:off x="4041914" y="1543878"/>
            <a:ext cx="1444488" cy="397565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5D4ADB0-30BA-4140-933C-4F040B96A0BF}"/>
              </a:ext>
            </a:extLst>
          </p:cNvPr>
          <p:cNvCxnSpPr>
            <a:cxnSpLocks/>
          </p:cNvCxnSpPr>
          <p:nvPr/>
        </p:nvCxnSpPr>
        <p:spPr>
          <a:xfrm flipH="1">
            <a:off x="4578627" y="1543878"/>
            <a:ext cx="907774" cy="626023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844FB4E-1345-44BB-8FE2-D0C2E9303D94}"/>
              </a:ext>
            </a:extLst>
          </p:cNvPr>
          <p:cNvSpPr txBox="1"/>
          <p:nvPr/>
        </p:nvSpPr>
        <p:spPr>
          <a:xfrm>
            <a:off x="218662" y="2889946"/>
            <a:ext cx="199728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Pair Spectrometer Detectors &amp; Calorimeters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76059BC-A877-4F8C-A15E-C13DEFAF9165}"/>
              </a:ext>
            </a:extLst>
          </p:cNvPr>
          <p:cNvCxnSpPr>
            <a:cxnSpLocks/>
          </p:cNvCxnSpPr>
          <p:nvPr/>
        </p:nvCxnSpPr>
        <p:spPr>
          <a:xfrm flipV="1">
            <a:off x="2215942" y="2590798"/>
            <a:ext cx="659780" cy="463828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A4F6294-CF3B-48E2-A44C-3C5CF39488DC}"/>
              </a:ext>
            </a:extLst>
          </p:cNvPr>
          <p:cNvSpPr txBox="1"/>
          <p:nvPr/>
        </p:nvSpPr>
        <p:spPr>
          <a:xfrm>
            <a:off x="-97007" y="1209517"/>
            <a:ext cx="199728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High/Low </a:t>
            </a:r>
            <a:r>
              <a:rPr lang="en-US" dirty="0" err="1"/>
              <a:t>Lumiseparation</a:t>
            </a:r>
            <a:r>
              <a:rPr lang="en-US" dirty="0"/>
              <a:t> Calorimeters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494B6D1-DADC-4188-99ED-884047F5ECF9}"/>
              </a:ext>
            </a:extLst>
          </p:cNvPr>
          <p:cNvCxnSpPr>
            <a:cxnSpLocks/>
          </p:cNvCxnSpPr>
          <p:nvPr/>
        </p:nvCxnSpPr>
        <p:spPr>
          <a:xfrm>
            <a:off x="1924879" y="1404730"/>
            <a:ext cx="718930" cy="312617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57445436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983AB-2A27-4225-AEB0-793ECAB9B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08" y="162975"/>
            <a:ext cx="11499235" cy="40267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Lumi</a:t>
            </a:r>
            <a:r>
              <a:rPr lang="en-US" dirty="0"/>
              <a:t> Pair Spectrometer Detectors and Calorimeters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90E2540-0BCD-41DD-840F-C542D8631CF7}"/>
              </a:ext>
            </a:extLst>
          </p:cNvPr>
          <p:cNvSpPr txBox="1">
            <a:spLocks/>
          </p:cNvSpPr>
          <p:nvPr/>
        </p:nvSpPr>
        <p:spPr>
          <a:xfrm>
            <a:off x="7989000" y="5922018"/>
            <a:ext cx="3995644" cy="402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900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1400" dirty="0"/>
              <a:t>Credit: Dhevan Gangadharan &amp; Nick Zachariou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23F3DF-E9D3-44AA-A1B6-AECE29ECC14E}"/>
              </a:ext>
            </a:extLst>
          </p:cNvPr>
          <p:cNvSpPr txBox="1"/>
          <p:nvPr/>
        </p:nvSpPr>
        <p:spPr>
          <a:xfrm>
            <a:off x="485408" y="824826"/>
            <a:ext cx="5796122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Currently utilizing 80/20 Supports for Photon and Spectrometer Detector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Similar to B0 Detectors, we are using Forward TOF Detectors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/>
              <a:t>Using (2) separate drive screws for individual vertical movement on each layer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/>
              <a:t>Top layer will move +10cm, Bottom layer will move -10cm from </a:t>
            </a:r>
            <a:r>
              <a:rPr lang="en-US" sz="1600" dirty="0" err="1"/>
              <a:t>Lumi</a:t>
            </a:r>
            <a:endParaRPr lang="en-US" sz="1600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600" dirty="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F3FCFF57-F58B-4F42-AFE7-DCB34D559C6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13" name="Lumi Second Draft 7_22_24">
            <a:hlinkClick r:id="" action="ppaction://media"/>
            <a:extLst>
              <a:ext uri="{FF2B5EF4-FFF2-40B4-BE49-F238E27FC236}">
                <a16:creationId xmlns:a16="http://schemas.microsoft.com/office/drawing/2014/main" id="{76602EE6-B774-4D4A-A45F-4D2D7BC463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65307" y="1099929"/>
            <a:ext cx="5686376" cy="383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493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C30F5-FCF9-4B90-A93B-864C32161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232" y="917183"/>
            <a:ext cx="5699030" cy="5257801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Future Design Development</a:t>
            </a:r>
          </a:p>
          <a:p>
            <a:r>
              <a:rPr lang="en-US" dirty="0"/>
              <a:t>Removing existing pedestal support to be replaced by a Table</a:t>
            </a:r>
          </a:p>
          <a:p>
            <a:r>
              <a:rPr lang="en-US" dirty="0"/>
              <a:t>Supports for detector layers</a:t>
            </a:r>
          </a:p>
          <a:p>
            <a:r>
              <a:rPr lang="en-US" dirty="0"/>
              <a:t>Updating 80/20 Frame to support linear rails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8EC32-42CE-44D2-AE27-F5C8B76F6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"/>
          <a:stretch/>
        </p:blipFill>
        <p:spPr>
          <a:xfrm>
            <a:off x="6211579" y="990600"/>
            <a:ext cx="5501832" cy="48767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414ADF4-40A4-4EFF-8325-6FED167C9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08" y="162975"/>
            <a:ext cx="11499235" cy="40267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Lumi</a:t>
            </a:r>
            <a:r>
              <a:rPr lang="en-US" dirty="0"/>
              <a:t> Spectrometer Detectors and Calorimeters</a:t>
            </a:r>
          </a:p>
        </p:txBody>
      </p:sp>
    </p:spTree>
    <p:extLst>
      <p:ext uri="{BB962C8B-B14F-4D97-AF65-F5344CB8AC3E}">
        <p14:creationId xmlns:p14="http://schemas.microsoft.com/office/powerpoint/2010/main" val="149291702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983AB-2A27-4225-AEB0-793ECAB9B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08" y="162975"/>
            <a:ext cx="11499235" cy="402671"/>
          </a:xfrm>
        </p:spPr>
        <p:txBody>
          <a:bodyPr>
            <a:normAutofit fontScale="90000"/>
          </a:bodyPr>
          <a:lstStyle/>
          <a:p>
            <a:r>
              <a:rPr lang="en-US" dirty="0"/>
              <a:t>Low Q2 Tagger Stations 1 &amp; 2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B0B256F6-1E6E-46E7-AD9E-6C96F5BF07E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318C1-242D-472A-836E-38FC63DCC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269" y="885532"/>
            <a:ext cx="5162791" cy="529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9953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526FC4-C52E-4FE8-A972-0F792C587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374" y="1007946"/>
            <a:ext cx="5109823" cy="5124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9E66FF-0EBF-4D12-94F8-22BDD8AD2434}"/>
              </a:ext>
            </a:extLst>
          </p:cNvPr>
          <p:cNvSpPr txBox="1"/>
          <p:nvPr/>
        </p:nvSpPr>
        <p:spPr>
          <a:xfrm>
            <a:off x="371062" y="951130"/>
            <a:ext cx="6414052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Utilizing an adjustable motor for both calorimeters and detector layers in way of electron line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Constructing an 80/20 Support Table with adjustable legs for leveling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Using alignment cartridges to adjust the yaw, pitch, and roll as necessary.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3061517-83BC-4264-B93D-D0340F16EBFB}"/>
              </a:ext>
            </a:extLst>
          </p:cNvPr>
          <p:cNvSpPr txBox="1">
            <a:spLocks/>
          </p:cNvSpPr>
          <p:nvPr/>
        </p:nvSpPr>
        <p:spPr>
          <a:xfrm>
            <a:off x="462617" y="5802924"/>
            <a:ext cx="3995644" cy="402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975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1400" dirty="0"/>
              <a:t>Credit: Ken Livingston &amp; Simon Gardner, UK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5FF3D48-A1A7-43D4-82AB-F80DDD0C4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08" y="162975"/>
            <a:ext cx="11499235" cy="402671"/>
          </a:xfrm>
        </p:spPr>
        <p:txBody>
          <a:bodyPr>
            <a:normAutofit fontScale="90000"/>
          </a:bodyPr>
          <a:lstStyle/>
          <a:p>
            <a:r>
              <a:rPr lang="en-US" dirty="0"/>
              <a:t>Low Q2 Tagger Stations 1 &amp;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0F3074-E8BC-4792-923E-398E695385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31"/>
          <a:stretch/>
        </p:blipFill>
        <p:spPr>
          <a:xfrm>
            <a:off x="2898332" y="2502805"/>
            <a:ext cx="1626189" cy="3404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38AEBC-E472-453A-94C5-A57A26E11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261" y="2945674"/>
            <a:ext cx="2080980" cy="20483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2DD0CA-BEFF-4CCD-8ACD-451A6A9A6D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062"/>
          <a:stretch/>
        </p:blipFill>
        <p:spPr>
          <a:xfrm>
            <a:off x="4841005" y="5420960"/>
            <a:ext cx="1906513" cy="66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5636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98" name="Title 4"/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CAD Model Synchronization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4AA5DD-C5D4-46BF-AD9E-54C8EF39B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"/>
          <a:stretch/>
        </p:blipFill>
        <p:spPr>
          <a:xfrm>
            <a:off x="3903372" y="861621"/>
            <a:ext cx="8151336" cy="52714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A21BB8-B5A2-4260-88DC-0CA681E2B6B0}"/>
              </a:ext>
            </a:extLst>
          </p:cNvPr>
          <p:cNvSpPr txBox="1"/>
          <p:nvPr/>
        </p:nvSpPr>
        <p:spPr>
          <a:xfrm>
            <a:off x="298174" y="947530"/>
            <a:ext cx="3538330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CAD Programs Used: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dirty="0"/>
              <a:t>PTC CREO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dirty="0"/>
              <a:t>Siemens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dirty="0"/>
              <a:t>X12 / NX2306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Au</a:t>
            </a:r>
            <a:r>
              <a:rPr lang="en-US" dirty="0" err="1"/>
              <a:t>toDesk</a:t>
            </a:r>
            <a:r>
              <a:rPr lang="en-US" dirty="0"/>
              <a:t> Inventor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SolidWorks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dirty="0"/>
              <a:t>SketchUp</a:t>
            </a:r>
          </a:p>
        </p:txBody>
      </p:sp>
    </p:spTree>
    <p:extLst>
      <p:ext uri="{BB962C8B-B14F-4D97-AF65-F5344CB8AC3E}">
        <p14:creationId xmlns:p14="http://schemas.microsoft.com/office/powerpoint/2010/main" val="272576962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210" name="Title 4"/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Low Q2 Tagger Requirement / Timepix4</a:t>
            </a:r>
            <a:endParaRPr dirty="0"/>
          </a:p>
        </p:txBody>
      </p:sp>
      <p:pic>
        <p:nvPicPr>
          <p:cNvPr id="9" name="Picture 3" descr="part3">
            <a:extLst>
              <a:ext uri="{FF2B5EF4-FFF2-40B4-BE49-F238E27FC236}">
                <a16:creationId xmlns:a16="http://schemas.microsoft.com/office/drawing/2014/main" id="{B0301040-719C-471F-8714-E58188BD3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543" y="844058"/>
            <a:ext cx="3692848" cy="518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66C172-44D9-4CFB-99BA-D416D4925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209" y="1502472"/>
            <a:ext cx="4833936" cy="4127679"/>
          </a:xfrm>
          <a:prstGeom prst="rect">
            <a:avLst/>
          </a:prstGeom>
        </p:spPr>
      </p:pic>
      <p:pic>
        <p:nvPicPr>
          <p:cNvPr id="8" name="Picture 2" descr="part4">
            <a:extLst>
              <a:ext uri="{FF2B5EF4-FFF2-40B4-BE49-F238E27FC236}">
                <a16:creationId xmlns:a16="http://schemas.microsoft.com/office/drawing/2014/main" id="{E3901657-6417-412F-BFE0-B26FAAAFF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51" b="66017"/>
          <a:stretch/>
        </p:blipFill>
        <p:spPr bwMode="auto">
          <a:xfrm>
            <a:off x="900925" y="1393997"/>
            <a:ext cx="2582811" cy="118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AFF4F8-F3F4-4102-B2A9-F066354EFAFC}"/>
              </a:ext>
            </a:extLst>
          </p:cNvPr>
          <p:cNvCxnSpPr>
            <a:stCxn id="8" idx="3"/>
          </p:cNvCxnSpPr>
          <p:nvPr/>
        </p:nvCxnSpPr>
        <p:spPr>
          <a:xfrm>
            <a:off x="3483736" y="1984886"/>
            <a:ext cx="1191295" cy="481418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CA03D23-33FA-4E07-B770-0C4A7085848F}"/>
              </a:ext>
            </a:extLst>
          </p:cNvPr>
          <p:cNvSpPr/>
          <p:nvPr/>
        </p:nvSpPr>
        <p:spPr>
          <a:xfrm>
            <a:off x="4675031" y="2350394"/>
            <a:ext cx="508192" cy="579550"/>
          </a:xfrm>
          <a:prstGeom prst="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AD61A0B-7BA8-4CD5-8DD2-AD186FA0546E}"/>
              </a:ext>
            </a:extLst>
          </p:cNvPr>
          <p:cNvSpPr txBox="1">
            <a:spLocks/>
          </p:cNvSpPr>
          <p:nvPr/>
        </p:nvSpPr>
        <p:spPr>
          <a:xfrm>
            <a:off x="462617" y="5802924"/>
            <a:ext cx="3995644" cy="402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975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1400" dirty="0"/>
              <a:t>Credit: Ken Livingston &amp; Simon Gardner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">
            <a:extLst>
              <a:ext uri="{FF2B5EF4-FFF2-40B4-BE49-F238E27FC236}">
                <a16:creationId xmlns:a16="http://schemas.microsoft.com/office/drawing/2014/main" id="{8376F277-13CD-434B-A5F3-6958FA49D3E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94C5A8C-5B78-4DC9-BFDD-15AC6579E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08" y="162975"/>
            <a:ext cx="11499235" cy="402671"/>
          </a:xfrm>
        </p:spPr>
        <p:txBody>
          <a:bodyPr>
            <a:normAutofit fontScale="90000"/>
          </a:bodyPr>
          <a:lstStyle/>
          <a:p>
            <a:r>
              <a:rPr lang="en-US" dirty="0"/>
              <a:t>Low Q2 Tagger Stations 1 &amp; 2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0ADE52B-1C17-47F6-8590-87E61C0D4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232" y="917183"/>
            <a:ext cx="5699030" cy="5257801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Future Design Development</a:t>
            </a:r>
          </a:p>
          <a:p>
            <a:r>
              <a:rPr lang="en-US" dirty="0"/>
              <a:t>Rearrangement may be necessary due to recent B2ER dipole update</a:t>
            </a:r>
          </a:p>
          <a:p>
            <a:r>
              <a:rPr lang="en-US" dirty="0"/>
              <a:t>Both exit windows will be modified based on the outcome of synchrotron simulation radiation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C68016-BB6E-48CE-932A-973118E47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659874"/>
            <a:ext cx="10210800" cy="142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8895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6D421D-927C-44E1-B8FC-AACA9D00BD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CAD Model Synchronization</a:t>
            </a:r>
            <a:endParaRPr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3F2E2B0A-73CF-418B-B479-521A014CA102}"/>
              </a:ext>
            </a:extLst>
          </p:cNvPr>
          <p:cNvSpPr/>
          <p:nvPr/>
        </p:nvSpPr>
        <p:spPr>
          <a:xfrm rot="3888842">
            <a:off x="5968866" y="948559"/>
            <a:ext cx="2468597" cy="1894588"/>
          </a:xfrm>
          <a:custGeom>
            <a:avLst/>
            <a:gdLst>
              <a:gd name="connsiteX0" fmla="*/ 12606 w 2468597"/>
              <a:gd name="connsiteY0" fmla="*/ 1467469 h 1894588"/>
              <a:gd name="connsiteX1" fmla="*/ 2142016 w 2468597"/>
              <a:gd name="connsiteY1" fmla="*/ 1772 h 1894588"/>
              <a:gd name="connsiteX2" fmla="*/ 2246388 w 2468597"/>
              <a:gd name="connsiteY2" fmla="*/ 0 h 1894588"/>
              <a:gd name="connsiteX3" fmla="*/ 2468597 w 2468597"/>
              <a:gd name="connsiteY3" fmla="*/ 492917 h 1894588"/>
              <a:gd name="connsiteX4" fmla="*/ 2270459 w 2468597"/>
              <a:gd name="connsiteY4" fmla="*/ 932440 h 1894588"/>
              <a:gd name="connsiteX5" fmla="*/ 2195372 w 2468597"/>
              <a:gd name="connsiteY5" fmla="*/ 934056 h 1894588"/>
              <a:gd name="connsiteX6" fmla="*/ 857479 w 2468597"/>
              <a:gd name="connsiteY6" fmla="*/ 1864783 h 1894588"/>
              <a:gd name="connsiteX7" fmla="*/ 845205 w 2468597"/>
              <a:gd name="connsiteY7" fmla="*/ 1894588 h 1894588"/>
              <a:gd name="connsiteX8" fmla="*/ 517489 w 2468597"/>
              <a:gd name="connsiteY8" fmla="*/ 1496861 h 1894588"/>
              <a:gd name="connsiteX9" fmla="*/ 0 w 2468597"/>
              <a:gd name="connsiteY9" fmla="*/ 1498130 h 1894588"/>
              <a:gd name="connsiteX10" fmla="*/ 12606 w 2468597"/>
              <a:gd name="connsiteY10" fmla="*/ 1467469 h 1894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8597" h="1894588">
                <a:moveTo>
                  <a:pt x="12606" y="1467469"/>
                </a:moveTo>
                <a:cubicBezTo>
                  <a:pt x="422862" y="595077"/>
                  <a:pt x="1256583" y="60502"/>
                  <a:pt x="2142016" y="1772"/>
                </a:cubicBezTo>
                <a:lnTo>
                  <a:pt x="2246388" y="0"/>
                </a:lnTo>
                <a:lnTo>
                  <a:pt x="2468597" y="492917"/>
                </a:lnTo>
                <a:lnTo>
                  <a:pt x="2270459" y="932440"/>
                </a:lnTo>
                <a:lnTo>
                  <a:pt x="2195372" y="934056"/>
                </a:lnTo>
                <a:cubicBezTo>
                  <a:pt x="1640588" y="973569"/>
                  <a:pt x="1116876" y="1313187"/>
                  <a:pt x="857479" y="1864783"/>
                </a:cubicBezTo>
                <a:lnTo>
                  <a:pt x="845205" y="1894588"/>
                </a:lnTo>
                <a:lnTo>
                  <a:pt x="517489" y="1496861"/>
                </a:lnTo>
                <a:lnTo>
                  <a:pt x="0" y="1498130"/>
                </a:lnTo>
                <a:lnTo>
                  <a:pt x="12606" y="1467469"/>
                </a:lnTo>
                <a:close/>
              </a:path>
            </a:pathLst>
          </a:custGeom>
          <a:solidFill>
            <a:srgbClr val="00B0F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E33F9F09-D3EA-458C-9FBF-F8413D35FC08}"/>
              </a:ext>
            </a:extLst>
          </p:cNvPr>
          <p:cNvSpPr/>
          <p:nvPr/>
        </p:nvSpPr>
        <p:spPr>
          <a:xfrm rot="3888842">
            <a:off x="4337226" y="633778"/>
            <a:ext cx="1389196" cy="2857251"/>
          </a:xfrm>
          <a:custGeom>
            <a:avLst/>
            <a:gdLst>
              <a:gd name="connsiteX0" fmla="*/ 209936 w 1389196"/>
              <a:gd name="connsiteY0" fmla="*/ 1260 h 2857251"/>
              <a:gd name="connsiteX1" fmla="*/ 724018 w 1389196"/>
              <a:gd name="connsiteY1" fmla="*/ 0 h 2857251"/>
              <a:gd name="connsiteX2" fmla="*/ 1053978 w 1389196"/>
              <a:gd name="connsiteY2" fmla="*/ 400451 h 2857251"/>
              <a:gd name="connsiteX3" fmla="*/ 1028516 w 1389196"/>
              <a:gd name="connsiteY3" fmla="*/ 462277 h 2857251"/>
              <a:gd name="connsiteX4" fmla="*/ 1321921 w 1389196"/>
              <a:gd name="connsiteY4" fmla="*/ 2053468 h 2857251"/>
              <a:gd name="connsiteX5" fmla="*/ 1389196 w 1389196"/>
              <a:gd name="connsiteY5" fmla="*/ 2122808 h 2857251"/>
              <a:gd name="connsiteX6" fmla="*/ 922214 w 1389196"/>
              <a:gd name="connsiteY6" fmla="*/ 2359954 h 2857251"/>
              <a:gd name="connsiteX7" fmla="*/ 804056 w 1389196"/>
              <a:gd name="connsiteY7" fmla="*/ 2857251 h 2857251"/>
              <a:gd name="connsiteX8" fmla="*/ 797674 w 1389196"/>
              <a:gd name="connsiteY8" fmla="*/ 2851919 h 2857251"/>
              <a:gd name="connsiteX9" fmla="*/ 147383 w 1389196"/>
              <a:gd name="connsiteY9" fmla="*/ 153398 h 2857251"/>
              <a:gd name="connsiteX10" fmla="*/ 209936 w 1389196"/>
              <a:gd name="connsiteY10" fmla="*/ 1260 h 2857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89196" h="2857251">
                <a:moveTo>
                  <a:pt x="209936" y="1260"/>
                </a:moveTo>
                <a:lnTo>
                  <a:pt x="724018" y="0"/>
                </a:lnTo>
                <a:lnTo>
                  <a:pt x="1053978" y="400451"/>
                </a:lnTo>
                <a:lnTo>
                  <a:pt x="1028516" y="462277"/>
                </a:lnTo>
                <a:cubicBezTo>
                  <a:pt x="828787" y="1024357"/>
                  <a:pt x="953552" y="1633371"/>
                  <a:pt x="1321921" y="2053468"/>
                </a:cubicBezTo>
                <a:lnTo>
                  <a:pt x="1389196" y="2122808"/>
                </a:lnTo>
                <a:lnTo>
                  <a:pt x="922214" y="2359954"/>
                </a:lnTo>
                <a:lnTo>
                  <a:pt x="804056" y="2857251"/>
                </a:lnTo>
                <a:lnTo>
                  <a:pt x="797674" y="2851919"/>
                </a:lnTo>
                <a:cubicBezTo>
                  <a:pt x="77197" y="2185193"/>
                  <a:pt x="-196169" y="1123678"/>
                  <a:pt x="147383" y="153398"/>
                </a:cubicBezTo>
                <a:lnTo>
                  <a:pt x="209936" y="1260"/>
                </a:lnTo>
                <a:close/>
              </a:path>
            </a:pathLst>
          </a:custGeom>
          <a:solidFill>
            <a:srgbClr val="7030A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D78B4A58-83F0-4FD4-8E80-C0E7C87DCA28}"/>
              </a:ext>
            </a:extLst>
          </p:cNvPr>
          <p:cNvSpPr/>
          <p:nvPr/>
        </p:nvSpPr>
        <p:spPr>
          <a:xfrm rot="3888842">
            <a:off x="6956277" y="2931516"/>
            <a:ext cx="2297992" cy="1998551"/>
          </a:xfrm>
          <a:custGeom>
            <a:avLst/>
            <a:gdLst>
              <a:gd name="connsiteX0" fmla="*/ 0 w 2297992"/>
              <a:gd name="connsiteY0" fmla="*/ 1253 h 1998551"/>
              <a:gd name="connsiteX1" fmla="*/ 73823 w 2297992"/>
              <a:gd name="connsiteY1" fmla="*/ 0 h 1998551"/>
              <a:gd name="connsiteX2" fmla="*/ 1035886 w 2297992"/>
              <a:gd name="connsiteY2" fmla="*/ 231937 h 1998551"/>
              <a:gd name="connsiteX3" fmla="*/ 2222574 w 2297992"/>
              <a:gd name="connsiteY3" fmla="*/ 1430686 h 1998551"/>
              <a:gd name="connsiteX4" fmla="*/ 2297992 w 2297992"/>
              <a:gd name="connsiteY4" fmla="*/ 1617405 h 1998551"/>
              <a:gd name="connsiteX5" fmla="*/ 1925554 w 2297992"/>
              <a:gd name="connsiteY5" fmla="*/ 1998551 h 1998551"/>
              <a:gd name="connsiteX6" fmla="*/ 1422147 w 2297992"/>
              <a:gd name="connsiteY6" fmla="*/ 1939592 h 1998551"/>
              <a:gd name="connsiteX7" fmla="*/ 1378570 w 2297992"/>
              <a:gd name="connsiteY7" fmla="*/ 1829902 h 1998551"/>
              <a:gd name="connsiteX8" fmla="*/ 638572 w 2297992"/>
              <a:gd name="connsiteY8" fmla="*/ 1076810 h 1998551"/>
              <a:gd name="connsiteX9" fmla="*/ 36593 w 2297992"/>
              <a:gd name="connsiteY9" fmla="*/ 933131 h 1998551"/>
              <a:gd name="connsiteX10" fmla="*/ 25197 w 2297992"/>
              <a:gd name="connsiteY10" fmla="*/ 933376 h 1998551"/>
              <a:gd name="connsiteX11" fmla="*/ 222701 w 2297992"/>
              <a:gd name="connsiteY11" fmla="*/ 495261 h 1998551"/>
              <a:gd name="connsiteX12" fmla="*/ 0 w 2297992"/>
              <a:gd name="connsiteY12" fmla="*/ 1253 h 1998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97992" h="1998551">
                <a:moveTo>
                  <a:pt x="0" y="1253"/>
                </a:moveTo>
                <a:lnTo>
                  <a:pt x="73823" y="0"/>
                </a:lnTo>
                <a:cubicBezTo>
                  <a:pt x="398100" y="10518"/>
                  <a:pt x="724746" y="85619"/>
                  <a:pt x="1035886" y="231937"/>
                </a:cubicBezTo>
                <a:cubicBezTo>
                  <a:pt x="1580381" y="487994"/>
                  <a:pt x="1987179" y="919735"/>
                  <a:pt x="2222574" y="1430686"/>
                </a:cubicBezTo>
                <a:lnTo>
                  <a:pt x="2297992" y="1617405"/>
                </a:lnTo>
                <a:lnTo>
                  <a:pt x="1925554" y="1998551"/>
                </a:lnTo>
                <a:lnTo>
                  <a:pt x="1422147" y="1939592"/>
                </a:lnTo>
                <a:lnTo>
                  <a:pt x="1378570" y="1829902"/>
                </a:lnTo>
                <a:cubicBezTo>
                  <a:pt x="1232539" y="1508157"/>
                  <a:pt x="978924" y="1236866"/>
                  <a:pt x="638572" y="1076810"/>
                </a:cubicBezTo>
                <a:cubicBezTo>
                  <a:pt x="444084" y="985349"/>
                  <a:pt x="239686" y="938869"/>
                  <a:pt x="36593" y="933131"/>
                </a:cubicBezTo>
                <a:lnTo>
                  <a:pt x="25197" y="933376"/>
                </a:lnTo>
                <a:lnTo>
                  <a:pt x="222701" y="495261"/>
                </a:lnTo>
                <a:lnTo>
                  <a:pt x="0" y="1253"/>
                </a:lnTo>
                <a:close/>
              </a:path>
            </a:pathLst>
          </a:custGeom>
          <a:solidFill>
            <a:srgbClr val="00B05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E532FD6C-9B7A-4520-835A-21223F4567A4}"/>
              </a:ext>
            </a:extLst>
          </p:cNvPr>
          <p:cNvSpPr/>
          <p:nvPr/>
        </p:nvSpPr>
        <p:spPr>
          <a:xfrm rot="3888842">
            <a:off x="3084801" y="3313214"/>
            <a:ext cx="2585114" cy="1333383"/>
          </a:xfrm>
          <a:custGeom>
            <a:avLst/>
            <a:gdLst>
              <a:gd name="connsiteX0" fmla="*/ 118683 w 2585114"/>
              <a:gd name="connsiteY0" fmla="*/ 233241 h 1333383"/>
              <a:gd name="connsiteX1" fmla="*/ 577971 w 2585114"/>
              <a:gd name="connsiteY1" fmla="*/ 0 h 1333383"/>
              <a:gd name="connsiteX2" fmla="*/ 687787 w 2585114"/>
              <a:gd name="connsiteY2" fmla="*/ 92270 h 1333383"/>
              <a:gd name="connsiteX3" fmla="*/ 957790 w 2585114"/>
              <a:gd name="connsiteY3" fmla="*/ 255285 h 1333383"/>
              <a:gd name="connsiteX4" fmla="*/ 2153918 w 2585114"/>
              <a:gd name="connsiteY4" fmla="*/ 298188 h 1333383"/>
              <a:gd name="connsiteX5" fmla="*/ 2181365 w 2585114"/>
              <a:gd name="connsiteY5" fmla="*/ 286296 h 1333383"/>
              <a:gd name="connsiteX6" fmla="*/ 2185906 w 2585114"/>
              <a:gd name="connsiteY6" fmla="*/ 830371 h 1333383"/>
              <a:gd name="connsiteX7" fmla="*/ 2585114 w 2585114"/>
              <a:gd name="connsiteY7" fmla="*/ 1127613 h 1333383"/>
              <a:gd name="connsiteX8" fmla="*/ 2470389 w 2585114"/>
              <a:gd name="connsiteY8" fmla="*/ 1176547 h 1333383"/>
              <a:gd name="connsiteX9" fmla="*/ 560476 w 2585114"/>
              <a:gd name="connsiteY9" fmla="*/ 1100157 h 1333383"/>
              <a:gd name="connsiteX10" fmla="*/ 128274 w 2585114"/>
              <a:gd name="connsiteY10" fmla="*/ 839906 h 1333383"/>
              <a:gd name="connsiteX11" fmla="*/ 0 w 2585114"/>
              <a:gd name="connsiteY11" fmla="*/ 732743 h 1333383"/>
              <a:gd name="connsiteX12" fmla="*/ 118683 w 2585114"/>
              <a:gd name="connsiteY12" fmla="*/ 233241 h 133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85114" h="1333383">
                <a:moveTo>
                  <a:pt x="118683" y="233241"/>
                </a:moveTo>
                <a:lnTo>
                  <a:pt x="577971" y="0"/>
                </a:lnTo>
                <a:lnTo>
                  <a:pt x="687787" y="92270"/>
                </a:lnTo>
                <a:cubicBezTo>
                  <a:pt x="770383" y="154743"/>
                  <a:pt x="860546" y="209554"/>
                  <a:pt x="957790" y="255285"/>
                </a:cubicBezTo>
                <a:cubicBezTo>
                  <a:pt x="1346765" y="438206"/>
                  <a:pt x="1775381" y="441207"/>
                  <a:pt x="2153918" y="298188"/>
                </a:cubicBezTo>
                <a:lnTo>
                  <a:pt x="2181365" y="286296"/>
                </a:lnTo>
                <a:lnTo>
                  <a:pt x="2185906" y="830371"/>
                </a:lnTo>
                <a:lnTo>
                  <a:pt x="2585114" y="1127613"/>
                </a:lnTo>
                <a:lnTo>
                  <a:pt x="2470389" y="1176547"/>
                </a:lnTo>
                <a:cubicBezTo>
                  <a:pt x="1867061" y="1400558"/>
                  <a:pt x="1182755" y="1392794"/>
                  <a:pt x="560476" y="1100157"/>
                </a:cubicBezTo>
                <a:cubicBezTo>
                  <a:pt x="404906" y="1026998"/>
                  <a:pt x="260576" y="939498"/>
                  <a:pt x="128274" y="839906"/>
                </a:cubicBezTo>
                <a:lnTo>
                  <a:pt x="0" y="732743"/>
                </a:lnTo>
                <a:lnTo>
                  <a:pt x="118683" y="233241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5AE1A66-2299-467F-9E89-5A28460AA56C}"/>
              </a:ext>
            </a:extLst>
          </p:cNvPr>
          <p:cNvSpPr/>
          <p:nvPr/>
        </p:nvSpPr>
        <p:spPr>
          <a:xfrm rot="3888842">
            <a:off x="5270188" y="3643319"/>
            <a:ext cx="1894954" cy="3142898"/>
          </a:xfrm>
          <a:custGeom>
            <a:avLst/>
            <a:gdLst>
              <a:gd name="connsiteX0" fmla="*/ 884226 w 1894954"/>
              <a:gd name="connsiteY0" fmla="*/ 322261 h 3142898"/>
              <a:gd name="connsiteX1" fmla="*/ 1388472 w 1894954"/>
              <a:gd name="connsiteY1" fmla="*/ 381318 h 3142898"/>
              <a:gd name="connsiteX2" fmla="*/ 1761078 w 1894954"/>
              <a:gd name="connsiteY2" fmla="*/ 0 h 3142898"/>
              <a:gd name="connsiteX3" fmla="*/ 1821437 w 1894954"/>
              <a:gd name="connsiteY3" fmla="*/ 203404 h 3142898"/>
              <a:gd name="connsiteX4" fmla="*/ 1648732 w 1894954"/>
              <a:gd name="connsiteY4" fmla="*/ 1906886 h 3142898"/>
              <a:gd name="connsiteX5" fmla="*/ 446860 w 1894954"/>
              <a:gd name="connsiteY5" fmla="*/ 3126386 h 3142898"/>
              <a:gd name="connsiteX6" fmla="*/ 408149 w 1894954"/>
              <a:gd name="connsiteY6" fmla="*/ 3142898 h 3142898"/>
              <a:gd name="connsiteX7" fmla="*/ 4500 w 1894954"/>
              <a:gd name="connsiteY7" fmla="*/ 2842350 h 3142898"/>
              <a:gd name="connsiteX8" fmla="*/ 0 w 1894954"/>
              <a:gd name="connsiteY8" fmla="*/ 2303024 h 3142898"/>
              <a:gd name="connsiteX9" fmla="*/ 47644 w 1894954"/>
              <a:gd name="connsiteY9" fmla="*/ 2282381 h 3142898"/>
              <a:gd name="connsiteX10" fmla="*/ 803859 w 1894954"/>
              <a:gd name="connsiteY10" fmla="*/ 1509572 h 3142898"/>
              <a:gd name="connsiteX11" fmla="*/ 916763 w 1894954"/>
              <a:gd name="connsiteY11" fmla="*/ 434235 h 3142898"/>
              <a:gd name="connsiteX12" fmla="*/ 884226 w 1894954"/>
              <a:gd name="connsiteY12" fmla="*/ 322261 h 314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4954" h="3142898">
                <a:moveTo>
                  <a:pt x="884226" y="322261"/>
                </a:moveTo>
                <a:lnTo>
                  <a:pt x="1388472" y="381318"/>
                </a:lnTo>
                <a:lnTo>
                  <a:pt x="1761078" y="0"/>
                </a:lnTo>
                <a:lnTo>
                  <a:pt x="1821437" y="203404"/>
                </a:lnTo>
                <a:cubicBezTo>
                  <a:pt x="1956136" y="751742"/>
                  <a:pt x="1909804" y="1351728"/>
                  <a:pt x="1648732" y="1906886"/>
                </a:cubicBezTo>
                <a:cubicBezTo>
                  <a:pt x="1387661" y="2462044"/>
                  <a:pt x="955103" y="2880401"/>
                  <a:pt x="446860" y="3126386"/>
                </a:cubicBezTo>
                <a:lnTo>
                  <a:pt x="408149" y="3142898"/>
                </a:lnTo>
                <a:lnTo>
                  <a:pt x="4500" y="2842350"/>
                </a:lnTo>
                <a:lnTo>
                  <a:pt x="0" y="2303024"/>
                </a:lnTo>
                <a:lnTo>
                  <a:pt x="47644" y="2282381"/>
                </a:lnTo>
                <a:cubicBezTo>
                  <a:pt x="366681" y="2125761"/>
                  <a:pt x="638789" y="1860588"/>
                  <a:pt x="803859" y="1509572"/>
                </a:cubicBezTo>
                <a:cubicBezTo>
                  <a:pt x="968930" y="1158555"/>
                  <a:pt x="999616" y="779850"/>
                  <a:pt x="916763" y="434235"/>
                </a:cubicBezTo>
                <a:lnTo>
                  <a:pt x="884226" y="322261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1307BD-9249-4160-8DE9-1A114F1A5AEF}"/>
              </a:ext>
            </a:extLst>
          </p:cNvPr>
          <p:cNvSpPr txBox="1"/>
          <p:nvPr/>
        </p:nvSpPr>
        <p:spPr>
          <a:xfrm>
            <a:off x="5120600" y="4794444"/>
            <a:ext cx="2602992" cy="1231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JLab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extracts the Lattice Update and i</a:t>
            </a:r>
            <a:r>
              <a:rPr lang="en-US" sz="1400" dirty="0">
                <a:solidFill>
                  <a:schemeClr val="bg1"/>
                </a:solidFill>
              </a:rPr>
              <a:t>mports the file into NX.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FD3200-E959-4441-B3EC-2A658E92B05E}"/>
              </a:ext>
            </a:extLst>
          </p:cNvPr>
          <p:cNvSpPr txBox="1"/>
          <p:nvPr/>
        </p:nvSpPr>
        <p:spPr>
          <a:xfrm>
            <a:off x="6666826" y="1334917"/>
            <a:ext cx="120361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</a:rPr>
              <a:t>BNL Updates the Lattice to reflect latest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</a:rPr>
              <a:t>      CAD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5CB6D9-F77D-4472-86EE-1D7BB6320388}"/>
              </a:ext>
            </a:extLst>
          </p:cNvPr>
          <p:cNvSpPr txBox="1"/>
          <p:nvPr/>
        </p:nvSpPr>
        <p:spPr>
          <a:xfrm>
            <a:off x="7788639" y="3415937"/>
            <a:ext cx="88883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</a:rPr>
              <a:t>BNL uploads the Lattice into </a:t>
            </a:r>
            <a:r>
              <a:rPr lang="en-US" sz="1200" dirty="0" err="1">
                <a:solidFill>
                  <a:schemeClr val="bg1"/>
                </a:solidFill>
              </a:rPr>
              <a:t>ProjectLink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BAAE28-17CD-487F-9E24-BF039A767D09}"/>
              </a:ext>
            </a:extLst>
          </p:cNvPr>
          <p:cNvSpPr txBox="1"/>
          <p:nvPr/>
        </p:nvSpPr>
        <p:spPr>
          <a:xfrm>
            <a:off x="3766433" y="2871782"/>
            <a:ext cx="980015" cy="1446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100" dirty="0">
              <a:solidFill>
                <a:schemeClr val="bg1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dirty="0" err="1">
                <a:solidFill>
                  <a:schemeClr val="bg1"/>
                </a:solidFill>
              </a:rPr>
              <a:t>JLab</a:t>
            </a:r>
            <a:r>
              <a:rPr lang="en-US" sz="1100" dirty="0">
                <a:solidFill>
                  <a:schemeClr val="bg1"/>
                </a:solidFill>
              </a:rPr>
              <a:t> develops further updates to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dirty="0">
                <a:solidFill>
                  <a:schemeClr val="bg1"/>
                </a:solidFill>
              </a:rPr>
              <a:t>the CAD and exports the STEP file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BE1485-C037-4DE9-8485-8DE71EC0EBB0}"/>
              </a:ext>
            </a:extLst>
          </p:cNvPr>
          <p:cNvSpPr txBox="1"/>
          <p:nvPr/>
        </p:nvSpPr>
        <p:spPr>
          <a:xfrm>
            <a:off x="4705887" y="1112126"/>
            <a:ext cx="1068871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000" dirty="0">
              <a:solidFill>
                <a:schemeClr val="bg1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000" dirty="0">
              <a:solidFill>
                <a:schemeClr val="bg1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 err="1">
                <a:solidFill>
                  <a:schemeClr val="bg1"/>
                </a:solidFill>
              </a:rPr>
              <a:t>JLab</a:t>
            </a:r>
            <a:r>
              <a:rPr lang="en-US" sz="1000" dirty="0">
                <a:solidFill>
                  <a:schemeClr val="bg1"/>
                </a:solidFill>
              </a:rPr>
              <a:t> uploads the step file into Project Link to be </a:t>
            </a:r>
            <a:r>
              <a:rPr lang="en-US" sz="1100" dirty="0">
                <a:solidFill>
                  <a:schemeClr val="bg1"/>
                </a:solidFill>
              </a:rPr>
              <a:t>extracted by BNL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A45FAFA5-CC6E-42BD-B1D8-87AC512FDF9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52293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E5294A-951A-4B85-9C8B-06D494CB3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20" b="8150"/>
          <a:stretch/>
        </p:blipFill>
        <p:spPr>
          <a:xfrm>
            <a:off x="894520" y="1299720"/>
            <a:ext cx="10402957" cy="204746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5F38A72-ADEF-4D0D-8D66-F46EADE105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CAD Model Synchronization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16D96D-FB33-4269-948B-5B874244B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21" y="3821723"/>
            <a:ext cx="10402957" cy="2236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779830-0417-45A1-AD09-8BF432349833}"/>
              </a:ext>
            </a:extLst>
          </p:cNvPr>
          <p:cNvSpPr txBox="1"/>
          <p:nvPr/>
        </p:nvSpPr>
        <p:spPr>
          <a:xfrm>
            <a:off x="934277" y="904087"/>
            <a:ext cx="103234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BNL CREO Lattice Export: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E4FE68-EBD3-442E-9953-5012EFC1E980}"/>
              </a:ext>
            </a:extLst>
          </p:cNvPr>
          <p:cNvSpPr txBox="1"/>
          <p:nvPr/>
        </p:nvSpPr>
        <p:spPr>
          <a:xfrm>
            <a:off x="894520" y="3399787"/>
            <a:ext cx="103234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JLAB NX12 Import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: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88925206-0C3A-4D1C-812A-77CD98CDFE3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385985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02" name="Title 4"/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Far-Forward and Far-Backward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112B7-F1FF-4AF1-B16D-799FE226DB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450349-8F28-484C-A38D-95BAB2F86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24" y="917182"/>
            <a:ext cx="11509676" cy="525780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F34AD8-CACE-4B05-8AA7-B0F9D1D36ECD}"/>
              </a:ext>
            </a:extLst>
          </p:cNvPr>
          <p:cNvSpPr/>
          <p:nvPr/>
        </p:nvSpPr>
        <p:spPr>
          <a:xfrm>
            <a:off x="8253046" y="3429000"/>
            <a:ext cx="3708806" cy="14946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293056-4DBF-44FE-B290-67090BB7DEFC}"/>
              </a:ext>
            </a:extLst>
          </p:cNvPr>
          <p:cNvSpPr txBox="1"/>
          <p:nvPr/>
        </p:nvSpPr>
        <p:spPr>
          <a:xfrm>
            <a:off x="8823569" y="2969846"/>
            <a:ext cx="2665046" cy="3671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Far-Forward, Sector 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1B07D6-7FE8-4DAC-B040-2B6FCDE6EA68}"/>
              </a:ext>
            </a:extLst>
          </p:cNvPr>
          <p:cNvSpPr/>
          <p:nvPr/>
        </p:nvSpPr>
        <p:spPr>
          <a:xfrm>
            <a:off x="497690" y="3429000"/>
            <a:ext cx="6765128" cy="14946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64C8A-C98E-4B3C-AB97-4FCB0D025EC4}"/>
              </a:ext>
            </a:extLst>
          </p:cNvPr>
          <p:cNvSpPr txBox="1"/>
          <p:nvPr/>
        </p:nvSpPr>
        <p:spPr>
          <a:xfrm>
            <a:off x="1928346" y="2969846"/>
            <a:ext cx="4861235" cy="3671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Far-Backward, Sector 6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137E1B-56B9-46AD-B339-3DBCC7821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325" y="908715"/>
            <a:ext cx="9273350" cy="52543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EF85D-FECB-412D-A219-2A89EE2B9C43}"/>
              </a:ext>
            </a:extLst>
          </p:cNvPr>
          <p:cNvSpPr txBox="1"/>
          <p:nvPr/>
        </p:nvSpPr>
        <p:spPr>
          <a:xfrm>
            <a:off x="748125" y="2776925"/>
            <a:ext cx="1422400" cy="369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B0 Detector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1E50CB-EB38-4061-A93A-5356197D3D1F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170525" y="2961590"/>
            <a:ext cx="590963" cy="4674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14C69B4-0625-45B5-AC5A-EAB47081C820}"/>
              </a:ext>
            </a:extLst>
          </p:cNvPr>
          <p:cNvSpPr txBox="1"/>
          <p:nvPr/>
        </p:nvSpPr>
        <p:spPr>
          <a:xfrm>
            <a:off x="9385304" y="3919543"/>
            <a:ext cx="1821412" cy="646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Off Moment // Roman Pots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71571D6-7BA1-49F8-9FF3-0F525ADC9F71}"/>
              </a:ext>
            </a:extLst>
          </p:cNvPr>
          <p:cNvCxnSpPr>
            <a:cxnSpLocks/>
          </p:cNvCxnSpPr>
          <p:nvPr/>
        </p:nvCxnSpPr>
        <p:spPr>
          <a:xfrm flipH="1" flipV="1">
            <a:off x="8967216" y="3267456"/>
            <a:ext cx="418088" cy="646329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535A1B4-50AD-4035-B2A6-40E8C878AF40}"/>
              </a:ext>
            </a:extLst>
          </p:cNvPr>
          <p:cNvSpPr txBox="1"/>
          <p:nvPr/>
        </p:nvSpPr>
        <p:spPr>
          <a:xfrm>
            <a:off x="10411632" y="2784025"/>
            <a:ext cx="1715655" cy="369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Zero-Degree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732DCA-6E67-4E1F-A40C-89A42E7C83AC}"/>
              </a:ext>
            </a:extLst>
          </p:cNvPr>
          <p:cNvCxnSpPr>
            <a:cxnSpLocks/>
            <a:stCxn id="9" idx="1"/>
            <a:endCxn id="12" idx="2"/>
          </p:cNvCxnSpPr>
          <p:nvPr/>
        </p:nvCxnSpPr>
        <p:spPr>
          <a:xfrm flipH="1" flipV="1">
            <a:off x="9752417" y="2445867"/>
            <a:ext cx="659215" cy="522823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23E4813-6FB4-4ABF-A574-51B2B1952B18}"/>
              </a:ext>
            </a:extLst>
          </p:cNvPr>
          <p:cNvSpPr/>
          <p:nvPr/>
        </p:nvSpPr>
        <p:spPr>
          <a:xfrm>
            <a:off x="7199376" y="1371600"/>
            <a:ext cx="1767840" cy="189585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19D139-0805-4BD6-8FF2-9E1CF79FCA34}"/>
              </a:ext>
            </a:extLst>
          </p:cNvPr>
          <p:cNvSpPr/>
          <p:nvPr/>
        </p:nvSpPr>
        <p:spPr>
          <a:xfrm>
            <a:off x="9111466" y="1031282"/>
            <a:ext cx="1281901" cy="141458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E96A0BB-7031-45A3-B764-F6FD95AFB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08" y="162975"/>
            <a:ext cx="11499235" cy="402671"/>
          </a:xfrm>
        </p:spPr>
        <p:txBody>
          <a:bodyPr>
            <a:normAutofit fontScale="90000"/>
          </a:bodyPr>
          <a:lstStyle/>
          <a:p>
            <a:r>
              <a:rPr lang="en-US" dirty="0"/>
              <a:t>Far-Forward Region, Region 5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B8497697-E2AD-406E-8282-95C1814A668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506366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3C2848-C4A7-40EF-81DD-B418160A3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 </a:t>
            </a:r>
            <a:r>
              <a:rPr lang="en-US" dirty="0" err="1"/>
              <a:t>Tungston</a:t>
            </a:r>
            <a:r>
              <a:rPr lang="en-US" dirty="0"/>
              <a:t> </a:t>
            </a:r>
            <a:r>
              <a:rPr lang="en-US" b="1" dirty="0"/>
              <a:t>or</a:t>
            </a:r>
            <a:r>
              <a:rPr lang="en-US" dirty="0"/>
              <a:t> LYSO Crystal (3x3x7 cm^3)</a:t>
            </a:r>
          </a:p>
          <a:p>
            <a:pPr lvl="1"/>
            <a:r>
              <a:rPr lang="en-US" dirty="0"/>
              <a:t>Carbon-Fiber Frame for Crystals(?)</a:t>
            </a:r>
          </a:p>
          <a:p>
            <a:r>
              <a:rPr lang="en-US" dirty="0"/>
              <a:t>ZDC </a:t>
            </a:r>
            <a:r>
              <a:rPr lang="en-US" dirty="0" err="1"/>
              <a:t>SiPM</a:t>
            </a:r>
            <a:r>
              <a:rPr lang="en-US" dirty="0"/>
              <a:t>-on-tile Fe/Sc Hydronic Calorimeter</a:t>
            </a:r>
          </a:p>
          <a:p>
            <a:r>
              <a:rPr lang="en-US" dirty="0">
                <a:solidFill>
                  <a:schemeClr val="tx1"/>
                </a:solidFill>
              </a:rPr>
              <a:t>&gt;4,000kgs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64914D-E68C-433A-8EC1-55BCB2291083}"/>
              </a:ext>
            </a:extLst>
          </p:cNvPr>
          <p:cNvSpPr txBox="1">
            <a:spLocks/>
          </p:cNvSpPr>
          <p:nvPr/>
        </p:nvSpPr>
        <p:spPr>
          <a:xfrm>
            <a:off x="614362" y="135621"/>
            <a:ext cx="11499235" cy="402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75000" lnSpcReduction="200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/>
              <a:t>Zero Degree Calorimeter (ZDC)</a:t>
            </a:r>
            <a:endParaRPr lang="en-US" dirty="0"/>
          </a:p>
        </p:txBody>
      </p:sp>
      <p:pic>
        <p:nvPicPr>
          <p:cNvPr id="5" name="Picture 4" descr="part20618">
            <a:extLst>
              <a:ext uri="{FF2B5EF4-FFF2-40B4-BE49-F238E27FC236}">
                <a16:creationId xmlns:a16="http://schemas.microsoft.com/office/drawing/2014/main" id="{4813B166-1DDD-4F04-A015-476962317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507" y="3568358"/>
            <a:ext cx="4135261" cy="237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image001">
            <a:extLst>
              <a:ext uri="{FF2B5EF4-FFF2-40B4-BE49-F238E27FC236}">
                <a16:creationId xmlns:a16="http://schemas.microsoft.com/office/drawing/2014/main" id="{ABC415F5-FA20-4B77-AEF3-52CF50022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0030" r="5908" b="9400"/>
          <a:stretch/>
        </p:blipFill>
        <p:spPr bwMode="auto">
          <a:xfrm>
            <a:off x="7955309" y="964306"/>
            <a:ext cx="3446943" cy="260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image002">
            <a:extLst>
              <a:ext uri="{FF2B5EF4-FFF2-40B4-BE49-F238E27FC236}">
                <a16:creationId xmlns:a16="http://schemas.microsoft.com/office/drawing/2014/main" id="{3B4B103A-EC91-402F-B21B-B9841B0FB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494" y="3568358"/>
            <a:ext cx="2547582" cy="237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C386309B-AF61-4050-95B3-D798A037A77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081951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90FECC-F69B-4417-B4A9-37E4046AAB72}"/>
              </a:ext>
            </a:extLst>
          </p:cNvPr>
          <p:cNvSpPr txBox="1"/>
          <p:nvPr/>
        </p:nvSpPr>
        <p:spPr>
          <a:xfrm>
            <a:off x="281578" y="1033670"/>
            <a:ext cx="3256752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Design Consideration: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Support for &gt;4,000kgs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Removal/Re-Install for Maintenance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C0BF62-34C6-4783-B122-5DFDF5EEF108}"/>
              </a:ext>
            </a:extLst>
          </p:cNvPr>
          <p:cNvSpPr txBox="1">
            <a:spLocks/>
          </p:cNvSpPr>
          <p:nvPr/>
        </p:nvSpPr>
        <p:spPr>
          <a:xfrm>
            <a:off x="614362" y="135621"/>
            <a:ext cx="11499235" cy="402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75000" lnSpcReduction="200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/>
              <a:t>Zero Degree Calorimeter (ZDC)</a:t>
            </a:r>
            <a:endParaRPr lang="en-US" dirty="0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F31246A6-759C-4A07-841F-B732B68D6EC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8A4151-45E9-49C2-9F31-1BC22CC32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72" t="7213" b="10093"/>
          <a:stretch/>
        </p:blipFill>
        <p:spPr>
          <a:xfrm>
            <a:off x="5555677" y="3975653"/>
            <a:ext cx="6397518" cy="2126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22A6A7-1B09-4A10-B40D-F80D37BA7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569" y="916569"/>
            <a:ext cx="2641988" cy="2967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701C4A-7542-4028-BA00-2C8B33910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789" y="995617"/>
            <a:ext cx="3676380" cy="280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3418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NL">
  <a:themeElements>
    <a:clrScheme name="BN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0000FF"/>
      </a:hlink>
      <a:folHlink>
        <a:srgbClr val="FF00FF"/>
      </a:folHlink>
    </a:clrScheme>
    <a:fontScheme name="BN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N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NL">
  <a:themeElements>
    <a:clrScheme name="BN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0000FF"/>
      </a:hlink>
      <a:folHlink>
        <a:srgbClr val="FF00FF"/>
      </a:folHlink>
    </a:clrScheme>
    <a:fontScheme name="BN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N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12740</TotalTime>
  <Words>823</Words>
  <Application>Microsoft Office PowerPoint</Application>
  <PresentationFormat>Widescreen</PresentationFormat>
  <Paragraphs>168</Paragraphs>
  <Slides>31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BNL</vt:lpstr>
      <vt:lpstr>PowerPoint Presentation</vt:lpstr>
      <vt:lpstr>Outline</vt:lpstr>
      <vt:lpstr>CAD Model Synchronization</vt:lpstr>
      <vt:lpstr>CAD Model Synchronization</vt:lpstr>
      <vt:lpstr>CAD Model Synchronization</vt:lpstr>
      <vt:lpstr>Far-Forward and Far-Backward</vt:lpstr>
      <vt:lpstr>Far-Forward Region, Region 5</vt:lpstr>
      <vt:lpstr>PowerPoint Presentation</vt:lpstr>
      <vt:lpstr>PowerPoint Presentation</vt:lpstr>
      <vt:lpstr>Zero-Degree Calorimeter</vt:lpstr>
      <vt:lpstr>Off-Moment &amp; Roman Pot Detectors</vt:lpstr>
      <vt:lpstr>PowerPoint Presentation</vt:lpstr>
      <vt:lpstr>PowerPoint Presentation</vt:lpstr>
      <vt:lpstr>B0 Magnet Detector</vt:lpstr>
      <vt:lpstr>B0 Magnet Detector</vt:lpstr>
      <vt:lpstr>B0 Magnet Detector</vt:lpstr>
      <vt:lpstr>B0 Magnet Detector</vt:lpstr>
      <vt:lpstr>B0 Magnet Detector</vt:lpstr>
      <vt:lpstr>PowerPoint Presentation</vt:lpstr>
      <vt:lpstr>B0 Future Design Development</vt:lpstr>
      <vt:lpstr>B0 Challenges </vt:lpstr>
      <vt:lpstr>Far-Backward Region, Sector 6</vt:lpstr>
      <vt:lpstr>Far-Backward Region, Region 6</vt:lpstr>
      <vt:lpstr>Far-Backward Region, Region 6</vt:lpstr>
      <vt:lpstr>Lumi Detectors and Calorimeters Arrangement</vt:lpstr>
      <vt:lpstr>Lumi Pair Spectrometer Detectors and Calorimeters</vt:lpstr>
      <vt:lpstr>Lumi Spectrometer Detectors and Calorimeters</vt:lpstr>
      <vt:lpstr>Low Q2 Tagger Stations 1 &amp; 2</vt:lpstr>
      <vt:lpstr>Low Q2 Tagger Stations 1 &amp; 2</vt:lpstr>
      <vt:lpstr>Low Q2 Tagger Requirement / Timepix4</vt:lpstr>
      <vt:lpstr>Low Q2 Tagger Stations 1 &amp;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Smith</dc:creator>
  <cp:lastModifiedBy>Jonathan Smith</cp:lastModifiedBy>
  <cp:revision>110</cp:revision>
  <dcterms:modified xsi:type="dcterms:W3CDTF">2024-07-25T15:11:53Z</dcterms:modified>
</cp:coreProperties>
</file>