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27"/>
  </p:notesMasterIdLst>
  <p:handoutMasterIdLst>
    <p:handoutMasterId r:id="rId28"/>
  </p:handoutMasterIdLst>
  <p:sldIdLst>
    <p:sldId id="520" r:id="rId5"/>
    <p:sldId id="5859" r:id="rId6"/>
    <p:sldId id="5861" r:id="rId7"/>
    <p:sldId id="5860" r:id="rId8"/>
    <p:sldId id="5866" r:id="rId9"/>
    <p:sldId id="5871" r:id="rId10"/>
    <p:sldId id="5869" r:id="rId11"/>
    <p:sldId id="5881" r:id="rId12"/>
    <p:sldId id="5862" r:id="rId13"/>
    <p:sldId id="5877" r:id="rId14"/>
    <p:sldId id="5878" r:id="rId15"/>
    <p:sldId id="5875" r:id="rId16"/>
    <p:sldId id="5874" r:id="rId17"/>
    <p:sldId id="5880" r:id="rId18"/>
    <p:sldId id="5870" r:id="rId19"/>
    <p:sldId id="5879" r:id="rId20"/>
    <p:sldId id="5858" r:id="rId21"/>
    <p:sldId id="5863" r:id="rId22"/>
    <p:sldId id="260" r:id="rId23"/>
    <p:sldId id="261" r:id="rId24"/>
    <p:sldId id="262" r:id="rId25"/>
    <p:sldId id="5876" r:id="rId2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40FF"/>
    <a:srgbClr val="FF7E79"/>
    <a:srgbClr val="0091FF"/>
    <a:srgbClr val="008000"/>
    <a:srgbClr val="00ACDB"/>
    <a:srgbClr val="BFBFBF"/>
    <a:srgbClr val="A6A6A6"/>
    <a:srgbClr val="7F7F7F"/>
    <a:srgbClr val="21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E79D8D-3CCB-41F8-B4F0-B0A3BD351EB3}" v="3" dt="2024-07-25T12:20:07.0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94"/>
  </p:normalViewPr>
  <p:slideViewPr>
    <p:cSldViewPr snapToGrid="0" snapToObjects="1">
      <p:cViewPr varScale="1">
        <p:scale>
          <a:sx n="86" d="100"/>
          <a:sy n="86" d="100"/>
        </p:scale>
        <p:origin x="571" y="5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45" d="100"/>
          <a:sy n="145" d="100"/>
        </p:scale>
        <p:origin x="3739" y="9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mmer, Roland" userId="fe1cf32f-0736-4257-8055-1eb5ae05692b" providerId="ADAL" clId="{38E79D8D-3CCB-41F8-B4F0-B0A3BD351EB3}"/>
    <pc:docChg chg="custSel modSld">
      <pc:chgData name="Wimmer, Roland" userId="fe1cf32f-0736-4257-8055-1eb5ae05692b" providerId="ADAL" clId="{38E79D8D-3CCB-41F8-B4F0-B0A3BD351EB3}" dt="2024-07-25T12:34:36.902" v="46" actId="1038"/>
      <pc:docMkLst>
        <pc:docMk/>
      </pc:docMkLst>
      <pc:sldChg chg="addSp modSp mod">
        <pc:chgData name="Wimmer, Roland" userId="fe1cf32f-0736-4257-8055-1eb5ae05692b" providerId="ADAL" clId="{38E79D8D-3CCB-41F8-B4F0-B0A3BD351EB3}" dt="2024-07-25T12:20:07.094" v="37" actId="1076"/>
        <pc:sldMkLst>
          <pc:docMk/>
          <pc:sldMk cId="1826748902" sldId="5870"/>
        </pc:sldMkLst>
        <pc:spChg chg="mod">
          <ac:chgData name="Wimmer, Roland" userId="fe1cf32f-0736-4257-8055-1eb5ae05692b" providerId="ADAL" clId="{38E79D8D-3CCB-41F8-B4F0-B0A3BD351EB3}" dt="2024-07-25T12:18:35.065" v="35" actId="20577"/>
          <ac:spMkLst>
            <pc:docMk/>
            <pc:sldMk cId="1826748902" sldId="5870"/>
            <ac:spMk id="3" creationId="{F4E14C02-1189-2445-D326-8A5E7FE0213C}"/>
          </ac:spMkLst>
        </pc:spChg>
        <pc:picChg chg="add mod">
          <ac:chgData name="Wimmer, Roland" userId="fe1cf32f-0736-4257-8055-1eb5ae05692b" providerId="ADAL" clId="{38E79D8D-3CCB-41F8-B4F0-B0A3BD351EB3}" dt="2024-07-25T12:20:07.094" v="37" actId="1076"/>
          <ac:picMkLst>
            <pc:docMk/>
            <pc:sldMk cId="1826748902" sldId="5870"/>
            <ac:picMk id="1026" creationId="{69B72F05-335E-53D5-18E0-DE8EED77D499}"/>
          </ac:picMkLst>
        </pc:picChg>
      </pc:sldChg>
      <pc:sldChg chg="addSp delSp modSp mod">
        <pc:chgData name="Wimmer, Roland" userId="fe1cf32f-0736-4257-8055-1eb5ae05692b" providerId="ADAL" clId="{38E79D8D-3CCB-41F8-B4F0-B0A3BD351EB3}" dt="2024-07-24T01:38:38.515" v="15" actId="1076"/>
        <pc:sldMkLst>
          <pc:docMk/>
          <pc:sldMk cId="3408856119" sldId="5871"/>
        </pc:sldMkLst>
        <pc:picChg chg="mod">
          <ac:chgData name="Wimmer, Roland" userId="fe1cf32f-0736-4257-8055-1eb5ae05692b" providerId="ADAL" clId="{38E79D8D-3CCB-41F8-B4F0-B0A3BD351EB3}" dt="2024-07-24T01:38:38.515" v="15" actId="1076"/>
          <ac:picMkLst>
            <pc:docMk/>
            <pc:sldMk cId="3408856119" sldId="5871"/>
            <ac:picMk id="4" creationId="{B5A9FA9D-C613-659D-B4D9-6F9C47D73722}"/>
          </ac:picMkLst>
        </pc:picChg>
        <pc:picChg chg="del">
          <ac:chgData name="Wimmer, Roland" userId="fe1cf32f-0736-4257-8055-1eb5ae05692b" providerId="ADAL" clId="{38E79D8D-3CCB-41F8-B4F0-B0A3BD351EB3}" dt="2024-07-24T01:35:30.323" v="0" actId="478"/>
          <ac:picMkLst>
            <pc:docMk/>
            <pc:sldMk cId="3408856119" sldId="5871"/>
            <ac:picMk id="5" creationId="{F4397842-BA76-496F-9452-97F5D4BC72D2}"/>
          </ac:picMkLst>
        </pc:picChg>
        <pc:picChg chg="add del mod">
          <ac:chgData name="Wimmer, Roland" userId="fe1cf32f-0736-4257-8055-1eb5ae05692b" providerId="ADAL" clId="{38E79D8D-3CCB-41F8-B4F0-B0A3BD351EB3}" dt="2024-07-24T01:38:11.667" v="7" actId="478"/>
          <ac:picMkLst>
            <pc:docMk/>
            <pc:sldMk cId="3408856119" sldId="5871"/>
            <ac:picMk id="7" creationId="{91F910DB-4222-A571-D314-59AF2CE0A656}"/>
          </ac:picMkLst>
        </pc:picChg>
        <pc:picChg chg="add mod">
          <ac:chgData name="Wimmer, Roland" userId="fe1cf32f-0736-4257-8055-1eb5ae05692b" providerId="ADAL" clId="{38E79D8D-3CCB-41F8-B4F0-B0A3BD351EB3}" dt="2024-07-24T01:38:28.594" v="14" actId="1076"/>
          <ac:picMkLst>
            <pc:docMk/>
            <pc:sldMk cId="3408856119" sldId="5871"/>
            <ac:picMk id="9" creationId="{2CBF17C8-BFD4-CC9F-FAA7-67319F67712E}"/>
          </ac:picMkLst>
        </pc:picChg>
      </pc:sldChg>
      <pc:sldChg chg="modSp mod">
        <pc:chgData name="Wimmer, Roland" userId="fe1cf32f-0736-4257-8055-1eb5ae05692b" providerId="ADAL" clId="{38E79D8D-3CCB-41F8-B4F0-B0A3BD351EB3}" dt="2024-07-25T12:34:36.902" v="46" actId="1038"/>
        <pc:sldMkLst>
          <pc:docMk/>
          <pc:sldMk cId="3969923008" sldId="5874"/>
        </pc:sldMkLst>
        <pc:picChg chg="mod">
          <ac:chgData name="Wimmer, Roland" userId="fe1cf32f-0736-4257-8055-1eb5ae05692b" providerId="ADAL" clId="{38E79D8D-3CCB-41F8-B4F0-B0A3BD351EB3}" dt="2024-07-25T12:34:36.902" v="46" actId="1038"/>
          <ac:picMkLst>
            <pc:docMk/>
            <pc:sldMk cId="3969923008" sldId="5874"/>
            <ac:picMk id="4" creationId="{666E5909-C1AE-8975-C350-823DA377C32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435C532-7310-4D0E-A33E-9CFB32DA3130}" type="datetimeFigureOut">
              <a:rPr lang="en-US" smtClean="0"/>
              <a:t>7/25/2024</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E36F475-F7F5-6C41-B37C-656C49194CAF}" type="datetimeFigureOut">
              <a:rPr lang="en-US" smtClean="0"/>
              <a:t>7/25/2024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4810760"/>
            <a:ext cx="5867400" cy="1019620"/>
          </a:xfrm>
          <a:prstGeom prst="rect">
            <a:avLst/>
          </a:prstGeom>
        </p:spPr>
        <p:txBody>
          <a:bodyPr>
            <a:noAutofit/>
          </a:bodyPr>
          <a:lstStyle>
            <a:lvl1pPr marL="0" marR="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2000" b="0" i="0" u="none" strike="noStrike"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Incremental Preliminary Design and Safety</a:t>
            </a:r>
          </a:p>
          <a:p>
            <a:r>
              <a:rPr lang="en-US" dirty="0"/>
              <a:t>Review of the EIC Detector DAQ and Electronics</a:t>
            </a:r>
          </a:p>
          <a:p>
            <a:r>
              <a:rPr lang="en-US" dirty="0"/>
              <a:t>June 10 -11, 2024</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Roland Wimmer</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About Me – Presenter Name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2000"/>
            </a:lvl1pPr>
            <a:lvl2pPr>
              <a:defRPr sz="1600"/>
            </a:lvl2pPr>
            <a:lvl3pPr>
              <a:defRPr sz="1600"/>
            </a:lvl3pPr>
            <a:lvl4pPr>
              <a:defRPr sz="1600"/>
            </a:lvl4pPr>
            <a:lvl5pPr>
              <a:defRPr sz="1600"/>
            </a:lvl5pPr>
          </a:lstStyle>
          <a:p>
            <a:pPr lvl="0"/>
            <a:r>
              <a:rPr lang="en-US" dirty="0"/>
              <a:t>Level 1 – Arial 20</a:t>
            </a:r>
          </a:p>
          <a:p>
            <a:pPr lvl="1"/>
            <a:r>
              <a:rPr lang="en-US" dirty="0"/>
              <a:t>Level 2 – Arial 16</a:t>
            </a:r>
          </a:p>
          <a:p>
            <a:pPr lvl="2"/>
            <a:r>
              <a:rPr lang="en-US" dirty="0"/>
              <a:t>Level 3 – Arial 16</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56105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80349"/>
          </a:xfrm>
        </p:spPr>
        <p:txBody>
          <a:bodyPr/>
          <a:lstStyle>
            <a:lvl1pPr>
              <a:defRPr/>
            </a:lvl1pPr>
          </a:lstStyle>
          <a:p>
            <a:r>
              <a:rPr lang="en-US" dirty="0"/>
              <a:t>Title Only</a:t>
            </a:r>
          </a:p>
        </p:txBody>
      </p:sp>
    </p:spTree>
    <p:extLst>
      <p:ext uri="{BB962C8B-B14F-4D97-AF65-F5344CB8AC3E}">
        <p14:creationId xmlns:p14="http://schemas.microsoft.com/office/powerpoint/2010/main" val="11936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13B6221-EB7C-4542-AA65-32033D2019DD}"/>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E0BBA41-70B7-4742-9300-ED5B62B98DFE}"/>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sp>
        <p:nvSpPr>
          <p:cNvPr id="6" name="TextBox 5">
            <a:extLst>
              <a:ext uri="{FF2B5EF4-FFF2-40B4-BE49-F238E27FC236}">
                <a16:creationId xmlns:a16="http://schemas.microsoft.com/office/drawing/2014/main" id="{6D1266E3-D04C-514C-B07F-1EF26159C810}"/>
              </a:ext>
            </a:extLst>
          </p:cNvPr>
          <p:cNvSpPr txBox="1"/>
          <p:nvPr userDrawn="1"/>
        </p:nvSpPr>
        <p:spPr>
          <a:xfrm>
            <a:off x="6324866" y="6490193"/>
            <a:ext cx="3756147" cy="261610"/>
          </a:xfrm>
          <a:prstGeom prst="rect">
            <a:avLst/>
          </a:prstGeom>
          <a:noFill/>
        </p:spPr>
        <p:txBody>
          <a:bodyPr wrap="square">
            <a:spAutoFit/>
          </a:bodyPr>
          <a:lstStyle/>
          <a:p>
            <a:pPr algn="ctr"/>
            <a:r>
              <a:rPr lang="en-US" sz="1100" dirty="0"/>
              <a:t>Your Name</a:t>
            </a:r>
          </a:p>
        </p:txBody>
      </p:sp>
      <p:sp>
        <p:nvSpPr>
          <p:cNvPr id="7" name="TextBox 6">
            <a:extLst>
              <a:ext uri="{FF2B5EF4-FFF2-40B4-BE49-F238E27FC236}">
                <a16:creationId xmlns:a16="http://schemas.microsoft.com/office/drawing/2014/main" id="{C3083A60-0FEC-814B-AA79-B78B19F3007E}"/>
              </a:ext>
            </a:extLst>
          </p:cNvPr>
          <p:cNvSpPr txBox="1"/>
          <p:nvPr userDrawn="1"/>
        </p:nvSpPr>
        <p:spPr>
          <a:xfrm>
            <a:off x="353590" y="6492240"/>
            <a:ext cx="6087850" cy="261610"/>
          </a:xfrm>
          <a:prstGeom prst="rect">
            <a:avLst/>
          </a:prstGeom>
          <a:noFill/>
        </p:spPr>
        <p:txBody>
          <a:bodyPr wrap="square">
            <a:spAutoFit/>
          </a:bodyPr>
          <a:lstStyle/>
          <a:p>
            <a:r>
              <a:rPr lang="en-US" sz="1100" b="0" i="0" u="none" strike="noStrike" kern="1200" dirty="0">
                <a:solidFill>
                  <a:schemeClr val="tx1"/>
                </a:solidFill>
                <a:effectLst/>
                <a:latin typeface="+mn-lt"/>
                <a:ea typeface="+mn-ea"/>
                <a:cs typeface="+mn-cs"/>
              </a:rPr>
              <a:t>Incremental Preliminary Design and Safety Review of the EIC Detector DAQ and Electronics</a:t>
            </a:r>
          </a:p>
        </p:txBody>
      </p:sp>
    </p:spTree>
    <p:extLst>
      <p:ext uri="{BB962C8B-B14F-4D97-AF65-F5344CB8AC3E}">
        <p14:creationId xmlns:p14="http://schemas.microsoft.com/office/powerpoint/2010/main" val="292506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C725-EA91-0961-E533-137129C2AC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B1E16-BADB-8CA2-9474-351FBA2ED9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048E12-EFC3-2809-A25C-52740C1E62EE}"/>
              </a:ext>
            </a:extLst>
          </p:cNvPr>
          <p:cNvSpPr>
            <a:spLocks noGrp="1"/>
          </p:cNvSpPr>
          <p:nvPr>
            <p:ph type="dt" sz="half" idx="10"/>
          </p:nvPr>
        </p:nvSpPr>
        <p:spPr/>
        <p:txBody>
          <a:bodyPr/>
          <a:lstStyle/>
          <a:p>
            <a:fld id="{7FC70BE3-4E79-46BC-974A-4134AE607B9C}" type="datetimeFigureOut">
              <a:rPr lang="en-US" smtClean="0"/>
              <a:t>7/25/2024</a:t>
            </a:fld>
            <a:endParaRPr lang="en-US"/>
          </a:p>
        </p:txBody>
      </p:sp>
      <p:sp>
        <p:nvSpPr>
          <p:cNvPr id="5" name="Footer Placeholder 4">
            <a:extLst>
              <a:ext uri="{FF2B5EF4-FFF2-40B4-BE49-F238E27FC236}">
                <a16:creationId xmlns:a16="http://schemas.microsoft.com/office/drawing/2014/main" id="{D5C01415-786B-B3ED-193A-4FB092BC1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78003-F265-C33D-B60D-396EA1F8138F}"/>
              </a:ext>
            </a:extLst>
          </p:cNvPr>
          <p:cNvSpPr>
            <a:spLocks noGrp="1"/>
          </p:cNvSpPr>
          <p:nvPr>
            <p:ph type="sldNum" sz="quarter" idx="12"/>
          </p:nvPr>
        </p:nvSpPr>
        <p:spPr/>
        <p:txBody>
          <a:bodyPr/>
          <a:lstStyle/>
          <a:p>
            <a:fld id="{42A04369-37BF-4D09-90DC-A1DA18EF2C96}" type="slidenum">
              <a:rPr lang="en-US" smtClean="0"/>
              <a:t>‹#›</a:t>
            </a:fld>
            <a:endParaRPr lang="en-US"/>
          </a:p>
        </p:txBody>
      </p:sp>
    </p:spTree>
    <p:extLst>
      <p:ext uri="{BB962C8B-B14F-4D97-AF65-F5344CB8AC3E}">
        <p14:creationId xmlns:p14="http://schemas.microsoft.com/office/powerpoint/2010/main" val="3717443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1272" y="491919"/>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491919"/>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908852"/>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FC08E25F-84A1-8590-D67F-7B72802CACE8}"/>
              </a:ext>
            </a:extLst>
          </p:cNvPr>
          <p:cNvSpPr txBox="1"/>
          <p:nvPr userDrawn="1"/>
        </p:nvSpPr>
        <p:spPr>
          <a:xfrm>
            <a:off x="6355346" y="6518626"/>
            <a:ext cx="3756147" cy="261610"/>
          </a:xfrm>
          <a:prstGeom prst="rect">
            <a:avLst/>
          </a:prstGeom>
          <a:noFill/>
        </p:spPr>
        <p:txBody>
          <a:bodyPr wrap="square">
            <a:spAutoFit/>
          </a:bodyPr>
          <a:lstStyle/>
          <a:p>
            <a:pPr algn="ctr"/>
            <a:r>
              <a:rPr lang="en-US" sz="1100" dirty="0"/>
              <a:t>Roland Wimmer</a:t>
            </a:r>
          </a:p>
        </p:txBody>
      </p:sp>
      <p:sp>
        <p:nvSpPr>
          <p:cNvPr id="8" name="TextBox 7">
            <a:extLst>
              <a:ext uri="{FF2B5EF4-FFF2-40B4-BE49-F238E27FC236}">
                <a16:creationId xmlns:a16="http://schemas.microsoft.com/office/drawing/2014/main" id="{EF585891-9571-584E-92BA-06720230F5B2}"/>
              </a:ext>
            </a:extLst>
          </p:cNvPr>
          <p:cNvSpPr txBox="1"/>
          <p:nvPr userDrawn="1"/>
        </p:nvSpPr>
        <p:spPr>
          <a:xfrm>
            <a:off x="384070" y="6520673"/>
            <a:ext cx="6087850" cy="261610"/>
          </a:xfrm>
          <a:prstGeom prst="rect">
            <a:avLst/>
          </a:prstGeom>
          <a:noFill/>
        </p:spPr>
        <p:txBody>
          <a:bodyPr wrap="square">
            <a:spAutoFit/>
          </a:bodyPr>
          <a:lstStyle/>
          <a:p>
            <a:r>
              <a:rPr lang="en-US" sz="1100" b="0" i="0" u="none" strike="noStrike" kern="1200" dirty="0" err="1">
                <a:solidFill>
                  <a:schemeClr val="tx1"/>
                </a:solidFill>
                <a:effectLst/>
                <a:latin typeface="+mn-lt"/>
                <a:ea typeface="+mn-ea"/>
                <a:cs typeface="+mn-cs"/>
              </a:rPr>
              <a:t>ePIC</a:t>
            </a:r>
            <a:r>
              <a:rPr lang="en-US" sz="1100" b="0" i="0" u="none" strike="noStrike" kern="1200" dirty="0">
                <a:solidFill>
                  <a:schemeClr val="tx1"/>
                </a:solidFill>
                <a:effectLst/>
                <a:latin typeface="+mn-lt"/>
                <a:ea typeface="+mn-ea"/>
                <a:cs typeface="+mn-cs"/>
              </a:rPr>
              <a:t> Collaboration Meeting</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89" r:id="rId2"/>
    <p:sldLayoutId id="2147483699" r:id="rId3"/>
    <p:sldLayoutId id="2147483701" r:id="rId4"/>
    <p:sldLayoutId id="2147483702" r:id="rId5"/>
  </p:sldLayoutIdLst>
  <p:hf sldNum="0" hdr="0" ftr="0" dt="0"/>
  <p:txStyles>
    <p:title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brookhavenlab.sharepoint.com/:x:/s/EICPublicSharingDocs/EdH38QZE9HpJrl039jn2-q4BbPvrMv7dTFiLV8--atclKw?e=atoOFe"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hyperlink" Target="https://brookhavenlab.sharepoint.com/:x:/s/EICPublicSharingDocs/EdH38QZE9HpJrl039jn2-q4BbPvrMv7dTFiLV8--atclKw?e=atoOF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502919" y="1174478"/>
            <a:ext cx="10962105" cy="1240412"/>
          </a:xfrm>
        </p:spPr>
        <p:txBody>
          <a:bodyPr anchor="b">
            <a:normAutofit/>
          </a:bodyPr>
          <a:lstStyle/>
          <a:p>
            <a:r>
              <a:rPr lang="en-US" dirty="0"/>
              <a:t>Routing &amp; Services</a:t>
            </a:r>
          </a:p>
        </p:txBody>
      </p:sp>
      <p:sp>
        <p:nvSpPr>
          <p:cNvPr id="3" name="Subtitle 2">
            <a:extLst>
              <a:ext uri="{FF2B5EF4-FFF2-40B4-BE49-F238E27FC236}">
                <a16:creationId xmlns:a16="http://schemas.microsoft.com/office/drawing/2014/main" id="{7DD984CA-F83A-B1FD-C7E1-1E5A30ADD38F}"/>
              </a:ext>
            </a:extLst>
          </p:cNvPr>
          <p:cNvSpPr>
            <a:spLocks noGrp="1"/>
          </p:cNvSpPr>
          <p:nvPr>
            <p:ph type="subTitle" idx="1"/>
          </p:nvPr>
        </p:nvSpPr>
        <p:spPr>
          <a:xfrm>
            <a:off x="502920" y="5074920"/>
            <a:ext cx="5027868" cy="1019620"/>
          </a:xfrm>
        </p:spPr>
        <p:txBody>
          <a:bodyPr anchor="ctr">
            <a:noAutofit/>
          </a:bodyPr>
          <a:lstStyle/>
          <a:p>
            <a:r>
              <a:rPr lang="en-US" dirty="0" err="1"/>
              <a:t>ePIC</a:t>
            </a:r>
            <a:r>
              <a:rPr lang="en-US" dirty="0"/>
              <a:t> Collaboration Meeting</a:t>
            </a:r>
          </a:p>
          <a:p>
            <a:r>
              <a:rPr lang="en-US" dirty="0"/>
              <a:t>July 25</a:t>
            </a:r>
            <a:r>
              <a:rPr lang="en-US" baseline="30000" dirty="0"/>
              <a:t>th</a:t>
            </a:r>
            <a:r>
              <a:rPr lang="en-US" dirty="0"/>
              <a:t>, 2024</a:t>
            </a:r>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502919" y="2824569"/>
            <a:ext cx="10962105" cy="448978"/>
          </a:xfrm>
        </p:spPr>
        <p:txBody>
          <a:bodyPr anchor="ctr"/>
          <a:lstStyle/>
          <a:p>
            <a:r>
              <a:rPr lang="en-US" dirty="0"/>
              <a:t>Roland Wimmer (BNL)</a:t>
            </a:r>
          </a:p>
        </p:txBody>
      </p:sp>
      <p:sp>
        <p:nvSpPr>
          <p:cNvPr id="5" name="Text Placeholder 4">
            <a:extLst>
              <a:ext uri="{FF2B5EF4-FFF2-40B4-BE49-F238E27FC236}">
                <a16:creationId xmlns:a16="http://schemas.microsoft.com/office/drawing/2014/main" id="{0675FF38-2DE7-EF43-928C-C1A2F4142AAE}"/>
              </a:ext>
            </a:extLst>
          </p:cNvPr>
          <p:cNvSpPr>
            <a:spLocks noGrp="1"/>
          </p:cNvSpPr>
          <p:nvPr>
            <p:ph type="body" sz="quarter" idx="13"/>
          </p:nvPr>
        </p:nvSpPr>
        <p:spPr>
          <a:xfrm>
            <a:off x="502918" y="3345535"/>
            <a:ext cx="10962105" cy="477838"/>
          </a:xfrm>
        </p:spPr>
        <p:txBody>
          <a:bodyPr>
            <a:normAutofit lnSpcReduction="10000"/>
          </a:bodyPr>
          <a:lstStyle/>
          <a:p>
            <a:r>
              <a:rPr lang="en-US" dirty="0"/>
              <a:t>Contributions from everyone</a:t>
            </a:r>
          </a:p>
        </p:txBody>
      </p:sp>
    </p:spTree>
    <p:extLst>
      <p:ext uri="{BB962C8B-B14F-4D97-AF65-F5344CB8AC3E}">
        <p14:creationId xmlns:p14="http://schemas.microsoft.com/office/powerpoint/2010/main" val="553597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5A56-540F-F2EE-9254-73920F5A64E0}"/>
              </a:ext>
            </a:extLst>
          </p:cNvPr>
          <p:cNvSpPr>
            <a:spLocks noGrp="1"/>
          </p:cNvSpPr>
          <p:nvPr>
            <p:ph type="title"/>
          </p:nvPr>
        </p:nvSpPr>
        <p:spPr/>
        <p:txBody>
          <a:bodyPr>
            <a:normAutofit fontScale="90000"/>
          </a:bodyPr>
          <a:lstStyle/>
          <a:p>
            <a:r>
              <a:rPr lang="en-US" dirty="0"/>
              <a:t>Available space</a:t>
            </a:r>
          </a:p>
        </p:txBody>
      </p:sp>
      <p:pic>
        <p:nvPicPr>
          <p:cNvPr id="5" name="Picture 4">
            <a:extLst>
              <a:ext uri="{FF2B5EF4-FFF2-40B4-BE49-F238E27FC236}">
                <a16:creationId xmlns:a16="http://schemas.microsoft.com/office/drawing/2014/main" id="{53DE3709-D3B2-C01D-2981-1F72897CEF4A}"/>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257453" y="752416"/>
            <a:ext cx="11703744" cy="5403483"/>
          </a:xfrm>
          <a:prstGeom prst="rect">
            <a:avLst/>
          </a:prstGeom>
        </p:spPr>
      </p:pic>
      <p:sp>
        <p:nvSpPr>
          <p:cNvPr id="6" name="Oval 5">
            <a:extLst>
              <a:ext uri="{FF2B5EF4-FFF2-40B4-BE49-F238E27FC236}">
                <a16:creationId xmlns:a16="http://schemas.microsoft.com/office/drawing/2014/main" id="{3A2FE46F-C506-6DAA-156C-10FD54A6C7B4}"/>
              </a:ext>
            </a:extLst>
          </p:cNvPr>
          <p:cNvSpPr/>
          <p:nvPr/>
        </p:nvSpPr>
        <p:spPr>
          <a:xfrm>
            <a:off x="4421079" y="1811045"/>
            <a:ext cx="923278" cy="88776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6AEE62F-5CE7-80F5-063E-2558C99DF317}"/>
              </a:ext>
            </a:extLst>
          </p:cNvPr>
          <p:cNvSpPr/>
          <p:nvPr/>
        </p:nvSpPr>
        <p:spPr>
          <a:xfrm>
            <a:off x="1679359" y="1705993"/>
            <a:ext cx="2431002" cy="88776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E263A6-E226-F6BF-7EC3-F64294EEBD19}"/>
              </a:ext>
            </a:extLst>
          </p:cNvPr>
          <p:cNvSpPr/>
          <p:nvPr/>
        </p:nvSpPr>
        <p:spPr>
          <a:xfrm>
            <a:off x="10548151" y="1670483"/>
            <a:ext cx="923278" cy="887767"/>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731350-5A1D-E436-F9A8-83C4A9F4BCDE}"/>
              </a:ext>
            </a:extLst>
          </p:cNvPr>
          <p:cNvSpPr/>
          <p:nvPr/>
        </p:nvSpPr>
        <p:spPr>
          <a:xfrm>
            <a:off x="5233227" y="1368152"/>
            <a:ext cx="679301" cy="3647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94%</a:t>
            </a:r>
          </a:p>
        </p:txBody>
      </p:sp>
      <p:sp>
        <p:nvSpPr>
          <p:cNvPr id="12" name="Rectangle 11">
            <a:extLst>
              <a:ext uri="{FF2B5EF4-FFF2-40B4-BE49-F238E27FC236}">
                <a16:creationId xmlns:a16="http://schemas.microsoft.com/office/drawing/2014/main" id="{82A40083-DB34-DCA4-B543-0B2DC66B5CD5}"/>
              </a:ext>
            </a:extLst>
          </p:cNvPr>
          <p:cNvSpPr/>
          <p:nvPr/>
        </p:nvSpPr>
        <p:spPr>
          <a:xfrm>
            <a:off x="2669060" y="1210953"/>
            <a:ext cx="679301" cy="3647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95%</a:t>
            </a:r>
          </a:p>
        </p:txBody>
      </p:sp>
      <p:sp>
        <p:nvSpPr>
          <p:cNvPr id="13" name="Rectangle 12">
            <a:extLst>
              <a:ext uri="{FF2B5EF4-FFF2-40B4-BE49-F238E27FC236}">
                <a16:creationId xmlns:a16="http://schemas.microsoft.com/office/drawing/2014/main" id="{5E89E0AC-2F48-F884-73DB-2AB9EEA20E00}"/>
              </a:ext>
            </a:extLst>
          </p:cNvPr>
          <p:cNvSpPr/>
          <p:nvPr/>
        </p:nvSpPr>
        <p:spPr>
          <a:xfrm>
            <a:off x="9786151" y="1393348"/>
            <a:ext cx="679301" cy="36479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98%</a:t>
            </a:r>
          </a:p>
        </p:txBody>
      </p:sp>
    </p:spTree>
    <p:extLst>
      <p:ext uri="{BB962C8B-B14F-4D97-AF65-F5344CB8AC3E}">
        <p14:creationId xmlns:p14="http://schemas.microsoft.com/office/powerpoint/2010/main" val="3925147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CA5A1-BCB8-9BA9-5DDF-061ADE776AA6}"/>
              </a:ext>
            </a:extLst>
          </p:cNvPr>
          <p:cNvSpPr>
            <a:spLocks noGrp="1"/>
          </p:cNvSpPr>
          <p:nvPr>
            <p:ph type="title"/>
          </p:nvPr>
        </p:nvSpPr>
        <p:spPr/>
        <p:txBody>
          <a:bodyPr>
            <a:normAutofit fontScale="90000"/>
          </a:bodyPr>
          <a:lstStyle/>
          <a:p>
            <a:r>
              <a:rPr lang="en-US" dirty="0"/>
              <a:t>Update Me!</a:t>
            </a:r>
          </a:p>
        </p:txBody>
      </p:sp>
      <p:pic>
        <p:nvPicPr>
          <p:cNvPr id="5" name="Picture 4">
            <a:extLst>
              <a:ext uri="{FF2B5EF4-FFF2-40B4-BE49-F238E27FC236}">
                <a16:creationId xmlns:a16="http://schemas.microsoft.com/office/drawing/2014/main" id="{41559BD7-8B33-8BFB-8227-17FBD2B8A760}"/>
              </a:ext>
            </a:extLst>
          </p:cNvPr>
          <p:cNvPicPr>
            <a:picLocks noChangeAspect="1"/>
          </p:cNvPicPr>
          <p:nvPr/>
        </p:nvPicPr>
        <p:blipFill>
          <a:blip r:embed="rId2"/>
          <a:stretch>
            <a:fillRect/>
          </a:stretch>
        </p:blipFill>
        <p:spPr>
          <a:xfrm>
            <a:off x="5477522" y="3051604"/>
            <a:ext cx="6400800" cy="3090750"/>
          </a:xfrm>
          <a:prstGeom prst="rect">
            <a:avLst/>
          </a:prstGeom>
        </p:spPr>
      </p:pic>
      <p:sp>
        <p:nvSpPr>
          <p:cNvPr id="6" name="Rectangle 1">
            <a:extLst>
              <a:ext uri="{FF2B5EF4-FFF2-40B4-BE49-F238E27FC236}">
                <a16:creationId xmlns:a16="http://schemas.microsoft.com/office/drawing/2014/main" id="{A7336B11-5631-31A5-C9C4-05425F23494E}"/>
              </a:ext>
            </a:extLst>
          </p:cNvPr>
          <p:cNvSpPr>
            <a:spLocks noGrp="1" noChangeArrowheads="1"/>
          </p:cNvSpPr>
          <p:nvPr>
            <p:ph type="body" sz="quarter" idx="10"/>
          </p:nvPr>
        </p:nvSpPr>
        <p:spPr bwMode="auto">
          <a:xfrm>
            <a:off x="439757" y="773678"/>
            <a:ext cx="115214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Arial" panose="020B0604020202020204" pitchFamily="34" charset="0"/>
                <a:hlinkClick r:id="rId3"/>
              </a:rPr>
              <a:t>ePIC.Interface</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 Control Document for Services.052023.xlsx</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7" name="Text Placeholder 2">
            <a:extLst>
              <a:ext uri="{FF2B5EF4-FFF2-40B4-BE49-F238E27FC236}">
                <a16:creationId xmlns:a16="http://schemas.microsoft.com/office/drawing/2014/main" id="{DA59F992-0BFC-6539-34DB-8744EF562003}"/>
              </a:ext>
            </a:extLst>
          </p:cNvPr>
          <p:cNvSpPr txBox="1">
            <a:spLocks/>
          </p:cNvSpPr>
          <p:nvPr/>
        </p:nvSpPr>
        <p:spPr>
          <a:xfrm>
            <a:off x="461963" y="1143010"/>
            <a:ext cx="11521440" cy="49993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Please go through and update the values for your detectors</a:t>
            </a:r>
          </a:p>
          <a:p>
            <a:pPr lvl="1"/>
            <a:r>
              <a:rPr lang="en-US" dirty="0"/>
              <a:t>Quantities / Diameters / Cooling &amp; Gas needs / Power estimates / etc.</a:t>
            </a:r>
          </a:p>
          <a:p>
            <a:pPr lvl="1"/>
            <a:r>
              <a:rPr lang="en-US" dirty="0"/>
              <a:t>Adding your level of confidence in these numbers to the descriptions would be very helpful</a:t>
            </a:r>
          </a:p>
          <a:p>
            <a:r>
              <a:rPr lang="en-US" dirty="0"/>
              <a:t>As we get further along accommodations for any necessary changes become harder to make</a:t>
            </a:r>
          </a:p>
          <a:p>
            <a:r>
              <a:rPr lang="en-US" dirty="0"/>
              <a:t>Space is a commodity and were already running out!</a:t>
            </a:r>
          </a:p>
          <a:p>
            <a:r>
              <a:rPr lang="en-US" dirty="0"/>
              <a:t>If you don’t have access request it</a:t>
            </a:r>
          </a:p>
        </p:txBody>
      </p:sp>
      <p:pic>
        <p:nvPicPr>
          <p:cNvPr id="8" name="Picture 7">
            <a:extLst>
              <a:ext uri="{FF2B5EF4-FFF2-40B4-BE49-F238E27FC236}">
                <a16:creationId xmlns:a16="http://schemas.microsoft.com/office/drawing/2014/main" id="{741B9CBB-8804-B23B-FA4B-99D99D5A8A05}"/>
              </a:ext>
            </a:extLst>
          </p:cNvPr>
          <p:cNvPicPr>
            <a:picLocks noChangeAspect="1"/>
          </p:cNvPicPr>
          <p:nvPr/>
        </p:nvPicPr>
        <p:blipFill>
          <a:blip r:embed="rId4">
            <a:clrChange>
              <a:clrFrom>
                <a:srgbClr val="1A1F25"/>
              </a:clrFrom>
              <a:clrTo>
                <a:srgbClr val="1A1F25">
                  <a:alpha val="0"/>
                </a:srgbClr>
              </a:clrTo>
            </a:clrChange>
          </a:blip>
          <a:stretch>
            <a:fillRect/>
          </a:stretch>
        </p:blipFill>
        <p:spPr>
          <a:xfrm>
            <a:off x="1070072" y="3051604"/>
            <a:ext cx="3658083" cy="3460082"/>
          </a:xfrm>
          <a:prstGeom prst="rect">
            <a:avLst/>
          </a:prstGeom>
        </p:spPr>
      </p:pic>
    </p:spTree>
    <p:extLst>
      <p:ext uri="{BB962C8B-B14F-4D97-AF65-F5344CB8AC3E}">
        <p14:creationId xmlns:p14="http://schemas.microsoft.com/office/powerpoint/2010/main" val="1678387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CC96-F2FA-35AF-9C1A-DA22444E2879}"/>
              </a:ext>
            </a:extLst>
          </p:cNvPr>
          <p:cNvSpPr>
            <a:spLocks noGrp="1"/>
          </p:cNvSpPr>
          <p:nvPr>
            <p:ph type="title"/>
          </p:nvPr>
        </p:nvSpPr>
        <p:spPr/>
        <p:txBody>
          <a:bodyPr>
            <a:normAutofit fontScale="90000"/>
          </a:bodyPr>
          <a:lstStyle/>
          <a:p>
            <a:r>
              <a:rPr lang="en-US" dirty="0"/>
              <a:t>Channels &amp; RDOs</a:t>
            </a:r>
          </a:p>
        </p:txBody>
      </p:sp>
      <p:sp>
        <p:nvSpPr>
          <p:cNvPr id="3" name="Text Placeholder 2">
            <a:extLst>
              <a:ext uri="{FF2B5EF4-FFF2-40B4-BE49-F238E27FC236}">
                <a16:creationId xmlns:a16="http://schemas.microsoft.com/office/drawing/2014/main" id="{1EFC00E0-EB21-2D0F-971F-EA62A9C89C77}"/>
              </a:ext>
            </a:extLst>
          </p:cNvPr>
          <p:cNvSpPr>
            <a:spLocks noGrp="1"/>
          </p:cNvSpPr>
          <p:nvPr>
            <p:ph type="body" sz="quarter" idx="10"/>
          </p:nvPr>
        </p:nvSpPr>
        <p:spPr>
          <a:xfrm>
            <a:off x="461963" y="930275"/>
            <a:ext cx="11521440" cy="1599862"/>
          </a:xfrm>
        </p:spPr>
        <p:txBody>
          <a:bodyPr/>
          <a:lstStyle/>
          <a:p>
            <a:r>
              <a:rPr lang="en-US" dirty="0"/>
              <a:t>Below is the summary of channel counts from the EE group</a:t>
            </a:r>
          </a:p>
          <a:p>
            <a:endParaRPr lang="en-US" dirty="0"/>
          </a:p>
        </p:txBody>
      </p:sp>
      <p:graphicFrame>
        <p:nvGraphicFramePr>
          <p:cNvPr id="4" name="Table 3">
            <a:extLst>
              <a:ext uri="{FF2B5EF4-FFF2-40B4-BE49-F238E27FC236}">
                <a16:creationId xmlns:a16="http://schemas.microsoft.com/office/drawing/2014/main" id="{D39C0031-CB23-2443-A16B-0A7A8DB98F56}"/>
              </a:ext>
            </a:extLst>
          </p:cNvPr>
          <p:cNvGraphicFramePr>
            <a:graphicFrameLocks noGrp="1"/>
          </p:cNvGraphicFramePr>
          <p:nvPr>
            <p:extLst>
              <p:ext uri="{D42A27DB-BD31-4B8C-83A1-F6EECF244321}">
                <p14:modId xmlns:p14="http://schemas.microsoft.com/office/powerpoint/2010/main" val="4137403516"/>
              </p:ext>
            </p:extLst>
          </p:nvPr>
        </p:nvGraphicFramePr>
        <p:xfrm>
          <a:off x="1886103" y="2593010"/>
          <a:ext cx="8673160" cy="3549344"/>
        </p:xfrm>
        <a:graphic>
          <a:graphicData uri="http://schemas.openxmlformats.org/drawingml/2006/table">
            <a:tbl>
              <a:tblPr/>
              <a:tblGrid>
                <a:gridCol w="1466729">
                  <a:extLst>
                    <a:ext uri="{9D8B030D-6E8A-4147-A177-3AD203B41FA5}">
                      <a16:colId xmlns:a16="http://schemas.microsoft.com/office/drawing/2014/main" val="2086945074"/>
                    </a:ext>
                  </a:extLst>
                </a:gridCol>
                <a:gridCol w="967666">
                  <a:extLst>
                    <a:ext uri="{9D8B030D-6E8A-4147-A177-3AD203B41FA5}">
                      <a16:colId xmlns:a16="http://schemas.microsoft.com/office/drawing/2014/main" val="2236670435"/>
                    </a:ext>
                  </a:extLst>
                </a:gridCol>
                <a:gridCol w="1278385">
                  <a:extLst>
                    <a:ext uri="{9D8B030D-6E8A-4147-A177-3AD203B41FA5}">
                      <a16:colId xmlns:a16="http://schemas.microsoft.com/office/drawing/2014/main" val="2171415898"/>
                    </a:ext>
                  </a:extLst>
                </a:gridCol>
                <a:gridCol w="1491448">
                  <a:extLst>
                    <a:ext uri="{9D8B030D-6E8A-4147-A177-3AD203B41FA5}">
                      <a16:colId xmlns:a16="http://schemas.microsoft.com/office/drawing/2014/main" val="2142350811"/>
                    </a:ext>
                  </a:extLst>
                </a:gridCol>
                <a:gridCol w="985422">
                  <a:extLst>
                    <a:ext uri="{9D8B030D-6E8A-4147-A177-3AD203B41FA5}">
                      <a16:colId xmlns:a16="http://schemas.microsoft.com/office/drawing/2014/main" val="3204513705"/>
                    </a:ext>
                  </a:extLst>
                </a:gridCol>
                <a:gridCol w="1407824">
                  <a:extLst>
                    <a:ext uri="{9D8B030D-6E8A-4147-A177-3AD203B41FA5}">
                      <a16:colId xmlns:a16="http://schemas.microsoft.com/office/drawing/2014/main" val="1411110274"/>
                    </a:ext>
                  </a:extLst>
                </a:gridCol>
                <a:gridCol w="1075686">
                  <a:extLst>
                    <a:ext uri="{9D8B030D-6E8A-4147-A177-3AD203B41FA5}">
                      <a16:colId xmlns:a16="http://schemas.microsoft.com/office/drawing/2014/main" val="30876214"/>
                    </a:ext>
                  </a:extLst>
                </a:gridCol>
              </a:tblGrid>
              <a:tr h="233956">
                <a:tc rowSpan="2">
                  <a:txBody>
                    <a:bodyPr/>
                    <a:lstStyle/>
                    <a:p>
                      <a:pPr algn="ctr" fontAlgn="base"/>
                      <a:r>
                        <a:rPr lang="en-US" sz="1400" b="1" i="0" dirty="0">
                          <a:solidFill>
                            <a:srgbClr val="FFFFFF"/>
                          </a:solidFill>
                          <a:effectLst/>
                          <a:highlight>
                            <a:srgbClr val="4472C4"/>
                          </a:highlight>
                          <a:latin typeface="Calibri" panose="020F0502020204030204" pitchFamily="34" charset="0"/>
                        </a:rPr>
                        <a:t>Detector​</a:t>
                      </a:r>
                      <a:endParaRPr lang="en-US" sz="3200" b="1" i="0" dirty="0">
                        <a:solidFill>
                          <a:srgbClr val="FFFFFF"/>
                        </a:solidFill>
                        <a:effectLst/>
                        <a:highlight>
                          <a:srgbClr val="4472C4"/>
                        </a:highlight>
                      </a:endParaRPr>
                    </a:p>
                    <a:p>
                      <a:pPr algn="ctr" fontAlgn="base"/>
                      <a:r>
                        <a:rPr lang="en-US" sz="1400" b="1" i="0" dirty="0">
                          <a:solidFill>
                            <a:srgbClr val="FFFFFF"/>
                          </a:solidFill>
                          <a:effectLst/>
                          <a:highlight>
                            <a:srgbClr val="4472C4"/>
                          </a:highlight>
                          <a:latin typeface="Calibri" panose="020F0502020204030204" pitchFamily="34" charset="0"/>
                        </a:rPr>
                        <a:t>Group​</a:t>
                      </a:r>
                      <a:endParaRPr lang="en-US" sz="3200" b="1" i="0" dirty="0">
                        <a:solidFill>
                          <a:srgbClr val="FFFFFF"/>
                        </a:solidFill>
                        <a:effectLst/>
                        <a:highlight>
                          <a:srgbClr val="4472C4"/>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4472C4"/>
                    </a:solidFill>
                  </a:tcPr>
                </a:tc>
                <a:tc gridSpan="5">
                  <a:txBody>
                    <a:bodyPr/>
                    <a:lstStyle/>
                    <a:p>
                      <a:pPr algn="ctr" fontAlgn="base"/>
                      <a:r>
                        <a:rPr lang="en-US" sz="1400" b="1" i="0" dirty="0">
                          <a:solidFill>
                            <a:srgbClr val="FFFFFF"/>
                          </a:solidFill>
                          <a:effectLst/>
                          <a:highlight>
                            <a:srgbClr val="4472C4"/>
                          </a:highlight>
                          <a:latin typeface="Calibri" panose="020F0502020204030204" pitchFamily="34" charset="0"/>
                        </a:rPr>
                        <a:t>Channels​</a:t>
                      </a:r>
                      <a:endParaRPr lang="en-US" sz="3200" b="1" i="0" dirty="0">
                        <a:solidFill>
                          <a:srgbClr val="FFFFFF"/>
                        </a:solidFill>
                        <a:effectLst/>
                        <a:highlight>
                          <a:srgbClr val="4472C4"/>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ase"/>
                      <a:r>
                        <a:rPr lang="en-US" sz="1400" b="1" i="0" dirty="0">
                          <a:solidFill>
                            <a:srgbClr val="FFFFFF"/>
                          </a:solidFill>
                          <a:effectLst/>
                          <a:highlight>
                            <a:srgbClr val="4472C4"/>
                          </a:highlight>
                          <a:latin typeface="Calibri" panose="020F0502020204030204" pitchFamily="34" charset="0"/>
                        </a:rPr>
                        <a:t>RDO​</a:t>
                      </a:r>
                      <a:endParaRPr lang="en-US" sz="3200" b="1" i="0" dirty="0">
                        <a:solidFill>
                          <a:srgbClr val="FFFFFF"/>
                        </a:solidFill>
                        <a:effectLst/>
                        <a:highlight>
                          <a:srgbClr val="4472C4"/>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271189343"/>
                  </a:ext>
                </a:extLst>
              </a:tr>
              <a:tr h="438668">
                <a:tc vMerge="1">
                  <a:txBody>
                    <a:bodyPr/>
                    <a:lstStyle/>
                    <a:p>
                      <a:endParaRPr lang="en-US"/>
                    </a:p>
                  </a:txBody>
                  <a:tcPr/>
                </a:tc>
                <a:tc>
                  <a:txBody>
                    <a:bodyPr/>
                    <a:lstStyle/>
                    <a:p>
                      <a:pPr algn="ctr" fontAlgn="base"/>
                      <a:r>
                        <a:rPr lang="en-US" sz="1400" b="0" i="0">
                          <a:solidFill>
                            <a:srgbClr val="000000"/>
                          </a:solidFill>
                          <a:effectLst/>
                          <a:highlight>
                            <a:srgbClr val="8FAADC"/>
                          </a:highlight>
                          <a:latin typeface="Calibri" panose="020F0502020204030204" pitchFamily="34" charset="0"/>
                        </a:rPr>
                        <a:t>MAPS​</a:t>
                      </a:r>
                      <a:endParaRPr lang="en-US" sz="3200" b="0" i="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tc>
                  <a:txBody>
                    <a:bodyPr/>
                    <a:lstStyle/>
                    <a:p>
                      <a:pPr algn="ctr" fontAlgn="base"/>
                      <a:r>
                        <a:rPr lang="en-US" sz="1400" b="0" i="0">
                          <a:solidFill>
                            <a:srgbClr val="000000"/>
                          </a:solidFill>
                          <a:effectLst/>
                          <a:highlight>
                            <a:srgbClr val="8FAADC"/>
                          </a:highlight>
                          <a:latin typeface="Calibri" panose="020F0502020204030204" pitchFamily="34" charset="0"/>
                        </a:rPr>
                        <a:t>AC-LGAD​</a:t>
                      </a:r>
                      <a:endParaRPr lang="en-US" sz="3200" b="0" i="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tc>
                  <a:txBody>
                    <a:bodyPr/>
                    <a:lstStyle/>
                    <a:p>
                      <a:pPr algn="ctr" fontAlgn="base"/>
                      <a:r>
                        <a:rPr lang="en-US" sz="1400" b="0" i="0">
                          <a:solidFill>
                            <a:srgbClr val="000000"/>
                          </a:solidFill>
                          <a:effectLst/>
                          <a:highlight>
                            <a:srgbClr val="8FAADC"/>
                          </a:highlight>
                          <a:latin typeface="Calibri" panose="020F0502020204030204" pitchFamily="34" charset="0"/>
                        </a:rPr>
                        <a:t>SiPM/PMT​</a:t>
                      </a:r>
                      <a:endParaRPr lang="en-US" sz="3200" b="0" i="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tc>
                  <a:txBody>
                    <a:bodyPr/>
                    <a:lstStyle/>
                    <a:p>
                      <a:pPr algn="ctr" fontAlgn="base"/>
                      <a:r>
                        <a:rPr lang="en-US" sz="1400" b="0" i="0">
                          <a:solidFill>
                            <a:srgbClr val="000000"/>
                          </a:solidFill>
                          <a:effectLst/>
                          <a:highlight>
                            <a:srgbClr val="8FAADC"/>
                          </a:highlight>
                          <a:latin typeface="Calibri" panose="020F0502020204030204" pitchFamily="34" charset="0"/>
                        </a:rPr>
                        <a:t>MPGD​</a:t>
                      </a:r>
                      <a:endParaRPr lang="en-US" sz="3200" b="0" i="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tc>
                  <a:txBody>
                    <a:bodyPr/>
                    <a:lstStyle/>
                    <a:p>
                      <a:pPr algn="ctr" fontAlgn="base"/>
                      <a:r>
                        <a:rPr lang="en-US" sz="1400" b="0" i="0" dirty="0">
                          <a:solidFill>
                            <a:srgbClr val="000000"/>
                          </a:solidFill>
                          <a:effectLst/>
                          <a:highlight>
                            <a:srgbClr val="8FAADC"/>
                          </a:highlight>
                          <a:latin typeface="Calibri" panose="020F0502020204030204" pitchFamily="34" charset="0"/>
                        </a:rPr>
                        <a:t>HRPPD/​</a:t>
                      </a:r>
                      <a:endParaRPr lang="en-US" sz="3200" b="0" i="0" dirty="0">
                        <a:solidFill>
                          <a:srgbClr val="000000"/>
                        </a:solidFill>
                        <a:effectLst/>
                        <a:highlight>
                          <a:srgbClr val="8FAADC"/>
                        </a:highlight>
                      </a:endParaRPr>
                    </a:p>
                    <a:p>
                      <a:pPr algn="ctr" fontAlgn="base"/>
                      <a:r>
                        <a:rPr lang="en-US" sz="1400" b="0" i="0" dirty="0">
                          <a:solidFill>
                            <a:srgbClr val="000000"/>
                          </a:solidFill>
                          <a:effectLst/>
                          <a:highlight>
                            <a:srgbClr val="8FAADC"/>
                          </a:highlight>
                          <a:latin typeface="Calibri" panose="020F0502020204030204" pitchFamily="34" charset="0"/>
                        </a:rPr>
                        <a:t>MCP-PMT​</a:t>
                      </a:r>
                      <a:endParaRPr lang="en-US" sz="3200" b="0" i="0" dirty="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tc vMerge="1">
                  <a:txBody>
                    <a:bodyPr/>
                    <a:lstStyle/>
                    <a:p>
                      <a:endParaRPr lang="en-US"/>
                    </a:p>
                  </a:txBody>
                  <a:tcPr/>
                </a:tc>
                <a:extLst>
                  <a:ext uri="{0D108BD9-81ED-4DB2-BD59-A6C34878D82A}">
                    <a16:rowId xmlns:a16="http://schemas.microsoft.com/office/drawing/2014/main" val="628771940"/>
                  </a:ext>
                </a:extLst>
              </a:tr>
              <a:tr h="366647">
                <a:tc>
                  <a:txBody>
                    <a:bodyPr/>
                    <a:lstStyle/>
                    <a:p>
                      <a:pPr algn="l" fontAlgn="base"/>
                      <a:r>
                        <a:rPr lang="en-US" sz="1400" b="0" i="0">
                          <a:solidFill>
                            <a:srgbClr val="000000"/>
                          </a:solidFill>
                          <a:effectLst/>
                          <a:highlight>
                            <a:srgbClr val="E9EBF5"/>
                          </a:highlight>
                          <a:latin typeface="Calibri" panose="020F0502020204030204" pitchFamily="34" charset="0"/>
                        </a:rPr>
                        <a:t>Tracking (MAPS)​</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a:solidFill>
                            <a:srgbClr val="000000"/>
                          </a:solidFill>
                          <a:effectLst/>
                          <a:highlight>
                            <a:srgbClr val="E9EBF5"/>
                          </a:highlight>
                          <a:latin typeface="Calibri" panose="020F0502020204030204" pitchFamily="34" charset="0"/>
                        </a:rPr>
                        <a:t>16B​</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dirty="0">
                          <a:solidFill>
                            <a:srgbClr val="000000"/>
                          </a:solidFill>
                          <a:effectLst/>
                          <a:highlight>
                            <a:srgbClr val="E9EBF5"/>
                          </a:highlight>
                          <a:latin typeface="Calibri" panose="020F0502020204030204" pitchFamily="34" charset="0"/>
                        </a:rPr>
                        <a:t>183​</a:t>
                      </a:r>
                      <a:endParaRPr lang="en-US" sz="3200" b="0" i="0" dirty="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345622725"/>
                  </a:ext>
                </a:extLst>
              </a:tr>
              <a:tr h="380179">
                <a:tc>
                  <a:txBody>
                    <a:bodyPr/>
                    <a:lstStyle/>
                    <a:p>
                      <a:pPr algn="l" fontAlgn="base"/>
                      <a:r>
                        <a:rPr lang="en-US" sz="1400" b="0" i="0">
                          <a:solidFill>
                            <a:srgbClr val="000000"/>
                          </a:solidFill>
                          <a:effectLst/>
                          <a:highlight>
                            <a:srgbClr val="CFD5EA"/>
                          </a:highlight>
                          <a:latin typeface="Calibri" panose="020F0502020204030204" pitchFamily="34" charset="0"/>
                        </a:rPr>
                        <a:t>Tracking (MPGD)​</a:t>
                      </a:r>
                      <a:endParaRPr lang="en-US" sz="3200" b="0" i="0">
                        <a:solidFill>
                          <a:srgbClr val="000000"/>
                        </a:solidFill>
                        <a:effectLst/>
                        <a:highlight>
                          <a:srgbClr val="CFD5EA"/>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1400" b="0" i="0">
                          <a:solidFill>
                            <a:srgbClr val="000000"/>
                          </a:solidFill>
                          <a:effectLst/>
                          <a:highlight>
                            <a:srgbClr val="CFD5EA"/>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1400" b="0" i="0">
                          <a:solidFill>
                            <a:srgbClr val="000000"/>
                          </a:solidFill>
                          <a:effectLst/>
                          <a:highlight>
                            <a:srgbClr val="CFD5EA"/>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1400" b="0" i="0">
                          <a:solidFill>
                            <a:srgbClr val="000000"/>
                          </a:solidFill>
                          <a:effectLst/>
                          <a:highlight>
                            <a:srgbClr val="CFD5EA"/>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400" b="0" i="0">
                          <a:solidFill>
                            <a:srgbClr val="000000"/>
                          </a:solidFill>
                          <a:effectLst/>
                          <a:highlight>
                            <a:srgbClr val="CFD5EA"/>
                          </a:highlight>
                          <a:latin typeface="Calibri" panose="020F0502020204030204" pitchFamily="34" charset="0"/>
                        </a:rPr>
                        <a:t>164k​</a:t>
                      </a:r>
                      <a:endParaRPr lang="en-US" sz="3200" b="0" i="0">
                        <a:solidFill>
                          <a:srgbClr val="000000"/>
                        </a:solidFill>
                        <a:effectLst/>
                        <a:highlight>
                          <a:srgbClr val="CFD5EA"/>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1400" b="0" i="0">
                          <a:solidFill>
                            <a:srgbClr val="000000"/>
                          </a:solidFill>
                          <a:effectLst/>
                          <a:highlight>
                            <a:srgbClr val="CFD5EA"/>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400" b="0" i="0" dirty="0">
                          <a:solidFill>
                            <a:srgbClr val="000000"/>
                          </a:solidFill>
                          <a:effectLst/>
                          <a:highlight>
                            <a:srgbClr val="CFD5EA"/>
                          </a:highlight>
                          <a:latin typeface="Calibri" panose="020F0502020204030204" pitchFamily="34" charset="0"/>
                        </a:rPr>
                        <a:t>160​</a:t>
                      </a:r>
                      <a:endParaRPr lang="en-US" sz="3200" b="0" i="0" dirty="0">
                        <a:solidFill>
                          <a:srgbClr val="000000"/>
                        </a:solidFill>
                        <a:effectLst/>
                        <a:highlight>
                          <a:srgbClr val="CFD5EA"/>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927695941"/>
                  </a:ext>
                </a:extLst>
              </a:tr>
              <a:tr h="233956">
                <a:tc>
                  <a:txBody>
                    <a:bodyPr/>
                    <a:lstStyle/>
                    <a:p>
                      <a:pPr algn="l" fontAlgn="base"/>
                      <a:r>
                        <a:rPr lang="en-US" sz="1400" b="0" i="0" dirty="0">
                          <a:solidFill>
                            <a:srgbClr val="000000"/>
                          </a:solidFill>
                          <a:effectLst/>
                          <a:highlight>
                            <a:srgbClr val="E9EBF5"/>
                          </a:highlight>
                          <a:latin typeface="Calibri" panose="020F0502020204030204" pitchFamily="34" charset="0"/>
                        </a:rPr>
                        <a:t>Calorimeters​</a:t>
                      </a:r>
                      <a:endParaRPr lang="en-US" sz="3200" b="0" i="0" dirty="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a:solidFill>
                            <a:srgbClr val="000000"/>
                          </a:solidFill>
                          <a:effectLst/>
                          <a:highlight>
                            <a:srgbClr val="E9EBF5"/>
                          </a:highlight>
                          <a:latin typeface="Calibri" panose="020F0502020204030204" pitchFamily="34" charset="0"/>
                        </a:rPr>
                        <a:t>500M​</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a:solidFill>
                            <a:srgbClr val="000000"/>
                          </a:solidFill>
                          <a:effectLst/>
                          <a:highlight>
                            <a:srgbClr val="E9EBF5"/>
                          </a:highlight>
                          <a:latin typeface="Calibri" panose="020F0502020204030204" pitchFamily="34" charset="0"/>
                        </a:rPr>
                        <a:t>100k​</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dirty="0">
                          <a:solidFill>
                            <a:srgbClr val="000000"/>
                          </a:solidFill>
                          <a:effectLst/>
                          <a:highlight>
                            <a:srgbClr val="E9EBF5"/>
                          </a:highlight>
                          <a:latin typeface="Calibri" panose="020F0502020204030204" pitchFamily="34" charset="0"/>
                        </a:rPr>
                        <a:t>510​</a:t>
                      </a:r>
                      <a:endParaRPr lang="en-US" sz="3200" b="0" i="0" dirty="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487950661"/>
                  </a:ext>
                </a:extLst>
              </a:tr>
              <a:tr h="380179">
                <a:tc>
                  <a:txBody>
                    <a:bodyPr/>
                    <a:lstStyle/>
                    <a:p>
                      <a:pPr algn="l" fontAlgn="base"/>
                      <a:r>
                        <a:rPr lang="en-US" sz="1400" b="0" i="0">
                          <a:solidFill>
                            <a:srgbClr val="000000"/>
                          </a:solidFill>
                          <a:effectLst/>
                          <a:highlight>
                            <a:srgbClr val="CFD5EA"/>
                          </a:highlight>
                          <a:latin typeface="Calibri" panose="020F0502020204030204" pitchFamily="34" charset="0"/>
                        </a:rPr>
                        <a:t>Far Forward​</a:t>
                      </a:r>
                      <a:endParaRPr lang="en-US" sz="3200" b="0" i="0">
                        <a:solidFill>
                          <a:srgbClr val="000000"/>
                        </a:solidFill>
                        <a:effectLst/>
                        <a:highlight>
                          <a:srgbClr val="CFD5EA"/>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1400" b="0" i="0">
                          <a:solidFill>
                            <a:srgbClr val="000000"/>
                          </a:solidFill>
                          <a:effectLst/>
                          <a:highlight>
                            <a:srgbClr val="CFD5EA"/>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400" b="0" i="0">
                          <a:solidFill>
                            <a:srgbClr val="000000"/>
                          </a:solidFill>
                          <a:effectLst/>
                          <a:highlight>
                            <a:srgbClr val="CFD5EA"/>
                          </a:highlight>
                          <a:latin typeface="Calibri" panose="020F0502020204030204" pitchFamily="34" charset="0"/>
                        </a:rPr>
                        <a:t>1.5M​</a:t>
                      </a:r>
                      <a:endParaRPr lang="en-US" sz="3200" b="0" i="0">
                        <a:solidFill>
                          <a:srgbClr val="000000"/>
                        </a:solidFill>
                        <a:effectLst/>
                        <a:highlight>
                          <a:srgbClr val="CFD5EA"/>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400" b="0" i="0">
                          <a:solidFill>
                            <a:srgbClr val="000000"/>
                          </a:solidFill>
                          <a:effectLst/>
                          <a:highlight>
                            <a:srgbClr val="CFD5EA"/>
                          </a:highlight>
                          <a:latin typeface="Calibri" panose="020F0502020204030204" pitchFamily="34" charset="0"/>
                        </a:rPr>
                        <a:t>10k</a:t>
                      </a:r>
                      <a:r>
                        <a:rPr lang="en-US" sz="1400" b="0" i="0">
                          <a:solidFill>
                            <a:srgbClr val="A6A6A6"/>
                          </a:solidFill>
                          <a:effectLst/>
                          <a:highlight>
                            <a:srgbClr val="CFD5EA"/>
                          </a:highlight>
                          <a:latin typeface="Calibri" panose="020F0502020204030204" pitchFamily="34" charset="0"/>
                        </a:rPr>
                        <a:t>(+201k*)</a:t>
                      </a:r>
                      <a:r>
                        <a:rPr lang="en-US" sz="1400" b="0" i="0">
                          <a:solidFill>
                            <a:srgbClr val="000000"/>
                          </a:solidFill>
                          <a:effectLst/>
                          <a:highlight>
                            <a:srgbClr val="CFD5EA"/>
                          </a:highlight>
                          <a:latin typeface="Calibri" panose="020F0502020204030204" pitchFamily="34" charset="0"/>
                        </a:rPr>
                        <a:t>​</a:t>
                      </a:r>
                      <a:endParaRPr lang="en-US" sz="3200" b="0" i="0">
                        <a:solidFill>
                          <a:srgbClr val="000000"/>
                        </a:solidFill>
                        <a:effectLst/>
                        <a:highlight>
                          <a:srgbClr val="CFD5EA"/>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1400" b="0" i="0">
                          <a:solidFill>
                            <a:srgbClr val="000000"/>
                          </a:solidFill>
                          <a:effectLst/>
                          <a:highlight>
                            <a:srgbClr val="CFD5EA"/>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1400" b="0" i="0">
                          <a:solidFill>
                            <a:srgbClr val="000000"/>
                          </a:solidFill>
                          <a:effectLst/>
                          <a:highlight>
                            <a:srgbClr val="CFD5EA"/>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400" b="0" i="0" dirty="0">
                          <a:solidFill>
                            <a:srgbClr val="000000"/>
                          </a:solidFill>
                          <a:effectLst/>
                          <a:highlight>
                            <a:srgbClr val="CFD5EA"/>
                          </a:highlight>
                          <a:latin typeface="Calibri" panose="020F0502020204030204" pitchFamily="34" charset="0"/>
                        </a:rPr>
                        <a:t>80</a:t>
                      </a:r>
                      <a:r>
                        <a:rPr lang="en-US" sz="1400" b="0" i="0" dirty="0">
                          <a:solidFill>
                            <a:srgbClr val="A6A6A6"/>
                          </a:solidFill>
                          <a:effectLst/>
                          <a:highlight>
                            <a:srgbClr val="CFD5EA"/>
                          </a:highlight>
                          <a:latin typeface="Calibri" panose="020F0502020204030204" pitchFamily="34" charset="0"/>
                        </a:rPr>
                        <a:t>(+218)</a:t>
                      </a:r>
                      <a:r>
                        <a:rPr lang="en-US" sz="1400" b="0" i="0" dirty="0">
                          <a:solidFill>
                            <a:srgbClr val="000000"/>
                          </a:solidFill>
                          <a:effectLst/>
                          <a:highlight>
                            <a:srgbClr val="CFD5EA"/>
                          </a:highlight>
                          <a:latin typeface="Calibri" panose="020F0502020204030204" pitchFamily="34" charset="0"/>
                        </a:rPr>
                        <a:t>​</a:t>
                      </a:r>
                      <a:endParaRPr lang="en-US" sz="3200" b="0" i="0" dirty="0">
                        <a:solidFill>
                          <a:srgbClr val="000000"/>
                        </a:solidFill>
                        <a:effectLst/>
                        <a:highlight>
                          <a:srgbClr val="CFD5EA"/>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89846559"/>
                  </a:ext>
                </a:extLst>
              </a:tr>
              <a:tr h="233956">
                <a:tc>
                  <a:txBody>
                    <a:bodyPr/>
                    <a:lstStyle/>
                    <a:p>
                      <a:pPr algn="l" fontAlgn="base"/>
                      <a:r>
                        <a:rPr lang="en-US" sz="1400" b="0" i="0">
                          <a:solidFill>
                            <a:srgbClr val="000000"/>
                          </a:solidFill>
                          <a:effectLst/>
                          <a:highlight>
                            <a:srgbClr val="E9EBF5"/>
                          </a:highlight>
                          <a:latin typeface="Calibri" panose="020F0502020204030204" pitchFamily="34" charset="0"/>
                        </a:rPr>
                        <a:t>Far Backward​</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a:solidFill>
                            <a:srgbClr val="000000"/>
                          </a:solidFill>
                          <a:effectLst/>
                          <a:highlight>
                            <a:srgbClr val="E9EBF5"/>
                          </a:highlight>
                          <a:latin typeface="Calibri" panose="020F0502020204030204" pitchFamily="34" charset="0"/>
                        </a:rPr>
                        <a:t>66M​</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a:solidFill>
                            <a:srgbClr val="000000"/>
                          </a:solidFill>
                          <a:effectLst/>
                          <a:highlight>
                            <a:srgbClr val="E9EBF5"/>
                          </a:highlight>
                          <a:latin typeface="Calibri" panose="020F0502020204030204" pitchFamily="34" charset="0"/>
                        </a:rPr>
                        <a:t>128k​</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a:solidFill>
                            <a:srgbClr val="000000"/>
                          </a:solidFill>
                          <a:effectLst/>
                          <a:highlight>
                            <a:srgbClr val="E9EBF5"/>
                          </a:highlight>
                          <a:latin typeface="Calibri" panose="020F0502020204030204" pitchFamily="34" charset="0"/>
                        </a:rPr>
                        <a:t>4k​</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a:solidFill>
                            <a:srgbClr val="000000"/>
                          </a:solidFill>
                          <a:effectLst/>
                          <a:highlight>
                            <a:srgbClr val="E9EBF5"/>
                          </a:highlight>
                          <a:latin typeface="Calibri" panose="020F0502020204030204" pitchFamily="34" charset="0"/>
                        </a:rPr>
                        <a:t>60​</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711472048"/>
                  </a:ext>
                </a:extLst>
              </a:tr>
              <a:tr h="233956">
                <a:tc>
                  <a:txBody>
                    <a:bodyPr/>
                    <a:lstStyle/>
                    <a:p>
                      <a:pPr algn="l" fontAlgn="base"/>
                      <a:r>
                        <a:rPr lang="en-US" sz="1400" b="0" i="0">
                          <a:solidFill>
                            <a:srgbClr val="000000"/>
                          </a:solidFill>
                          <a:effectLst/>
                          <a:highlight>
                            <a:srgbClr val="CFD5EA"/>
                          </a:highlight>
                          <a:latin typeface="Calibri" panose="020F0502020204030204" pitchFamily="34" charset="0"/>
                        </a:rPr>
                        <a:t>PID (TOF)​</a:t>
                      </a:r>
                      <a:endParaRPr lang="en-US" sz="3200" b="0" i="0">
                        <a:solidFill>
                          <a:srgbClr val="000000"/>
                        </a:solidFill>
                        <a:effectLst/>
                        <a:highlight>
                          <a:srgbClr val="CFD5EA"/>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1400" b="0" i="0">
                          <a:solidFill>
                            <a:srgbClr val="000000"/>
                          </a:solidFill>
                          <a:effectLst/>
                          <a:highlight>
                            <a:srgbClr val="CFD5EA"/>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400" b="0" i="0">
                          <a:solidFill>
                            <a:srgbClr val="000000"/>
                          </a:solidFill>
                          <a:effectLst/>
                          <a:highlight>
                            <a:srgbClr val="CFD5EA"/>
                          </a:highlight>
                          <a:latin typeface="Calibri" panose="020F0502020204030204" pitchFamily="34" charset="0"/>
                        </a:rPr>
                        <a:t>6.1M​</a:t>
                      </a:r>
                      <a:endParaRPr lang="en-US" sz="3200" b="0" i="0">
                        <a:solidFill>
                          <a:srgbClr val="000000"/>
                        </a:solidFill>
                        <a:effectLst/>
                        <a:highlight>
                          <a:srgbClr val="CFD5EA"/>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1400" b="0" i="0">
                          <a:solidFill>
                            <a:srgbClr val="000000"/>
                          </a:solidFill>
                          <a:effectLst/>
                          <a:highlight>
                            <a:srgbClr val="CFD5EA"/>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1400" b="0" i="0">
                          <a:solidFill>
                            <a:srgbClr val="000000"/>
                          </a:solidFill>
                          <a:effectLst/>
                          <a:highlight>
                            <a:srgbClr val="CFD5EA"/>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1400" b="0" i="0">
                          <a:solidFill>
                            <a:srgbClr val="000000"/>
                          </a:solidFill>
                          <a:effectLst/>
                          <a:highlight>
                            <a:srgbClr val="CFD5EA"/>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400" b="0" i="0" dirty="0">
                          <a:solidFill>
                            <a:srgbClr val="000000"/>
                          </a:solidFill>
                          <a:effectLst/>
                          <a:highlight>
                            <a:srgbClr val="CFD5EA"/>
                          </a:highlight>
                          <a:latin typeface="Calibri" panose="020F0502020204030204" pitchFamily="34" charset="0"/>
                        </a:rPr>
                        <a:t>500​</a:t>
                      </a:r>
                      <a:endParaRPr lang="en-US" sz="3200" b="0" i="0" dirty="0">
                        <a:solidFill>
                          <a:srgbClr val="000000"/>
                        </a:solidFill>
                        <a:effectLst/>
                        <a:highlight>
                          <a:srgbClr val="CFD5EA"/>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45848869"/>
                  </a:ext>
                </a:extLst>
              </a:tr>
              <a:tr h="233956">
                <a:tc>
                  <a:txBody>
                    <a:bodyPr/>
                    <a:lstStyle/>
                    <a:p>
                      <a:pPr algn="l" fontAlgn="base"/>
                      <a:r>
                        <a:rPr lang="en-US" sz="1400" b="0" i="0">
                          <a:solidFill>
                            <a:srgbClr val="000000"/>
                          </a:solidFill>
                          <a:effectLst/>
                          <a:highlight>
                            <a:srgbClr val="E9EBF5"/>
                          </a:highlight>
                          <a:latin typeface="Calibri" panose="020F0502020204030204" pitchFamily="34" charset="0"/>
                        </a:rPr>
                        <a:t>PID Cherenkov​</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a:solidFill>
                            <a:srgbClr val="000000"/>
                          </a:solidFill>
                          <a:effectLst/>
                          <a:highlight>
                            <a:srgbClr val="E9EBF5"/>
                          </a:highlight>
                          <a:latin typeface="Calibri" panose="020F0502020204030204" pitchFamily="34" charset="0"/>
                        </a:rPr>
                        <a:t>318k​</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400" b="0" i="0">
                          <a:solidFill>
                            <a:srgbClr val="000000"/>
                          </a:solidFill>
                          <a:effectLst/>
                          <a:highlight>
                            <a:srgbClr val="E9EBF5"/>
                          </a:highlight>
                          <a:latin typeface="Calibri" panose="020F0502020204030204" pitchFamily="34" charset="0"/>
                        </a:rPr>
                        <a:t>​</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a:solidFill>
                            <a:srgbClr val="000000"/>
                          </a:solidFill>
                          <a:effectLst/>
                          <a:highlight>
                            <a:srgbClr val="E9EBF5"/>
                          </a:highlight>
                          <a:latin typeface="Calibri" panose="020F0502020204030204" pitchFamily="34" charset="0"/>
                        </a:rPr>
                        <a:t>143k​</a:t>
                      </a:r>
                      <a:endParaRPr lang="en-US" sz="3200" b="0" i="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400" b="0" i="0" dirty="0">
                          <a:solidFill>
                            <a:srgbClr val="000000"/>
                          </a:solidFill>
                          <a:effectLst/>
                          <a:highlight>
                            <a:srgbClr val="E9EBF5"/>
                          </a:highlight>
                          <a:latin typeface="Calibri" panose="020F0502020204030204" pitchFamily="34" charset="0"/>
                        </a:rPr>
                        <a:t>1283​</a:t>
                      </a:r>
                      <a:endParaRPr lang="en-US" sz="3200" b="0" i="0" dirty="0">
                        <a:solidFill>
                          <a:srgbClr val="000000"/>
                        </a:solidFill>
                        <a:effectLst/>
                        <a:highlight>
                          <a:srgbClr val="E9EBF5"/>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385042624"/>
                  </a:ext>
                </a:extLst>
              </a:tr>
              <a:tr h="380179">
                <a:tc>
                  <a:txBody>
                    <a:bodyPr/>
                    <a:lstStyle/>
                    <a:p>
                      <a:pPr algn="l" fontAlgn="base"/>
                      <a:r>
                        <a:rPr lang="en-US" sz="1400" b="1" i="0">
                          <a:solidFill>
                            <a:srgbClr val="000000"/>
                          </a:solidFill>
                          <a:effectLst/>
                          <a:highlight>
                            <a:srgbClr val="8FAADC"/>
                          </a:highlight>
                          <a:latin typeface="Calibri" panose="020F0502020204030204" pitchFamily="34" charset="0"/>
                        </a:rPr>
                        <a:t>TOTAL</a:t>
                      </a:r>
                      <a:r>
                        <a:rPr lang="en-US" sz="1400" b="0" i="0">
                          <a:solidFill>
                            <a:srgbClr val="000000"/>
                          </a:solidFill>
                          <a:effectLst/>
                          <a:highlight>
                            <a:srgbClr val="8FAADC"/>
                          </a:highlight>
                          <a:latin typeface="Calibri" panose="020F0502020204030204" pitchFamily="34" charset="0"/>
                        </a:rPr>
                        <a:t>​</a:t>
                      </a:r>
                      <a:endParaRPr lang="en-US" sz="3200" b="0" i="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tc>
                  <a:txBody>
                    <a:bodyPr/>
                    <a:lstStyle/>
                    <a:p>
                      <a:pPr algn="ctr" fontAlgn="base"/>
                      <a:r>
                        <a:rPr lang="en-US" sz="1400" b="1" i="0">
                          <a:solidFill>
                            <a:srgbClr val="000000"/>
                          </a:solidFill>
                          <a:effectLst/>
                          <a:highlight>
                            <a:srgbClr val="8FAADC"/>
                          </a:highlight>
                          <a:latin typeface="Calibri" panose="020F0502020204030204" pitchFamily="34" charset="0"/>
                        </a:rPr>
                        <a:t>16.6B</a:t>
                      </a:r>
                      <a:r>
                        <a:rPr lang="en-US" sz="1400" b="0" i="0">
                          <a:solidFill>
                            <a:srgbClr val="000000"/>
                          </a:solidFill>
                          <a:effectLst/>
                          <a:highlight>
                            <a:srgbClr val="8FAADC"/>
                          </a:highlight>
                          <a:latin typeface="Calibri" panose="020F0502020204030204" pitchFamily="34" charset="0"/>
                        </a:rPr>
                        <a:t>​</a:t>
                      </a:r>
                      <a:endParaRPr lang="en-US" sz="3200" b="0" i="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tc>
                  <a:txBody>
                    <a:bodyPr/>
                    <a:lstStyle/>
                    <a:p>
                      <a:pPr algn="ctr" fontAlgn="base"/>
                      <a:r>
                        <a:rPr lang="en-US" sz="1400" b="1" i="0">
                          <a:solidFill>
                            <a:srgbClr val="000000"/>
                          </a:solidFill>
                          <a:effectLst/>
                          <a:highlight>
                            <a:srgbClr val="8FAADC"/>
                          </a:highlight>
                          <a:latin typeface="Calibri" panose="020F0502020204030204" pitchFamily="34" charset="0"/>
                        </a:rPr>
                        <a:t>7.7M</a:t>
                      </a:r>
                      <a:r>
                        <a:rPr lang="en-US" sz="1400" b="0" i="0">
                          <a:solidFill>
                            <a:srgbClr val="000000"/>
                          </a:solidFill>
                          <a:effectLst/>
                          <a:highlight>
                            <a:srgbClr val="8FAADC"/>
                          </a:highlight>
                          <a:latin typeface="Calibri" panose="020F0502020204030204" pitchFamily="34" charset="0"/>
                        </a:rPr>
                        <a:t>​</a:t>
                      </a:r>
                      <a:endParaRPr lang="en-US" sz="3200" b="0" i="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tc>
                  <a:txBody>
                    <a:bodyPr/>
                    <a:lstStyle/>
                    <a:p>
                      <a:pPr algn="ctr" fontAlgn="base"/>
                      <a:r>
                        <a:rPr lang="en-US" sz="1400" b="1" i="0">
                          <a:solidFill>
                            <a:srgbClr val="000000"/>
                          </a:solidFill>
                          <a:effectLst/>
                          <a:highlight>
                            <a:srgbClr val="8FAADC"/>
                          </a:highlight>
                          <a:latin typeface="Calibri" panose="020F0502020204030204" pitchFamily="34" charset="0"/>
                        </a:rPr>
                        <a:t>432k</a:t>
                      </a:r>
                      <a:r>
                        <a:rPr lang="en-US" sz="1400" b="1" i="0">
                          <a:solidFill>
                            <a:srgbClr val="595959"/>
                          </a:solidFill>
                          <a:effectLst/>
                          <a:highlight>
                            <a:srgbClr val="8FAADC"/>
                          </a:highlight>
                          <a:latin typeface="Calibri" panose="020F0502020204030204" pitchFamily="34" charset="0"/>
                        </a:rPr>
                        <a:t>(+201k)</a:t>
                      </a:r>
                      <a:r>
                        <a:rPr lang="en-US" sz="1400" b="0" i="0">
                          <a:solidFill>
                            <a:srgbClr val="000000"/>
                          </a:solidFill>
                          <a:effectLst/>
                          <a:highlight>
                            <a:srgbClr val="8FAADC"/>
                          </a:highlight>
                          <a:latin typeface="Calibri" panose="020F0502020204030204" pitchFamily="34" charset="0"/>
                        </a:rPr>
                        <a:t>​</a:t>
                      </a:r>
                      <a:endParaRPr lang="en-US" sz="3200" b="0" i="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tc>
                  <a:txBody>
                    <a:bodyPr/>
                    <a:lstStyle/>
                    <a:p>
                      <a:pPr algn="ctr" fontAlgn="base"/>
                      <a:r>
                        <a:rPr lang="en-US" sz="1400" b="1" i="0">
                          <a:solidFill>
                            <a:srgbClr val="000000"/>
                          </a:solidFill>
                          <a:effectLst/>
                          <a:highlight>
                            <a:srgbClr val="8FAADC"/>
                          </a:highlight>
                          <a:latin typeface="Calibri" panose="020F0502020204030204" pitchFamily="34" charset="0"/>
                        </a:rPr>
                        <a:t>164k</a:t>
                      </a:r>
                      <a:r>
                        <a:rPr lang="en-US" sz="1400" b="0" i="0">
                          <a:solidFill>
                            <a:srgbClr val="000000"/>
                          </a:solidFill>
                          <a:effectLst/>
                          <a:highlight>
                            <a:srgbClr val="8FAADC"/>
                          </a:highlight>
                          <a:latin typeface="Calibri" panose="020F0502020204030204" pitchFamily="34" charset="0"/>
                        </a:rPr>
                        <a:t>​</a:t>
                      </a:r>
                      <a:endParaRPr lang="en-US" sz="3200" b="0" i="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tc>
                  <a:txBody>
                    <a:bodyPr/>
                    <a:lstStyle/>
                    <a:p>
                      <a:pPr algn="ctr" fontAlgn="base"/>
                      <a:r>
                        <a:rPr lang="en-US" sz="1400" b="1" i="0">
                          <a:solidFill>
                            <a:srgbClr val="000000"/>
                          </a:solidFill>
                          <a:effectLst/>
                          <a:highlight>
                            <a:srgbClr val="8FAADC"/>
                          </a:highlight>
                          <a:latin typeface="Calibri" panose="020F0502020204030204" pitchFamily="34" charset="0"/>
                        </a:rPr>
                        <a:t>143k</a:t>
                      </a:r>
                      <a:r>
                        <a:rPr lang="en-US" sz="1400" b="0" i="0">
                          <a:solidFill>
                            <a:srgbClr val="000000"/>
                          </a:solidFill>
                          <a:effectLst/>
                          <a:highlight>
                            <a:srgbClr val="8FAADC"/>
                          </a:highlight>
                          <a:latin typeface="Calibri" panose="020F0502020204030204" pitchFamily="34" charset="0"/>
                        </a:rPr>
                        <a:t>​</a:t>
                      </a:r>
                      <a:endParaRPr lang="en-US" sz="3200" b="0" i="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tc>
                  <a:txBody>
                    <a:bodyPr/>
                    <a:lstStyle/>
                    <a:p>
                      <a:pPr algn="ctr" fontAlgn="base"/>
                      <a:r>
                        <a:rPr lang="en-US" sz="1400" b="1" i="0" dirty="0">
                          <a:solidFill>
                            <a:srgbClr val="000000"/>
                          </a:solidFill>
                          <a:effectLst/>
                          <a:highlight>
                            <a:srgbClr val="8FAADC"/>
                          </a:highlight>
                          <a:latin typeface="Calibri" panose="020F0502020204030204" pitchFamily="34" charset="0"/>
                        </a:rPr>
                        <a:t>2816</a:t>
                      </a:r>
                      <a:r>
                        <a:rPr lang="en-US" sz="1400" b="1" i="0" dirty="0">
                          <a:solidFill>
                            <a:srgbClr val="595959"/>
                          </a:solidFill>
                          <a:effectLst/>
                          <a:highlight>
                            <a:srgbClr val="8FAADC"/>
                          </a:highlight>
                          <a:latin typeface="Calibri" panose="020F0502020204030204" pitchFamily="34" charset="0"/>
                        </a:rPr>
                        <a:t>(+218)</a:t>
                      </a:r>
                      <a:r>
                        <a:rPr lang="en-US" sz="1400" b="0" i="0" dirty="0">
                          <a:solidFill>
                            <a:srgbClr val="000000"/>
                          </a:solidFill>
                          <a:effectLst/>
                          <a:highlight>
                            <a:srgbClr val="8FAADC"/>
                          </a:highlight>
                          <a:latin typeface="Calibri" panose="020F0502020204030204" pitchFamily="34" charset="0"/>
                        </a:rPr>
                        <a:t>​</a:t>
                      </a:r>
                      <a:endParaRPr lang="en-US" sz="3200" b="0" i="0" dirty="0">
                        <a:solidFill>
                          <a:srgbClr val="000000"/>
                        </a:solidFill>
                        <a:effectLst/>
                        <a:highlight>
                          <a:srgbClr val="8FAADC"/>
                        </a:highligh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8FAADC"/>
                    </a:solidFill>
                  </a:tcPr>
                </a:tc>
                <a:extLst>
                  <a:ext uri="{0D108BD9-81ED-4DB2-BD59-A6C34878D82A}">
                    <a16:rowId xmlns:a16="http://schemas.microsoft.com/office/drawing/2014/main" val="1153210044"/>
                  </a:ext>
                </a:extLst>
              </a:tr>
            </a:tbl>
          </a:graphicData>
        </a:graphic>
      </p:graphicFrame>
      <p:sp>
        <p:nvSpPr>
          <p:cNvPr id="5" name="Rectangle 1">
            <a:extLst>
              <a:ext uri="{FF2B5EF4-FFF2-40B4-BE49-F238E27FC236}">
                <a16:creationId xmlns:a16="http://schemas.microsoft.com/office/drawing/2014/main" id="{3B4AFC7D-55D7-ED9B-27B3-3E865E10FA13}"/>
              </a:ext>
            </a:extLst>
          </p:cNvPr>
          <p:cNvSpPr>
            <a:spLocks noChangeArrowheads="1"/>
          </p:cNvSpPr>
          <p:nvPr/>
        </p:nvSpPr>
        <p:spPr bwMode="auto">
          <a:xfrm>
            <a:off x="2036763" y="1679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73723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318C4-A659-2BC2-A5F5-5EE2DD6C8B3F}"/>
              </a:ext>
            </a:extLst>
          </p:cNvPr>
          <p:cNvSpPr>
            <a:spLocks noGrp="1"/>
          </p:cNvSpPr>
          <p:nvPr>
            <p:ph type="title"/>
          </p:nvPr>
        </p:nvSpPr>
        <p:spPr/>
        <p:txBody>
          <a:bodyPr>
            <a:normAutofit fontScale="90000"/>
          </a:bodyPr>
          <a:lstStyle/>
          <a:p>
            <a:r>
              <a:rPr lang="en-US" dirty="0"/>
              <a:t>RDO Placements</a:t>
            </a:r>
          </a:p>
        </p:txBody>
      </p:sp>
      <p:sp>
        <p:nvSpPr>
          <p:cNvPr id="3" name="Text Placeholder 2">
            <a:extLst>
              <a:ext uri="{FF2B5EF4-FFF2-40B4-BE49-F238E27FC236}">
                <a16:creationId xmlns:a16="http://schemas.microsoft.com/office/drawing/2014/main" id="{976FF67F-203E-78DD-4100-FA1FFEFC8517}"/>
              </a:ext>
            </a:extLst>
          </p:cNvPr>
          <p:cNvSpPr>
            <a:spLocks noGrp="1"/>
          </p:cNvSpPr>
          <p:nvPr>
            <p:ph type="body" sz="quarter" idx="10"/>
          </p:nvPr>
        </p:nvSpPr>
        <p:spPr>
          <a:xfrm>
            <a:off x="461963" y="930273"/>
            <a:ext cx="4580554" cy="5275209"/>
          </a:xfrm>
        </p:spPr>
        <p:txBody>
          <a:bodyPr>
            <a:normAutofit/>
          </a:bodyPr>
          <a:lstStyle/>
          <a:p>
            <a:r>
              <a:rPr lang="en-US" dirty="0">
                <a:highlight>
                  <a:srgbClr val="800080"/>
                </a:highlight>
              </a:rPr>
              <a:t> </a:t>
            </a:r>
            <a:r>
              <a:rPr lang="en-US" dirty="0">
                <a:solidFill>
                  <a:schemeClr val="bg1"/>
                </a:solidFill>
                <a:highlight>
                  <a:srgbClr val="800080"/>
                </a:highlight>
              </a:rPr>
              <a:t>Option 1 </a:t>
            </a:r>
            <a:r>
              <a:rPr lang="en-US" dirty="0"/>
              <a:t> - RDOs are placed on the outside of the barrel for both the lepton and hadron sides. </a:t>
            </a:r>
          </a:p>
          <a:p>
            <a:pPr lvl="1"/>
            <a:r>
              <a:rPr lang="en-US" dirty="0"/>
              <a:t>Hadron ~7.2m </a:t>
            </a:r>
          </a:p>
          <a:p>
            <a:pPr lvl="1"/>
            <a:r>
              <a:rPr lang="en-US" dirty="0"/>
              <a:t>Lepton ~7.5m</a:t>
            </a:r>
          </a:p>
          <a:p>
            <a:r>
              <a:rPr lang="en-US" dirty="0">
                <a:highlight>
                  <a:srgbClr val="FF0000"/>
                </a:highlight>
              </a:rPr>
              <a:t> </a:t>
            </a:r>
            <a:r>
              <a:rPr lang="en-US" dirty="0">
                <a:solidFill>
                  <a:schemeClr val="bg1"/>
                </a:solidFill>
                <a:highlight>
                  <a:srgbClr val="FF0000"/>
                </a:highlight>
              </a:rPr>
              <a:t>Option 2 </a:t>
            </a:r>
            <a:r>
              <a:rPr lang="en-US" dirty="0"/>
              <a:t> - RDOs are placed on the outside of the barrel EMCAL for both the lepton and hadron sides. </a:t>
            </a:r>
          </a:p>
          <a:p>
            <a:pPr lvl="1"/>
            <a:r>
              <a:rPr lang="en-US" dirty="0"/>
              <a:t>Hadron ~2.7m </a:t>
            </a:r>
          </a:p>
          <a:p>
            <a:pPr lvl="1"/>
            <a:r>
              <a:rPr lang="en-US" dirty="0"/>
              <a:t>Lepton ~4.6m</a:t>
            </a:r>
          </a:p>
          <a:p>
            <a:r>
              <a:rPr lang="en-US" dirty="0">
                <a:highlight>
                  <a:srgbClr val="3333FF"/>
                </a:highlight>
              </a:rPr>
              <a:t> </a:t>
            </a:r>
            <a:r>
              <a:rPr lang="en-US" dirty="0">
                <a:solidFill>
                  <a:schemeClr val="bg1"/>
                </a:solidFill>
                <a:highlight>
                  <a:srgbClr val="3333FF"/>
                </a:highlight>
              </a:rPr>
              <a:t>Option 3 </a:t>
            </a:r>
            <a:r>
              <a:rPr lang="en-US" dirty="0"/>
              <a:t> - </a:t>
            </a:r>
            <a:r>
              <a:rPr lang="en-US" sz="2000" dirty="0"/>
              <a:t>RDOs are placed on the outside of the barrel EMCAL for hadron side and inside the DIRC on the Lepton side.</a:t>
            </a:r>
          </a:p>
          <a:p>
            <a:pPr lvl="1"/>
            <a:r>
              <a:rPr lang="en-US" dirty="0"/>
              <a:t>Hadron ~2.7m </a:t>
            </a:r>
          </a:p>
          <a:p>
            <a:pPr lvl="1"/>
            <a:r>
              <a:rPr lang="en-US" dirty="0"/>
              <a:t>Lepton ~2.8m</a:t>
            </a:r>
          </a:p>
          <a:p>
            <a:endParaRPr lang="en-US" dirty="0"/>
          </a:p>
        </p:txBody>
      </p:sp>
      <p:pic>
        <p:nvPicPr>
          <p:cNvPr id="4" name="Picture 3">
            <a:extLst>
              <a:ext uri="{FF2B5EF4-FFF2-40B4-BE49-F238E27FC236}">
                <a16:creationId xmlns:a16="http://schemas.microsoft.com/office/drawing/2014/main" id="{666E5909-C1AE-8975-C350-823DA377C320}"/>
              </a:ext>
            </a:extLst>
          </p:cNvPr>
          <p:cNvPicPr>
            <a:picLocks noChangeAspect="1"/>
          </p:cNvPicPr>
          <p:nvPr/>
        </p:nvPicPr>
        <p:blipFill rotWithShape="1">
          <a:blip r:embed="rId2">
            <a:clrChange>
              <a:clrFrom>
                <a:srgbClr val="1A1F25"/>
              </a:clrFrom>
              <a:clrTo>
                <a:srgbClr val="1A1F25">
                  <a:alpha val="0"/>
                </a:srgbClr>
              </a:clrTo>
            </a:clrChange>
          </a:blip>
          <a:srcRect b="31238"/>
          <a:stretch/>
        </p:blipFill>
        <p:spPr>
          <a:xfrm>
            <a:off x="4380943" y="1098142"/>
            <a:ext cx="8749180" cy="5017578"/>
          </a:xfrm>
          <a:prstGeom prst="rect">
            <a:avLst/>
          </a:prstGeom>
        </p:spPr>
      </p:pic>
      <p:cxnSp>
        <p:nvCxnSpPr>
          <p:cNvPr id="23" name="Straight Arrow Connector 22">
            <a:extLst>
              <a:ext uri="{FF2B5EF4-FFF2-40B4-BE49-F238E27FC236}">
                <a16:creationId xmlns:a16="http://schemas.microsoft.com/office/drawing/2014/main" id="{D49D32A0-3895-7D34-4A4B-6421E6A9A543}"/>
              </a:ext>
            </a:extLst>
          </p:cNvPr>
          <p:cNvCxnSpPr>
            <a:cxnSpLocks/>
          </p:cNvCxnSpPr>
          <p:nvPr/>
        </p:nvCxnSpPr>
        <p:spPr>
          <a:xfrm flipV="1">
            <a:off x="9206144" y="4209774"/>
            <a:ext cx="1014601" cy="273449"/>
          </a:xfrm>
          <a:prstGeom prst="straightConnector1">
            <a:avLst/>
          </a:prstGeom>
          <a:ln w="57150">
            <a:solidFill>
              <a:srgbClr val="FF40FF"/>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7D451C2-1674-5DDE-CE81-BB816CBEBB72}"/>
              </a:ext>
            </a:extLst>
          </p:cNvPr>
          <p:cNvCxnSpPr>
            <a:cxnSpLocks/>
          </p:cNvCxnSpPr>
          <p:nvPr/>
        </p:nvCxnSpPr>
        <p:spPr>
          <a:xfrm flipV="1">
            <a:off x="10220745" y="4209774"/>
            <a:ext cx="463826" cy="31397"/>
          </a:xfrm>
          <a:prstGeom prst="straightConnector1">
            <a:avLst/>
          </a:prstGeom>
          <a:ln w="57150">
            <a:solidFill>
              <a:srgbClr val="FF40FF"/>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CF12F40-C6AD-197F-2FC8-1EC463CA79BA}"/>
              </a:ext>
            </a:extLst>
          </p:cNvPr>
          <p:cNvCxnSpPr>
            <a:cxnSpLocks/>
          </p:cNvCxnSpPr>
          <p:nvPr/>
        </p:nvCxnSpPr>
        <p:spPr>
          <a:xfrm flipV="1">
            <a:off x="10684571" y="3807791"/>
            <a:ext cx="0" cy="401983"/>
          </a:xfrm>
          <a:prstGeom prst="straightConnector1">
            <a:avLst/>
          </a:prstGeom>
          <a:ln w="57150">
            <a:solidFill>
              <a:srgbClr val="FF40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E8BA154-05DF-1190-A8BD-826C674EC2D7}"/>
              </a:ext>
            </a:extLst>
          </p:cNvPr>
          <p:cNvCxnSpPr>
            <a:cxnSpLocks/>
          </p:cNvCxnSpPr>
          <p:nvPr/>
        </p:nvCxnSpPr>
        <p:spPr>
          <a:xfrm flipV="1">
            <a:off x="10684571" y="3008243"/>
            <a:ext cx="543339" cy="841513"/>
          </a:xfrm>
          <a:prstGeom prst="straightConnector1">
            <a:avLst/>
          </a:prstGeom>
          <a:ln w="57150">
            <a:solidFill>
              <a:srgbClr val="FF40FF"/>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70B66E16-6065-2689-9B58-B975B745834F}"/>
              </a:ext>
            </a:extLst>
          </p:cNvPr>
          <p:cNvCxnSpPr>
            <a:cxnSpLocks/>
          </p:cNvCxnSpPr>
          <p:nvPr/>
        </p:nvCxnSpPr>
        <p:spPr>
          <a:xfrm flipV="1">
            <a:off x="11227910" y="3008243"/>
            <a:ext cx="733287" cy="37548"/>
          </a:xfrm>
          <a:prstGeom prst="straightConnector1">
            <a:avLst/>
          </a:prstGeom>
          <a:ln w="57150">
            <a:solidFill>
              <a:srgbClr val="FF40FF"/>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916EE95-1E4D-470D-8E96-2FD15183F378}"/>
              </a:ext>
            </a:extLst>
          </p:cNvPr>
          <p:cNvCxnSpPr>
            <a:cxnSpLocks/>
          </p:cNvCxnSpPr>
          <p:nvPr/>
        </p:nvCxnSpPr>
        <p:spPr>
          <a:xfrm flipV="1">
            <a:off x="11961197" y="1422399"/>
            <a:ext cx="0" cy="1585844"/>
          </a:xfrm>
          <a:prstGeom prst="straightConnector1">
            <a:avLst/>
          </a:prstGeom>
          <a:ln w="57150">
            <a:solidFill>
              <a:srgbClr val="FF40FF"/>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5C3A9D35-BA71-6EA9-C4B9-9D08D7D673CF}"/>
              </a:ext>
            </a:extLst>
          </p:cNvPr>
          <p:cNvCxnSpPr>
            <a:cxnSpLocks/>
          </p:cNvCxnSpPr>
          <p:nvPr/>
        </p:nvCxnSpPr>
        <p:spPr>
          <a:xfrm flipH="1">
            <a:off x="11298159" y="1422399"/>
            <a:ext cx="663038" cy="0"/>
          </a:xfrm>
          <a:prstGeom prst="straightConnector1">
            <a:avLst/>
          </a:prstGeom>
          <a:ln w="57150">
            <a:solidFill>
              <a:srgbClr val="FF40FF"/>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20EEF58A-2119-FFEA-19D3-EB107CB8A0BD}"/>
              </a:ext>
            </a:extLst>
          </p:cNvPr>
          <p:cNvCxnSpPr>
            <a:cxnSpLocks/>
          </p:cNvCxnSpPr>
          <p:nvPr/>
        </p:nvCxnSpPr>
        <p:spPr>
          <a:xfrm flipH="1" flipV="1">
            <a:off x="7655344" y="4209774"/>
            <a:ext cx="876097" cy="273449"/>
          </a:xfrm>
          <a:prstGeom prst="straightConnector1">
            <a:avLst/>
          </a:prstGeom>
          <a:ln w="57150">
            <a:solidFill>
              <a:srgbClr val="FF40FF"/>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9E23FF5C-DC25-A65A-5225-CF2D4059F11F}"/>
              </a:ext>
            </a:extLst>
          </p:cNvPr>
          <p:cNvCxnSpPr>
            <a:cxnSpLocks/>
          </p:cNvCxnSpPr>
          <p:nvPr/>
        </p:nvCxnSpPr>
        <p:spPr>
          <a:xfrm flipH="1">
            <a:off x="5737092" y="4187687"/>
            <a:ext cx="1918252" cy="0"/>
          </a:xfrm>
          <a:prstGeom prst="straightConnector1">
            <a:avLst/>
          </a:prstGeom>
          <a:ln w="57150">
            <a:solidFill>
              <a:srgbClr val="FF40F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A9232B60-4CA7-EC48-C182-B34ED3002C49}"/>
              </a:ext>
            </a:extLst>
          </p:cNvPr>
          <p:cNvCxnSpPr>
            <a:cxnSpLocks/>
          </p:cNvCxnSpPr>
          <p:nvPr/>
        </p:nvCxnSpPr>
        <p:spPr>
          <a:xfrm flipH="1" flipV="1">
            <a:off x="5737091" y="1581426"/>
            <a:ext cx="1" cy="2611782"/>
          </a:xfrm>
          <a:prstGeom prst="straightConnector1">
            <a:avLst/>
          </a:prstGeom>
          <a:ln w="57150">
            <a:solidFill>
              <a:srgbClr val="FF40FF"/>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1E2420FC-6732-3E0A-E699-95C1B9FE01E5}"/>
              </a:ext>
            </a:extLst>
          </p:cNvPr>
          <p:cNvCxnSpPr>
            <a:cxnSpLocks/>
          </p:cNvCxnSpPr>
          <p:nvPr/>
        </p:nvCxnSpPr>
        <p:spPr>
          <a:xfrm>
            <a:off x="5737091" y="1581426"/>
            <a:ext cx="397567" cy="0"/>
          </a:xfrm>
          <a:prstGeom prst="straightConnector1">
            <a:avLst/>
          </a:prstGeom>
          <a:ln w="57150">
            <a:solidFill>
              <a:srgbClr val="FF40FF"/>
            </a:solidFill>
            <a:tailEnd type="triangle"/>
          </a:ln>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4874119B-193B-AF7B-98E9-A2687EF29BF7}"/>
              </a:ext>
            </a:extLst>
          </p:cNvPr>
          <p:cNvSpPr/>
          <p:nvPr/>
        </p:nvSpPr>
        <p:spPr>
          <a:xfrm>
            <a:off x="5476436" y="4382190"/>
            <a:ext cx="876098" cy="364791"/>
          </a:xfrm>
          <a:prstGeom prst="rect">
            <a:avLst/>
          </a:prstGeom>
          <a:solidFill>
            <a:srgbClr val="333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RDOs</a:t>
            </a:r>
          </a:p>
        </p:txBody>
      </p:sp>
      <p:sp>
        <p:nvSpPr>
          <p:cNvPr id="48" name="Rectangle 47">
            <a:extLst>
              <a:ext uri="{FF2B5EF4-FFF2-40B4-BE49-F238E27FC236}">
                <a16:creationId xmlns:a16="http://schemas.microsoft.com/office/drawing/2014/main" id="{F40847ED-3F9B-3901-4F24-C5E5082F1E0F}"/>
              </a:ext>
            </a:extLst>
          </p:cNvPr>
          <p:cNvSpPr/>
          <p:nvPr/>
        </p:nvSpPr>
        <p:spPr>
          <a:xfrm>
            <a:off x="6202109" y="1314209"/>
            <a:ext cx="876098" cy="364791"/>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RDOs</a:t>
            </a:r>
          </a:p>
        </p:txBody>
      </p:sp>
      <p:sp>
        <p:nvSpPr>
          <p:cNvPr id="49" name="Rectangle 48">
            <a:extLst>
              <a:ext uri="{FF2B5EF4-FFF2-40B4-BE49-F238E27FC236}">
                <a16:creationId xmlns:a16="http://schemas.microsoft.com/office/drawing/2014/main" id="{9CF859ED-F552-7DD9-CED0-62C9C5D00955}"/>
              </a:ext>
            </a:extLst>
          </p:cNvPr>
          <p:cNvSpPr/>
          <p:nvPr/>
        </p:nvSpPr>
        <p:spPr>
          <a:xfrm>
            <a:off x="5813448" y="3384542"/>
            <a:ext cx="876098" cy="3647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RDOs</a:t>
            </a:r>
          </a:p>
        </p:txBody>
      </p:sp>
      <p:sp>
        <p:nvSpPr>
          <p:cNvPr id="50" name="Rectangle 49">
            <a:extLst>
              <a:ext uri="{FF2B5EF4-FFF2-40B4-BE49-F238E27FC236}">
                <a16:creationId xmlns:a16="http://schemas.microsoft.com/office/drawing/2014/main" id="{D75ED133-03E4-EC98-6D70-787CADA1F8EE}"/>
              </a:ext>
            </a:extLst>
          </p:cNvPr>
          <p:cNvSpPr/>
          <p:nvPr/>
        </p:nvSpPr>
        <p:spPr>
          <a:xfrm>
            <a:off x="9719671" y="3346159"/>
            <a:ext cx="876098" cy="3647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RDOs</a:t>
            </a:r>
          </a:p>
        </p:txBody>
      </p:sp>
      <p:sp>
        <p:nvSpPr>
          <p:cNvPr id="51" name="Rectangle 50">
            <a:extLst>
              <a:ext uri="{FF2B5EF4-FFF2-40B4-BE49-F238E27FC236}">
                <a16:creationId xmlns:a16="http://schemas.microsoft.com/office/drawing/2014/main" id="{E43FB63F-4972-9DE4-56A1-AF202F12AC52}"/>
              </a:ext>
            </a:extLst>
          </p:cNvPr>
          <p:cNvSpPr/>
          <p:nvPr/>
        </p:nvSpPr>
        <p:spPr>
          <a:xfrm>
            <a:off x="10390524" y="1216635"/>
            <a:ext cx="876098" cy="364791"/>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RDOs</a:t>
            </a:r>
          </a:p>
        </p:txBody>
      </p:sp>
      <p:sp>
        <p:nvSpPr>
          <p:cNvPr id="55" name="Text Placeholder 2">
            <a:extLst>
              <a:ext uri="{FF2B5EF4-FFF2-40B4-BE49-F238E27FC236}">
                <a16:creationId xmlns:a16="http://schemas.microsoft.com/office/drawing/2014/main" id="{FEAD88B4-AB90-0F15-EDE9-E6B54E4B2998}"/>
              </a:ext>
            </a:extLst>
          </p:cNvPr>
          <p:cNvSpPr txBox="1">
            <a:spLocks/>
          </p:cNvSpPr>
          <p:nvPr/>
        </p:nvSpPr>
        <p:spPr>
          <a:xfrm>
            <a:off x="7221002" y="610383"/>
            <a:ext cx="2999743" cy="5523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highlight>
                  <a:srgbClr val="FFFF00"/>
                </a:highlight>
              </a:rPr>
              <a:t>*Distances are from IP*</a:t>
            </a:r>
          </a:p>
        </p:txBody>
      </p:sp>
    </p:spTree>
    <p:extLst>
      <p:ext uri="{BB962C8B-B14F-4D97-AF65-F5344CB8AC3E}">
        <p14:creationId xmlns:p14="http://schemas.microsoft.com/office/powerpoint/2010/main" val="3969923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1AC-CF2C-B19D-ACD4-5F4F81527AC0}"/>
              </a:ext>
            </a:extLst>
          </p:cNvPr>
          <p:cNvSpPr>
            <a:spLocks noGrp="1"/>
          </p:cNvSpPr>
          <p:nvPr>
            <p:ph type="title"/>
          </p:nvPr>
        </p:nvSpPr>
        <p:spPr/>
        <p:txBody>
          <a:bodyPr>
            <a:normAutofit fontScale="90000"/>
          </a:bodyPr>
          <a:lstStyle/>
          <a:p>
            <a:r>
              <a:rPr lang="en-US" dirty="0"/>
              <a:t>RDO Mockup</a:t>
            </a:r>
          </a:p>
        </p:txBody>
      </p:sp>
      <p:sp>
        <p:nvSpPr>
          <p:cNvPr id="3" name="Text Placeholder 2">
            <a:extLst>
              <a:ext uri="{FF2B5EF4-FFF2-40B4-BE49-F238E27FC236}">
                <a16:creationId xmlns:a16="http://schemas.microsoft.com/office/drawing/2014/main" id="{7EFBE13F-C3C7-E725-F213-487A3A00E87C}"/>
              </a:ext>
            </a:extLst>
          </p:cNvPr>
          <p:cNvSpPr>
            <a:spLocks noGrp="1"/>
          </p:cNvSpPr>
          <p:nvPr>
            <p:ph type="body" sz="quarter" idx="10"/>
          </p:nvPr>
        </p:nvSpPr>
        <p:spPr>
          <a:xfrm>
            <a:off x="303969" y="930274"/>
            <a:ext cx="3177882" cy="5212080"/>
          </a:xfrm>
        </p:spPr>
        <p:txBody>
          <a:bodyPr/>
          <a:lstStyle/>
          <a:p>
            <a:r>
              <a:rPr lang="en-US" dirty="0"/>
              <a:t>Approximately 250 RDOs shown on each side</a:t>
            </a:r>
          </a:p>
          <a:p>
            <a:r>
              <a:rPr lang="en-US" dirty="0"/>
              <a:t>Depending upon cable length restrictions  certain detectors’ RDOs may be further away due to space constraints </a:t>
            </a:r>
          </a:p>
        </p:txBody>
      </p:sp>
      <p:pic>
        <p:nvPicPr>
          <p:cNvPr id="5" name="Picture 4">
            <a:extLst>
              <a:ext uri="{FF2B5EF4-FFF2-40B4-BE49-F238E27FC236}">
                <a16:creationId xmlns:a16="http://schemas.microsoft.com/office/drawing/2014/main" id="{4B4051BA-C0D8-7F9B-9544-7933447FDE64}"/>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3139354" y="569900"/>
            <a:ext cx="9182851" cy="5634598"/>
          </a:xfrm>
          <a:prstGeom prst="rect">
            <a:avLst/>
          </a:prstGeom>
        </p:spPr>
      </p:pic>
      <p:cxnSp>
        <p:nvCxnSpPr>
          <p:cNvPr id="6" name="Straight Arrow Connector 5">
            <a:extLst>
              <a:ext uri="{FF2B5EF4-FFF2-40B4-BE49-F238E27FC236}">
                <a16:creationId xmlns:a16="http://schemas.microsoft.com/office/drawing/2014/main" id="{CAAD1216-7476-8526-BDAA-2397BE78C149}"/>
              </a:ext>
            </a:extLst>
          </p:cNvPr>
          <p:cNvCxnSpPr>
            <a:cxnSpLocks/>
          </p:cNvCxnSpPr>
          <p:nvPr/>
        </p:nvCxnSpPr>
        <p:spPr>
          <a:xfrm>
            <a:off x="6835806" y="1091953"/>
            <a:ext cx="665825" cy="532661"/>
          </a:xfrm>
          <a:prstGeom prst="straightConnector1">
            <a:avLst/>
          </a:prstGeom>
          <a:ln w="76200">
            <a:solidFill>
              <a:srgbClr val="FF40FF"/>
            </a:solidFill>
            <a:tailEnd type="triangle"/>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5321A90-7075-7300-E707-CD29D60EB187}"/>
              </a:ext>
            </a:extLst>
          </p:cNvPr>
          <p:cNvCxnSpPr>
            <a:cxnSpLocks/>
          </p:cNvCxnSpPr>
          <p:nvPr/>
        </p:nvCxnSpPr>
        <p:spPr>
          <a:xfrm>
            <a:off x="6835805" y="4262760"/>
            <a:ext cx="665825" cy="532661"/>
          </a:xfrm>
          <a:prstGeom prst="straightConnector1">
            <a:avLst/>
          </a:prstGeom>
          <a:ln w="76200">
            <a:solidFill>
              <a:srgbClr val="FF40FF"/>
            </a:solidFill>
            <a:tailEnd type="triangle"/>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00336C6-A08D-18F4-94BE-2D45E9E6849E}"/>
              </a:ext>
            </a:extLst>
          </p:cNvPr>
          <p:cNvCxnSpPr>
            <a:cxnSpLocks/>
          </p:cNvCxnSpPr>
          <p:nvPr/>
        </p:nvCxnSpPr>
        <p:spPr>
          <a:xfrm>
            <a:off x="3472649" y="2584881"/>
            <a:ext cx="665825" cy="532661"/>
          </a:xfrm>
          <a:prstGeom prst="straightConnector1">
            <a:avLst/>
          </a:prstGeom>
          <a:ln w="76200">
            <a:solidFill>
              <a:srgbClr val="FF40FF"/>
            </a:solidFill>
            <a:tailEnd type="triangle"/>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685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72BC1-1A59-D506-1FE7-D202FADE7592}"/>
              </a:ext>
            </a:extLst>
          </p:cNvPr>
          <p:cNvSpPr>
            <a:spLocks noGrp="1"/>
          </p:cNvSpPr>
          <p:nvPr>
            <p:ph type="title"/>
          </p:nvPr>
        </p:nvSpPr>
        <p:spPr/>
        <p:txBody>
          <a:bodyPr>
            <a:normAutofit fontScale="90000"/>
          </a:bodyPr>
          <a:lstStyle/>
          <a:p>
            <a:r>
              <a:rPr lang="en-US" dirty="0"/>
              <a:t>Items being looked into </a:t>
            </a:r>
          </a:p>
        </p:txBody>
      </p:sp>
      <p:sp>
        <p:nvSpPr>
          <p:cNvPr id="3" name="Text Placeholder 2">
            <a:extLst>
              <a:ext uri="{FF2B5EF4-FFF2-40B4-BE49-F238E27FC236}">
                <a16:creationId xmlns:a16="http://schemas.microsoft.com/office/drawing/2014/main" id="{F4E14C02-1189-2445-D326-8A5E7FE0213C}"/>
              </a:ext>
            </a:extLst>
          </p:cNvPr>
          <p:cNvSpPr>
            <a:spLocks noGrp="1"/>
          </p:cNvSpPr>
          <p:nvPr>
            <p:ph type="body" sz="quarter" idx="10"/>
          </p:nvPr>
        </p:nvSpPr>
        <p:spPr/>
        <p:txBody>
          <a:bodyPr/>
          <a:lstStyle/>
          <a:p>
            <a:r>
              <a:rPr lang="en-US" dirty="0"/>
              <a:t>Placements of remaining assorted electronics (RDOs, DC to DC converters, etc.)</a:t>
            </a:r>
          </a:p>
          <a:p>
            <a:r>
              <a:rPr lang="en-US" dirty="0"/>
              <a:t>Cooling &amp; gas manifolds, panels and locations </a:t>
            </a:r>
          </a:p>
          <a:p>
            <a:r>
              <a:rPr lang="en-US" dirty="0"/>
              <a:t>Cable support systems inside the detector and how everything will integrate with installation </a:t>
            </a:r>
          </a:p>
          <a:p>
            <a:r>
              <a:rPr lang="en-US" dirty="0"/>
              <a:t>dRICH being spilt in half will have an impact on how services are routed</a:t>
            </a:r>
          </a:p>
          <a:p>
            <a:r>
              <a:rPr lang="en-US" dirty="0"/>
              <a:t>Services coming from the Lepton endcap may interfere with services coming from the barrel when the endcaps are slid in the hall</a:t>
            </a:r>
          </a:p>
          <a:p>
            <a:r>
              <a:rPr lang="en-US" dirty="0"/>
              <a:t>Future updates from subgroups</a:t>
            </a:r>
          </a:p>
          <a:p>
            <a:endParaRPr lang="en-US" dirty="0"/>
          </a:p>
        </p:txBody>
      </p:sp>
      <p:pic>
        <p:nvPicPr>
          <p:cNvPr id="5" name="Picture 4">
            <a:extLst>
              <a:ext uri="{FF2B5EF4-FFF2-40B4-BE49-F238E27FC236}">
                <a16:creationId xmlns:a16="http://schemas.microsoft.com/office/drawing/2014/main" id="{2E1C7812-D9BA-F5EE-83F6-4AC23F9A7409}"/>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802876" y="3515557"/>
            <a:ext cx="2787487" cy="2610816"/>
          </a:xfrm>
          <a:prstGeom prst="rect">
            <a:avLst/>
          </a:prstGeom>
        </p:spPr>
      </p:pic>
      <p:pic>
        <p:nvPicPr>
          <p:cNvPr id="4" name="Picture 3">
            <a:extLst>
              <a:ext uri="{FF2B5EF4-FFF2-40B4-BE49-F238E27FC236}">
                <a16:creationId xmlns:a16="http://schemas.microsoft.com/office/drawing/2014/main" id="{1790CC54-8E26-E10D-0E55-40D61B654D59}"/>
              </a:ext>
            </a:extLst>
          </p:cNvPr>
          <p:cNvPicPr>
            <a:picLocks noChangeAspect="1"/>
          </p:cNvPicPr>
          <p:nvPr/>
        </p:nvPicPr>
        <p:blipFill rotWithShape="1">
          <a:blip r:embed="rId3">
            <a:clrChange>
              <a:clrFrom>
                <a:srgbClr val="1A1F25"/>
              </a:clrFrom>
              <a:clrTo>
                <a:srgbClr val="1A1F25">
                  <a:alpha val="0"/>
                </a:srgbClr>
              </a:clrTo>
            </a:clrChange>
          </a:blip>
          <a:srcRect b="9129"/>
          <a:stretch/>
        </p:blipFill>
        <p:spPr>
          <a:xfrm>
            <a:off x="8867967" y="3429000"/>
            <a:ext cx="2876926" cy="2713354"/>
          </a:xfrm>
          <a:prstGeom prst="rect">
            <a:avLst/>
          </a:prstGeom>
        </p:spPr>
      </p:pic>
      <p:pic>
        <p:nvPicPr>
          <p:cNvPr id="1026" name="Picture 2">
            <a:extLst>
              <a:ext uri="{FF2B5EF4-FFF2-40B4-BE49-F238E27FC236}">
                <a16:creationId xmlns:a16="http://schemas.microsoft.com/office/drawing/2014/main" id="{69B72F05-335E-53D5-18E0-DE8EED77D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3675379"/>
            <a:ext cx="3876675"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748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CA5A1-BCB8-9BA9-5DDF-061ADE776AA6}"/>
              </a:ext>
            </a:extLst>
          </p:cNvPr>
          <p:cNvSpPr>
            <a:spLocks noGrp="1"/>
          </p:cNvSpPr>
          <p:nvPr>
            <p:ph type="title"/>
          </p:nvPr>
        </p:nvSpPr>
        <p:spPr/>
        <p:txBody>
          <a:bodyPr>
            <a:normAutofit fontScale="90000"/>
          </a:bodyPr>
          <a:lstStyle/>
          <a:p>
            <a:r>
              <a:rPr lang="en-US" dirty="0"/>
              <a:t>Questions?</a:t>
            </a:r>
          </a:p>
        </p:txBody>
      </p:sp>
      <p:sp>
        <p:nvSpPr>
          <p:cNvPr id="6" name="Rectangle 1">
            <a:extLst>
              <a:ext uri="{FF2B5EF4-FFF2-40B4-BE49-F238E27FC236}">
                <a16:creationId xmlns:a16="http://schemas.microsoft.com/office/drawing/2014/main" id="{A7336B11-5631-31A5-C9C4-05425F23494E}"/>
              </a:ext>
            </a:extLst>
          </p:cNvPr>
          <p:cNvSpPr>
            <a:spLocks noGrp="1" noChangeArrowheads="1"/>
          </p:cNvSpPr>
          <p:nvPr>
            <p:ph type="body" sz="quarter" idx="10"/>
          </p:nvPr>
        </p:nvSpPr>
        <p:spPr bwMode="auto">
          <a:xfrm>
            <a:off x="208597" y="3059668"/>
            <a:ext cx="115214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Arial" panose="020B0604020202020204" pitchFamily="34" charset="0"/>
                <a:hlinkClick r:id="rId2"/>
              </a:rPr>
              <a:t>ePIC.Interface</a:t>
            </a:r>
            <a:r>
              <a:rPr kumimoji="0" lang="en-US" altLang="en-US" sz="1800" b="0" i="0" u="none" strike="noStrike" cap="none" normalizeH="0" baseline="0" dirty="0">
                <a:ln>
                  <a:noFill/>
                </a:ln>
                <a:solidFill>
                  <a:schemeClr val="tx1"/>
                </a:solidFill>
                <a:effectLst/>
                <a:latin typeface="Arial" panose="020B0604020202020204" pitchFamily="34" charset="0"/>
                <a:hlinkClick r:id="rId2"/>
              </a:rPr>
              <a:t> Control Document for Services.052023.xlsx</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7" name="Text Placeholder 2">
            <a:extLst>
              <a:ext uri="{FF2B5EF4-FFF2-40B4-BE49-F238E27FC236}">
                <a16:creationId xmlns:a16="http://schemas.microsoft.com/office/drawing/2014/main" id="{DA59F992-0BFC-6539-34DB-8744EF562003}"/>
              </a:ext>
            </a:extLst>
          </p:cNvPr>
          <p:cNvSpPr txBox="1">
            <a:spLocks/>
          </p:cNvSpPr>
          <p:nvPr/>
        </p:nvSpPr>
        <p:spPr>
          <a:xfrm>
            <a:off x="335280" y="2299316"/>
            <a:ext cx="11521440" cy="296414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Please update the ICD!</a:t>
            </a:r>
          </a:p>
        </p:txBody>
      </p:sp>
    </p:spTree>
    <p:extLst>
      <p:ext uri="{BB962C8B-B14F-4D97-AF65-F5344CB8AC3E}">
        <p14:creationId xmlns:p14="http://schemas.microsoft.com/office/powerpoint/2010/main" val="2645273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94911-5073-8841-BAF8-E1E38EDC05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1479" y="3190773"/>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644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F22C-B7FA-0042-5BBD-69C8FF6EE38B}"/>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4CB8701C-2118-C212-F4A3-5057DAE7243D}"/>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7324AE97-05B3-A18A-D3AF-FD141092FC38}"/>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6916864" y="1518080"/>
            <a:ext cx="5275136" cy="4523173"/>
          </a:xfrm>
          <a:prstGeom prst="rect">
            <a:avLst/>
          </a:prstGeom>
        </p:spPr>
      </p:pic>
      <p:pic>
        <p:nvPicPr>
          <p:cNvPr id="4" name="Picture 3">
            <a:extLst>
              <a:ext uri="{FF2B5EF4-FFF2-40B4-BE49-F238E27FC236}">
                <a16:creationId xmlns:a16="http://schemas.microsoft.com/office/drawing/2014/main" id="{93DEFB65-2ADE-0874-C2F2-FD374321E2CE}"/>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1996537" y="1387249"/>
            <a:ext cx="4920327" cy="4654004"/>
          </a:xfrm>
          <a:prstGeom prst="rect">
            <a:avLst/>
          </a:prstGeom>
        </p:spPr>
      </p:pic>
    </p:spTree>
    <p:extLst>
      <p:ext uri="{BB962C8B-B14F-4D97-AF65-F5344CB8AC3E}">
        <p14:creationId xmlns:p14="http://schemas.microsoft.com/office/powerpoint/2010/main" val="1363050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F5269-EA66-A686-73BF-9547466FCA73}"/>
              </a:ext>
            </a:extLst>
          </p:cNvPr>
          <p:cNvPicPr>
            <a:picLocks noChangeAspect="1"/>
          </p:cNvPicPr>
          <p:nvPr/>
        </p:nvPicPr>
        <p:blipFill>
          <a:blip r:embed="rId2"/>
          <a:stretch>
            <a:fillRect/>
          </a:stretch>
        </p:blipFill>
        <p:spPr>
          <a:xfrm>
            <a:off x="3293235" y="0"/>
            <a:ext cx="8508366" cy="6858000"/>
          </a:xfrm>
          <a:prstGeom prst="rect">
            <a:avLst/>
          </a:prstGeom>
        </p:spPr>
      </p:pic>
      <p:cxnSp>
        <p:nvCxnSpPr>
          <p:cNvPr id="8" name="Straight Arrow Connector 7">
            <a:extLst>
              <a:ext uri="{FF2B5EF4-FFF2-40B4-BE49-F238E27FC236}">
                <a16:creationId xmlns:a16="http://schemas.microsoft.com/office/drawing/2014/main" id="{D3ACE833-098B-C851-D99F-21787F4F324D}"/>
              </a:ext>
            </a:extLst>
          </p:cNvPr>
          <p:cNvCxnSpPr>
            <a:cxnSpLocks/>
          </p:cNvCxnSpPr>
          <p:nvPr/>
        </p:nvCxnSpPr>
        <p:spPr>
          <a:xfrm>
            <a:off x="8571958" y="3078922"/>
            <a:ext cx="561303" cy="0"/>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9A00AE4-41CC-9F60-D316-49393C6DD022}"/>
              </a:ext>
            </a:extLst>
          </p:cNvPr>
          <p:cNvCxnSpPr>
            <a:cxnSpLocks/>
          </p:cNvCxnSpPr>
          <p:nvPr/>
        </p:nvCxnSpPr>
        <p:spPr>
          <a:xfrm flipV="1">
            <a:off x="9133261" y="2941983"/>
            <a:ext cx="463826" cy="136939"/>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51C2D26-4761-5C41-B43F-46EC0123AE60}"/>
              </a:ext>
            </a:extLst>
          </p:cNvPr>
          <p:cNvCxnSpPr>
            <a:cxnSpLocks/>
          </p:cNvCxnSpPr>
          <p:nvPr/>
        </p:nvCxnSpPr>
        <p:spPr>
          <a:xfrm flipV="1">
            <a:off x="9597087" y="2540000"/>
            <a:ext cx="0" cy="401983"/>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1B12673-7BC0-DD8A-6067-EF9EB3EF38D2}"/>
              </a:ext>
            </a:extLst>
          </p:cNvPr>
          <p:cNvCxnSpPr>
            <a:cxnSpLocks/>
          </p:cNvCxnSpPr>
          <p:nvPr/>
        </p:nvCxnSpPr>
        <p:spPr>
          <a:xfrm flipV="1">
            <a:off x="9597087" y="1740452"/>
            <a:ext cx="543339" cy="841513"/>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8AACC30-4AD7-D289-5D95-85DD7BC43A8B}"/>
              </a:ext>
            </a:extLst>
          </p:cNvPr>
          <p:cNvCxnSpPr>
            <a:cxnSpLocks/>
          </p:cNvCxnSpPr>
          <p:nvPr/>
        </p:nvCxnSpPr>
        <p:spPr>
          <a:xfrm flipV="1">
            <a:off x="10140426" y="1740452"/>
            <a:ext cx="733287" cy="37548"/>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C41757C-A3A4-E03E-61F9-12E02FE3F602}"/>
              </a:ext>
            </a:extLst>
          </p:cNvPr>
          <p:cNvCxnSpPr>
            <a:cxnSpLocks/>
          </p:cNvCxnSpPr>
          <p:nvPr/>
        </p:nvCxnSpPr>
        <p:spPr>
          <a:xfrm flipV="1">
            <a:off x="10873713" y="282713"/>
            <a:ext cx="0" cy="1457739"/>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E0CBACC-77D0-BCAA-6A69-406B8EC3C8F9}"/>
              </a:ext>
            </a:extLst>
          </p:cNvPr>
          <p:cNvCxnSpPr>
            <a:cxnSpLocks/>
          </p:cNvCxnSpPr>
          <p:nvPr/>
        </p:nvCxnSpPr>
        <p:spPr>
          <a:xfrm flipH="1">
            <a:off x="10299452" y="282713"/>
            <a:ext cx="574261" cy="0"/>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D83F1CC4-E9B9-0FA9-76B1-185A247E9DAF}"/>
              </a:ext>
            </a:extLst>
          </p:cNvPr>
          <p:cNvSpPr/>
          <p:nvPr/>
        </p:nvSpPr>
        <p:spPr>
          <a:xfrm>
            <a:off x="9283454" y="101600"/>
            <a:ext cx="989493" cy="256209"/>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RDOs</a:t>
            </a:r>
          </a:p>
        </p:txBody>
      </p:sp>
      <p:cxnSp>
        <p:nvCxnSpPr>
          <p:cNvPr id="30" name="Straight Arrow Connector 29">
            <a:extLst>
              <a:ext uri="{FF2B5EF4-FFF2-40B4-BE49-F238E27FC236}">
                <a16:creationId xmlns:a16="http://schemas.microsoft.com/office/drawing/2014/main" id="{90D26605-E7FE-C861-D06E-1635874AB74D}"/>
              </a:ext>
            </a:extLst>
          </p:cNvPr>
          <p:cNvCxnSpPr>
            <a:cxnSpLocks/>
          </p:cNvCxnSpPr>
          <p:nvPr/>
        </p:nvCxnSpPr>
        <p:spPr>
          <a:xfrm flipH="1" flipV="1">
            <a:off x="6624182" y="3010452"/>
            <a:ext cx="622852" cy="86139"/>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21E11A8-AAD5-E3C4-4AB5-6BE9330F20F5}"/>
              </a:ext>
            </a:extLst>
          </p:cNvPr>
          <p:cNvCxnSpPr>
            <a:cxnSpLocks/>
          </p:cNvCxnSpPr>
          <p:nvPr/>
        </p:nvCxnSpPr>
        <p:spPr>
          <a:xfrm flipH="1" flipV="1">
            <a:off x="6567860" y="2925417"/>
            <a:ext cx="76200" cy="85035"/>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C8D20BF-340F-7ACB-12D1-98316A14B6FA}"/>
              </a:ext>
            </a:extLst>
          </p:cNvPr>
          <p:cNvCxnSpPr>
            <a:cxnSpLocks/>
          </p:cNvCxnSpPr>
          <p:nvPr/>
        </p:nvCxnSpPr>
        <p:spPr>
          <a:xfrm flipH="1">
            <a:off x="4649608" y="2919896"/>
            <a:ext cx="1918252" cy="0"/>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93A3C9F5-3A1B-5F7F-3B93-B6E246871671}"/>
              </a:ext>
            </a:extLst>
          </p:cNvPr>
          <p:cNvCxnSpPr>
            <a:cxnSpLocks/>
          </p:cNvCxnSpPr>
          <p:nvPr/>
        </p:nvCxnSpPr>
        <p:spPr>
          <a:xfrm flipH="1" flipV="1">
            <a:off x="4649607" y="313635"/>
            <a:ext cx="1" cy="2611782"/>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B8E07DD-C7E8-F2E7-83DD-EA817657B53A}"/>
              </a:ext>
            </a:extLst>
          </p:cNvPr>
          <p:cNvCxnSpPr>
            <a:cxnSpLocks/>
          </p:cNvCxnSpPr>
          <p:nvPr/>
        </p:nvCxnSpPr>
        <p:spPr>
          <a:xfrm>
            <a:off x="4649607" y="313635"/>
            <a:ext cx="397567" cy="0"/>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8431000C-C639-4007-4F28-70808C016887}"/>
              </a:ext>
            </a:extLst>
          </p:cNvPr>
          <p:cNvSpPr/>
          <p:nvPr/>
        </p:nvSpPr>
        <p:spPr>
          <a:xfrm>
            <a:off x="5109570" y="154608"/>
            <a:ext cx="989493" cy="256209"/>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RDOs</a:t>
            </a:r>
          </a:p>
        </p:txBody>
      </p:sp>
      <p:sp>
        <p:nvSpPr>
          <p:cNvPr id="50" name="TextBox 49">
            <a:extLst>
              <a:ext uri="{FF2B5EF4-FFF2-40B4-BE49-F238E27FC236}">
                <a16:creationId xmlns:a16="http://schemas.microsoft.com/office/drawing/2014/main" id="{C8FBD959-8B5C-A609-0D73-B39118B7A1DC}"/>
              </a:ext>
            </a:extLst>
          </p:cNvPr>
          <p:cNvSpPr txBox="1"/>
          <p:nvPr/>
        </p:nvSpPr>
        <p:spPr>
          <a:xfrm>
            <a:off x="0" y="-7"/>
            <a:ext cx="3293233" cy="5078313"/>
          </a:xfrm>
          <a:prstGeom prst="rect">
            <a:avLst/>
          </a:prstGeom>
          <a:noFill/>
        </p:spPr>
        <p:txBody>
          <a:bodyPr wrap="square" rtlCol="0">
            <a:spAutoFit/>
          </a:bodyPr>
          <a:lstStyle/>
          <a:p>
            <a:r>
              <a:rPr lang="en-US" dirty="0"/>
              <a:t>Option 1- </a:t>
            </a:r>
          </a:p>
          <a:p>
            <a:endParaRPr lang="en-US" dirty="0"/>
          </a:p>
          <a:p>
            <a:r>
              <a:rPr lang="en-US" dirty="0"/>
              <a:t>RDOs are placed on the outside of the barrel for both the lepton and hadron sides.</a:t>
            </a:r>
          </a:p>
          <a:p>
            <a:endParaRPr lang="en-US" dirty="0"/>
          </a:p>
          <a:p>
            <a:r>
              <a:rPr lang="en-US" dirty="0"/>
              <a:t>Hadron would be 6.5m +10% for contingency, so ~7.2m </a:t>
            </a:r>
          </a:p>
          <a:p>
            <a:endParaRPr lang="en-US" dirty="0"/>
          </a:p>
          <a:p>
            <a:r>
              <a:rPr lang="en-US" dirty="0"/>
              <a:t>Lepton would be 6.8m +10% for contingency, so ~7.5m</a:t>
            </a:r>
          </a:p>
          <a:p>
            <a:endParaRPr lang="en-US" dirty="0"/>
          </a:p>
          <a:p>
            <a:r>
              <a:rPr lang="en-US" dirty="0"/>
              <a:t>For all the numbers I list the distances are from the Inner MPGDs since I believe they are the worst case. If we need RDOs for the inner Silicon we must add to 0.5m the numbers. </a:t>
            </a:r>
          </a:p>
        </p:txBody>
      </p:sp>
      <p:sp>
        <p:nvSpPr>
          <p:cNvPr id="51" name="Rectangle 50">
            <a:extLst>
              <a:ext uri="{FF2B5EF4-FFF2-40B4-BE49-F238E27FC236}">
                <a16:creationId xmlns:a16="http://schemas.microsoft.com/office/drawing/2014/main" id="{50D83601-7A02-E774-1453-F640763BBCE0}"/>
              </a:ext>
            </a:extLst>
          </p:cNvPr>
          <p:cNvSpPr/>
          <p:nvPr/>
        </p:nvSpPr>
        <p:spPr>
          <a:xfrm>
            <a:off x="4822322" y="2266498"/>
            <a:ext cx="1561144" cy="512381"/>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~7.5m Silicon</a:t>
            </a:r>
            <a:br>
              <a:rPr lang="en-US" dirty="0"/>
            </a:br>
            <a:r>
              <a:rPr lang="en-US" dirty="0"/>
              <a:t>~7m MPGD</a:t>
            </a:r>
          </a:p>
        </p:txBody>
      </p:sp>
      <p:sp>
        <p:nvSpPr>
          <p:cNvPr id="52" name="Rectangle 51">
            <a:extLst>
              <a:ext uri="{FF2B5EF4-FFF2-40B4-BE49-F238E27FC236}">
                <a16:creationId xmlns:a16="http://schemas.microsoft.com/office/drawing/2014/main" id="{A77930C1-BD41-BF5D-0AA0-AE1E9791D9DC}"/>
              </a:ext>
            </a:extLst>
          </p:cNvPr>
          <p:cNvSpPr/>
          <p:nvPr/>
        </p:nvSpPr>
        <p:spPr>
          <a:xfrm>
            <a:off x="7952912" y="2266497"/>
            <a:ext cx="1561144" cy="512381"/>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~7m Silicon</a:t>
            </a:r>
            <a:br>
              <a:rPr lang="en-US" dirty="0"/>
            </a:br>
            <a:r>
              <a:rPr lang="en-US" dirty="0"/>
              <a:t>~6.5m MPGD</a:t>
            </a:r>
          </a:p>
        </p:txBody>
      </p:sp>
    </p:spTree>
    <p:extLst>
      <p:ext uri="{BB962C8B-B14F-4D97-AF65-F5344CB8AC3E}">
        <p14:creationId xmlns:p14="http://schemas.microsoft.com/office/powerpoint/2010/main" val="3915891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DAFD-D0CD-B842-3FAF-4D75E8992139}"/>
              </a:ext>
            </a:extLst>
          </p:cNvPr>
          <p:cNvSpPr>
            <a:spLocks noGrp="1"/>
          </p:cNvSpPr>
          <p:nvPr>
            <p:ph type="title"/>
          </p:nvPr>
        </p:nvSpPr>
        <p:spPr/>
        <p:txBody>
          <a:bodyPr>
            <a:normAutofit fontScale="90000"/>
          </a:bodyPr>
          <a:lstStyle/>
          <a:p>
            <a:r>
              <a:rPr lang="en-US" dirty="0"/>
              <a:t>Outline</a:t>
            </a:r>
          </a:p>
        </p:txBody>
      </p:sp>
      <p:sp>
        <p:nvSpPr>
          <p:cNvPr id="3" name="Text Placeholder 2">
            <a:extLst>
              <a:ext uri="{FF2B5EF4-FFF2-40B4-BE49-F238E27FC236}">
                <a16:creationId xmlns:a16="http://schemas.microsoft.com/office/drawing/2014/main" id="{FDD8B958-D187-39BA-CC1B-B432CA960795}"/>
              </a:ext>
            </a:extLst>
          </p:cNvPr>
          <p:cNvSpPr>
            <a:spLocks noGrp="1"/>
          </p:cNvSpPr>
          <p:nvPr>
            <p:ph type="body" sz="quarter" idx="10"/>
          </p:nvPr>
        </p:nvSpPr>
        <p:spPr>
          <a:xfrm>
            <a:off x="461963" y="930274"/>
            <a:ext cx="6316342" cy="5212080"/>
          </a:xfrm>
        </p:spPr>
        <p:txBody>
          <a:bodyPr>
            <a:normAutofit/>
          </a:bodyPr>
          <a:lstStyle/>
          <a:p>
            <a:r>
              <a:rPr lang="en-US" sz="2400" dirty="0"/>
              <a:t>Recent updates</a:t>
            </a:r>
          </a:p>
          <a:p>
            <a:pPr lvl="1"/>
            <a:r>
              <a:rPr lang="en-US" sz="1800" dirty="0"/>
              <a:t>Updates needed from subgroups</a:t>
            </a:r>
          </a:p>
          <a:p>
            <a:r>
              <a:rPr lang="en-US" sz="2400" dirty="0"/>
              <a:t>Current available spaces</a:t>
            </a:r>
          </a:p>
          <a:p>
            <a:r>
              <a:rPr lang="en-US" sz="2400" dirty="0"/>
              <a:t>RDOs</a:t>
            </a:r>
          </a:p>
          <a:p>
            <a:r>
              <a:rPr lang="en-US" sz="2400" dirty="0"/>
              <a:t>Moving forward</a:t>
            </a:r>
          </a:p>
        </p:txBody>
      </p:sp>
      <p:pic>
        <p:nvPicPr>
          <p:cNvPr id="7" name="Picture 6">
            <a:extLst>
              <a:ext uri="{FF2B5EF4-FFF2-40B4-BE49-F238E27FC236}">
                <a16:creationId xmlns:a16="http://schemas.microsoft.com/office/drawing/2014/main" id="{812C6B35-0FD6-54F0-3087-1AECA7C7EFD2}"/>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826434" y="433311"/>
            <a:ext cx="6845135" cy="5709043"/>
          </a:xfrm>
          <a:prstGeom prst="rect">
            <a:avLst/>
          </a:prstGeom>
        </p:spPr>
      </p:pic>
      <p:pic>
        <p:nvPicPr>
          <p:cNvPr id="5" name="Picture 4">
            <a:extLst>
              <a:ext uri="{FF2B5EF4-FFF2-40B4-BE49-F238E27FC236}">
                <a16:creationId xmlns:a16="http://schemas.microsoft.com/office/drawing/2014/main" id="{E97D49F1-45E7-B85B-C80F-24A518212AB8}"/>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1169776" y="2261459"/>
            <a:ext cx="4656658" cy="3992858"/>
          </a:xfrm>
          <a:prstGeom prst="rect">
            <a:avLst/>
          </a:prstGeom>
        </p:spPr>
      </p:pic>
    </p:spTree>
    <p:extLst>
      <p:ext uri="{BB962C8B-B14F-4D97-AF65-F5344CB8AC3E}">
        <p14:creationId xmlns:p14="http://schemas.microsoft.com/office/powerpoint/2010/main" val="454751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F5269-EA66-A686-73BF-9547466FCA73}"/>
              </a:ext>
            </a:extLst>
          </p:cNvPr>
          <p:cNvPicPr>
            <a:picLocks noChangeAspect="1"/>
          </p:cNvPicPr>
          <p:nvPr/>
        </p:nvPicPr>
        <p:blipFill>
          <a:blip r:embed="rId2"/>
          <a:stretch>
            <a:fillRect/>
          </a:stretch>
        </p:blipFill>
        <p:spPr>
          <a:xfrm>
            <a:off x="3293235" y="0"/>
            <a:ext cx="8508366" cy="6858000"/>
          </a:xfrm>
          <a:prstGeom prst="rect">
            <a:avLst/>
          </a:prstGeom>
        </p:spPr>
      </p:pic>
      <p:cxnSp>
        <p:nvCxnSpPr>
          <p:cNvPr id="8" name="Straight Arrow Connector 7">
            <a:extLst>
              <a:ext uri="{FF2B5EF4-FFF2-40B4-BE49-F238E27FC236}">
                <a16:creationId xmlns:a16="http://schemas.microsoft.com/office/drawing/2014/main" id="{D3ACE833-098B-C851-D99F-21787F4F324D}"/>
              </a:ext>
            </a:extLst>
          </p:cNvPr>
          <p:cNvCxnSpPr>
            <a:cxnSpLocks/>
          </p:cNvCxnSpPr>
          <p:nvPr/>
        </p:nvCxnSpPr>
        <p:spPr>
          <a:xfrm flipV="1">
            <a:off x="8524288" y="3078922"/>
            <a:ext cx="608973" cy="17669"/>
          </a:xfrm>
          <a:prstGeom prst="straightConnector1">
            <a:avLst/>
          </a:prstGeom>
          <a:ln w="28575">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9A00AE4-41CC-9F60-D316-49393C6DD022}"/>
              </a:ext>
            </a:extLst>
          </p:cNvPr>
          <p:cNvCxnSpPr>
            <a:cxnSpLocks/>
          </p:cNvCxnSpPr>
          <p:nvPr/>
        </p:nvCxnSpPr>
        <p:spPr>
          <a:xfrm flipV="1">
            <a:off x="9133261" y="2941983"/>
            <a:ext cx="463826" cy="136939"/>
          </a:xfrm>
          <a:prstGeom prst="straightConnector1">
            <a:avLst/>
          </a:prstGeom>
          <a:ln w="28575">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51C2D26-4761-5C41-B43F-46EC0123AE60}"/>
              </a:ext>
            </a:extLst>
          </p:cNvPr>
          <p:cNvCxnSpPr>
            <a:cxnSpLocks/>
          </p:cNvCxnSpPr>
          <p:nvPr/>
        </p:nvCxnSpPr>
        <p:spPr>
          <a:xfrm flipV="1">
            <a:off x="9597087" y="2540000"/>
            <a:ext cx="0" cy="401983"/>
          </a:xfrm>
          <a:prstGeom prst="straightConnector1">
            <a:avLst/>
          </a:prstGeom>
          <a:ln w="28575">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1B12673-7BC0-DD8A-6067-EF9EB3EF38D2}"/>
              </a:ext>
            </a:extLst>
          </p:cNvPr>
          <p:cNvCxnSpPr>
            <a:cxnSpLocks/>
          </p:cNvCxnSpPr>
          <p:nvPr/>
        </p:nvCxnSpPr>
        <p:spPr>
          <a:xfrm flipH="1" flipV="1">
            <a:off x="9503693" y="2309835"/>
            <a:ext cx="93394" cy="272130"/>
          </a:xfrm>
          <a:prstGeom prst="straightConnector1">
            <a:avLst/>
          </a:prstGeom>
          <a:ln w="28575">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D83F1CC4-E9B9-0FA9-76B1-185A247E9DAF}"/>
              </a:ext>
            </a:extLst>
          </p:cNvPr>
          <p:cNvSpPr/>
          <p:nvPr/>
        </p:nvSpPr>
        <p:spPr>
          <a:xfrm>
            <a:off x="8567625" y="2214495"/>
            <a:ext cx="890596" cy="183739"/>
          </a:xfrm>
          <a:prstGeom prst="rect">
            <a:avLst/>
          </a:prstGeom>
          <a:solidFill>
            <a:schemeClr val="accent3"/>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RDOs</a:t>
            </a:r>
          </a:p>
        </p:txBody>
      </p:sp>
      <p:cxnSp>
        <p:nvCxnSpPr>
          <p:cNvPr id="30" name="Straight Arrow Connector 29">
            <a:extLst>
              <a:ext uri="{FF2B5EF4-FFF2-40B4-BE49-F238E27FC236}">
                <a16:creationId xmlns:a16="http://schemas.microsoft.com/office/drawing/2014/main" id="{90D26605-E7FE-C861-D06E-1635874AB74D}"/>
              </a:ext>
            </a:extLst>
          </p:cNvPr>
          <p:cNvCxnSpPr>
            <a:cxnSpLocks/>
          </p:cNvCxnSpPr>
          <p:nvPr/>
        </p:nvCxnSpPr>
        <p:spPr>
          <a:xfrm flipH="1" flipV="1">
            <a:off x="6624182" y="3010452"/>
            <a:ext cx="622852" cy="86139"/>
          </a:xfrm>
          <a:prstGeom prst="straightConnector1">
            <a:avLst/>
          </a:prstGeom>
          <a:ln w="28575">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21E11A8-AAD5-E3C4-4AB5-6BE9330F20F5}"/>
              </a:ext>
            </a:extLst>
          </p:cNvPr>
          <p:cNvCxnSpPr>
            <a:cxnSpLocks/>
          </p:cNvCxnSpPr>
          <p:nvPr/>
        </p:nvCxnSpPr>
        <p:spPr>
          <a:xfrm flipH="1" flipV="1">
            <a:off x="6567860" y="2925417"/>
            <a:ext cx="76200" cy="85035"/>
          </a:xfrm>
          <a:prstGeom prst="straightConnector1">
            <a:avLst/>
          </a:prstGeom>
          <a:ln w="28575">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C8D20BF-340F-7ACB-12D1-98316A14B6FA}"/>
              </a:ext>
            </a:extLst>
          </p:cNvPr>
          <p:cNvCxnSpPr>
            <a:cxnSpLocks/>
          </p:cNvCxnSpPr>
          <p:nvPr/>
        </p:nvCxnSpPr>
        <p:spPr>
          <a:xfrm flipH="1">
            <a:off x="4649608" y="2919896"/>
            <a:ext cx="1918252" cy="0"/>
          </a:xfrm>
          <a:prstGeom prst="straightConnector1">
            <a:avLst/>
          </a:prstGeom>
          <a:ln w="28575">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93A3C9F5-3A1B-5F7F-3B93-B6E246871671}"/>
              </a:ext>
            </a:extLst>
          </p:cNvPr>
          <p:cNvCxnSpPr>
            <a:cxnSpLocks/>
          </p:cNvCxnSpPr>
          <p:nvPr/>
        </p:nvCxnSpPr>
        <p:spPr>
          <a:xfrm flipH="1" flipV="1">
            <a:off x="4649606" y="2581965"/>
            <a:ext cx="2" cy="343452"/>
          </a:xfrm>
          <a:prstGeom prst="straightConnector1">
            <a:avLst/>
          </a:prstGeom>
          <a:ln w="28575">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8431000C-C639-4007-4F28-70808C016887}"/>
              </a:ext>
            </a:extLst>
          </p:cNvPr>
          <p:cNvSpPr/>
          <p:nvPr/>
        </p:nvSpPr>
        <p:spPr>
          <a:xfrm>
            <a:off x="4992359" y="2171161"/>
            <a:ext cx="829865" cy="227074"/>
          </a:xfrm>
          <a:prstGeom prst="rect">
            <a:avLst/>
          </a:prstGeom>
          <a:solidFill>
            <a:schemeClr val="accent3"/>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RDOs</a:t>
            </a:r>
          </a:p>
        </p:txBody>
      </p:sp>
      <p:sp>
        <p:nvSpPr>
          <p:cNvPr id="4" name="TextBox 3">
            <a:extLst>
              <a:ext uri="{FF2B5EF4-FFF2-40B4-BE49-F238E27FC236}">
                <a16:creationId xmlns:a16="http://schemas.microsoft.com/office/drawing/2014/main" id="{18789254-51D1-CEF3-23A6-DCABF963F5F6}"/>
              </a:ext>
            </a:extLst>
          </p:cNvPr>
          <p:cNvSpPr txBox="1"/>
          <p:nvPr/>
        </p:nvSpPr>
        <p:spPr>
          <a:xfrm>
            <a:off x="-634" y="3796"/>
            <a:ext cx="3293233" cy="5909310"/>
          </a:xfrm>
          <a:prstGeom prst="rect">
            <a:avLst/>
          </a:prstGeom>
          <a:noFill/>
        </p:spPr>
        <p:txBody>
          <a:bodyPr wrap="square" rtlCol="0">
            <a:spAutoFit/>
          </a:bodyPr>
          <a:lstStyle/>
          <a:p>
            <a:r>
              <a:rPr lang="en-US" dirty="0"/>
              <a:t>Option 2- </a:t>
            </a:r>
          </a:p>
          <a:p>
            <a:endParaRPr lang="en-US" dirty="0"/>
          </a:p>
          <a:p>
            <a:r>
              <a:rPr lang="en-US" dirty="0"/>
              <a:t>RDOs are placed on the outside of the barrel EMCAL for both the lepton and hadron sides. This option potentially creates issues for the Hadron side as getting  access to the RDOs may be difficult. Also routing of the cables in this area will be a nightmare. On the Lepton side we have much more space since we are not limited by the dRICH.</a:t>
            </a:r>
          </a:p>
          <a:p>
            <a:endParaRPr lang="en-US" dirty="0"/>
          </a:p>
          <a:p>
            <a:r>
              <a:rPr lang="en-US" dirty="0"/>
              <a:t>Hadron would be 2.4m +10% for contingency, so ~2.7m </a:t>
            </a:r>
          </a:p>
          <a:p>
            <a:endParaRPr lang="en-US" dirty="0"/>
          </a:p>
          <a:p>
            <a:r>
              <a:rPr lang="en-US" dirty="0"/>
              <a:t>Lepton would be 4.2m +10% for contingency, so ~4.6m</a:t>
            </a:r>
          </a:p>
          <a:p>
            <a:endParaRPr lang="en-US" dirty="0"/>
          </a:p>
        </p:txBody>
      </p:sp>
      <p:cxnSp>
        <p:nvCxnSpPr>
          <p:cNvPr id="9" name="Straight Arrow Connector 8">
            <a:extLst>
              <a:ext uri="{FF2B5EF4-FFF2-40B4-BE49-F238E27FC236}">
                <a16:creationId xmlns:a16="http://schemas.microsoft.com/office/drawing/2014/main" id="{29788EC1-37DF-C473-5311-D67A074BFEB4}"/>
              </a:ext>
            </a:extLst>
          </p:cNvPr>
          <p:cNvCxnSpPr>
            <a:cxnSpLocks/>
            <a:endCxn id="49" idx="1"/>
          </p:cNvCxnSpPr>
          <p:nvPr/>
        </p:nvCxnSpPr>
        <p:spPr>
          <a:xfrm flipV="1">
            <a:off x="4649606" y="2284698"/>
            <a:ext cx="342753" cy="297267"/>
          </a:xfrm>
          <a:prstGeom prst="straightConnector1">
            <a:avLst/>
          </a:prstGeom>
          <a:ln w="28575">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4393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F5269-EA66-A686-73BF-9547466FCA73}"/>
              </a:ext>
            </a:extLst>
          </p:cNvPr>
          <p:cNvPicPr>
            <a:picLocks noChangeAspect="1"/>
          </p:cNvPicPr>
          <p:nvPr/>
        </p:nvPicPr>
        <p:blipFill>
          <a:blip r:embed="rId2"/>
          <a:stretch>
            <a:fillRect/>
          </a:stretch>
        </p:blipFill>
        <p:spPr>
          <a:xfrm>
            <a:off x="3293235" y="0"/>
            <a:ext cx="8508366" cy="6858000"/>
          </a:xfrm>
          <a:prstGeom prst="rect">
            <a:avLst/>
          </a:prstGeom>
        </p:spPr>
      </p:pic>
      <p:cxnSp>
        <p:nvCxnSpPr>
          <p:cNvPr id="8" name="Straight Arrow Connector 7">
            <a:extLst>
              <a:ext uri="{FF2B5EF4-FFF2-40B4-BE49-F238E27FC236}">
                <a16:creationId xmlns:a16="http://schemas.microsoft.com/office/drawing/2014/main" id="{D3ACE833-098B-C851-D99F-21787F4F324D}"/>
              </a:ext>
            </a:extLst>
          </p:cNvPr>
          <p:cNvCxnSpPr>
            <a:cxnSpLocks/>
          </p:cNvCxnSpPr>
          <p:nvPr/>
        </p:nvCxnSpPr>
        <p:spPr>
          <a:xfrm flipV="1">
            <a:off x="8567625" y="3078922"/>
            <a:ext cx="565636" cy="17669"/>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9A00AE4-41CC-9F60-D316-49393C6DD022}"/>
              </a:ext>
            </a:extLst>
          </p:cNvPr>
          <p:cNvCxnSpPr>
            <a:cxnSpLocks/>
          </p:cNvCxnSpPr>
          <p:nvPr/>
        </p:nvCxnSpPr>
        <p:spPr>
          <a:xfrm flipV="1">
            <a:off x="9133261" y="2941983"/>
            <a:ext cx="463826" cy="136939"/>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51C2D26-4761-5C41-B43F-46EC0123AE60}"/>
              </a:ext>
            </a:extLst>
          </p:cNvPr>
          <p:cNvCxnSpPr>
            <a:cxnSpLocks/>
          </p:cNvCxnSpPr>
          <p:nvPr/>
        </p:nvCxnSpPr>
        <p:spPr>
          <a:xfrm flipV="1">
            <a:off x="9597087" y="2540000"/>
            <a:ext cx="0" cy="401983"/>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1B12673-7BC0-DD8A-6067-EF9EB3EF38D2}"/>
              </a:ext>
            </a:extLst>
          </p:cNvPr>
          <p:cNvCxnSpPr>
            <a:cxnSpLocks/>
          </p:cNvCxnSpPr>
          <p:nvPr/>
        </p:nvCxnSpPr>
        <p:spPr>
          <a:xfrm flipH="1" flipV="1">
            <a:off x="9503693" y="2309835"/>
            <a:ext cx="93394" cy="272130"/>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D83F1CC4-E9B9-0FA9-76B1-185A247E9DAF}"/>
              </a:ext>
            </a:extLst>
          </p:cNvPr>
          <p:cNvSpPr/>
          <p:nvPr/>
        </p:nvSpPr>
        <p:spPr>
          <a:xfrm>
            <a:off x="8567625" y="2214495"/>
            <a:ext cx="890596" cy="183739"/>
          </a:xfrm>
          <a:prstGeom prst="rect">
            <a:avLst/>
          </a:prstGeom>
          <a:solidFill>
            <a:srgbClr val="F5F151"/>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RDOs</a:t>
            </a:r>
          </a:p>
        </p:txBody>
      </p:sp>
      <p:cxnSp>
        <p:nvCxnSpPr>
          <p:cNvPr id="30" name="Straight Arrow Connector 29">
            <a:extLst>
              <a:ext uri="{FF2B5EF4-FFF2-40B4-BE49-F238E27FC236}">
                <a16:creationId xmlns:a16="http://schemas.microsoft.com/office/drawing/2014/main" id="{90D26605-E7FE-C861-D06E-1635874AB74D}"/>
              </a:ext>
            </a:extLst>
          </p:cNvPr>
          <p:cNvCxnSpPr>
            <a:cxnSpLocks/>
          </p:cNvCxnSpPr>
          <p:nvPr/>
        </p:nvCxnSpPr>
        <p:spPr>
          <a:xfrm flipH="1" flipV="1">
            <a:off x="6624182" y="3010452"/>
            <a:ext cx="622852" cy="86139"/>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21E11A8-AAD5-E3C4-4AB5-6BE9330F20F5}"/>
              </a:ext>
            </a:extLst>
          </p:cNvPr>
          <p:cNvCxnSpPr>
            <a:cxnSpLocks/>
          </p:cNvCxnSpPr>
          <p:nvPr/>
        </p:nvCxnSpPr>
        <p:spPr>
          <a:xfrm flipH="1" flipV="1">
            <a:off x="6567860" y="2925417"/>
            <a:ext cx="76200" cy="85035"/>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C8D20BF-340F-7ACB-12D1-98316A14B6FA}"/>
              </a:ext>
            </a:extLst>
          </p:cNvPr>
          <p:cNvCxnSpPr>
            <a:cxnSpLocks/>
          </p:cNvCxnSpPr>
          <p:nvPr/>
        </p:nvCxnSpPr>
        <p:spPr>
          <a:xfrm flipH="1">
            <a:off x="5274051" y="2919896"/>
            <a:ext cx="1293809" cy="0"/>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8431000C-C639-4007-4F28-70808C016887}"/>
              </a:ext>
            </a:extLst>
          </p:cNvPr>
          <p:cNvSpPr/>
          <p:nvPr/>
        </p:nvSpPr>
        <p:spPr>
          <a:xfrm>
            <a:off x="4578694" y="3042222"/>
            <a:ext cx="774236" cy="281771"/>
          </a:xfrm>
          <a:prstGeom prst="rect">
            <a:avLst/>
          </a:prstGeom>
          <a:solidFill>
            <a:srgbClr val="F5F151"/>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RDOs</a:t>
            </a:r>
          </a:p>
        </p:txBody>
      </p:sp>
      <p:cxnSp>
        <p:nvCxnSpPr>
          <p:cNvPr id="3" name="Straight Arrow Connector 2">
            <a:extLst>
              <a:ext uri="{FF2B5EF4-FFF2-40B4-BE49-F238E27FC236}">
                <a16:creationId xmlns:a16="http://schemas.microsoft.com/office/drawing/2014/main" id="{93B2A9F1-8C89-7A7E-6810-EFF04A28177E}"/>
              </a:ext>
            </a:extLst>
          </p:cNvPr>
          <p:cNvCxnSpPr>
            <a:cxnSpLocks/>
            <a:endCxn id="49" idx="0"/>
          </p:cNvCxnSpPr>
          <p:nvPr/>
        </p:nvCxnSpPr>
        <p:spPr>
          <a:xfrm flipH="1">
            <a:off x="4965812" y="2925417"/>
            <a:ext cx="308239" cy="116805"/>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A5A37B8-C160-2A15-5C6E-292D93A950F1}"/>
              </a:ext>
            </a:extLst>
          </p:cNvPr>
          <p:cNvSpPr txBox="1"/>
          <p:nvPr/>
        </p:nvSpPr>
        <p:spPr>
          <a:xfrm>
            <a:off x="0" y="-7"/>
            <a:ext cx="3293233" cy="5601533"/>
          </a:xfrm>
          <a:prstGeom prst="rect">
            <a:avLst/>
          </a:prstGeom>
          <a:noFill/>
        </p:spPr>
        <p:txBody>
          <a:bodyPr wrap="square" rtlCol="0">
            <a:spAutoFit/>
          </a:bodyPr>
          <a:lstStyle/>
          <a:p>
            <a:r>
              <a:rPr lang="en-US" dirty="0"/>
              <a:t>Option 3- </a:t>
            </a:r>
          </a:p>
          <a:p>
            <a:endParaRPr lang="en-US" dirty="0"/>
          </a:p>
          <a:p>
            <a:r>
              <a:rPr lang="en-US" sz="1400" dirty="0"/>
              <a:t>RDOs are placed on the outside of the barrel EMCAL for hadron side and inside the DIRC on the Lepton side. This option has the shortest distances, but I don’t think its possible. It has the same issues on the Hadron side but also additional issues on the lepton side. The EEEMCAL and pfRICH will be slid into and out of the detector here, so anytime we need to service them or another detector inside of them we’ll have to disconnect every RDO in this area and remove them. The cabling in this area would also be extremely messy.</a:t>
            </a:r>
          </a:p>
          <a:p>
            <a:endParaRPr lang="en-US" dirty="0"/>
          </a:p>
          <a:p>
            <a:r>
              <a:rPr lang="en-US" dirty="0"/>
              <a:t>Hadron would be 2.4m +10% for contingency, so ~2.7m </a:t>
            </a:r>
          </a:p>
          <a:p>
            <a:endParaRPr lang="en-US" dirty="0"/>
          </a:p>
          <a:p>
            <a:r>
              <a:rPr lang="en-US" dirty="0"/>
              <a:t>Lepton would be 2.5m +10% for contingency, so ~2.8m</a:t>
            </a:r>
          </a:p>
          <a:p>
            <a:endParaRPr lang="en-US" dirty="0"/>
          </a:p>
        </p:txBody>
      </p:sp>
    </p:spTree>
    <p:extLst>
      <p:ext uri="{BB962C8B-B14F-4D97-AF65-F5344CB8AC3E}">
        <p14:creationId xmlns:p14="http://schemas.microsoft.com/office/powerpoint/2010/main" val="1268532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1B41-3EDE-3B5E-F4A0-1E6DF4D54E8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FA8E1B6-2788-0770-3706-C0A4E377FC30}"/>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21857934-DBB9-0AB5-7116-11065F5ADEB2}"/>
              </a:ext>
            </a:extLst>
          </p:cNvPr>
          <p:cNvPicPr>
            <a:picLocks noChangeAspect="1"/>
          </p:cNvPicPr>
          <p:nvPr/>
        </p:nvPicPr>
        <p:blipFill>
          <a:blip r:embed="rId2"/>
          <a:stretch>
            <a:fillRect/>
          </a:stretch>
        </p:blipFill>
        <p:spPr>
          <a:xfrm>
            <a:off x="754331" y="582049"/>
            <a:ext cx="10910927" cy="5693901"/>
          </a:xfrm>
          <a:prstGeom prst="rect">
            <a:avLst/>
          </a:prstGeom>
        </p:spPr>
      </p:pic>
    </p:spTree>
    <p:extLst>
      <p:ext uri="{BB962C8B-B14F-4D97-AF65-F5344CB8AC3E}">
        <p14:creationId xmlns:p14="http://schemas.microsoft.com/office/powerpoint/2010/main" val="395237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C3EF-B4B4-3E6B-455E-6BC4C2A13F5E}"/>
              </a:ext>
            </a:extLst>
          </p:cNvPr>
          <p:cNvSpPr>
            <a:spLocks noGrp="1"/>
          </p:cNvSpPr>
          <p:nvPr>
            <p:ph type="title"/>
          </p:nvPr>
        </p:nvSpPr>
        <p:spPr/>
        <p:txBody>
          <a:bodyPr>
            <a:normAutofit fontScale="90000"/>
          </a:bodyPr>
          <a:lstStyle/>
          <a:p>
            <a:r>
              <a:rPr lang="en-US" dirty="0"/>
              <a:t>Recent Updates</a:t>
            </a:r>
          </a:p>
        </p:txBody>
      </p:sp>
      <p:sp>
        <p:nvSpPr>
          <p:cNvPr id="3" name="Text Placeholder 2">
            <a:extLst>
              <a:ext uri="{FF2B5EF4-FFF2-40B4-BE49-F238E27FC236}">
                <a16:creationId xmlns:a16="http://schemas.microsoft.com/office/drawing/2014/main" id="{18AEE3A8-6A10-F404-2394-47BD07BD17F0}"/>
              </a:ext>
            </a:extLst>
          </p:cNvPr>
          <p:cNvSpPr>
            <a:spLocks noGrp="1"/>
          </p:cNvSpPr>
          <p:nvPr>
            <p:ph type="body" sz="quarter" idx="10"/>
          </p:nvPr>
        </p:nvSpPr>
        <p:spPr/>
        <p:txBody>
          <a:bodyPr/>
          <a:lstStyle/>
          <a:p>
            <a:r>
              <a:rPr lang="en-US" dirty="0"/>
              <a:t>Working on converting the volume services model to an actual services model</a:t>
            </a:r>
          </a:p>
          <a:p>
            <a:r>
              <a:rPr lang="en-US" dirty="0"/>
              <a:t>Only Inner MPGD Barrel and Disks so far</a:t>
            </a:r>
          </a:p>
        </p:txBody>
      </p:sp>
      <p:pic>
        <p:nvPicPr>
          <p:cNvPr id="5" name="Picture 4">
            <a:extLst>
              <a:ext uri="{FF2B5EF4-FFF2-40B4-BE49-F238E27FC236}">
                <a16:creationId xmlns:a16="http://schemas.microsoft.com/office/drawing/2014/main" id="{209752BC-DEF6-678B-A88D-E41457D96BA6}"/>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294118" y="1650049"/>
            <a:ext cx="5516967" cy="4492305"/>
          </a:xfrm>
          <a:prstGeom prst="rect">
            <a:avLst/>
          </a:prstGeom>
        </p:spPr>
      </p:pic>
      <p:pic>
        <p:nvPicPr>
          <p:cNvPr id="4" name="Picture 3">
            <a:extLst>
              <a:ext uri="{FF2B5EF4-FFF2-40B4-BE49-F238E27FC236}">
                <a16:creationId xmlns:a16="http://schemas.microsoft.com/office/drawing/2014/main" id="{F5B81584-F3DE-AAE9-730D-D34C018EF362}"/>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6439252" y="1518568"/>
            <a:ext cx="5607781" cy="4677054"/>
          </a:xfrm>
          <a:prstGeom prst="rect">
            <a:avLst/>
          </a:prstGeom>
        </p:spPr>
      </p:pic>
      <p:sp>
        <p:nvSpPr>
          <p:cNvPr id="6" name="Arrow: Right 5">
            <a:extLst>
              <a:ext uri="{FF2B5EF4-FFF2-40B4-BE49-F238E27FC236}">
                <a16:creationId xmlns:a16="http://schemas.microsoft.com/office/drawing/2014/main" id="{B95F525E-C700-1F58-FFB4-A71F0136DE28}"/>
              </a:ext>
            </a:extLst>
          </p:cNvPr>
          <p:cNvSpPr/>
          <p:nvPr/>
        </p:nvSpPr>
        <p:spPr>
          <a:xfrm>
            <a:off x="5572219" y="3148673"/>
            <a:ext cx="1307976" cy="1399088"/>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972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BABF-B7C9-BA59-87FB-26E897716150}"/>
              </a:ext>
            </a:extLst>
          </p:cNvPr>
          <p:cNvSpPr>
            <a:spLocks noGrp="1"/>
          </p:cNvSpPr>
          <p:nvPr>
            <p:ph type="title"/>
          </p:nvPr>
        </p:nvSpPr>
        <p:spPr/>
        <p:txBody>
          <a:bodyPr>
            <a:normAutofit fontScale="90000"/>
          </a:bodyPr>
          <a:lstStyle/>
          <a:p>
            <a:r>
              <a:rPr lang="en-US" dirty="0"/>
              <a:t>Recent Updates</a:t>
            </a:r>
          </a:p>
        </p:txBody>
      </p:sp>
      <p:pic>
        <p:nvPicPr>
          <p:cNvPr id="5" name="Picture 4">
            <a:extLst>
              <a:ext uri="{FF2B5EF4-FFF2-40B4-BE49-F238E27FC236}">
                <a16:creationId xmlns:a16="http://schemas.microsoft.com/office/drawing/2014/main" id="{CE6F7164-ED76-9B7B-629B-B807FB99DAA7}"/>
              </a:ext>
            </a:extLst>
          </p:cNvPr>
          <p:cNvPicPr>
            <a:picLocks noChangeAspect="1"/>
          </p:cNvPicPr>
          <p:nvPr/>
        </p:nvPicPr>
        <p:blipFill>
          <a:blip r:embed="rId2"/>
          <a:stretch>
            <a:fillRect/>
          </a:stretch>
        </p:blipFill>
        <p:spPr>
          <a:xfrm>
            <a:off x="6732235" y="1193501"/>
            <a:ext cx="4997802" cy="4482386"/>
          </a:xfrm>
          <a:prstGeom prst="rect">
            <a:avLst/>
          </a:prstGeom>
        </p:spPr>
      </p:pic>
      <p:pic>
        <p:nvPicPr>
          <p:cNvPr id="7" name="Picture 6">
            <a:extLst>
              <a:ext uri="{FF2B5EF4-FFF2-40B4-BE49-F238E27FC236}">
                <a16:creationId xmlns:a16="http://schemas.microsoft.com/office/drawing/2014/main" id="{CB307424-BBD2-1EDF-2DA9-12FD937FD88E}"/>
              </a:ext>
            </a:extLst>
          </p:cNvPr>
          <p:cNvPicPr>
            <a:picLocks noChangeAspect="1"/>
          </p:cNvPicPr>
          <p:nvPr/>
        </p:nvPicPr>
        <p:blipFill rotWithShape="1">
          <a:blip r:embed="rId3"/>
          <a:srcRect b="4126"/>
          <a:stretch/>
        </p:blipFill>
        <p:spPr>
          <a:xfrm>
            <a:off x="461963" y="1134141"/>
            <a:ext cx="4997804" cy="4541746"/>
          </a:xfrm>
          <a:prstGeom prst="rect">
            <a:avLst/>
          </a:prstGeom>
        </p:spPr>
      </p:pic>
      <p:sp>
        <p:nvSpPr>
          <p:cNvPr id="6" name="Arrow: Right 5">
            <a:extLst>
              <a:ext uri="{FF2B5EF4-FFF2-40B4-BE49-F238E27FC236}">
                <a16:creationId xmlns:a16="http://schemas.microsoft.com/office/drawing/2014/main" id="{27FB4AE8-02B5-2A71-EB24-A0277D6A9A2D}"/>
              </a:ext>
            </a:extLst>
          </p:cNvPr>
          <p:cNvSpPr/>
          <p:nvPr/>
        </p:nvSpPr>
        <p:spPr>
          <a:xfrm>
            <a:off x="5643240" y="2792345"/>
            <a:ext cx="905522" cy="117407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58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AE710-9C0F-B946-3747-930D9DE95A68}"/>
              </a:ext>
            </a:extLst>
          </p:cNvPr>
          <p:cNvSpPr>
            <a:spLocks noGrp="1"/>
          </p:cNvSpPr>
          <p:nvPr>
            <p:ph type="title"/>
          </p:nvPr>
        </p:nvSpPr>
        <p:spPr/>
        <p:txBody>
          <a:bodyPr>
            <a:normAutofit fontScale="90000"/>
          </a:bodyPr>
          <a:lstStyle/>
          <a:p>
            <a:r>
              <a:rPr lang="en-US" dirty="0"/>
              <a:t>Modeling Updates</a:t>
            </a:r>
          </a:p>
        </p:txBody>
      </p:sp>
      <p:sp>
        <p:nvSpPr>
          <p:cNvPr id="3" name="Text Placeholder 2">
            <a:extLst>
              <a:ext uri="{FF2B5EF4-FFF2-40B4-BE49-F238E27FC236}">
                <a16:creationId xmlns:a16="http://schemas.microsoft.com/office/drawing/2014/main" id="{045A1A33-5ECA-CE77-6566-9682280F5C5C}"/>
              </a:ext>
            </a:extLst>
          </p:cNvPr>
          <p:cNvSpPr>
            <a:spLocks noGrp="1"/>
          </p:cNvSpPr>
          <p:nvPr>
            <p:ph type="body" sz="quarter" idx="10"/>
          </p:nvPr>
        </p:nvSpPr>
        <p:spPr/>
        <p:txBody>
          <a:bodyPr/>
          <a:lstStyle/>
          <a:p>
            <a:r>
              <a:rPr lang="en-US" dirty="0"/>
              <a:t>Certain groups are starting to give models that have various ports or cable leads to indicate where the services will be coming out of their detectors and boards</a:t>
            </a:r>
          </a:p>
          <a:p>
            <a:endParaRPr lang="en-US" dirty="0"/>
          </a:p>
        </p:txBody>
      </p:sp>
      <p:pic>
        <p:nvPicPr>
          <p:cNvPr id="5" name="Picture 4">
            <a:extLst>
              <a:ext uri="{FF2B5EF4-FFF2-40B4-BE49-F238E27FC236}">
                <a16:creationId xmlns:a16="http://schemas.microsoft.com/office/drawing/2014/main" id="{1C9FD551-DA6F-5CC8-18ED-5A1B0388FF77}"/>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6225627" y="2237173"/>
            <a:ext cx="5628698" cy="3761574"/>
          </a:xfrm>
          <a:prstGeom prst="rect">
            <a:avLst/>
          </a:prstGeom>
        </p:spPr>
      </p:pic>
      <p:pic>
        <p:nvPicPr>
          <p:cNvPr id="4" name="Picture 3">
            <a:extLst>
              <a:ext uri="{FF2B5EF4-FFF2-40B4-BE49-F238E27FC236}">
                <a16:creationId xmlns:a16="http://schemas.microsoft.com/office/drawing/2014/main" id="{1720FF0E-4FD2-E572-7170-B5C15379F703}"/>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943322" y="2175029"/>
            <a:ext cx="4800946" cy="3823718"/>
          </a:xfrm>
          <a:prstGeom prst="rect">
            <a:avLst/>
          </a:prstGeom>
        </p:spPr>
      </p:pic>
    </p:spTree>
    <p:extLst>
      <p:ext uri="{BB962C8B-B14F-4D97-AF65-F5344CB8AC3E}">
        <p14:creationId xmlns:p14="http://schemas.microsoft.com/office/powerpoint/2010/main" val="3990901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4473-7F5F-B193-40F6-EC15BD4113C2}"/>
              </a:ext>
            </a:extLst>
          </p:cNvPr>
          <p:cNvSpPr>
            <a:spLocks noGrp="1"/>
          </p:cNvSpPr>
          <p:nvPr>
            <p:ph type="title"/>
          </p:nvPr>
        </p:nvSpPr>
        <p:spPr/>
        <p:txBody>
          <a:bodyPr>
            <a:normAutofit fontScale="90000"/>
          </a:bodyPr>
          <a:lstStyle/>
          <a:p>
            <a:r>
              <a:rPr lang="en-US" dirty="0"/>
              <a:t>Updates</a:t>
            </a:r>
          </a:p>
        </p:txBody>
      </p:sp>
      <p:sp>
        <p:nvSpPr>
          <p:cNvPr id="3" name="Text Placeholder 2">
            <a:extLst>
              <a:ext uri="{FF2B5EF4-FFF2-40B4-BE49-F238E27FC236}">
                <a16:creationId xmlns:a16="http://schemas.microsoft.com/office/drawing/2014/main" id="{130C2F64-666B-004C-8983-D7AF321A0E21}"/>
              </a:ext>
            </a:extLst>
          </p:cNvPr>
          <p:cNvSpPr>
            <a:spLocks noGrp="1"/>
          </p:cNvSpPr>
          <p:nvPr>
            <p:ph type="body" sz="quarter" idx="10"/>
          </p:nvPr>
        </p:nvSpPr>
        <p:spPr/>
        <p:txBody>
          <a:bodyPr/>
          <a:lstStyle/>
          <a:p>
            <a:endParaRPr lang="en-US" dirty="0"/>
          </a:p>
        </p:txBody>
      </p:sp>
      <p:pic>
        <p:nvPicPr>
          <p:cNvPr id="4" name="Picture 3">
            <a:extLst>
              <a:ext uri="{FF2B5EF4-FFF2-40B4-BE49-F238E27FC236}">
                <a16:creationId xmlns:a16="http://schemas.microsoft.com/office/drawing/2014/main" id="{B5A9FA9D-C613-659D-B4D9-6F9C47D73722}"/>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6528047" y="378432"/>
            <a:ext cx="5131293" cy="5934988"/>
          </a:xfrm>
          <a:prstGeom prst="rect">
            <a:avLst/>
          </a:prstGeom>
        </p:spPr>
      </p:pic>
      <p:pic>
        <p:nvPicPr>
          <p:cNvPr id="9" name="Picture 8">
            <a:extLst>
              <a:ext uri="{FF2B5EF4-FFF2-40B4-BE49-F238E27FC236}">
                <a16:creationId xmlns:a16="http://schemas.microsoft.com/office/drawing/2014/main" id="{2CBF17C8-BFD4-CC9F-FAA7-67319F67712E}"/>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390941" y="715646"/>
            <a:ext cx="6243596" cy="5383146"/>
          </a:xfrm>
          <a:prstGeom prst="rect">
            <a:avLst/>
          </a:prstGeom>
        </p:spPr>
      </p:pic>
    </p:spTree>
    <p:extLst>
      <p:ext uri="{BB962C8B-B14F-4D97-AF65-F5344CB8AC3E}">
        <p14:creationId xmlns:p14="http://schemas.microsoft.com/office/powerpoint/2010/main" val="3408856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ED55-ECFD-AD5D-EFE5-4641FD84C8A4}"/>
              </a:ext>
            </a:extLst>
          </p:cNvPr>
          <p:cNvSpPr>
            <a:spLocks noGrp="1"/>
          </p:cNvSpPr>
          <p:nvPr>
            <p:ph type="title"/>
          </p:nvPr>
        </p:nvSpPr>
        <p:spPr/>
        <p:txBody>
          <a:bodyPr>
            <a:normAutofit fontScale="90000"/>
          </a:bodyPr>
          <a:lstStyle/>
          <a:p>
            <a:r>
              <a:rPr lang="en-US" dirty="0"/>
              <a:t>Updates</a:t>
            </a:r>
          </a:p>
        </p:txBody>
      </p:sp>
      <p:sp>
        <p:nvSpPr>
          <p:cNvPr id="3" name="Text Placeholder 2">
            <a:extLst>
              <a:ext uri="{FF2B5EF4-FFF2-40B4-BE49-F238E27FC236}">
                <a16:creationId xmlns:a16="http://schemas.microsoft.com/office/drawing/2014/main" id="{C815EC91-FD71-CBBC-3675-2A9C3B590F8C}"/>
              </a:ext>
            </a:extLst>
          </p:cNvPr>
          <p:cNvSpPr>
            <a:spLocks noGrp="1"/>
          </p:cNvSpPr>
          <p:nvPr>
            <p:ph type="body" sz="quarter" idx="10"/>
          </p:nvPr>
        </p:nvSpPr>
        <p:spPr/>
        <p:txBody>
          <a:bodyPr/>
          <a:lstStyle/>
          <a:p>
            <a:endParaRPr lang="en-US" dirty="0"/>
          </a:p>
        </p:txBody>
      </p:sp>
      <p:pic>
        <p:nvPicPr>
          <p:cNvPr id="5" name="Picture 4">
            <a:extLst>
              <a:ext uri="{FF2B5EF4-FFF2-40B4-BE49-F238E27FC236}">
                <a16:creationId xmlns:a16="http://schemas.microsoft.com/office/drawing/2014/main" id="{0AD32CB0-B4CD-679E-20A9-A407F6BB84FE}"/>
              </a:ext>
            </a:extLst>
          </p:cNvPr>
          <p:cNvPicPr>
            <a:picLocks noChangeAspect="1"/>
          </p:cNvPicPr>
          <p:nvPr/>
        </p:nvPicPr>
        <p:blipFill rotWithShape="1">
          <a:blip r:embed="rId2">
            <a:clrChange>
              <a:clrFrom>
                <a:srgbClr val="1A1F25"/>
              </a:clrFrom>
              <a:clrTo>
                <a:srgbClr val="1A1F25">
                  <a:alpha val="0"/>
                </a:srgbClr>
              </a:clrTo>
            </a:clrChange>
          </a:blip>
          <a:srcRect b="9155"/>
          <a:stretch/>
        </p:blipFill>
        <p:spPr>
          <a:xfrm>
            <a:off x="5891924" y="1066314"/>
            <a:ext cx="6755323" cy="5070941"/>
          </a:xfrm>
          <a:prstGeom prst="rect">
            <a:avLst/>
          </a:prstGeom>
        </p:spPr>
      </p:pic>
      <p:pic>
        <p:nvPicPr>
          <p:cNvPr id="4" name="Picture 3">
            <a:extLst>
              <a:ext uri="{FF2B5EF4-FFF2-40B4-BE49-F238E27FC236}">
                <a16:creationId xmlns:a16="http://schemas.microsoft.com/office/drawing/2014/main" id="{AED53DE7-83DE-8557-233B-C42657812A39}"/>
              </a:ext>
            </a:extLst>
          </p:cNvPr>
          <p:cNvPicPr>
            <a:picLocks noChangeAspect="1"/>
          </p:cNvPicPr>
          <p:nvPr/>
        </p:nvPicPr>
        <p:blipFill rotWithShape="1">
          <a:blip r:embed="rId3">
            <a:clrChange>
              <a:clrFrom>
                <a:srgbClr val="1A1F25"/>
              </a:clrFrom>
              <a:clrTo>
                <a:srgbClr val="1A1F25">
                  <a:alpha val="0"/>
                </a:srgbClr>
              </a:clrTo>
            </a:clrChange>
          </a:blip>
          <a:srcRect l="11407"/>
          <a:stretch/>
        </p:blipFill>
        <p:spPr>
          <a:xfrm>
            <a:off x="275531" y="1066314"/>
            <a:ext cx="6155235" cy="5076040"/>
          </a:xfrm>
          <a:prstGeom prst="rect">
            <a:avLst/>
          </a:prstGeom>
        </p:spPr>
      </p:pic>
    </p:spTree>
    <p:extLst>
      <p:ext uri="{BB962C8B-B14F-4D97-AF65-F5344CB8AC3E}">
        <p14:creationId xmlns:p14="http://schemas.microsoft.com/office/powerpoint/2010/main" val="907094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E37D-B1AA-02DD-4841-5B44AEFCA20C}"/>
              </a:ext>
            </a:extLst>
          </p:cNvPr>
          <p:cNvSpPr>
            <a:spLocks noGrp="1"/>
          </p:cNvSpPr>
          <p:nvPr>
            <p:ph type="title"/>
          </p:nvPr>
        </p:nvSpPr>
        <p:spPr/>
        <p:txBody>
          <a:bodyPr>
            <a:normAutofit fontScale="90000"/>
          </a:bodyPr>
          <a:lstStyle/>
          <a:p>
            <a:r>
              <a:rPr lang="en-US" dirty="0"/>
              <a:t>Available Space</a:t>
            </a:r>
          </a:p>
        </p:txBody>
      </p:sp>
      <p:sp>
        <p:nvSpPr>
          <p:cNvPr id="3" name="Text Placeholder 2">
            <a:extLst>
              <a:ext uri="{FF2B5EF4-FFF2-40B4-BE49-F238E27FC236}">
                <a16:creationId xmlns:a16="http://schemas.microsoft.com/office/drawing/2014/main" id="{92DD831A-A225-A443-A294-8080F91DCEC8}"/>
              </a:ext>
            </a:extLst>
          </p:cNvPr>
          <p:cNvSpPr>
            <a:spLocks noGrp="1"/>
          </p:cNvSpPr>
          <p:nvPr>
            <p:ph type="body" sz="quarter" idx="10"/>
          </p:nvPr>
        </p:nvSpPr>
        <p:spPr/>
        <p:txBody>
          <a:bodyPr>
            <a:normAutofit/>
          </a:bodyPr>
          <a:lstStyle/>
          <a:p>
            <a:r>
              <a:rPr lang="en-US" sz="2800" dirty="0"/>
              <a:t>Example shown below of the available space estimates</a:t>
            </a:r>
          </a:p>
          <a:p>
            <a:pPr lvl="1"/>
            <a:r>
              <a:rPr lang="en-US" sz="2000" dirty="0"/>
              <a:t>The services from each detector are broken down into 2 sides, Lepton and Hadron</a:t>
            </a:r>
          </a:p>
          <a:p>
            <a:pPr lvl="1"/>
            <a:r>
              <a:rPr lang="en-US" sz="2000" dirty="0"/>
              <a:t>Find the total cross-sectional area for each service for each detector</a:t>
            </a:r>
          </a:p>
          <a:p>
            <a:pPr lvl="1"/>
            <a:r>
              <a:rPr lang="en-US" sz="2000" dirty="0"/>
              <a:t>Add 50% to that number because the services wont stack nicely</a:t>
            </a:r>
          </a:p>
          <a:p>
            <a:pPr lvl="1"/>
            <a:r>
              <a:rPr lang="en-US" sz="2000" dirty="0"/>
              <a:t>Add an additional 50% for miscellaneous spacing needs (cable trays, raceways, bend radii, etc.)</a:t>
            </a:r>
          </a:p>
          <a:p>
            <a:pPr lvl="1"/>
            <a:r>
              <a:rPr lang="en-US" sz="2000" dirty="0"/>
              <a:t>Total it all up</a:t>
            </a:r>
          </a:p>
        </p:txBody>
      </p:sp>
      <p:pic>
        <p:nvPicPr>
          <p:cNvPr id="5" name="Picture 4">
            <a:extLst>
              <a:ext uri="{FF2B5EF4-FFF2-40B4-BE49-F238E27FC236}">
                <a16:creationId xmlns:a16="http://schemas.microsoft.com/office/drawing/2014/main" id="{1D937D4A-8FE9-B319-2253-ED1D974E5C59}"/>
              </a:ext>
            </a:extLst>
          </p:cNvPr>
          <p:cNvPicPr>
            <a:picLocks noChangeAspect="1"/>
          </p:cNvPicPr>
          <p:nvPr/>
        </p:nvPicPr>
        <p:blipFill>
          <a:blip r:embed="rId2"/>
          <a:stretch>
            <a:fillRect/>
          </a:stretch>
        </p:blipFill>
        <p:spPr>
          <a:xfrm>
            <a:off x="600489" y="3666479"/>
            <a:ext cx="10991021" cy="2112630"/>
          </a:xfrm>
          <a:prstGeom prst="rect">
            <a:avLst/>
          </a:prstGeom>
        </p:spPr>
      </p:pic>
    </p:spTree>
    <p:extLst>
      <p:ext uri="{BB962C8B-B14F-4D97-AF65-F5344CB8AC3E}">
        <p14:creationId xmlns:p14="http://schemas.microsoft.com/office/powerpoint/2010/main" val="425246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5A56-540F-F2EE-9254-73920F5A64E0}"/>
              </a:ext>
            </a:extLst>
          </p:cNvPr>
          <p:cNvSpPr>
            <a:spLocks noGrp="1"/>
          </p:cNvSpPr>
          <p:nvPr>
            <p:ph type="title"/>
          </p:nvPr>
        </p:nvSpPr>
        <p:spPr/>
        <p:txBody>
          <a:bodyPr>
            <a:normAutofit fontScale="90000"/>
          </a:bodyPr>
          <a:lstStyle/>
          <a:p>
            <a:r>
              <a:rPr lang="en-US" dirty="0"/>
              <a:t>Available space</a:t>
            </a:r>
          </a:p>
        </p:txBody>
      </p:sp>
      <p:sp>
        <p:nvSpPr>
          <p:cNvPr id="3" name="Text Placeholder 2">
            <a:extLst>
              <a:ext uri="{FF2B5EF4-FFF2-40B4-BE49-F238E27FC236}">
                <a16:creationId xmlns:a16="http://schemas.microsoft.com/office/drawing/2014/main" id="{3BC28240-FBE8-398B-93E3-3ECE6A1BB495}"/>
              </a:ext>
            </a:extLst>
          </p:cNvPr>
          <p:cNvSpPr>
            <a:spLocks noGrp="1"/>
          </p:cNvSpPr>
          <p:nvPr>
            <p:ph type="body" sz="quarter" idx="10"/>
          </p:nvPr>
        </p:nvSpPr>
        <p:spPr/>
        <p:txBody>
          <a:bodyPr/>
          <a:lstStyle/>
          <a:p>
            <a:r>
              <a:rPr lang="en-US" dirty="0"/>
              <a:t>Several locations of high concern</a:t>
            </a:r>
          </a:p>
          <a:p>
            <a:endParaRPr lang="en-US" dirty="0"/>
          </a:p>
        </p:txBody>
      </p:sp>
      <p:pic>
        <p:nvPicPr>
          <p:cNvPr id="9" name="Picture 8">
            <a:extLst>
              <a:ext uri="{FF2B5EF4-FFF2-40B4-BE49-F238E27FC236}">
                <a16:creationId xmlns:a16="http://schemas.microsoft.com/office/drawing/2014/main" id="{A2EFB81B-7DD1-F02C-82AD-D6E5E2BD4BF9}"/>
              </a:ext>
            </a:extLst>
          </p:cNvPr>
          <p:cNvPicPr>
            <a:picLocks noChangeAspect="1"/>
          </p:cNvPicPr>
          <p:nvPr/>
        </p:nvPicPr>
        <p:blipFill>
          <a:blip r:embed="rId2"/>
          <a:stretch>
            <a:fillRect/>
          </a:stretch>
        </p:blipFill>
        <p:spPr>
          <a:xfrm>
            <a:off x="1278636" y="1912650"/>
            <a:ext cx="9865888" cy="4229704"/>
          </a:xfrm>
          <a:prstGeom prst="rect">
            <a:avLst/>
          </a:prstGeom>
        </p:spPr>
      </p:pic>
    </p:spTree>
    <p:extLst>
      <p:ext uri="{BB962C8B-B14F-4D97-AF65-F5344CB8AC3E}">
        <p14:creationId xmlns:p14="http://schemas.microsoft.com/office/powerpoint/2010/main" val="1476520303"/>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767f846-2003-4795-b8a5-c12e60d56749">
      <Terms xmlns="http://schemas.microsoft.com/office/infopath/2007/PartnerControls"/>
    </lcf76f155ced4ddcb4097134ff3c332f>
    <TaxCatchAll xmlns="3bfd71d5-c7ac-4dca-b865-a609d1eb40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98D2554909C94BB45400E87C135FCB" ma:contentTypeVersion="10" ma:contentTypeDescription="Create a new document." ma:contentTypeScope="" ma:versionID="f6f58857f6daa4b711834340285195ba">
  <xsd:schema xmlns:xsd="http://www.w3.org/2001/XMLSchema" xmlns:xs="http://www.w3.org/2001/XMLSchema" xmlns:p="http://schemas.microsoft.com/office/2006/metadata/properties" xmlns:ns2="d767f846-2003-4795-b8a5-c12e60d56749" xmlns:ns3="3bfd71d5-c7ac-4dca-b865-a609d1eb4074" targetNamespace="http://schemas.microsoft.com/office/2006/metadata/properties" ma:root="true" ma:fieldsID="053b8f7372f1cfbe58d59be704c01563" ns2:_="" ns3:_="">
    <xsd:import namespace="d767f846-2003-4795-b8a5-c12e60d56749"/>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7f846-2003-4795-b8a5-c12e60d56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5637A3-DEB1-4C7D-9F81-D2184D65C3B4}">
  <ds:schemaRefs>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microsoft.com/office/2006/metadata/properties"/>
    <ds:schemaRef ds:uri="d767f846-2003-4795-b8a5-c12e60d56749"/>
    <ds:schemaRef ds:uri="http://schemas.openxmlformats.org/package/2006/metadata/core-properties"/>
    <ds:schemaRef ds:uri="3bfd71d5-c7ac-4dca-b865-a609d1eb4074"/>
    <ds:schemaRef ds:uri="http://www.w3.org/XML/1998/namespace"/>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E5FDE2A7-6190-4660-96B1-4848D3073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67f846-2003-4795-b8a5-c12e60d56749"/>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24261</TotalTime>
  <Words>966</Words>
  <Application>Microsoft Office PowerPoint</Application>
  <PresentationFormat>Widescreen</PresentationFormat>
  <Paragraphs>169</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Times New Roman</vt:lpstr>
      <vt:lpstr>Arial</vt:lpstr>
      <vt:lpstr>Calibri</vt:lpstr>
      <vt:lpstr>BNL</vt:lpstr>
      <vt:lpstr>Routing &amp; Services</vt:lpstr>
      <vt:lpstr>Outline</vt:lpstr>
      <vt:lpstr>Recent Updates</vt:lpstr>
      <vt:lpstr>Recent Updates</vt:lpstr>
      <vt:lpstr>Modeling Updates</vt:lpstr>
      <vt:lpstr>Updates</vt:lpstr>
      <vt:lpstr>Updates</vt:lpstr>
      <vt:lpstr>Available Space</vt:lpstr>
      <vt:lpstr>Available space</vt:lpstr>
      <vt:lpstr>Available space</vt:lpstr>
      <vt:lpstr>Update Me!</vt:lpstr>
      <vt:lpstr>Channels &amp; RDOs</vt:lpstr>
      <vt:lpstr>RDO Placements</vt:lpstr>
      <vt:lpstr>RDO Mockup</vt:lpstr>
      <vt:lpstr>Items being looked into </vt:lpstr>
      <vt:lpstr>Questions?</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Wimmer, Roland</cp:lastModifiedBy>
  <cp:revision>567</cp:revision>
  <cp:lastPrinted>2024-05-01T13:40:29Z</cp:lastPrinted>
  <dcterms:created xsi:type="dcterms:W3CDTF">2023-09-12T20:43:32Z</dcterms:created>
  <dcterms:modified xsi:type="dcterms:W3CDTF">2024-07-25T12:34:38Z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0x01010064DC25A386985D4D9C8290A9164CEF14</vt:lpwstr>
  </property>
  <property fmtid="{D5CDD505-2E9C-101B-9397-08002B2CF9AE}" pid="3" name="MediaServiceImageTags">
    <vt:lpwstr/>
  </property>
</Properties>
</file>