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1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9" r:id="rId6"/>
    <p:sldId id="260" r:id="rId7"/>
    <p:sldId id="265" r:id="rId8"/>
    <p:sldId id="262" r:id="rId9"/>
    <p:sldId id="263" r:id="rId10"/>
    <p:sldId id="264" r:id="rId11"/>
    <p:sldId id="270" r:id="rId12"/>
    <p:sldId id="272" r:id="rId13"/>
    <p:sldId id="273" r:id="rId14"/>
    <p:sldId id="271" r:id="rId15"/>
    <p:sldId id="266" r:id="rId16"/>
  </p:sldIdLst>
  <p:sldSz cx="9144000" cy="5143500" type="screen16x9"/>
  <p:notesSz cx="6858000" cy="9144000"/>
  <p:embeddedFontLst>
    <p:embeddedFont>
      <p:font typeface="Noto Sans Symbols" panose="020B0604020202020204" charset="0"/>
      <p:regular r:id="rId19"/>
      <p:bold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2">
          <p15:clr>
            <a:srgbClr val="A4A3A4"/>
          </p15:clr>
        </p15:guide>
        <p15:guide id="2" pos="5568">
          <p15:clr>
            <a:srgbClr val="A4A3A4"/>
          </p15:clr>
        </p15:guide>
        <p15:guide id="3" pos="144">
          <p15:clr>
            <a:srgbClr val="A4A3A4"/>
          </p15:clr>
        </p15:guide>
        <p15:guide id="4" orient="horz" pos="468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orient="horz" pos="2628">
          <p15:clr>
            <a:srgbClr val="A4A3A4"/>
          </p15:clr>
        </p15:guide>
        <p15:guide id="7" orient="horz" pos="10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4D102C-BF2F-46CF-A949-1B09D626DDCB}">
  <a:tblStyle styleId="{BC4D102C-BF2F-46CF-A949-1B09D626DDC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F3E6"/>
          </a:solidFill>
        </a:fill>
      </a:tcStyle>
    </a:wholeTbl>
    <a:band1H>
      <a:tcTxStyle/>
      <a:tcStyle>
        <a:tcBdr/>
        <a:fill>
          <a:solidFill>
            <a:srgbClr val="D6E6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6E6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AF064B-6869-4A23-A0C0-9C300036D53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82"/>
    <p:restoredTop sz="94660"/>
  </p:normalViewPr>
  <p:slideViewPr>
    <p:cSldViewPr snapToGrid="0">
      <p:cViewPr varScale="1">
        <p:scale>
          <a:sx n="116" d="100"/>
          <a:sy n="116" d="100"/>
        </p:scale>
        <p:origin x="622" y="41"/>
      </p:cViewPr>
      <p:guideLst>
        <p:guide orient="horz" pos="852"/>
        <p:guide pos="5568"/>
        <p:guide pos="144"/>
        <p:guide orient="horz" pos="468"/>
        <p:guide orient="horz" pos="2916"/>
        <p:guide orient="horz" pos="2628"/>
        <p:guide orient="horz" pos="10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102" y="1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FEFBCF-9ADB-1427-2286-09179212C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9701E-E01F-1581-0123-5A207B6008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A7E57-3364-4591-92B6-B16CE43F0438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703A6-A8FD-A147-1AFE-6B1FA4FCE6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37064-6DD7-0B05-01EA-655583ECAD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2EDE9-88DA-4E73-A54B-045EC0A2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04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B">
  <p:cSld name="*Cover Option B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44886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4863726" y="1266825"/>
            <a:ext cx="4280400" cy="20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1" y="1266825"/>
            <a:ext cx="48636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1" y="153714"/>
            <a:ext cx="58515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274300" bIns="457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3"/>
          </p:nvPr>
        </p:nvSpPr>
        <p:spPr>
          <a:xfrm>
            <a:off x="469901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4"/>
          </p:nvPr>
        </p:nvSpPr>
        <p:spPr>
          <a:xfrm>
            <a:off x="469901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5"/>
          </p:nvPr>
        </p:nvSpPr>
        <p:spPr>
          <a:xfrm>
            <a:off x="3417372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6"/>
          </p:nvPr>
        </p:nvSpPr>
        <p:spPr>
          <a:xfrm>
            <a:off x="3417372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7"/>
          </p:nvPr>
        </p:nvSpPr>
        <p:spPr>
          <a:xfrm>
            <a:off x="6360197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body" idx="8"/>
          </p:nvPr>
        </p:nvSpPr>
        <p:spPr>
          <a:xfrm>
            <a:off x="6360197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9"/>
          </p:nvPr>
        </p:nvSpPr>
        <p:spPr>
          <a:xfrm>
            <a:off x="-1" y="1266825"/>
            <a:ext cx="239700" cy="20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2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Vertical">
  <p:cSld name="*TWO IMAGES - Vertical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4503575" y="1417872"/>
            <a:ext cx="43197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2"/>
          </p:nvPr>
        </p:nvSpPr>
        <p:spPr>
          <a:xfrm>
            <a:off x="495680" y="1417871"/>
            <a:ext cx="3729600" cy="156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6" name="Google Shape;86;p12"/>
          <p:cNvSpPr>
            <a:spLocks noGrp="1"/>
          </p:cNvSpPr>
          <p:nvPr>
            <p:ph type="pic" idx="3"/>
          </p:nvPr>
        </p:nvSpPr>
        <p:spPr>
          <a:xfrm>
            <a:off x="495680" y="3203316"/>
            <a:ext cx="3729600" cy="156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5"/>
          </p:nvPr>
        </p:nvSpPr>
        <p:spPr>
          <a:xfrm>
            <a:off x="4503575" y="3193094"/>
            <a:ext cx="43197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HREE IMAGES - vertical">
  <p:cSld name="*THREE IMAGES - vertical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3045309" y="1451045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>
            <a:spLocks noGrp="1"/>
          </p:cNvSpPr>
          <p:nvPr>
            <p:ph type="pic" idx="2"/>
          </p:nvPr>
        </p:nvSpPr>
        <p:spPr>
          <a:xfrm>
            <a:off x="489394" y="1442711"/>
            <a:ext cx="20238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6" name="Google Shape;96;p13"/>
          <p:cNvSpPr>
            <a:spLocks noGrp="1"/>
          </p:cNvSpPr>
          <p:nvPr>
            <p:ph type="pic" idx="3"/>
          </p:nvPr>
        </p:nvSpPr>
        <p:spPr>
          <a:xfrm>
            <a:off x="487015" y="2620206"/>
            <a:ext cx="20286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5"/>
          </p:nvPr>
        </p:nvSpPr>
        <p:spPr>
          <a:xfrm>
            <a:off x="3045309" y="2630976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>
            <a:spLocks noGrp="1"/>
          </p:cNvSpPr>
          <p:nvPr>
            <p:ph type="pic" idx="6"/>
          </p:nvPr>
        </p:nvSpPr>
        <p:spPr>
          <a:xfrm>
            <a:off x="487014" y="3807136"/>
            <a:ext cx="2028600" cy="89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1" name="Google Shape;101;p13"/>
          <p:cNvSpPr txBox="1">
            <a:spLocks noGrp="1"/>
          </p:cNvSpPr>
          <p:nvPr>
            <p:ph type="body" idx="7"/>
          </p:nvPr>
        </p:nvSpPr>
        <p:spPr>
          <a:xfrm>
            <a:off x="3045309" y="3794491"/>
            <a:ext cx="5814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top horizontal">
  <p:cSld name="*TWO IMAGES - top horizontal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2"/>
          </p:nvPr>
        </p:nvSpPr>
        <p:spPr>
          <a:xfrm>
            <a:off x="488732" y="3141637"/>
            <a:ext cx="41148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3"/>
          </p:nvPr>
        </p:nvSpPr>
        <p:spPr>
          <a:xfrm>
            <a:off x="4716216" y="3141637"/>
            <a:ext cx="40977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>
            <a:spLocks noGrp="1"/>
          </p:cNvSpPr>
          <p:nvPr>
            <p:ph type="pic" idx="4"/>
          </p:nvPr>
        </p:nvSpPr>
        <p:spPr>
          <a:xfrm>
            <a:off x="495679" y="1417871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0" name="Google Shape;110;p14"/>
          <p:cNvSpPr>
            <a:spLocks noGrp="1"/>
          </p:cNvSpPr>
          <p:nvPr>
            <p:ph type="pic" idx="5"/>
          </p:nvPr>
        </p:nvSpPr>
        <p:spPr>
          <a:xfrm>
            <a:off x="4709050" y="1417871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IMAGES - Bottom horizontal">
  <p:cSld name="*TWO IMAGES - Bottom horizontal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457201" y="1016890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2"/>
          </p:nvPr>
        </p:nvSpPr>
        <p:spPr>
          <a:xfrm>
            <a:off x="457200" y="1408347"/>
            <a:ext cx="41148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3"/>
          </p:nvPr>
        </p:nvSpPr>
        <p:spPr>
          <a:xfrm>
            <a:off x="4716215" y="1408347"/>
            <a:ext cx="41148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>
            <a:spLocks noGrp="1"/>
          </p:cNvSpPr>
          <p:nvPr>
            <p:ph type="pic" idx="4"/>
          </p:nvPr>
        </p:nvSpPr>
        <p:spPr>
          <a:xfrm>
            <a:off x="464146" y="2711336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0" name="Google Shape;120;p15"/>
          <p:cNvSpPr>
            <a:spLocks noGrp="1"/>
          </p:cNvSpPr>
          <p:nvPr>
            <p:ph type="pic" idx="5"/>
          </p:nvPr>
        </p:nvSpPr>
        <p:spPr>
          <a:xfrm>
            <a:off x="4730864" y="2711336"/>
            <a:ext cx="4023300" cy="171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6"/>
          </p:nvPr>
        </p:nvSpPr>
        <p:spPr>
          <a:xfrm>
            <a:off x="476266" y="4434669"/>
            <a:ext cx="3995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200"/>
              <a:buNone/>
              <a:defRPr sz="12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7"/>
          </p:nvPr>
        </p:nvSpPr>
        <p:spPr>
          <a:xfrm>
            <a:off x="4750290" y="4444194"/>
            <a:ext cx="3995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200"/>
              <a:buNone/>
              <a:defRPr sz="12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WO LRG IMAGES - top horizontal">
  <p:cSld name="*TWO LRG IMAGES - top horizontal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488732" y="4106864"/>
            <a:ext cx="41148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2"/>
          </p:nvPr>
        </p:nvSpPr>
        <p:spPr>
          <a:xfrm>
            <a:off x="4716216" y="4106864"/>
            <a:ext cx="40977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»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>
            <a:spLocks noGrp="1"/>
          </p:cNvSpPr>
          <p:nvPr>
            <p:ph type="pic" idx="3"/>
          </p:nvPr>
        </p:nvSpPr>
        <p:spPr>
          <a:xfrm>
            <a:off x="495679" y="1420813"/>
            <a:ext cx="4023300" cy="268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1" name="Google Shape;131;p16"/>
          <p:cNvSpPr>
            <a:spLocks noGrp="1"/>
          </p:cNvSpPr>
          <p:nvPr>
            <p:ph type="pic" idx="4"/>
          </p:nvPr>
        </p:nvSpPr>
        <p:spPr>
          <a:xfrm>
            <a:off x="4709050" y="1420813"/>
            <a:ext cx="4023300" cy="268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5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 - TWO images">
  <p:cSld name="*PICS/caption - TWO image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>
            <a:spLocks noGrp="1"/>
          </p:cNvSpPr>
          <p:nvPr>
            <p:ph type="pic" idx="2"/>
          </p:nvPr>
        </p:nvSpPr>
        <p:spPr>
          <a:xfrm>
            <a:off x="676630" y="1417046"/>
            <a:ext cx="3790500" cy="280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676630" y="4256434"/>
            <a:ext cx="3840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3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>
            <a:spLocks noGrp="1"/>
          </p:cNvSpPr>
          <p:nvPr>
            <p:ph type="pic" idx="4"/>
          </p:nvPr>
        </p:nvSpPr>
        <p:spPr>
          <a:xfrm>
            <a:off x="4765130" y="1416462"/>
            <a:ext cx="3790500" cy="280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43" name="Google Shape;143;p17"/>
          <p:cNvSpPr txBox="1">
            <a:spLocks noGrp="1"/>
          </p:cNvSpPr>
          <p:nvPr>
            <p:ph type="body" idx="5"/>
          </p:nvPr>
        </p:nvSpPr>
        <p:spPr>
          <a:xfrm>
            <a:off x="4765130" y="4255850"/>
            <a:ext cx="38406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HREE IMAGES">
  <p:cSld name="*THREE IMAGE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2"/>
          </p:nvPr>
        </p:nvSpPr>
        <p:spPr>
          <a:xfrm>
            <a:off x="495879" y="2854960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3"/>
          </p:nvPr>
        </p:nvSpPr>
        <p:spPr>
          <a:xfrm>
            <a:off x="3381086" y="2854960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>
            <a:spLocks noGrp="1"/>
          </p:cNvSpPr>
          <p:nvPr>
            <p:ph type="pic" idx="4"/>
          </p:nvPr>
        </p:nvSpPr>
        <p:spPr>
          <a:xfrm>
            <a:off x="503079" y="1415695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2" name="Google Shape;152;p18"/>
          <p:cNvSpPr>
            <a:spLocks noGrp="1"/>
          </p:cNvSpPr>
          <p:nvPr>
            <p:ph type="pic" idx="5"/>
          </p:nvPr>
        </p:nvSpPr>
        <p:spPr>
          <a:xfrm>
            <a:off x="3388286" y="1415695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3" name="Google Shape;153;p18"/>
          <p:cNvSpPr txBox="1">
            <a:spLocks noGrp="1"/>
          </p:cNvSpPr>
          <p:nvPr>
            <p:ph type="body" idx="6"/>
          </p:nvPr>
        </p:nvSpPr>
        <p:spPr>
          <a:xfrm>
            <a:off x="6261696" y="2856834"/>
            <a:ext cx="24657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>
            <a:spLocks noGrp="1"/>
          </p:cNvSpPr>
          <p:nvPr>
            <p:ph type="pic" idx="7"/>
          </p:nvPr>
        </p:nvSpPr>
        <p:spPr>
          <a:xfrm>
            <a:off x="6268896" y="1417569"/>
            <a:ext cx="2361300" cy="1365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s/bullets - FOUR Images">
  <p:cSld name="*PICS/captions/bullets - FOUR Image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>
            <a:spLocks noGrp="1"/>
          </p:cNvSpPr>
          <p:nvPr>
            <p:ph type="pic" idx="2"/>
          </p:nvPr>
        </p:nvSpPr>
        <p:spPr>
          <a:xfrm>
            <a:off x="218127" y="1418980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0" name="Google Shape;160;p19"/>
          <p:cNvSpPr>
            <a:spLocks noGrp="1"/>
          </p:cNvSpPr>
          <p:nvPr>
            <p:ph type="pic" idx="3"/>
          </p:nvPr>
        </p:nvSpPr>
        <p:spPr>
          <a:xfrm>
            <a:off x="2453235" y="1418980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1" name="Google Shape;161;p19"/>
          <p:cNvSpPr>
            <a:spLocks noGrp="1"/>
          </p:cNvSpPr>
          <p:nvPr>
            <p:ph type="pic" idx="4"/>
          </p:nvPr>
        </p:nvSpPr>
        <p:spPr>
          <a:xfrm>
            <a:off x="4688341" y="1418980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2" name="Google Shape;162;p19"/>
          <p:cNvSpPr>
            <a:spLocks noGrp="1"/>
          </p:cNvSpPr>
          <p:nvPr>
            <p:ph type="pic" idx="5"/>
          </p:nvPr>
        </p:nvSpPr>
        <p:spPr>
          <a:xfrm>
            <a:off x="6906022" y="1418980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3" name="Google Shape;163;p19"/>
          <p:cNvSpPr txBox="1">
            <a:spLocks noGrp="1"/>
          </p:cNvSpPr>
          <p:nvPr>
            <p:ph type="body" idx="1"/>
          </p:nvPr>
        </p:nvSpPr>
        <p:spPr>
          <a:xfrm>
            <a:off x="469900" y="3672521"/>
            <a:ext cx="8434500" cy="1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▪"/>
              <a:defRPr sz="2000">
                <a:solidFill>
                  <a:srgbClr val="000000"/>
                </a:solidFill>
              </a:defRPr>
            </a:lvl1pPr>
            <a:lvl2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>
                <a:solidFill>
                  <a:srgbClr val="000000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>
                <a:solidFill>
                  <a:srgbClr val="000000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>
                <a:solidFill>
                  <a:srgbClr val="000000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 sz="2000">
                <a:solidFill>
                  <a:srgbClr val="000000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 b="1" i="0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6"/>
          </p:nvPr>
        </p:nvSpPr>
        <p:spPr>
          <a:xfrm>
            <a:off x="218128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7"/>
          </p:nvPr>
        </p:nvSpPr>
        <p:spPr>
          <a:xfrm>
            <a:off x="2442595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8"/>
          </p:nvPr>
        </p:nvSpPr>
        <p:spPr>
          <a:xfrm>
            <a:off x="4681064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9"/>
          </p:nvPr>
        </p:nvSpPr>
        <p:spPr>
          <a:xfrm>
            <a:off x="6905532" y="3127171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>
                <a:solidFill>
                  <a:srgbClr val="000000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3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PICS/caption - FOUR images">
  <p:cSld name="*PICS/caption - FOUR image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>
            <a:spLocks noGrp="1"/>
          </p:cNvSpPr>
          <p:nvPr>
            <p:ph type="pic" idx="2"/>
          </p:nvPr>
        </p:nvSpPr>
        <p:spPr>
          <a:xfrm>
            <a:off x="487437" y="1420813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9" name="Google Shape;179;p20"/>
          <p:cNvSpPr txBox="1">
            <a:spLocks noGrp="1"/>
          </p:cNvSpPr>
          <p:nvPr>
            <p:ph type="body" idx="3"/>
          </p:nvPr>
        </p:nvSpPr>
        <p:spPr>
          <a:xfrm>
            <a:off x="487437" y="2822383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>
            <a:spLocks noGrp="1"/>
          </p:cNvSpPr>
          <p:nvPr>
            <p:ph type="pic" idx="4"/>
          </p:nvPr>
        </p:nvSpPr>
        <p:spPr>
          <a:xfrm>
            <a:off x="4912432" y="1420813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1" name="Google Shape;181;p20"/>
          <p:cNvSpPr txBox="1">
            <a:spLocks noGrp="1"/>
          </p:cNvSpPr>
          <p:nvPr>
            <p:ph type="body" idx="5"/>
          </p:nvPr>
        </p:nvSpPr>
        <p:spPr>
          <a:xfrm>
            <a:off x="4912432" y="2822383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0"/>
          <p:cNvSpPr>
            <a:spLocks noGrp="1"/>
          </p:cNvSpPr>
          <p:nvPr>
            <p:ph type="pic" idx="6"/>
          </p:nvPr>
        </p:nvSpPr>
        <p:spPr>
          <a:xfrm>
            <a:off x="487437" y="3097650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3" name="Google Shape;183;p20"/>
          <p:cNvSpPr txBox="1">
            <a:spLocks noGrp="1"/>
          </p:cNvSpPr>
          <p:nvPr>
            <p:ph type="body" idx="7"/>
          </p:nvPr>
        </p:nvSpPr>
        <p:spPr>
          <a:xfrm>
            <a:off x="487437" y="4502674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0"/>
          <p:cNvSpPr>
            <a:spLocks noGrp="1"/>
          </p:cNvSpPr>
          <p:nvPr>
            <p:ph type="pic" idx="8"/>
          </p:nvPr>
        </p:nvSpPr>
        <p:spPr>
          <a:xfrm>
            <a:off x="4912432" y="3097650"/>
            <a:ext cx="3790500" cy="1383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5" name="Google Shape;185;p20"/>
          <p:cNvSpPr txBox="1">
            <a:spLocks noGrp="1"/>
          </p:cNvSpPr>
          <p:nvPr>
            <p:ph type="body" idx="9"/>
          </p:nvPr>
        </p:nvSpPr>
        <p:spPr>
          <a:xfrm>
            <a:off x="4912432" y="4505517"/>
            <a:ext cx="3840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Font typeface="Noto Sans Symbols"/>
              <a:buNone/>
              <a:defRPr sz="1200" b="0" cap="none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harts, Graphs, Tables">
  <p:cSld name="*Charts, Graphs, Table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457201" y="1417579"/>
            <a:ext cx="8373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2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3"/>
          </p:nvPr>
        </p:nvSpPr>
        <p:spPr>
          <a:xfrm>
            <a:off x="443573" y="4457863"/>
            <a:ext cx="3711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50"/>
              <a:buNone/>
              <a:defRPr sz="105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olumns-TWO">
  <p:cSld name="*Columns-TW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457201" y="1020763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57200" y="1397181"/>
            <a:ext cx="40233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4700588" y="1397181"/>
            <a:ext cx="40233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Video">
  <p:cSld name="*Vide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/>
          <p:nvPr/>
        </p:nvSpPr>
        <p:spPr>
          <a:xfrm>
            <a:off x="0" y="-5043"/>
            <a:ext cx="9144000" cy="5148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457201" y="386954"/>
            <a:ext cx="83730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A">
  <p:cSld name="*Cover Option A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1228" y="369832"/>
            <a:ext cx="2592519" cy="67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468796" y="574696"/>
            <a:ext cx="5685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800"/>
              <a:buNone/>
              <a:defRPr sz="18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4"/>
          <p:cNvSpPr>
            <a:spLocks noGrp="1"/>
          </p:cNvSpPr>
          <p:nvPr>
            <p:ph type="pic" idx="2"/>
          </p:nvPr>
        </p:nvSpPr>
        <p:spPr>
          <a:xfrm>
            <a:off x="4863726" y="1266825"/>
            <a:ext cx="4280400" cy="2030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1" y="1266825"/>
            <a:ext cx="48636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body" idx="3"/>
          </p:nvPr>
        </p:nvSpPr>
        <p:spPr>
          <a:xfrm>
            <a:off x="-1" y="1266825"/>
            <a:ext cx="239700" cy="20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4"/>
          </p:nvPr>
        </p:nvSpPr>
        <p:spPr>
          <a:xfrm>
            <a:off x="469901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5"/>
          </p:nvPr>
        </p:nvSpPr>
        <p:spPr>
          <a:xfrm>
            <a:off x="469901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body" idx="6"/>
          </p:nvPr>
        </p:nvSpPr>
        <p:spPr>
          <a:xfrm>
            <a:off x="3417372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7"/>
          </p:nvPr>
        </p:nvSpPr>
        <p:spPr>
          <a:xfrm>
            <a:off x="3417372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8"/>
          </p:nvPr>
        </p:nvSpPr>
        <p:spPr>
          <a:xfrm>
            <a:off x="6360197" y="3437210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9"/>
          </p:nvPr>
        </p:nvSpPr>
        <p:spPr>
          <a:xfrm>
            <a:off x="6360197" y="3720288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13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/>
          <p:nvPr/>
        </p:nvSpPr>
        <p:spPr>
          <a:xfrm>
            <a:off x="-1018914" y="-1479541"/>
            <a:ext cx="3502800" cy="1015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Suggested line of text (optional):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START WITH YES.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/>
          <p:nvPr/>
        </p:nvSpPr>
        <p:spPr>
          <a:xfrm>
            <a:off x="-1018914" y="-1479541"/>
            <a:ext cx="3502800" cy="1015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Suggested line of text (optional):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START WITH YES.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C">
  <p:cSld name="*Cover Option C"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5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58316" y="58557"/>
            <a:ext cx="2201069" cy="57152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>
            <a:spLocks noGrp="1"/>
          </p:cNvSpPr>
          <p:nvPr>
            <p:ph type="body" idx="1"/>
          </p:nvPr>
        </p:nvSpPr>
        <p:spPr>
          <a:xfrm>
            <a:off x="469901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2"/>
          </p:nvPr>
        </p:nvSpPr>
        <p:spPr>
          <a:xfrm>
            <a:off x="469901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3"/>
          </p:nvPr>
        </p:nvSpPr>
        <p:spPr>
          <a:xfrm>
            <a:off x="3417372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body" idx="4"/>
          </p:nvPr>
        </p:nvSpPr>
        <p:spPr>
          <a:xfrm>
            <a:off x="3417372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25"/>
          <p:cNvSpPr>
            <a:spLocks noGrp="1"/>
          </p:cNvSpPr>
          <p:nvPr>
            <p:ph type="pic" idx="5"/>
          </p:nvPr>
        </p:nvSpPr>
        <p:spPr>
          <a:xfrm>
            <a:off x="218127" y="674681"/>
            <a:ext cx="8925900" cy="2071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469900" y="2794775"/>
            <a:ext cx="84528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>
                <a:solidFill>
                  <a:srgbClr val="232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body" idx="6"/>
          </p:nvPr>
        </p:nvSpPr>
        <p:spPr>
          <a:xfrm>
            <a:off x="6360197" y="3709174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body" idx="7"/>
          </p:nvPr>
        </p:nvSpPr>
        <p:spPr>
          <a:xfrm>
            <a:off x="6360197" y="399225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body" idx="8"/>
          </p:nvPr>
        </p:nvSpPr>
        <p:spPr>
          <a:xfrm>
            <a:off x="469900" y="3441935"/>
            <a:ext cx="8484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9"/>
          </p:nvPr>
        </p:nvSpPr>
        <p:spPr>
          <a:xfrm>
            <a:off x="2" y="674680"/>
            <a:ext cx="224700" cy="20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5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13"/>
          </p:nvPr>
        </p:nvSpPr>
        <p:spPr>
          <a:xfrm>
            <a:off x="503238" y="300961"/>
            <a:ext cx="59847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 cap="none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4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Cover Option D">
  <p:cSld name="*Cover Option D"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6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2888" y="139139"/>
            <a:ext cx="2201069" cy="57152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6"/>
          <p:cNvSpPr txBox="1">
            <a:spLocks noGrp="1"/>
          </p:cNvSpPr>
          <p:nvPr>
            <p:ph type="body" idx="1"/>
          </p:nvPr>
        </p:nvSpPr>
        <p:spPr>
          <a:xfrm>
            <a:off x="469901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body" idx="2"/>
          </p:nvPr>
        </p:nvSpPr>
        <p:spPr>
          <a:xfrm>
            <a:off x="469901" y="3719301"/>
            <a:ext cx="269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3"/>
          </p:nvPr>
        </p:nvSpPr>
        <p:spPr>
          <a:xfrm>
            <a:off x="3417372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4"/>
          </p:nvPr>
        </p:nvSpPr>
        <p:spPr>
          <a:xfrm>
            <a:off x="3417372" y="371930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>
            <a:spLocks noGrp="1"/>
          </p:cNvSpPr>
          <p:nvPr>
            <p:ph type="pic" idx="5"/>
          </p:nvPr>
        </p:nvSpPr>
        <p:spPr>
          <a:xfrm>
            <a:off x="218127" y="1261205"/>
            <a:ext cx="8925900" cy="2071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6" name="Google Shape;236;p26"/>
          <p:cNvSpPr txBox="1">
            <a:spLocks noGrp="1"/>
          </p:cNvSpPr>
          <p:nvPr>
            <p:ph type="title"/>
          </p:nvPr>
        </p:nvSpPr>
        <p:spPr>
          <a:xfrm>
            <a:off x="469901" y="82770"/>
            <a:ext cx="67761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>
                <a:solidFill>
                  <a:srgbClr val="232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body" idx="6"/>
          </p:nvPr>
        </p:nvSpPr>
        <p:spPr>
          <a:xfrm>
            <a:off x="6360197" y="3436223"/>
            <a:ext cx="2692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 b="1" cap="none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body" idx="7"/>
          </p:nvPr>
        </p:nvSpPr>
        <p:spPr>
          <a:xfrm>
            <a:off x="6360197" y="3719301"/>
            <a:ext cx="26928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Font typeface="Arial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body" idx="8"/>
          </p:nvPr>
        </p:nvSpPr>
        <p:spPr>
          <a:xfrm>
            <a:off x="469900" y="922195"/>
            <a:ext cx="8484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body" idx="9"/>
          </p:nvPr>
        </p:nvSpPr>
        <p:spPr>
          <a:xfrm>
            <a:off x="2" y="1261204"/>
            <a:ext cx="224700" cy="207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2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6"/>
          <p:cNvSpPr txBox="1">
            <a:spLocks noGrp="1"/>
          </p:cNvSpPr>
          <p:nvPr>
            <p:ph type="body" idx="13"/>
          </p:nvPr>
        </p:nvSpPr>
        <p:spPr>
          <a:xfrm>
            <a:off x="6360197" y="4570711"/>
            <a:ext cx="26928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400"/>
              <a:buNone/>
              <a:defRPr sz="1400">
                <a:solidFill>
                  <a:srgbClr val="47484A"/>
                </a:solidFill>
              </a:defRPr>
            </a:lvl1pPr>
            <a:lvl2pPr marL="914400" lvl="1" indent="-228600" algn="l" rtl="0">
              <a:spcBef>
                <a:spcPts val="18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ONE Image">
  <p:cSld name="*Pic - ONE Image"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body" idx="2"/>
          </p:nvPr>
        </p:nvSpPr>
        <p:spPr>
          <a:xfrm>
            <a:off x="469900" y="3893639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28"/>
          <p:cNvSpPr>
            <a:spLocks noGrp="1"/>
          </p:cNvSpPr>
          <p:nvPr>
            <p:ph type="pic" idx="3"/>
          </p:nvPr>
        </p:nvSpPr>
        <p:spPr>
          <a:xfrm>
            <a:off x="218127" y="-1"/>
            <a:ext cx="8925900" cy="27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469900" y="3265038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body" idx="4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TWO images">
  <p:cSld name="*Pic - TWO images"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29"/>
          <p:cNvSpPr>
            <a:spLocks noGrp="1"/>
          </p:cNvSpPr>
          <p:nvPr>
            <p:ph type="pic" idx="2"/>
          </p:nvPr>
        </p:nvSpPr>
        <p:spPr>
          <a:xfrm>
            <a:off x="218127" y="0"/>
            <a:ext cx="4480500" cy="274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5" name="Google Shape;265;p29"/>
          <p:cNvSpPr>
            <a:spLocks noGrp="1"/>
          </p:cNvSpPr>
          <p:nvPr>
            <p:ph type="pic" idx="3"/>
          </p:nvPr>
        </p:nvSpPr>
        <p:spPr>
          <a:xfrm>
            <a:off x="4682525" y="0"/>
            <a:ext cx="4480500" cy="274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>
          <a:xfrm>
            <a:off x="469900" y="3255513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9"/>
          <p:cNvSpPr txBox="1">
            <a:spLocks noGrp="1"/>
          </p:cNvSpPr>
          <p:nvPr>
            <p:ph type="body" idx="4"/>
          </p:nvPr>
        </p:nvSpPr>
        <p:spPr>
          <a:xfrm>
            <a:off x="469900" y="3884114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body" idx="5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2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THREE Images">
  <p:cSld name="*Pic - THREE Images"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body" idx="1"/>
          </p:nvPr>
        </p:nvSpPr>
        <p:spPr>
          <a:xfrm>
            <a:off x="0" y="2742091"/>
            <a:ext cx="9144000" cy="240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>
            <a:spLocks noGrp="1"/>
          </p:cNvSpPr>
          <p:nvPr>
            <p:ph type="pic" idx="2"/>
          </p:nvPr>
        </p:nvSpPr>
        <p:spPr>
          <a:xfrm>
            <a:off x="218127" y="0"/>
            <a:ext cx="2990100" cy="2755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5" name="Google Shape;275;p30"/>
          <p:cNvSpPr>
            <a:spLocks noGrp="1"/>
          </p:cNvSpPr>
          <p:nvPr>
            <p:ph type="pic" idx="3"/>
          </p:nvPr>
        </p:nvSpPr>
        <p:spPr>
          <a:xfrm>
            <a:off x="3194237" y="0"/>
            <a:ext cx="2990100" cy="27552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76" name="Google Shape;276;p30"/>
          <p:cNvSpPr>
            <a:spLocks noGrp="1"/>
          </p:cNvSpPr>
          <p:nvPr>
            <p:ph type="pic" idx="4"/>
          </p:nvPr>
        </p:nvSpPr>
        <p:spPr>
          <a:xfrm>
            <a:off x="6186112" y="0"/>
            <a:ext cx="2958000" cy="2755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7" name="Google Shape;277;p30"/>
          <p:cNvSpPr txBox="1">
            <a:spLocks noGrp="1"/>
          </p:cNvSpPr>
          <p:nvPr>
            <p:ph type="body" idx="5"/>
          </p:nvPr>
        </p:nvSpPr>
        <p:spPr>
          <a:xfrm>
            <a:off x="469900" y="3893639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469900" y="3265038"/>
            <a:ext cx="86742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body" idx="6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3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Pic - FOUR Images">
  <p:cSld name="*Pic - FOUR Images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31"/>
          <p:cNvSpPr>
            <a:spLocks noGrp="1"/>
          </p:cNvSpPr>
          <p:nvPr>
            <p:ph type="pic" idx="2"/>
          </p:nvPr>
        </p:nvSpPr>
        <p:spPr>
          <a:xfrm>
            <a:off x="218127" y="1240631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6" name="Google Shape;286;p31"/>
          <p:cNvSpPr>
            <a:spLocks noGrp="1"/>
          </p:cNvSpPr>
          <p:nvPr>
            <p:ph type="pic" idx="3"/>
          </p:nvPr>
        </p:nvSpPr>
        <p:spPr>
          <a:xfrm>
            <a:off x="2453235" y="1240631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87" name="Google Shape;287;p31"/>
          <p:cNvSpPr>
            <a:spLocks noGrp="1"/>
          </p:cNvSpPr>
          <p:nvPr>
            <p:ph type="pic" idx="4"/>
          </p:nvPr>
        </p:nvSpPr>
        <p:spPr>
          <a:xfrm>
            <a:off x="4688341" y="1240631"/>
            <a:ext cx="2240400" cy="167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8" name="Google Shape;288;p31"/>
          <p:cNvSpPr>
            <a:spLocks noGrp="1"/>
          </p:cNvSpPr>
          <p:nvPr>
            <p:ph type="pic" idx="5"/>
          </p:nvPr>
        </p:nvSpPr>
        <p:spPr>
          <a:xfrm>
            <a:off x="6906022" y="1240631"/>
            <a:ext cx="2240400" cy="16788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89" name="Google Shape;289;p31"/>
          <p:cNvSpPr txBox="1">
            <a:spLocks noGrp="1"/>
          </p:cNvSpPr>
          <p:nvPr>
            <p:ph type="body" idx="6"/>
          </p:nvPr>
        </p:nvSpPr>
        <p:spPr>
          <a:xfrm>
            <a:off x="469900" y="3484064"/>
            <a:ext cx="8434500" cy="13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4pPr>
            <a:lvl5pPr marL="2286000" lvl="4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1"/>
          <p:cNvSpPr txBox="1">
            <a:spLocks noGrp="1"/>
          </p:cNvSpPr>
          <p:nvPr>
            <p:ph type="body" idx="7"/>
          </p:nvPr>
        </p:nvSpPr>
        <p:spPr>
          <a:xfrm>
            <a:off x="218128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8"/>
          </p:nvPr>
        </p:nvSpPr>
        <p:spPr>
          <a:xfrm>
            <a:off x="2442595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9"/>
          </p:nvPr>
        </p:nvSpPr>
        <p:spPr>
          <a:xfrm>
            <a:off x="4681064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1"/>
          <p:cNvSpPr txBox="1">
            <a:spLocks noGrp="1"/>
          </p:cNvSpPr>
          <p:nvPr>
            <p:ph type="body" idx="13"/>
          </p:nvPr>
        </p:nvSpPr>
        <p:spPr>
          <a:xfrm>
            <a:off x="6905532" y="2948823"/>
            <a:ext cx="22386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3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31"/>
          <p:cNvSpPr txBox="1">
            <a:spLocks noGrp="1"/>
          </p:cNvSpPr>
          <p:nvPr>
            <p:ph type="ftr" idx="11"/>
          </p:nvPr>
        </p:nvSpPr>
        <p:spPr>
          <a:xfrm>
            <a:off x="0" y="-1"/>
            <a:ext cx="228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31"/>
          <p:cNvSpPr txBox="1">
            <a:spLocks noGrp="1"/>
          </p:cNvSpPr>
          <p:nvPr>
            <p:ph type="body" idx="14"/>
          </p:nvPr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31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-1876478" y="0"/>
            <a:ext cx="1548900" cy="3385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Instructions on replacing a current image: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and delete image and click the icon to insert a different image</a:t>
            </a:r>
            <a:endParaRPr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crop tool to position the image within the shape.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Only">
  <p:cSld name="*Title Only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>
            <a:spLocks noGrp="1"/>
          </p:cNvSpPr>
          <p:nvPr>
            <p:ph type="title"/>
          </p:nvPr>
        </p:nvSpPr>
        <p:spPr>
          <a:xfrm>
            <a:off x="457201" y="36790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2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32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2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32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tx">
  <p:cSld name="TITLE_AND_BODY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>
            <a:spLocks noGrp="1"/>
          </p:cNvSpPr>
          <p:nvPr>
            <p:ph type="title"/>
          </p:nvPr>
        </p:nvSpPr>
        <p:spPr>
          <a:xfrm>
            <a:off x="84364" y="217799"/>
            <a:ext cx="83043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893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body" idx="1"/>
          </p:nvPr>
        </p:nvSpPr>
        <p:spPr>
          <a:xfrm>
            <a:off x="84363" y="816599"/>
            <a:ext cx="8877300" cy="4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1200"/>
              <a:buChar char="▪"/>
              <a:defRPr/>
            </a:lvl1pPr>
            <a:lvl2pPr marL="914400" lvl="1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700"/>
              <a:buChar char="–"/>
              <a:defRPr/>
            </a:lvl2pPr>
            <a:lvl3pPr marL="1371600" lvl="2" indent="-260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500"/>
              <a:buChar char="๏"/>
              <a:defRPr/>
            </a:lvl3pPr>
            <a:lvl4pPr marL="1828800" lvl="3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400"/>
              <a:buChar char="❖"/>
              <a:defRPr/>
            </a:lvl4pPr>
            <a:lvl5pPr marL="2286000" lvl="4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11893"/>
              </a:buClr>
              <a:buSzPts val="700"/>
              <a:buChar char="»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ldNum" idx="12"/>
          </p:nvPr>
        </p:nvSpPr>
        <p:spPr>
          <a:xfrm>
            <a:off x="8761185" y="4890643"/>
            <a:ext cx="200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7F7F7F"/>
              </a:solidFill>
            </a:endParaRPr>
          </a:p>
        </p:txBody>
      </p:sp>
      <p:pic>
        <p:nvPicPr>
          <p:cNvPr id="310" name="Google Shape;310;p33" descr="image2.png"/>
          <p:cNvPicPr preferRelativeResize="0"/>
          <p:nvPr/>
        </p:nvPicPr>
        <p:blipFill rotWithShape="1">
          <a:blip r:embed="rId2">
            <a:alphaModFix/>
          </a:blip>
          <a:srcRect t="19" b="19"/>
          <a:stretch/>
        </p:blipFill>
        <p:spPr>
          <a:xfrm>
            <a:off x="4073257" y="6137197"/>
            <a:ext cx="557703" cy="70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Blue">
  <p:cSld name="*Section Break_Blu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0" y="-1"/>
            <a:ext cx="9144000" cy="44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Red">
  <p:cSld name="*Section Break_Red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1" y="-10684"/>
            <a:ext cx="9144000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6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_Green">
  <p:cSld name="*Section Break_Gree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/>
          <p:cNvPicPr preferRelativeResize="0"/>
          <p:nvPr/>
        </p:nvPicPr>
        <p:blipFill rotWithShape="1">
          <a:blip r:embed="rId2">
            <a:alphaModFix/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" y="-10684"/>
            <a:ext cx="9144000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7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">
  <p:cSld name="*Section Brea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6" cy="448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 rotWithShape="1">
          <a:blip r:embed="rId3">
            <a:alphaModFix amt="80000"/>
          </a:blip>
          <a:srcRect t="-240"/>
          <a:stretch/>
        </p:blipFill>
        <p:spPr>
          <a:xfrm>
            <a:off x="0" y="-10684"/>
            <a:ext cx="9144000" cy="449937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0" y="1"/>
            <a:ext cx="9144000" cy="44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457200" anchor="ctr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cap="none">
                <a:solidFill>
                  <a:schemeClr val="lt1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21" y="4702076"/>
            <a:ext cx="2046367" cy="26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Only_">
  <p:cSld name="*Title Only_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1" y="35857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*Title_Table">
  <p:cSld name="1_*Title_Tab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57201" y="35857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2148350" y="108417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73" name="Google Shape;73;p10"/>
          <p:cNvGraphicFramePr/>
          <p:nvPr/>
        </p:nvGraphicFramePr>
        <p:xfrm>
          <a:off x="457200" y="151824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{BC4D102C-BF2F-46CF-A949-1B09D626DDCB}</a:tableStyleId>
              </a:tblPr>
              <a:tblGrid>
                <a:gridCol w="209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olumns-TWO w/boxed heads">
  <p:cSld name="*Columns-TWO w/boxed head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60895" y="1840702"/>
            <a:ext cx="4114800" cy="2877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4714875" y="1840702"/>
            <a:ext cx="4114800" cy="2877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3"/>
          </p:nvPr>
        </p:nvSpPr>
        <p:spPr>
          <a:xfrm>
            <a:off x="4714875" y="1406047"/>
            <a:ext cx="4114800" cy="46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•"/>
              <a:defRPr sz="14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5"/>
          </p:nvPr>
        </p:nvSpPr>
        <p:spPr>
          <a:xfrm>
            <a:off x="460895" y="1406047"/>
            <a:ext cx="4114800" cy="46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–"/>
              <a:defRPr sz="1600"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•"/>
              <a:defRPr sz="14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»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A close up of a sign&#10;&#10;Description automatically generated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7860665" y="4794647"/>
            <a:ext cx="1044942" cy="298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1" y="1393826"/>
            <a:ext cx="83730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4" name="Google Shape;14;p1"/>
          <p:cNvSpPr/>
          <p:nvPr/>
        </p:nvSpPr>
        <p:spPr>
          <a:xfrm>
            <a:off x="0" y="-2"/>
            <a:ext cx="228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457201" y="4827084"/>
            <a:ext cx="1418752" cy="1804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0" r:id="rId21"/>
    <p:sldLayoutId id="2147483671" r:id="rId22"/>
    <p:sldLayoutId id="2147483672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4">
          <p15:clr>
            <a:srgbClr val="F26B43"/>
          </p15:clr>
        </p15:guide>
        <p15:guide id="2" pos="5568">
          <p15:clr>
            <a:srgbClr val="F26B43"/>
          </p15:clr>
        </p15:guide>
        <p15:guide id="3" orient="horz" pos="2964">
          <p15:clr>
            <a:srgbClr val="F26B43"/>
          </p15:clr>
        </p15:guide>
        <p15:guide id="4" orient="horz" pos="1720">
          <p15:clr>
            <a:srgbClr val="F26B43"/>
          </p15:clr>
        </p15:guide>
        <p15:guide id="5" orient="horz" pos="876">
          <p15:clr>
            <a:srgbClr val="F26B43"/>
          </p15:clr>
        </p15:guide>
        <p15:guide id="6" orient="horz" pos="3180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3156">
          <p15:clr>
            <a:srgbClr val="F26B43"/>
          </p15:clr>
        </p15:guide>
        <p15:guide id="9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>
            <a:spLocks noGrp="1"/>
          </p:cNvSpPr>
          <p:nvPr>
            <p:ph type="title"/>
          </p:nvPr>
        </p:nvSpPr>
        <p:spPr>
          <a:xfrm>
            <a:off x="0" y="1270716"/>
            <a:ext cx="9144000" cy="203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0" rIns="91425" bIns="0" anchor="ctr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Joint EICUG/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ePIC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Collaboration Meeting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322" name="Google Shape;322;p35"/>
          <p:cNvSpPr txBox="1">
            <a:spLocks noGrp="1"/>
          </p:cNvSpPr>
          <p:nvPr>
            <p:ph type="body" idx="1"/>
          </p:nvPr>
        </p:nvSpPr>
        <p:spPr>
          <a:xfrm>
            <a:off x="0" y="153725"/>
            <a:ext cx="89622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274300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July 25, 2024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9"/>
          </p:nvPr>
        </p:nvSpPr>
        <p:spPr>
          <a:xfrm>
            <a:off x="-1" y="1266825"/>
            <a:ext cx="239714" cy="202996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</a:pPr>
            <a:endParaRPr/>
          </a:p>
        </p:txBody>
      </p:sp>
      <p:sp>
        <p:nvSpPr>
          <p:cNvPr id="324" name="Google Shape;324;p35"/>
          <p:cNvSpPr txBox="1"/>
          <p:nvPr/>
        </p:nvSpPr>
        <p:spPr>
          <a:xfrm>
            <a:off x="396718" y="3819292"/>
            <a:ext cx="90342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en-US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Barrel EMCAL Engineering Update</a:t>
            </a:r>
            <a:endParaRPr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5"/>
          <p:cNvSpPr txBox="1"/>
          <p:nvPr/>
        </p:nvSpPr>
        <p:spPr>
          <a:xfrm>
            <a:off x="9338553" y="46757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4D24-789C-6D41-4129-4C24E5B0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ASTROPIX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DFAB1-9EB0-8F2D-1947-59A349A119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D16113-3110-A767-242D-9FB21B874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8" t="1502" r="20093" b="19228"/>
          <a:stretch/>
        </p:blipFill>
        <p:spPr>
          <a:xfrm>
            <a:off x="1713421" y="1128714"/>
            <a:ext cx="5694648" cy="379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4D24-789C-6D41-4129-4C24E5B0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Barrel Construction/Installation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896BB-FF6E-4201-5406-F81795FCF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485041"/>
            <a:ext cx="7806775" cy="3217587"/>
          </a:xfrm>
        </p:spPr>
        <p:txBody>
          <a:bodyPr/>
          <a:lstStyle/>
          <a:p>
            <a:pPr marL="6858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Unpack sectors and attach light guides</a:t>
            </a:r>
          </a:p>
          <a:p>
            <a:pPr marL="6858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Assemble sectors (with light guides) next to solenoid (on </a:t>
            </a:r>
            <a:r>
              <a:rPr lang="en-US" b="0" dirty="0" err="1">
                <a:solidFill>
                  <a:schemeClr val="tx1"/>
                </a:solidFill>
              </a:rPr>
              <a:t>dRICH</a:t>
            </a:r>
            <a:r>
              <a:rPr lang="en-US" b="0" dirty="0">
                <a:solidFill>
                  <a:schemeClr val="tx1"/>
                </a:solidFill>
              </a:rPr>
              <a:t> side)</a:t>
            </a:r>
          </a:p>
          <a:p>
            <a:pPr marL="6858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Slide assembled barrel into position and connect to support rings</a:t>
            </a:r>
          </a:p>
          <a:p>
            <a:pPr marL="6858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Insert </a:t>
            </a:r>
            <a:r>
              <a:rPr lang="en-US" b="0" dirty="0" err="1">
                <a:solidFill>
                  <a:schemeClr val="tx1"/>
                </a:solidFill>
              </a:rPr>
              <a:t>AstroPix</a:t>
            </a:r>
            <a:r>
              <a:rPr lang="en-US" b="0" dirty="0">
                <a:solidFill>
                  <a:schemeClr val="tx1"/>
                </a:solidFill>
              </a:rPr>
              <a:t> into drawers, </a:t>
            </a:r>
          </a:p>
          <a:p>
            <a:pPr marL="1143000" lvl="1" indent="-4572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Trays are half-length, each sector has 2 trays back-to-back</a:t>
            </a:r>
          </a:p>
          <a:p>
            <a:pPr marL="1143000" lvl="1" indent="-4572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Prefer installation (and servicing) from both ends</a:t>
            </a:r>
            <a:endParaRPr lang="en-US" b="0" dirty="0">
              <a:solidFill>
                <a:schemeClr val="tx1"/>
              </a:solidFill>
            </a:endParaRPr>
          </a:p>
          <a:p>
            <a:pPr marL="6858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Assemble end-of-sector boxes at both ends of each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DFAB1-9EB0-8F2D-1947-59A349A119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0EAE-8C0B-F79A-5B19-658A34A5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Next Steps: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06849-5BBC-E6B0-0CC9-236855C7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146562"/>
            <a:ext cx="8373000" cy="2139778"/>
          </a:xfrm>
        </p:spPr>
        <p:txBody>
          <a:bodyPr/>
          <a:lstStyle/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Finalize engineering interface documents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Resolve interference with DIRC and overlap with lenses?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Incorporate interface with support rings into sector design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Design </a:t>
            </a:r>
            <a:r>
              <a:rPr lang="en-US" sz="1800" b="0" dirty="0" err="1">
                <a:solidFill>
                  <a:schemeClr val="tx1"/>
                </a:solidFill>
              </a:rPr>
              <a:t>AstroPix</a:t>
            </a:r>
            <a:r>
              <a:rPr lang="en-US" sz="1800" b="0" dirty="0">
                <a:solidFill>
                  <a:schemeClr val="tx1"/>
                </a:solidFill>
              </a:rPr>
              <a:t> installation/maintenance fixtures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Clarify support scheme for inner detectors and evaluate impact on </a:t>
            </a:r>
            <a:r>
              <a:rPr lang="en-US" sz="1800" b="0" dirty="0" err="1">
                <a:solidFill>
                  <a:schemeClr val="tx1"/>
                </a:solidFill>
              </a:rPr>
              <a:t>AstroPix</a:t>
            </a:r>
            <a:r>
              <a:rPr lang="en-US" sz="1800" b="0" dirty="0">
                <a:solidFill>
                  <a:schemeClr val="tx1"/>
                </a:solidFill>
              </a:rPr>
              <a:t> installation/maintenance</a:t>
            </a:r>
          </a:p>
          <a:p>
            <a:pPr marL="228600" indent="0"/>
            <a:endParaRPr lang="en-US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FD957-0004-6F9C-0829-65A64AB977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FBD8DF-05C3-666E-8D43-F253630566D8}"/>
              </a:ext>
            </a:extLst>
          </p:cNvPr>
          <p:cNvSpPr txBox="1">
            <a:spLocks/>
          </p:cNvSpPr>
          <p:nvPr/>
        </p:nvSpPr>
        <p:spPr>
          <a:xfrm>
            <a:off x="457201" y="2831129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Our Requirements: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5413DD-77F9-7A85-B8A5-6DF6AE8BE1BE}"/>
              </a:ext>
            </a:extLst>
          </p:cNvPr>
          <p:cNvSpPr txBox="1">
            <a:spLocks/>
          </p:cNvSpPr>
          <p:nvPr/>
        </p:nvSpPr>
        <p:spPr>
          <a:xfrm>
            <a:off x="457201" y="3619117"/>
            <a:ext cx="8373000" cy="1165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0065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Ability to access and replace end-of-sector boxes on each end of the detector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Access to </a:t>
            </a:r>
            <a:r>
              <a:rPr lang="en-US" sz="1800" b="0" dirty="0" err="1">
                <a:solidFill>
                  <a:schemeClr val="tx1"/>
                </a:solidFill>
              </a:rPr>
              <a:t>AstroPix</a:t>
            </a:r>
            <a:r>
              <a:rPr lang="en-US" sz="1800" b="0" dirty="0">
                <a:solidFill>
                  <a:schemeClr val="tx1"/>
                </a:solidFill>
              </a:rPr>
              <a:t> staves, preferably from both sides (this impacts tray design and installation tooling)</a:t>
            </a:r>
          </a:p>
          <a:p>
            <a:pPr marL="228600" indent="0"/>
            <a:endParaRPr lang="en-US" b="0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6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90EACD-668F-AD88-F5F5-7B9D62AD1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7" t="5029" r="14999" b="11801"/>
          <a:stretch/>
        </p:blipFill>
        <p:spPr>
          <a:xfrm>
            <a:off x="1657350" y="715419"/>
            <a:ext cx="5829300" cy="40566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ACD57B1-2D4F-341A-6540-5F2F0091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62804"/>
            <a:ext cx="8373000" cy="621600"/>
          </a:xfrm>
        </p:spPr>
        <p:txBody>
          <a:bodyPr/>
          <a:lstStyle/>
          <a:p>
            <a:r>
              <a:rPr lang="en-US" sz="2400" dirty="0"/>
              <a:t>BIC Sector, End View:</a:t>
            </a:r>
          </a:p>
        </p:txBody>
      </p:sp>
    </p:spTree>
    <p:extLst>
      <p:ext uri="{BB962C8B-B14F-4D97-AF65-F5344CB8AC3E}">
        <p14:creationId xmlns:p14="http://schemas.microsoft.com/office/powerpoint/2010/main" val="390797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D57B1-2D4F-341A-6540-5F2F0091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00" y="128621"/>
            <a:ext cx="8373000" cy="621600"/>
          </a:xfrm>
        </p:spPr>
        <p:txBody>
          <a:bodyPr/>
          <a:lstStyle/>
          <a:p>
            <a:r>
              <a:rPr lang="en-US" sz="2400" dirty="0"/>
              <a:t>BIC Length: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A1F597-5FE8-4686-837B-758BA122C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27" t="9223" r="16695" b="4288"/>
          <a:stretch/>
        </p:blipFill>
        <p:spPr>
          <a:xfrm>
            <a:off x="1681162" y="770717"/>
            <a:ext cx="5781675" cy="42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0EAE-8C0B-F79A-5B19-658A34A5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13889"/>
            <a:ext cx="8373000" cy="621600"/>
          </a:xfrm>
        </p:spPr>
        <p:txBody>
          <a:bodyPr/>
          <a:lstStyle/>
          <a:p>
            <a:r>
              <a:rPr lang="en-US" sz="2400" dirty="0"/>
              <a:t>“Recent” Change Summary: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06849-5BBC-E6B0-0CC9-236855C7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052335"/>
            <a:ext cx="8373000" cy="3675923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Needed more space for end-of-sector boxes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Originally allocated 10cm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Increased to 15cm to accommodate light guides and connectors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Distance to </a:t>
            </a:r>
            <a:r>
              <a:rPr lang="en-US" dirty="0" err="1"/>
              <a:t>dRICH</a:t>
            </a:r>
            <a:r>
              <a:rPr lang="en-US" dirty="0"/>
              <a:t> has to be unchanged (hard requirement)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Reduced active length of the detector from 440cm to 435cm to maintain service gap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Detector was out-of-phase with the DIRC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We have 48 sectors, DIRC has 12 segments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We had a single “cap-stone” sector, which made us 3.75 degrees out of alignment with the DIRC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Rotated barrel 3.75 degrees to put edge of sector on vertical plane which restores alignment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Unclear how/if this will impact installation</a:t>
            </a:r>
          </a:p>
          <a:p>
            <a:pPr marL="228600" indent="0"/>
            <a:endParaRPr lang="en-US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FD957-0004-6F9C-0829-65A64AB977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2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D57B1-2D4F-341A-6540-5F2F0091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71350"/>
            <a:ext cx="8373000" cy="621600"/>
          </a:xfrm>
        </p:spPr>
        <p:txBody>
          <a:bodyPr/>
          <a:lstStyle/>
          <a:p>
            <a:r>
              <a:rPr lang="en-US" sz="2400" dirty="0"/>
              <a:t>BIC Placement in Global Model: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83BE8-9463-40DA-B3B0-CF981698B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1" t="3463" r="16067" b="1881"/>
          <a:stretch/>
        </p:blipFill>
        <p:spPr>
          <a:xfrm>
            <a:off x="2161695" y="792950"/>
            <a:ext cx="5252582" cy="409474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ECEFC3C-5176-C09C-3C99-749AB7442A48}"/>
              </a:ext>
            </a:extLst>
          </p:cNvPr>
          <p:cNvCxnSpPr>
            <a:cxnSpLocks/>
          </p:cNvCxnSpPr>
          <p:nvPr/>
        </p:nvCxnSpPr>
        <p:spPr>
          <a:xfrm flipV="1">
            <a:off x="2707019" y="2571750"/>
            <a:ext cx="693406" cy="664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E03C08-8E8C-7F0C-F345-0A370EA15209}"/>
              </a:ext>
            </a:extLst>
          </p:cNvPr>
          <p:cNvSpPr txBox="1"/>
          <p:nvPr/>
        </p:nvSpPr>
        <p:spPr>
          <a:xfrm>
            <a:off x="2075491" y="3335258"/>
            <a:ext cx="940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Interference</a:t>
            </a:r>
          </a:p>
          <a:p>
            <a:r>
              <a:rPr lang="en-US" sz="800" dirty="0"/>
              <a:t>w/DIRC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E013F-C226-6A29-AA83-B9CA7ADB3D03}"/>
              </a:ext>
            </a:extLst>
          </p:cNvPr>
          <p:cNvSpPr txBox="1"/>
          <p:nvPr/>
        </p:nvSpPr>
        <p:spPr>
          <a:xfrm>
            <a:off x="6450138" y="1095306"/>
            <a:ext cx="782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East (+Z)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E10DAF-48F5-558D-7B9A-296C7A39F3A4}"/>
              </a:ext>
            </a:extLst>
          </p:cNvPr>
          <p:cNvSpPr txBox="1"/>
          <p:nvPr/>
        </p:nvSpPr>
        <p:spPr>
          <a:xfrm>
            <a:off x="2154431" y="1118953"/>
            <a:ext cx="782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West (-Z)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AF75CA-E0C9-2A92-AED2-6A2AB89E498E}"/>
              </a:ext>
            </a:extLst>
          </p:cNvPr>
          <p:cNvSpPr txBox="1"/>
          <p:nvPr/>
        </p:nvSpPr>
        <p:spPr>
          <a:xfrm>
            <a:off x="4252284" y="861576"/>
            <a:ext cx="10170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Facing North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926FD4-79BF-1D24-F48E-D6DCDDA770BD}"/>
              </a:ext>
            </a:extLst>
          </p:cNvPr>
          <p:cNvCxnSpPr>
            <a:cxnSpLocks/>
          </p:cNvCxnSpPr>
          <p:nvPr/>
        </p:nvCxnSpPr>
        <p:spPr>
          <a:xfrm flipH="1" flipV="1">
            <a:off x="5170025" y="2635170"/>
            <a:ext cx="1446836" cy="70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E1122F6-A61F-6A69-BEE6-DFAB52E0E3A3}"/>
              </a:ext>
            </a:extLst>
          </p:cNvPr>
          <p:cNvSpPr txBox="1"/>
          <p:nvPr/>
        </p:nvSpPr>
        <p:spPr>
          <a:xfrm>
            <a:off x="6559768" y="3236581"/>
            <a:ext cx="940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6.75cm gap to</a:t>
            </a:r>
          </a:p>
          <a:p>
            <a:r>
              <a:rPr lang="en-US" sz="800" dirty="0"/>
              <a:t>DRICH</a:t>
            </a:r>
          </a:p>
        </p:txBody>
      </p:sp>
    </p:spTree>
    <p:extLst>
      <p:ext uri="{BB962C8B-B14F-4D97-AF65-F5344CB8AC3E}">
        <p14:creationId xmlns:p14="http://schemas.microsoft.com/office/powerpoint/2010/main" val="85941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D57B1-2D4F-341A-6540-5F2F0091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71350"/>
            <a:ext cx="8373000" cy="621600"/>
          </a:xfrm>
        </p:spPr>
        <p:txBody>
          <a:bodyPr/>
          <a:lstStyle/>
          <a:p>
            <a:r>
              <a:rPr lang="en-US" sz="2400" dirty="0"/>
              <a:t>DIRC Interference: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83BE8-9463-40DA-B3B0-CF981698B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58" t="371" r="27165" b="30679"/>
          <a:stretch/>
        </p:blipFill>
        <p:spPr>
          <a:xfrm>
            <a:off x="1533526" y="1092200"/>
            <a:ext cx="5886449" cy="370522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DB0210-C8D6-9776-8502-2D5A4008524B}"/>
              </a:ext>
            </a:extLst>
          </p:cNvPr>
          <p:cNvCxnSpPr>
            <a:cxnSpLocks/>
          </p:cNvCxnSpPr>
          <p:nvPr/>
        </p:nvCxnSpPr>
        <p:spPr>
          <a:xfrm>
            <a:off x="4844137" y="3599986"/>
            <a:ext cx="184150" cy="32099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7D43A9-4E93-2CDA-5DAE-517989E2CF86}"/>
              </a:ext>
            </a:extLst>
          </p:cNvPr>
          <p:cNvCxnSpPr>
            <a:cxnSpLocks/>
          </p:cNvCxnSpPr>
          <p:nvPr/>
        </p:nvCxnSpPr>
        <p:spPr>
          <a:xfrm>
            <a:off x="6095617" y="3657600"/>
            <a:ext cx="162308" cy="26338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10D205-F653-48A4-8B87-ED68A78EEBB9}"/>
              </a:ext>
            </a:extLst>
          </p:cNvPr>
          <p:cNvCxnSpPr>
            <a:cxnSpLocks/>
          </p:cNvCxnSpPr>
          <p:nvPr/>
        </p:nvCxnSpPr>
        <p:spPr>
          <a:xfrm flipH="1">
            <a:off x="5028287" y="3920983"/>
            <a:ext cx="3340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4DE6A0-6462-DEE8-E09A-7AF644740F41}"/>
              </a:ext>
            </a:extLst>
          </p:cNvPr>
          <p:cNvSpPr txBox="1"/>
          <p:nvPr/>
        </p:nvSpPr>
        <p:spPr>
          <a:xfrm>
            <a:off x="5287095" y="3797873"/>
            <a:ext cx="1770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4.74cm</a:t>
            </a:r>
          </a:p>
          <a:p>
            <a:endParaRPr lang="en-US" sz="10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86C26B-9D93-7FB0-8AB4-CDE53C7AEC36}"/>
              </a:ext>
            </a:extLst>
          </p:cNvPr>
          <p:cNvCxnSpPr>
            <a:cxnSpLocks/>
          </p:cNvCxnSpPr>
          <p:nvPr/>
        </p:nvCxnSpPr>
        <p:spPr>
          <a:xfrm>
            <a:off x="5864572" y="3920983"/>
            <a:ext cx="3933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6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D57B1-2D4F-341A-6540-5F2F0091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71350"/>
            <a:ext cx="8373000" cy="621600"/>
          </a:xfrm>
        </p:spPr>
        <p:txBody>
          <a:bodyPr/>
          <a:lstStyle/>
          <a:p>
            <a:r>
              <a:rPr lang="en-US" sz="2400" dirty="0" err="1"/>
              <a:t>Dirc</a:t>
            </a:r>
            <a:r>
              <a:rPr lang="en-US" sz="2400" dirty="0"/>
              <a:t> Interference, </a:t>
            </a:r>
            <a:r>
              <a:rPr lang="en-US" sz="2400" dirty="0" err="1"/>
              <a:t>Astropix</a:t>
            </a:r>
            <a:r>
              <a:rPr lang="en-US" sz="2400" dirty="0"/>
              <a:t> Access: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83BE8-9463-40DA-B3B0-CF981698B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3" r="16451" b="4411"/>
          <a:stretch/>
        </p:blipFill>
        <p:spPr>
          <a:xfrm>
            <a:off x="1845669" y="866510"/>
            <a:ext cx="5452662" cy="392456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711008B-4B08-811B-EA0B-3595A26C4371}"/>
              </a:ext>
            </a:extLst>
          </p:cNvPr>
          <p:cNvCxnSpPr/>
          <p:nvPr/>
        </p:nvCxnSpPr>
        <p:spPr>
          <a:xfrm flipH="1">
            <a:off x="4572000" y="1209675"/>
            <a:ext cx="962025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E936923-98B2-1B30-0CCC-255311357061}"/>
              </a:ext>
            </a:extLst>
          </p:cNvPr>
          <p:cNvSpPr txBox="1"/>
          <p:nvPr/>
        </p:nvSpPr>
        <p:spPr>
          <a:xfrm>
            <a:off x="5467350" y="1086564"/>
            <a:ext cx="11434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/>
              <a:t>New orientation in phase w/DIRC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E8EB5-2A47-A4BF-41C7-7795AB35B944}"/>
              </a:ext>
            </a:extLst>
          </p:cNvPr>
          <p:cNvSpPr txBox="1"/>
          <p:nvPr/>
        </p:nvSpPr>
        <p:spPr>
          <a:xfrm>
            <a:off x="3753056" y="4056936"/>
            <a:ext cx="10228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800" b="1" dirty="0"/>
              <a:t>Support Tube for </a:t>
            </a:r>
          </a:p>
          <a:p>
            <a:r>
              <a:rPr lang="en-US" sz="800" b="1" dirty="0"/>
              <a:t>Inner Detectors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3FEB3C-015A-2FAB-7294-8F8B506AD459}"/>
              </a:ext>
            </a:extLst>
          </p:cNvPr>
          <p:cNvCxnSpPr>
            <a:cxnSpLocks/>
          </p:cNvCxnSpPr>
          <p:nvPr/>
        </p:nvCxnSpPr>
        <p:spPr>
          <a:xfrm flipH="1" flipV="1">
            <a:off x="3119215" y="3076486"/>
            <a:ext cx="717847" cy="10473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2BEEF55-AD86-0DBB-2B25-7A19EF2AFA7F}"/>
              </a:ext>
            </a:extLst>
          </p:cNvPr>
          <p:cNvSpPr txBox="1"/>
          <p:nvPr/>
        </p:nvSpPr>
        <p:spPr>
          <a:xfrm>
            <a:off x="1943922" y="1543020"/>
            <a:ext cx="12959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800" b="1" dirty="0"/>
              <a:t>DIRC Lenses block inner </a:t>
            </a:r>
            <a:r>
              <a:rPr lang="en-US" sz="800" b="1" dirty="0" err="1"/>
              <a:t>Astropix</a:t>
            </a:r>
            <a:endParaRPr lang="en-US" sz="8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D65886-B163-9B54-7DAD-64E1C88D908F}"/>
              </a:ext>
            </a:extLst>
          </p:cNvPr>
          <p:cNvCxnSpPr>
            <a:cxnSpLocks/>
          </p:cNvCxnSpPr>
          <p:nvPr/>
        </p:nvCxnSpPr>
        <p:spPr>
          <a:xfrm>
            <a:off x="3239871" y="1881574"/>
            <a:ext cx="373394" cy="3077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D57B1-2D4F-341A-6540-5F2F0091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71350"/>
            <a:ext cx="8373000" cy="621600"/>
          </a:xfrm>
        </p:spPr>
        <p:txBody>
          <a:bodyPr/>
          <a:lstStyle/>
          <a:p>
            <a:r>
              <a:rPr lang="en-US" sz="2400" dirty="0"/>
              <a:t>DRICH End: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83BE8-9463-40DA-B3B0-CF981698B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0" r="13426" b="3951"/>
          <a:stretch/>
        </p:blipFill>
        <p:spPr>
          <a:xfrm>
            <a:off x="1750419" y="891033"/>
            <a:ext cx="5326656" cy="376952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711008B-4B08-811B-EA0B-3595A26C4371}"/>
              </a:ext>
            </a:extLst>
          </p:cNvPr>
          <p:cNvCxnSpPr>
            <a:cxnSpLocks/>
          </p:cNvCxnSpPr>
          <p:nvPr/>
        </p:nvCxnSpPr>
        <p:spPr>
          <a:xfrm flipH="1">
            <a:off x="4505325" y="269433"/>
            <a:ext cx="1247775" cy="27690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C784E8-F211-CE7D-6FFD-E2DEC5153C7C}"/>
              </a:ext>
            </a:extLst>
          </p:cNvPr>
          <p:cNvSpPr txBox="1"/>
          <p:nvPr/>
        </p:nvSpPr>
        <p:spPr>
          <a:xfrm>
            <a:off x="5683468" y="143596"/>
            <a:ext cx="2076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6.75cm gap to DRICH</a:t>
            </a:r>
          </a:p>
          <a:p>
            <a:r>
              <a:rPr lang="en-US" sz="800" dirty="0"/>
              <a:t>ESB’s extend 1.25cm beyond DIRC Bar</a:t>
            </a:r>
          </a:p>
        </p:txBody>
      </p:sp>
    </p:spTree>
    <p:extLst>
      <p:ext uri="{BB962C8B-B14F-4D97-AF65-F5344CB8AC3E}">
        <p14:creationId xmlns:p14="http://schemas.microsoft.com/office/powerpoint/2010/main" val="6717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4D24-789C-6D41-4129-4C24E5B0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ASTROPIX Tray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DFAB1-9EB0-8F2D-1947-59A349A119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D16113-3110-A767-242D-9FB21B874F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02" b="6902"/>
          <a:stretch/>
        </p:blipFill>
        <p:spPr>
          <a:xfrm>
            <a:off x="1725665" y="571578"/>
            <a:ext cx="5692669" cy="420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E6710268A474DA2863D4634666AC7" ma:contentTypeVersion="11" ma:contentTypeDescription="Create a new document." ma:contentTypeScope="" ma:versionID="49d1315e2aaeeb0b335a1cdde7097473">
  <xsd:schema xmlns:xsd="http://www.w3.org/2001/XMLSchema" xmlns:xs="http://www.w3.org/2001/XMLSchema" xmlns:p="http://schemas.microsoft.com/office/2006/metadata/properties" xmlns:ns3="cd7f8294-370a-4aed-920a-4e0f038c6a95" xmlns:ns4="5e72cee1-0b0c-4c72-9171-6e19a6c421d8" targetNamespace="http://schemas.microsoft.com/office/2006/metadata/properties" ma:root="true" ma:fieldsID="55142802f5477572b7e9767d94ebe5d2" ns3:_="" ns4:_="">
    <xsd:import namespace="cd7f8294-370a-4aed-920a-4e0f038c6a95"/>
    <xsd:import namespace="5e72cee1-0b0c-4c72-9171-6e19a6c421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f8294-370a-4aed-920a-4e0f038c6a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2cee1-0b0c-4c72-9171-6e19a6c421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7f8294-370a-4aed-920a-4e0f038c6a9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4CE2D7-8510-4F6B-A796-42ADA9B81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f8294-370a-4aed-920a-4e0f038c6a95"/>
    <ds:schemaRef ds:uri="5e72cee1-0b0c-4c72-9171-6e19a6c421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79A324-EB9F-4296-9FF6-65D1F4FDCBAF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5e72cee1-0b0c-4c72-9171-6e19a6c421d8"/>
    <ds:schemaRef ds:uri="cd7f8294-370a-4aed-920a-4e0f038c6a95"/>
  </ds:schemaRefs>
</ds:datastoreItem>
</file>

<file path=customXml/itemProps3.xml><?xml version="1.0" encoding="utf-8"?>
<ds:datastoreItem xmlns:ds="http://schemas.openxmlformats.org/officeDocument/2006/customXml" ds:itemID="{E96DC931-C49F-41B7-ABA6-3E57AB5B2E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3803</TotalTime>
  <Words>350</Words>
  <Application>Microsoft Office PowerPoint</Application>
  <PresentationFormat>On-screen Show (16:9)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Noto Sans Symbols</vt:lpstr>
      <vt:lpstr>Roboto</vt:lpstr>
      <vt:lpstr>1_presentation_16x9</vt:lpstr>
      <vt:lpstr>Joint EICUG/ePIC Collaboration Meeting</vt:lpstr>
      <vt:lpstr>BIC Sector, End View:</vt:lpstr>
      <vt:lpstr>BIC Length:</vt:lpstr>
      <vt:lpstr>“Recent” Change Summary:</vt:lpstr>
      <vt:lpstr>BIC Placement in Global Model:</vt:lpstr>
      <vt:lpstr>DIRC Interference:</vt:lpstr>
      <vt:lpstr>Dirc Interference, Astropix Access:</vt:lpstr>
      <vt:lpstr>DRICH End:</vt:lpstr>
      <vt:lpstr>ASTROPIX Tray </vt:lpstr>
      <vt:lpstr>ASTROPIX Installation</vt:lpstr>
      <vt:lpstr>Barrel Construction/Installation</vt:lpstr>
      <vt:lpstr>Next Steps: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Barrel ECAL</dc:title>
  <dc:creator>O'Connor, Thomas P.</dc:creator>
  <cp:lastModifiedBy>O'Connor, Thomas P.</cp:lastModifiedBy>
  <cp:revision>105</cp:revision>
  <dcterms:modified xsi:type="dcterms:W3CDTF">2024-07-25T16:08:02Z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0x010100A2CE6710268A474DA2863D4634666AC7</vt:lpwstr>
  </property>
</Properties>
</file>