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4"/>
  </p:sldMasterIdLst>
  <p:notesMasterIdLst>
    <p:notesMasterId r:id="rId25"/>
  </p:notesMasterIdLst>
  <p:handoutMasterIdLst>
    <p:handoutMasterId r:id="rId26"/>
  </p:handoutMasterIdLst>
  <p:sldIdLst>
    <p:sldId id="265" r:id="rId5"/>
    <p:sldId id="266" r:id="rId6"/>
    <p:sldId id="267" r:id="rId7"/>
    <p:sldId id="4025" r:id="rId8"/>
    <p:sldId id="4026" r:id="rId9"/>
    <p:sldId id="4027" r:id="rId10"/>
    <p:sldId id="4031" r:id="rId11"/>
    <p:sldId id="4028" r:id="rId12"/>
    <p:sldId id="257" r:id="rId13"/>
    <p:sldId id="259" r:id="rId14"/>
    <p:sldId id="258" r:id="rId15"/>
    <p:sldId id="260" r:id="rId16"/>
    <p:sldId id="261" r:id="rId17"/>
    <p:sldId id="262" r:id="rId18"/>
    <p:sldId id="263" r:id="rId19"/>
    <p:sldId id="3992" r:id="rId20"/>
    <p:sldId id="4032" r:id="rId21"/>
    <p:sldId id="4034" r:id="rId22"/>
    <p:sldId id="4035" r:id="rId23"/>
    <p:sldId id="403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0000"/>
    <a:srgbClr val="0000FE"/>
    <a:srgbClr val="5B9BD5"/>
    <a:srgbClr val="385723"/>
    <a:srgbClr val="70AD47"/>
    <a:srgbClr val="FFEA24"/>
    <a:srgbClr val="01E200"/>
    <a:srgbClr val="CBCBCB"/>
    <a:srgbClr val="B2B2B2"/>
    <a:srgbClr val="0A38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A29F7B-4073-4EAA-8E5D-827064878A2D}" v="4" dt="2024-07-25T02:30:41.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37" autoAdjust="0"/>
    <p:restoredTop sz="86410"/>
  </p:normalViewPr>
  <p:slideViewPr>
    <p:cSldViewPr snapToGrid="0" snapToObjects="1">
      <p:cViewPr varScale="1">
        <p:scale>
          <a:sx n="95" d="100"/>
          <a:sy n="95" d="100"/>
        </p:scale>
        <p:origin x="870"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6" d="100"/>
          <a:sy n="86" d="100"/>
        </p:scale>
        <p:origin x="3786" y="9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 Landgraf" userId="367c8676d18b2324" providerId="LiveId" clId="{81A29F7B-4073-4EAA-8E5D-827064878A2D}"/>
    <pc:docChg chg="custSel modSld">
      <pc:chgData name="Jeff Landgraf" userId="367c8676d18b2324" providerId="LiveId" clId="{81A29F7B-4073-4EAA-8E5D-827064878A2D}" dt="2024-07-25T10:55:06.279" v="240" actId="20577"/>
      <pc:docMkLst>
        <pc:docMk/>
      </pc:docMkLst>
      <pc:sldChg chg="modSp mod">
        <pc:chgData name="Jeff Landgraf" userId="367c8676d18b2324" providerId="LiveId" clId="{81A29F7B-4073-4EAA-8E5D-827064878A2D}" dt="2024-07-25T02:06:06.480" v="81" actId="20577"/>
        <pc:sldMkLst>
          <pc:docMk/>
          <pc:sldMk cId="2522912636" sldId="257"/>
        </pc:sldMkLst>
        <pc:spChg chg="mod">
          <ac:chgData name="Jeff Landgraf" userId="367c8676d18b2324" providerId="LiveId" clId="{81A29F7B-4073-4EAA-8E5D-827064878A2D}" dt="2024-07-25T02:06:06.480" v="81" actId="20577"/>
          <ac:spMkLst>
            <pc:docMk/>
            <pc:sldMk cId="2522912636" sldId="257"/>
            <ac:spMk id="2" creationId="{02619A2A-5C1F-4301-E747-6EB952BED54A}"/>
          </ac:spMkLst>
        </pc:spChg>
      </pc:sldChg>
      <pc:sldChg chg="modSp mod">
        <pc:chgData name="Jeff Landgraf" userId="367c8676d18b2324" providerId="LiveId" clId="{81A29F7B-4073-4EAA-8E5D-827064878A2D}" dt="2024-07-25T02:08:41.199" v="121" actId="6549"/>
        <pc:sldMkLst>
          <pc:docMk/>
          <pc:sldMk cId="1471240832" sldId="260"/>
        </pc:sldMkLst>
        <pc:spChg chg="mod">
          <ac:chgData name="Jeff Landgraf" userId="367c8676d18b2324" providerId="LiveId" clId="{81A29F7B-4073-4EAA-8E5D-827064878A2D}" dt="2024-07-25T02:08:41.199" v="121" actId="6549"/>
          <ac:spMkLst>
            <pc:docMk/>
            <pc:sldMk cId="1471240832" sldId="260"/>
            <ac:spMk id="5" creationId="{2BF9439A-FEAA-8C5A-5B36-D145252DBF5F}"/>
          </ac:spMkLst>
        </pc:spChg>
      </pc:sldChg>
      <pc:sldChg chg="modSp mod">
        <pc:chgData name="Jeff Landgraf" userId="367c8676d18b2324" providerId="LiveId" clId="{81A29F7B-4073-4EAA-8E5D-827064878A2D}" dt="2024-07-25T10:55:06.279" v="240" actId="20577"/>
        <pc:sldMkLst>
          <pc:docMk/>
          <pc:sldMk cId="4110436274" sldId="265"/>
        </pc:sldMkLst>
        <pc:spChg chg="mod">
          <ac:chgData name="Jeff Landgraf" userId="367c8676d18b2324" providerId="LiveId" clId="{81A29F7B-4073-4EAA-8E5D-827064878A2D}" dt="2024-07-25T10:55:06.279" v="240" actId="20577"/>
          <ac:spMkLst>
            <pc:docMk/>
            <pc:sldMk cId="4110436274" sldId="265"/>
            <ac:spMk id="8" creationId="{55562098-F7CD-0AB0-86BC-D51DA9DAE920}"/>
          </ac:spMkLst>
        </pc:spChg>
      </pc:sldChg>
      <pc:sldChg chg="modSp mod">
        <pc:chgData name="Jeff Landgraf" userId="367c8676d18b2324" providerId="LiveId" clId="{81A29F7B-4073-4EAA-8E5D-827064878A2D}" dt="2024-07-25T02:18:20.697" v="144" actId="20577"/>
        <pc:sldMkLst>
          <pc:docMk/>
          <pc:sldMk cId="2766833167" sldId="3992"/>
        </pc:sldMkLst>
        <pc:graphicFrameChg chg="modGraphic">
          <ac:chgData name="Jeff Landgraf" userId="367c8676d18b2324" providerId="LiveId" clId="{81A29F7B-4073-4EAA-8E5D-827064878A2D}" dt="2024-07-25T02:18:20.697" v="144" actId="20577"/>
          <ac:graphicFrameMkLst>
            <pc:docMk/>
            <pc:sldMk cId="2766833167" sldId="3992"/>
            <ac:graphicFrameMk id="18" creationId="{63A2E700-0F47-C4F0-CF08-918F48923353}"/>
          </ac:graphicFrameMkLst>
        </pc:graphicFrameChg>
      </pc:sldChg>
      <pc:sldChg chg="addSp delSp modSp mod">
        <pc:chgData name="Jeff Landgraf" userId="367c8676d18b2324" providerId="LiveId" clId="{81A29F7B-4073-4EAA-8E5D-827064878A2D}" dt="2024-07-25T02:03:54.601" v="74" actId="1076"/>
        <pc:sldMkLst>
          <pc:docMk/>
          <pc:sldMk cId="2695388870" sldId="4031"/>
        </pc:sldMkLst>
        <pc:spChg chg="add mod">
          <ac:chgData name="Jeff Landgraf" userId="367c8676d18b2324" providerId="LiveId" clId="{81A29F7B-4073-4EAA-8E5D-827064878A2D}" dt="2024-07-25T02:03:28.351" v="63" actId="1035"/>
          <ac:spMkLst>
            <pc:docMk/>
            <pc:sldMk cId="2695388870" sldId="4031"/>
            <ac:spMk id="25" creationId="{ABDD9B1B-F2BB-2108-51F1-64CF6A097ACE}"/>
          </ac:spMkLst>
        </pc:spChg>
        <pc:spChg chg="add mod">
          <ac:chgData name="Jeff Landgraf" userId="367c8676d18b2324" providerId="LiveId" clId="{81A29F7B-4073-4EAA-8E5D-827064878A2D}" dt="2024-07-25T02:02:45.375" v="27" actId="1076"/>
          <ac:spMkLst>
            <pc:docMk/>
            <pc:sldMk cId="2695388870" sldId="4031"/>
            <ac:spMk id="27" creationId="{FB1A2FE8-1241-3F93-2085-674D67D37833}"/>
          </ac:spMkLst>
        </pc:spChg>
        <pc:spChg chg="add mod">
          <ac:chgData name="Jeff Landgraf" userId="367c8676d18b2324" providerId="LiveId" clId="{81A29F7B-4073-4EAA-8E5D-827064878A2D}" dt="2024-07-25T02:03:54.601" v="74" actId="1076"/>
          <ac:spMkLst>
            <pc:docMk/>
            <pc:sldMk cId="2695388870" sldId="4031"/>
            <ac:spMk id="28" creationId="{F5E6E034-50AF-EE3E-5179-D2BB2EAFBD1E}"/>
          </ac:spMkLst>
        </pc:spChg>
        <pc:spChg chg="del">
          <ac:chgData name="Jeff Landgraf" userId="367c8676d18b2324" providerId="LiveId" clId="{81A29F7B-4073-4EAA-8E5D-827064878A2D}" dt="2024-07-25T02:01:54.499" v="15" actId="478"/>
          <ac:spMkLst>
            <pc:docMk/>
            <pc:sldMk cId="2695388870" sldId="4031"/>
            <ac:spMk id="174" creationId="{90824027-15BA-CA51-8A15-F32E3C7D2B0F}"/>
          </ac:spMkLst>
        </pc:spChg>
        <pc:spChg chg="mod">
          <ac:chgData name="Jeff Landgraf" userId="367c8676d18b2324" providerId="LiveId" clId="{81A29F7B-4073-4EAA-8E5D-827064878A2D}" dt="2024-07-25T02:02:09.113" v="19" actId="1076"/>
          <ac:spMkLst>
            <pc:docMk/>
            <pc:sldMk cId="2695388870" sldId="4031"/>
            <ac:spMk id="175" creationId="{73690532-CF14-76F5-44E7-4BE6B2A429CA}"/>
          </ac:spMkLst>
        </pc:spChg>
        <pc:spChg chg="mod">
          <ac:chgData name="Jeff Landgraf" userId="367c8676d18b2324" providerId="LiveId" clId="{81A29F7B-4073-4EAA-8E5D-827064878A2D}" dt="2024-07-25T02:02:50.970" v="28" actId="1076"/>
          <ac:spMkLst>
            <pc:docMk/>
            <pc:sldMk cId="2695388870" sldId="4031"/>
            <ac:spMk id="176" creationId="{48E49346-A27B-4AC0-3538-6109C6EF58A6}"/>
          </ac:spMkLst>
        </pc:spChg>
        <pc:spChg chg="mod">
          <ac:chgData name="Jeff Landgraf" userId="367c8676d18b2324" providerId="LiveId" clId="{81A29F7B-4073-4EAA-8E5D-827064878A2D}" dt="2024-07-25T02:03:14.738" v="54" actId="1076"/>
          <ac:spMkLst>
            <pc:docMk/>
            <pc:sldMk cId="2695388870" sldId="4031"/>
            <ac:spMk id="177" creationId="{7B5DD5B4-035C-6199-55E6-32A2FBBCFEC1}"/>
          </ac:spMkLst>
        </pc:spChg>
      </pc:sldChg>
      <pc:sldChg chg="modSp mod">
        <pc:chgData name="Jeff Landgraf" userId="367c8676d18b2324" providerId="LiveId" clId="{81A29F7B-4073-4EAA-8E5D-827064878A2D}" dt="2024-07-25T02:26:37.241" v="221" actId="20577"/>
        <pc:sldMkLst>
          <pc:docMk/>
          <pc:sldMk cId="1035568695" sldId="4034"/>
        </pc:sldMkLst>
        <pc:spChg chg="mod">
          <ac:chgData name="Jeff Landgraf" userId="367c8676d18b2324" providerId="LiveId" clId="{81A29F7B-4073-4EAA-8E5D-827064878A2D}" dt="2024-07-25T02:26:37.241" v="221" actId="20577"/>
          <ac:spMkLst>
            <pc:docMk/>
            <pc:sldMk cId="1035568695" sldId="4034"/>
            <ac:spMk id="2" creationId="{83D7F87F-4417-AE66-F0C1-881F752A1CE2}"/>
          </ac:spMkLst>
        </pc:spChg>
      </pc:sldChg>
      <pc:sldChg chg="addSp modSp mod">
        <pc:chgData name="Jeff Landgraf" userId="367c8676d18b2324" providerId="LiveId" clId="{81A29F7B-4073-4EAA-8E5D-827064878A2D}" dt="2024-07-25T02:31:10.241" v="238" actId="20577"/>
        <pc:sldMkLst>
          <pc:docMk/>
          <pc:sldMk cId="3561157800" sldId="4035"/>
        </pc:sldMkLst>
        <pc:spChg chg="add mod">
          <ac:chgData name="Jeff Landgraf" userId="367c8676d18b2324" providerId="LiveId" clId="{81A29F7B-4073-4EAA-8E5D-827064878A2D}" dt="2024-07-25T02:31:10.241" v="238" actId="20577"/>
          <ac:spMkLst>
            <pc:docMk/>
            <pc:sldMk cId="3561157800" sldId="4035"/>
            <ac:spMk id="3" creationId="{41A692DC-7201-6870-9B3F-139810696168}"/>
          </ac:spMkLst>
        </pc:spChg>
        <pc:spChg chg="mod">
          <ac:chgData name="Jeff Landgraf" userId="367c8676d18b2324" providerId="LiveId" clId="{81A29F7B-4073-4EAA-8E5D-827064878A2D}" dt="2024-07-25T02:22:51.718" v="154" actId="6549"/>
          <ac:spMkLst>
            <pc:docMk/>
            <pc:sldMk cId="3561157800" sldId="4035"/>
            <ac:spMk id="53" creationId="{AEFD5AF3-7B05-4A3A-1797-660FF6AEFA4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CC0517-E6B8-33EF-1372-4E450D9B12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25E215-E5D8-166E-09E5-DBEB4F7629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6F2C36-F1CE-4627-B147-F0D416ED727C}" type="datetimeFigureOut">
              <a:rPr lang="en-US" smtClean="0"/>
              <a:t>7/25/2024</a:t>
            </a:fld>
            <a:endParaRPr lang="en-US"/>
          </a:p>
        </p:txBody>
      </p:sp>
      <p:sp>
        <p:nvSpPr>
          <p:cNvPr id="4" name="Footer Placeholder 3">
            <a:extLst>
              <a:ext uri="{FF2B5EF4-FFF2-40B4-BE49-F238E27FC236}">
                <a16:creationId xmlns:a16="http://schemas.microsoft.com/office/drawing/2014/main" id="{0B8197DD-5279-0F13-7F06-6E6A257436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8D798E0-C41C-A6CF-3D0B-4C516A3AC79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B73293-83BC-46DA-BC91-8A095C421E95}" type="slidenum">
              <a:rPr lang="en-US" smtClean="0"/>
              <a:t>‹#›</a:t>
            </a:fld>
            <a:endParaRPr lang="en-US"/>
          </a:p>
        </p:txBody>
      </p:sp>
    </p:spTree>
    <p:extLst>
      <p:ext uri="{BB962C8B-B14F-4D97-AF65-F5344CB8AC3E}">
        <p14:creationId xmlns:p14="http://schemas.microsoft.com/office/powerpoint/2010/main" val="3021617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6F475-F7F5-6C41-B37C-656C49194CAF}" type="datetimeFigureOut">
              <a:rPr lang="en-US" smtClean="0"/>
              <a:t>7/25/2024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5839EF-EF2D-A244-8B03-02564FD38722}" type="slidenum">
              <a:rPr lang="en-US" smtClean="0"/>
              <a:t>‹#›</a:t>
            </a:fld>
            <a:endParaRPr lang="en-US"/>
          </a:p>
        </p:txBody>
      </p:sp>
    </p:spTree>
    <p:extLst>
      <p:ext uri="{BB962C8B-B14F-4D97-AF65-F5344CB8AC3E}">
        <p14:creationId xmlns:p14="http://schemas.microsoft.com/office/powerpoint/2010/main" val="2679280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5839EF-EF2D-A244-8B03-02564FD38722}" type="slidenum">
              <a:rPr lang="en-US" smtClean="0"/>
              <a:t>20</a:t>
            </a:fld>
            <a:endParaRPr lang="en-US"/>
          </a:p>
        </p:txBody>
      </p:sp>
    </p:spTree>
    <p:extLst>
      <p:ext uri="{BB962C8B-B14F-4D97-AF65-F5344CB8AC3E}">
        <p14:creationId xmlns:p14="http://schemas.microsoft.com/office/powerpoint/2010/main" val="2791085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FD422-CF21-5F4B-9F3C-D943F67A9BE0}"/>
              </a:ext>
            </a:extLst>
          </p:cNvPr>
          <p:cNvSpPr>
            <a:spLocks noGrp="1"/>
          </p:cNvSpPr>
          <p:nvPr>
            <p:ph type="ctrTitle" hasCustomPrompt="1"/>
          </p:nvPr>
        </p:nvSpPr>
        <p:spPr>
          <a:xfrm>
            <a:off x="502920" y="1174478"/>
            <a:ext cx="10962105" cy="1240412"/>
          </a:xfrm>
          <a:prstGeom prst="rect">
            <a:avLst/>
          </a:prstGeom>
        </p:spPr>
        <p:txBody>
          <a:bodyPr anchor="b" anchorCtr="0"/>
          <a:lstStyle>
            <a:lvl1pPr algn="l">
              <a:lnSpc>
                <a:spcPct val="100000"/>
              </a:lnSpc>
              <a:defRPr sz="4000" b="1" i="0">
                <a:solidFill>
                  <a:schemeClr val="bg1"/>
                </a:solidFill>
                <a:latin typeface="+mn-lt"/>
                <a:cs typeface="Arial" panose="020B0604020202020204" pitchFamily="34" charset="0"/>
              </a:defRPr>
            </a:lvl1pPr>
          </a:lstStyle>
          <a:p>
            <a:r>
              <a:rPr lang="en-US"/>
              <a:t>Title from Agenda</a:t>
            </a:r>
            <a:br>
              <a:rPr lang="en-US"/>
            </a:br>
            <a:r>
              <a:rPr lang="en-US"/>
              <a:t>Continuation of Title</a:t>
            </a:r>
          </a:p>
        </p:txBody>
      </p:sp>
      <p:sp>
        <p:nvSpPr>
          <p:cNvPr id="3" name="Subtitle 2">
            <a:extLst>
              <a:ext uri="{FF2B5EF4-FFF2-40B4-BE49-F238E27FC236}">
                <a16:creationId xmlns:a16="http://schemas.microsoft.com/office/drawing/2014/main" id="{B4A5F0DF-C789-3B48-88B2-EEF178B1680D}"/>
              </a:ext>
            </a:extLst>
          </p:cNvPr>
          <p:cNvSpPr>
            <a:spLocks noGrp="1"/>
          </p:cNvSpPr>
          <p:nvPr>
            <p:ph type="subTitle" idx="1" hasCustomPrompt="1"/>
          </p:nvPr>
        </p:nvSpPr>
        <p:spPr>
          <a:xfrm>
            <a:off x="502920" y="5074920"/>
            <a:ext cx="4363736" cy="1019620"/>
          </a:xfrm>
          <a:prstGeom prst="rect">
            <a:avLst/>
          </a:prstGeom>
        </p:spPr>
        <p:txBody>
          <a:bodyPr>
            <a:noAutofit/>
          </a:bodyPr>
          <a:lstStyle>
            <a:lvl1pPr marL="0" indent="0" algn="l">
              <a:lnSpc>
                <a:spcPct val="100000"/>
              </a:lnSpc>
              <a:spcBef>
                <a:spcPts val="0"/>
              </a:spcBef>
              <a:spcAft>
                <a:spcPts val="200"/>
              </a:spcAft>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SC-x Identifier</a:t>
            </a:r>
          </a:p>
          <a:p>
            <a:r>
              <a:rPr lang="en-US"/>
              <a:t>EIC CD-3A Review</a:t>
            </a:r>
          </a:p>
          <a:p>
            <a:r>
              <a:rPr lang="en-US"/>
              <a:t>November 14-16, 2023</a:t>
            </a:r>
          </a:p>
        </p:txBody>
      </p:sp>
      <p:sp>
        <p:nvSpPr>
          <p:cNvPr id="5" name="Text Placeholder 4">
            <a:extLst>
              <a:ext uri="{FF2B5EF4-FFF2-40B4-BE49-F238E27FC236}">
                <a16:creationId xmlns:a16="http://schemas.microsoft.com/office/drawing/2014/main" id="{4B87851E-C1E1-6E46-8D1B-95D6C1888590}"/>
              </a:ext>
            </a:extLst>
          </p:cNvPr>
          <p:cNvSpPr>
            <a:spLocks noGrp="1"/>
          </p:cNvSpPr>
          <p:nvPr>
            <p:ph type="body" sz="quarter" idx="10" hasCustomPrompt="1"/>
          </p:nvPr>
        </p:nvSpPr>
        <p:spPr>
          <a:xfrm>
            <a:off x="502920" y="3288714"/>
            <a:ext cx="10962105" cy="448978"/>
          </a:xfrm>
          <a:prstGeom prst="rect">
            <a:avLst/>
          </a:prstGeom>
        </p:spPr>
        <p:txBody>
          <a:bodyPr>
            <a:noAutofit/>
          </a:bodyPr>
          <a:lstStyle>
            <a:lvl1pPr marL="0" indent="0">
              <a:lnSpc>
                <a:spcPct val="100000"/>
              </a:lnSpc>
              <a:spcBef>
                <a:spcPts val="0"/>
              </a:spcBef>
              <a:buFontTx/>
              <a:buNone/>
              <a:defRPr sz="2800" b="1">
                <a:solidFill>
                  <a:schemeClr val="bg1"/>
                </a:solidFill>
              </a:defRPr>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a:t>Presenter Name</a:t>
            </a:r>
          </a:p>
        </p:txBody>
      </p:sp>
      <p:sp>
        <p:nvSpPr>
          <p:cNvPr id="7" name="Text Placeholder 6">
            <a:extLst>
              <a:ext uri="{FF2B5EF4-FFF2-40B4-BE49-F238E27FC236}">
                <a16:creationId xmlns:a16="http://schemas.microsoft.com/office/drawing/2014/main" id="{E12F870F-A3EC-0442-4A49-50365EE5DD73}"/>
              </a:ext>
            </a:extLst>
          </p:cNvPr>
          <p:cNvSpPr>
            <a:spLocks noGrp="1"/>
          </p:cNvSpPr>
          <p:nvPr>
            <p:ph type="body" sz="quarter" idx="11" hasCustomPrompt="1"/>
          </p:nvPr>
        </p:nvSpPr>
        <p:spPr>
          <a:xfrm>
            <a:off x="502920" y="2423582"/>
            <a:ext cx="10962105" cy="501650"/>
          </a:xfrm>
          <a:prstGeom prst="rect">
            <a:avLst/>
          </a:prstGeom>
        </p:spPr>
        <p:txBody>
          <a:bodyPr anchor="ctr"/>
          <a:lstStyle>
            <a:lvl1pPr marL="0" indent="0">
              <a:buFontTx/>
              <a:buNone/>
              <a:defRPr sz="2800">
                <a:solidFill>
                  <a:schemeClr val="bg1"/>
                </a:solidFill>
              </a:defRPr>
            </a:lvl1pPr>
            <a:lvl2pPr>
              <a:defRPr sz="2800">
                <a:solidFill>
                  <a:schemeClr val="bg1"/>
                </a:solidFill>
              </a:defRPr>
            </a:lvl2pPr>
            <a:lvl3pPr>
              <a:defRPr sz="2800">
                <a:solidFill>
                  <a:schemeClr val="bg1"/>
                </a:solidFill>
              </a:defRPr>
            </a:lvl3pPr>
            <a:lvl4pPr>
              <a:defRPr>
                <a:solidFill>
                  <a:schemeClr val="bg1"/>
                </a:solidFill>
              </a:defRPr>
            </a:lvl4pPr>
            <a:lvl5pPr>
              <a:defRPr>
                <a:solidFill>
                  <a:schemeClr val="bg1"/>
                </a:solidFill>
              </a:defRPr>
            </a:lvl5pPr>
          </a:lstStyle>
          <a:p>
            <a:pPr lvl="0"/>
            <a:r>
              <a:rPr lang="en-US" sz="2800"/>
              <a:t>Secondary title if needed</a:t>
            </a:r>
            <a:endParaRPr lang="en-US"/>
          </a:p>
        </p:txBody>
      </p:sp>
      <p:sp>
        <p:nvSpPr>
          <p:cNvPr id="12" name="Text Placeholder 11">
            <a:extLst>
              <a:ext uri="{FF2B5EF4-FFF2-40B4-BE49-F238E27FC236}">
                <a16:creationId xmlns:a16="http://schemas.microsoft.com/office/drawing/2014/main" id="{2FD74062-0C2E-090F-07DF-75D428DE15D2}"/>
              </a:ext>
            </a:extLst>
          </p:cNvPr>
          <p:cNvSpPr>
            <a:spLocks noGrp="1"/>
          </p:cNvSpPr>
          <p:nvPr>
            <p:ph type="body" sz="quarter" idx="12" hasCustomPrompt="1"/>
          </p:nvPr>
        </p:nvSpPr>
        <p:spPr>
          <a:xfrm>
            <a:off x="502920" y="4233687"/>
            <a:ext cx="10962105" cy="379542"/>
          </a:xfrm>
          <a:prstGeom prst="rect">
            <a:avLst/>
          </a:prstGeom>
        </p:spPr>
        <p:txBody>
          <a:bodyPr>
            <a:noAutofit/>
          </a:bodyPr>
          <a:lstStyle>
            <a:lvl1pPr marL="0" indent="0">
              <a:buFontTx/>
              <a:buNone/>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WBS 6.0x.xxx WBS Name (Exact from WBS)</a:t>
            </a:r>
          </a:p>
        </p:txBody>
      </p:sp>
      <p:sp>
        <p:nvSpPr>
          <p:cNvPr id="14" name="Text Placeholder 13">
            <a:extLst>
              <a:ext uri="{FF2B5EF4-FFF2-40B4-BE49-F238E27FC236}">
                <a16:creationId xmlns:a16="http://schemas.microsoft.com/office/drawing/2014/main" id="{1DFAD954-7DFC-3150-35B3-444AB26BD583}"/>
              </a:ext>
            </a:extLst>
          </p:cNvPr>
          <p:cNvSpPr>
            <a:spLocks noGrp="1"/>
          </p:cNvSpPr>
          <p:nvPr>
            <p:ph type="body" sz="quarter" idx="13" hasCustomPrompt="1"/>
          </p:nvPr>
        </p:nvSpPr>
        <p:spPr>
          <a:xfrm>
            <a:off x="502920" y="3738425"/>
            <a:ext cx="10962105" cy="477838"/>
          </a:xfrm>
          <a:prstGeom prst="rect">
            <a:avLst/>
          </a:prstGeom>
        </p:spPr>
        <p:txBody>
          <a:bodyPr>
            <a:normAutofit/>
          </a:bodyPr>
          <a:lstStyle>
            <a:lvl1pPr marL="0" indent="0">
              <a:buFontTx/>
              <a:buNone/>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Project Role or Organizational Role if not Project</a:t>
            </a:r>
          </a:p>
        </p:txBody>
      </p:sp>
    </p:spTree>
    <p:extLst>
      <p:ext uri="{BB962C8B-B14F-4D97-AF65-F5344CB8AC3E}">
        <p14:creationId xmlns:p14="http://schemas.microsoft.com/office/powerpoint/2010/main" val="3640504166"/>
      </p:ext>
    </p:extLst>
  </p:cSld>
  <p:clrMapOvr>
    <a:masterClrMapping/>
  </p:clrMapOvr>
  <p:extLst>
    <p:ext uri="{DCECCB84-F9BA-43D5-87BE-67443E8EF086}">
      <p15:sldGuideLst xmlns:p15="http://schemas.microsoft.com/office/powerpoint/2012/main">
        <p15:guide id="7" orient="horz" pos="2160">
          <p15:clr>
            <a:srgbClr val="FBAE40"/>
          </p15:clr>
        </p15:guide>
        <p15:guide id="8" pos="3840">
          <p15:clr>
            <a:srgbClr val="FBAE40"/>
          </p15:clr>
        </p15:guide>
        <p15:guide id="9" orient="horz" pos="3888">
          <p15:clr>
            <a:srgbClr val="FBAE40"/>
          </p15:clr>
        </p15:guide>
        <p15:guide id="10" pos="360">
          <p15:clr>
            <a:srgbClr val="FBAE40"/>
          </p15:clr>
        </p15:guide>
        <p15:guide id="11" pos="7320">
          <p15:clr>
            <a:srgbClr val="FBAE40"/>
          </p15:clr>
        </p15:guide>
        <p15:guide id="12" orient="horz" pos="398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1 - Bulleted">
    <p:bg>
      <p:bgPr>
        <a:gradFill flip="none" rotWithShape="1">
          <a:gsLst>
            <a:gs pos="100000">
              <a:srgbClr val="CBCBCB"/>
            </a:gs>
            <a:gs pos="55000">
              <a:schemeClr val="bg1"/>
            </a:gs>
            <a:gs pos="3000">
              <a:srgbClr val="0A384A"/>
            </a:gs>
            <a:gs pos="3000">
              <a:schemeClr val="bg1"/>
            </a:gs>
          </a:gsLst>
          <a:lin ang="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56E40-B484-1283-A234-15FBD885539D}"/>
              </a:ext>
            </a:extLst>
          </p:cNvPr>
          <p:cNvSpPr>
            <a:spLocks noGrp="1"/>
          </p:cNvSpPr>
          <p:nvPr>
            <p:ph type="title" hasCustomPrompt="1"/>
          </p:nvPr>
        </p:nvSpPr>
        <p:spPr>
          <a:xfrm>
            <a:off x="463270" y="-20791"/>
            <a:ext cx="11499234" cy="814866"/>
          </a:xfrm>
          <a:prstGeom prst="rect">
            <a:avLst/>
          </a:prstGeom>
        </p:spPr>
        <p:txBody>
          <a:bodyPr/>
          <a:lstStyle>
            <a:lvl1pPr>
              <a:defRPr/>
            </a:lvl1pPr>
          </a:lstStyle>
          <a:p>
            <a:r>
              <a:rPr lang="en-US"/>
              <a:t>Slide Title [Layout: Content 1 – Bulleted]</a:t>
            </a:r>
          </a:p>
        </p:txBody>
      </p:sp>
      <p:sp>
        <p:nvSpPr>
          <p:cNvPr id="5" name="Text Placeholder 4">
            <a:extLst>
              <a:ext uri="{FF2B5EF4-FFF2-40B4-BE49-F238E27FC236}">
                <a16:creationId xmlns:a16="http://schemas.microsoft.com/office/drawing/2014/main" id="{C27E89AC-E876-D4E3-122F-C3259C467096}"/>
              </a:ext>
            </a:extLst>
          </p:cNvPr>
          <p:cNvSpPr>
            <a:spLocks noGrp="1"/>
          </p:cNvSpPr>
          <p:nvPr>
            <p:ph type="body" sz="quarter" idx="10" hasCustomPrompt="1"/>
          </p:nvPr>
        </p:nvSpPr>
        <p:spPr>
          <a:xfrm>
            <a:off x="461963" y="930274"/>
            <a:ext cx="11521440" cy="5212080"/>
          </a:xfrm>
          <a:prstGeom prst="rect">
            <a:avLst/>
          </a:prstGeom>
        </p:spPr>
        <p:txBody>
          <a:bodyPr/>
          <a:lstStyle>
            <a:lvl1pPr>
              <a:defRPr/>
            </a:lvl1pPr>
            <a:lvl2pPr marL="515938" indent="-228600">
              <a:defRPr/>
            </a:lvl2pPr>
            <a:lvl3pPr marL="744538" indent="-169863">
              <a:defRPr/>
            </a:lvl3pPr>
            <a:lvl4pPr marL="973138" indent="-169863">
              <a:defRPr/>
            </a:lvl4pPr>
            <a:lvl5pPr marL="1201738" indent="-169863">
              <a:defRPr/>
            </a:lvl5pPr>
          </a:lstStyle>
          <a:p>
            <a:pPr lvl="0"/>
            <a:r>
              <a:rPr lang="en-US"/>
              <a:t>Level 1 – Arial 24</a:t>
            </a:r>
          </a:p>
          <a:p>
            <a:pPr lvl="1"/>
            <a:r>
              <a:rPr lang="en-US"/>
              <a:t>Level 2 – Arial 20</a:t>
            </a:r>
          </a:p>
          <a:p>
            <a:pPr lvl="2"/>
            <a:r>
              <a:rPr lang="en-US"/>
              <a:t>Level 3 – Arial 18</a:t>
            </a:r>
          </a:p>
          <a:p>
            <a:pPr lvl="3"/>
            <a:r>
              <a:rPr lang="en-US"/>
              <a:t>Level 4 – Arial 16</a:t>
            </a:r>
          </a:p>
          <a:p>
            <a:pPr lvl="4"/>
            <a:r>
              <a:rPr lang="en-US"/>
              <a:t>Level 5 – Arial 16</a:t>
            </a:r>
          </a:p>
        </p:txBody>
      </p:sp>
      <p:sp>
        <p:nvSpPr>
          <p:cNvPr id="7" name="Date Placeholder 6">
            <a:extLst>
              <a:ext uri="{FF2B5EF4-FFF2-40B4-BE49-F238E27FC236}">
                <a16:creationId xmlns:a16="http://schemas.microsoft.com/office/drawing/2014/main" id="{8F82B8F7-1782-9F8C-954E-F8EE7CC8DA61}"/>
              </a:ext>
            </a:extLst>
          </p:cNvPr>
          <p:cNvSpPr>
            <a:spLocks noGrp="1"/>
          </p:cNvSpPr>
          <p:nvPr>
            <p:ph type="dt" sz="half" idx="11"/>
          </p:nvPr>
        </p:nvSpPr>
        <p:spPr/>
        <p:txBody>
          <a:bodyPr/>
          <a:lstStyle/>
          <a:p>
            <a:r>
              <a:rPr lang="en-US"/>
              <a:t>7/25/2024</a:t>
            </a:r>
            <a:endParaRPr lang="en-US" dirty="0"/>
          </a:p>
        </p:txBody>
      </p:sp>
      <p:sp>
        <p:nvSpPr>
          <p:cNvPr id="8" name="Footer Placeholder 7">
            <a:extLst>
              <a:ext uri="{FF2B5EF4-FFF2-40B4-BE49-F238E27FC236}">
                <a16:creationId xmlns:a16="http://schemas.microsoft.com/office/drawing/2014/main" id="{FB21D66B-F601-3A0E-BC32-8FF54861B41D}"/>
              </a:ext>
            </a:extLst>
          </p:cNvPr>
          <p:cNvSpPr>
            <a:spLocks noGrp="1"/>
          </p:cNvSpPr>
          <p:nvPr>
            <p:ph type="ftr" sz="quarter" idx="12"/>
          </p:nvPr>
        </p:nvSpPr>
        <p:spPr/>
        <p:txBody>
          <a:bodyPr/>
          <a:lstStyle/>
          <a:p>
            <a:r>
              <a:rPr lang="en-US"/>
              <a:t>Electronics, DAQ &amp; SRO Joint Workfest</a:t>
            </a:r>
            <a:endParaRPr lang="en-US" dirty="0"/>
          </a:p>
        </p:txBody>
      </p:sp>
      <p:sp>
        <p:nvSpPr>
          <p:cNvPr id="9" name="Slide Number Placeholder 8">
            <a:extLst>
              <a:ext uri="{FF2B5EF4-FFF2-40B4-BE49-F238E27FC236}">
                <a16:creationId xmlns:a16="http://schemas.microsoft.com/office/drawing/2014/main" id="{E621794F-98B3-B49E-D3DA-245F32681217}"/>
              </a:ext>
            </a:extLst>
          </p:cNvPr>
          <p:cNvSpPr>
            <a:spLocks noGrp="1"/>
          </p:cNvSpPr>
          <p:nvPr>
            <p:ph type="sldNum" sz="quarter" idx="13"/>
          </p:nvPr>
        </p:nvSpPr>
        <p:spPr/>
        <p:txBody>
          <a:bodyPr/>
          <a:lstStyle/>
          <a:p>
            <a:fld id="{1D3F305C-2602-4CA9-A2B7-0F73DAFE7D1F}" type="slidenum">
              <a:rPr lang="en-US" smtClean="0"/>
              <a:t>‹#›</a:t>
            </a:fld>
            <a:endParaRPr lang="en-US"/>
          </a:p>
        </p:txBody>
      </p:sp>
    </p:spTree>
    <p:extLst>
      <p:ext uri="{BB962C8B-B14F-4D97-AF65-F5344CB8AC3E}">
        <p14:creationId xmlns:p14="http://schemas.microsoft.com/office/powerpoint/2010/main" val="2869288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bg>
      <p:bgPr>
        <a:gradFill flip="none" rotWithShape="1">
          <a:gsLst>
            <a:gs pos="100000">
              <a:srgbClr val="CBCBCB"/>
            </a:gs>
            <a:gs pos="46000">
              <a:schemeClr val="bg1"/>
            </a:gs>
            <a:gs pos="3000">
              <a:srgbClr val="0A384A"/>
            </a:gs>
            <a:gs pos="3000">
              <a:schemeClr val="bg1"/>
            </a:gs>
          </a:gsLst>
          <a:lin ang="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D91B-7801-B3EC-7CA4-44C5BF1D9486}"/>
              </a:ext>
            </a:extLst>
          </p:cNvPr>
          <p:cNvSpPr>
            <a:spLocks noGrp="1"/>
          </p:cNvSpPr>
          <p:nvPr>
            <p:ph type="title" hasCustomPrompt="1"/>
          </p:nvPr>
        </p:nvSpPr>
        <p:spPr>
          <a:xfrm>
            <a:off x="461963" y="0"/>
            <a:ext cx="11499234" cy="814866"/>
          </a:xfrm>
          <a:prstGeom prst="rect">
            <a:avLst/>
          </a:prstGeom>
        </p:spPr>
        <p:txBody>
          <a:bodyPr/>
          <a:lstStyle>
            <a:lvl1pPr>
              <a:defRPr/>
            </a:lvl1pPr>
          </a:lstStyle>
          <a:p>
            <a:r>
              <a:rPr lang="en-US"/>
              <a:t>Title Only</a:t>
            </a:r>
          </a:p>
        </p:txBody>
      </p:sp>
      <p:sp>
        <p:nvSpPr>
          <p:cNvPr id="4" name="Footer Placeholder 3">
            <a:extLst>
              <a:ext uri="{FF2B5EF4-FFF2-40B4-BE49-F238E27FC236}">
                <a16:creationId xmlns:a16="http://schemas.microsoft.com/office/drawing/2014/main" id="{742C4243-AC4B-E0B6-0CF8-E074892D8EEE}"/>
              </a:ext>
            </a:extLst>
          </p:cNvPr>
          <p:cNvSpPr>
            <a:spLocks noGrp="1"/>
          </p:cNvSpPr>
          <p:nvPr>
            <p:ph type="ftr" sz="quarter" idx="11"/>
          </p:nvPr>
        </p:nvSpPr>
        <p:spPr/>
        <p:txBody>
          <a:bodyPr/>
          <a:lstStyle>
            <a:lvl1pPr>
              <a:defRPr>
                <a:solidFill>
                  <a:schemeClr val="tx1"/>
                </a:solidFill>
              </a:defRPr>
            </a:lvl1pPr>
          </a:lstStyle>
          <a:p>
            <a:r>
              <a:rPr lang="en-US"/>
              <a:t>Electronics, DAQ &amp; SRO Joint Workfest</a:t>
            </a:r>
            <a:endParaRPr lang="en-US" dirty="0"/>
          </a:p>
        </p:txBody>
      </p:sp>
      <p:sp>
        <p:nvSpPr>
          <p:cNvPr id="5" name="Slide Number Placeholder 4">
            <a:extLst>
              <a:ext uri="{FF2B5EF4-FFF2-40B4-BE49-F238E27FC236}">
                <a16:creationId xmlns:a16="http://schemas.microsoft.com/office/drawing/2014/main" id="{4D24A2BD-D415-34E7-CE5C-C5EECEAC20F1}"/>
              </a:ext>
            </a:extLst>
          </p:cNvPr>
          <p:cNvSpPr>
            <a:spLocks noGrp="1"/>
          </p:cNvSpPr>
          <p:nvPr>
            <p:ph type="sldNum" sz="quarter" idx="12"/>
          </p:nvPr>
        </p:nvSpPr>
        <p:spPr/>
        <p:txBody>
          <a:bodyPr/>
          <a:lstStyle>
            <a:lvl1pPr>
              <a:defRPr>
                <a:solidFill>
                  <a:schemeClr val="tx1"/>
                </a:solidFill>
              </a:defRPr>
            </a:lvl1pPr>
          </a:lstStyle>
          <a:p>
            <a:fld id="{1D3F305C-2602-4CA9-A2B7-0F73DAFE7D1F}" type="slidenum">
              <a:rPr lang="en-US" smtClean="0"/>
              <a:pPr/>
              <a:t>‹#›</a:t>
            </a:fld>
            <a:endParaRPr lang="en-US" dirty="0"/>
          </a:p>
        </p:txBody>
      </p:sp>
      <p:sp>
        <p:nvSpPr>
          <p:cNvPr id="3" name="Date Placeholder 2">
            <a:extLst>
              <a:ext uri="{FF2B5EF4-FFF2-40B4-BE49-F238E27FC236}">
                <a16:creationId xmlns:a16="http://schemas.microsoft.com/office/drawing/2014/main" id="{1F8CB2DF-DA3C-2865-BFB2-9FD5CAAB5D07}"/>
              </a:ext>
            </a:extLst>
          </p:cNvPr>
          <p:cNvSpPr>
            <a:spLocks noGrp="1"/>
          </p:cNvSpPr>
          <p:nvPr>
            <p:ph type="dt" sz="half" idx="10"/>
          </p:nvPr>
        </p:nvSpPr>
        <p:spPr/>
        <p:txBody>
          <a:bodyPr/>
          <a:lstStyle>
            <a:lvl1pPr>
              <a:defRPr>
                <a:solidFill>
                  <a:schemeClr val="tx1"/>
                </a:solidFill>
              </a:defRPr>
            </a:lvl1pPr>
          </a:lstStyle>
          <a:p>
            <a:r>
              <a:rPr lang="en-US"/>
              <a:t>7/25/2024</a:t>
            </a:r>
            <a:endParaRPr lang="en-US" dirty="0"/>
          </a:p>
        </p:txBody>
      </p:sp>
    </p:spTree>
    <p:extLst>
      <p:ext uri="{BB962C8B-B14F-4D97-AF65-F5344CB8AC3E}">
        <p14:creationId xmlns:p14="http://schemas.microsoft.com/office/powerpoint/2010/main" val="115129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4DB027-975B-9DAA-9ABB-C1479DDA43F3}"/>
              </a:ext>
            </a:extLst>
          </p:cNvPr>
          <p:cNvSpPr>
            <a:spLocks noGrp="1"/>
          </p:cNvSpPr>
          <p:nvPr>
            <p:ph type="dt" sz="half" idx="10"/>
          </p:nvPr>
        </p:nvSpPr>
        <p:spPr/>
        <p:txBody>
          <a:bodyPr/>
          <a:lstStyle/>
          <a:p>
            <a:pPr lvl="0"/>
            <a:r>
              <a:rPr lang="en-US"/>
              <a:t>7/25/2024</a:t>
            </a:r>
          </a:p>
        </p:txBody>
      </p:sp>
      <p:sp>
        <p:nvSpPr>
          <p:cNvPr id="3" name="Footer Placeholder 2">
            <a:extLst>
              <a:ext uri="{FF2B5EF4-FFF2-40B4-BE49-F238E27FC236}">
                <a16:creationId xmlns:a16="http://schemas.microsoft.com/office/drawing/2014/main" id="{E557713A-2D70-5C82-B9ED-72D7B322C98C}"/>
              </a:ext>
            </a:extLst>
          </p:cNvPr>
          <p:cNvSpPr>
            <a:spLocks noGrp="1"/>
          </p:cNvSpPr>
          <p:nvPr>
            <p:ph type="ftr" sz="quarter" idx="11"/>
          </p:nvPr>
        </p:nvSpPr>
        <p:spPr/>
        <p:txBody>
          <a:bodyPr/>
          <a:lstStyle/>
          <a:p>
            <a:pPr lvl="0"/>
            <a:r>
              <a:rPr lang="en-US"/>
              <a:t>Electronics, DAQ &amp; SRO Joint Workfest</a:t>
            </a:r>
          </a:p>
        </p:txBody>
      </p:sp>
      <p:sp>
        <p:nvSpPr>
          <p:cNvPr id="4" name="Slide Number Placeholder 3">
            <a:extLst>
              <a:ext uri="{FF2B5EF4-FFF2-40B4-BE49-F238E27FC236}">
                <a16:creationId xmlns:a16="http://schemas.microsoft.com/office/drawing/2014/main" id="{48F2CBFF-0EF1-857A-0186-CA85AD8C7D7F}"/>
              </a:ext>
            </a:extLst>
          </p:cNvPr>
          <p:cNvSpPr>
            <a:spLocks noGrp="1"/>
          </p:cNvSpPr>
          <p:nvPr>
            <p:ph type="sldNum" sz="quarter" idx="12"/>
          </p:nvPr>
        </p:nvSpPr>
        <p:spPr/>
        <p:txBody>
          <a:bodyPr/>
          <a:lstStyle/>
          <a:p>
            <a:pPr lvl="0"/>
            <a:fld id="{F0651CC1-2A7B-4698-AD80-058BA0F6F627}" type="slidenum">
              <a:t>‹#›</a:t>
            </a:fld>
            <a:endParaRPr lang="en-US"/>
          </a:p>
        </p:txBody>
      </p:sp>
    </p:spTree>
    <p:extLst>
      <p:ext uri="{BB962C8B-B14F-4D97-AF65-F5344CB8AC3E}">
        <p14:creationId xmlns:p14="http://schemas.microsoft.com/office/powerpoint/2010/main" val="300131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255B4-99A7-BA50-8783-31E2F9FBE1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3511FA-7F48-5E26-CE17-C0E606162B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283F72-4CED-A92A-C4FC-BFF4829B13DB}"/>
              </a:ext>
            </a:extLst>
          </p:cNvPr>
          <p:cNvSpPr>
            <a:spLocks noGrp="1"/>
          </p:cNvSpPr>
          <p:nvPr>
            <p:ph type="dt" sz="half" idx="10"/>
          </p:nvPr>
        </p:nvSpPr>
        <p:spPr/>
        <p:txBody>
          <a:bodyPr/>
          <a:lstStyle/>
          <a:p>
            <a:r>
              <a:rPr lang="en-US"/>
              <a:t>7/25/2024</a:t>
            </a:r>
          </a:p>
        </p:txBody>
      </p:sp>
      <p:sp>
        <p:nvSpPr>
          <p:cNvPr id="5" name="Footer Placeholder 4">
            <a:extLst>
              <a:ext uri="{FF2B5EF4-FFF2-40B4-BE49-F238E27FC236}">
                <a16:creationId xmlns:a16="http://schemas.microsoft.com/office/drawing/2014/main" id="{E79381F8-A4C1-1B7D-E632-4B0EF5EABFCE}"/>
              </a:ext>
            </a:extLst>
          </p:cNvPr>
          <p:cNvSpPr>
            <a:spLocks noGrp="1"/>
          </p:cNvSpPr>
          <p:nvPr>
            <p:ph type="ftr" sz="quarter" idx="11"/>
          </p:nvPr>
        </p:nvSpPr>
        <p:spPr/>
        <p:txBody>
          <a:bodyPr/>
          <a:lstStyle/>
          <a:p>
            <a:r>
              <a:rPr lang="en-US"/>
              <a:t>Electronics, DAQ &amp; SRO Joint Workfest</a:t>
            </a:r>
          </a:p>
        </p:txBody>
      </p:sp>
      <p:sp>
        <p:nvSpPr>
          <p:cNvPr id="6" name="Slide Number Placeholder 5">
            <a:extLst>
              <a:ext uri="{FF2B5EF4-FFF2-40B4-BE49-F238E27FC236}">
                <a16:creationId xmlns:a16="http://schemas.microsoft.com/office/drawing/2014/main" id="{CA3CCC8A-1ABE-5F99-61A2-6E34BC174BED}"/>
              </a:ext>
            </a:extLst>
          </p:cNvPr>
          <p:cNvSpPr>
            <a:spLocks noGrp="1"/>
          </p:cNvSpPr>
          <p:nvPr>
            <p:ph type="sldNum" sz="quarter" idx="12"/>
          </p:nvPr>
        </p:nvSpPr>
        <p:spPr/>
        <p:txBody>
          <a:bodyPr/>
          <a:lstStyle/>
          <a:p>
            <a:fld id="{AC551C2D-2D59-4A22-9BED-13A30D2F5EA8}" type="slidenum">
              <a:rPr lang="en-US" smtClean="0"/>
              <a:t>‹#›</a:t>
            </a:fld>
            <a:endParaRPr lang="en-US"/>
          </a:p>
        </p:txBody>
      </p:sp>
    </p:spTree>
    <p:extLst>
      <p:ext uri="{BB962C8B-B14F-4D97-AF65-F5344CB8AC3E}">
        <p14:creationId xmlns:p14="http://schemas.microsoft.com/office/powerpoint/2010/main" val="6072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About M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27E89AC-E876-D4E3-122F-C3259C467096}"/>
              </a:ext>
            </a:extLst>
          </p:cNvPr>
          <p:cNvSpPr>
            <a:spLocks noGrp="1"/>
          </p:cNvSpPr>
          <p:nvPr>
            <p:ph type="body" sz="quarter" idx="10" hasCustomPrompt="1"/>
          </p:nvPr>
        </p:nvSpPr>
        <p:spPr>
          <a:xfrm>
            <a:off x="461963" y="930274"/>
            <a:ext cx="11521440" cy="5212080"/>
          </a:xfrm>
        </p:spPr>
        <p:txBody>
          <a:bodyPr/>
          <a:lstStyle>
            <a:lvl1pPr>
              <a:defRPr sz="2000"/>
            </a:lvl1pPr>
            <a:lvl2pPr>
              <a:defRPr sz="1600"/>
            </a:lvl2pPr>
            <a:lvl3pPr>
              <a:defRPr sz="1600"/>
            </a:lvl3pPr>
            <a:lvl4pPr>
              <a:defRPr sz="1600"/>
            </a:lvl4pPr>
            <a:lvl5pPr>
              <a:defRPr sz="1600"/>
            </a:lvl5pPr>
          </a:lstStyle>
          <a:p>
            <a:pPr lvl="0"/>
            <a:r>
              <a:rPr lang="en-US" dirty="0"/>
              <a:t>Level 1 – Arial 20</a:t>
            </a:r>
          </a:p>
          <a:p>
            <a:pPr lvl="1"/>
            <a:r>
              <a:rPr lang="en-US" dirty="0"/>
              <a:t>Level 2 – Arial 16</a:t>
            </a:r>
          </a:p>
          <a:p>
            <a:pPr lvl="2"/>
            <a:r>
              <a:rPr lang="en-US" dirty="0"/>
              <a:t>Level 3 – Arial 16</a:t>
            </a:r>
          </a:p>
          <a:p>
            <a:pPr lvl="3"/>
            <a:r>
              <a:rPr lang="en-US" dirty="0"/>
              <a:t>Level 4 – Arial 16</a:t>
            </a:r>
          </a:p>
          <a:p>
            <a:pPr lvl="4"/>
            <a:r>
              <a:rPr lang="en-US" dirty="0"/>
              <a:t>Level 5 – Arial 16</a:t>
            </a:r>
          </a:p>
        </p:txBody>
      </p:sp>
      <p:sp>
        <p:nvSpPr>
          <p:cNvPr id="3" name="Footer Placeholder 2">
            <a:extLst>
              <a:ext uri="{FF2B5EF4-FFF2-40B4-BE49-F238E27FC236}">
                <a16:creationId xmlns:a16="http://schemas.microsoft.com/office/drawing/2014/main" id="{156883DA-08EC-4DC9-B727-E2506C875993}"/>
              </a:ext>
            </a:extLst>
          </p:cNvPr>
          <p:cNvSpPr>
            <a:spLocks noGrp="1"/>
          </p:cNvSpPr>
          <p:nvPr>
            <p:ph type="ftr" sz="quarter" idx="11"/>
          </p:nvPr>
        </p:nvSpPr>
        <p:spPr/>
        <p:txBody>
          <a:bodyPr/>
          <a:lstStyle/>
          <a:p>
            <a:endParaRPr lang="en-US" dirty="0"/>
          </a:p>
        </p:txBody>
      </p:sp>
      <p:sp>
        <p:nvSpPr>
          <p:cNvPr id="6" name="Title 5">
            <a:extLst>
              <a:ext uri="{FF2B5EF4-FFF2-40B4-BE49-F238E27FC236}">
                <a16:creationId xmlns:a16="http://schemas.microsoft.com/office/drawing/2014/main" id="{E737D2AC-E4B8-4C29-828B-EA2C5CF4ACF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30137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0">
              <a:srgbClr val="242424"/>
            </a:gs>
            <a:gs pos="13000">
              <a:srgbClr val="0A384A"/>
            </a:gs>
            <a:gs pos="76000">
              <a:schemeClr val="tx2">
                <a:lumMod val="75000"/>
              </a:schemeClr>
            </a:gs>
          </a:gsLst>
          <a:lin ang="5400000" scaled="1"/>
          <a:tileRect/>
        </a:gra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CAB150B5-704F-CF21-3183-8DB97C07706C}"/>
              </a:ext>
            </a:extLst>
          </p:cNvPr>
          <p:cNvCxnSpPr>
            <a:cxnSpLocks/>
          </p:cNvCxnSpPr>
          <p:nvPr userDrawn="1"/>
        </p:nvCxnSpPr>
        <p:spPr>
          <a:xfrm>
            <a:off x="462579" y="825178"/>
            <a:ext cx="11499925" cy="0"/>
          </a:xfrm>
          <a:prstGeom prst="line">
            <a:avLst/>
          </a:prstGeom>
          <a:ln w="25400">
            <a:gradFill>
              <a:gsLst>
                <a:gs pos="0">
                  <a:schemeClr val="bg2"/>
                </a:gs>
                <a:gs pos="100000">
                  <a:schemeClr val="accent5"/>
                </a:gs>
              </a:gsLst>
              <a:lin ang="0" scaled="0"/>
            </a:gra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893395C-F7F6-5A6A-DA24-169AA14F65DF}"/>
              </a:ext>
            </a:extLst>
          </p:cNvPr>
          <p:cNvCxnSpPr/>
          <p:nvPr userDrawn="1"/>
        </p:nvCxnSpPr>
        <p:spPr>
          <a:xfrm>
            <a:off x="461963" y="6260638"/>
            <a:ext cx="11499234" cy="0"/>
          </a:xfrm>
          <a:prstGeom prst="line">
            <a:avLst/>
          </a:prstGeom>
          <a:ln w="127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78DEAD18-CE36-B494-3670-0FD662BF60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r>
              <a:rPr lang="en-US"/>
              <a:t>7/25/2024</a:t>
            </a:r>
            <a:endParaRPr lang="en-US" dirty="0"/>
          </a:p>
        </p:txBody>
      </p:sp>
      <p:sp>
        <p:nvSpPr>
          <p:cNvPr id="8" name="Footer Placeholder 7">
            <a:extLst>
              <a:ext uri="{FF2B5EF4-FFF2-40B4-BE49-F238E27FC236}">
                <a16:creationId xmlns:a16="http://schemas.microsoft.com/office/drawing/2014/main" id="{D15F18D2-2C4B-2295-9778-285EFD26E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en-US"/>
              <a:t>Electronics, DAQ &amp; SRO Joint Workfest</a:t>
            </a:r>
            <a:endParaRPr lang="en-US" dirty="0"/>
          </a:p>
        </p:txBody>
      </p:sp>
      <p:sp>
        <p:nvSpPr>
          <p:cNvPr id="9" name="Slide Number Placeholder 8">
            <a:extLst>
              <a:ext uri="{FF2B5EF4-FFF2-40B4-BE49-F238E27FC236}">
                <a16:creationId xmlns:a16="http://schemas.microsoft.com/office/drawing/2014/main" id="{222A98E4-5887-4078-2BC3-6B66821B6C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1D3F305C-2602-4CA9-A2B7-0F73DAFE7D1F}" type="slidenum">
              <a:rPr lang="en-US" smtClean="0"/>
              <a:pPr/>
              <a:t>‹#›</a:t>
            </a:fld>
            <a:endParaRPr lang="en-US" dirty="0"/>
          </a:p>
        </p:txBody>
      </p:sp>
    </p:spTree>
    <p:extLst>
      <p:ext uri="{BB962C8B-B14F-4D97-AF65-F5344CB8AC3E}">
        <p14:creationId xmlns:p14="http://schemas.microsoft.com/office/powerpoint/2010/main" val="3278789048"/>
      </p:ext>
    </p:extLst>
  </p:cSld>
  <p:clrMap bg1="lt1" tx1="dk1" bg2="lt2" tx2="dk2" accent1="accent1" accent2="accent2" accent3="accent3" accent4="accent4" accent5="accent5" accent6="accent6" hlink="hlink" folHlink="folHlink"/>
  <p:sldLayoutIdLst>
    <p:sldLayoutId id="2147483669" r:id="rId1"/>
    <p:sldLayoutId id="2147483674" r:id="rId2"/>
    <p:sldLayoutId id="2147483682" r:id="rId3"/>
    <p:sldLayoutId id="2147483687" r:id="rId4"/>
    <p:sldLayoutId id="2147483688" r:id="rId5"/>
    <p:sldLayoutId id="2147483689" r:id="rId6"/>
  </p:sldLayoutIdLst>
  <p:hf hdr="0"/>
  <p:txStyles>
    <p:titleStyle>
      <a:lvl1pPr algn="l" defTabSz="914400" rtl="0" eaLnBrk="1" latinLnBrk="0" hangingPunct="1">
        <a:lnSpc>
          <a:spcPct val="90000"/>
        </a:lnSpc>
        <a:spcBef>
          <a:spcPct val="0"/>
        </a:spcBef>
        <a:buNone/>
        <a:defRPr sz="3600" b="1" u="none"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0"/>
        </a:spcBef>
        <a:spcAft>
          <a:spcPts val="400"/>
        </a:spcAft>
        <a:buFont typeface="Arial" panose="020B0604020202020204" pitchFamily="34" charset="0"/>
        <a:buChar char="•"/>
        <a:defRPr sz="2400" kern="1200">
          <a:solidFill>
            <a:schemeClr val="tx1"/>
          </a:solidFill>
          <a:latin typeface="+mn-lt"/>
          <a:ea typeface="+mn-ea"/>
          <a:cs typeface="+mn-cs"/>
        </a:defRPr>
      </a:lvl1pPr>
      <a:lvl2pPr marL="460375" indent="-233363" algn="l" defTabSz="914400" rtl="0" eaLnBrk="1" latinLnBrk="0" hangingPunct="1">
        <a:lnSpc>
          <a:spcPct val="100000"/>
        </a:lnSpc>
        <a:spcBef>
          <a:spcPts val="0"/>
        </a:spcBef>
        <a:spcAft>
          <a:spcPts val="400"/>
        </a:spcAft>
        <a:buFont typeface="Arial" panose="020B0604020202020204" pitchFamily="34" charset="0"/>
        <a:buChar char="•"/>
        <a:defRPr sz="2000" kern="1200">
          <a:solidFill>
            <a:schemeClr val="tx1"/>
          </a:solidFill>
          <a:latin typeface="+mn-lt"/>
          <a:ea typeface="+mn-ea"/>
          <a:cs typeface="+mn-cs"/>
        </a:defRPr>
      </a:lvl2pPr>
      <a:lvl3pPr marL="687388" indent="-227013" algn="l" defTabSz="914400" rtl="0" eaLnBrk="1" latinLnBrk="0" hangingPunct="1">
        <a:lnSpc>
          <a:spcPct val="100000"/>
        </a:lnSpc>
        <a:spcBef>
          <a:spcPts val="0"/>
        </a:spcBef>
        <a:spcAft>
          <a:spcPts val="400"/>
        </a:spcAft>
        <a:buFont typeface="Arial" panose="020B0604020202020204" pitchFamily="34" charset="0"/>
        <a:buChar char="•"/>
        <a:defRPr sz="1800" kern="1200">
          <a:solidFill>
            <a:schemeClr val="tx1"/>
          </a:solidFill>
          <a:latin typeface="+mn-lt"/>
          <a:ea typeface="+mn-ea"/>
          <a:cs typeface="+mn-cs"/>
        </a:defRPr>
      </a:lvl3pPr>
      <a:lvl4pPr marL="914400" indent="-227013" algn="l" defTabSz="914400" rtl="0" eaLnBrk="1" latinLnBrk="0" hangingPunct="1">
        <a:lnSpc>
          <a:spcPct val="100000"/>
        </a:lnSpc>
        <a:spcBef>
          <a:spcPts val="0"/>
        </a:spcBef>
        <a:spcAft>
          <a:spcPts val="400"/>
        </a:spcAft>
        <a:buFont typeface="Arial" panose="020B0604020202020204" pitchFamily="34" charset="0"/>
        <a:buChar char="•"/>
        <a:defRPr sz="1600" kern="1200">
          <a:solidFill>
            <a:schemeClr val="tx1"/>
          </a:solidFill>
          <a:latin typeface="+mn-lt"/>
          <a:ea typeface="+mn-ea"/>
          <a:cs typeface="+mn-cs"/>
        </a:defRPr>
      </a:lvl4pPr>
      <a:lvl5pPr marL="1141413" indent="-227013" algn="l" defTabSz="914400" rtl="0" eaLnBrk="1" latinLnBrk="0" hangingPunct="1">
        <a:lnSpc>
          <a:spcPct val="100000"/>
        </a:lnSpc>
        <a:spcBef>
          <a:spcPts val="0"/>
        </a:spcBef>
        <a:spcAft>
          <a:spcPts val="4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orient="horz" pos="2160">
          <p15:clr>
            <a:srgbClr val="F26B43"/>
          </p15:clr>
        </p15:guide>
        <p15:guide id="8" pos="3840">
          <p15:clr>
            <a:srgbClr val="F26B43"/>
          </p15:clr>
        </p15:guide>
        <p15:guide id="9" pos="360">
          <p15:clr>
            <a:srgbClr val="F26B43"/>
          </p15:clr>
        </p15:guide>
        <p15:guide id="10" orient="horz" pos="3888">
          <p15:clr>
            <a:srgbClr val="F26B43"/>
          </p15:clr>
        </p15:guide>
        <p15:guide id="11" pos="7320">
          <p15:clr>
            <a:srgbClr val="F26B43"/>
          </p15:clr>
        </p15:guide>
        <p15:guide id="12" orient="horz" pos="412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brookhavenlab.sharepoint.com/:f:/s/EICPublicSharingDocs/Eo2ZtIxpVIZIguncUBUJmtIB10gn_fHJ0dIAJHb0WusJAA?e=OypaSe" TargetMode="Externa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3E41B-FF6A-4F42-A38B-0F5531A5032B}"/>
              </a:ext>
            </a:extLst>
          </p:cNvPr>
          <p:cNvSpPr>
            <a:spLocks noGrp="1"/>
          </p:cNvSpPr>
          <p:nvPr>
            <p:ph type="ctrTitle"/>
          </p:nvPr>
        </p:nvSpPr>
        <p:spPr>
          <a:xfrm>
            <a:off x="794322" y="714591"/>
            <a:ext cx="10962105" cy="1240412"/>
          </a:xfrm>
        </p:spPr>
        <p:txBody>
          <a:bodyPr/>
          <a:lstStyle/>
          <a:p>
            <a:pPr algn="ctr"/>
            <a:r>
              <a:rPr lang="en-US" dirty="0"/>
              <a:t>Joint Electronics and DAQ / SRO </a:t>
            </a:r>
            <a:r>
              <a:rPr lang="en-US" dirty="0" err="1"/>
              <a:t>workfest</a:t>
            </a:r>
            <a:endParaRPr lang="en-US" dirty="0"/>
          </a:p>
        </p:txBody>
      </p:sp>
      <p:sp>
        <p:nvSpPr>
          <p:cNvPr id="8" name="Text Placeholder 7">
            <a:extLst>
              <a:ext uri="{FF2B5EF4-FFF2-40B4-BE49-F238E27FC236}">
                <a16:creationId xmlns:a16="http://schemas.microsoft.com/office/drawing/2014/main" id="{55562098-F7CD-0AB0-86BC-D51DA9DAE920}"/>
              </a:ext>
            </a:extLst>
          </p:cNvPr>
          <p:cNvSpPr>
            <a:spLocks noGrp="1"/>
          </p:cNvSpPr>
          <p:nvPr>
            <p:ph type="body" sz="quarter" idx="11"/>
          </p:nvPr>
        </p:nvSpPr>
        <p:spPr>
          <a:xfrm>
            <a:off x="4281100" y="2269952"/>
            <a:ext cx="6209379" cy="1064524"/>
          </a:xfrm>
        </p:spPr>
        <p:txBody>
          <a:bodyPr/>
          <a:lstStyle/>
          <a:p>
            <a:r>
              <a:rPr lang="en-US" dirty="0"/>
              <a:t>Introduction to </a:t>
            </a:r>
            <a:r>
              <a:rPr lang="en-US" dirty="0" err="1"/>
              <a:t>Workfest</a:t>
            </a:r>
            <a:endParaRPr lang="en-US" dirty="0"/>
          </a:p>
          <a:p>
            <a:r>
              <a:rPr lang="en-US" dirty="0"/>
              <a:t>DAQ Protocols</a:t>
            </a:r>
          </a:p>
        </p:txBody>
      </p:sp>
      <p:sp>
        <p:nvSpPr>
          <p:cNvPr id="6" name="Slide Number Placeholder 5">
            <a:extLst>
              <a:ext uri="{FF2B5EF4-FFF2-40B4-BE49-F238E27FC236}">
                <a16:creationId xmlns:a16="http://schemas.microsoft.com/office/drawing/2014/main" id="{2936128E-3F03-D42C-1BA3-918D973B6DAB}"/>
              </a:ext>
            </a:extLst>
          </p:cNvPr>
          <p:cNvSpPr>
            <a:spLocks noGrp="1"/>
          </p:cNvSpPr>
          <p:nvPr>
            <p:ph type="sldNum" sz="quarter" idx="4294967295"/>
          </p:nvPr>
        </p:nvSpPr>
        <p:spPr>
          <a:xfrm>
            <a:off x="9448800" y="6356350"/>
            <a:ext cx="2743200" cy="365125"/>
          </a:xfrm>
        </p:spPr>
        <p:txBody>
          <a:bodyPr/>
          <a:lstStyle/>
          <a:p>
            <a:fld id="{1D3F305C-2602-4CA9-A2B7-0F73DAFE7D1F}" type="slidenum">
              <a:rPr lang="en-US" smtClean="0"/>
              <a:t>1</a:t>
            </a:fld>
            <a:endParaRPr lang="en-US"/>
          </a:p>
        </p:txBody>
      </p:sp>
      <p:sp>
        <p:nvSpPr>
          <p:cNvPr id="12" name="Text Placeholder 11">
            <a:extLst>
              <a:ext uri="{FF2B5EF4-FFF2-40B4-BE49-F238E27FC236}">
                <a16:creationId xmlns:a16="http://schemas.microsoft.com/office/drawing/2014/main" id="{9574F3B2-60D0-38BA-7C61-EC877EBC5FE0}"/>
              </a:ext>
            </a:extLst>
          </p:cNvPr>
          <p:cNvSpPr>
            <a:spLocks noGrp="1"/>
          </p:cNvSpPr>
          <p:nvPr>
            <p:ph type="body" sz="quarter" idx="10"/>
          </p:nvPr>
        </p:nvSpPr>
        <p:spPr>
          <a:xfrm>
            <a:off x="1775710" y="3950220"/>
            <a:ext cx="8416523" cy="2215212"/>
          </a:xfrm>
        </p:spPr>
        <p:txBody>
          <a:bodyPr/>
          <a:lstStyle/>
          <a:p>
            <a:r>
              <a:rPr lang="en-US" dirty="0"/>
              <a:t>Electronics and DAQ WG Conveners:  </a:t>
            </a:r>
          </a:p>
          <a:p>
            <a:r>
              <a:rPr lang="en-US" dirty="0"/>
              <a:t>		</a:t>
            </a:r>
            <a:r>
              <a:rPr lang="en-US" sz="1800" dirty="0"/>
              <a:t>Fernando Barbosa, Jin Huang, Jeff Landgraf</a:t>
            </a:r>
          </a:p>
          <a:p>
            <a:r>
              <a:rPr lang="en-US" dirty="0"/>
              <a:t>SRO conveners </a:t>
            </a:r>
            <a:endParaRPr lang="en-US" sz="1400" dirty="0"/>
          </a:p>
          <a:p>
            <a:r>
              <a:rPr lang="en-US" sz="1800" dirty="0"/>
              <a:t>		Marco </a:t>
            </a:r>
            <a:r>
              <a:rPr lang="en-US" sz="1800" dirty="0" err="1"/>
              <a:t>Battaglieri</a:t>
            </a:r>
            <a:r>
              <a:rPr lang="en-US" sz="1800" dirty="0"/>
              <a:t>, Jin Huang, Jeff Landgraf</a:t>
            </a:r>
          </a:p>
          <a:p>
            <a:r>
              <a:rPr lang="en-US" sz="1800" dirty="0"/>
              <a:t>		(Markus </a:t>
            </a:r>
            <a:r>
              <a:rPr lang="en-US" sz="1800" dirty="0" err="1"/>
              <a:t>Diefenthaler</a:t>
            </a:r>
            <a:r>
              <a:rPr lang="en-US" sz="1800" dirty="0"/>
              <a:t>, Torre </a:t>
            </a:r>
            <a:r>
              <a:rPr lang="en-US" sz="1800" dirty="0" err="1"/>
              <a:t>Wenaus</a:t>
            </a:r>
            <a:r>
              <a:rPr lang="en-US" sz="1800" dirty="0"/>
              <a:t>, David Lawrence)</a:t>
            </a:r>
          </a:p>
          <a:p>
            <a:pPr algn="ctr"/>
            <a:endParaRPr lang="en-US" sz="1600" dirty="0"/>
          </a:p>
        </p:txBody>
      </p:sp>
    </p:spTree>
    <p:extLst>
      <p:ext uri="{BB962C8B-B14F-4D97-AF65-F5344CB8AC3E}">
        <p14:creationId xmlns:p14="http://schemas.microsoft.com/office/powerpoint/2010/main" val="4110436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7B5EDCF-3E34-41A4-C711-B7624F6ACC01}"/>
              </a:ext>
            </a:extLst>
          </p:cNvPr>
          <p:cNvSpPr/>
          <p:nvPr/>
        </p:nvSpPr>
        <p:spPr>
          <a:xfrm>
            <a:off x="988290" y="3757841"/>
            <a:ext cx="10775620" cy="155047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220B585C-F4BC-23AC-953E-F321D49844B8}"/>
              </a:ext>
            </a:extLst>
          </p:cNvPr>
          <p:cNvSpPr>
            <a:spLocks noGrp="1"/>
          </p:cNvSpPr>
          <p:nvPr>
            <p:ph type="title"/>
          </p:nvPr>
        </p:nvSpPr>
        <p:spPr/>
        <p:txBody>
          <a:bodyPr/>
          <a:lstStyle/>
          <a:p>
            <a:r>
              <a:rPr lang="en-US" dirty="0"/>
              <a:t>GTU Fanout Scheme</a:t>
            </a:r>
          </a:p>
        </p:txBody>
      </p:sp>
      <p:sp>
        <p:nvSpPr>
          <p:cNvPr id="3" name="Footer Placeholder 2">
            <a:extLst>
              <a:ext uri="{FF2B5EF4-FFF2-40B4-BE49-F238E27FC236}">
                <a16:creationId xmlns:a16="http://schemas.microsoft.com/office/drawing/2014/main" id="{20CC7B19-3C7A-899C-EB24-52927F6BA805}"/>
              </a:ext>
            </a:extLst>
          </p:cNvPr>
          <p:cNvSpPr>
            <a:spLocks noGrp="1"/>
          </p:cNvSpPr>
          <p:nvPr>
            <p:ph type="ftr" sz="quarter" idx="11"/>
          </p:nvPr>
        </p:nvSpPr>
        <p:spPr/>
        <p:txBody>
          <a:bodyPr/>
          <a:lstStyle/>
          <a:p>
            <a:r>
              <a:rPr lang="en-US"/>
              <a:t>Electronics, DAQ &amp; SRO Joint Workfest</a:t>
            </a:r>
          </a:p>
        </p:txBody>
      </p:sp>
      <p:sp>
        <p:nvSpPr>
          <p:cNvPr id="4" name="Slide Number Placeholder 3">
            <a:extLst>
              <a:ext uri="{FF2B5EF4-FFF2-40B4-BE49-F238E27FC236}">
                <a16:creationId xmlns:a16="http://schemas.microsoft.com/office/drawing/2014/main" id="{24358A3D-83D7-2E7C-C2ED-05EDEDD868BD}"/>
              </a:ext>
            </a:extLst>
          </p:cNvPr>
          <p:cNvSpPr>
            <a:spLocks noGrp="1"/>
          </p:cNvSpPr>
          <p:nvPr>
            <p:ph type="sldNum" sz="quarter" idx="12"/>
          </p:nvPr>
        </p:nvSpPr>
        <p:spPr/>
        <p:txBody>
          <a:bodyPr/>
          <a:lstStyle/>
          <a:p>
            <a:fld id="{AC551C2D-2D59-4A22-9BED-13A30D2F5EA8}" type="slidenum">
              <a:rPr lang="en-US" smtClean="0"/>
              <a:t>10</a:t>
            </a:fld>
            <a:endParaRPr lang="en-US"/>
          </a:p>
        </p:txBody>
      </p:sp>
      <p:sp>
        <p:nvSpPr>
          <p:cNvPr id="2" name="Date Placeholder 1">
            <a:extLst>
              <a:ext uri="{FF2B5EF4-FFF2-40B4-BE49-F238E27FC236}">
                <a16:creationId xmlns:a16="http://schemas.microsoft.com/office/drawing/2014/main" id="{3B3A0E3F-D711-0B2A-94D0-227685F61EDF}"/>
              </a:ext>
            </a:extLst>
          </p:cNvPr>
          <p:cNvSpPr>
            <a:spLocks noGrp="1"/>
          </p:cNvSpPr>
          <p:nvPr>
            <p:ph type="dt" sz="half" idx="10"/>
          </p:nvPr>
        </p:nvSpPr>
        <p:spPr/>
        <p:txBody>
          <a:bodyPr/>
          <a:lstStyle/>
          <a:p>
            <a:r>
              <a:rPr lang="en-US"/>
              <a:t>7/25/2024</a:t>
            </a:r>
          </a:p>
        </p:txBody>
      </p:sp>
      <p:sp>
        <p:nvSpPr>
          <p:cNvPr id="5" name="TextBox 4">
            <a:extLst>
              <a:ext uri="{FF2B5EF4-FFF2-40B4-BE49-F238E27FC236}">
                <a16:creationId xmlns:a16="http://schemas.microsoft.com/office/drawing/2014/main" id="{D9715F9E-DA03-0C39-57AA-5FD794643C4D}"/>
              </a:ext>
            </a:extLst>
          </p:cNvPr>
          <p:cNvSpPr txBox="1"/>
          <p:nvPr/>
        </p:nvSpPr>
        <p:spPr>
          <a:xfrm>
            <a:off x="988291" y="840510"/>
            <a:ext cx="10668000" cy="4247317"/>
          </a:xfrm>
          <a:prstGeom prst="rect">
            <a:avLst/>
          </a:prstGeom>
          <a:noFill/>
        </p:spPr>
        <p:txBody>
          <a:bodyPr wrap="square" rtlCol="0">
            <a:spAutoFit/>
          </a:bodyPr>
          <a:lstStyle/>
          <a:p>
            <a:pPr marL="342900" indent="-342900">
              <a:buAutoNum type="arabicPeriod"/>
            </a:pPr>
            <a:r>
              <a:rPr lang="en-US" dirty="0"/>
              <a:t>Distribute copies of GTU signals to O(140) DAM boards to be forwarded to RDO.   These signals should reach RDO boards with fixed latency   (Assume 64 bits / BX)</a:t>
            </a:r>
          </a:p>
          <a:p>
            <a:pPr marL="342900" indent="-342900">
              <a:buAutoNum type="arabicPeriod"/>
            </a:pPr>
            <a:r>
              <a:rPr lang="en-US" dirty="0"/>
              <a:t>Distribute copies of a dedicated clock to O(140) DAM boards</a:t>
            </a:r>
          </a:p>
          <a:p>
            <a:pPr marL="342900" indent="-342900">
              <a:buAutoNum type="arabicPeriod"/>
            </a:pPr>
            <a:r>
              <a:rPr lang="en-US" dirty="0"/>
              <a:t>Independently address (some) commands to up to 32 detectors/groups of detectors</a:t>
            </a:r>
          </a:p>
          <a:p>
            <a:pPr marL="342900" indent="-342900">
              <a:buAutoNum type="arabicPeriod"/>
            </a:pPr>
            <a:r>
              <a:rPr lang="en-US" dirty="0"/>
              <a:t>Receive in the GTU at least N bits of Flow Control / Time Frame Status information from O(140) DAM boards.    (N = up to 64)</a:t>
            </a:r>
          </a:p>
          <a:p>
            <a:pPr marL="342900" indent="-342900">
              <a:buAutoNum type="arabicPeriod"/>
            </a:pPr>
            <a:r>
              <a:rPr lang="en-US" dirty="0"/>
              <a:t>Receive in the GTU at least N bits of information constructed for triggering from a specific selection of DAM boards TBD (N = up to 160)</a:t>
            </a:r>
          </a:p>
          <a:p>
            <a:endParaRPr lang="en-US" dirty="0"/>
          </a:p>
          <a:p>
            <a:endParaRPr lang="en-US" dirty="0"/>
          </a:p>
          <a:p>
            <a:endParaRPr lang="en-US" dirty="0"/>
          </a:p>
          <a:p>
            <a:r>
              <a:rPr lang="en-US" dirty="0"/>
              <a:t>GTU is going to be complex:</a:t>
            </a:r>
          </a:p>
          <a:p>
            <a:pPr marL="285750" indent="-285750">
              <a:buFont typeface="Arial" panose="020B0604020202020204" pitchFamily="34" charset="0"/>
              <a:buChar char="•"/>
            </a:pPr>
            <a:r>
              <a:rPr lang="en-US" dirty="0"/>
              <a:t>Define a group to discuss the hardware details &amp; options</a:t>
            </a:r>
          </a:p>
          <a:p>
            <a:pPr marL="285750" indent="-285750">
              <a:buFont typeface="Arial" panose="020B0604020202020204" pitchFamily="34" charset="0"/>
              <a:buChar char="•"/>
            </a:pPr>
            <a:r>
              <a:rPr lang="en-US" dirty="0"/>
              <a:t>Project does have PED engineering defined for this, but we should consider options?  Tree of FELIX boards?</a:t>
            </a:r>
          </a:p>
        </p:txBody>
      </p:sp>
    </p:spTree>
    <p:extLst>
      <p:ext uri="{BB962C8B-B14F-4D97-AF65-F5344CB8AC3E}">
        <p14:creationId xmlns:p14="http://schemas.microsoft.com/office/powerpoint/2010/main" val="116270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B15B18-38A3-CE96-CC47-E3984F2F22D8}"/>
              </a:ext>
            </a:extLst>
          </p:cNvPr>
          <p:cNvSpPr txBox="1"/>
          <p:nvPr/>
        </p:nvSpPr>
        <p:spPr>
          <a:xfrm>
            <a:off x="467444" y="920172"/>
            <a:ext cx="11242052" cy="2062103"/>
          </a:xfrm>
          <a:prstGeom prst="rect">
            <a:avLst/>
          </a:prstGeom>
          <a:noFill/>
        </p:spPr>
        <p:txBody>
          <a:bodyPr wrap="none" rtlCol="0">
            <a:spAutoFit/>
          </a:bodyPr>
          <a:lstStyle/>
          <a:p>
            <a:r>
              <a:rPr lang="en-US" sz="1600" dirty="0"/>
              <a:t>DAM_CTRL = 64 bits.              Copied to all DAM (or all DAM for single detector)  Forwarded to RDO_CTRL</a:t>
            </a:r>
          </a:p>
          <a:p>
            <a:r>
              <a:rPr lang="en-US" sz="1600" dirty="0"/>
              <a:t>DAM_STATUS = 20(64) bits    DAM information copied back to GTU.   </a:t>
            </a:r>
          </a:p>
          <a:p>
            <a:r>
              <a:rPr lang="en-US" sz="1600" dirty="0"/>
              <a:t>                                                Timeframe handling, Error conditions, Dam responses (e.g. returning control after config)</a:t>
            </a:r>
          </a:p>
          <a:p>
            <a:r>
              <a:rPr lang="en-US" sz="1600" dirty="0"/>
              <a:t>TRG_CTRL = 20(160) bits       Send trigger commands (to selected DAM boards)</a:t>
            </a:r>
          </a:p>
          <a:p>
            <a:r>
              <a:rPr lang="en-US" sz="1600" dirty="0"/>
              <a:t>TRG_STATUS = 160 bits	Return summary information (from selected DAM boards)</a:t>
            </a:r>
          </a:p>
          <a:p>
            <a:endParaRPr lang="en-US" sz="1600" dirty="0"/>
          </a:p>
          <a:p>
            <a:r>
              <a:rPr lang="en-US" sz="1600" dirty="0"/>
              <a:t>RDO_CTRL = 64 bits	 Clock + RDO commands</a:t>
            </a:r>
          </a:p>
          <a:p>
            <a:r>
              <a:rPr lang="en-US" sz="1600" dirty="0"/>
              <a:t>RDO_DATA                              RDO headers + ASIC + SC data</a:t>
            </a:r>
          </a:p>
        </p:txBody>
      </p:sp>
      <p:sp>
        <p:nvSpPr>
          <p:cNvPr id="3" name="Title 2">
            <a:extLst>
              <a:ext uri="{FF2B5EF4-FFF2-40B4-BE49-F238E27FC236}">
                <a16:creationId xmlns:a16="http://schemas.microsoft.com/office/drawing/2014/main" id="{AF2FFB5B-017D-5281-1A38-0261CDAB3D4A}"/>
              </a:ext>
            </a:extLst>
          </p:cNvPr>
          <p:cNvSpPr>
            <a:spLocks noGrp="1"/>
          </p:cNvSpPr>
          <p:nvPr>
            <p:ph type="title"/>
          </p:nvPr>
        </p:nvSpPr>
        <p:spPr/>
        <p:txBody>
          <a:bodyPr/>
          <a:lstStyle/>
          <a:p>
            <a:r>
              <a:rPr lang="en-US" dirty="0"/>
              <a:t>Communication Channels</a:t>
            </a:r>
          </a:p>
        </p:txBody>
      </p:sp>
      <p:sp>
        <p:nvSpPr>
          <p:cNvPr id="4" name="Date Placeholder 3">
            <a:extLst>
              <a:ext uri="{FF2B5EF4-FFF2-40B4-BE49-F238E27FC236}">
                <a16:creationId xmlns:a16="http://schemas.microsoft.com/office/drawing/2014/main" id="{847BDDE2-A427-BC98-4D77-10A89EF632A0}"/>
              </a:ext>
            </a:extLst>
          </p:cNvPr>
          <p:cNvSpPr>
            <a:spLocks noGrp="1"/>
          </p:cNvSpPr>
          <p:nvPr>
            <p:ph type="dt" sz="half" idx="10"/>
          </p:nvPr>
        </p:nvSpPr>
        <p:spPr/>
        <p:txBody>
          <a:bodyPr/>
          <a:lstStyle/>
          <a:p>
            <a:r>
              <a:rPr lang="en-US"/>
              <a:t>7/25/2024</a:t>
            </a:r>
            <a:endParaRPr lang="en-US" dirty="0"/>
          </a:p>
        </p:txBody>
      </p:sp>
      <p:sp>
        <p:nvSpPr>
          <p:cNvPr id="5" name="Footer Placeholder 4">
            <a:extLst>
              <a:ext uri="{FF2B5EF4-FFF2-40B4-BE49-F238E27FC236}">
                <a16:creationId xmlns:a16="http://schemas.microsoft.com/office/drawing/2014/main" id="{6D56D909-2548-0E81-896A-AE5389B5A474}"/>
              </a:ext>
            </a:extLst>
          </p:cNvPr>
          <p:cNvSpPr>
            <a:spLocks noGrp="1"/>
          </p:cNvSpPr>
          <p:nvPr>
            <p:ph type="ftr" sz="quarter" idx="11"/>
          </p:nvPr>
        </p:nvSpPr>
        <p:spPr/>
        <p:txBody>
          <a:bodyPr/>
          <a:lstStyle/>
          <a:p>
            <a:r>
              <a:rPr lang="en-US"/>
              <a:t>Electronics, DAQ &amp; SRO Joint Workfest</a:t>
            </a:r>
            <a:endParaRPr lang="en-US" dirty="0"/>
          </a:p>
        </p:txBody>
      </p:sp>
      <p:sp>
        <p:nvSpPr>
          <p:cNvPr id="6" name="Slide Number Placeholder 5">
            <a:extLst>
              <a:ext uri="{FF2B5EF4-FFF2-40B4-BE49-F238E27FC236}">
                <a16:creationId xmlns:a16="http://schemas.microsoft.com/office/drawing/2014/main" id="{E9D44614-C0BF-394B-7404-1ED480ACA202}"/>
              </a:ext>
            </a:extLst>
          </p:cNvPr>
          <p:cNvSpPr>
            <a:spLocks noGrp="1"/>
          </p:cNvSpPr>
          <p:nvPr>
            <p:ph type="sldNum" sz="quarter" idx="12"/>
          </p:nvPr>
        </p:nvSpPr>
        <p:spPr/>
        <p:txBody>
          <a:bodyPr/>
          <a:lstStyle/>
          <a:p>
            <a:fld id="{1D3F305C-2602-4CA9-A2B7-0F73DAFE7D1F}" type="slidenum">
              <a:rPr lang="en-US" smtClean="0"/>
              <a:pPr/>
              <a:t>11</a:t>
            </a:fld>
            <a:endParaRPr lang="en-US" dirty="0"/>
          </a:p>
        </p:txBody>
      </p:sp>
      <p:pic>
        <p:nvPicPr>
          <p:cNvPr id="9" name="Picture 8">
            <a:extLst>
              <a:ext uri="{FF2B5EF4-FFF2-40B4-BE49-F238E27FC236}">
                <a16:creationId xmlns:a16="http://schemas.microsoft.com/office/drawing/2014/main" id="{958F5396-2CCE-35A8-FAA6-2A44D63C9967}"/>
              </a:ext>
            </a:extLst>
          </p:cNvPr>
          <p:cNvPicPr>
            <a:picLocks noChangeAspect="1"/>
          </p:cNvPicPr>
          <p:nvPr/>
        </p:nvPicPr>
        <p:blipFill>
          <a:blip r:embed="rId2"/>
          <a:stretch>
            <a:fillRect/>
          </a:stretch>
        </p:blipFill>
        <p:spPr>
          <a:xfrm>
            <a:off x="4429017" y="3166491"/>
            <a:ext cx="7448765" cy="3005642"/>
          </a:xfrm>
          <a:prstGeom prst="rect">
            <a:avLst/>
          </a:prstGeom>
          <a:ln w="25400">
            <a:solidFill>
              <a:schemeClr val="tx1"/>
            </a:solidFill>
          </a:ln>
        </p:spPr>
      </p:pic>
    </p:spTree>
    <p:extLst>
      <p:ext uri="{BB962C8B-B14F-4D97-AF65-F5344CB8AC3E}">
        <p14:creationId xmlns:p14="http://schemas.microsoft.com/office/powerpoint/2010/main" val="400090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483BC3-5EC0-DE1C-2157-96940B485A50}"/>
              </a:ext>
            </a:extLst>
          </p:cNvPr>
          <p:cNvSpPr>
            <a:spLocks noGrp="1"/>
          </p:cNvSpPr>
          <p:nvPr>
            <p:ph type="title"/>
          </p:nvPr>
        </p:nvSpPr>
        <p:spPr/>
        <p:txBody>
          <a:bodyPr/>
          <a:lstStyle/>
          <a:p>
            <a:r>
              <a:rPr lang="en-US" dirty="0"/>
              <a:t>Feature Implementation</a:t>
            </a:r>
          </a:p>
        </p:txBody>
      </p:sp>
      <p:sp>
        <p:nvSpPr>
          <p:cNvPr id="3" name="Footer Placeholder 2">
            <a:extLst>
              <a:ext uri="{FF2B5EF4-FFF2-40B4-BE49-F238E27FC236}">
                <a16:creationId xmlns:a16="http://schemas.microsoft.com/office/drawing/2014/main" id="{AE2C4BFA-8134-039E-9FF6-D18E52F7365C}"/>
              </a:ext>
            </a:extLst>
          </p:cNvPr>
          <p:cNvSpPr>
            <a:spLocks noGrp="1"/>
          </p:cNvSpPr>
          <p:nvPr>
            <p:ph type="ftr" sz="quarter" idx="11"/>
          </p:nvPr>
        </p:nvSpPr>
        <p:spPr/>
        <p:txBody>
          <a:bodyPr/>
          <a:lstStyle/>
          <a:p>
            <a:r>
              <a:rPr lang="en-US"/>
              <a:t>Electronics, DAQ &amp; SRO Joint Workfest</a:t>
            </a:r>
          </a:p>
        </p:txBody>
      </p:sp>
      <p:sp>
        <p:nvSpPr>
          <p:cNvPr id="4" name="Slide Number Placeholder 3">
            <a:extLst>
              <a:ext uri="{FF2B5EF4-FFF2-40B4-BE49-F238E27FC236}">
                <a16:creationId xmlns:a16="http://schemas.microsoft.com/office/drawing/2014/main" id="{C9803AE4-47C1-3EFC-D7FB-FBF58ED8D740}"/>
              </a:ext>
            </a:extLst>
          </p:cNvPr>
          <p:cNvSpPr>
            <a:spLocks noGrp="1"/>
          </p:cNvSpPr>
          <p:nvPr>
            <p:ph type="sldNum" sz="quarter" idx="12"/>
          </p:nvPr>
        </p:nvSpPr>
        <p:spPr/>
        <p:txBody>
          <a:bodyPr/>
          <a:lstStyle/>
          <a:p>
            <a:fld id="{AC551C2D-2D59-4A22-9BED-13A30D2F5EA8}" type="slidenum">
              <a:rPr lang="en-US" smtClean="0"/>
              <a:t>12</a:t>
            </a:fld>
            <a:endParaRPr lang="en-US"/>
          </a:p>
        </p:txBody>
      </p:sp>
      <p:sp>
        <p:nvSpPr>
          <p:cNvPr id="2" name="Date Placeholder 1">
            <a:extLst>
              <a:ext uri="{FF2B5EF4-FFF2-40B4-BE49-F238E27FC236}">
                <a16:creationId xmlns:a16="http://schemas.microsoft.com/office/drawing/2014/main" id="{2B632150-A518-B613-2ACA-490FDB976904}"/>
              </a:ext>
            </a:extLst>
          </p:cNvPr>
          <p:cNvSpPr>
            <a:spLocks noGrp="1"/>
          </p:cNvSpPr>
          <p:nvPr>
            <p:ph type="dt" sz="half" idx="10"/>
          </p:nvPr>
        </p:nvSpPr>
        <p:spPr/>
        <p:txBody>
          <a:bodyPr/>
          <a:lstStyle/>
          <a:p>
            <a:r>
              <a:rPr lang="en-US"/>
              <a:t>7/25/2024</a:t>
            </a:r>
          </a:p>
        </p:txBody>
      </p:sp>
      <p:sp>
        <p:nvSpPr>
          <p:cNvPr id="5" name="TextBox 4">
            <a:extLst>
              <a:ext uri="{FF2B5EF4-FFF2-40B4-BE49-F238E27FC236}">
                <a16:creationId xmlns:a16="http://schemas.microsoft.com/office/drawing/2014/main" id="{2BF9439A-FEAA-8C5A-5B36-D145252DBF5F}"/>
              </a:ext>
            </a:extLst>
          </p:cNvPr>
          <p:cNvSpPr txBox="1"/>
          <p:nvPr/>
        </p:nvSpPr>
        <p:spPr>
          <a:xfrm>
            <a:off x="763010" y="1028343"/>
            <a:ext cx="9219190" cy="4801314"/>
          </a:xfrm>
          <a:prstGeom prst="rect">
            <a:avLst/>
          </a:prstGeom>
          <a:noFill/>
        </p:spPr>
        <p:txBody>
          <a:bodyPr wrap="none" rtlCol="0">
            <a:spAutoFit/>
          </a:bodyPr>
          <a:lstStyle/>
          <a:p>
            <a:pPr marL="342900" indent="-342900">
              <a:buFont typeface="+mj-lt"/>
              <a:buAutoNum type="arabicPeriod"/>
            </a:pPr>
            <a:r>
              <a:rPr lang="en-US" dirty="0"/>
              <a:t>Bunch definition </a:t>
            </a:r>
          </a:p>
          <a:p>
            <a:pPr marL="742950" lvl="1" indent="-285750">
              <a:buFont typeface="Arial" panose="020B0604020202020204" pitchFamily="34" charset="0"/>
              <a:buChar char="•"/>
            </a:pPr>
            <a:r>
              <a:rPr lang="en-US" dirty="0"/>
              <a:t>BCO itself:</a:t>
            </a:r>
          </a:p>
          <a:p>
            <a:pPr marL="1200150" lvl="2" indent="-285750">
              <a:buFont typeface="Arial" panose="020B0604020202020204" pitchFamily="34" charset="0"/>
              <a:buChar char="•"/>
            </a:pPr>
            <a:r>
              <a:rPr lang="en-US" dirty="0"/>
              <a:t>64 bit BCO	</a:t>
            </a:r>
          </a:p>
          <a:p>
            <a:pPr marL="1200150" lvl="2" indent="-285750">
              <a:buFont typeface="Arial" panose="020B0604020202020204" pitchFamily="34" charset="0"/>
              <a:buChar char="•"/>
            </a:pPr>
            <a:r>
              <a:rPr lang="en-US" dirty="0"/>
              <a:t>Time frames maximum 16 bits</a:t>
            </a:r>
          </a:p>
          <a:p>
            <a:pPr marL="742950" lvl="1" indent="-285750">
              <a:buFont typeface="Arial" panose="020B0604020202020204" pitchFamily="34" charset="0"/>
              <a:buChar char="•"/>
            </a:pPr>
            <a:r>
              <a:rPr lang="en-US" dirty="0"/>
              <a:t>BCO verification (require verification at least every timeframe)</a:t>
            </a:r>
          </a:p>
          <a:p>
            <a:pPr marL="1200150" lvl="2" indent="-285750">
              <a:buFont typeface="Arial" panose="020B0604020202020204" pitchFamily="34" charset="0"/>
              <a:buChar char="•"/>
            </a:pPr>
            <a:r>
              <a:rPr lang="en-US" dirty="0"/>
              <a:t>Periodic full specification</a:t>
            </a:r>
          </a:p>
          <a:p>
            <a:pPr marL="1200150" lvl="2" indent="-285750">
              <a:buFont typeface="Arial" panose="020B0604020202020204" pitchFamily="34" charset="0"/>
              <a:buChar char="•"/>
            </a:pPr>
            <a:r>
              <a:rPr lang="en-US" dirty="0"/>
              <a:t>Checksum-like verification of bits over many </a:t>
            </a:r>
            <a:r>
              <a:rPr lang="en-US" dirty="0" err="1"/>
              <a:t>bunchcrossings</a:t>
            </a:r>
            <a:r>
              <a:rPr lang="en-US" dirty="0"/>
              <a:t> (7 bit scheme?)</a:t>
            </a:r>
          </a:p>
          <a:p>
            <a:pPr marL="742950" lvl="1" indent="-285750">
              <a:buFont typeface="Arial" panose="020B0604020202020204" pitchFamily="34" charset="0"/>
              <a:buChar char="•"/>
            </a:pPr>
            <a:r>
              <a:rPr lang="en-US" dirty="0"/>
              <a:t>Beam Info (REV_TIC x 2, BUNCH_FILLED x2), Sent every bunch</a:t>
            </a:r>
          </a:p>
          <a:p>
            <a:pPr marL="742950" lvl="1" indent="-285750">
              <a:buFont typeface="Arial" panose="020B0604020202020204" pitchFamily="34" charset="0"/>
              <a:buChar char="•"/>
            </a:pPr>
            <a:r>
              <a:rPr lang="en-US" dirty="0"/>
              <a:t>Resync (issued by RDO or by GTU)</a:t>
            </a:r>
          </a:p>
          <a:p>
            <a:pPr marL="742950" lvl="1" indent="-285750">
              <a:buFont typeface="Arial" panose="020B0604020202020204" pitchFamily="34" charset="0"/>
              <a:buChar char="•"/>
            </a:pPr>
            <a:endParaRPr lang="en-US" dirty="0"/>
          </a:p>
          <a:p>
            <a:pPr marL="342900" indent="-342900">
              <a:buFont typeface="+mj-lt"/>
              <a:buAutoNum type="arabicPeriod"/>
            </a:pPr>
            <a:r>
              <a:rPr lang="en-US" dirty="0"/>
              <a:t>Time Frame Handling</a:t>
            </a:r>
          </a:p>
          <a:p>
            <a:pPr marL="800100" lvl="1" indent="-342900">
              <a:buFont typeface="Arial" panose="020B0604020202020204" pitchFamily="34" charset="0"/>
              <a:buChar char="•"/>
            </a:pPr>
            <a:r>
              <a:rPr lang="en-US" dirty="0"/>
              <a:t>Start frame Synchronous command</a:t>
            </a:r>
          </a:p>
          <a:p>
            <a:pPr marL="800100" lvl="1" indent="-342900">
              <a:buFont typeface="Arial" panose="020B0604020202020204" pitchFamily="34" charset="0"/>
              <a:buChar char="•"/>
            </a:pPr>
            <a:r>
              <a:rPr lang="en-US" dirty="0"/>
              <a:t>Time frame identification</a:t>
            </a:r>
          </a:p>
          <a:p>
            <a:pPr marL="1257300" lvl="2" indent="-342900">
              <a:buFont typeface="Arial" panose="020B0604020202020204" pitchFamily="34" charset="0"/>
              <a:buChar char="•"/>
            </a:pPr>
            <a:r>
              <a:rPr lang="en-US" dirty="0"/>
              <a:t>High order bits of BCO?</a:t>
            </a:r>
          </a:p>
          <a:p>
            <a:pPr marL="1257300" lvl="2" indent="-342900">
              <a:buFont typeface="Arial" panose="020B0604020202020204" pitchFamily="34" charset="0"/>
              <a:buChar char="•"/>
            </a:pPr>
            <a:r>
              <a:rPr lang="en-US" dirty="0"/>
              <a:t>Re-usable identifier (token)</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471240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DF0CFC-6EBD-D76D-EE0E-AAA9F4FB5002}"/>
              </a:ext>
            </a:extLst>
          </p:cNvPr>
          <p:cNvSpPr>
            <a:spLocks noGrp="1"/>
          </p:cNvSpPr>
          <p:nvPr>
            <p:ph type="title"/>
          </p:nvPr>
        </p:nvSpPr>
        <p:spPr/>
        <p:txBody>
          <a:bodyPr/>
          <a:lstStyle/>
          <a:p>
            <a:r>
              <a:rPr lang="en-US" dirty="0"/>
              <a:t>Feature Implementation (continued)</a:t>
            </a:r>
          </a:p>
        </p:txBody>
      </p:sp>
      <p:sp>
        <p:nvSpPr>
          <p:cNvPr id="3" name="Footer Placeholder 2">
            <a:extLst>
              <a:ext uri="{FF2B5EF4-FFF2-40B4-BE49-F238E27FC236}">
                <a16:creationId xmlns:a16="http://schemas.microsoft.com/office/drawing/2014/main" id="{AE2C4BFA-8134-039E-9FF6-D18E52F7365C}"/>
              </a:ext>
            </a:extLst>
          </p:cNvPr>
          <p:cNvSpPr>
            <a:spLocks noGrp="1"/>
          </p:cNvSpPr>
          <p:nvPr>
            <p:ph type="ftr" sz="quarter" idx="11"/>
          </p:nvPr>
        </p:nvSpPr>
        <p:spPr/>
        <p:txBody>
          <a:bodyPr/>
          <a:lstStyle/>
          <a:p>
            <a:r>
              <a:rPr lang="en-US"/>
              <a:t>Electronics, DAQ &amp; SRO Joint Workfest</a:t>
            </a:r>
          </a:p>
        </p:txBody>
      </p:sp>
      <p:sp>
        <p:nvSpPr>
          <p:cNvPr id="4" name="Slide Number Placeholder 3">
            <a:extLst>
              <a:ext uri="{FF2B5EF4-FFF2-40B4-BE49-F238E27FC236}">
                <a16:creationId xmlns:a16="http://schemas.microsoft.com/office/drawing/2014/main" id="{C9803AE4-47C1-3EFC-D7FB-FBF58ED8D740}"/>
              </a:ext>
            </a:extLst>
          </p:cNvPr>
          <p:cNvSpPr>
            <a:spLocks noGrp="1"/>
          </p:cNvSpPr>
          <p:nvPr>
            <p:ph type="sldNum" sz="quarter" idx="12"/>
          </p:nvPr>
        </p:nvSpPr>
        <p:spPr/>
        <p:txBody>
          <a:bodyPr/>
          <a:lstStyle/>
          <a:p>
            <a:fld id="{AC551C2D-2D59-4A22-9BED-13A30D2F5EA8}" type="slidenum">
              <a:rPr lang="en-US" smtClean="0"/>
              <a:t>13</a:t>
            </a:fld>
            <a:endParaRPr lang="en-US"/>
          </a:p>
        </p:txBody>
      </p:sp>
      <p:sp>
        <p:nvSpPr>
          <p:cNvPr id="2" name="Date Placeholder 1">
            <a:extLst>
              <a:ext uri="{FF2B5EF4-FFF2-40B4-BE49-F238E27FC236}">
                <a16:creationId xmlns:a16="http://schemas.microsoft.com/office/drawing/2014/main" id="{2B632150-A518-B613-2ACA-490FDB976904}"/>
              </a:ext>
            </a:extLst>
          </p:cNvPr>
          <p:cNvSpPr>
            <a:spLocks noGrp="1"/>
          </p:cNvSpPr>
          <p:nvPr>
            <p:ph type="dt" sz="half" idx="10"/>
          </p:nvPr>
        </p:nvSpPr>
        <p:spPr/>
        <p:txBody>
          <a:bodyPr/>
          <a:lstStyle/>
          <a:p>
            <a:r>
              <a:rPr lang="en-US"/>
              <a:t>7/25/2024</a:t>
            </a:r>
          </a:p>
        </p:txBody>
      </p:sp>
      <p:sp>
        <p:nvSpPr>
          <p:cNvPr id="5" name="TextBox 4">
            <a:extLst>
              <a:ext uri="{FF2B5EF4-FFF2-40B4-BE49-F238E27FC236}">
                <a16:creationId xmlns:a16="http://schemas.microsoft.com/office/drawing/2014/main" id="{2BF9439A-FEAA-8C5A-5B36-D145252DBF5F}"/>
              </a:ext>
            </a:extLst>
          </p:cNvPr>
          <p:cNvSpPr txBox="1"/>
          <p:nvPr/>
        </p:nvSpPr>
        <p:spPr>
          <a:xfrm>
            <a:off x="641927" y="907952"/>
            <a:ext cx="10908145" cy="5355312"/>
          </a:xfrm>
          <a:prstGeom prst="rect">
            <a:avLst/>
          </a:prstGeom>
          <a:noFill/>
        </p:spPr>
        <p:txBody>
          <a:bodyPr wrap="square" rtlCol="0">
            <a:spAutoFit/>
          </a:bodyPr>
          <a:lstStyle/>
          <a:p>
            <a:pPr marL="342900" indent="-342900">
              <a:buFont typeface="+mj-lt"/>
              <a:buAutoNum type="arabicPeriod" startAt="3"/>
            </a:pPr>
            <a:r>
              <a:rPr lang="en-US" dirty="0"/>
              <a:t>RDO and DAM Data Processing Flags. </a:t>
            </a:r>
          </a:p>
          <a:p>
            <a:pPr marL="800100" lvl="1" indent="-342900">
              <a:buFont typeface="Arial" panose="020B0604020202020204" pitchFamily="34" charset="0"/>
              <a:buChar char="•"/>
            </a:pPr>
            <a:r>
              <a:rPr lang="en-US" dirty="0"/>
              <a:t>Identify periods when unprocessed data should be kept</a:t>
            </a:r>
          </a:p>
          <a:p>
            <a:pPr marL="800100" lvl="1" indent="-342900">
              <a:buFont typeface="Arial" panose="020B0604020202020204" pitchFamily="34" charset="0"/>
              <a:buChar char="•"/>
            </a:pPr>
            <a:endParaRPr lang="en-US" dirty="0"/>
          </a:p>
          <a:p>
            <a:pPr marL="342900" indent="-342900">
              <a:buFont typeface="+mj-lt"/>
              <a:buAutoNum type="arabicPeriod" startAt="4"/>
            </a:pPr>
            <a:r>
              <a:rPr lang="en-US" dirty="0"/>
              <a:t>Firmware, Run Control Configuration &amp; Resets</a:t>
            </a:r>
          </a:p>
          <a:p>
            <a:pPr marL="800100" lvl="1" indent="-342900">
              <a:buFont typeface="Arial" panose="020B0604020202020204" pitchFamily="34" charset="0"/>
              <a:buChar char="•"/>
            </a:pPr>
            <a:r>
              <a:rPr lang="en-US" dirty="0"/>
              <a:t>Likely these involve giving control to the DAM boards and selecting appropriate data to be loaded  via run control or slow controls.  But need command to indicate to DAM board to take over, and for the DAM boards to relinquish control when they are finished.</a:t>
            </a:r>
          </a:p>
          <a:p>
            <a:pPr marL="800100" lvl="1" indent="-342900">
              <a:buFont typeface="Arial" panose="020B0604020202020204" pitchFamily="34" charset="0"/>
              <a:buChar char="•"/>
            </a:pPr>
            <a:r>
              <a:rPr lang="en-US" dirty="0"/>
              <a:t>Fast configuration</a:t>
            </a:r>
          </a:p>
          <a:p>
            <a:pPr marL="1257300" lvl="2" indent="-342900">
              <a:buFont typeface="Arial" panose="020B0604020202020204" pitchFamily="34" charset="0"/>
              <a:buChar char="•"/>
            </a:pPr>
            <a:r>
              <a:rPr lang="en-US" dirty="0"/>
              <a:t>We have had discussions of potential configuration during a run</a:t>
            </a:r>
          </a:p>
          <a:p>
            <a:pPr marL="1257300" lvl="2" indent="-342900">
              <a:buFont typeface="Arial" panose="020B0604020202020204" pitchFamily="34" charset="0"/>
              <a:buChar char="•"/>
            </a:pPr>
            <a:r>
              <a:rPr lang="en-US" dirty="0"/>
              <a:t>Could involve calibration control, error mitigation and recovery.   Possibly to be handled by standard configuration scheme, but if so need to indicate when certain components are disabled for timeframe building and coherency</a:t>
            </a:r>
          </a:p>
          <a:p>
            <a:endParaRPr lang="en-US" dirty="0"/>
          </a:p>
          <a:p>
            <a:pPr marL="342900" indent="-342900">
              <a:buFont typeface="+mj-lt"/>
              <a:buAutoNum type="arabicPeriod" startAt="5"/>
            </a:pPr>
            <a:r>
              <a:rPr lang="en-US" dirty="0"/>
              <a:t>Triggering</a:t>
            </a:r>
          </a:p>
          <a:p>
            <a:pPr marL="800100" lvl="1" indent="-342900">
              <a:buFont typeface="Arial" panose="020B0604020202020204" pitchFamily="34" charset="0"/>
              <a:buChar char="•"/>
            </a:pPr>
            <a:r>
              <a:rPr lang="en-US" dirty="0"/>
              <a:t>Firing hardware actions / activities (e.g. laser or pulser system, requests to read slow controls information, or to write out </a:t>
            </a:r>
            <a:r>
              <a:rPr lang="en-US" dirty="0" err="1"/>
              <a:t>unzero</a:t>
            </a:r>
            <a:r>
              <a:rPr lang="en-US" dirty="0"/>
              <a:t>-suppressed for a short time to calculate pedestals)</a:t>
            </a:r>
          </a:p>
          <a:p>
            <a:pPr marL="800100" lvl="1" indent="-342900">
              <a:buFont typeface="Arial" panose="020B0604020202020204" pitchFamily="34" charset="0"/>
              <a:buChar char="•"/>
            </a:pPr>
            <a:r>
              <a:rPr lang="en-US" dirty="0"/>
              <a:t>Firmware trigger as needed by </a:t>
            </a:r>
            <a:r>
              <a:rPr lang="en-US" dirty="0" err="1"/>
              <a:t>dRICH</a:t>
            </a:r>
            <a:r>
              <a:rPr lang="en-US" dirty="0"/>
              <a:t> / low Q2 taggers</a:t>
            </a:r>
          </a:p>
          <a:p>
            <a:pPr marL="342900" indent="-342900">
              <a:buFont typeface="+mj-lt"/>
              <a:buAutoNum type="arabicPeriod" startAt="6"/>
            </a:pPr>
            <a:endParaRPr lang="en-US" dirty="0"/>
          </a:p>
          <a:p>
            <a:endParaRPr lang="en-US" dirty="0"/>
          </a:p>
        </p:txBody>
      </p:sp>
    </p:spTree>
    <p:extLst>
      <p:ext uri="{BB962C8B-B14F-4D97-AF65-F5344CB8AC3E}">
        <p14:creationId xmlns:p14="http://schemas.microsoft.com/office/powerpoint/2010/main" val="1829225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9BA72E0-B7CF-AE5B-7D6D-9B9F68D6C802}"/>
              </a:ext>
            </a:extLst>
          </p:cNvPr>
          <p:cNvSpPr>
            <a:spLocks noGrp="1"/>
          </p:cNvSpPr>
          <p:nvPr>
            <p:ph type="title"/>
          </p:nvPr>
        </p:nvSpPr>
        <p:spPr/>
        <p:txBody>
          <a:bodyPr/>
          <a:lstStyle/>
          <a:p>
            <a:r>
              <a:rPr lang="en-US" dirty="0"/>
              <a:t>Feature Implementation (Continued)</a:t>
            </a:r>
          </a:p>
        </p:txBody>
      </p:sp>
      <p:sp>
        <p:nvSpPr>
          <p:cNvPr id="3" name="Footer Placeholder 2">
            <a:extLst>
              <a:ext uri="{FF2B5EF4-FFF2-40B4-BE49-F238E27FC236}">
                <a16:creationId xmlns:a16="http://schemas.microsoft.com/office/drawing/2014/main" id="{AE2C4BFA-8134-039E-9FF6-D18E52F7365C}"/>
              </a:ext>
            </a:extLst>
          </p:cNvPr>
          <p:cNvSpPr>
            <a:spLocks noGrp="1"/>
          </p:cNvSpPr>
          <p:nvPr>
            <p:ph type="ftr" sz="quarter" idx="11"/>
          </p:nvPr>
        </p:nvSpPr>
        <p:spPr/>
        <p:txBody>
          <a:bodyPr/>
          <a:lstStyle/>
          <a:p>
            <a:r>
              <a:rPr lang="en-US"/>
              <a:t>Electronics, DAQ &amp; SRO Joint Workfest</a:t>
            </a:r>
          </a:p>
        </p:txBody>
      </p:sp>
      <p:sp>
        <p:nvSpPr>
          <p:cNvPr id="4" name="Slide Number Placeholder 3">
            <a:extLst>
              <a:ext uri="{FF2B5EF4-FFF2-40B4-BE49-F238E27FC236}">
                <a16:creationId xmlns:a16="http://schemas.microsoft.com/office/drawing/2014/main" id="{C9803AE4-47C1-3EFC-D7FB-FBF58ED8D740}"/>
              </a:ext>
            </a:extLst>
          </p:cNvPr>
          <p:cNvSpPr>
            <a:spLocks noGrp="1"/>
          </p:cNvSpPr>
          <p:nvPr>
            <p:ph type="sldNum" sz="quarter" idx="12"/>
          </p:nvPr>
        </p:nvSpPr>
        <p:spPr/>
        <p:txBody>
          <a:bodyPr/>
          <a:lstStyle/>
          <a:p>
            <a:fld id="{AC551C2D-2D59-4A22-9BED-13A30D2F5EA8}" type="slidenum">
              <a:rPr lang="en-US" smtClean="0"/>
              <a:t>14</a:t>
            </a:fld>
            <a:endParaRPr lang="en-US"/>
          </a:p>
        </p:txBody>
      </p:sp>
      <p:sp>
        <p:nvSpPr>
          <p:cNvPr id="2" name="Date Placeholder 1">
            <a:extLst>
              <a:ext uri="{FF2B5EF4-FFF2-40B4-BE49-F238E27FC236}">
                <a16:creationId xmlns:a16="http://schemas.microsoft.com/office/drawing/2014/main" id="{2B632150-A518-B613-2ACA-490FDB976904}"/>
              </a:ext>
            </a:extLst>
          </p:cNvPr>
          <p:cNvSpPr>
            <a:spLocks noGrp="1"/>
          </p:cNvSpPr>
          <p:nvPr>
            <p:ph type="dt" sz="half" idx="10"/>
          </p:nvPr>
        </p:nvSpPr>
        <p:spPr/>
        <p:txBody>
          <a:bodyPr/>
          <a:lstStyle/>
          <a:p>
            <a:r>
              <a:rPr lang="en-US"/>
              <a:t>7/25/2024</a:t>
            </a:r>
          </a:p>
        </p:txBody>
      </p:sp>
      <p:sp>
        <p:nvSpPr>
          <p:cNvPr id="5" name="TextBox 4">
            <a:extLst>
              <a:ext uri="{FF2B5EF4-FFF2-40B4-BE49-F238E27FC236}">
                <a16:creationId xmlns:a16="http://schemas.microsoft.com/office/drawing/2014/main" id="{2BF9439A-FEAA-8C5A-5B36-D145252DBF5F}"/>
              </a:ext>
            </a:extLst>
          </p:cNvPr>
          <p:cNvSpPr txBox="1"/>
          <p:nvPr/>
        </p:nvSpPr>
        <p:spPr>
          <a:xfrm>
            <a:off x="539185" y="1001038"/>
            <a:ext cx="10908145" cy="5632311"/>
          </a:xfrm>
          <a:prstGeom prst="rect">
            <a:avLst/>
          </a:prstGeom>
          <a:noFill/>
        </p:spPr>
        <p:txBody>
          <a:bodyPr wrap="square" rtlCol="0">
            <a:spAutoFit/>
          </a:bodyPr>
          <a:lstStyle/>
          <a:p>
            <a:pPr marL="342900" indent="-342900">
              <a:buFont typeface="+mj-lt"/>
              <a:buAutoNum type="arabicPeriod" startAt="6"/>
            </a:pPr>
            <a:r>
              <a:rPr lang="en-US" dirty="0"/>
              <a:t>Flow control</a:t>
            </a:r>
          </a:p>
          <a:p>
            <a:pPr marL="800100" lvl="1" indent="-342900">
              <a:buFont typeface="Arial" panose="020B0604020202020204" pitchFamily="34" charset="0"/>
              <a:buChar char="•"/>
            </a:pPr>
            <a:r>
              <a:rPr lang="en-US" dirty="0"/>
              <a:t>Sense ASIC overflow/truncation</a:t>
            </a:r>
          </a:p>
          <a:p>
            <a:pPr marL="800100" lvl="1" indent="-342900">
              <a:buFont typeface="Arial" panose="020B0604020202020204" pitchFamily="34" charset="0"/>
              <a:buChar char="•"/>
            </a:pPr>
            <a:r>
              <a:rPr lang="en-US" dirty="0"/>
              <a:t>RDO overflow/truncation</a:t>
            </a:r>
          </a:p>
          <a:p>
            <a:pPr marL="800100" lvl="1" indent="-342900">
              <a:buFont typeface="Arial" panose="020B0604020202020204" pitchFamily="34" charset="0"/>
              <a:buChar char="•"/>
            </a:pPr>
            <a:r>
              <a:rPr lang="en-US" dirty="0"/>
              <a:t>DAM overflow/truncation</a:t>
            </a:r>
          </a:p>
          <a:p>
            <a:pPr marL="800100" lvl="1" indent="-342900">
              <a:buFont typeface="Arial" panose="020B0604020202020204" pitchFamily="34" charset="0"/>
              <a:buChar char="•"/>
            </a:pPr>
            <a:r>
              <a:rPr lang="en-US" dirty="0"/>
              <a:t>Prevention strategy</a:t>
            </a:r>
          </a:p>
          <a:p>
            <a:pPr marL="1257300" lvl="2" indent="-342900">
              <a:buFont typeface="Arial" panose="020B0604020202020204" pitchFamily="34" charset="0"/>
              <a:buChar char="•"/>
            </a:pPr>
            <a:r>
              <a:rPr lang="en-US" dirty="0"/>
              <a:t>Sense truncation and apply deadtimes?</a:t>
            </a:r>
          </a:p>
          <a:p>
            <a:pPr marL="1257300" lvl="2" indent="-342900">
              <a:buFont typeface="Arial" panose="020B0604020202020204" pitchFamily="34" charset="0"/>
              <a:buChar char="•"/>
            </a:pPr>
            <a:r>
              <a:rPr lang="en-US" dirty="0"/>
              <a:t>Force deadtime before truncation occurs?</a:t>
            </a:r>
          </a:p>
          <a:p>
            <a:pPr marL="1257300" lvl="2"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We don’t need perfection in avoiding overflow, but we must clearly sense, mark, and minimize overflow situations!</a:t>
            </a:r>
          </a:p>
          <a:p>
            <a:pPr marL="342900" indent="-342900">
              <a:buFont typeface="Arial" panose="020B0604020202020204" pitchFamily="34" charset="0"/>
              <a:buChar char="•"/>
            </a:pPr>
            <a:endParaRPr lang="en-US" dirty="0"/>
          </a:p>
          <a:p>
            <a:pPr marL="342900" indent="-342900">
              <a:buFont typeface="+mj-lt"/>
              <a:buAutoNum type="arabicPeriod" startAt="7"/>
            </a:pPr>
            <a:r>
              <a:rPr lang="en-US" dirty="0"/>
              <a:t>Data link</a:t>
            </a:r>
          </a:p>
          <a:p>
            <a:pPr marL="742950" lvl="1" indent="-285750">
              <a:buFont typeface="Arial" panose="020B0604020202020204" pitchFamily="34" charset="0"/>
              <a:buChar char="•"/>
            </a:pPr>
            <a:r>
              <a:rPr lang="en-US" dirty="0"/>
              <a:t>Will consist of multiplexed headers, ASIC data, &amp; SC data.   </a:t>
            </a:r>
          </a:p>
          <a:p>
            <a:pPr marL="742950" lvl="1" indent="-285750">
              <a:buFont typeface="Arial" panose="020B0604020202020204" pitchFamily="34" charset="0"/>
              <a:buChar char="•"/>
            </a:pPr>
            <a:r>
              <a:rPr lang="en-US" dirty="0"/>
              <a:t>Define headers</a:t>
            </a:r>
          </a:p>
          <a:p>
            <a:pPr marL="742950" lvl="1" indent="-285750">
              <a:buFont typeface="Arial" panose="020B0604020202020204" pitchFamily="34" charset="0"/>
              <a:buChar char="•"/>
            </a:pPr>
            <a:r>
              <a:rPr lang="en-US" dirty="0"/>
              <a:t>Provide link between BCO and ASIC clock based time measurements</a:t>
            </a:r>
          </a:p>
          <a:p>
            <a:pPr lvl="1"/>
            <a:endParaRPr lang="en-US" dirty="0"/>
          </a:p>
          <a:p>
            <a:pPr marL="1257300" lvl="2" indent="-342900">
              <a:buFont typeface="Arial" panose="020B0604020202020204" pitchFamily="34" charset="0"/>
              <a:buChar char="•"/>
            </a:pPr>
            <a:endParaRPr lang="en-US" dirty="0"/>
          </a:p>
          <a:p>
            <a:pPr marL="342900" indent="-342900">
              <a:buFont typeface="+mj-lt"/>
              <a:buAutoNum type="arabicPeriod" startAt="7"/>
            </a:pPr>
            <a:endParaRPr lang="en-US" dirty="0"/>
          </a:p>
          <a:p>
            <a:pPr marL="1257300" lvl="2"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4242970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DFF0FB-AE81-A394-97E8-DBE13F59031F}"/>
              </a:ext>
            </a:extLst>
          </p:cNvPr>
          <p:cNvSpPr>
            <a:spLocks noGrp="1"/>
          </p:cNvSpPr>
          <p:nvPr>
            <p:ph type="title"/>
          </p:nvPr>
        </p:nvSpPr>
        <p:spPr/>
        <p:txBody>
          <a:bodyPr/>
          <a:lstStyle/>
          <a:p>
            <a:r>
              <a:rPr lang="en-US" dirty="0"/>
              <a:t>Synchronous Command Structure</a:t>
            </a:r>
          </a:p>
        </p:txBody>
      </p:sp>
      <p:sp>
        <p:nvSpPr>
          <p:cNvPr id="3" name="Footer Placeholder 2">
            <a:extLst>
              <a:ext uri="{FF2B5EF4-FFF2-40B4-BE49-F238E27FC236}">
                <a16:creationId xmlns:a16="http://schemas.microsoft.com/office/drawing/2014/main" id="{AE2C4BFA-8134-039E-9FF6-D18E52F7365C}"/>
              </a:ext>
            </a:extLst>
          </p:cNvPr>
          <p:cNvSpPr>
            <a:spLocks noGrp="1"/>
          </p:cNvSpPr>
          <p:nvPr>
            <p:ph type="ftr" sz="quarter" idx="11"/>
          </p:nvPr>
        </p:nvSpPr>
        <p:spPr/>
        <p:txBody>
          <a:bodyPr/>
          <a:lstStyle/>
          <a:p>
            <a:r>
              <a:rPr lang="en-US"/>
              <a:t>Electronics, DAQ &amp; SRO Joint Workfest</a:t>
            </a:r>
          </a:p>
        </p:txBody>
      </p:sp>
      <p:sp>
        <p:nvSpPr>
          <p:cNvPr id="4" name="Slide Number Placeholder 3">
            <a:extLst>
              <a:ext uri="{FF2B5EF4-FFF2-40B4-BE49-F238E27FC236}">
                <a16:creationId xmlns:a16="http://schemas.microsoft.com/office/drawing/2014/main" id="{C9803AE4-47C1-3EFC-D7FB-FBF58ED8D740}"/>
              </a:ext>
            </a:extLst>
          </p:cNvPr>
          <p:cNvSpPr>
            <a:spLocks noGrp="1"/>
          </p:cNvSpPr>
          <p:nvPr>
            <p:ph type="sldNum" sz="quarter" idx="12"/>
          </p:nvPr>
        </p:nvSpPr>
        <p:spPr/>
        <p:txBody>
          <a:bodyPr/>
          <a:lstStyle/>
          <a:p>
            <a:fld id="{AC551C2D-2D59-4A22-9BED-13A30D2F5EA8}" type="slidenum">
              <a:rPr lang="en-US" smtClean="0"/>
              <a:t>15</a:t>
            </a:fld>
            <a:endParaRPr lang="en-US"/>
          </a:p>
        </p:txBody>
      </p:sp>
      <p:sp>
        <p:nvSpPr>
          <p:cNvPr id="2" name="Date Placeholder 1">
            <a:extLst>
              <a:ext uri="{FF2B5EF4-FFF2-40B4-BE49-F238E27FC236}">
                <a16:creationId xmlns:a16="http://schemas.microsoft.com/office/drawing/2014/main" id="{2B632150-A518-B613-2ACA-490FDB976904}"/>
              </a:ext>
            </a:extLst>
          </p:cNvPr>
          <p:cNvSpPr>
            <a:spLocks noGrp="1"/>
          </p:cNvSpPr>
          <p:nvPr>
            <p:ph type="dt" sz="half" idx="10"/>
          </p:nvPr>
        </p:nvSpPr>
        <p:spPr/>
        <p:txBody>
          <a:bodyPr/>
          <a:lstStyle/>
          <a:p>
            <a:r>
              <a:rPr lang="en-US"/>
              <a:t>7/25/2024</a:t>
            </a:r>
          </a:p>
        </p:txBody>
      </p:sp>
      <p:sp>
        <p:nvSpPr>
          <p:cNvPr id="5" name="TextBox 4">
            <a:extLst>
              <a:ext uri="{FF2B5EF4-FFF2-40B4-BE49-F238E27FC236}">
                <a16:creationId xmlns:a16="http://schemas.microsoft.com/office/drawing/2014/main" id="{2BF9439A-FEAA-8C5A-5B36-D145252DBF5F}"/>
              </a:ext>
            </a:extLst>
          </p:cNvPr>
          <p:cNvSpPr txBox="1"/>
          <p:nvPr/>
        </p:nvSpPr>
        <p:spPr>
          <a:xfrm>
            <a:off x="501235" y="1038214"/>
            <a:ext cx="4580522" cy="1200329"/>
          </a:xfrm>
          <a:prstGeom prst="rect">
            <a:avLst/>
          </a:prstGeom>
          <a:noFill/>
        </p:spPr>
        <p:txBody>
          <a:bodyPr wrap="square" rtlCol="0">
            <a:spAutoFit/>
          </a:bodyPr>
          <a:lstStyle/>
          <a:p>
            <a:r>
              <a:rPr lang="en-US" dirty="0"/>
              <a:t>Started to think about the kinds of define commands to implement these features.</a:t>
            </a:r>
          </a:p>
          <a:p>
            <a:pPr marL="1257300" lvl="2" indent="-342900">
              <a:buFont typeface="Arial" panose="020B0604020202020204" pitchFamily="34" charset="0"/>
              <a:buChar char="•"/>
            </a:pPr>
            <a:endParaRPr lang="en-US" dirty="0"/>
          </a:p>
          <a:p>
            <a:endParaRPr lang="en-US" dirty="0"/>
          </a:p>
        </p:txBody>
      </p:sp>
      <p:pic>
        <p:nvPicPr>
          <p:cNvPr id="7" name="Picture 6">
            <a:extLst>
              <a:ext uri="{FF2B5EF4-FFF2-40B4-BE49-F238E27FC236}">
                <a16:creationId xmlns:a16="http://schemas.microsoft.com/office/drawing/2014/main" id="{5807790B-6EC5-6BCA-CE99-E4D7BB5DBACA}"/>
              </a:ext>
            </a:extLst>
          </p:cNvPr>
          <p:cNvPicPr>
            <a:picLocks noChangeAspect="1"/>
          </p:cNvPicPr>
          <p:nvPr/>
        </p:nvPicPr>
        <p:blipFill>
          <a:blip r:embed="rId2"/>
          <a:stretch>
            <a:fillRect/>
          </a:stretch>
        </p:blipFill>
        <p:spPr>
          <a:xfrm>
            <a:off x="6353746" y="934319"/>
            <a:ext cx="5546740" cy="5302577"/>
          </a:xfrm>
          <a:prstGeom prst="rect">
            <a:avLst/>
          </a:prstGeom>
        </p:spPr>
      </p:pic>
      <p:pic>
        <p:nvPicPr>
          <p:cNvPr id="11" name="Picture 10">
            <a:extLst>
              <a:ext uri="{FF2B5EF4-FFF2-40B4-BE49-F238E27FC236}">
                <a16:creationId xmlns:a16="http://schemas.microsoft.com/office/drawing/2014/main" id="{A8A9968F-A3CC-60F1-BA60-835BD679C30E}"/>
              </a:ext>
            </a:extLst>
          </p:cNvPr>
          <p:cNvPicPr>
            <a:picLocks noChangeAspect="1"/>
          </p:cNvPicPr>
          <p:nvPr/>
        </p:nvPicPr>
        <p:blipFill>
          <a:blip r:embed="rId3"/>
          <a:stretch>
            <a:fillRect/>
          </a:stretch>
        </p:blipFill>
        <p:spPr>
          <a:xfrm>
            <a:off x="592837" y="2423209"/>
            <a:ext cx="4816761" cy="729352"/>
          </a:xfrm>
          <a:prstGeom prst="rect">
            <a:avLst/>
          </a:prstGeom>
        </p:spPr>
      </p:pic>
      <p:sp>
        <p:nvSpPr>
          <p:cNvPr id="13" name="TextBox 12">
            <a:extLst>
              <a:ext uri="{FF2B5EF4-FFF2-40B4-BE49-F238E27FC236}">
                <a16:creationId xmlns:a16="http://schemas.microsoft.com/office/drawing/2014/main" id="{A197A782-4F12-577F-183B-3F6EDAE8EBF3}"/>
              </a:ext>
            </a:extLst>
          </p:cNvPr>
          <p:cNvSpPr txBox="1"/>
          <p:nvPr/>
        </p:nvSpPr>
        <p:spPr>
          <a:xfrm>
            <a:off x="501235" y="2053877"/>
            <a:ext cx="3164392" cy="369332"/>
          </a:xfrm>
          <a:prstGeom prst="rect">
            <a:avLst/>
          </a:prstGeom>
          <a:noFill/>
        </p:spPr>
        <p:txBody>
          <a:bodyPr wrap="none" rtlCol="0">
            <a:spAutoFit/>
          </a:bodyPr>
          <a:lstStyle/>
          <a:p>
            <a:r>
              <a:rPr lang="en-US" dirty="0"/>
              <a:t>Proposed command structure</a:t>
            </a:r>
          </a:p>
        </p:txBody>
      </p:sp>
      <p:sp>
        <p:nvSpPr>
          <p:cNvPr id="8" name="TextBox 7">
            <a:extLst>
              <a:ext uri="{FF2B5EF4-FFF2-40B4-BE49-F238E27FC236}">
                <a16:creationId xmlns:a16="http://schemas.microsoft.com/office/drawing/2014/main" id="{75FBFA62-AAD5-E019-2168-DED25D30A655}"/>
              </a:ext>
            </a:extLst>
          </p:cNvPr>
          <p:cNvSpPr txBox="1"/>
          <p:nvPr/>
        </p:nvSpPr>
        <p:spPr>
          <a:xfrm>
            <a:off x="592837" y="4212672"/>
            <a:ext cx="3352200" cy="369332"/>
          </a:xfrm>
          <a:prstGeom prst="rect">
            <a:avLst/>
          </a:prstGeom>
          <a:noFill/>
        </p:spPr>
        <p:txBody>
          <a:bodyPr wrap="none" rtlCol="0">
            <a:spAutoFit/>
          </a:bodyPr>
          <a:lstStyle/>
          <a:p>
            <a:r>
              <a:rPr lang="en-US" dirty="0"/>
              <a:t>This needs significant iteration!</a:t>
            </a:r>
          </a:p>
        </p:txBody>
      </p:sp>
    </p:spTree>
    <p:extLst>
      <p:ext uri="{BB962C8B-B14F-4D97-AF65-F5344CB8AC3E}">
        <p14:creationId xmlns:p14="http://schemas.microsoft.com/office/powerpoint/2010/main" val="2014257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Box 95">
            <a:extLst>
              <a:ext uri="{FF2B5EF4-FFF2-40B4-BE49-F238E27FC236}">
                <a16:creationId xmlns:a16="http://schemas.microsoft.com/office/drawing/2014/main" id="{BB9C8B86-9CD8-80B3-964B-2277CF8FEBCE}"/>
              </a:ext>
            </a:extLst>
          </p:cNvPr>
          <p:cNvSpPr txBox="1"/>
          <p:nvPr/>
        </p:nvSpPr>
        <p:spPr>
          <a:xfrm>
            <a:off x="1915054" y="3321988"/>
            <a:ext cx="300082" cy="215444"/>
          </a:xfrm>
          <a:prstGeom prst="rect">
            <a:avLst/>
          </a:prstGeom>
          <a:noFill/>
        </p:spPr>
        <p:txBody>
          <a:bodyPr wrap="none" rtlCol="0">
            <a:spAutoFit/>
          </a:bodyPr>
          <a:lstStyle/>
          <a:p>
            <a:r>
              <a:rPr lang="en-US" sz="800" dirty="0"/>
              <a:t>48</a:t>
            </a:r>
          </a:p>
        </p:txBody>
      </p:sp>
      <p:sp>
        <p:nvSpPr>
          <p:cNvPr id="65" name="Rectangle 64">
            <a:extLst>
              <a:ext uri="{FF2B5EF4-FFF2-40B4-BE49-F238E27FC236}">
                <a16:creationId xmlns:a16="http://schemas.microsoft.com/office/drawing/2014/main" id="{05ED06A1-802B-CAD4-A388-EEBC69FC6001}"/>
              </a:ext>
            </a:extLst>
          </p:cNvPr>
          <p:cNvSpPr/>
          <p:nvPr/>
        </p:nvSpPr>
        <p:spPr>
          <a:xfrm>
            <a:off x="2809525" y="3629620"/>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sp>
        <p:nvSpPr>
          <p:cNvPr id="64" name="Rectangle 63">
            <a:extLst>
              <a:ext uri="{FF2B5EF4-FFF2-40B4-BE49-F238E27FC236}">
                <a16:creationId xmlns:a16="http://schemas.microsoft.com/office/drawing/2014/main" id="{26C941E7-0A3D-A9BC-DFF6-8A32BAA8D914}"/>
              </a:ext>
            </a:extLst>
          </p:cNvPr>
          <p:cNvSpPr/>
          <p:nvPr/>
        </p:nvSpPr>
        <p:spPr>
          <a:xfrm>
            <a:off x="2764674" y="3681200"/>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sp>
        <p:nvSpPr>
          <p:cNvPr id="63" name="Rectangle 62">
            <a:extLst>
              <a:ext uri="{FF2B5EF4-FFF2-40B4-BE49-F238E27FC236}">
                <a16:creationId xmlns:a16="http://schemas.microsoft.com/office/drawing/2014/main" id="{31903C23-7168-6EA7-87A5-4C260E149E0D}"/>
              </a:ext>
            </a:extLst>
          </p:cNvPr>
          <p:cNvSpPr/>
          <p:nvPr/>
        </p:nvSpPr>
        <p:spPr>
          <a:xfrm>
            <a:off x="1068854" y="2620495"/>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62" name="Rectangle 61">
            <a:extLst>
              <a:ext uri="{FF2B5EF4-FFF2-40B4-BE49-F238E27FC236}">
                <a16:creationId xmlns:a16="http://schemas.microsoft.com/office/drawing/2014/main" id="{5198F5A5-82DE-C012-A5D6-DA312F863B05}"/>
              </a:ext>
            </a:extLst>
          </p:cNvPr>
          <p:cNvSpPr/>
          <p:nvPr/>
        </p:nvSpPr>
        <p:spPr>
          <a:xfrm>
            <a:off x="1029480" y="26438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61" name="Rectangle 60">
            <a:extLst>
              <a:ext uri="{FF2B5EF4-FFF2-40B4-BE49-F238E27FC236}">
                <a16:creationId xmlns:a16="http://schemas.microsoft.com/office/drawing/2014/main" id="{DD396DF1-261F-3759-10D9-51BC4CDBF4E2}"/>
              </a:ext>
            </a:extLst>
          </p:cNvPr>
          <p:cNvSpPr/>
          <p:nvPr/>
        </p:nvSpPr>
        <p:spPr>
          <a:xfrm>
            <a:off x="990106" y="2672742"/>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60" name="Rectangle 59">
            <a:extLst>
              <a:ext uri="{FF2B5EF4-FFF2-40B4-BE49-F238E27FC236}">
                <a16:creationId xmlns:a16="http://schemas.microsoft.com/office/drawing/2014/main" id="{9687C02F-08C4-AE9B-E167-76432CD02885}"/>
              </a:ext>
            </a:extLst>
          </p:cNvPr>
          <p:cNvSpPr/>
          <p:nvPr/>
        </p:nvSpPr>
        <p:spPr>
          <a:xfrm>
            <a:off x="1081734" y="3592850"/>
            <a:ext cx="1088571" cy="44038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DAM</a:t>
            </a:r>
          </a:p>
        </p:txBody>
      </p:sp>
      <p:sp>
        <p:nvSpPr>
          <p:cNvPr id="59" name="Rectangle 58">
            <a:extLst>
              <a:ext uri="{FF2B5EF4-FFF2-40B4-BE49-F238E27FC236}">
                <a16:creationId xmlns:a16="http://schemas.microsoft.com/office/drawing/2014/main" id="{8FB74C9D-3D90-B699-5122-82130204EC0B}"/>
              </a:ext>
            </a:extLst>
          </p:cNvPr>
          <p:cNvSpPr/>
          <p:nvPr/>
        </p:nvSpPr>
        <p:spPr>
          <a:xfrm>
            <a:off x="1016234" y="3650772"/>
            <a:ext cx="1088571" cy="44038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DAM</a:t>
            </a:r>
          </a:p>
        </p:txBody>
      </p:sp>
      <p:cxnSp>
        <p:nvCxnSpPr>
          <p:cNvPr id="108" name="Straight Arrow Connector 107">
            <a:extLst>
              <a:ext uri="{FF2B5EF4-FFF2-40B4-BE49-F238E27FC236}">
                <a16:creationId xmlns:a16="http://schemas.microsoft.com/office/drawing/2014/main" id="{4E183DCB-77C8-2D45-DFA5-9DE11C14CCC5}"/>
              </a:ext>
            </a:extLst>
          </p:cNvPr>
          <p:cNvCxnSpPr>
            <a:cxnSpLocks/>
          </p:cNvCxnSpPr>
          <p:nvPr/>
        </p:nvCxnSpPr>
        <p:spPr>
          <a:xfrm>
            <a:off x="3661026" y="3113126"/>
            <a:ext cx="0" cy="5146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3D7F87F-4417-AE66-F0C1-881F752A1CE2}"/>
              </a:ext>
            </a:extLst>
          </p:cNvPr>
          <p:cNvSpPr>
            <a:spLocks noGrp="1"/>
          </p:cNvSpPr>
          <p:nvPr>
            <p:ph type="title"/>
          </p:nvPr>
        </p:nvSpPr>
        <p:spPr/>
        <p:txBody>
          <a:bodyPr/>
          <a:lstStyle/>
          <a:p>
            <a:r>
              <a:rPr lang="en-US" dirty="0"/>
              <a:t>Example: (</a:t>
            </a:r>
            <a:r>
              <a:rPr lang="en-US" dirty="0" err="1"/>
              <a:t>dRICH</a:t>
            </a:r>
            <a:r>
              <a:rPr lang="en-US" dirty="0"/>
              <a:t> tag based on external detector)</a:t>
            </a:r>
          </a:p>
        </p:txBody>
      </p:sp>
      <p:sp>
        <p:nvSpPr>
          <p:cNvPr id="29" name="Text Placeholder 2">
            <a:extLst>
              <a:ext uri="{FF2B5EF4-FFF2-40B4-BE49-F238E27FC236}">
                <a16:creationId xmlns:a16="http://schemas.microsoft.com/office/drawing/2014/main" id="{FF266FCD-CDB6-4A95-8B47-08F620DFC866}"/>
              </a:ext>
            </a:extLst>
          </p:cNvPr>
          <p:cNvSpPr>
            <a:spLocks noGrp="1"/>
          </p:cNvSpPr>
          <p:nvPr>
            <p:ph type="body" sz="quarter" idx="4294967295"/>
          </p:nvPr>
        </p:nvSpPr>
        <p:spPr>
          <a:xfrm>
            <a:off x="669925" y="930275"/>
            <a:ext cx="11522075" cy="663575"/>
          </a:xfrm>
        </p:spPr>
        <p:txBody>
          <a:bodyPr>
            <a:normAutofit fontScale="70000" lnSpcReduction="20000"/>
          </a:bodyPr>
          <a:lstStyle/>
          <a:p>
            <a:r>
              <a:rPr lang="en-US" i="1" dirty="0"/>
              <a:t>Given the requirement for a backup triggered readout for RICH, it is necessary to carefully define the physics trigger rate, trigger conditions, </a:t>
            </a:r>
            <a:r>
              <a:rPr lang="en-US" i="1" dirty="0">
                <a:solidFill>
                  <a:srgbClr val="FE0000"/>
                </a:solidFill>
              </a:rPr>
              <a:t>and trigger latency in order to facilitate design of the RICH front-end</a:t>
            </a:r>
            <a:r>
              <a:rPr lang="en-US" dirty="0">
                <a:solidFill>
                  <a:srgbClr val="FE0000"/>
                </a:solidFill>
              </a:rPr>
              <a:t>.</a:t>
            </a:r>
          </a:p>
        </p:txBody>
      </p:sp>
      <p:sp>
        <p:nvSpPr>
          <p:cNvPr id="3" name="Rectangle 2">
            <a:extLst>
              <a:ext uri="{FF2B5EF4-FFF2-40B4-BE49-F238E27FC236}">
                <a16:creationId xmlns:a16="http://schemas.microsoft.com/office/drawing/2014/main" id="{41F60EF3-B59E-DC69-3BC2-4A2F5E709BF3}"/>
              </a:ext>
            </a:extLst>
          </p:cNvPr>
          <p:cNvSpPr/>
          <p:nvPr/>
        </p:nvSpPr>
        <p:spPr>
          <a:xfrm>
            <a:off x="961470" y="27205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5" name="Rectangle 4">
            <a:extLst>
              <a:ext uri="{FF2B5EF4-FFF2-40B4-BE49-F238E27FC236}">
                <a16:creationId xmlns:a16="http://schemas.microsoft.com/office/drawing/2014/main" id="{953A4134-0680-72FE-77B8-E57D82FDFEA1}"/>
              </a:ext>
            </a:extLst>
          </p:cNvPr>
          <p:cNvSpPr/>
          <p:nvPr/>
        </p:nvSpPr>
        <p:spPr>
          <a:xfrm>
            <a:off x="961470" y="3697018"/>
            <a:ext cx="1088571" cy="44038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DAM</a:t>
            </a:r>
          </a:p>
        </p:txBody>
      </p:sp>
      <p:cxnSp>
        <p:nvCxnSpPr>
          <p:cNvPr id="11" name="Straight Arrow Connector 10">
            <a:extLst>
              <a:ext uri="{FF2B5EF4-FFF2-40B4-BE49-F238E27FC236}">
                <a16:creationId xmlns:a16="http://schemas.microsoft.com/office/drawing/2014/main" id="{06219731-EF5A-0407-32FA-DD21CC48DC10}"/>
              </a:ext>
            </a:extLst>
          </p:cNvPr>
          <p:cNvCxnSpPr>
            <a:cxnSpLocks/>
          </p:cNvCxnSpPr>
          <p:nvPr/>
        </p:nvCxnSpPr>
        <p:spPr>
          <a:xfrm>
            <a:off x="1305466" y="3160982"/>
            <a:ext cx="0" cy="5360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CA93B8A-8705-175F-7CB9-04AED3D8EF9E}"/>
              </a:ext>
            </a:extLst>
          </p:cNvPr>
          <p:cNvSpPr txBox="1"/>
          <p:nvPr/>
        </p:nvSpPr>
        <p:spPr>
          <a:xfrm>
            <a:off x="394474" y="3311859"/>
            <a:ext cx="779081" cy="215444"/>
          </a:xfrm>
          <a:prstGeom prst="rect">
            <a:avLst/>
          </a:prstGeom>
          <a:noFill/>
        </p:spPr>
        <p:txBody>
          <a:bodyPr wrap="square" rtlCol="0">
            <a:spAutoFit/>
          </a:bodyPr>
          <a:lstStyle/>
          <a:p>
            <a:r>
              <a:rPr lang="en-US" sz="800" dirty="0"/>
              <a:t>RDO_DATA</a:t>
            </a:r>
          </a:p>
        </p:txBody>
      </p:sp>
      <p:graphicFrame>
        <p:nvGraphicFramePr>
          <p:cNvPr id="18" name="Table 17">
            <a:extLst>
              <a:ext uri="{FF2B5EF4-FFF2-40B4-BE49-F238E27FC236}">
                <a16:creationId xmlns:a16="http://schemas.microsoft.com/office/drawing/2014/main" id="{63A2E700-0F47-C4F0-CF08-918F48923353}"/>
              </a:ext>
            </a:extLst>
          </p:cNvPr>
          <p:cNvGraphicFramePr>
            <a:graphicFrameLocks noGrp="1"/>
          </p:cNvGraphicFramePr>
          <p:nvPr>
            <p:extLst>
              <p:ext uri="{D42A27DB-BD31-4B8C-83A1-F6EECF244321}">
                <p14:modId xmlns:p14="http://schemas.microsoft.com/office/powerpoint/2010/main" val="3968119874"/>
              </p:ext>
            </p:extLst>
          </p:nvPr>
        </p:nvGraphicFramePr>
        <p:xfrm>
          <a:off x="5862986" y="3666822"/>
          <a:ext cx="5797491" cy="2346960"/>
        </p:xfrm>
        <a:graphic>
          <a:graphicData uri="http://schemas.openxmlformats.org/drawingml/2006/table">
            <a:tbl>
              <a:tblPr firstRow="1" bandRow="1">
                <a:tableStyleId>{5C22544A-7EE6-4342-B048-85BDC9FD1C3A}</a:tableStyleId>
              </a:tblPr>
              <a:tblGrid>
                <a:gridCol w="2929681">
                  <a:extLst>
                    <a:ext uri="{9D8B030D-6E8A-4147-A177-3AD203B41FA5}">
                      <a16:colId xmlns:a16="http://schemas.microsoft.com/office/drawing/2014/main" val="697237168"/>
                    </a:ext>
                  </a:extLst>
                </a:gridCol>
                <a:gridCol w="2867810">
                  <a:extLst>
                    <a:ext uri="{9D8B030D-6E8A-4147-A177-3AD203B41FA5}">
                      <a16:colId xmlns:a16="http://schemas.microsoft.com/office/drawing/2014/main" val="2392481336"/>
                    </a:ext>
                  </a:extLst>
                </a:gridCol>
              </a:tblGrid>
              <a:tr h="0">
                <a:tc>
                  <a:txBody>
                    <a:bodyPr/>
                    <a:lstStyle/>
                    <a:p>
                      <a:r>
                        <a:rPr lang="en-US" sz="1000" dirty="0" err="1"/>
                        <a:t>Activitiy</a:t>
                      </a:r>
                      <a:endParaRPr lang="en-US" sz="1000" dirty="0"/>
                    </a:p>
                  </a:txBody>
                  <a:tcPr/>
                </a:tc>
                <a:tc>
                  <a:txBody>
                    <a:bodyPr/>
                    <a:lstStyle/>
                    <a:p>
                      <a:r>
                        <a:rPr lang="en-US" sz="1000" dirty="0"/>
                        <a:t>Notes</a:t>
                      </a:r>
                    </a:p>
                  </a:txBody>
                  <a:tcPr/>
                </a:tc>
                <a:extLst>
                  <a:ext uri="{0D108BD9-81ED-4DB2-BD59-A6C34878D82A}">
                    <a16:rowId xmlns:a16="http://schemas.microsoft.com/office/drawing/2014/main" val="822462840"/>
                  </a:ext>
                </a:extLst>
              </a:tr>
              <a:tr h="0">
                <a:tc>
                  <a:txBody>
                    <a:bodyPr/>
                    <a:lstStyle/>
                    <a:p>
                      <a:r>
                        <a:rPr lang="en-US" sz="1000" dirty="0"/>
                        <a:t>Data Arrives at DAMs</a:t>
                      </a:r>
                    </a:p>
                  </a:txBody>
                  <a:tcPr/>
                </a:tc>
                <a:tc>
                  <a:txBody>
                    <a:bodyPr/>
                    <a:lstStyle/>
                    <a:p>
                      <a:r>
                        <a:rPr lang="en-US" sz="1000" dirty="0"/>
                        <a:t>&lt;=10us from Bunch Crossing</a:t>
                      </a:r>
                    </a:p>
                  </a:txBody>
                  <a:tcPr/>
                </a:tc>
                <a:extLst>
                  <a:ext uri="{0D108BD9-81ED-4DB2-BD59-A6C34878D82A}">
                    <a16:rowId xmlns:a16="http://schemas.microsoft.com/office/drawing/2014/main" val="2501899176"/>
                  </a:ext>
                </a:extLst>
              </a:tr>
              <a:tr h="0">
                <a:tc>
                  <a:txBody>
                    <a:bodyPr/>
                    <a:lstStyle/>
                    <a:p>
                      <a:r>
                        <a:rPr lang="en-US" sz="1000" dirty="0"/>
                        <a:t>Data Evaluation in HCAL DAMs</a:t>
                      </a:r>
                    </a:p>
                  </a:txBody>
                  <a:tcPr/>
                </a:tc>
                <a:tc>
                  <a:txBody>
                    <a:bodyPr/>
                    <a:lstStyle/>
                    <a:p>
                      <a:r>
                        <a:rPr lang="en-US" sz="1000" dirty="0"/>
                        <a:t>100ns</a:t>
                      </a:r>
                    </a:p>
                  </a:txBody>
                  <a:tcPr/>
                </a:tc>
                <a:extLst>
                  <a:ext uri="{0D108BD9-81ED-4DB2-BD59-A6C34878D82A}">
                    <a16:rowId xmlns:a16="http://schemas.microsoft.com/office/drawing/2014/main" val="163190738"/>
                  </a:ext>
                </a:extLst>
              </a:tr>
              <a:tr h="0">
                <a:tc>
                  <a:txBody>
                    <a:bodyPr/>
                    <a:lstStyle/>
                    <a:p>
                      <a:r>
                        <a:rPr lang="en-US" sz="1000" dirty="0"/>
                        <a:t>TRG_STATUS to GTU</a:t>
                      </a:r>
                    </a:p>
                  </a:txBody>
                  <a:tcPr/>
                </a:tc>
                <a:tc>
                  <a:txBody>
                    <a:bodyPr/>
                    <a:lstStyle/>
                    <a:p>
                      <a:r>
                        <a:rPr lang="en-US" sz="1000" dirty="0"/>
                        <a:t>Data transmitted to GTU after fixed delay from source crossing O(10us)</a:t>
                      </a:r>
                    </a:p>
                  </a:txBody>
                  <a:tcPr/>
                </a:tc>
                <a:extLst>
                  <a:ext uri="{0D108BD9-81ED-4DB2-BD59-A6C34878D82A}">
                    <a16:rowId xmlns:a16="http://schemas.microsoft.com/office/drawing/2014/main" val="2153431555"/>
                  </a:ext>
                </a:extLst>
              </a:tr>
              <a:tr h="0">
                <a:tc>
                  <a:txBody>
                    <a:bodyPr/>
                    <a:lstStyle/>
                    <a:p>
                      <a:r>
                        <a:rPr lang="en-US" sz="1000" dirty="0"/>
                        <a:t>Trigger Evaluation on GTU</a:t>
                      </a:r>
                    </a:p>
                  </a:txBody>
                  <a:tcPr/>
                </a:tc>
                <a:tc>
                  <a:txBody>
                    <a:bodyPr/>
                    <a:lstStyle/>
                    <a:p>
                      <a:r>
                        <a:rPr lang="en-US" sz="1000" dirty="0"/>
                        <a:t>Fixed Latency O(100ns)</a:t>
                      </a:r>
                    </a:p>
                  </a:txBody>
                  <a:tcPr/>
                </a:tc>
                <a:extLst>
                  <a:ext uri="{0D108BD9-81ED-4DB2-BD59-A6C34878D82A}">
                    <a16:rowId xmlns:a16="http://schemas.microsoft.com/office/drawing/2014/main" val="3746844180"/>
                  </a:ext>
                </a:extLst>
              </a:tr>
              <a:tr h="0">
                <a:tc>
                  <a:txBody>
                    <a:bodyPr/>
                    <a:lstStyle/>
                    <a:p>
                      <a:r>
                        <a:rPr lang="en-US" sz="1000" dirty="0"/>
                        <a:t>Keep/Drop Bit to (</a:t>
                      </a:r>
                      <a:r>
                        <a:rPr lang="en-US" sz="1000" dirty="0" err="1"/>
                        <a:t>dRICH</a:t>
                      </a:r>
                      <a:r>
                        <a:rPr lang="en-US" sz="1000" dirty="0"/>
                        <a:t>) DAMs</a:t>
                      </a:r>
                    </a:p>
                  </a:txBody>
                  <a:tcPr/>
                </a:tc>
                <a:tc>
                  <a:txBody>
                    <a:bodyPr/>
                    <a:lstStyle/>
                    <a:p>
                      <a:r>
                        <a:rPr lang="en-US" sz="1000" dirty="0"/>
                        <a:t>Fixed Latency O(40ns)</a:t>
                      </a:r>
                    </a:p>
                  </a:txBody>
                  <a:tcPr/>
                </a:tc>
                <a:extLst>
                  <a:ext uri="{0D108BD9-81ED-4DB2-BD59-A6C34878D82A}">
                    <a16:rowId xmlns:a16="http://schemas.microsoft.com/office/drawing/2014/main" val="616115843"/>
                  </a:ext>
                </a:extLst>
              </a:tr>
              <a:tr h="0">
                <a:tc>
                  <a:txBody>
                    <a:bodyPr/>
                    <a:lstStyle/>
                    <a:p>
                      <a:r>
                        <a:rPr lang="en-US" sz="1000" dirty="0"/>
                        <a:t>Drop data / forward data</a:t>
                      </a:r>
                    </a:p>
                  </a:txBody>
                  <a:tcPr/>
                </a:tc>
                <a:tc>
                  <a:txBody>
                    <a:bodyPr/>
                    <a:lstStyle/>
                    <a:p>
                      <a:r>
                        <a:rPr lang="en-US" sz="1000" dirty="0"/>
                        <a:t>Drop/Forward after fixed time O(11us)</a:t>
                      </a:r>
                    </a:p>
                  </a:txBody>
                  <a:tcPr/>
                </a:tc>
                <a:extLst>
                  <a:ext uri="{0D108BD9-81ED-4DB2-BD59-A6C34878D82A}">
                    <a16:rowId xmlns:a16="http://schemas.microsoft.com/office/drawing/2014/main" val="3360212555"/>
                  </a:ext>
                </a:extLst>
              </a:tr>
              <a:tr h="0">
                <a:tc>
                  <a:txBody>
                    <a:bodyPr/>
                    <a:lstStyle/>
                    <a:p>
                      <a:r>
                        <a:rPr lang="en-US" sz="1000" dirty="0"/>
                        <a:t>DAM Buffer</a:t>
                      </a:r>
                    </a:p>
                  </a:txBody>
                  <a:tcPr/>
                </a:tc>
                <a:tc>
                  <a:txBody>
                    <a:bodyPr/>
                    <a:lstStyle/>
                    <a:p>
                      <a:r>
                        <a:rPr lang="en-US" sz="1000" dirty="0"/>
                        <a:t>16GB</a:t>
                      </a:r>
                    </a:p>
                  </a:txBody>
                  <a:tcPr/>
                </a:tc>
                <a:extLst>
                  <a:ext uri="{0D108BD9-81ED-4DB2-BD59-A6C34878D82A}">
                    <a16:rowId xmlns:a16="http://schemas.microsoft.com/office/drawing/2014/main" val="597867542"/>
                  </a:ext>
                </a:extLst>
              </a:tr>
              <a:tr h="0">
                <a:tc>
                  <a:txBody>
                    <a:bodyPr/>
                    <a:lstStyle/>
                    <a:p>
                      <a:r>
                        <a:rPr lang="en-US" sz="1000" dirty="0"/>
                        <a:t>Buffer Time available</a:t>
                      </a:r>
                    </a:p>
                  </a:txBody>
                  <a:tcPr/>
                </a:tc>
                <a:tc>
                  <a:txBody>
                    <a:bodyPr/>
                    <a:lstStyle/>
                    <a:p>
                      <a:r>
                        <a:rPr lang="en-US" sz="1000" dirty="0"/>
                        <a:t>2.6 seconds</a:t>
                      </a:r>
                    </a:p>
                  </a:txBody>
                  <a:tcPr/>
                </a:tc>
                <a:extLst>
                  <a:ext uri="{0D108BD9-81ED-4DB2-BD59-A6C34878D82A}">
                    <a16:rowId xmlns:a16="http://schemas.microsoft.com/office/drawing/2014/main" val="3328454468"/>
                  </a:ext>
                </a:extLst>
              </a:tr>
            </a:tbl>
          </a:graphicData>
        </a:graphic>
      </p:graphicFrame>
      <p:cxnSp>
        <p:nvCxnSpPr>
          <p:cNvPr id="20" name="Straight Arrow Connector 19">
            <a:extLst>
              <a:ext uri="{FF2B5EF4-FFF2-40B4-BE49-F238E27FC236}">
                <a16:creationId xmlns:a16="http://schemas.microsoft.com/office/drawing/2014/main" id="{D52874E3-A673-9FE6-B588-FDE8C13B1CC6}"/>
              </a:ext>
            </a:extLst>
          </p:cNvPr>
          <p:cNvCxnSpPr>
            <a:cxnSpLocks/>
            <a:stCxn id="5" idx="2"/>
          </p:cNvCxnSpPr>
          <p:nvPr/>
        </p:nvCxnSpPr>
        <p:spPr>
          <a:xfrm>
            <a:off x="1505756" y="4137402"/>
            <a:ext cx="0" cy="6764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1DD6CD6-D1E1-A532-A3AE-5F9C5FAF2B97}"/>
              </a:ext>
            </a:extLst>
          </p:cNvPr>
          <p:cNvSpPr txBox="1"/>
          <p:nvPr/>
        </p:nvSpPr>
        <p:spPr>
          <a:xfrm>
            <a:off x="373644" y="4209189"/>
            <a:ext cx="1112805" cy="584775"/>
          </a:xfrm>
          <a:prstGeom prst="rect">
            <a:avLst/>
          </a:prstGeom>
          <a:noFill/>
        </p:spPr>
        <p:txBody>
          <a:bodyPr wrap="none" rtlCol="0">
            <a:spAutoFit/>
          </a:bodyPr>
          <a:lstStyle/>
          <a:p>
            <a:r>
              <a:rPr lang="en-US" sz="800" dirty="0"/>
              <a:t>TRG_STATUS</a:t>
            </a:r>
          </a:p>
          <a:p>
            <a:r>
              <a:rPr lang="en-US" sz="800" dirty="0"/>
              <a:t>64 bits</a:t>
            </a:r>
          </a:p>
          <a:p>
            <a:r>
              <a:rPr lang="en-US" sz="800" dirty="0"/>
              <a:t>Bunch Data </a:t>
            </a:r>
          </a:p>
          <a:p>
            <a:r>
              <a:rPr lang="en-US" sz="800" dirty="0"/>
              <a:t>Fixed delay O(10us)</a:t>
            </a:r>
          </a:p>
        </p:txBody>
      </p:sp>
      <p:sp>
        <p:nvSpPr>
          <p:cNvPr id="27" name="Rectangle 26">
            <a:extLst>
              <a:ext uri="{FF2B5EF4-FFF2-40B4-BE49-F238E27FC236}">
                <a16:creationId xmlns:a16="http://schemas.microsoft.com/office/drawing/2014/main" id="{B70178A2-D44B-5B28-43E2-DF3F51D0B2AC}"/>
              </a:ext>
            </a:extLst>
          </p:cNvPr>
          <p:cNvSpPr/>
          <p:nvPr/>
        </p:nvSpPr>
        <p:spPr>
          <a:xfrm>
            <a:off x="2726797" y="3729767"/>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cxnSp>
        <p:nvCxnSpPr>
          <p:cNvPr id="28" name="Straight Arrow Connector 27">
            <a:extLst>
              <a:ext uri="{FF2B5EF4-FFF2-40B4-BE49-F238E27FC236}">
                <a16:creationId xmlns:a16="http://schemas.microsoft.com/office/drawing/2014/main" id="{8A276DB9-C88B-B45D-6580-E70F1EA88256}"/>
              </a:ext>
            </a:extLst>
          </p:cNvPr>
          <p:cNvCxnSpPr>
            <a:cxnSpLocks/>
            <a:endCxn id="27" idx="2"/>
          </p:cNvCxnSpPr>
          <p:nvPr/>
        </p:nvCxnSpPr>
        <p:spPr>
          <a:xfrm flipV="1">
            <a:off x="3261964" y="4137358"/>
            <a:ext cx="0" cy="7330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8BA66E70-8922-2D86-BD8F-401EE41D086B}"/>
              </a:ext>
            </a:extLst>
          </p:cNvPr>
          <p:cNvSpPr txBox="1"/>
          <p:nvPr/>
        </p:nvSpPr>
        <p:spPr>
          <a:xfrm>
            <a:off x="2437010" y="4076416"/>
            <a:ext cx="899825" cy="338554"/>
          </a:xfrm>
          <a:prstGeom prst="rect">
            <a:avLst/>
          </a:prstGeom>
          <a:noFill/>
        </p:spPr>
        <p:txBody>
          <a:bodyPr wrap="square" rtlCol="0">
            <a:spAutoFit/>
          </a:bodyPr>
          <a:lstStyle/>
          <a:p>
            <a:endParaRPr lang="en-US" sz="800" dirty="0"/>
          </a:p>
          <a:p>
            <a:r>
              <a:rPr lang="en-US" sz="800" dirty="0"/>
              <a:t>DAM_CTRL</a:t>
            </a:r>
          </a:p>
        </p:txBody>
      </p:sp>
      <p:sp>
        <p:nvSpPr>
          <p:cNvPr id="6" name="Rectangle 5">
            <a:extLst>
              <a:ext uri="{FF2B5EF4-FFF2-40B4-BE49-F238E27FC236}">
                <a16:creationId xmlns:a16="http://schemas.microsoft.com/office/drawing/2014/main" id="{8BAB2BA0-E876-01E0-45E9-C47FF36A3FDE}"/>
              </a:ext>
            </a:extLst>
          </p:cNvPr>
          <p:cNvSpPr/>
          <p:nvPr/>
        </p:nvSpPr>
        <p:spPr>
          <a:xfrm>
            <a:off x="1140824" y="4821598"/>
            <a:ext cx="2760532" cy="259718"/>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GTU</a:t>
            </a:r>
          </a:p>
        </p:txBody>
      </p:sp>
      <p:sp>
        <p:nvSpPr>
          <p:cNvPr id="102" name="TextBox 101">
            <a:extLst>
              <a:ext uri="{FF2B5EF4-FFF2-40B4-BE49-F238E27FC236}">
                <a16:creationId xmlns:a16="http://schemas.microsoft.com/office/drawing/2014/main" id="{A6B0D983-CAF4-341F-0A29-D203EDA9294B}"/>
              </a:ext>
            </a:extLst>
          </p:cNvPr>
          <p:cNvSpPr txBox="1"/>
          <p:nvPr/>
        </p:nvSpPr>
        <p:spPr>
          <a:xfrm>
            <a:off x="2437011" y="4363682"/>
            <a:ext cx="899825" cy="461665"/>
          </a:xfrm>
          <a:prstGeom prst="rect">
            <a:avLst/>
          </a:prstGeom>
          <a:noFill/>
        </p:spPr>
        <p:txBody>
          <a:bodyPr wrap="square" rtlCol="0">
            <a:spAutoFit/>
          </a:bodyPr>
          <a:lstStyle/>
          <a:p>
            <a:endParaRPr lang="en-US" sz="800" dirty="0"/>
          </a:p>
          <a:p>
            <a:r>
              <a:rPr lang="en-US" sz="800" dirty="0"/>
              <a:t>(Keep/Drop</a:t>
            </a:r>
          </a:p>
          <a:p>
            <a:r>
              <a:rPr lang="en-US" sz="800" dirty="0"/>
              <a:t>Bunch bit)</a:t>
            </a:r>
          </a:p>
        </p:txBody>
      </p:sp>
      <p:cxnSp>
        <p:nvCxnSpPr>
          <p:cNvPr id="50" name="Straight Connector 49">
            <a:extLst>
              <a:ext uri="{FF2B5EF4-FFF2-40B4-BE49-F238E27FC236}">
                <a16:creationId xmlns:a16="http://schemas.microsoft.com/office/drawing/2014/main" id="{510CF812-669E-9DCE-845D-EC0E3A1E597F}"/>
              </a:ext>
            </a:extLst>
          </p:cNvPr>
          <p:cNvCxnSpPr>
            <a:cxnSpLocks/>
          </p:cNvCxnSpPr>
          <p:nvPr/>
        </p:nvCxnSpPr>
        <p:spPr>
          <a:xfrm flipV="1">
            <a:off x="1173466" y="3291130"/>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5F8E99B7-5BD6-5E0E-953F-E031C6CD3AFF}"/>
              </a:ext>
            </a:extLst>
          </p:cNvPr>
          <p:cNvSpPr txBox="1"/>
          <p:nvPr/>
        </p:nvSpPr>
        <p:spPr>
          <a:xfrm>
            <a:off x="1253211" y="3330697"/>
            <a:ext cx="300082" cy="215444"/>
          </a:xfrm>
          <a:prstGeom prst="rect">
            <a:avLst/>
          </a:prstGeom>
          <a:noFill/>
        </p:spPr>
        <p:txBody>
          <a:bodyPr wrap="none" rtlCol="0">
            <a:spAutoFit/>
          </a:bodyPr>
          <a:lstStyle/>
          <a:p>
            <a:r>
              <a:rPr lang="en-US" sz="800" dirty="0"/>
              <a:t>48</a:t>
            </a:r>
          </a:p>
        </p:txBody>
      </p:sp>
      <p:cxnSp>
        <p:nvCxnSpPr>
          <p:cNvPr id="55" name="Straight Connector 54">
            <a:extLst>
              <a:ext uri="{FF2B5EF4-FFF2-40B4-BE49-F238E27FC236}">
                <a16:creationId xmlns:a16="http://schemas.microsoft.com/office/drawing/2014/main" id="{CD68F5F0-13F7-FDE7-2C13-1E3651FAD75C}"/>
              </a:ext>
            </a:extLst>
          </p:cNvPr>
          <p:cNvCxnSpPr>
            <a:cxnSpLocks/>
          </p:cNvCxnSpPr>
          <p:nvPr/>
        </p:nvCxnSpPr>
        <p:spPr>
          <a:xfrm flipV="1">
            <a:off x="1379214" y="4322775"/>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6A1F1DF0-FD84-E7D2-E298-03C327BAE1D9}"/>
              </a:ext>
            </a:extLst>
          </p:cNvPr>
          <p:cNvSpPr txBox="1"/>
          <p:nvPr/>
        </p:nvSpPr>
        <p:spPr>
          <a:xfrm>
            <a:off x="1511213" y="4362342"/>
            <a:ext cx="242374" cy="215444"/>
          </a:xfrm>
          <a:prstGeom prst="rect">
            <a:avLst/>
          </a:prstGeom>
          <a:noFill/>
        </p:spPr>
        <p:txBody>
          <a:bodyPr wrap="none" rtlCol="0">
            <a:spAutoFit/>
          </a:bodyPr>
          <a:lstStyle/>
          <a:p>
            <a:r>
              <a:rPr lang="en-US" sz="800" dirty="0"/>
              <a:t>3</a:t>
            </a:r>
          </a:p>
        </p:txBody>
      </p:sp>
      <p:cxnSp>
        <p:nvCxnSpPr>
          <p:cNvPr id="57" name="Straight Connector 56">
            <a:extLst>
              <a:ext uri="{FF2B5EF4-FFF2-40B4-BE49-F238E27FC236}">
                <a16:creationId xmlns:a16="http://schemas.microsoft.com/office/drawing/2014/main" id="{70E855C4-A28F-5707-D1E3-3E69C209002A}"/>
              </a:ext>
            </a:extLst>
          </p:cNvPr>
          <p:cNvCxnSpPr>
            <a:cxnSpLocks/>
          </p:cNvCxnSpPr>
          <p:nvPr/>
        </p:nvCxnSpPr>
        <p:spPr>
          <a:xfrm flipV="1">
            <a:off x="3106611" y="4332189"/>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58" name="TextBox 57">
            <a:extLst>
              <a:ext uri="{FF2B5EF4-FFF2-40B4-BE49-F238E27FC236}">
                <a16:creationId xmlns:a16="http://schemas.microsoft.com/office/drawing/2014/main" id="{784F5AE9-F9F7-AFE3-0EE6-5CEE87BEDA49}"/>
              </a:ext>
            </a:extLst>
          </p:cNvPr>
          <p:cNvSpPr txBox="1"/>
          <p:nvPr/>
        </p:nvSpPr>
        <p:spPr>
          <a:xfrm>
            <a:off x="3238610" y="4371756"/>
            <a:ext cx="300082" cy="215444"/>
          </a:xfrm>
          <a:prstGeom prst="rect">
            <a:avLst/>
          </a:prstGeom>
          <a:noFill/>
        </p:spPr>
        <p:txBody>
          <a:bodyPr wrap="none" rtlCol="0">
            <a:spAutoFit/>
          </a:bodyPr>
          <a:lstStyle/>
          <a:p>
            <a:r>
              <a:rPr lang="en-US" sz="800" dirty="0"/>
              <a:t>30</a:t>
            </a:r>
          </a:p>
        </p:txBody>
      </p:sp>
      <p:sp>
        <p:nvSpPr>
          <p:cNvPr id="67" name="TextBox 66">
            <a:extLst>
              <a:ext uri="{FF2B5EF4-FFF2-40B4-BE49-F238E27FC236}">
                <a16:creationId xmlns:a16="http://schemas.microsoft.com/office/drawing/2014/main" id="{AB609B23-5B9E-EEBF-8156-921F8C9D9BB4}"/>
              </a:ext>
            </a:extLst>
          </p:cNvPr>
          <p:cNvSpPr txBox="1"/>
          <p:nvPr/>
        </p:nvSpPr>
        <p:spPr>
          <a:xfrm>
            <a:off x="2503419" y="5367451"/>
            <a:ext cx="2916183" cy="646331"/>
          </a:xfrm>
          <a:prstGeom prst="rect">
            <a:avLst/>
          </a:prstGeom>
          <a:noFill/>
        </p:spPr>
        <p:txBody>
          <a:bodyPr wrap="none" rtlCol="0">
            <a:spAutoFit/>
          </a:bodyPr>
          <a:lstStyle/>
          <a:p>
            <a:r>
              <a:rPr lang="en-US" dirty="0"/>
              <a:t>Ex:  </a:t>
            </a:r>
            <a:r>
              <a:rPr lang="en-US" dirty="0" err="1"/>
              <a:t>Hcal</a:t>
            </a:r>
            <a:r>
              <a:rPr lang="en-US" dirty="0"/>
              <a:t> generates trigger</a:t>
            </a:r>
          </a:p>
          <a:p>
            <a:r>
              <a:rPr lang="en-US" dirty="0"/>
              <a:t>       </a:t>
            </a:r>
            <a:r>
              <a:rPr lang="en-US" dirty="0" err="1"/>
              <a:t>dRICH</a:t>
            </a:r>
            <a:r>
              <a:rPr lang="en-US" dirty="0"/>
              <a:t> is triggered</a:t>
            </a:r>
          </a:p>
        </p:txBody>
      </p:sp>
      <p:sp>
        <p:nvSpPr>
          <p:cNvPr id="68" name="Rectangle 67">
            <a:extLst>
              <a:ext uri="{FF2B5EF4-FFF2-40B4-BE49-F238E27FC236}">
                <a16:creationId xmlns:a16="http://schemas.microsoft.com/office/drawing/2014/main" id="{E5993B46-D603-0209-3F33-055A002E95FB}"/>
              </a:ext>
            </a:extLst>
          </p:cNvPr>
          <p:cNvSpPr/>
          <p:nvPr/>
        </p:nvSpPr>
        <p:spPr>
          <a:xfrm>
            <a:off x="975854" y="5422765"/>
            <a:ext cx="1088571" cy="584265"/>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Hardware Trigger Option</a:t>
            </a:r>
          </a:p>
        </p:txBody>
      </p:sp>
      <p:cxnSp>
        <p:nvCxnSpPr>
          <p:cNvPr id="71" name="Straight Arrow Connector 70">
            <a:extLst>
              <a:ext uri="{FF2B5EF4-FFF2-40B4-BE49-F238E27FC236}">
                <a16:creationId xmlns:a16="http://schemas.microsoft.com/office/drawing/2014/main" id="{595D7B14-D283-1C98-7398-43598D02BF72}"/>
              </a:ext>
            </a:extLst>
          </p:cNvPr>
          <p:cNvCxnSpPr>
            <a:cxnSpLocks/>
            <a:stCxn id="68" idx="0"/>
          </p:cNvCxnSpPr>
          <p:nvPr/>
        </p:nvCxnSpPr>
        <p:spPr>
          <a:xfrm flipV="1">
            <a:off x="1520140" y="5085434"/>
            <a:ext cx="0" cy="3373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7B453231-1719-4E12-6FBD-8CA2F9B51714}"/>
              </a:ext>
            </a:extLst>
          </p:cNvPr>
          <p:cNvSpPr txBox="1"/>
          <p:nvPr/>
        </p:nvSpPr>
        <p:spPr>
          <a:xfrm>
            <a:off x="405067" y="5221196"/>
            <a:ext cx="1112805" cy="215444"/>
          </a:xfrm>
          <a:prstGeom prst="rect">
            <a:avLst/>
          </a:prstGeom>
          <a:noFill/>
        </p:spPr>
        <p:txBody>
          <a:bodyPr wrap="none" rtlCol="0">
            <a:spAutoFit/>
          </a:bodyPr>
          <a:lstStyle/>
          <a:p>
            <a:r>
              <a:rPr lang="en-US" sz="800" dirty="0"/>
              <a:t>Fixed delay O(10us)</a:t>
            </a:r>
          </a:p>
        </p:txBody>
      </p:sp>
      <p:sp>
        <p:nvSpPr>
          <p:cNvPr id="81" name="Rectangle 80">
            <a:extLst>
              <a:ext uri="{FF2B5EF4-FFF2-40B4-BE49-F238E27FC236}">
                <a16:creationId xmlns:a16="http://schemas.microsoft.com/office/drawing/2014/main" id="{C05B9027-6EE9-F565-2EB6-EDCC484F11C1}"/>
              </a:ext>
            </a:extLst>
          </p:cNvPr>
          <p:cNvSpPr/>
          <p:nvPr/>
        </p:nvSpPr>
        <p:spPr>
          <a:xfrm>
            <a:off x="2793573" y="2620495"/>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2" name="Rectangle 81">
            <a:extLst>
              <a:ext uri="{FF2B5EF4-FFF2-40B4-BE49-F238E27FC236}">
                <a16:creationId xmlns:a16="http://schemas.microsoft.com/office/drawing/2014/main" id="{DA853AD5-41A2-C0C4-58F5-5E018683E735}"/>
              </a:ext>
            </a:extLst>
          </p:cNvPr>
          <p:cNvSpPr/>
          <p:nvPr/>
        </p:nvSpPr>
        <p:spPr>
          <a:xfrm>
            <a:off x="2754199" y="26438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3" name="Rectangle 82">
            <a:extLst>
              <a:ext uri="{FF2B5EF4-FFF2-40B4-BE49-F238E27FC236}">
                <a16:creationId xmlns:a16="http://schemas.microsoft.com/office/drawing/2014/main" id="{211A9BB6-8F6C-E2CE-255E-8EBFB1B56923}"/>
              </a:ext>
            </a:extLst>
          </p:cNvPr>
          <p:cNvSpPr/>
          <p:nvPr/>
        </p:nvSpPr>
        <p:spPr>
          <a:xfrm>
            <a:off x="2714825" y="2672742"/>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4" name="Rectangle 83">
            <a:extLst>
              <a:ext uri="{FF2B5EF4-FFF2-40B4-BE49-F238E27FC236}">
                <a16:creationId xmlns:a16="http://schemas.microsoft.com/office/drawing/2014/main" id="{CF16058C-EC71-3ADB-8195-E4A56CF1D716}"/>
              </a:ext>
            </a:extLst>
          </p:cNvPr>
          <p:cNvSpPr/>
          <p:nvPr/>
        </p:nvSpPr>
        <p:spPr>
          <a:xfrm>
            <a:off x="2686189" y="27205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endParaRPr lang="en-US" sz="1200" dirty="0">
              <a:solidFill>
                <a:schemeClr val="tx1"/>
              </a:solidFill>
            </a:endParaRPr>
          </a:p>
          <a:p>
            <a:pPr algn="ctr"/>
            <a:r>
              <a:rPr lang="en-US" sz="1200" dirty="0">
                <a:solidFill>
                  <a:schemeClr val="tx1"/>
                </a:solidFill>
              </a:rPr>
              <a:t> RDO</a:t>
            </a:r>
          </a:p>
        </p:txBody>
      </p:sp>
      <p:sp>
        <p:nvSpPr>
          <p:cNvPr id="88" name="TextBox 87">
            <a:extLst>
              <a:ext uri="{FF2B5EF4-FFF2-40B4-BE49-F238E27FC236}">
                <a16:creationId xmlns:a16="http://schemas.microsoft.com/office/drawing/2014/main" id="{937263D0-DAB7-80BC-AFA2-3BADEE6F86E6}"/>
              </a:ext>
            </a:extLst>
          </p:cNvPr>
          <p:cNvSpPr txBox="1"/>
          <p:nvPr/>
        </p:nvSpPr>
        <p:spPr>
          <a:xfrm>
            <a:off x="4157813" y="1702265"/>
            <a:ext cx="7703261" cy="1815882"/>
          </a:xfrm>
          <a:prstGeom prst="rect">
            <a:avLst/>
          </a:prstGeom>
          <a:noFill/>
        </p:spPr>
        <p:txBody>
          <a:bodyPr wrap="square" rtlCol="0">
            <a:spAutoFit/>
          </a:bodyPr>
          <a:lstStyle/>
          <a:p>
            <a:r>
              <a:rPr lang="en-US" sz="1600" dirty="0" err="1"/>
              <a:t>ePIC</a:t>
            </a:r>
            <a:r>
              <a:rPr lang="en-US" sz="1600" dirty="0"/>
              <a:t> depends upon a flexible scheme in which sufficient bandwidth is available for data to the </a:t>
            </a:r>
            <a:r>
              <a:rPr lang="en-US" sz="1600" dirty="0" err="1"/>
              <a:t>dRICH</a:t>
            </a:r>
            <a:r>
              <a:rPr lang="en-US" sz="1600" dirty="0"/>
              <a:t> DAM in the worst case. (&gt; 4x safety).   The selecting detectors (ex FWD HCAL) generate information characterizing beam in O(10us).   The decision is made by the GTU and returned to DAM boards with fixed latency.   The maximum latency is orders of magnitudes less than available buffering in DAM board memory.    A hardware trigger is supported by the GTU but uses the same </a:t>
            </a:r>
            <a:r>
              <a:rPr lang="en-US" sz="1600" dirty="0" err="1"/>
              <a:t>dRICH</a:t>
            </a:r>
            <a:r>
              <a:rPr lang="en-US" sz="1600" dirty="0"/>
              <a:t> buffering scheme and delays as the firmware trigger option.</a:t>
            </a:r>
          </a:p>
        </p:txBody>
      </p:sp>
      <p:cxnSp>
        <p:nvCxnSpPr>
          <p:cNvPr id="90" name="Straight Arrow Connector 89">
            <a:extLst>
              <a:ext uri="{FF2B5EF4-FFF2-40B4-BE49-F238E27FC236}">
                <a16:creationId xmlns:a16="http://schemas.microsoft.com/office/drawing/2014/main" id="{3F5A244A-6A87-3C8A-3557-1A3D4388054C}"/>
              </a:ext>
            </a:extLst>
          </p:cNvPr>
          <p:cNvCxnSpPr>
            <a:cxnSpLocks/>
          </p:cNvCxnSpPr>
          <p:nvPr/>
        </p:nvCxnSpPr>
        <p:spPr>
          <a:xfrm>
            <a:off x="1649447" y="3159895"/>
            <a:ext cx="1" cy="48922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04E1DF4-2896-C69C-58DD-5EB1D3A4F06D}"/>
              </a:ext>
            </a:extLst>
          </p:cNvPr>
          <p:cNvCxnSpPr>
            <a:cxnSpLocks/>
          </p:cNvCxnSpPr>
          <p:nvPr/>
        </p:nvCxnSpPr>
        <p:spPr>
          <a:xfrm flipV="1">
            <a:off x="1517448" y="3286779"/>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92" name="TextBox 91">
            <a:extLst>
              <a:ext uri="{FF2B5EF4-FFF2-40B4-BE49-F238E27FC236}">
                <a16:creationId xmlns:a16="http://schemas.microsoft.com/office/drawing/2014/main" id="{E4FE9BD4-4311-2496-608E-583B66BF52F1}"/>
              </a:ext>
            </a:extLst>
          </p:cNvPr>
          <p:cNvSpPr txBox="1"/>
          <p:nvPr/>
        </p:nvSpPr>
        <p:spPr>
          <a:xfrm>
            <a:off x="1588484" y="3326346"/>
            <a:ext cx="300082" cy="215444"/>
          </a:xfrm>
          <a:prstGeom prst="rect">
            <a:avLst/>
          </a:prstGeom>
          <a:noFill/>
        </p:spPr>
        <p:txBody>
          <a:bodyPr wrap="none" rtlCol="0">
            <a:spAutoFit/>
          </a:bodyPr>
          <a:lstStyle/>
          <a:p>
            <a:r>
              <a:rPr lang="en-US" sz="800" dirty="0"/>
              <a:t>48</a:t>
            </a:r>
          </a:p>
        </p:txBody>
      </p:sp>
      <p:cxnSp>
        <p:nvCxnSpPr>
          <p:cNvPr id="94" name="Straight Arrow Connector 93">
            <a:extLst>
              <a:ext uri="{FF2B5EF4-FFF2-40B4-BE49-F238E27FC236}">
                <a16:creationId xmlns:a16="http://schemas.microsoft.com/office/drawing/2014/main" id="{9F70C084-BA2F-BAA4-AD5D-1F24C82AF203}"/>
              </a:ext>
            </a:extLst>
          </p:cNvPr>
          <p:cNvCxnSpPr>
            <a:cxnSpLocks/>
          </p:cNvCxnSpPr>
          <p:nvPr/>
        </p:nvCxnSpPr>
        <p:spPr>
          <a:xfrm>
            <a:off x="1958600" y="3159895"/>
            <a:ext cx="0" cy="4500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423CCB03-4774-9B88-852B-70FC8AB5C755}"/>
              </a:ext>
            </a:extLst>
          </p:cNvPr>
          <p:cNvCxnSpPr>
            <a:cxnSpLocks/>
          </p:cNvCxnSpPr>
          <p:nvPr/>
        </p:nvCxnSpPr>
        <p:spPr>
          <a:xfrm flipV="1">
            <a:off x="1826600" y="3291130"/>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99" name="TextBox 98">
            <a:extLst>
              <a:ext uri="{FF2B5EF4-FFF2-40B4-BE49-F238E27FC236}">
                <a16:creationId xmlns:a16="http://schemas.microsoft.com/office/drawing/2014/main" id="{B4B616E2-0487-1C6D-79E1-F2F84B987270}"/>
              </a:ext>
            </a:extLst>
          </p:cNvPr>
          <p:cNvSpPr txBox="1"/>
          <p:nvPr/>
        </p:nvSpPr>
        <p:spPr>
          <a:xfrm>
            <a:off x="3617480" y="3403594"/>
            <a:ext cx="300082" cy="215444"/>
          </a:xfrm>
          <a:prstGeom prst="rect">
            <a:avLst/>
          </a:prstGeom>
          <a:noFill/>
        </p:spPr>
        <p:txBody>
          <a:bodyPr wrap="none" rtlCol="0">
            <a:spAutoFit/>
          </a:bodyPr>
          <a:lstStyle/>
          <a:p>
            <a:r>
              <a:rPr lang="en-US" sz="800" dirty="0"/>
              <a:t>48</a:t>
            </a:r>
          </a:p>
        </p:txBody>
      </p:sp>
      <p:cxnSp>
        <p:nvCxnSpPr>
          <p:cNvPr id="100" name="Straight Arrow Connector 99">
            <a:extLst>
              <a:ext uri="{FF2B5EF4-FFF2-40B4-BE49-F238E27FC236}">
                <a16:creationId xmlns:a16="http://schemas.microsoft.com/office/drawing/2014/main" id="{56DBAC25-F3B4-38E0-567F-ACC55FE09AF8}"/>
              </a:ext>
            </a:extLst>
          </p:cNvPr>
          <p:cNvCxnSpPr>
            <a:cxnSpLocks/>
          </p:cNvCxnSpPr>
          <p:nvPr/>
        </p:nvCxnSpPr>
        <p:spPr>
          <a:xfrm>
            <a:off x="2982260" y="3159895"/>
            <a:ext cx="0" cy="5698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E52C6759-28F9-8357-EAFE-F35731CFCF34}"/>
              </a:ext>
            </a:extLst>
          </p:cNvPr>
          <p:cNvCxnSpPr>
            <a:cxnSpLocks/>
          </p:cNvCxnSpPr>
          <p:nvPr/>
        </p:nvCxnSpPr>
        <p:spPr>
          <a:xfrm flipV="1">
            <a:off x="2849765" y="3372736"/>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105" name="TextBox 104">
            <a:extLst>
              <a:ext uri="{FF2B5EF4-FFF2-40B4-BE49-F238E27FC236}">
                <a16:creationId xmlns:a16="http://schemas.microsoft.com/office/drawing/2014/main" id="{395E956A-67D5-FB4D-4BC7-807CF80C5832}"/>
              </a:ext>
            </a:extLst>
          </p:cNvPr>
          <p:cNvSpPr txBox="1"/>
          <p:nvPr/>
        </p:nvSpPr>
        <p:spPr>
          <a:xfrm>
            <a:off x="2920801" y="3412303"/>
            <a:ext cx="300082" cy="215444"/>
          </a:xfrm>
          <a:prstGeom prst="rect">
            <a:avLst/>
          </a:prstGeom>
          <a:noFill/>
        </p:spPr>
        <p:txBody>
          <a:bodyPr wrap="none" rtlCol="0">
            <a:spAutoFit/>
          </a:bodyPr>
          <a:lstStyle/>
          <a:p>
            <a:r>
              <a:rPr lang="en-US" sz="800" dirty="0"/>
              <a:t>48</a:t>
            </a:r>
          </a:p>
        </p:txBody>
      </p:sp>
      <p:cxnSp>
        <p:nvCxnSpPr>
          <p:cNvPr id="106" name="Straight Arrow Connector 105">
            <a:extLst>
              <a:ext uri="{FF2B5EF4-FFF2-40B4-BE49-F238E27FC236}">
                <a16:creationId xmlns:a16="http://schemas.microsoft.com/office/drawing/2014/main" id="{069F4FF3-F126-3E5A-779D-25D5B7C34255}"/>
              </a:ext>
            </a:extLst>
          </p:cNvPr>
          <p:cNvCxnSpPr>
            <a:cxnSpLocks/>
          </p:cNvCxnSpPr>
          <p:nvPr/>
        </p:nvCxnSpPr>
        <p:spPr>
          <a:xfrm>
            <a:off x="3344022" y="3175741"/>
            <a:ext cx="670" cy="5061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E8965109-A91D-BE50-2FB2-691B3C29D9F8}"/>
              </a:ext>
            </a:extLst>
          </p:cNvPr>
          <p:cNvSpPr txBox="1"/>
          <p:nvPr/>
        </p:nvSpPr>
        <p:spPr>
          <a:xfrm>
            <a:off x="3290910" y="3407952"/>
            <a:ext cx="300082" cy="215444"/>
          </a:xfrm>
          <a:prstGeom prst="rect">
            <a:avLst/>
          </a:prstGeom>
          <a:noFill/>
        </p:spPr>
        <p:txBody>
          <a:bodyPr wrap="none" rtlCol="0">
            <a:spAutoFit/>
          </a:bodyPr>
          <a:lstStyle/>
          <a:p>
            <a:r>
              <a:rPr lang="en-US" sz="800" dirty="0"/>
              <a:t>48</a:t>
            </a:r>
          </a:p>
        </p:txBody>
      </p:sp>
      <p:cxnSp>
        <p:nvCxnSpPr>
          <p:cNvPr id="4" name="Straight Connector 3">
            <a:extLst>
              <a:ext uri="{FF2B5EF4-FFF2-40B4-BE49-F238E27FC236}">
                <a16:creationId xmlns:a16="http://schemas.microsoft.com/office/drawing/2014/main" id="{05063486-893A-3CCF-8EE3-B49CF463A8E1}"/>
              </a:ext>
            </a:extLst>
          </p:cNvPr>
          <p:cNvCxnSpPr>
            <a:cxnSpLocks/>
          </p:cNvCxnSpPr>
          <p:nvPr/>
        </p:nvCxnSpPr>
        <p:spPr>
          <a:xfrm flipV="1">
            <a:off x="3204181" y="3368346"/>
            <a:ext cx="287498" cy="216808"/>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32031BD8-7633-E547-D938-07F00AA486B3}"/>
              </a:ext>
            </a:extLst>
          </p:cNvPr>
          <p:cNvCxnSpPr>
            <a:cxnSpLocks/>
          </p:cNvCxnSpPr>
          <p:nvPr/>
        </p:nvCxnSpPr>
        <p:spPr>
          <a:xfrm flipV="1">
            <a:off x="3527344" y="3368346"/>
            <a:ext cx="287498" cy="21680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66833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F87F-4417-AE66-F0C1-881F752A1CE2}"/>
              </a:ext>
            </a:extLst>
          </p:cNvPr>
          <p:cNvSpPr>
            <a:spLocks noGrp="1"/>
          </p:cNvSpPr>
          <p:nvPr>
            <p:ph type="title"/>
          </p:nvPr>
        </p:nvSpPr>
        <p:spPr/>
        <p:txBody>
          <a:bodyPr/>
          <a:lstStyle/>
          <a:p>
            <a:r>
              <a:rPr lang="en-US" dirty="0"/>
              <a:t>Example: (</a:t>
            </a:r>
            <a:r>
              <a:rPr lang="en-US" dirty="0" err="1"/>
              <a:t>dRICH</a:t>
            </a:r>
            <a:r>
              <a:rPr lang="en-US" dirty="0"/>
              <a:t> tag based on external detector)</a:t>
            </a:r>
          </a:p>
        </p:txBody>
      </p:sp>
      <p:sp>
        <p:nvSpPr>
          <p:cNvPr id="7" name="TextBox 6">
            <a:extLst>
              <a:ext uri="{FF2B5EF4-FFF2-40B4-BE49-F238E27FC236}">
                <a16:creationId xmlns:a16="http://schemas.microsoft.com/office/drawing/2014/main" id="{47DC0467-94B4-ECBE-46B1-E5BF0952711C}"/>
              </a:ext>
            </a:extLst>
          </p:cNvPr>
          <p:cNvSpPr txBox="1"/>
          <p:nvPr/>
        </p:nvSpPr>
        <p:spPr>
          <a:xfrm>
            <a:off x="2598840" y="904664"/>
            <a:ext cx="5102679" cy="369332"/>
          </a:xfrm>
          <a:prstGeom prst="rect">
            <a:avLst/>
          </a:prstGeom>
          <a:noFill/>
        </p:spPr>
        <p:txBody>
          <a:bodyPr wrap="none" rtlCol="0">
            <a:spAutoFit/>
          </a:bodyPr>
          <a:lstStyle/>
          <a:p>
            <a:r>
              <a:rPr lang="en-US" dirty="0"/>
              <a:t>Selection criteria :   count of hits in </a:t>
            </a:r>
            <a:r>
              <a:rPr lang="en-US" dirty="0" err="1"/>
              <a:t>fwd</a:t>
            </a:r>
            <a:r>
              <a:rPr lang="en-US" dirty="0"/>
              <a:t> </a:t>
            </a:r>
            <a:r>
              <a:rPr lang="en-US" dirty="0" err="1"/>
              <a:t>hcal</a:t>
            </a:r>
            <a:r>
              <a:rPr lang="en-US" dirty="0"/>
              <a:t> &gt; N </a:t>
            </a:r>
          </a:p>
        </p:txBody>
      </p:sp>
      <p:sp>
        <p:nvSpPr>
          <p:cNvPr id="9" name="Rectangle 8">
            <a:extLst>
              <a:ext uri="{FF2B5EF4-FFF2-40B4-BE49-F238E27FC236}">
                <a16:creationId xmlns:a16="http://schemas.microsoft.com/office/drawing/2014/main" id="{C1961D7D-03E9-E4DD-F624-D7806EDAE5FE}"/>
              </a:ext>
            </a:extLst>
          </p:cNvPr>
          <p:cNvSpPr/>
          <p:nvPr/>
        </p:nvSpPr>
        <p:spPr>
          <a:xfrm>
            <a:off x="2598840" y="1409759"/>
            <a:ext cx="4563514" cy="277241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err="1">
                <a:solidFill>
                  <a:schemeClr val="tx1"/>
                </a:solidFill>
              </a:rPr>
              <a:t>Fwd</a:t>
            </a:r>
            <a:r>
              <a:rPr lang="en-US" dirty="0">
                <a:solidFill>
                  <a:schemeClr val="tx1"/>
                </a:solidFill>
              </a:rPr>
              <a:t> HCAL State machine:</a:t>
            </a:r>
          </a:p>
        </p:txBody>
      </p:sp>
      <p:sp>
        <p:nvSpPr>
          <p:cNvPr id="10" name="Rectangle 9">
            <a:extLst>
              <a:ext uri="{FF2B5EF4-FFF2-40B4-BE49-F238E27FC236}">
                <a16:creationId xmlns:a16="http://schemas.microsoft.com/office/drawing/2014/main" id="{940BC87C-122A-4096-4C3B-4CBD9A2190B4}"/>
              </a:ext>
            </a:extLst>
          </p:cNvPr>
          <p:cNvSpPr/>
          <p:nvPr/>
        </p:nvSpPr>
        <p:spPr>
          <a:xfrm>
            <a:off x="2732926" y="1769140"/>
            <a:ext cx="4366517" cy="58562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400" dirty="0" err="1">
                <a:solidFill>
                  <a:schemeClr val="tx1"/>
                </a:solidFill>
              </a:rPr>
              <a:t>Nhits</a:t>
            </a:r>
            <a:r>
              <a:rPr lang="en-US" sz="1400" dirty="0">
                <a:solidFill>
                  <a:schemeClr val="tx1"/>
                </a:solidFill>
              </a:rPr>
              <a:t>/BX:   Circular Buffer ~1000 deep (10us)</a:t>
            </a:r>
          </a:p>
        </p:txBody>
      </p:sp>
      <p:sp>
        <p:nvSpPr>
          <p:cNvPr id="12" name="Rectangle 11">
            <a:extLst>
              <a:ext uri="{FF2B5EF4-FFF2-40B4-BE49-F238E27FC236}">
                <a16:creationId xmlns:a16="http://schemas.microsoft.com/office/drawing/2014/main" id="{E7EB459E-2C9F-8BB9-6318-9BDB7557F60A}"/>
              </a:ext>
            </a:extLst>
          </p:cNvPr>
          <p:cNvSpPr/>
          <p:nvPr/>
        </p:nvSpPr>
        <p:spPr>
          <a:xfrm>
            <a:off x="2732926" y="2437062"/>
            <a:ext cx="4366517" cy="7808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Each BX:</a:t>
            </a:r>
          </a:p>
          <a:p>
            <a:pPr marL="342900" indent="-342900">
              <a:buAutoNum type="arabicPeriod"/>
            </a:pPr>
            <a:r>
              <a:rPr lang="en-US" sz="1400" dirty="0">
                <a:solidFill>
                  <a:schemeClr val="tx1"/>
                </a:solidFill>
              </a:rPr>
              <a:t>Send </a:t>
            </a:r>
            <a:r>
              <a:rPr lang="en-US" sz="1400" dirty="0" err="1">
                <a:solidFill>
                  <a:schemeClr val="tx1"/>
                </a:solidFill>
              </a:rPr>
              <a:t>Nhits</a:t>
            </a:r>
            <a:r>
              <a:rPr lang="en-US" sz="1400" dirty="0">
                <a:solidFill>
                  <a:schemeClr val="tx1"/>
                </a:solidFill>
              </a:rPr>
              <a:t>/BX[</a:t>
            </a:r>
            <a:r>
              <a:rPr lang="en-US" sz="1400" dirty="0" err="1">
                <a:solidFill>
                  <a:schemeClr val="tx1"/>
                </a:solidFill>
              </a:rPr>
              <a:t>curr</a:t>
            </a:r>
            <a:r>
              <a:rPr lang="en-US" sz="1400" dirty="0">
                <a:solidFill>
                  <a:schemeClr val="tx1"/>
                </a:solidFill>
              </a:rPr>
              <a:t> – 10us] via TRG_STATUS</a:t>
            </a:r>
          </a:p>
          <a:p>
            <a:pPr marL="342900" indent="-342900">
              <a:buAutoNum type="arabicPeriod"/>
            </a:pPr>
            <a:r>
              <a:rPr lang="en-US" sz="1400" dirty="0">
                <a:solidFill>
                  <a:schemeClr val="tx1"/>
                </a:solidFill>
              </a:rPr>
              <a:t>Zero </a:t>
            </a:r>
            <a:r>
              <a:rPr lang="en-US" sz="1400" dirty="0" err="1">
                <a:solidFill>
                  <a:schemeClr val="tx1"/>
                </a:solidFill>
              </a:rPr>
              <a:t>Nhits</a:t>
            </a:r>
            <a:r>
              <a:rPr lang="en-US" sz="1400" dirty="0">
                <a:solidFill>
                  <a:schemeClr val="tx1"/>
                </a:solidFill>
              </a:rPr>
              <a:t>/BX[curr-10us]</a:t>
            </a:r>
          </a:p>
          <a:p>
            <a:endParaRPr lang="en-US" sz="1400" dirty="0">
              <a:solidFill>
                <a:schemeClr val="tx1"/>
              </a:solidFill>
            </a:endParaRPr>
          </a:p>
          <a:p>
            <a:endParaRPr lang="en-US" sz="1400" dirty="0">
              <a:solidFill>
                <a:schemeClr val="tx1"/>
              </a:solidFill>
            </a:endParaRPr>
          </a:p>
        </p:txBody>
      </p:sp>
      <p:sp>
        <p:nvSpPr>
          <p:cNvPr id="13" name="Rectangle 12">
            <a:extLst>
              <a:ext uri="{FF2B5EF4-FFF2-40B4-BE49-F238E27FC236}">
                <a16:creationId xmlns:a16="http://schemas.microsoft.com/office/drawing/2014/main" id="{0E316A2E-B3A2-0E25-C2A4-6486458DFBDA}"/>
              </a:ext>
            </a:extLst>
          </p:cNvPr>
          <p:cNvSpPr/>
          <p:nvPr/>
        </p:nvSpPr>
        <p:spPr>
          <a:xfrm>
            <a:off x="2732925" y="3300196"/>
            <a:ext cx="4366517" cy="78083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RDO_DATA :</a:t>
            </a:r>
          </a:p>
          <a:p>
            <a:r>
              <a:rPr lang="en-US" sz="1400" dirty="0">
                <a:solidFill>
                  <a:schemeClr val="tx1"/>
                </a:solidFill>
              </a:rPr>
              <a:t>1. Evaluate hits count &amp; associated BX</a:t>
            </a:r>
          </a:p>
          <a:p>
            <a:r>
              <a:rPr lang="en-US" sz="1400" dirty="0">
                <a:solidFill>
                  <a:schemeClr val="tx1"/>
                </a:solidFill>
              </a:rPr>
              <a:t>2. Add hit count to </a:t>
            </a:r>
            <a:r>
              <a:rPr lang="en-US" sz="1400" dirty="0" err="1">
                <a:solidFill>
                  <a:schemeClr val="tx1"/>
                </a:solidFill>
              </a:rPr>
              <a:t>Nhits</a:t>
            </a:r>
            <a:r>
              <a:rPr lang="en-US" sz="1400" dirty="0">
                <a:solidFill>
                  <a:schemeClr val="tx1"/>
                </a:solidFill>
              </a:rPr>
              <a:t>/BX[Associated BX]</a:t>
            </a:r>
          </a:p>
        </p:txBody>
      </p:sp>
      <p:sp>
        <p:nvSpPr>
          <p:cNvPr id="14" name="Rectangle 13">
            <a:extLst>
              <a:ext uri="{FF2B5EF4-FFF2-40B4-BE49-F238E27FC236}">
                <a16:creationId xmlns:a16="http://schemas.microsoft.com/office/drawing/2014/main" id="{5A383646-BFBC-539D-DA60-701341D75E66}"/>
              </a:ext>
            </a:extLst>
          </p:cNvPr>
          <p:cNvSpPr/>
          <p:nvPr/>
        </p:nvSpPr>
        <p:spPr>
          <a:xfrm>
            <a:off x="7278422" y="1409758"/>
            <a:ext cx="4563514" cy="189215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GTU State machine</a:t>
            </a:r>
          </a:p>
        </p:txBody>
      </p:sp>
      <p:sp>
        <p:nvSpPr>
          <p:cNvPr id="16" name="Rectangle 15">
            <a:extLst>
              <a:ext uri="{FF2B5EF4-FFF2-40B4-BE49-F238E27FC236}">
                <a16:creationId xmlns:a16="http://schemas.microsoft.com/office/drawing/2014/main" id="{4365A801-A1F8-3D2C-1C55-C44FDFC95521}"/>
              </a:ext>
            </a:extLst>
          </p:cNvPr>
          <p:cNvSpPr/>
          <p:nvPr/>
        </p:nvSpPr>
        <p:spPr>
          <a:xfrm>
            <a:off x="7403500" y="1762074"/>
            <a:ext cx="4366517" cy="5926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err="1">
                <a:solidFill>
                  <a:schemeClr val="tx1"/>
                </a:solidFill>
              </a:rPr>
              <a:t>Rcv</a:t>
            </a:r>
            <a:r>
              <a:rPr lang="en-US" sz="1400" dirty="0">
                <a:solidFill>
                  <a:schemeClr val="tx1"/>
                </a:solidFill>
              </a:rPr>
              <a:t> from TRG_STATUS  (each BX) </a:t>
            </a:r>
          </a:p>
          <a:p>
            <a:pPr marL="342900" indent="-342900">
              <a:buAutoNum type="arabicPeriod"/>
            </a:pPr>
            <a:r>
              <a:rPr lang="en-US" sz="1400" dirty="0">
                <a:solidFill>
                  <a:schemeClr val="tx1"/>
                </a:solidFill>
              </a:rPr>
              <a:t>Sum </a:t>
            </a:r>
            <a:r>
              <a:rPr lang="en-US" sz="1400" dirty="0" err="1">
                <a:solidFill>
                  <a:schemeClr val="tx1"/>
                </a:solidFill>
              </a:rPr>
              <a:t>Fwd</a:t>
            </a:r>
            <a:r>
              <a:rPr lang="en-US" sz="1400" dirty="0">
                <a:solidFill>
                  <a:schemeClr val="tx1"/>
                </a:solidFill>
              </a:rPr>
              <a:t> HCAL hits from TRG_STATUS</a:t>
            </a:r>
          </a:p>
          <a:p>
            <a:endParaRPr lang="en-US" sz="1400" dirty="0">
              <a:solidFill>
                <a:schemeClr val="tx1"/>
              </a:solidFill>
            </a:endParaRPr>
          </a:p>
        </p:txBody>
      </p:sp>
      <p:sp>
        <p:nvSpPr>
          <p:cNvPr id="17" name="Rectangle 16">
            <a:extLst>
              <a:ext uri="{FF2B5EF4-FFF2-40B4-BE49-F238E27FC236}">
                <a16:creationId xmlns:a16="http://schemas.microsoft.com/office/drawing/2014/main" id="{90895937-171B-C78E-5FFA-4FCD79DE1E0B}"/>
              </a:ext>
            </a:extLst>
          </p:cNvPr>
          <p:cNvSpPr/>
          <p:nvPr/>
        </p:nvSpPr>
        <p:spPr>
          <a:xfrm>
            <a:off x="7403500" y="2433432"/>
            <a:ext cx="4366517" cy="78446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Each BX:</a:t>
            </a:r>
          </a:p>
          <a:p>
            <a:pPr marL="342900" indent="-342900">
              <a:buAutoNum type="arabicPeriod"/>
            </a:pPr>
            <a:r>
              <a:rPr lang="en-US" sz="1400" dirty="0">
                <a:solidFill>
                  <a:schemeClr val="tx1"/>
                </a:solidFill>
              </a:rPr>
              <a:t>Send accept via TRG_CTRL if hits [</a:t>
            </a:r>
            <a:r>
              <a:rPr lang="en-US" sz="1400" dirty="0" err="1">
                <a:solidFill>
                  <a:schemeClr val="tx1"/>
                </a:solidFill>
              </a:rPr>
              <a:t>curr</a:t>
            </a:r>
            <a:r>
              <a:rPr lang="en-US" sz="1400" dirty="0">
                <a:solidFill>
                  <a:schemeClr val="tx1"/>
                </a:solidFill>
              </a:rPr>
              <a:t> – 10] &gt; Threshold, release otherwise </a:t>
            </a:r>
          </a:p>
          <a:p>
            <a:pPr marL="342900" indent="-342900">
              <a:buAutoNum type="arabicPeriod"/>
            </a:pPr>
            <a:endParaRPr lang="en-US" sz="1400" dirty="0">
              <a:solidFill>
                <a:schemeClr val="tx1"/>
              </a:solidFill>
            </a:endParaRPr>
          </a:p>
        </p:txBody>
      </p:sp>
      <p:sp>
        <p:nvSpPr>
          <p:cNvPr id="21" name="Rectangle 20">
            <a:extLst>
              <a:ext uri="{FF2B5EF4-FFF2-40B4-BE49-F238E27FC236}">
                <a16:creationId xmlns:a16="http://schemas.microsoft.com/office/drawing/2014/main" id="{7ADC33AA-7592-124B-D9FE-DC66064DCBA4}"/>
              </a:ext>
            </a:extLst>
          </p:cNvPr>
          <p:cNvSpPr/>
          <p:nvPr/>
        </p:nvSpPr>
        <p:spPr>
          <a:xfrm>
            <a:off x="7305001" y="3380579"/>
            <a:ext cx="4563514" cy="215082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err="1">
                <a:solidFill>
                  <a:schemeClr val="tx1"/>
                </a:solidFill>
              </a:rPr>
              <a:t>dRICH</a:t>
            </a:r>
            <a:r>
              <a:rPr lang="en-US" dirty="0">
                <a:solidFill>
                  <a:schemeClr val="tx1"/>
                </a:solidFill>
              </a:rPr>
              <a:t> DAM State machine</a:t>
            </a:r>
          </a:p>
        </p:txBody>
      </p:sp>
      <p:sp>
        <p:nvSpPr>
          <p:cNvPr id="22" name="Rectangle 21">
            <a:extLst>
              <a:ext uri="{FF2B5EF4-FFF2-40B4-BE49-F238E27FC236}">
                <a16:creationId xmlns:a16="http://schemas.microsoft.com/office/drawing/2014/main" id="{A10585F2-F74D-C617-F914-4ADD6293F346}"/>
              </a:ext>
            </a:extLst>
          </p:cNvPr>
          <p:cNvSpPr/>
          <p:nvPr/>
        </p:nvSpPr>
        <p:spPr>
          <a:xfrm>
            <a:off x="7376175" y="3791653"/>
            <a:ext cx="4366517" cy="5975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RDO_DATA: </a:t>
            </a:r>
          </a:p>
          <a:p>
            <a:pPr marL="342900" indent="-342900">
              <a:buAutoNum type="arabicPeriod"/>
            </a:pPr>
            <a:r>
              <a:rPr lang="en-US" sz="1400" dirty="0">
                <a:solidFill>
                  <a:schemeClr val="tx1"/>
                </a:solidFill>
              </a:rPr>
              <a:t>Store Data indexed by associated BX</a:t>
            </a:r>
          </a:p>
          <a:p>
            <a:endParaRPr lang="en-US" sz="1400" dirty="0">
              <a:solidFill>
                <a:schemeClr val="tx1"/>
              </a:solidFill>
            </a:endParaRPr>
          </a:p>
        </p:txBody>
      </p:sp>
      <p:sp>
        <p:nvSpPr>
          <p:cNvPr id="23" name="Rectangle 22">
            <a:extLst>
              <a:ext uri="{FF2B5EF4-FFF2-40B4-BE49-F238E27FC236}">
                <a16:creationId xmlns:a16="http://schemas.microsoft.com/office/drawing/2014/main" id="{EA861008-E51D-D09A-B4AF-5F6E7DC584C4}"/>
              </a:ext>
            </a:extLst>
          </p:cNvPr>
          <p:cNvSpPr/>
          <p:nvPr/>
        </p:nvSpPr>
        <p:spPr>
          <a:xfrm>
            <a:off x="7376176" y="4474621"/>
            <a:ext cx="4366517" cy="979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TRG_CTRL (each BX)</a:t>
            </a:r>
          </a:p>
          <a:p>
            <a:pPr marL="342900" indent="-342900">
              <a:buAutoNum type="arabicPeriod"/>
            </a:pPr>
            <a:r>
              <a:rPr lang="en-US" sz="1400" dirty="0">
                <a:solidFill>
                  <a:schemeClr val="tx1"/>
                </a:solidFill>
              </a:rPr>
              <a:t>If accept, forward BX info to FBDC</a:t>
            </a:r>
          </a:p>
          <a:p>
            <a:pPr marL="342900" indent="-342900">
              <a:buAutoNum type="arabicPeriod"/>
            </a:pPr>
            <a:r>
              <a:rPr lang="en-US" sz="1400" dirty="0">
                <a:solidFill>
                  <a:schemeClr val="tx1"/>
                </a:solidFill>
              </a:rPr>
              <a:t>If abort, drop BX info</a:t>
            </a:r>
          </a:p>
          <a:p>
            <a:pPr marL="342900" indent="-342900">
              <a:buAutoNum type="arabicPeriod"/>
            </a:pPr>
            <a:endParaRPr lang="en-US" sz="1400" dirty="0">
              <a:solidFill>
                <a:schemeClr val="tx1"/>
              </a:solidFill>
            </a:endParaRPr>
          </a:p>
        </p:txBody>
      </p:sp>
      <p:sp>
        <p:nvSpPr>
          <p:cNvPr id="31" name="TextBox 30">
            <a:extLst>
              <a:ext uri="{FF2B5EF4-FFF2-40B4-BE49-F238E27FC236}">
                <a16:creationId xmlns:a16="http://schemas.microsoft.com/office/drawing/2014/main" id="{5BB8D2CD-2B34-3925-5138-FAF468D9BB62}"/>
              </a:ext>
            </a:extLst>
          </p:cNvPr>
          <p:cNvSpPr txBox="1"/>
          <p:nvPr/>
        </p:nvSpPr>
        <p:spPr>
          <a:xfrm>
            <a:off x="729466" y="4474621"/>
            <a:ext cx="6236414" cy="1477328"/>
          </a:xfrm>
          <a:prstGeom prst="rect">
            <a:avLst/>
          </a:prstGeom>
          <a:noFill/>
        </p:spPr>
        <p:txBody>
          <a:bodyPr wrap="square" rtlCol="0">
            <a:spAutoFit/>
          </a:bodyPr>
          <a:lstStyle/>
          <a:p>
            <a:r>
              <a:rPr lang="en-US" dirty="0"/>
              <a:t>The state machines are simple, but one must evaluate</a:t>
            </a:r>
          </a:p>
          <a:p>
            <a:pPr marL="742950" lvl="1" indent="-285750">
              <a:buFont typeface="Arial" panose="020B0604020202020204" pitchFamily="34" charset="0"/>
              <a:buChar char="•"/>
            </a:pPr>
            <a:r>
              <a:rPr lang="en-US" dirty="0"/>
              <a:t>Simultaneous usage of communication pathway resources</a:t>
            </a:r>
          </a:p>
          <a:p>
            <a:pPr marL="742950" lvl="1" indent="-285750">
              <a:buFont typeface="Arial" panose="020B0604020202020204" pitchFamily="34" charset="0"/>
              <a:buChar char="•"/>
            </a:pPr>
            <a:r>
              <a:rPr lang="en-US" dirty="0"/>
              <a:t>Edge conditions </a:t>
            </a:r>
          </a:p>
          <a:p>
            <a:pPr marL="742950" lvl="1" indent="-285750">
              <a:buFont typeface="Arial" panose="020B0604020202020204" pitchFamily="34" charset="0"/>
              <a:buChar char="•"/>
            </a:pPr>
            <a:r>
              <a:rPr lang="en-US" dirty="0"/>
              <a:t>Flexibility</a:t>
            </a:r>
          </a:p>
        </p:txBody>
      </p:sp>
    </p:spTree>
    <p:extLst>
      <p:ext uri="{BB962C8B-B14F-4D97-AF65-F5344CB8AC3E}">
        <p14:creationId xmlns:p14="http://schemas.microsoft.com/office/powerpoint/2010/main" val="3119089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a:extLst>
              <a:ext uri="{FF2B5EF4-FFF2-40B4-BE49-F238E27FC236}">
                <a16:creationId xmlns:a16="http://schemas.microsoft.com/office/drawing/2014/main" id="{05ED06A1-802B-CAD4-A388-EEBC69FC6001}"/>
              </a:ext>
            </a:extLst>
          </p:cNvPr>
          <p:cNvSpPr/>
          <p:nvPr/>
        </p:nvSpPr>
        <p:spPr>
          <a:xfrm>
            <a:off x="2809525" y="3629620"/>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sp>
        <p:nvSpPr>
          <p:cNvPr id="64" name="Rectangle 63">
            <a:extLst>
              <a:ext uri="{FF2B5EF4-FFF2-40B4-BE49-F238E27FC236}">
                <a16:creationId xmlns:a16="http://schemas.microsoft.com/office/drawing/2014/main" id="{26C941E7-0A3D-A9BC-DFF6-8A32BAA8D914}"/>
              </a:ext>
            </a:extLst>
          </p:cNvPr>
          <p:cNvSpPr/>
          <p:nvPr/>
        </p:nvSpPr>
        <p:spPr>
          <a:xfrm>
            <a:off x="2764674" y="3681200"/>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cxnSp>
        <p:nvCxnSpPr>
          <p:cNvPr id="108" name="Straight Arrow Connector 107">
            <a:extLst>
              <a:ext uri="{FF2B5EF4-FFF2-40B4-BE49-F238E27FC236}">
                <a16:creationId xmlns:a16="http://schemas.microsoft.com/office/drawing/2014/main" id="{4E183DCB-77C8-2D45-DFA5-9DE11C14CCC5}"/>
              </a:ext>
            </a:extLst>
          </p:cNvPr>
          <p:cNvCxnSpPr>
            <a:cxnSpLocks/>
          </p:cNvCxnSpPr>
          <p:nvPr/>
        </p:nvCxnSpPr>
        <p:spPr>
          <a:xfrm>
            <a:off x="3661026" y="3113126"/>
            <a:ext cx="0" cy="51462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3D7F87F-4417-AE66-F0C1-881F752A1CE2}"/>
              </a:ext>
            </a:extLst>
          </p:cNvPr>
          <p:cNvSpPr>
            <a:spLocks noGrp="1"/>
          </p:cNvSpPr>
          <p:nvPr>
            <p:ph type="title"/>
          </p:nvPr>
        </p:nvSpPr>
        <p:spPr/>
        <p:txBody>
          <a:bodyPr/>
          <a:lstStyle/>
          <a:p>
            <a:r>
              <a:rPr lang="en-US" dirty="0"/>
              <a:t>Example: (</a:t>
            </a:r>
            <a:r>
              <a:rPr lang="en-US" dirty="0" err="1"/>
              <a:t>dRICH</a:t>
            </a:r>
            <a:r>
              <a:rPr lang="en-US" dirty="0"/>
              <a:t> tag based on hardware input)</a:t>
            </a:r>
          </a:p>
        </p:txBody>
      </p:sp>
      <p:sp>
        <p:nvSpPr>
          <p:cNvPr id="29" name="Text Placeholder 2">
            <a:extLst>
              <a:ext uri="{FF2B5EF4-FFF2-40B4-BE49-F238E27FC236}">
                <a16:creationId xmlns:a16="http://schemas.microsoft.com/office/drawing/2014/main" id="{FF266FCD-CDB6-4A95-8B47-08F620DFC866}"/>
              </a:ext>
            </a:extLst>
          </p:cNvPr>
          <p:cNvSpPr>
            <a:spLocks noGrp="1"/>
          </p:cNvSpPr>
          <p:nvPr>
            <p:ph type="body" sz="quarter" idx="4294967295"/>
          </p:nvPr>
        </p:nvSpPr>
        <p:spPr>
          <a:xfrm>
            <a:off x="669925" y="930275"/>
            <a:ext cx="11522075" cy="663575"/>
          </a:xfrm>
        </p:spPr>
        <p:txBody>
          <a:bodyPr>
            <a:normAutofit/>
          </a:bodyPr>
          <a:lstStyle/>
          <a:p>
            <a:r>
              <a:rPr lang="en-US" dirty="0"/>
              <a:t>Flexibility (Hardware Trigger Added)</a:t>
            </a:r>
          </a:p>
        </p:txBody>
      </p:sp>
      <p:sp>
        <p:nvSpPr>
          <p:cNvPr id="27" name="Rectangle 26">
            <a:extLst>
              <a:ext uri="{FF2B5EF4-FFF2-40B4-BE49-F238E27FC236}">
                <a16:creationId xmlns:a16="http://schemas.microsoft.com/office/drawing/2014/main" id="{B70178A2-D44B-5B28-43E2-DF3F51D0B2AC}"/>
              </a:ext>
            </a:extLst>
          </p:cNvPr>
          <p:cNvSpPr/>
          <p:nvPr/>
        </p:nvSpPr>
        <p:spPr>
          <a:xfrm>
            <a:off x="2726797" y="3729767"/>
            <a:ext cx="1070333" cy="407591"/>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r>
              <a:rPr lang="en-US" sz="1200" dirty="0">
                <a:solidFill>
                  <a:schemeClr val="tx1"/>
                </a:solidFill>
              </a:rPr>
              <a:t> DAM</a:t>
            </a:r>
          </a:p>
        </p:txBody>
      </p:sp>
      <p:cxnSp>
        <p:nvCxnSpPr>
          <p:cNvPr id="28" name="Straight Arrow Connector 27">
            <a:extLst>
              <a:ext uri="{FF2B5EF4-FFF2-40B4-BE49-F238E27FC236}">
                <a16:creationId xmlns:a16="http://schemas.microsoft.com/office/drawing/2014/main" id="{8A276DB9-C88B-B45D-6580-E70F1EA88256}"/>
              </a:ext>
            </a:extLst>
          </p:cNvPr>
          <p:cNvCxnSpPr>
            <a:cxnSpLocks/>
            <a:endCxn id="27" idx="2"/>
          </p:cNvCxnSpPr>
          <p:nvPr/>
        </p:nvCxnSpPr>
        <p:spPr>
          <a:xfrm flipV="1">
            <a:off x="3261964" y="4137358"/>
            <a:ext cx="0" cy="7330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8BA66E70-8922-2D86-BD8F-401EE41D086B}"/>
              </a:ext>
            </a:extLst>
          </p:cNvPr>
          <p:cNvSpPr txBox="1"/>
          <p:nvPr/>
        </p:nvSpPr>
        <p:spPr>
          <a:xfrm>
            <a:off x="2437010" y="4076416"/>
            <a:ext cx="899825" cy="338554"/>
          </a:xfrm>
          <a:prstGeom prst="rect">
            <a:avLst/>
          </a:prstGeom>
          <a:noFill/>
        </p:spPr>
        <p:txBody>
          <a:bodyPr wrap="square" rtlCol="0">
            <a:spAutoFit/>
          </a:bodyPr>
          <a:lstStyle/>
          <a:p>
            <a:endParaRPr lang="en-US" sz="800" dirty="0"/>
          </a:p>
          <a:p>
            <a:r>
              <a:rPr lang="en-US" sz="800" dirty="0"/>
              <a:t>DAM_CTRL</a:t>
            </a:r>
          </a:p>
        </p:txBody>
      </p:sp>
      <p:sp>
        <p:nvSpPr>
          <p:cNvPr id="6" name="Rectangle 5">
            <a:extLst>
              <a:ext uri="{FF2B5EF4-FFF2-40B4-BE49-F238E27FC236}">
                <a16:creationId xmlns:a16="http://schemas.microsoft.com/office/drawing/2014/main" id="{8BAB2BA0-E876-01E0-45E9-C47FF36A3FDE}"/>
              </a:ext>
            </a:extLst>
          </p:cNvPr>
          <p:cNvSpPr/>
          <p:nvPr/>
        </p:nvSpPr>
        <p:spPr>
          <a:xfrm>
            <a:off x="1140824" y="4821598"/>
            <a:ext cx="2760532" cy="259718"/>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GTU</a:t>
            </a:r>
          </a:p>
        </p:txBody>
      </p:sp>
      <p:sp>
        <p:nvSpPr>
          <p:cNvPr id="102" name="TextBox 101">
            <a:extLst>
              <a:ext uri="{FF2B5EF4-FFF2-40B4-BE49-F238E27FC236}">
                <a16:creationId xmlns:a16="http://schemas.microsoft.com/office/drawing/2014/main" id="{A6B0D983-CAF4-341F-0A29-D203EDA9294B}"/>
              </a:ext>
            </a:extLst>
          </p:cNvPr>
          <p:cNvSpPr txBox="1"/>
          <p:nvPr/>
        </p:nvSpPr>
        <p:spPr>
          <a:xfrm>
            <a:off x="2437011" y="4363682"/>
            <a:ext cx="899825" cy="461665"/>
          </a:xfrm>
          <a:prstGeom prst="rect">
            <a:avLst/>
          </a:prstGeom>
          <a:noFill/>
        </p:spPr>
        <p:txBody>
          <a:bodyPr wrap="square" rtlCol="0">
            <a:spAutoFit/>
          </a:bodyPr>
          <a:lstStyle/>
          <a:p>
            <a:endParaRPr lang="en-US" sz="800" dirty="0"/>
          </a:p>
          <a:p>
            <a:r>
              <a:rPr lang="en-US" sz="800" dirty="0"/>
              <a:t>(Keep/Drop</a:t>
            </a:r>
          </a:p>
          <a:p>
            <a:r>
              <a:rPr lang="en-US" sz="800" dirty="0"/>
              <a:t>Bunch bit)</a:t>
            </a:r>
          </a:p>
        </p:txBody>
      </p:sp>
      <p:cxnSp>
        <p:nvCxnSpPr>
          <p:cNvPr id="57" name="Straight Connector 56">
            <a:extLst>
              <a:ext uri="{FF2B5EF4-FFF2-40B4-BE49-F238E27FC236}">
                <a16:creationId xmlns:a16="http://schemas.microsoft.com/office/drawing/2014/main" id="{70E855C4-A28F-5707-D1E3-3E69C209002A}"/>
              </a:ext>
            </a:extLst>
          </p:cNvPr>
          <p:cNvCxnSpPr>
            <a:cxnSpLocks/>
          </p:cNvCxnSpPr>
          <p:nvPr/>
        </p:nvCxnSpPr>
        <p:spPr>
          <a:xfrm flipV="1">
            <a:off x="3106611" y="4332189"/>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58" name="TextBox 57">
            <a:extLst>
              <a:ext uri="{FF2B5EF4-FFF2-40B4-BE49-F238E27FC236}">
                <a16:creationId xmlns:a16="http://schemas.microsoft.com/office/drawing/2014/main" id="{784F5AE9-F9F7-AFE3-0EE6-5CEE87BEDA49}"/>
              </a:ext>
            </a:extLst>
          </p:cNvPr>
          <p:cNvSpPr txBox="1"/>
          <p:nvPr/>
        </p:nvSpPr>
        <p:spPr>
          <a:xfrm>
            <a:off x="3238610" y="4371756"/>
            <a:ext cx="300082" cy="215444"/>
          </a:xfrm>
          <a:prstGeom prst="rect">
            <a:avLst/>
          </a:prstGeom>
          <a:noFill/>
        </p:spPr>
        <p:txBody>
          <a:bodyPr wrap="none" rtlCol="0">
            <a:spAutoFit/>
          </a:bodyPr>
          <a:lstStyle/>
          <a:p>
            <a:r>
              <a:rPr lang="en-US" sz="800" dirty="0"/>
              <a:t>30</a:t>
            </a:r>
          </a:p>
        </p:txBody>
      </p:sp>
      <p:sp>
        <p:nvSpPr>
          <p:cNvPr id="68" name="Rectangle 67">
            <a:extLst>
              <a:ext uri="{FF2B5EF4-FFF2-40B4-BE49-F238E27FC236}">
                <a16:creationId xmlns:a16="http://schemas.microsoft.com/office/drawing/2014/main" id="{E5993B46-D603-0209-3F33-055A002E95FB}"/>
              </a:ext>
            </a:extLst>
          </p:cNvPr>
          <p:cNvSpPr/>
          <p:nvPr/>
        </p:nvSpPr>
        <p:spPr>
          <a:xfrm>
            <a:off x="975854" y="5422765"/>
            <a:ext cx="1088571" cy="584265"/>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Hardware Trigger Option</a:t>
            </a:r>
          </a:p>
        </p:txBody>
      </p:sp>
      <p:cxnSp>
        <p:nvCxnSpPr>
          <p:cNvPr id="71" name="Straight Arrow Connector 70">
            <a:extLst>
              <a:ext uri="{FF2B5EF4-FFF2-40B4-BE49-F238E27FC236}">
                <a16:creationId xmlns:a16="http://schemas.microsoft.com/office/drawing/2014/main" id="{595D7B14-D283-1C98-7398-43598D02BF72}"/>
              </a:ext>
            </a:extLst>
          </p:cNvPr>
          <p:cNvCxnSpPr>
            <a:cxnSpLocks/>
            <a:stCxn id="68" idx="0"/>
          </p:cNvCxnSpPr>
          <p:nvPr/>
        </p:nvCxnSpPr>
        <p:spPr>
          <a:xfrm flipV="1">
            <a:off x="1520140" y="5085434"/>
            <a:ext cx="0" cy="33733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7B453231-1719-4E12-6FBD-8CA2F9B51714}"/>
              </a:ext>
            </a:extLst>
          </p:cNvPr>
          <p:cNvSpPr txBox="1"/>
          <p:nvPr/>
        </p:nvSpPr>
        <p:spPr>
          <a:xfrm>
            <a:off x="405067" y="5221196"/>
            <a:ext cx="1112805" cy="215444"/>
          </a:xfrm>
          <a:prstGeom prst="rect">
            <a:avLst/>
          </a:prstGeom>
          <a:noFill/>
        </p:spPr>
        <p:txBody>
          <a:bodyPr wrap="none" rtlCol="0">
            <a:spAutoFit/>
          </a:bodyPr>
          <a:lstStyle/>
          <a:p>
            <a:r>
              <a:rPr lang="en-US" sz="800" dirty="0"/>
              <a:t>Fixed delay O(10us)</a:t>
            </a:r>
          </a:p>
        </p:txBody>
      </p:sp>
      <p:sp>
        <p:nvSpPr>
          <p:cNvPr id="81" name="Rectangle 80">
            <a:extLst>
              <a:ext uri="{FF2B5EF4-FFF2-40B4-BE49-F238E27FC236}">
                <a16:creationId xmlns:a16="http://schemas.microsoft.com/office/drawing/2014/main" id="{C05B9027-6EE9-F565-2EB6-EDCC484F11C1}"/>
              </a:ext>
            </a:extLst>
          </p:cNvPr>
          <p:cNvSpPr/>
          <p:nvPr/>
        </p:nvSpPr>
        <p:spPr>
          <a:xfrm>
            <a:off x="2793573" y="2620495"/>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2" name="Rectangle 81">
            <a:extLst>
              <a:ext uri="{FF2B5EF4-FFF2-40B4-BE49-F238E27FC236}">
                <a16:creationId xmlns:a16="http://schemas.microsoft.com/office/drawing/2014/main" id="{DA853AD5-41A2-C0C4-58F5-5E018683E735}"/>
              </a:ext>
            </a:extLst>
          </p:cNvPr>
          <p:cNvSpPr/>
          <p:nvPr/>
        </p:nvSpPr>
        <p:spPr>
          <a:xfrm>
            <a:off x="2754199" y="26438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3" name="Rectangle 82">
            <a:extLst>
              <a:ext uri="{FF2B5EF4-FFF2-40B4-BE49-F238E27FC236}">
                <a16:creationId xmlns:a16="http://schemas.microsoft.com/office/drawing/2014/main" id="{211A9BB6-8F6C-E2CE-255E-8EBFB1B56923}"/>
              </a:ext>
            </a:extLst>
          </p:cNvPr>
          <p:cNvSpPr/>
          <p:nvPr/>
        </p:nvSpPr>
        <p:spPr>
          <a:xfrm>
            <a:off x="2714825" y="2672742"/>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FWD HCAL RDO</a:t>
            </a:r>
          </a:p>
        </p:txBody>
      </p:sp>
      <p:sp>
        <p:nvSpPr>
          <p:cNvPr id="84" name="Rectangle 83">
            <a:extLst>
              <a:ext uri="{FF2B5EF4-FFF2-40B4-BE49-F238E27FC236}">
                <a16:creationId xmlns:a16="http://schemas.microsoft.com/office/drawing/2014/main" id="{CF16058C-EC71-3ADB-8195-E4A56CF1D716}"/>
              </a:ext>
            </a:extLst>
          </p:cNvPr>
          <p:cNvSpPr/>
          <p:nvPr/>
        </p:nvSpPr>
        <p:spPr>
          <a:xfrm>
            <a:off x="2686189" y="2720598"/>
            <a:ext cx="1088572" cy="44038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dRICH</a:t>
            </a:r>
            <a:endParaRPr lang="en-US" sz="1200" dirty="0">
              <a:solidFill>
                <a:schemeClr val="tx1"/>
              </a:solidFill>
            </a:endParaRPr>
          </a:p>
          <a:p>
            <a:pPr algn="ctr"/>
            <a:r>
              <a:rPr lang="en-US" sz="1200" dirty="0">
                <a:solidFill>
                  <a:schemeClr val="tx1"/>
                </a:solidFill>
              </a:rPr>
              <a:t> RDO</a:t>
            </a:r>
          </a:p>
        </p:txBody>
      </p:sp>
      <p:sp>
        <p:nvSpPr>
          <p:cNvPr id="99" name="TextBox 98">
            <a:extLst>
              <a:ext uri="{FF2B5EF4-FFF2-40B4-BE49-F238E27FC236}">
                <a16:creationId xmlns:a16="http://schemas.microsoft.com/office/drawing/2014/main" id="{B4B616E2-0487-1C6D-79E1-F2F84B987270}"/>
              </a:ext>
            </a:extLst>
          </p:cNvPr>
          <p:cNvSpPr txBox="1"/>
          <p:nvPr/>
        </p:nvSpPr>
        <p:spPr>
          <a:xfrm>
            <a:off x="3617480" y="3403594"/>
            <a:ext cx="300082" cy="215444"/>
          </a:xfrm>
          <a:prstGeom prst="rect">
            <a:avLst/>
          </a:prstGeom>
          <a:noFill/>
        </p:spPr>
        <p:txBody>
          <a:bodyPr wrap="none" rtlCol="0">
            <a:spAutoFit/>
          </a:bodyPr>
          <a:lstStyle/>
          <a:p>
            <a:r>
              <a:rPr lang="en-US" sz="800" dirty="0"/>
              <a:t>48</a:t>
            </a:r>
          </a:p>
        </p:txBody>
      </p:sp>
      <p:cxnSp>
        <p:nvCxnSpPr>
          <p:cNvPr id="100" name="Straight Arrow Connector 99">
            <a:extLst>
              <a:ext uri="{FF2B5EF4-FFF2-40B4-BE49-F238E27FC236}">
                <a16:creationId xmlns:a16="http://schemas.microsoft.com/office/drawing/2014/main" id="{56DBAC25-F3B4-38E0-567F-ACC55FE09AF8}"/>
              </a:ext>
            </a:extLst>
          </p:cNvPr>
          <p:cNvCxnSpPr>
            <a:cxnSpLocks/>
          </p:cNvCxnSpPr>
          <p:nvPr/>
        </p:nvCxnSpPr>
        <p:spPr>
          <a:xfrm>
            <a:off x="2982260" y="3159895"/>
            <a:ext cx="0" cy="5698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E52C6759-28F9-8357-EAFE-F35731CFCF34}"/>
              </a:ext>
            </a:extLst>
          </p:cNvPr>
          <p:cNvCxnSpPr>
            <a:cxnSpLocks/>
          </p:cNvCxnSpPr>
          <p:nvPr/>
        </p:nvCxnSpPr>
        <p:spPr>
          <a:xfrm flipV="1">
            <a:off x="2849765" y="3372736"/>
            <a:ext cx="287498" cy="216808"/>
          </a:xfrm>
          <a:prstGeom prst="line">
            <a:avLst/>
          </a:prstGeom>
        </p:spPr>
        <p:style>
          <a:lnRef idx="1">
            <a:schemeClr val="dk1"/>
          </a:lnRef>
          <a:fillRef idx="0">
            <a:schemeClr val="dk1"/>
          </a:fillRef>
          <a:effectRef idx="0">
            <a:schemeClr val="dk1"/>
          </a:effectRef>
          <a:fontRef idx="minor">
            <a:schemeClr val="tx1"/>
          </a:fontRef>
        </p:style>
      </p:cxnSp>
      <p:sp>
        <p:nvSpPr>
          <p:cNvPr id="105" name="TextBox 104">
            <a:extLst>
              <a:ext uri="{FF2B5EF4-FFF2-40B4-BE49-F238E27FC236}">
                <a16:creationId xmlns:a16="http://schemas.microsoft.com/office/drawing/2014/main" id="{395E956A-67D5-FB4D-4BC7-807CF80C5832}"/>
              </a:ext>
            </a:extLst>
          </p:cNvPr>
          <p:cNvSpPr txBox="1"/>
          <p:nvPr/>
        </p:nvSpPr>
        <p:spPr>
          <a:xfrm>
            <a:off x="2920801" y="3412303"/>
            <a:ext cx="300082" cy="215444"/>
          </a:xfrm>
          <a:prstGeom prst="rect">
            <a:avLst/>
          </a:prstGeom>
          <a:noFill/>
        </p:spPr>
        <p:txBody>
          <a:bodyPr wrap="none" rtlCol="0">
            <a:spAutoFit/>
          </a:bodyPr>
          <a:lstStyle/>
          <a:p>
            <a:r>
              <a:rPr lang="en-US" sz="800" dirty="0"/>
              <a:t>48</a:t>
            </a:r>
          </a:p>
        </p:txBody>
      </p:sp>
      <p:cxnSp>
        <p:nvCxnSpPr>
          <p:cNvPr id="106" name="Straight Arrow Connector 105">
            <a:extLst>
              <a:ext uri="{FF2B5EF4-FFF2-40B4-BE49-F238E27FC236}">
                <a16:creationId xmlns:a16="http://schemas.microsoft.com/office/drawing/2014/main" id="{069F4FF3-F126-3E5A-779D-25D5B7C34255}"/>
              </a:ext>
            </a:extLst>
          </p:cNvPr>
          <p:cNvCxnSpPr>
            <a:cxnSpLocks/>
          </p:cNvCxnSpPr>
          <p:nvPr/>
        </p:nvCxnSpPr>
        <p:spPr>
          <a:xfrm>
            <a:off x="3344022" y="3175741"/>
            <a:ext cx="670" cy="50613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E8965109-A91D-BE50-2FB2-691B3C29D9F8}"/>
              </a:ext>
            </a:extLst>
          </p:cNvPr>
          <p:cNvSpPr txBox="1"/>
          <p:nvPr/>
        </p:nvSpPr>
        <p:spPr>
          <a:xfrm>
            <a:off x="3290910" y="3407952"/>
            <a:ext cx="300082" cy="215444"/>
          </a:xfrm>
          <a:prstGeom prst="rect">
            <a:avLst/>
          </a:prstGeom>
          <a:noFill/>
        </p:spPr>
        <p:txBody>
          <a:bodyPr wrap="none" rtlCol="0">
            <a:spAutoFit/>
          </a:bodyPr>
          <a:lstStyle/>
          <a:p>
            <a:r>
              <a:rPr lang="en-US" sz="800" dirty="0"/>
              <a:t>48</a:t>
            </a:r>
          </a:p>
        </p:txBody>
      </p:sp>
      <p:cxnSp>
        <p:nvCxnSpPr>
          <p:cNvPr id="4" name="Straight Connector 3">
            <a:extLst>
              <a:ext uri="{FF2B5EF4-FFF2-40B4-BE49-F238E27FC236}">
                <a16:creationId xmlns:a16="http://schemas.microsoft.com/office/drawing/2014/main" id="{05063486-893A-3CCF-8EE3-B49CF463A8E1}"/>
              </a:ext>
            </a:extLst>
          </p:cNvPr>
          <p:cNvCxnSpPr>
            <a:cxnSpLocks/>
          </p:cNvCxnSpPr>
          <p:nvPr/>
        </p:nvCxnSpPr>
        <p:spPr>
          <a:xfrm flipV="1">
            <a:off x="3204181" y="3368346"/>
            <a:ext cx="287498" cy="216808"/>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32031BD8-7633-E547-D938-07F00AA486B3}"/>
              </a:ext>
            </a:extLst>
          </p:cNvPr>
          <p:cNvCxnSpPr>
            <a:cxnSpLocks/>
          </p:cNvCxnSpPr>
          <p:nvPr/>
        </p:nvCxnSpPr>
        <p:spPr>
          <a:xfrm flipV="1">
            <a:off x="3527344" y="3368346"/>
            <a:ext cx="287498" cy="21680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F96B3F58-A8A7-2629-BF6F-F26E9277C71D}"/>
              </a:ext>
            </a:extLst>
          </p:cNvPr>
          <p:cNvCxnSpPr>
            <a:cxnSpLocks/>
          </p:cNvCxnSpPr>
          <p:nvPr/>
        </p:nvCxnSpPr>
        <p:spPr>
          <a:xfrm flipH="1">
            <a:off x="1517872" y="4414970"/>
            <a:ext cx="2268" cy="4066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9EE95AC-0AD4-C57F-F77B-4160EA5BA41C}"/>
              </a:ext>
            </a:extLst>
          </p:cNvPr>
          <p:cNvSpPr txBox="1"/>
          <p:nvPr/>
        </p:nvSpPr>
        <p:spPr>
          <a:xfrm>
            <a:off x="776206" y="3717351"/>
            <a:ext cx="1326004" cy="646331"/>
          </a:xfrm>
          <a:prstGeom prst="rect">
            <a:avLst/>
          </a:prstGeom>
          <a:noFill/>
        </p:spPr>
        <p:txBody>
          <a:bodyPr wrap="none" rtlCol="0">
            <a:spAutoFit/>
          </a:bodyPr>
          <a:lstStyle/>
          <a:p>
            <a:r>
              <a:rPr lang="en-US" dirty="0"/>
              <a:t>Interaction </a:t>
            </a:r>
          </a:p>
          <a:p>
            <a:r>
              <a:rPr lang="en-US" dirty="0"/>
              <a:t>Tagger</a:t>
            </a:r>
          </a:p>
        </p:txBody>
      </p:sp>
      <p:sp>
        <p:nvSpPr>
          <p:cNvPr id="14" name="Rectangle 13">
            <a:extLst>
              <a:ext uri="{FF2B5EF4-FFF2-40B4-BE49-F238E27FC236}">
                <a16:creationId xmlns:a16="http://schemas.microsoft.com/office/drawing/2014/main" id="{114167F5-0E4C-7404-E0E1-6A1AF74F3815}"/>
              </a:ext>
            </a:extLst>
          </p:cNvPr>
          <p:cNvSpPr/>
          <p:nvPr/>
        </p:nvSpPr>
        <p:spPr>
          <a:xfrm>
            <a:off x="6652632" y="1346699"/>
            <a:ext cx="4563514" cy="189215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GTU State machine</a:t>
            </a:r>
          </a:p>
        </p:txBody>
      </p:sp>
      <p:sp>
        <p:nvSpPr>
          <p:cNvPr id="16" name="Rectangle 15">
            <a:extLst>
              <a:ext uri="{FF2B5EF4-FFF2-40B4-BE49-F238E27FC236}">
                <a16:creationId xmlns:a16="http://schemas.microsoft.com/office/drawing/2014/main" id="{D7420C91-7F20-31CD-985A-BFF072C04575}"/>
              </a:ext>
            </a:extLst>
          </p:cNvPr>
          <p:cNvSpPr/>
          <p:nvPr/>
        </p:nvSpPr>
        <p:spPr>
          <a:xfrm>
            <a:off x="6777710" y="1699015"/>
            <a:ext cx="4366517" cy="5926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Each BX</a:t>
            </a:r>
          </a:p>
          <a:p>
            <a:pPr marL="342900" indent="-342900">
              <a:buAutoNum type="arabicPeriod"/>
            </a:pPr>
            <a:r>
              <a:rPr lang="en-US" sz="1400" dirty="0">
                <a:solidFill>
                  <a:schemeClr val="tx1"/>
                </a:solidFill>
              </a:rPr>
              <a:t>Store interaction tagger Bit</a:t>
            </a:r>
          </a:p>
          <a:p>
            <a:endParaRPr lang="en-US" sz="1400" dirty="0">
              <a:solidFill>
                <a:schemeClr val="tx1"/>
              </a:solidFill>
            </a:endParaRPr>
          </a:p>
        </p:txBody>
      </p:sp>
      <p:sp>
        <p:nvSpPr>
          <p:cNvPr id="17" name="Rectangle 16">
            <a:extLst>
              <a:ext uri="{FF2B5EF4-FFF2-40B4-BE49-F238E27FC236}">
                <a16:creationId xmlns:a16="http://schemas.microsoft.com/office/drawing/2014/main" id="{9036E268-2968-9E76-A2DC-B7750B62F02E}"/>
              </a:ext>
            </a:extLst>
          </p:cNvPr>
          <p:cNvSpPr/>
          <p:nvPr/>
        </p:nvSpPr>
        <p:spPr>
          <a:xfrm>
            <a:off x="6777710" y="2370373"/>
            <a:ext cx="4366517" cy="78446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Each BX:</a:t>
            </a:r>
          </a:p>
          <a:p>
            <a:pPr marL="342900" indent="-342900">
              <a:buAutoNum type="arabicPeriod"/>
            </a:pPr>
            <a:r>
              <a:rPr lang="en-US" sz="1400" dirty="0">
                <a:solidFill>
                  <a:schemeClr val="tx1"/>
                </a:solidFill>
              </a:rPr>
              <a:t>Send accept via TRG_CTRL if tagger bit set, release otherwise </a:t>
            </a:r>
          </a:p>
          <a:p>
            <a:pPr marL="342900" indent="-342900">
              <a:buAutoNum type="arabicPeriod"/>
            </a:pPr>
            <a:endParaRPr lang="en-US" sz="1400" dirty="0">
              <a:solidFill>
                <a:schemeClr val="tx1"/>
              </a:solidFill>
            </a:endParaRPr>
          </a:p>
        </p:txBody>
      </p:sp>
      <p:sp>
        <p:nvSpPr>
          <p:cNvPr id="19" name="Rectangle 18">
            <a:extLst>
              <a:ext uri="{FF2B5EF4-FFF2-40B4-BE49-F238E27FC236}">
                <a16:creationId xmlns:a16="http://schemas.microsoft.com/office/drawing/2014/main" id="{406573FF-649E-9AB3-878D-5C97612B8AE3}"/>
              </a:ext>
            </a:extLst>
          </p:cNvPr>
          <p:cNvSpPr/>
          <p:nvPr/>
        </p:nvSpPr>
        <p:spPr>
          <a:xfrm>
            <a:off x="6679211" y="3317520"/>
            <a:ext cx="4563514" cy="215082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err="1">
                <a:solidFill>
                  <a:schemeClr val="tx1"/>
                </a:solidFill>
              </a:rPr>
              <a:t>dRICH</a:t>
            </a:r>
            <a:r>
              <a:rPr lang="en-US" dirty="0">
                <a:solidFill>
                  <a:schemeClr val="tx1"/>
                </a:solidFill>
              </a:rPr>
              <a:t> DAM State machine</a:t>
            </a:r>
          </a:p>
        </p:txBody>
      </p:sp>
      <p:sp>
        <p:nvSpPr>
          <p:cNvPr id="21" name="Rectangle 20">
            <a:extLst>
              <a:ext uri="{FF2B5EF4-FFF2-40B4-BE49-F238E27FC236}">
                <a16:creationId xmlns:a16="http://schemas.microsoft.com/office/drawing/2014/main" id="{62A6833D-A1BE-13AE-D71A-EA3098DAD88A}"/>
              </a:ext>
            </a:extLst>
          </p:cNvPr>
          <p:cNvSpPr/>
          <p:nvPr/>
        </p:nvSpPr>
        <p:spPr>
          <a:xfrm>
            <a:off x="6750385" y="3728594"/>
            <a:ext cx="4366517" cy="5975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RDO_DATA: </a:t>
            </a:r>
          </a:p>
          <a:p>
            <a:pPr marL="342900" indent="-342900">
              <a:buAutoNum type="arabicPeriod"/>
            </a:pPr>
            <a:r>
              <a:rPr lang="en-US" sz="1400" dirty="0">
                <a:solidFill>
                  <a:schemeClr val="tx1"/>
                </a:solidFill>
              </a:rPr>
              <a:t>Store Data indexed by associated BX</a:t>
            </a:r>
          </a:p>
          <a:p>
            <a:endParaRPr lang="en-US" sz="1400" dirty="0">
              <a:solidFill>
                <a:schemeClr val="tx1"/>
              </a:solidFill>
            </a:endParaRPr>
          </a:p>
        </p:txBody>
      </p:sp>
      <p:sp>
        <p:nvSpPr>
          <p:cNvPr id="22" name="Rectangle 21">
            <a:extLst>
              <a:ext uri="{FF2B5EF4-FFF2-40B4-BE49-F238E27FC236}">
                <a16:creationId xmlns:a16="http://schemas.microsoft.com/office/drawing/2014/main" id="{20C92E20-8773-DCC2-F959-718E4D0D32B9}"/>
              </a:ext>
            </a:extLst>
          </p:cNvPr>
          <p:cNvSpPr/>
          <p:nvPr/>
        </p:nvSpPr>
        <p:spPr>
          <a:xfrm>
            <a:off x="6750386" y="4411562"/>
            <a:ext cx="4366517" cy="979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TRG_CTRL (each BX)</a:t>
            </a:r>
          </a:p>
          <a:p>
            <a:pPr marL="342900" indent="-342900">
              <a:buAutoNum type="arabicPeriod"/>
            </a:pPr>
            <a:r>
              <a:rPr lang="en-US" sz="1400" dirty="0">
                <a:solidFill>
                  <a:schemeClr val="tx1"/>
                </a:solidFill>
              </a:rPr>
              <a:t>If accept, forward BX info to FBDC</a:t>
            </a:r>
          </a:p>
          <a:p>
            <a:pPr marL="342900" indent="-342900">
              <a:buAutoNum type="arabicPeriod"/>
            </a:pPr>
            <a:r>
              <a:rPr lang="en-US" sz="1400" dirty="0">
                <a:solidFill>
                  <a:schemeClr val="tx1"/>
                </a:solidFill>
              </a:rPr>
              <a:t>If abort, drop BX info</a:t>
            </a:r>
          </a:p>
          <a:p>
            <a:pPr marL="342900" indent="-342900">
              <a:buAutoNum type="arabicPeriod"/>
            </a:pPr>
            <a:endParaRPr lang="en-US" sz="1400" dirty="0">
              <a:solidFill>
                <a:schemeClr val="tx1"/>
              </a:solidFill>
            </a:endParaRPr>
          </a:p>
        </p:txBody>
      </p:sp>
      <p:sp>
        <p:nvSpPr>
          <p:cNvPr id="23" name="Left Brace 22">
            <a:extLst>
              <a:ext uri="{FF2B5EF4-FFF2-40B4-BE49-F238E27FC236}">
                <a16:creationId xmlns:a16="http://schemas.microsoft.com/office/drawing/2014/main" id="{8F691859-FB51-F099-BA7B-2F4752AC1310}"/>
              </a:ext>
            </a:extLst>
          </p:cNvPr>
          <p:cNvSpPr/>
          <p:nvPr/>
        </p:nvSpPr>
        <p:spPr>
          <a:xfrm>
            <a:off x="6096000" y="1346699"/>
            <a:ext cx="284252" cy="180814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AB8F0CDE-B353-4CF5-5223-179AACE40943}"/>
              </a:ext>
            </a:extLst>
          </p:cNvPr>
          <p:cNvSpPr txBox="1"/>
          <p:nvPr/>
        </p:nvSpPr>
        <p:spPr>
          <a:xfrm>
            <a:off x="5149644" y="1967194"/>
            <a:ext cx="992579" cy="646331"/>
          </a:xfrm>
          <a:prstGeom prst="rect">
            <a:avLst/>
          </a:prstGeom>
          <a:noFill/>
        </p:spPr>
        <p:txBody>
          <a:bodyPr wrap="none" rtlCol="0">
            <a:spAutoFit/>
          </a:bodyPr>
          <a:lstStyle/>
          <a:p>
            <a:r>
              <a:rPr lang="en-US" dirty="0"/>
              <a:t>Minor </a:t>
            </a:r>
          </a:p>
          <a:p>
            <a:r>
              <a:rPr lang="en-US" dirty="0"/>
              <a:t>Change</a:t>
            </a:r>
          </a:p>
        </p:txBody>
      </p:sp>
      <p:sp>
        <p:nvSpPr>
          <p:cNvPr id="26" name="TextBox 25">
            <a:extLst>
              <a:ext uri="{FF2B5EF4-FFF2-40B4-BE49-F238E27FC236}">
                <a16:creationId xmlns:a16="http://schemas.microsoft.com/office/drawing/2014/main" id="{466E249B-BFA6-3061-D3A1-C779076E36AC}"/>
              </a:ext>
            </a:extLst>
          </p:cNvPr>
          <p:cNvSpPr txBox="1"/>
          <p:nvPr/>
        </p:nvSpPr>
        <p:spPr>
          <a:xfrm>
            <a:off x="5108927" y="4069767"/>
            <a:ext cx="992579" cy="646331"/>
          </a:xfrm>
          <a:prstGeom prst="rect">
            <a:avLst/>
          </a:prstGeom>
          <a:noFill/>
        </p:spPr>
        <p:txBody>
          <a:bodyPr wrap="none" rtlCol="0">
            <a:spAutoFit/>
          </a:bodyPr>
          <a:lstStyle/>
          <a:p>
            <a:r>
              <a:rPr lang="en-US" dirty="0"/>
              <a:t>No </a:t>
            </a:r>
          </a:p>
          <a:p>
            <a:r>
              <a:rPr lang="en-US" dirty="0"/>
              <a:t>Change</a:t>
            </a:r>
          </a:p>
        </p:txBody>
      </p:sp>
      <p:sp>
        <p:nvSpPr>
          <p:cNvPr id="30" name="Left Brace 29">
            <a:extLst>
              <a:ext uri="{FF2B5EF4-FFF2-40B4-BE49-F238E27FC236}">
                <a16:creationId xmlns:a16="http://schemas.microsoft.com/office/drawing/2014/main" id="{2C7AE952-BC7A-E3D5-B821-A0C18BF2644D}"/>
              </a:ext>
            </a:extLst>
          </p:cNvPr>
          <p:cNvSpPr/>
          <p:nvPr/>
        </p:nvSpPr>
        <p:spPr>
          <a:xfrm>
            <a:off x="6095819" y="3627071"/>
            <a:ext cx="284252" cy="180814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35568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F87F-4417-AE66-F0C1-881F752A1CE2}"/>
              </a:ext>
            </a:extLst>
          </p:cNvPr>
          <p:cNvSpPr>
            <a:spLocks noGrp="1"/>
          </p:cNvSpPr>
          <p:nvPr>
            <p:ph type="title"/>
          </p:nvPr>
        </p:nvSpPr>
        <p:spPr/>
        <p:txBody>
          <a:bodyPr/>
          <a:lstStyle/>
          <a:p>
            <a:r>
              <a:rPr lang="en-US" dirty="0"/>
              <a:t>Example: (</a:t>
            </a:r>
            <a:r>
              <a:rPr lang="en-US" dirty="0" err="1"/>
              <a:t>dRICH</a:t>
            </a:r>
            <a:r>
              <a:rPr lang="en-US" dirty="0"/>
              <a:t> tag based on </a:t>
            </a:r>
            <a:r>
              <a:rPr lang="en-US" dirty="0" err="1"/>
              <a:t>dRICH</a:t>
            </a:r>
            <a:r>
              <a:rPr lang="en-US" dirty="0"/>
              <a:t> analysis)</a:t>
            </a:r>
          </a:p>
        </p:txBody>
      </p:sp>
      <p:sp>
        <p:nvSpPr>
          <p:cNvPr id="29" name="Text Placeholder 2">
            <a:extLst>
              <a:ext uri="{FF2B5EF4-FFF2-40B4-BE49-F238E27FC236}">
                <a16:creationId xmlns:a16="http://schemas.microsoft.com/office/drawing/2014/main" id="{FF266FCD-CDB6-4A95-8B47-08F620DFC866}"/>
              </a:ext>
            </a:extLst>
          </p:cNvPr>
          <p:cNvSpPr>
            <a:spLocks noGrp="1"/>
          </p:cNvSpPr>
          <p:nvPr>
            <p:ph type="body" sz="quarter" idx="4294967295"/>
          </p:nvPr>
        </p:nvSpPr>
        <p:spPr>
          <a:xfrm>
            <a:off x="566433" y="919963"/>
            <a:ext cx="11522075" cy="663575"/>
          </a:xfrm>
        </p:spPr>
        <p:txBody>
          <a:bodyPr>
            <a:normAutofit fontScale="92500"/>
          </a:bodyPr>
          <a:lstStyle/>
          <a:p>
            <a:r>
              <a:rPr lang="en-US" dirty="0"/>
              <a:t>Flexibility (</a:t>
            </a:r>
            <a:r>
              <a:rPr lang="en-US" dirty="0" err="1"/>
              <a:t>dRICH</a:t>
            </a:r>
            <a:r>
              <a:rPr lang="en-US" dirty="0"/>
              <a:t> local Analysis)    (</a:t>
            </a:r>
            <a:r>
              <a:rPr lang="en-US" sz="1900" dirty="0"/>
              <a:t>See Alessandro </a:t>
            </a:r>
            <a:r>
              <a:rPr lang="en-US" sz="1900" dirty="0" err="1"/>
              <a:t>Lonardo’s</a:t>
            </a:r>
            <a:r>
              <a:rPr lang="en-US" sz="1900" dirty="0"/>
              <a:t> talk in interaction tagger session)</a:t>
            </a:r>
          </a:p>
        </p:txBody>
      </p:sp>
      <p:sp>
        <p:nvSpPr>
          <p:cNvPr id="15" name="Rectangle 14">
            <a:extLst>
              <a:ext uri="{FF2B5EF4-FFF2-40B4-BE49-F238E27FC236}">
                <a16:creationId xmlns:a16="http://schemas.microsoft.com/office/drawing/2014/main" id="{7C91DAAF-9E75-15DD-BDBE-23BE9C917452}"/>
              </a:ext>
            </a:extLst>
          </p:cNvPr>
          <p:cNvSpPr/>
          <p:nvPr/>
        </p:nvSpPr>
        <p:spPr>
          <a:xfrm>
            <a:off x="1687424" y="4205452"/>
            <a:ext cx="4563514" cy="189215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GTU State machine</a:t>
            </a:r>
          </a:p>
        </p:txBody>
      </p:sp>
      <p:sp>
        <p:nvSpPr>
          <p:cNvPr id="18" name="Rectangle 17">
            <a:extLst>
              <a:ext uri="{FF2B5EF4-FFF2-40B4-BE49-F238E27FC236}">
                <a16:creationId xmlns:a16="http://schemas.microsoft.com/office/drawing/2014/main" id="{0360D419-4B87-A969-A2BD-1CCF8EAD8501}"/>
              </a:ext>
            </a:extLst>
          </p:cNvPr>
          <p:cNvSpPr/>
          <p:nvPr/>
        </p:nvSpPr>
        <p:spPr>
          <a:xfrm>
            <a:off x="1812502" y="4557768"/>
            <a:ext cx="4366517" cy="5926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err="1">
                <a:solidFill>
                  <a:schemeClr val="tx1"/>
                </a:solidFill>
              </a:rPr>
              <a:t>Rcv</a:t>
            </a:r>
            <a:r>
              <a:rPr lang="en-US" sz="1400" dirty="0">
                <a:solidFill>
                  <a:schemeClr val="tx1"/>
                </a:solidFill>
              </a:rPr>
              <a:t> from TRG_STATUS  (each BX) </a:t>
            </a:r>
          </a:p>
          <a:p>
            <a:pPr marL="342900" indent="-342900">
              <a:buAutoNum type="arabicPeriod"/>
            </a:pPr>
            <a:r>
              <a:rPr lang="en-US" sz="1400" dirty="0">
                <a:solidFill>
                  <a:schemeClr val="tx1"/>
                </a:solidFill>
              </a:rPr>
              <a:t>Store accept/abort from TRG_STATUS</a:t>
            </a:r>
          </a:p>
          <a:p>
            <a:endParaRPr lang="en-US" sz="1400" dirty="0">
              <a:solidFill>
                <a:schemeClr val="tx1"/>
              </a:solidFill>
            </a:endParaRPr>
          </a:p>
        </p:txBody>
      </p:sp>
      <p:sp>
        <p:nvSpPr>
          <p:cNvPr id="20" name="Rectangle 19">
            <a:extLst>
              <a:ext uri="{FF2B5EF4-FFF2-40B4-BE49-F238E27FC236}">
                <a16:creationId xmlns:a16="http://schemas.microsoft.com/office/drawing/2014/main" id="{04DF1084-2A0B-7FD9-9698-65CC866B537F}"/>
              </a:ext>
            </a:extLst>
          </p:cNvPr>
          <p:cNvSpPr/>
          <p:nvPr/>
        </p:nvSpPr>
        <p:spPr>
          <a:xfrm>
            <a:off x="1812502" y="5229126"/>
            <a:ext cx="4366517" cy="78446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Each BX:</a:t>
            </a:r>
          </a:p>
          <a:p>
            <a:pPr marL="342900" indent="-342900">
              <a:buAutoNum type="arabicPeriod"/>
            </a:pPr>
            <a:r>
              <a:rPr lang="en-US" sz="1400" dirty="0">
                <a:solidFill>
                  <a:schemeClr val="tx1"/>
                </a:solidFill>
              </a:rPr>
              <a:t>Send accept via TRG_CTRL any accept, release otherwise </a:t>
            </a:r>
          </a:p>
          <a:p>
            <a:pPr marL="342900" indent="-342900">
              <a:buAutoNum type="arabicPeriod"/>
            </a:pPr>
            <a:endParaRPr lang="en-US" sz="1400" dirty="0">
              <a:solidFill>
                <a:schemeClr val="tx1"/>
              </a:solidFill>
            </a:endParaRPr>
          </a:p>
        </p:txBody>
      </p:sp>
      <p:sp>
        <p:nvSpPr>
          <p:cNvPr id="24" name="Rectangle 23">
            <a:extLst>
              <a:ext uri="{FF2B5EF4-FFF2-40B4-BE49-F238E27FC236}">
                <a16:creationId xmlns:a16="http://schemas.microsoft.com/office/drawing/2014/main" id="{F81D7175-3AFB-AB5E-3357-5E0CA046003B}"/>
              </a:ext>
            </a:extLst>
          </p:cNvPr>
          <p:cNvSpPr/>
          <p:nvPr/>
        </p:nvSpPr>
        <p:spPr>
          <a:xfrm>
            <a:off x="7524994" y="1709259"/>
            <a:ext cx="4563514" cy="414082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err="1">
                <a:solidFill>
                  <a:schemeClr val="tx1"/>
                </a:solidFill>
              </a:rPr>
              <a:t>dRICH</a:t>
            </a:r>
            <a:r>
              <a:rPr lang="en-US" dirty="0">
                <a:solidFill>
                  <a:schemeClr val="tx1"/>
                </a:solidFill>
              </a:rPr>
              <a:t> DAM State machine</a:t>
            </a:r>
          </a:p>
        </p:txBody>
      </p:sp>
      <p:sp>
        <p:nvSpPr>
          <p:cNvPr id="31" name="Rectangle 30">
            <a:extLst>
              <a:ext uri="{FF2B5EF4-FFF2-40B4-BE49-F238E27FC236}">
                <a16:creationId xmlns:a16="http://schemas.microsoft.com/office/drawing/2014/main" id="{2E4D9B80-FDD6-DDEB-D89E-50403C4387E4}"/>
              </a:ext>
            </a:extLst>
          </p:cNvPr>
          <p:cNvSpPr/>
          <p:nvPr/>
        </p:nvSpPr>
        <p:spPr>
          <a:xfrm>
            <a:off x="7596168" y="2120333"/>
            <a:ext cx="4366517" cy="5975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RDO_DATA: </a:t>
            </a:r>
          </a:p>
          <a:p>
            <a:pPr marL="342900" indent="-342900">
              <a:buAutoNum type="arabicPeriod"/>
            </a:pPr>
            <a:r>
              <a:rPr lang="en-US" sz="1400" dirty="0">
                <a:solidFill>
                  <a:schemeClr val="tx1"/>
                </a:solidFill>
              </a:rPr>
              <a:t>Store Data indexed by associated BX</a:t>
            </a:r>
          </a:p>
          <a:p>
            <a:endParaRPr lang="en-US" sz="1400" dirty="0">
              <a:solidFill>
                <a:schemeClr val="tx1"/>
              </a:solidFill>
            </a:endParaRPr>
          </a:p>
        </p:txBody>
      </p:sp>
      <p:sp>
        <p:nvSpPr>
          <p:cNvPr id="32" name="Rectangle 31">
            <a:extLst>
              <a:ext uri="{FF2B5EF4-FFF2-40B4-BE49-F238E27FC236}">
                <a16:creationId xmlns:a16="http://schemas.microsoft.com/office/drawing/2014/main" id="{CC14DD98-61DC-7B1A-2631-B00D6B1187E0}"/>
              </a:ext>
            </a:extLst>
          </p:cNvPr>
          <p:cNvSpPr/>
          <p:nvPr/>
        </p:nvSpPr>
        <p:spPr>
          <a:xfrm>
            <a:off x="7596169" y="2803301"/>
            <a:ext cx="4366517" cy="979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rPr>
              <a:t>RCV via TRG_CTRL (each BX)</a:t>
            </a:r>
          </a:p>
          <a:p>
            <a:pPr marL="342900" indent="-342900">
              <a:buAutoNum type="arabicPeriod"/>
            </a:pPr>
            <a:r>
              <a:rPr lang="en-US" sz="1400" dirty="0">
                <a:solidFill>
                  <a:schemeClr val="tx1"/>
                </a:solidFill>
              </a:rPr>
              <a:t>If accept, forward BX info to FBDC</a:t>
            </a:r>
          </a:p>
          <a:p>
            <a:pPr marL="342900" indent="-342900">
              <a:buAutoNum type="arabicPeriod"/>
            </a:pPr>
            <a:r>
              <a:rPr lang="en-US" sz="1400" dirty="0">
                <a:solidFill>
                  <a:schemeClr val="tx1"/>
                </a:solidFill>
              </a:rPr>
              <a:t>If abort, drop BX info</a:t>
            </a:r>
          </a:p>
          <a:p>
            <a:pPr marL="342900" indent="-342900">
              <a:buAutoNum type="arabicPeriod"/>
            </a:pPr>
            <a:endParaRPr lang="en-US" sz="1400" dirty="0">
              <a:solidFill>
                <a:schemeClr val="tx1"/>
              </a:solidFill>
            </a:endParaRPr>
          </a:p>
        </p:txBody>
      </p:sp>
      <p:sp>
        <p:nvSpPr>
          <p:cNvPr id="34" name="Left Brace 33">
            <a:extLst>
              <a:ext uri="{FF2B5EF4-FFF2-40B4-BE49-F238E27FC236}">
                <a16:creationId xmlns:a16="http://schemas.microsoft.com/office/drawing/2014/main" id="{473F2AA0-2CD2-6A69-8BAB-4DB863444FE9}"/>
              </a:ext>
            </a:extLst>
          </p:cNvPr>
          <p:cNvSpPr/>
          <p:nvPr/>
        </p:nvSpPr>
        <p:spPr>
          <a:xfrm>
            <a:off x="1372428" y="4289465"/>
            <a:ext cx="284252" cy="180814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a:extLst>
              <a:ext uri="{FF2B5EF4-FFF2-40B4-BE49-F238E27FC236}">
                <a16:creationId xmlns:a16="http://schemas.microsoft.com/office/drawing/2014/main" id="{7CFDB961-71E9-239B-DFBF-ACBBA059B957}"/>
              </a:ext>
            </a:extLst>
          </p:cNvPr>
          <p:cNvSpPr txBox="1"/>
          <p:nvPr/>
        </p:nvSpPr>
        <p:spPr>
          <a:xfrm>
            <a:off x="436340" y="4909960"/>
            <a:ext cx="992579" cy="646331"/>
          </a:xfrm>
          <a:prstGeom prst="rect">
            <a:avLst/>
          </a:prstGeom>
          <a:noFill/>
        </p:spPr>
        <p:txBody>
          <a:bodyPr wrap="none" rtlCol="0">
            <a:spAutoFit/>
          </a:bodyPr>
          <a:lstStyle/>
          <a:p>
            <a:r>
              <a:rPr lang="en-US" dirty="0"/>
              <a:t>Minor </a:t>
            </a:r>
          </a:p>
          <a:p>
            <a:r>
              <a:rPr lang="en-US" dirty="0"/>
              <a:t>Change</a:t>
            </a:r>
          </a:p>
        </p:txBody>
      </p:sp>
      <p:sp>
        <p:nvSpPr>
          <p:cNvPr id="36" name="TextBox 35">
            <a:extLst>
              <a:ext uri="{FF2B5EF4-FFF2-40B4-BE49-F238E27FC236}">
                <a16:creationId xmlns:a16="http://schemas.microsoft.com/office/drawing/2014/main" id="{94C7F60E-EA30-25C1-2D9A-4AE6F4190AD3}"/>
              </a:ext>
            </a:extLst>
          </p:cNvPr>
          <p:cNvSpPr txBox="1"/>
          <p:nvPr/>
        </p:nvSpPr>
        <p:spPr>
          <a:xfrm>
            <a:off x="6250938" y="2417434"/>
            <a:ext cx="992579" cy="646331"/>
          </a:xfrm>
          <a:prstGeom prst="rect">
            <a:avLst/>
          </a:prstGeom>
          <a:noFill/>
        </p:spPr>
        <p:txBody>
          <a:bodyPr wrap="none" rtlCol="0">
            <a:spAutoFit/>
          </a:bodyPr>
          <a:lstStyle/>
          <a:p>
            <a:r>
              <a:rPr lang="en-US" dirty="0"/>
              <a:t>No </a:t>
            </a:r>
          </a:p>
          <a:p>
            <a:r>
              <a:rPr lang="en-US" dirty="0"/>
              <a:t>Change</a:t>
            </a:r>
          </a:p>
        </p:txBody>
      </p:sp>
      <p:sp>
        <p:nvSpPr>
          <p:cNvPr id="37" name="Left Brace 36">
            <a:extLst>
              <a:ext uri="{FF2B5EF4-FFF2-40B4-BE49-F238E27FC236}">
                <a16:creationId xmlns:a16="http://schemas.microsoft.com/office/drawing/2014/main" id="{BEB8BF2C-495B-7FE6-7793-A42FB57DE019}"/>
              </a:ext>
            </a:extLst>
          </p:cNvPr>
          <p:cNvSpPr/>
          <p:nvPr/>
        </p:nvSpPr>
        <p:spPr>
          <a:xfrm>
            <a:off x="7175484" y="1974738"/>
            <a:ext cx="284252" cy="180814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Rectangle 37">
            <a:extLst>
              <a:ext uri="{FF2B5EF4-FFF2-40B4-BE49-F238E27FC236}">
                <a16:creationId xmlns:a16="http://schemas.microsoft.com/office/drawing/2014/main" id="{633F98B6-89F7-996E-3D05-146EFEDE7E01}"/>
              </a:ext>
            </a:extLst>
          </p:cNvPr>
          <p:cNvSpPr/>
          <p:nvPr/>
        </p:nvSpPr>
        <p:spPr>
          <a:xfrm>
            <a:off x="1723741" y="2060962"/>
            <a:ext cx="4217321" cy="1627815"/>
          </a:xfrm>
          <a:prstGeom prst="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9" name="Left Brace 38">
            <a:extLst>
              <a:ext uri="{FF2B5EF4-FFF2-40B4-BE49-F238E27FC236}">
                <a16:creationId xmlns:a16="http://schemas.microsoft.com/office/drawing/2014/main" id="{9453CEA3-0526-BFCD-40A2-276688AB13AE}"/>
              </a:ext>
            </a:extLst>
          </p:cNvPr>
          <p:cNvSpPr/>
          <p:nvPr/>
        </p:nvSpPr>
        <p:spPr>
          <a:xfrm rot="5400000">
            <a:off x="2684749" y="1252393"/>
            <a:ext cx="325293" cy="129482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A5C16148-9F22-7B78-3705-34DA850FF703}"/>
              </a:ext>
            </a:extLst>
          </p:cNvPr>
          <p:cNvSpPr txBox="1"/>
          <p:nvPr/>
        </p:nvSpPr>
        <p:spPr>
          <a:xfrm>
            <a:off x="2431255" y="1441995"/>
            <a:ext cx="832279" cy="307777"/>
          </a:xfrm>
          <a:prstGeom prst="rect">
            <a:avLst/>
          </a:prstGeom>
          <a:noFill/>
        </p:spPr>
        <p:txBody>
          <a:bodyPr wrap="none" rtlCol="0">
            <a:spAutoFit/>
          </a:bodyPr>
          <a:lstStyle/>
          <a:p>
            <a:r>
              <a:rPr lang="en-US" sz="1400" dirty="0"/>
              <a:t>40 RDO</a:t>
            </a:r>
          </a:p>
        </p:txBody>
      </p:sp>
      <p:sp>
        <p:nvSpPr>
          <p:cNvPr id="41" name="Left Brace 40">
            <a:extLst>
              <a:ext uri="{FF2B5EF4-FFF2-40B4-BE49-F238E27FC236}">
                <a16:creationId xmlns:a16="http://schemas.microsoft.com/office/drawing/2014/main" id="{C58ED5C5-A631-FCE0-0B09-D5B61F442231}"/>
              </a:ext>
            </a:extLst>
          </p:cNvPr>
          <p:cNvSpPr/>
          <p:nvPr/>
        </p:nvSpPr>
        <p:spPr>
          <a:xfrm rot="5400000">
            <a:off x="4920501" y="1242586"/>
            <a:ext cx="325293" cy="129482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TextBox 41">
            <a:extLst>
              <a:ext uri="{FF2B5EF4-FFF2-40B4-BE49-F238E27FC236}">
                <a16:creationId xmlns:a16="http://schemas.microsoft.com/office/drawing/2014/main" id="{04F881CA-FC10-E982-7F19-A19CFBDE89C2}"/>
              </a:ext>
            </a:extLst>
          </p:cNvPr>
          <p:cNvSpPr txBox="1"/>
          <p:nvPr/>
        </p:nvSpPr>
        <p:spPr>
          <a:xfrm>
            <a:off x="4667007" y="1419574"/>
            <a:ext cx="912429" cy="307777"/>
          </a:xfrm>
          <a:prstGeom prst="rect">
            <a:avLst/>
          </a:prstGeom>
          <a:noFill/>
        </p:spPr>
        <p:txBody>
          <a:bodyPr wrap="none" rtlCol="0">
            <a:spAutoFit/>
          </a:bodyPr>
          <a:lstStyle/>
          <a:p>
            <a:r>
              <a:rPr lang="en-US" sz="1400" dirty="0"/>
              <a:t>8 X-DAM</a:t>
            </a:r>
          </a:p>
        </p:txBody>
      </p:sp>
      <p:sp>
        <p:nvSpPr>
          <p:cNvPr id="43" name="Rectangle: Rounded Corners 42">
            <a:extLst>
              <a:ext uri="{FF2B5EF4-FFF2-40B4-BE49-F238E27FC236}">
                <a16:creationId xmlns:a16="http://schemas.microsoft.com/office/drawing/2014/main" id="{749BAB93-ABF3-71DD-2FCB-1B4DA2498299}"/>
              </a:ext>
            </a:extLst>
          </p:cNvPr>
          <p:cNvSpPr/>
          <p:nvPr/>
        </p:nvSpPr>
        <p:spPr>
          <a:xfrm>
            <a:off x="4435736" y="2304675"/>
            <a:ext cx="1294823" cy="1115475"/>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Apeiron</a:t>
            </a:r>
          </a:p>
        </p:txBody>
      </p:sp>
      <p:sp>
        <p:nvSpPr>
          <p:cNvPr id="44" name="Rectangle: Rounded Corners 43">
            <a:extLst>
              <a:ext uri="{FF2B5EF4-FFF2-40B4-BE49-F238E27FC236}">
                <a16:creationId xmlns:a16="http://schemas.microsoft.com/office/drawing/2014/main" id="{1EE8C7DA-5533-8AF1-5EC6-87644AC93290}"/>
              </a:ext>
            </a:extLst>
          </p:cNvPr>
          <p:cNvSpPr/>
          <p:nvPr/>
        </p:nvSpPr>
        <p:spPr>
          <a:xfrm>
            <a:off x="2124087" y="2331408"/>
            <a:ext cx="1616242" cy="107823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ePIC</a:t>
            </a:r>
            <a:r>
              <a:rPr lang="en-US" dirty="0">
                <a:solidFill>
                  <a:schemeClr val="tx1"/>
                </a:solidFill>
              </a:rPr>
              <a:t> Handling</a:t>
            </a:r>
          </a:p>
        </p:txBody>
      </p:sp>
      <p:cxnSp>
        <p:nvCxnSpPr>
          <p:cNvPr id="46" name="Straight Arrow Connector 45">
            <a:extLst>
              <a:ext uri="{FF2B5EF4-FFF2-40B4-BE49-F238E27FC236}">
                <a16:creationId xmlns:a16="http://schemas.microsoft.com/office/drawing/2014/main" id="{C42DFB75-8702-B52E-3EDF-8A79CC6AB878}"/>
              </a:ext>
            </a:extLst>
          </p:cNvPr>
          <p:cNvCxnSpPr/>
          <p:nvPr/>
        </p:nvCxnSpPr>
        <p:spPr>
          <a:xfrm>
            <a:off x="3740329" y="2717890"/>
            <a:ext cx="69540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44F0FD10-3413-C957-D917-868A75EFD3AF}"/>
              </a:ext>
            </a:extLst>
          </p:cNvPr>
          <p:cNvSpPr txBox="1"/>
          <p:nvPr/>
        </p:nvSpPr>
        <p:spPr>
          <a:xfrm>
            <a:off x="3810295" y="2399587"/>
            <a:ext cx="986756" cy="276999"/>
          </a:xfrm>
          <a:prstGeom prst="rect">
            <a:avLst/>
          </a:prstGeom>
          <a:noFill/>
        </p:spPr>
        <p:txBody>
          <a:bodyPr wrap="square" rtlCol="0">
            <a:spAutoFit/>
          </a:bodyPr>
          <a:lstStyle/>
          <a:p>
            <a:r>
              <a:rPr lang="en-US" sz="1200" dirty="0"/>
              <a:t>RDO</a:t>
            </a:r>
          </a:p>
        </p:txBody>
      </p:sp>
      <p:cxnSp>
        <p:nvCxnSpPr>
          <p:cNvPr id="48" name="Straight Arrow Connector 47">
            <a:extLst>
              <a:ext uri="{FF2B5EF4-FFF2-40B4-BE49-F238E27FC236}">
                <a16:creationId xmlns:a16="http://schemas.microsoft.com/office/drawing/2014/main" id="{4AD88E0D-D8A4-8E54-145C-9213255109C2}"/>
              </a:ext>
            </a:extLst>
          </p:cNvPr>
          <p:cNvCxnSpPr>
            <a:cxnSpLocks/>
          </p:cNvCxnSpPr>
          <p:nvPr/>
        </p:nvCxnSpPr>
        <p:spPr>
          <a:xfrm flipH="1">
            <a:off x="3740329" y="3063765"/>
            <a:ext cx="69540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7CA63634-D724-C94E-C1F5-201FADD7668F}"/>
              </a:ext>
            </a:extLst>
          </p:cNvPr>
          <p:cNvSpPr txBox="1"/>
          <p:nvPr/>
        </p:nvSpPr>
        <p:spPr>
          <a:xfrm>
            <a:off x="3775312" y="3040142"/>
            <a:ext cx="695407" cy="461665"/>
          </a:xfrm>
          <a:prstGeom prst="rect">
            <a:avLst/>
          </a:prstGeom>
          <a:noFill/>
        </p:spPr>
        <p:txBody>
          <a:bodyPr wrap="square" rtlCol="0">
            <a:spAutoFit/>
          </a:bodyPr>
          <a:lstStyle/>
          <a:p>
            <a:r>
              <a:rPr lang="en-US" sz="1200" dirty="0"/>
              <a:t>Accept / Abort</a:t>
            </a:r>
          </a:p>
        </p:txBody>
      </p:sp>
      <p:sp>
        <p:nvSpPr>
          <p:cNvPr id="53" name="Rectangle 52">
            <a:extLst>
              <a:ext uri="{FF2B5EF4-FFF2-40B4-BE49-F238E27FC236}">
                <a16:creationId xmlns:a16="http://schemas.microsoft.com/office/drawing/2014/main" id="{AEFD5AF3-7B05-4A3A-1797-660FF6AEFA4C}"/>
              </a:ext>
            </a:extLst>
          </p:cNvPr>
          <p:cNvSpPr/>
          <p:nvPr/>
        </p:nvSpPr>
        <p:spPr>
          <a:xfrm>
            <a:off x="7598564" y="3832265"/>
            <a:ext cx="4366516" cy="1882735"/>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RCV via RDO_DATA:</a:t>
            </a:r>
          </a:p>
          <a:p>
            <a:pPr marL="342900" indent="-342900">
              <a:buAutoNum type="arabicPeriod"/>
            </a:pPr>
            <a:r>
              <a:rPr lang="en-US" dirty="0">
                <a:solidFill>
                  <a:schemeClr val="tx1"/>
                </a:solidFill>
              </a:rPr>
              <a:t>Complex Multi-FPGA ML implementation with deterministic time</a:t>
            </a:r>
          </a:p>
          <a:p>
            <a:pPr marL="342900" indent="-342900">
              <a:buAutoNum type="arabicPeriod"/>
            </a:pPr>
            <a:r>
              <a:rPr lang="en-US" dirty="0">
                <a:solidFill>
                  <a:schemeClr val="tx1"/>
                </a:solidFill>
              </a:rPr>
              <a:t>Send abort/accept via TRG_STATUS to GTU</a:t>
            </a:r>
          </a:p>
        </p:txBody>
      </p:sp>
      <p:sp>
        <p:nvSpPr>
          <p:cNvPr id="54" name="TextBox 53">
            <a:extLst>
              <a:ext uri="{FF2B5EF4-FFF2-40B4-BE49-F238E27FC236}">
                <a16:creationId xmlns:a16="http://schemas.microsoft.com/office/drawing/2014/main" id="{A6861309-2F13-D786-7B3B-706D75967F92}"/>
              </a:ext>
            </a:extLst>
          </p:cNvPr>
          <p:cNvSpPr txBox="1"/>
          <p:nvPr/>
        </p:nvSpPr>
        <p:spPr>
          <a:xfrm>
            <a:off x="6470215" y="4654686"/>
            <a:ext cx="646331" cy="369332"/>
          </a:xfrm>
          <a:prstGeom prst="rect">
            <a:avLst/>
          </a:prstGeom>
          <a:noFill/>
        </p:spPr>
        <p:txBody>
          <a:bodyPr wrap="none" rtlCol="0">
            <a:spAutoFit/>
          </a:bodyPr>
          <a:lstStyle/>
          <a:p>
            <a:r>
              <a:rPr lang="en-US" dirty="0"/>
              <a:t>New</a:t>
            </a:r>
          </a:p>
        </p:txBody>
      </p:sp>
      <p:sp>
        <p:nvSpPr>
          <p:cNvPr id="55" name="Left Brace 54">
            <a:extLst>
              <a:ext uri="{FF2B5EF4-FFF2-40B4-BE49-F238E27FC236}">
                <a16:creationId xmlns:a16="http://schemas.microsoft.com/office/drawing/2014/main" id="{85F9105C-4A8D-1D23-726E-34ADC35FA0E4}"/>
              </a:ext>
            </a:extLst>
          </p:cNvPr>
          <p:cNvSpPr/>
          <p:nvPr/>
        </p:nvSpPr>
        <p:spPr>
          <a:xfrm>
            <a:off x="7174547" y="3935281"/>
            <a:ext cx="284252" cy="180814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41A692DC-7201-6870-9B3F-139810696168}"/>
              </a:ext>
            </a:extLst>
          </p:cNvPr>
          <p:cNvSpPr txBox="1"/>
          <p:nvPr/>
        </p:nvSpPr>
        <p:spPr>
          <a:xfrm rot="16200000">
            <a:off x="1287613" y="2708523"/>
            <a:ext cx="1224759" cy="307777"/>
          </a:xfrm>
          <a:prstGeom prst="rect">
            <a:avLst/>
          </a:prstGeom>
          <a:noFill/>
        </p:spPr>
        <p:txBody>
          <a:bodyPr wrap="none" rtlCol="0">
            <a:spAutoFit/>
          </a:bodyPr>
          <a:lstStyle/>
          <a:p>
            <a:r>
              <a:rPr lang="en-US" sz="1400" i="1" dirty="0"/>
              <a:t>Versal FPGA</a:t>
            </a:r>
          </a:p>
        </p:txBody>
      </p:sp>
    </p:spTree>
    <p:extLst>
      <p:ext uri="{BB962C8B-B14F-4D97-AF65-F5344CB8AC3E}">
        <p14:creationId xmlns:p14="http://schemas.microsoft.com/office/powerpoint/2010/main" val="356115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231A-FF89-2D14-D2A7-249615FD7DC6}"/>
              </a:ext>
            </a:extLst>
          </p:cNvPr>
          <p:cNvSpPr>
            <a:spLocks noGrp="1"/>
          </p:cNvSpPr>
          <p:nvPr>
            <p:ph type="title"/>
          </p:nvPr>
        </p:nvSpPr>
        <p:spPr/>
        <p:txBody>
          <a:bodyPr/>
          <a:lstStyle/>
          <a:p>
            <a:r>
              <a:rPr lang="en-US" dirty="0" err="1"/>
              <a:t>Workfest</a:t>
            </a:r>
            <a:r>
              <a:rPr lang="en-US" dirty="0"/>
              <a:t> Introduction</a:t>
            </a:r>
          </a:p>
        </p:txBody>
      </p:sp>
      <p:sp>
        <p:nvSpPr>
          <p:cNvPr id="3" name="Footer Placeholder 2">
            <a:extLst>
              <a:ext uri="{FF2B5EF4-FFF2-40B4-BE49-F238E27FC236}">
                <a16:creationId xmlns:a16="http://schemas.microsoft.com/office/drawing/2014/main" id="{18DB50D8-6520-C2CF-05CA-E9E82C8DD61A}"/>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0B995E53-2838-17E9-27FE-D1FFB65809D9}"/>
              </a:ext>
            </a:extLst>
          </p:cNvPr>
          <p:cNvSpPr>
            <a:spLocks noGrp="1"/>
          </p:cNvSpPr>
          <p:nvPr>
            <p:ph type="sldNum" sz="quarter" idx="12"/>
          </p:nvPr>
        </p:nvSpPr>
        <p:spPr/>
        <p:txBody>
          <a:bodyPr/>
          <a:lstStyle/>
          <a:p>
            <a:fld id="{1D3F305C-2602-4CA9-A2B7-0F73DAFE7D1F}" type="slidenum">
              <a:rPr lang="en-US" smtClean="0"/>
              <a:pPr/>
              <a:t>2</a:t>
            </a:fld>
            <a:endParaRPr lang="en-US" dirty="0"/>
          </a:p>
        </p:txBody>
      </p:sp>
      <p:sp>
        <p:nvSpPr>
          <p:cNvPr id="5" name="Date Placeholder 4">
            <a:extLst>
              <a:ext uri="{FF2B5EF4-FFF2-40B4-BE49-F238E27FC236}">
                <a16:creationId xmlns:a16="http://schemas.microsoft.com/office/drawing/2014/main" id="{D51ECFEB-58B0-8578-97A5-750F4B680571}"/>
              </a:ext>
            </a:extLst>
          </p:cNvPr>
          <p:cNvSpPr>
            <a:spLocks noGrp="1"/>
          </p:cNvSpPr>
          <p:nvPr>
            <p:ph type="dt" sz="half" idx="10"/>
          </p:nvPr>
        </p:nvSpPr>
        <p:spPr/>
        <p:txBody>
          <a:bodyPr/>
          <a:lstStyle/>
          <a:p>
            <a:r>
              <a:rPr lang="en-US"/>
              <a:t>7/25/2024</a:t>
            </a:r>
            <a:endParaRPr lang="en-US" dirty="0"/>
          </a:p>
        </p:txBody>
      </p:sp>
      <p:sp>
        <p:nvSpPr>
          <p:cNvPr id="6" name="TextBox 5">
            <a:extLst>
              <a:ext uri="{FF2B5EF4-FFF2-40B4-BE49-F238E27FC236}">
                <a16:creationId xmlns:a16="http://schemas.microsoft.com/office/drawing/2014/main" id="{1BC3DBB9-F325-CC42-8775-9308D546C57B}"/>
              </a:ext>
            </a:extLst>
          </p:cNvPr>
          <p:cNvSpPr txBox="1"/>
          <p:nvPr/>
        </p:nvSpPr>
        <p:spPr>
          <a:xfrm>
            <a:off x="838201" y="1105241"/>
            <a:ext cx="10586776" cy="5355312"/>
          </a:xfrm>
          <a:prstGeom prst="rect">
            <a:avLst/>
          </a:prstGeom>
          <a:noFill/>
        </p:spPr>
        <p:txBody>
          <a:bodyPr wrap="square" rtlCol="0">
            <a:spAutoFit/>
          </a:bodyPr>
          <a:lstStyle/>
          <a:p>
            <a:r>
              <a:rPr lang="en-US" dirty="0">
                <a:solidFill>
                  <a:srgbClr val="FF0000"/>
                </a:solidFill>
              </a:rPr>
              <a:t>The guiding principle of this </a:t>
            </a:r>
            <a:r>
              <a:rPr lang="en-US" dirty="0" err="1">
                <a:solidFill>
                  <a:srgbClr val="FF0000"/>
                </a:solidFill>
              </a:rPr>
              <a:t>workfest</a:t>
            </a:r>
            <a:r>
              <a:rPr lang="en-US" dirty="0">
                <a:solidFill>
                  <a:srgbClr val="FF0000"/>
                </a:solidFill>
              </a:rPr>
              <a:t> is discuss how the Electronics, DAQ, and the SRO WGs are going to interact with the DSCs and the software WGs during the detector development phase of the project</a:t>
            </a:r>
          </a:p>
          <a:p>
            <a:endParaRPr lang="en-US" dirty="0"/>
          </a:p>
          <a:p>
            <a:pPr marL="742950" lvl="1" indent="-285750">
              <a:buFont typeface="Arial" panose="020B0604020202020204" pitchFamily="34" charset="0"/>
              <a:buChar char="•"/>
            </a:pPr>
            <a:r>
              <a:rPr lang="en-US" dirty="0"/>
              <a:t>Make the design of the Electronics/DAQ and Software more specific</a:t>
            </a:r>
          </a:p>
          <a:p>
            <a:pPr marL="742950" lvl="1" indent="-285750">
              <a:buFont typeface="Arial" panose="020B0604020202020204" pitchFamily="34" charset="0"/>
              <a:buChar char="•"/>
            </a:pPr>
            <a:r>
              <a:rPr lang="en-US" dirty="0"/>
              <a:t>Evaluate the needs that the DSCs have from the Electronics/DAQ and SRO groups</a:t>
            </a:r>
          </a:p>
          <a:p>
            <a:pPr marL="1200150" lvl="2" indent="-285750">
              <a:buFont typeface="Arial" panose="020B0604020202020204" pitchFamily="34" charset="0"/>
              <a:buChar char="•"/>
            </a:pPr>
            <a:r>
              <a:rPr lang="en-US" dirty="0"/>
              <a:t>Common Solutions </a:t>
            </a:r>
          </a:p>
          <a:p>
            <a:pPr marL="1200150" lvl="2" indent="-285750">
              <a:buFont typeface="Arial" panose="020B0604020202020204" pitchFamily="34" charset="0"/>
              <a:buChar char="•"/>
            </a:pPr>
            <a:r>
              <a:rPr lang="en-US" dirty="0"/>
              <a:t>Hardware / Expertise</a:t>
            </a:r>
          </a:p>
          <a:p>
            <a:pPr marL="1200150" lvl="2" indent="-285750">
              <a:buFont typeface="Arial" panose="020B0604020202020204" pitchFamily="34" charset="0"/>
              <a:buChar char="•"/>
            </a:pPr>
            <a:r>
              <a:rPr lang="en-US" dirty="0"/>
              <a:t>Specifications / Joint discussion and development of specifications</a:t>
            </a:r>
          </a:p>
          <a:p>
            <a:pPr marL="742950" lvl="1" indent="-285750">
              <a:buFont typeface="Arial" panose="020B0604020202020204" pitchFamily="34" charset="0"/>
              <a:buChar char="•"/>
            </a:pPr>
            <a:r>
              <a:rPr lang="en-US" dirty="0"/>
              <a:t>Evaluate how to handle immediate detector prototyping needs with the need to develop towards the final streaming system with final ASICs</a:t>
            </a:r>
          </a:p>
          <a:p>
            <a:pPr marL="742950" lvl="1" indent="-285750">
              <a:buFont typeface="Arial" panose="020B0604020202020204" pitchFamily="34" charset="0"/>
              <a:buChar char="•"/>
            </a:pPr>
            <a:r>
              <a:rPr lang="en-US" dirty="0"/>
              <a:t>Evaluate what sort of tests, or mock data challenges can be done to demonstrate the streaming concepts	</a:t>
            </a:r>
          </a:p>
          <a:p>
            <a:pPr marL="1200150" lvl="2" indent="-285750">
              <a:buFont typeface="Arial" panose="020B0604020202020204" pitchFamily="34" charset="0"/>
              <a:buChar char="•"/>
            </a:pPr>
            <a:r>
              <a:rPr lang="en-US" dirty="0"/>
              <a:t>Reconstruction &amp; Event selection</a:t>
            </a:r>
          </a:p>
          <a:p>
            <a:pPr marL="1200150" lvl="2" indent="-285750">
              <a:buFont typeface="Arial" panose="020B0604020202020204" pitchFamily="34" charset="0"/>
              <a:buChar char="•"/>
            </a:pPr>
            <a:r>
              <a:rPr lang="en-US" dirty="0"/>
              <a:t>Time synchronization</a:t>
            </a:r>
          </a:p>
          <a:p>
            <a:pPr marL="1200150" lvl="2" indent="-285750">
              <a:buFont typeface="Arial" panose="020B0604020202020204" pitchFamily="34" charset="0"/>
              <a:buChar char="•"/>
            </a:pPr>
            <a:r>
              <a:rPr lang="en-US" dirty="0"/>
              <a:t>Automatic calibration </a:t>
            </a:r>
          </a:p>
          <a:p>
            <a:pPr marL="1200150" lvl="2"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4234394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6A5FE-6743-0541-99D1-476ECEC611B0}"/>
              </a:ext>
            </a:extLst>
          </p:cNvPr>
          <p:cNvSpPr>
            <a:spLocks noGrp="1"/>
          </p:cNvSpPr>
          <p:nvPr>
            <p:ph type="title"/>
          </p:nvPr>
        </p:nvSpPr>
        <p:spPr/>
        <p:txBody>
          <a:bodyPr/>
          <a:lstStyle/>
          <a:p>
            <a:r>
              <a:rPr lang="en-US" dirty="0"/>
              <a:t>Questions / Discussion</a:t>
            </a:r>
          </a:p>
        </p:txBody>
      </p:sp>
      <p:sp>
        <p:nvSpPr>
          <p:cNvPr id="3" name="Footer Placeholder 2">
            <a:extLst>
              <a:ext uri="{FF2B5EF4-FFF2-40B4-BE49-F238E27FC236}">
                <a16:creationId xmlns:a16="http://schemas.microsoft.com/office/drawing/2014/main" id="{BB721518-B074-87A8-BA22-7C43203A5718}"/>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7719B5F9-86F6-E7D3-6CEF-1FEB115FDDDE}"/>
              </a:ext>
            </a:extLst>
          </p:cNvPr>
          <p:cNvSpPr>
            <a:spLocks noGrp="1"/>
          </p:cNvSpPr>
          <p:nvPr>
            <p:ph type="sldNum" sz="quarter" idx="12"/>
          </p:nvPr>
        </p:nvSpPr>
        <p:spPr/>
        <p:txBody>
          <a:bodyPr/>
          <a:lstStyle/>
          <a:p>
            <a:fld id="{1D3F305C-2602-4CA9-A2B7-0F73DAFE7D1F}" type="slidenum">
              <a:rPr lang="en-US" smtClean="0"/>
              <a:pPr/>
              <a:t>20</a:t>
            </a:fld>
            <a:endParaRPr lang="en-US" dirty="0"/>
          </a:p>
        </p:txBody>
      </p:sp>
      <p:sp>
        <p:nvSpPr>
          <p:cNvPr id="5" name="Date Placeholder 4">
            <a:extLst>
              <a:ext uri="{FF2B5EF4-FFF2-40B4-BE49-F238E27FC236}">
                <a16:creationId xmlns:a16="http://schemas.microsoft.com/office/drawing/2014/main" id="{29ADD7EC-746D-5D32-9B68-6395514F0237}"/>
              </a:ext>
            </a:extLst>
          </p:cNvPr>
          <p:cNvSpPr>
            <a:spLocks noGrp="1"/>
          </p:cNvSpPr>
          <p:nvPr>
            <p:ph type="dt" sz="half" idx="10"/>
          </p:nvPr>
        </p:nvSpPr>
        <p:spPr/>
        <p:txBody>
          <a:bodyPr/>
          <a:lstStyle/>
          <a:p>
            <a:r>
              <a:rPr lang="en-US"/>
              <a:t>7/25/2024</a:t>
            </a:r>
            <a:endParaRPr lang="en-US" dirty="0"/>
          </a:p>
        </p:txBody>
      </p:sp>
    </p:spTree>
    <p:extLst>
      <p:ext uri="{BB962C8B-B14F-4D97-AF65-F5344CB8AC3E}">
        <p14:creationId xmlns:p14="http://schemas.microsoft.com/office/powerpoint/2010/main" val="8950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231A-FF89-2D14-D2A7-249615FD7DC6}"/>
              </a:ext>
            </a:extLst>
          </p:cNvPr>
          <p:cNvSpPr>
            <a:spLocks noGrp="1"/>
          </p:cNvSpPr>
          <p:nvPr>
            <p:ph type="title"/>
          </p:nvPr>
        </p:nvSpPr>
        <p:spPr/>
        <p:txBody>
          <a:bodyPr/>
          <a:lstStyle/>
          <a:p>
            <a:r>
              <a:rPr lang="en-US" dirty="0"/>
              <a:t>Schedule</a:t>
            </a:r>
          </a:p>
        </p:txBody>
      </p:sp>
      <p:sp>
        <p:nvSpPr>
          <p:cNvPr id="3" name="Footer Placeholder 2">
            <a:extLst>
              <a:ext uri="{FF2B5EF4-FFF2-40B4-BE49-F238E27FC236}">
                <a16:creationId xmlns:a16="http://schemas.microsoft.com/office/drawing/2014/main" id="{18DB50D8-6520-C2CF-05CA-E9E82C8DD61A}"/>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0B995E53-2838-17E9-27FE-D1FFB65809D9}"/>
              </a:ext>
            </a:extLst>
          </p:cNvPr>
          <p:cNvSpPr>
            <a:spLocks noGrp="1"/>
          </p:cNvSpPr>
          <p:nvPr>
            <p:ph type="sldNum" sz="quarter" idx="12"/>
          </p:nvPr>
        </p:nvSpPr>
        <p:spPr/>
        <p:txBody>
          <a:bodyPr/>
          <a:lstStyle/>
          <a:p>
            <a:fld id="{1D3F305C-2602-4CA9-A2B7-0F73DAFE7D1F}" type="slidenum">
              <a:rPr lang="en-US" smtClean="0"/>
              <a:pPr/>
              <a:t>3</a:t>
            </a:fld>
            <a:endParaRPr lang="en-US" dirty="0"/>
          </a:p>
        </p:txBody>
      </p:sp>
      <p:sp>
        <p:nvSpPr>
          <p:cNvPr id="5" name="Date Placeholder 4">
            <a:extLst>
              <a:ext uri="{FF2B5EF4-FFF2-40B4-BE49-F238E27FC236}">
                <a16:creationId xmlns:a16="http://schemas.microsoft.com/office/drawing/2014/main" id="{D51ECFEB-58B0-8578-97A5-750F4B680571}"/>
              </a:ext>
            </a:extLst>
          </p:cNvPr>
          <p:cNvSpPr>
            <a:spLocks noGrp="1"/>
          </p:cNvSpPr>
          <p:nvPr>
            <p:ph type="dt" sz="half" idx="10"/>
          </p:nvPr>
        </p:nvSpPr>
        <p:spPr/>
        <p:txBody>
          <a:bodyPr/>
          <a:lstStyle/>
          <a:p>
            <a:r>
              <a:rPr lang="en-US"/>
              <a:t>7/25/2024</a:t>
            </a:r>
            <a:endParaRPr lang="en-US" dirty="0"/>
          </a:p>
        </p:txBody>
      </p:sp>
      <p:sp>
        <p:nvSpPr>
          <p:cNvPr id="6" name="TextBox 5">
            <a:extLst>
              <a:ext uri="{FF2B5EF4-FFF2-40B4-BE49-F238E27FC236}">
                <a16:creationId xmlns:a16="http://schemas.microsoft.com/office/drawing/2014/main" id="{1BC3DBB9-F325-CC42-8775-9308D546C57B}"/>
              </a:ext>
            </a:extLst>
          </p:cNvPr>
          <p:cNvSpPr txBox="1"/>
          <p:nvPr/>
        </p:nvSpPr>
        <p:spPr>
          <a:xfrm>
            <a:off x="539923" y="1263321"/>
            <a:ext cx="3339753" cy="4647426"/>
          </a:xfrm>
          <a:prstGeom prst="rect">
            <a:avLst/>
          </a:prstGeom>
          <a:noFill/>
        </p:spPr>
        <p:txBody>
          <a:bodyPr wrap="square" rtlCol="0">
            <a:spAutoFit/>
          </a:bodyPr>
          <a:lstStyle/>
          <a:p>
            <a:pPr marL="342900" indent="-342900">
              <a:buFont typeface="Arial" panose="020B0604020202020204" pitchFamily="34" charset="0"/>
              <a:buChar char="•"/>
            </a:pPr>
            <a:r>
              <a:rPr lang="en-US" dirty="0"/>
              <a:t>Some Late Schedule Changes </a:t>
            </a:r>
            <a:r>
              <a:rPr lang="en-US" sz="800" dirty="0"/>
              <a:t>https://indico.bnl.gov/event/20727/sessions/7431/#20240725</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Note Metadata/SC discussion doesn’t match indico page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 some cases discussion is interspersed, in others it is separated…   Don’t worry about the schedule though, the point of all talks is to foster discussion!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pic>
        <p:nvPicPr>
          <p:cNvPr id="16" name="Picture 15">
            <a:extLst>
              <a:ext uri="{FF2B5EF4-FFF2-40B4-BE49-F238E27FC236}">
                <a16:creationId xmlns:a16="http://schemas.microsoft.com/office/drawing/2014/main" id="{B05F3501-C9FB-5774-471A-09D947A6490F}"/>
              </a:ext>
            </a:extLst>
          </p:cNvPr>
          <p:cNvPicPr>
            <a:picLocks noChangeAspect="1"/>
          </p:cNvPicPr>
          <p:nvPr/>
        </p:nvPicPr>
        <p:blipFill>
          <a:blip r:embed="rId2"/>
          <a:stretch>
            <a:fillRect/>
          </a:stretch>
        </p:blipFill>
        <p:spPr>
          <a:xfrm>
            <a:off x="4641540" y="1282261"/>
            <a:ext cx="7448027" cy="4848716"/>
          </a:xfrm>
          <a:prstGeom prst="rect">
            <a:avLst/>
          </a:prstGeom>
        </p:spPr>
      </p:pic>
      <p:sp>
        <p:nvSpPr>
          <p:cNvPr id="17" name="TextBox 16">
            <a:extLst>
              <a:ext uri="{FF2B5EF4-FFF2-40B4-BE49-F238E27FC236}">
                <a16:creationId xmlns:a16="http://schemas.microsoft.com/office/drawing/2014/main" id="{04D50B1E-C489-4651-7050-55BFE19AEBB3}"/>
              </a:ext>
            </a:extLst>
          </p:cNvPr>
          <p:cNvSpPr txBox="1"/>
          <p:nvPr/>
        </p:nvSpPr>
        <p:spPr>
          <a:xfrm>
            <a:off x="5936105" y="863897"/>
            <a:ext cx="1349115" cy="369332"/>
          </a:xfrm>
          <a:prstGeom prst="rect">
            <a:avLst/>
          </a:prstGeom>
          <a:noFill/>
        </p:spPr>
        <p:txBody>
          <a:bodyPr wrap="square" rtlCol="0">
            <a:spAutoFit/>
          </a:bodyPr>
          <a:lstStyle/>
          <a:p>
            <a:r>
              <a:rPr lang="en-US" dirty="0"/>
              <a:t>Morning</a:t>
            </a:r>
          </a:p>
        </p:txBody>
      </p:sp>
      <p:sp>
        <p:nvSpPr>
          <p:cNvPr id="18" name="TextBox 17">
            <a:extLst>
              <a:ext uri="{FF2B5EF4-FFF2-40B4-BE49-F238E27FC236}">
                <a16:creationId xmlns:a16="http://schemas.microsoft.com/office/drawing/2014/main" id="{5D3CB1AE-3933-F440-6675-DFAFE0D80825}"/>
              </a:ext>
            </a:extLst>
          </p:cNvPr>
          <p:cNvSpPr txBox="1"/>
          <p:nvPr/>
        </p:nvSpPr>
        <p:spPr>
          <a:xfrm>
            <a:off x="9866026" y="854020"/>
            <a:ext cx="1349115" cy="369332"/>
          </a:xfrm>
          <a:prstGeom prst="rect">
            <a:avLst/>
          </a:prstGeom>
          <a:noFill/>
        </p:spPr>
        <p:txBody>
          <a:bodyPr wrap="square" rtlCol="0">
            <a:spAutoFit/>
          </a:bodyPr>
          <a:lstStyle/>
          <a:p>
            <a:r>
              <a:rPr lang="en-US" dirty="0"/>
              <a:t>Afternoon</a:t>
            </a:r>
          </a:p>
        </p:txBody>
      </p:sp>
    </p:spTree>
    <p:extLst>
      <p:ext uri="{BB962C8B-B14F-4D97-AF65-F5344CB8AC3E}">
        <p14:creationId xmlns:p14="http://schemas.microsoft.com/office/powerpoint/2010/main" val="299037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0104A897-0651-1A23-EAF5-55B57393732F}"/>
              </a:ext>
            </a:extLst>
          </p:cNvPr>
          <p:cNvCxnSpPr>
            <a:cxnSpLocks/>
            <a:endCxn id="7" idx="1"/>
          </p:cNvCxnSpPr>
          <p:nvPr/>
        </p:nvCxnSpPr>
        <p:spPr>
          <a:xfrm>
            <a:off x="8917858" y="2975378"/>
            <a:ext cx="1013353" cy="11041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2">
            <a:extLst>
              <a:ext uri="{FF2B5EF4-FFF2-40B4-BE49-F238E27FC236}">
                <a16:creationId xmlns:a16="http://schemas.microsoft.com/office/drawing/2014/main" id="{8AF07F1C-0E49-42F8-A8E9-113CF88114A8}"/>
              </a:ext>
            </a:extLst>
          </p:cNvPr>
          <p:cNvSpPr txBox="1"/>
          <p:nvPr/>
        </p:nvSpPr>
        <p:spPr>
          <a:xfrm>
            <a:off x="845691" y="3386858"/>
            <a:ext cx="97052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Name</a:t>
            </a:r>
          </a:p>
          <a:p>
            <a:endParaRPr lang="en-US" sz="1100" dirty="0">
              <a:solidFill>
                <a:schemeClr val="tx2"/>
              </a:solidFill>
            </a:endParaRPr>
          </a:p>
          <a:p>
            <a:endParaRPr lang="en-US" sz="1100" dirty="0">
              <a:solidFill>
                <a:schemeClr val="tx2"/>
              </a:solidFill>
            </a:endParaRPr>
          </a:p>
        </p:txBody>
      </p:sp>
      <p:sp>
        <p:nvSpPr>
          <p:cNvPr id="36" name="TextBox 5">
            <a:extLst>
              <a:ext uri="{FF2B5EF4-FFF2-40B4-BE49-F238E27FC236}">
                <a16:creationId xmlns:a16="http://schemas.microsoft.com/office/drawing/2014/main" id="{AD4CFF49-81B7-4553-A704-92F9ABA5ACE1}"/>
              </a:ext>
            </a:extLst>
          </p:cNvPr>
          <p:cNvSpPr txBox="1"/>
          <p:nvPr/>
        </p:nvSpPr>
        <p:spPr>
          <a:xfrm>
            <a:off x="2947003" y="3379605"/>
            <a:ext cx="126290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Adapter</a:t>
            </a:r>
          </a:p>
          <a:p>
            <a:endParaRPr lang="en-US" sz="1100" dirty="0"/>
          </a:p>
        </p:txBody>
      </p:sp>
      <p:sp>
        <p:nvSpPr>
          <p:cNvPr id="37" name="TextBox 6">
            <a:extLst>
              <a:ext uri="{FF2B5EF4-FFF2-40B4-BE49-F238E27FC236}">
                <a16:creationId xmlns:a16="http://schemas.microsoft.com/office/drawing/2014/main" id="{CA805B96-26E8-4354-8AA4-7541C78763FA}"/>
              </a:ext>
            </a:extLst>
          </p:cNvPr>
          <p:cNvSpPr txBox="1"/>
          <p:nvPr/>
        </p:nvSpPr>
        <p:spPr>
          <a:xfrm>
            <a:off x="1582422" y="3379605"/>
            <a:ext cx="1353402"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Sensor</a:t>
            </a:r>
          </a:p>
          <a:p>
            <a:endParaRPr lang="en-US" sz="1100" dirty="0"/>
          </a:p>
        </p:txBody>
      </p:sp>
      <p:sp>
        <p:nvSpPr>
          <p:cNvPr id="38" name="TextBox 7">
            <a:extLst>
              <a:ext uri="{FF2B5EF4-FFF2-40B4-BE49-F238E27FC236}">
                <a16:creationId xmlns:a16="http://schemas.microsoft.com/office/drawing/2014/main" id="{4ABD52CD-F28C-460E-B325-6142F98FC501}"/>
              </a:ext>
            </a:extLst>
          </p:cNvPr>
          <p:cNvSpPr txBox="1"/>
          <p:nvPr/>
        </p:nvSpPr>
        <p:spPr>
          <a:xfrm>
            <a:off x="4199993" y="3379605"/>
            <a:ext cx="135103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Front End Board</a:t>
            </a:r>
          </a:p>
          <a:p>
            <a:r>
              <a:rPr lang="en-US" sz="1100" b="1" dirty="0">
                <a:solidFill>
                  <a:schemeClr val="tx2"/>
                </a:solidFill>
              </a:rPr>
              <a:t>(FEB)</a:t>
            </a:r>
          </a:p>
          <a:p>
            <a:endParaRPr lang="en-US" sz="1100" dirty="0"/>
          </a:p>
        </p:txBody>
      </p:sp>
      <p:sp>
        <p:nvSpPr>
          <p:cNvPr id="39" name="TextBox 8">
            <a:extLst>
              <a:ext uri="{FF2B5EF4-FFF2-40B4-BE49-F238E27FC236}">
                <a16:creationId xmlns:a16="http://schemas.microsoft.com/office/drawing/2014/main" id="{04B71446-E3AA-4433-B054-BD5259FD2A40}"/>
              </a:ext>
            </a:extLst>
          </p:cNvPr>
          <p:cNvSpPr txBox="1"/>
          <p:nvPr/>
        </p:nvSpPr>
        <p:spPr>
          <a:xfrm>
            <a:off x="5443067" y="3379605"/>
            <a:ext cx="127408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Readout Board</a:t>
            </a:r>
          </a:p>
          <a:p>
            <a:r>
              <a:rPr lang="en-US" sz="1100" b="1" dirty="0">
                <a:solidFill>
                  <a:schemeClr val="tx2"/>
                </a:solidFill>
              </a:rPr>
              <a:t>(RDO)</a:t>
            </a:r>
            <a:endParaRPr lang="en-US" sz="1100" dirty="0"/>
          </a:p>
        </p:txBody>
      </p:sp>
      <p:sp>
        <p:nvSpPr>
          <p:cNvPr id="40" name="TextBox 9">
            <a:extLst>
              <a:ext uri="{FF2B5EF4-FFF2-40B4-BE49-F238E27FC236}">
                <a16:creationId xmlns:a16="http://schemas.microsoft.com/office/drawing/2014/main" id="{D851DD68-A548-476A-9427-F850288C70DB}"/>
              </a:ext>
            </a:extLst>
          </p:cNvPr>
          <p:cNvSpPr txBox="1"/>
          <p:nvPr/>
        </p:nvSpPr>
        <p:spPr>
          <a:xfrm>
            <a:off x="6717154" y="3386858"/>
            <a:ext cx="1394794"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Data Aggregation Module (DAM)</a:t>
            </a:r>
            <a:endParaRPr lang="en-US" sz="1100" dirty="0"/>
          </a:p>
        </p:txBody>
      </p:sp>
      <p:sp>
        <p:nvSpPr>
          <p:cNvPr id="41" name="TextBox 10">
            <a:extLst>
              <a:ext uri="{FF2B5EF4-FFF2-40B4-BE49-F238E27FC236}">
                <a16:creationId xmlns:a16="http://schemas.microsoft.com/office/drawing/2014/main" id="{A5D6E099-5CCD-43AD-B935-95291294272C}"/>
              </a:ext>
            </a:extLst>
          </p:cNvPr>
          <p:cNvSpPr txBox="1"/>
          <p:nvPr/>
        </p:nvSpPr>
        <p:spPr>
          <a:xfrm>
            <a:off x="7991241" y="3379605"/>
            <a:ext cx="157546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Computing</a:t>
            </a:r>
            <a:endParaRPr lang="en-US" sz="1100" dirty="0"/>
          </a:p>
        </p:txBody>
      </p:sp>
      <p:pic>
        <p:nvPicPr>
          <p:cNvPr id="42" name="Picture 41">
            <a:extLst>
              <a:ext uri="{FF2B5EF4-FFF2-40B4-BE49-F238E27FC236}">
                <a16:creationId xmlns:a16="http://schemas.microsoft.com/office/drawing/2014/main" id="{8E664124-1E4B-4E27-9AE6-CBF35C8F5224}"/>
              </a:ext>
            </a:extLst>
          </p:cNvPr>
          <p:cNvPicPr>
            <a:picLocks noChangeAspect="1"/>
          </p:cNvPicPr>
          <p:nvPr/>
        </p:nvPicPr>
        <p:blipFill>
          <a:blip r:embed="rId2"/>
          <a:stretch>
            <a:fillRect/>
          </a:stretch>
        </p:blipFill>
        <p:spPr>
          <a:xfrm>
            <a:off x="1816215" y="2540854"/>
            <a:ext cx="720941" cy="673367"/>
          </a:xfrm>
          <a:prstGeom prst="rect">
            <a:avLst/>
          </a:prstGeom>
        </p:spPr>
      </p:pic>
      <p:sp>
        <p:nvSpPr>
          <p:cNvPr id="43" name="Rectangle 42">
            <a:extLst>
              <a:ext uri="{FF2B5EF4-FFF2-40B4-BE49-F238E27FC236}">
                <a16:creationId xmlns:a16="http://schemas.microsoft.com/office/drawing/2014/main" id="{5549153C-B100-421C-9509-F1C5F7673D14}"/>
              </a:ext>
            </a:extLst>
          </p:cNvPr>
          <p:cNvSpPr/>
          <p:nvPr/>
        </p:nvSpPr>
        <p:spPr>
          <a:xfrm>
            <a:off x="2935823" y="2380783"/>
            <a:ext cx="922015" cy="861172"/>
          </a:xfrm>
          <a:prstGeom prst="rect">
            <a:avLst/>
          </a:prstGeom>
          <a:solidFill>
            <a:srgbClr val="FFFB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43">
            <a:extLst>
              <a:ext uri="{FF2B5EF4-FFF2-40B4-BE49-F238E27FC236}">
                <a16:creationId xmlns:a16="http://schemas.microsoft.com/office/drawing/2014/main" id="{22044D42-7787-465D-9ECD-E58559449D6A}"/>
              </a:ext>
            </a:extLst>
          </p:cNvPr>
          <p:cNvSpPr/>
          <p:nvPr/>
        </p:nvSpPr>
        <p:spPr>
          <a:xfrm>
            <a:off x="4270474" y="2380783"/>
            <a:ext cx="922015" cy="861172"/>
          </a:xfrm>
          <a:prstGeom prst="rect">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Rectangle 44">
            <a:extLst>
              <a:ext uri="{FF2B5EF4-FFF2-40B4-BE49-F238E27FC236}">
                <a16:creationId xmlns:a16="http://schemas.microsoft.com/office/drawing/2014/main" id="{AA7CDA14-6F1A-4931-BB1A-660A2829C785}"/>
              </a:ext>
            </a:extLst>
          </p:cNvPr>
          <p:cNvSpPr/>
          <p:nvPr/>
        </p:nvSpPr>
        <p:spPr>
          <a:xfrm>
            <a:off x="5551027" y="2380783"/>
            <a:ext cx="922015" cy="861172"/>
          </a:xfrm>
          <a:prstGeom prst="rect">
            <a:avLst/>
          </a:prstGeom>
          <a:solidFill>
            <a:srgbClr val="92D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Rectangle 45">
            <a:extLst>
              <a:ext uri="{FF2B5EF4-FFF2-40B4-BE49-F238E27FC236}">
                <a16:creationId xmlns:a16="http://schemas.microsoft.com/office/drawing/2014/main" id="{AF8DA97C-4FC9-4B84-A5A2-BCEAB2E8962D}"/>
              </a:ext>
            </a:extLst>
          </p:cNvPr>
          <p:cNvSpPr/>
          <p:nvPr/>
        </p:nvSpPr>
        <p:spPr>
          <a:xfrm>
            <a:off x="6784545" y="2380783"/>
            <a:ext cx="922015" cy="861172"/>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FDF53CF3-3716-4C86-83AB-DF3AA7CD10B7}"/>
              </a:ext>
            </a:extLst>
          </p:cNvPr>
          <p:cNvSpPr/>
          <p:nvPr/>
        </p:nvSpPr>
        <p:spPr>
          <a:xfrm>
            <a:off x="8065098" y="2380783"/>
            <a:ext cx="922015" cy="861172"/>
          </a:xfrm>
          <a:prstGeom prst="rect">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0</a:t>
            </a:r>
          </a:p>
        </p:txBody>
      </p:sp>
      <p:sp>
        <p:nvSpPr>
          <p:cNvPr id="48" name="Rectangle 47">
            <a:extLst>
              <a:ext uri="{FF2B5EF4-FFF2-40B4-BE49-F238E27FC236}">
                <a16:creationId xmlns:a16="http://schemas.microsoft.com/office/drawing/2014/main" id="{A63D34FE-17BD-4C0E-A5B4-B62AA754A14D}"/>
              </a:ext>
            </a:extLst>
          </p:cNvPr>
          <p:cNvSpPr/>
          <p:nvPr/>
        </p:nvSpPr>
        <p:spPr>
          <a:xfrm>
            <a:off x="6784545" y="1214661"/>
            <a:ext cx="922015" cy="8611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TextBox 18">
            <a:extLst>
              <a:ext uri="{FF2B5EF4-FFF2-40B4-BE49-F238E27FC236}">
                <a16:creationId xmlns:a16="http://schemas.microsoft.com/office/drawing/2014/main" id="{80F23A66-5F6A-4AB1-BA74-F042EDD5BD7F}"/>
              </a:ext>
            </a:extLst>
          </p:cNvPr>
          <p:cNvSpPr txBox="1"/>
          <p:nvPr/>
        </p:nvSpPr>
        <p:spPr>
          <a:xfrm>
            <a:off x="6691196" y="925037"/>
            <a:ext cx="2650602" cy="13080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2"/>
                </a:solidFill>
              </a:rPr>
              <a:t>Global Timing Unit (GTU)</a:t>
            </a:r>
          </a:p>
          <a:p>
            <a:endParaRPr lang="en-US" sz="1100" dirty="0"/>
          </a:p>
          <a:p>
            <a:r>
              <a:rPr lang="en-US" sz="1100" dirty="0"/>
              <a:t>	    -Interfaces to Collider, 	     Run Control &amp; DAM</a:t>
            </a:r>
          </a:p>
          <a:p>
            <a:r>
              <a:rPr lang="en-US" sz="1100" dirty="0"/>
              <a:t>	    -Config &amp; Control</a:t>
            </a:r>
          </a:p>
          <a:p>
            <a:r>
              <a:rPr lang="en-US" sz="1100" dirty="0"/>
              <a:t>	    -Clock &amp; Timing</a:t>
            </a:r>
          </a:p>
          <a:p>
            <a:endParaRPr lang="en-US" sz="1200" dirty="0"/>
          </a:p>
        </p:txBody>
      </p:sp>
      <p:sp>
        <p:nvSpPr>
          <p:cNvPr id="50" name="Rectangle: Rounded Corners 19">
            <a:extLst>
              <a:ext uri="{FF2B5EF4-FFF2-40B4-BE49-F238E27FC236}">
                <a16:creationId xmlns:a16="http://schemas.microsoft.com/office/drawing/2014/main" id="{3AC2F7A1-2508-4811-8CF9-B832BD767178}"/>
              </a:ext>
            </a:extLst>
          </p:cNvPr>
          <p:cNvSpPr/>
          <p:nvPr/>
        </p:nvSpPr>
        <p:spPr>
          <a:xfrm>
            <a:off x="1568898" y="2228372"/>
            <a:ext cx="2468880" cy="1151233"/>
          </a:xfrm>
          <a:prstGeom prst="roundRect">
            <a:avLst/>
          </a:prstGeom>
          <a:noFill/>
          <a:ln>
            <a:solidFill>
              <a:schemeClr val="tx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sp>
        <p:nvSpPr>
          <p:cNvPr id="51" name="TextBox 20">
            <a:extLst>
              <a:ext uri="{FF2B5EF4-FFF2-40B4-BE49-F238E27FC236}">
                <a16:creationId xmlns:a16="http://schemas.microsoft.com/office/drawing/2014/main" id="{04C16912-AB4A-4F3B-8D4D-C5DB1AAA320D}"/>
              </a:ext>
            </a:extLst>
          </p:cNvPr>
          <p:cNvSpPr txBox="1"/>
          <p:nvPr/>
        </p:nvSpPr>
        <p:spPr>
          <a:xfrm>
            <a:off x="2345529" y="1930147"/>
            <a:ext cx="1140043"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On Detector</a:t>
            </a:r>
          </a:p>
          <a:p>
            <a:endParaRPr lang="en-US" sz="1100" dirty="0"/>
          </a:p>
        </p:txBody>
      </p:sp>
      <p:sp>
        <p:nvSpPr>
          <p:cNvPr id="52" name="Freeform: Shape 21">
            <a:extLst>
              <a:ext uri="{FF2B5EF4-FFF2-40B4-BE49-F238E27FC236}">
                <a16:creationId xmlns:a16="http://schemas.microsoft.com/office/drawing/2014/main" id="{CA19D5DC-A15A-4070-8257-5B5AFDB8C138}"/>
              </a:ext>
            </a:extLst>
          </p:cNvPr>
          <p:cNvSpPr/>
          <p:nvPr/>
        </p:nvSpPr>
        <p:spPr>
          <a:xfrm>
            <a:off x="2465600" y="2624090"/>
            <a:ext cx="870155" cy="238463"/>
          </a:xfrm>
          <a:custGeom>
            <a:avLst/>
            <a:gdLst>
              <a:gd name="connsiteX0" fmla="*/ 0 w 870155"/>
              <a:gd name="connsiteY0" fmla="*/ 135224 h 238463"/>
              <a:gd name="connsiteX1" fmla="*/ 265471 w 870155"/>
              <a:gd name="connsiteY1" fmla="*/ 2489 h 238463"/>
              <a:gd name="connsiteX2" fmla="*/ 870155 w 870155"/>
              <a:gd name="connsiteY2" fmla="*/ 238463 h 238463"/>
            </a:gdLst>
            <a:ahLst/>
            <a:cxnLst>
              <a:cxn ang="0">
                <a:pos x="connsiteX0" y="connsiteY0"/>
              </a:cxn>
              <a:cxn ang="0">
                <a:pos x="connsiteX1" y="connsiteY1"/>
              </a:cxn>
              <a:cxn ang="0">
                <a:pos x="connsiteX2" y="connsiteY2"/>
              </a:cxn>
            </a:cxnLst>
            <a:rect l="l" t="t" r="r" b="b"/>
            <a:pathLst>
              <a:path w="870155" h="238463">
                <a:moveTo>
                  <a:pt x="0" y="135224"/>
                </a:moveTo>
                <a:cubicBezTo>
                  <a:pt x="60222" y="60253"/>
                  <a:pt x="120445" y="-14717"/>
                  <a:pt x="265471" y="2489"/>
                </a:cubicBezTo>
                <a:cubicBezTo>
                  <a:pt x="410497" y="19695"/>
                  <a:pt x="640326" y="129079"/>
                  <a:pt x="870155" y="238463"/>
                </a:cubicBezTo>
              </a:path>
            </a:pathLst>
          </a:custGeom>
          <a:noFill/>
          <a:ln>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cxnSp>
        <p:nvCxnSpPr>
          <p:cNvPr id="53" name="Straight Arrow Connector 52">
            <a:extLst>
              <a:ext uri="{FF2B5EF4-FFF2-40B4-BE49-F238E27FC236}">
                <a16:creationId xmlns:a16="http://schemas.microsoft.com/office/drawing/2014/main" id="{1354DDBB-792B-4D7E-9A03-069FE7B11C63}"/>
              </a:ext>
            </a:extLst>
          </p:cNvPr>
          <p:cNvCxnSpPr/>
          <p:nvPr/>
        </p:nvCxnSpPr>
        <p:spPr>
          <a:xfrm>
            <a:off x="5192489" y="2624090"/>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3D7AF0F-E07C-4B62-A779-1443AD4DB4CD}"/>
              </a:ext>
            </a:extLst>
          </p:cNvPr>
          <p:cNvCxnSpPr/>
          <p:nvPr/>
        </p:nvCxnSpPr>
        <p:spPr>
          <a:xfrm flipH="1">
            <a:off x="5192489"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5D56FB0-D8FF-4DAB-BA33-10AE15657E91}"/>
              </a:ext>
            </a:extLst>
          </p:cNvPr>
          <p:cNvCxnSpPr/>
          <p:nvPr/>
        </p:nvCxnSpPr>
        <p:spPr>
          <a:xfrm>
            <a:off x="6473042" y="2623906"/>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B69FE4D-8946-4C37-BFCA-2BA2E9312373}"/>
              </a:ext>
            </a:extLst>
          </p:cNvPr>
          <p:cNvCxnSpPr/>
          <p:nvPr/>
        </p:nvCxnSpPr>
        <p:spPr>
          <a:xfrm flipH="1">
            <a:off x="6473042" y="2975378"/>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AB085B-9067-4D2E-B127-1C32ECE5C626}"/>
              </a:ext>
            </a:extLst>
          </p:cNvPr>
          <p:cNvCxnSpPr/>
          <p:nvPr/>
        </p:nvCxnSpPr>
        <p:spPr>
          <a:xfrm>
            <a:off x="7706560" y="2623906"/>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67EFEE6F-58DD-4B26-851C-5A3B56474E78}"/>
              </a:ext>
            </a:extLst>
          </p:cNvPr>
          <p:cNvCxnSpPr/>
          <p:nvPr/>
        </p:nvCxnSpPr>
        <p:spPr>
          <a:xfrm flipH="1">
            <a:off x="7706560"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E82DC30-28BC-4C2C-9797-529D5CC0DC3C}"/>
              </a:ext>
            </a:extLst>
          </p:cNvPr>
          <p:cNvCxnSpPr/>
          <p:nvPr/>
        </p:nvCxnSpPr>
        <p:spPr>
          <a:xfrm flipV="1">
            <a:off x="7055298"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269D87-B6A6-4582-AD50-B9AB80600105}"/>
              </a:ext>
            </a:extLst>
          </p:cNvPr>
          <p:cNvCxnSpPr/>
          <p:nvPr/>
        </p:nvCxnSpPr>
        <p:spPr>
          <a:xfrm>
            <a:off x="7457400"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6">
            <a:extLst>
              <a:ext uri="{FF2B5EF4-FFF2-40B4-BE49-F238E27FC236}">
                <a16:creationId xmlns:a16="http://schemas.microsoft.com/office/drawing/2014/main" id="{D59763EC-8EBE-4F46-958A-F5C07B810D44}"/>
              </a:ext>
            </a:extLst>
          </p:cNvPr>
          <p:cNvSpPr txBox="1"/>
          <p:nvPr/>
        </p:nvSpPr>
        <p:spPr>
          <a:xfrm>
            <a:off x="2519156" y="2402841"/>
            <a:ext cx="71842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SMT BGA</a:t>
            </a:r>
          </a:p>
          <a:p>
            <a:endParaRPr lang="en-US" sz="1100" dirty="0"/>
          </a:p>
        </p:txBody>
      </p:sp>
      <p:cxnSp>
        <p:nvCxnSpPr>
          <p:cNvPr id="62" name="Straight Arrow Connector 61">
            <a:extLst>
              <a:ext uri="{FF2B5EF4-FFF2-40B4-BE49-F238E27FC236}">
                <a16:creationId xmlns:a16="http://schemas.microsoft.com/office/drawing/2014/main" id="{1354DDBB-792B-4D7E-9A03-069FE7B11C63}"/>
              </a:ext>
            </a:extLst>
          </p:cNvPr>
          <p:cNvCxnSpPr/>
          <p:nvPr/>
        </p:nvCxnSpPr>
        <p:spPr>
          <a:xfrm>
            <a:off x="3857838" y="2624090"/>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3D7AF0F-E07C-4B62-A779-1443AD4DB4CD}"/>
              </a:ext>
            </a:extLst>
          </p:cNvPr>
          <p:cNvCxnSpPr/>
          <p:nvPr/>
        </p:nvCxnSpPr>
        <p:spPr>
          <a:xfrm flipH="1">
            <a:off x="3857838" y="2975378"/>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Title 7">
            <a:extLst>
              <a:ext uri="{FF2B5EF4-FFF2-40B4-BE49-F238E27FC236}">
                <a16:creationId xmlns:a16="http://schemas.microsoft.com/office/drawing/2014/main" id="{7A881E45-ECDE-9DDF-A242-3D6DED38C103}"/>
              </a:ext>
            </a:extLst>
          </p:cNvPr>
          <p:cNvSpPr>
            <a:spLocks noGrp="1"/>
          </p:cNvSpPr>
          <p:nvPr>
            <p:ph type="title"/>
          </p:nvPr>
        </p:nvSpPr>
        <p:spPr/>
        <p:txBody>
          <a:bodyPr/>
          <a:lstStyle/>
          <a:p>
            <a:r>
              <a:rPr lang="en-US" dirty="0"/>
              <a:t>DAQ / SRO Protocols</a:t>
            </a:r>
          </a:p>
        </p:txBody>
      </p:sp>
      <p:sp>
        <p:nvSpPr>
          <p:cNvPr id="2" name="Date Placeholder 1">
            <a:extLst>
              <a:ext uri="{FF2B5EF4-FFF2-40B4-BE49-F238E27FC236}">
                <a16:creationId xmlns:a16="http://schemas.microsoft.com/office/drawing/2014/main" id="{F2993AF2-DC8B-026C-9C88-7A6DE89EFB40}"/>
              </a:ext>
            </a:extLst>
          </p:cNvPr>
          <p:cNvSpPr>
            <a:spLocks noGrp="1"/>
          </p:cNvSpPr>
          <p:nvPr>
            <p:ph type="dt" sz="half" idx="10"/>
          </p:nvPr>
        </p:nvSpPr>
        <p:spPr/>
        <p:txBody>
          <a:bodyPr/>
          <a:lstStyle/>
          <a:p>
            <a:r>
              <a:rPr lang="en-US"/>
              <a:t>7/25/2024</a:t>
            </a:r>
            <a:endParaRPr lang="en-US" dirty="0"/>
          </a:p>
        </p:txBody>
      </p:sp>
      <p:sp>
        <p:nvSpPr>
          <p:cNvPr id="3" name="Footer Placeholder 2">
            <a:extLst>
              <a:ext uri="{FF2B5EF4-FFF2-40B4-BE49-F238E27FC236}">
                <a16:creationId xmlns:a16="http://schemas.microsoft.com/office/drawing/2014/main" id="{95E6027F-857A-B7D5-2AC1-2CB5FEB97FFD}"/>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F2760954-32F8-32AC-0DDC-81741503B4F2}"/>
              </a:ext>
            </a:extLst>
          </p:cNvPr>
          <p:cNvSpPr>
            <a:spLocks noGrp="1"/>
          </p:cNvSpPr>
          <p:nvPr>
            <p:ph type="sldNum" sz="quarter" idx="12"/>
          </p:nvPr>
        </p:nvSpPr>
        <p:spPr/>
        <p:txBody>
          <a:bodyPr/>
          <a:lstStyle/>
          <a:p>
            <a:fld id="{1D3F305C-2602-4CA9-A2B7-0F73DAFE7D1F}" type="slidenum">
              <a:rPr lang="en-US" smtClean="0"/>
              <a:pPr/>
              <a:t>4</a:t>
            </a:fld>
            <a:endParaRPr lang="en-US" dirty="0"/>
          </a:p>
        </p:txBody>
      </p:sp>
      <p:sp>
        <p:nvSpPr>
          <p:cNvPr id="6" name="Rectangle 5">
            <a:extLst>
              <a:ext uri="{FF2B5EF4-FFF2-40B4-BE49-F238E27FC236}">
                <a16:creationId xmlns:a16="http://schemas.microsoft.com/office/drawing/2014/main" id="{B38CE82C-CAEE-6AD7-9FC9-4FB34958A4D4}"/>
              </a:ext>
            </a:extLst>
          </p:cNvPr>
          <p:cNvSpPr/>
          <p:nvPr/>
        </p:nvSpPr>
        <p:spPr>
          <a:xfrm>
            <a:off x="9935276" y="1069879"/>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(BNL)</a:t>
            </a:r>
          </a:p>
        </p:txBody>
      </p:sp>
      <p:sp>
        <p:nvSpPr>
          <p:cNvPr id="7" name="Rectangle 6">
            <a:extLst>
              <a:ext uri="{FF2B5EF4-FFF2-40B4-BE49-F238E27FC236}">
                <a16:creationId xmlns:a16="http://schemas.microsoft.com/office/drawing/2014/main" id="{DFDCC08D-D4D2-4FED-7AE6-138D9328B236}"/>
              </a:ext>
            </a:extLst>
          </p:cNvPr>
          <p:cNvSpPr/>
          <p:nvPr/>
        </p:nvSpPr>
        <p:spPr>
          <a:xfrm>
            <a:off x="9931211" y="3110784"/>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(JLAB)</a:t>
            </a:r>
          </a:p>
        </p:txBody>
      </p:sp>
      <p:cxnSp>
        <p:nvCxnSpPr>
          <p:cNvPr id="11" name="Straight Arrow Connector 10">
            <a:extLst>
              <a:ext uri="{FF2B5EF4-FFF2-40B4-BE49-F238E27FC236}">
                <a16:creationId xmlns:a16="http://schemas.microsoft.com/office/drawing/2014/main" id="{07091D12-8C57-BCA6-4C6E-0E46EE8FFBBE}"/>
              </a:ext>
            </a:extLst>
          </p:cNvPr>
          <p:cNvCxnSpPr>
            <a:cxnSpLocks/>
            <a:endCxn id="6" idx="1"/>
          </p:cNvCxnSpPr>
          <p:nvPr/>
        </p:nvCxnSpPr>
        <p:spPr>
          <a:xfrm flipV="1">
            <a:off x="8987113" y="2038637"/>
            <a:ext cx="948163" cy="5854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a:extLst>
              <a:ext uri="{FF2B5EF4-FFF2-40B4-BE49-F238E27FC236}">
                <a16:creationId xmlns:a16="http://schemas.microsoft.com/office/drawing/2014/main" id="{4F1A967E-4DDB-0FCB-03E2-5D1EAB49CB02}"/>
              </a:ext>
            </a:extLst>
          </p:cNvPr>
          <p:cNvSpPr/>
          <p:nvPr/>
        </p:nvSpPr>
        <p:spPr>
          <a:xfrm rot="16200000">
            <a:off x="5189195" y="3594279"/>
            <a:ext cx="365126" cy="9705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FB6328ED-8B9C-4F5A-844E-FC83A1F0A73D}"/>
              </a:ext>
            </a:extLst>
          </p:cNvPr>
          <p:cNvSpPr txBox="1"/>
          <p:nvPr/>
        </p:nvSpPr>
        <p:spPr>
          <a:xfrm>
            <a:off x="4864155" y="4321441"/>
            <a:ext cx="982961" cy="307777"/>
          </a:xfrm>
          <a:prstGeom prst="rect">
            <a:avLst/>
          </a:prstGeom>
          <a:noFill/>
        </p:spPr>
        <p:txBody>
          <a:bodyPr wrap="none" rtlCol="0">
            <a:spAutoFit/>
          </a:bodyPr>
          <a:lstStyle/>
          <a:p>
            <a:r>
              <a:rPr lang="en-US" sz="1400" dirty="0"/>
              <a:t>FEB/RDO</a:t>
            </a:r>
          </a:p>
        </p:txBody>
      </p:sp>
      <p:sp>
        <p:nvSpPr>
          <p:cNvPr id="10" name="Left Brace 9">
            <a:extLst>
              <a:ext uri="{FF2B5EF4-FFF2-40B4-BE49-F238E27FC236}">
                <a16:creationId xmlns:a16="http://schemas.microsoft.com/office/drawing/2014/main" id="{F3570F67-FA27-1B7E-9640-875C74DE5347}"/>
              </a:ext>
            </a:extLst>
          </p:cNvPr>
          <p:cNvSpPr/>
          <p:nvPr/>
        </p:nvSpPr>
        <p:spPr>
          <a:xfrm rot="16200000">
            <a:off x="8395301" y="4392364"/>
            <a:ext cx="261611" cy="92201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C5B86AF-0AFE-D61F-4056-23CCF394167E}"/>
              </a:ext>
            </a:extLst>
          </p:cNvPr>
          <p:cNvSpPr txBox="1"/>
          <p:nvPr/>
        </p:nvSpPr>
        <p:spPr>
          <a:xfrm>
            <a:off x="6481121" y="4216079"/>
            <a:ext cx="1709121" cy="523220"/>
          </a:xfrm>
          <a:prstGeom prst="rect">
            <a:avLst/>
          </a:prstGeom>
          <a:noFill/>
        </p:spPr>
        <p:txBody>
          <a:bodyPr wrap="none" rtlCol="0">
            <a:spAutoFit/>
          </a:bodyPr>
          <a:lstStyle/>
          <a:p>
            <a:pPr algn="ctr"/>
            <a:r>
              <a:rPr lang="en-US" sz="1400" dirty="0"/>
              <a:t>(Fiber Protocol)</a:t>
            </a:r>
          </a:p>
          <a:p>
            <a:pPr algn="ctr"/>
            <a:r>
              <a:rPr lang="en-US" sz="1400" dirty="0" err="1"/>
              <a:t>ePIC</a:t>
            </a:r>
            <a:r>
              <a:rPr lang="en-US" sz="1400" dirty="0"/>
              <a:t> DAQ protocol</a:t>
            </a:r>
          </a:p>
        </p:txBody>
      </p:sp>
      <p:sp>
        <p:nvSpPr>
          <p:cNvPr id="13" name="Left Brace 12">
            <a:extLst>
              <a:ext uri="{FF2B5EF4-FFF2-40B4-BE49-F238E27FC236}">
                <a16:creationId xmlns:a16="http://schemas.microsoft.com/office/drawing/2014/main" id="{940A6EF4-F8DA-0C07-D5AB-C369F8902199}"/>
              </a:ext>
            </a:extLst>
          </p:cNvPr>
          <p:cNvSpPr/>
          <p:nvPr/>
        </p:nvSpPr>
        <p:spPr>
          <a:xfrm rot="16200000">
            <a:off x="7046965" y="3115031"/>
            <a:ext cx="365126" cy="1921429"/>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164DFC7C-BB1F-1D72-1BCC-CEE19DA94BEA}"/>
              </a:ext>
            </a:extLst>
          </p:cNvPr>
          <p:cNvSpPr txBox="1"/>
          <p:nvPr/>
        </p:nvSpPr>
        <p:spPr>
          <a:xfrm>
            <a:off x="8035426" y="4983824"/>
            <a:ext cx="981358" cy="523220"/>
          </a:xfrm>
          <a:prstGeom prst="rect">
            <a:avLst/>
          </a:prstGeom>
          <a:noFill/>
        </p:spPr>
        <p:txBody>
          <a:bodyPr wrap="none" rtlCol="0">
            <a:spAutoFit/>
          </a:bodyPr>
          <a:lstStyle/>
          <a:p>
            <a:pPr algn="ctr"/>
            <a:r>
              <a:rPr lang="en-US" sz="1400" dirty="0"/>
              <a:t>Echelon 0</a:t>
            </a:r>
          </a:p>
          <a:p>
            <a:pPr algn="ctr"/>
            <a:r>
              <a:rPr lang="en-US" sz="1400" dirty="0"/>
              <a:t>Protocol</a:t>
            </a:r>
          </a:p>
        </p:txBody>
      </p:sp>
      <p:sp>
        <p:nvSpPr>
          <p:cNvPr id="16" name="Left Brace 15">
            <a:extLst>
              <a:ext uri="{FF2B5EF4-FFF2-40B4-BE49-F238E27FC236}">
                <a16:creationId xmlns:a16="http://schemas.microsoft.com/office/drawing/2014/main" id="{79400E14-2489-5CDE-F116-463CFE2C1307}"/>
              </a:ext>
            </a:extLst>
          </p:cNvPr>
          <p:cNvSpPr/>
          <p:nvPr/>
        </p:nvSpPr>
        <p:spPr>
          <a:xfrm rot="16200000">
            <a:off x="9344030" y="4861176"/>
            <a:ext cx="261611" cy="166029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1F24DDA6-E730-6791-62F9-5BFD7258AD28}"/>
              </a:ext>
            </a:extLst>
          </p:cNvPr>
          <p:cNvSpPr txBox="1"/>
          <p:nvPr/>
        </p:nvSpPr>
        <p:spPr>
          <a:xfrm>
            <a:off x="8917858" y="5833483"/>
            <a:ext cx="1260281" cy="307777"/>
          </a:xfrm>
          <a:prstGeom prst="rect">
            <a:avLst/>
          </a:prstGeom>
          <a:noFill/>
        </p:spPr>
        <p:txBody>
          <a:bodyPr wrap="none" rtlCol="0">
            <a:spAutoFit/>
          </a:bodyPr>
          <a:lstStyle/>
          <a:p>
            <a:r>
              <a:rPr lang="en-US" sz="1400" dirty="0"/>
              <a:t>SRO protocol</a:t>
            </a:r>
          </a:p>
        </p:txBody>
      </p:sp>
    </p:spTree>
    <p:extLst>
      <p:ext uri="{BB962C8B-B14F-4D97-AF65-F5344CB8AC3E}">
        <p14:creationId xmlns:p14="http://schemas.microsoft.com/office/powerpoint/2010/main" val="313669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0104A897-0651-1A23-EAF5-55B57393732F}"/>
              </a:ext>
            </a:extLst>
          </p:cNvPr>
          <p:cNvCxnSpPr>
            <a:cxnSpLocks/>
            <a:endCxn id="7" idx="1"/>
          </p:cNvCxnSpPr>
          <p:nvPr/>
        </p:nvCxnSpPr>
        <p:spPr>
          <a:xfrm>
            <a:off x="8917858" y="2975378"/>
            <a:ext cx="1013353" cy="11041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2">
            <a:extLst>
              <a:ext uri="{FF2B5EF4-FFF2-40B4-BE49-F238E27FC236}">
                <a16:creationId xmlns:a16="http://schemas.microsoft.com/office/drawing/2014/main" id="{8AF07F1C-0E49-42F8-A8E9-113CF88114A8}"/>
              </a:ext>
            </a:extLst>
          </p:cNvPr>
          <p:cNvSpPr txBox="1"/>
          <p:nvPr/>
        </p:nvSpPr>
        <p:spPr>
          <a:xfrm>
            <a:off x="845691" y="3386858"/>
            <a:ext cx="97052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Name</a:t>
            </a:r>
          </a:p>
          <a:p>
            <a:endParaRPr lang="en-US" sz="1100" dirty="0">
              <a:solidFill>
                <a:schemeClr val="tx2"/>
              </a:solidFill>
            </a:endParaRPr>
          </a:p>
          <a:p>
            <a:endParaRPr lang="en-US" sz="1100" dirty="0">
              <a:solidFill>
                <a:schemeClr val="tx2"/>
              </a:solidFill>
            </a:endParaRPr>
          </a:p>
        </p:txBody>
      </p:sp>
      <p:sp>
        <p:nvSpPr>
          <p:cNvPr id="36" name="TextBox 5">
            <a:extLst>
              <a:ext uri="{FF2B5EF4-FFF2-40B4-BE49-F238E27FC236}">
                <a16:creationId xmlns:a16="http://schemas.microsoft.com/office/drawing/2014/main" id="{AD4CFF49-81B7-4553-A704-92F9ABA5ACE1}"/>
              </a:ext>
            </a:extLst>
          </p:cNvPr>
          <p:cNvSpPr txBox="1"/>
          <p:nvPr/>
        </p:nvSpPr>
        <p:spPr>
          <a:xfrm>
            <a:off x="2947003" y="3379605"/>
            <a:ext cx="126290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Adapter</a:t>
            </a:r>
          </a:p>
          <a:p>
            <a:endParaRPr lang="en-US" sz="1100" dirty="0"/>
          </a:p>
        </p:txBody>
      </p:sp>
      <p:sp>
        <p:nvSpPr>
          <p:cNvPr id="37" name="TextBox 6">
            <a:extLst>
              <a:ext uri="{FF2B5EF4-FFF2-40B4-BE49-F238E27FC236}">
                <a16:creationId xmlns:a16="http://schemas.microsoft.com/office/drawing/2014/main" id="{CA805B96-26E8-4354-8AA4-7541C78763FA}"/>
              </a:ext>
            </a:extLst>
          </p:cNvPr>
          <p:cNvSpPr txBox="1"/>
          <p:nvPr/>
        </p:nvSpPr>
        <p:spPr>
          <a:xfrm>
            <a:off x="1582422" y="3379605"/>
            <a:ext cx="1353402"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Sensor</a:t>
            </a:r>
          </a:p>
          <a:p>
            <a:endParaRPr lang="en-US" sz="1100" dirty="0"/>
          </a:p>
        </p:txBody>
      </p:sp>
      <p:sp>
        <p:nvSpPr>
          <p:cNvPr id="38" name="TextBox 7">
            <a:extLst>
              <a:ext uri="{FF2B5EF4-FFF2-40B4-BE49-F238E27FC236}">
                <a16:creationId xmlns:a16="http://schemas.microsoft.com/office/drawing/2014/main" id="{4ABD52CD-F28C-460E-B325-6142F98FC501}"/>
              </a:ext>
            </a:extLst>
          </p:cNvPr>
          <p:cNvSpPr txBox="1"/>
          <p:nvPr/>
        </p:nvSpPr>
        <p:spPr>
          <a:xfrm>
            <a:off x="4199993" y="3379605"/>
            <a:ext cx="135103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Front End Board</a:t>
            </a:r>
          </a:p>
          <a:p>
            <a:r>
              <a:rPr lang="en-US" sz="1100" b="1" dirty="0">
                <a:solidFill>
                  <a:schemeClr val="tx2"/>
                </a:solidFill>
              </a:rPr>
              <a:t>(FEB)</a:t>
            </a:r>
          </a:p>
          <a:p>
            <a:endParaRPr lang="en-US" sz="1100" dirty="0"/>
          </a:p>
        </p:txBody>
      </p:sp>
      <p:sp>
        <p:nvSpPr>
          <p:cNvPr id="39" name="TextBox 8">
            <a:extLst>
              <a:ext uri="{FF2B5EF4-FFF2-40B4-BE49-F238E27FC236}">
                <a16:creationId xmlns:a16="http://schemas.microsoft.com/office/drawing/2014/main" id="{04B71446-E3AA-4433-B054-BD5259FD2A40}"/>
              </a:ext>
            </a:extLst>
          </p:cNvPr>
          <p:cNvSpPr txBox="1"/>
          <p:nvPr/>
        </p:nvSpPr>
        <p:spPr>
          <a:xfrm>
            <a:off x="5443067" y="3379605"/>
            <a:ext cx="127408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Readout Board</a:t>
            </a:r>
          </a:p>
          <a:p>
            <a:r>
              <a:rPr lang="en-US" sz="1100" b="1" dirty="0">
                <a:solidFill>
                  <a:schemeClr val="tx2"/>
                </a:solidFill>
              </a:rPr>
              <a:t>(RDO)</a:t>
            </a:r>
            <a:endParaRPr lang="en-US" sz="1100" dirty="0"/>
          </a:p>
        </p:txBody>
      </p:sp>
      <p:sp>
        <p:nvSpPr>
          <p:cNvPr id="40" name="TextBox 9">
            <a:extLst>
              <a:ext uri="{FF2B5EF4-FFF2-40B4-BE49-F238E27FC236}">
                <a16:creationId xmlns:a16="http://schemas.microsoft.com/office/drawing/2014/main" id="{D851DD68-A548-476A-9427-F850288C70DB}"/>
              </a:ext>
            </a:extLst>
          </p:cNvPr>
          <p:cNvSpPr txBox="1"/>
          <p:nvPr/>
        </p:nvSpPr>
        <p:spPr>
          <a:xfrm>
            <a:off x="6717154" y="3386858"/>
            <a:ext cx="1394794"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Data Aggregation Module (DAM)</a:t>
            </a:r>
            <a:endParaRPr lang="en-US" sz="1100" dirty="0"/>
          </a:p>
        </p:txBody>
      </p:sp>
      <p:sp>
        <p:nvSpPr>
          <p:cNvPr id="41" name="TextBox 10">
            <a:extLst>
              <a:ext uri="{FF2B5EF4-FFF2-40B4-BE49-F238E27FC236}">
                <a16:creationId xmlns:a16="http://schemas.microsoft.com/office/drawing/2014/main" id="{A5D6E099-5CCD-43AD-B935-95291294272C}"/>
              </a:ext>
            </a:extLst>
          </p:cNvPr>
          <p:cNvSpPr txBox="1"/>
          <p:nvPr/>
        </p:nvSpPr>
        <p:spPr>
          <a:xfrm>
            <a:off x="7991241" y="3379605"/>
            <a:ext cx="157546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Computing</a:t>
            </a:r>
            <a:endParaRPr lang="en-US" sz="1100" dirty="0"/>
          </a:p>
        </p:txBody>
      </p:sp>
      <p:pic>
        <p:nvPicPr>
          <p:cNvPr id="42" name="Picture 41">
            <a:extLst>
              <a:ext uri="{FF2B5EF4-FFF2-40B4-BE49-F238E27FC236}">
                <a16:creationId xmlns:a16="http://schemas.microsoft.com/office/drawing/2014/main" id="{8E664124-1E4B-4E27-9AE6-CBF35C8F5224}"/>
              </a:ext>
            </a:extLst>
          </p:cNvPr>
          <p:cNvPicPr>
            <a:picLocks noChangeAspect="1"/>
          </p:cNvPicPr>
          <p:nvPr/>
        </p:nvPicPr>
        <p:blipFill>
          <a:blip r:embed="rId2"/>
          <a:stretch>
            <a:fillRect/>
          </a:stretch>
        </p:blipFill>
        <p:spPr>
          <a:xfrm>
            <a:off x="1816215" y="2540854"/>
            <a:ext cx="720941" cy="673367"/>
          </a:xfrm>
          <a:prstGeom prst="rect">
            <a:avLst/>
          </a:prstGeom>
        </p:spPr>
      </p:pic>
      <p:sp>
        <p:nvSpPr>
          <p:cNvPr id="43" name="Rectangle 42">
            <a:extLst>
              <a:ext uri="{FF2B5EF4-FFF2-40B4-BE49-F238E27FC236}">
                <a16:creationId xmlns:a16="http://schemas.microsoft.com/office/drawing/2014/main" id="{5549153C-B100-421C-9509-F1C5F7673D14}"/>
              </a:ext>
            </a:extLst>
          </p:cNvPr>
          <p:cNvSpPr/>
          <p:nvPr/>
        </p:nvSpPr>
        <p:spPr>
          <a:xfrm>
            <a:off x="2935823" y="2380783"/>
            <a:ext cx="922015" cy="861172"/>
          </a:xfrm>
          <a:prstGeom prst="rect">
            <a:avLst/>
          </a:prstGeom>
          <a:solidFill>
            <a:srgbClr val="FFFB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43">
            <a:extLst>
              <a:ext uri="{FF2B5EF4-FFF2-40B4-BE49-F238E27FC236}">
                <a16:creationId xmlns:a16="http://schemas.microsoft.com/office/drawing/2014/main" id="{22044D42-7787-465D-9ECD-E58559449D6A}"/>
              </a:ext>
            </a:extLst>
          </p:cNvPr>
          <p:cNvSpPr/>
          <p:nvPr/>
        </p:nvSpPr>
        <p:spPr>
          <a:xfrm>
            <a:off x="4270474" y="2380783"/>
            <a:ext cx="922015" cy="861172"/>
          </a:xfrm>
          <a:prstGeom prst="rect">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Rectangle 44">
            <a:extLst>
              <a:ext uri="{FF2B5EF4-FFF2-40B4-BE49-F238E27FC236}">
                <a16:creationId xmlns:a16="http://schemas.microsoft.com/office/drawing/2014/main" id="{AA7CDA14-6F1A-4931-BB1A-660A2829C785}"/>
              </a:ext>
            </a:extLst>
          </p:cNvPr>
          <p:cNvSpPr/>
          <p:nvPr/>
        </p:nvSpPr>
        <p:spPr>
          <a:xfrm>
            <a:off x="5551027" y="2380783"/>
            <a:ext cx="922015" cy="861172"/>
          </a:xfrm>
          <a:prstGeom prst="rect">
            <a:avLst/>
          </a:prstGeom>
          <a:solidFill>
            <a:srgbClr val="92D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Rectangle 45">
            <a:extLst>
              <a:ext uri="{FF2B5EF4-FFF2-40B4-BE49-F238E27FC236}">
                <a16:creationId xmlns:a16="http://schemas.microsoft.com/office/drawing/2014/main" id="{AF8DA97C-4FC9-4B84-A5A2-BCEAB2E8962D}"/>
              </a:ext>
            </a:extLst>
          </p:cNvPr>
          <p:cNvSpPr/>
          <p:nvPr/>
        </p:nvSpPr>
        <p:spPr>
          <a:xfrm>
            <a:off x="6784545" y="2380783"/>
            <a:ext cx="922015" cy="861172"/>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FDF53CF3-3716-4C86-83AB-DF3AA7CD10B7}"/>
              </a:ext>
            </a:extLst>
          </p:cNvPr>
          <p:cNvSpPr/>
          <p:nvPr/>
        </p:nvSpPr>
        <p:spPr>
          <a:xfrm>
            <a:off x="8065098" y="2380783"/>
            <a:ext cx="922015" cy="861172"/>
          </a:xfrm>
          <a:prstGeom prst="rect">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0</a:t>
            </a:r>
          </a:p>
        </p:txBody>
      </p:sp>
      <p:sp>
        <p:nvSpPr>
          <p:cNvPr id="48" name="Rectangle 47">
            <a:extLst>
              <a:ext uri="{FF2B5EF4-FFF2-40B4-BE49-F238E27FC236}">
                <a16:creationId xmlns:a16="http://schemas.microsoft.com/office/drawing/2014/main" id="{A63D34FE-17BD-4C0E-A5B4-B62AA754A14D}"/>
              </a:ext>
            </a:extLst>
          </p:cNvPr>
          <p:cNvSpPr/>
          <p:nvPr/>
        </p:nvSpPr>
        <p:spPr>
          <a:xfrm>
            <a:off x="6784545" y="1214661"/>
            <a:ext cx="922015" cy="8611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TextBox 18">
            <a:extLst>
              <a:ext uri="{FF2B5EF4-FFF2-40B4-BE49-F238E27FC236}">
                <a16:creationId xmlns:a16="http://schemas.microsoft.com/office/drawing/2014/main" id="{80F23A66-5F6A-4AB1-BA74-F042EDD5BD7F}"/>
              </a:ext>
            </a:extLst>
          </p:cNvPr>
          <p:cNvSpPr txBox="1"/>
          <p:nvPr/>
        </p:nvSpPr>
        <p:spPr>
          <a:xfrm>
            <a:off x="6691196" y="925037"/>
            <a:ext cx="2650602" cy="13080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2"/>
                </a:solidFill>
              </a:rPr>
              <a:t>Global Timing Unit (GTU)</a:t>
            </a:r>
          </a:p>
          <a:p>
            <a:endParaRPr lang="en-US" sz="1100" dirty="0"/>
          </a:p>
          <a:p>
            <a:r>
              <a:rPr lang="en-US" sz="1100" dirty="0"/>
              <a:t>	    -Interfaces to Collider, 	     Run Control &amp; DAM</a:t>
            </a:r>
          </a:p>
          <a:p>
            <a:r>
              <a:rPr lang="en-US" sz="1100" dirty="0"/>
              <a:t>	    -Config &amp; Control</a:t>
            </a:r>
          </a:p>
          <a:p>
            <a:r>
              <a:rPr lang="en-US" sz="1100" dirty="0"/>
              <a:t>	    -Clock &amp; Timing</a:t>
            </a:r>
          </a:p>
          <a:p>
            <a:endParaRPr lang="en-US" sz="1200" dirty="0"/>
          </a:p>
        </p:txBody>
      </p:sp>
      <p:sp>
        <p:nvSpPr>
          <p:cNvPr id="50" name="Rectangle: Rounded Corners 19">
            <a:extLst>
              <a:ext uri="{FF2B5EF4-FFF2-40B4-BE49-F238E27FC236}">
                <a16:creationId xmlns:a16="http://schemas.microsoft.com/office/drawing/2014/main" id="{3AC2F7A1-2508-4811-8CF9-B832BD767178}"/>
              </a:ext>
            </a:extLst>
          </p:cNvPr>
          <p:cNvSpPr/>
          <p:nvPr/>
        </p:nvSpPr>
        <p:spPr>
          <a:xfrm>
            <a:off x="1568898" y="2228372"/>
            <a:ext cx="2468880" cy="1151233"/>
          </a:xfrm>
          <a:prstGeom prst="roundRect">
            <a:avLst/>
          </a:prstGeom>
          <a:noFill/>
          <a:ln>
            <a:solidFill>
              <a:schemeClr val="tx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sp>
        <p:nvSpPr>
          <p:cNvPr id="51" name="TextBox 20">
            <a:extLst>
              <a:ext uri="{FF2B5EF4-FFF2-40B4-BE49-F238E27FC236}">
                <a16:creationId xmlns:a16="http://schemas.microsoft.com/office/drawing/2014/main" id="{04C16912-AB4A-4F3B-8D4D-C5DB1AAA320D}"/>
              </a:ext>
            </a:extLst>
          </p:cNvPr>
          <p:cNvSpPr txBox="1"/>
          <p:nvPr/>
        </p:nvSpPr>
        <p:spPr>
          <a:xfrm>
            <a:off x="2345529" y="1930147"/>
            <a:ext cx="1140043"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On Detector</a:t>
            </a:r>
          </a:p>
          <a:p>
            <a:endParaRPr lang="en-US" sz="1100" dirty="0"/>
          </a:p>
        </p:txBody>
      </p:sp>
      <p:sp>
        <p:nvSpPr>
          <p:cNvPr id="52" name="Freeform: Shape 21">
            <a:extLst>
              <a:ext uri="{FF2B5EF4-FFF2-40B4-BE49-F238E27FC236}">
                <a16:creationId xmlns:a16="http://schemas.microsoft.com/office/drawing/2014/main" id="{CA19D5DC-A15A-4070-8257-5B5AFDB8C138}"/>
              </a:ext>
            </a:extLst>
          </p:cNvPr>
          <p:cNvSpPr/>
          <p:nvPr/>
        </p:nvSpPr>
        <p:spPr>
          <a:xfrm>
            <a:off x="2465600" y="2624090"/>
            <a:ext cx="870155" cy="238463"/>
          </a:xfrm>
          <a:custGeom>
            <a:avLst/>
            <a:gdLst>
              <a:gd name="connsiteX0" fmla="*/ 0 w 870155"/>
              <a:gd name="connsiteY0" fmla="*/ 135224 h 238463"/>
              <a:gd name="connsiteX1" fmla="*/ 265471 w 870155"/>
              <a:gd name="connsiteY1" fmla="*/ 2489 h 238463"/>
              <a:gd name="connsiteX2" fmla="*/ 870155 w 870155"/>
              <a:gd name="connsiteY2" fmla="*/ 238463 h 238463"/>
            </a:gdLst>
            <a:ahLst/>
            <a:cxnLst>
              <a:cxn ang="0">
                <a:pos x="connsiteX0" y="connsiteY0"/>
              </a:cxn>
              <a:cxn ang="0">
                <a:pos x="connsiteX1" y="connsiteY1"/>
              </a:cxn>
              <a:cxn ang="0">
                <a:pos x="connsiteX2" y="connsiteY2"/>
              </a:cxn>
            </a:cxnLst>
            <a:rect l="l" t="t" r="r" b="b"/>
            <a:pathLst>
              <a:path w="870155" h="238463">
                <a:moveTo>
                  <a:pt x="0" y="135224"/>
                </a:moveTo>
                <a:cubicBezTo>
                  <a:pt x="60222" y="60253"/>
                  <a:pt x="120445" y="-14717"/>
                  <a:pt x="265471" y="2489"/>
                </a:cubicBezTo>
                <a:cubicBezTo>
                  <a:pt x="410497" y="19695"/>
                  <a:pt x="640326" y="129079"/>
                  <a:pt x="870155" y="238463"/>
                </a:cubicBezTo>
              </a:path>
            </a:pathLst>
          </a:custGeom>
          <a:noFill/>
          <a:ln>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cxnSp>
        <p:nvCxnSpPr>
          <p:cNvPr id="53" name="Straight Arrow Connector 52">
            <a:extLst>
              <a:ext uri="{FF2B5EF4-FFF2-40B4-BE49-F238E27FC236}">
                <a16:creationId xmlns:a16="http://schemas.microsoft.com/office/drawing/2014/main" id="{1354DDBB-792B-4D7E-9A03-069FE7B11C63}"/>
              </a:ext>
            </a:extLst>
          </p:cNvPr>
          <p:cNvCxnSpPr/>
          <p:nvPr/>
        </p:nvCxnSpPr>
        <p:spPr>
          <a:xfrm>
            <a:off x="5192489" y="2624090"/>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3D7AF0F-E07C-4B62-A779-1443AD4DB4CD}"/>
              </a:ext>
            </a:extLst>
          </p:cNvPr>
          <p:cNvCxnSpPr/>
          <p:nvPr/>
        </p:nvCxnSpPr>
        <p:spPr>
          <a:xfrm flipH="1">
            <a:off x="5192489"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5D56FB0-D8FF-4DAB-BA33-10AE15657E91}"/>
              </a:ext>
            </a:extLst>
          </p:cNvPr>
          <p:cNvCxnSpPr/>
          <p:nvPr/>
        </p:nvCxnSpPr>
        <p:spPr>
          <a:xfrm>
            <a:off x="6473042" y="2623906"/>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B69FE4D-8946-4C37-BFCA-2BA2E9312373}"/>
              </a:ext>
            </a:extLst>
          </p:cNvPr>
          <p:cNvCxnSpPr/>
          <p:nvPr/>
        </p:nvCxnSpPr>
        <p:spPr>
          <a:xfrm flipH="1">
            <a:off x="6473042" y="2975378"/>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AB085B-9067-4D2E-B127-1C32ECE5C626}"/>
              </a:ext>
            </a:extLst>
          </p:cNvPr>
          <p:cNvCxnSpPr/>
          <p:nvPr/>
        </p:nvCxnSpPr>
        <p:spPr>
          <a:xfrm>
            <a:off x="7706560" y="2623906"/>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67EFEE6F-58DD-4B26-851C-5A3B56474E78}"/>
              </a:ext>
            </a:extLst>
          </p:cNvPr>
          <p:cNvCxnSpPr/>
          <p:nvPr/>
        </p:nvCxnSpPr>
        <p:spPr>
          <a:xfrm flipH="1">
            <a:off x="7706560"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E82DC30-28BC-4C2C-9797-529D5CC0DC3C}"/>
              </a:ext>
            </a:extLst>
          </p:cNvPr>
          <p:cNvCxnSpPr/>
          <p:nvPr/>
        </p:nvCxnSpPr>
        <p:spPr>
          <a:xfrm flipV="1">
            <a:off x="7055298"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269D87-B6A6-4582-AD50-B9AB80600105}"/>
              </a:ext>
            </a:extLst>
          </p:cNvPr>
          <p:cNvCxnSpPr/>
          <p:nvPr/>
        </p:nvCxnSpPr>
        <p:spPr>
          <a:xfrm>
            <a:off x="7457400"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6">
            <a:extLst>
              <a:ext uri="{FF2B5EF4-FFF2-40B4-BE49-F238E27FC236}">
                <a16:creationId xmlns:a16="http://schemas.microsoft.com/office/drawing/2014/main" id="{D59763EC-8EBE-4F46-958A-F5C07B810D44}"/>
              </a:ext>
            </a:extLst>
          </p:cNvPr>
          <p:cNvSpPr txBox="1"/>
          <p:nvPr/>
        </p:nvSpPr>
        <p:spPr>
          <a:xfrm>
            <a:off x="2519156" y="2402841"/>
            <a:ext cx="71842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SMT BGA</a:t>
            </a:r>
          </a:p>
          <a:p>
            <a:endParaRPr lang="en-US" sz="1100" dirty="0"/>
          </a:p>
        </p:txBody>
      </p:sp>
      <p:cxnSp>
        <p:nvCxnSpPr>
          <p:cNvPr id="62" name="Straight Arrow Connector 61">
            <a:extLst>
              <a:ext uri="{FF2B5EF4-FFF2-40B4-BE49-F238E27FC236}">
                <a16:creationId xmlns:a16="http://schemas.microsoft.com/office/drawing/2014/main" id="{1354DDBB-792B-4D7E-9A03-069FE7B11C63}"/>
              </a:ext>
            </a:extLst>
          </p:cNvPr>
          <p:cNvCxnSpPr/>
          <p:nvPr/>
        </p:nvCxnSpPr>
        <p:spPr>
          <a:xfrm>
            <a:off x="3857838" y="2624090"/>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3D7AF0F-E07C-4B62-A779-1443AD4DB4CD}"/>
              </a:ext>
            </a:extLst>
          </p:cNvPr>
          <p:cNvCxnSpPr/>
          <p:nvPr/>
        </p:nvCxnSpPr>
        <p:spPr>
          <a:xfrm flipH="1">
            <a:off x="3857838" y="2975378"/>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Title 7">
            <a:extLst>
              <a:ext uri="{FF2B5EF4-FFF2-40B4-BE49-F238E27FC236}">
                <a16:creationId xmlns:a16="http://schemas.microsoft.com/office/drawing/2014/main" id="{7A881E45-ECDE-9DDF-A242-3D6DED38C103}"/>
              </a:ext>
            </a:extLst>
          </p:cNvPr>
          <p:cNvSpPr>
            <a:spLocks noGrp="1"/>
          </p:cNvSpPr>
          <p:nvPr>
            <p:ph type="title"/>
          </p:nvPr>
        </p:nvSpPr>
        <p:spPr/>
        <p:txBody>
          <a:bodyPr/>
          <a:lstStyle/>
          <a:p>
            <a:r>
              <a:rPr lang="en-US" dirty="0"/>
              <a:t>DAQ / SRO Protocols</a:t>
            </a:r>
          </a:p>
        </p:txBody>
      </p:sp>
      <p:sp>
        <p:nvSpPr>
          <p:cNvPr id="2" name="Date Placeholder 1">
            <a:extLst>
              <a:ext uri="{FF2B5EF4-FFF2-40B4-BE49-F238E27FC236}">
                <a16:creationId xmlns:a16="http://schemas.microsoft.com/office/drawing/2014/main" id="{F2993AF2-DC8B-026C-9C88-7A6DE89EFB40}"/>
              </a:ext>
            </a:extLst>
          </p:cNvPr>
          <p:cNvSpPr>
            <a:spLocks noGrp="1"/>
          </p:cNvSpPr>
          <p:nvPr>
            <p:ph type="dt" sz="half" idx="10"/>
          </p:nvPr>
        </p:nvSpPr>
        <p:spPr/>
        <p:txBody>
          <a:bodyPr/>
          <a:lstStyle/>
          <a:p>
            <a:r>
              <a:rPr lang="en-US"/>
              <a:t>7/25/2024</a:t>
            </a:r>
            <a:endParaRPr lang="en-US" dirty="0"/>
          </a:p>
        </p:txBody>
      </p:sp>
      <p:sp>
        <p:nvSpPr>
          <p:cNvPr id="3" name="Footer Placeholder 2">
            <a:extLst>
              <a:ext uri="{FF2B5EF4-FFF2-40B4-BE49-F238E27FC236}">
                <a16:creationId xmlns:a16="http://schemas.microsoft.com/office/drawing/2014/main" id="{95E6027F-857A-B7D5-2AC1-2CB5FEB97FFD}"/>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F2760954-32F8-32AC-0DDC-81741503B4F2}"/>
              </a:ext>
            </a:extLst>
          </p:cNvPr>
          <p:cNvSpPr>
            <a:spLocks noGrp="1"/>
          </p:cNvSpPr>
          <p:nvPr>
            <p:ph type="sldNum" sz="quarter" idx="12"/>
          </p:nvPr>
        </p:nvSpPr>
        <p:spPr/>
        <p:txBody>
          <a:bodyPr/>
          <a:lstStyle/>
          <a:p>
            <a:fld id="{1D3F305C-2602-4CA9-A2B7-0F73DAFE7D1F}" type="slidenum">
              <a:rPr lang="en-US" smtClean="0"/>
              <a:pPr/>
              <a:t>5</a:t>
            </a:fld>
            <a:endParaRPr lang="en-US" dirty="0"/>
          </a:p>
        </p:txBody>
      </p:sp>
      <p:sp>
        <p:nvSpPr>
          <p:cNvPr id="6" name="Rectangle 5">
            <a:extLst>
              <a:ext uri="{FF2B5EF4-FFF2-40B4-BE49-F238E27FC236}">
                <a16:creationId xmlns:a16="http://schemas.microsoft.com/office/drawing/2014/main" id="{B38CE82C-CAEE-6AD7-9FC9-4FB34958A4D4}"/>
              </a:ext>
            </a:extLst>
          </p:cNvPr>
          <p:cNvSpPr/>
          <p:nvPr/>
        </p:nvSpPr>
        <p:spPr>
          <a:xfrm>
            <a:off x="9935276" y="1069879"/>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(BNL)</a:t>
            </a:r>
          </a:p>
        </p:txBody>
      </p:sp>
      <p:sp>
        <p:nvSpPr>
          <p:cNvPr id="7" name="Rectangle 6">
            <a:extLst>
              <a:ext uri="{FF2B5EF4-FFF2-40B4-BE49-F238E27FC236}">
                <a16:creationId xmlns:a16="http://schemas.microsoft.com/office/drawing/2014/main" id="{DFDCC08D-D4D2-4FED-7AE6-138D9328B236}"/>
              </a:ext>
            </a:extLst>
          </p:cNvPr>
          <p:cNvSpPr/>
          <p:nvPr/>
        </p:nvSpPr>
        <p:spPr>
          <a:xfrm>
            <a:off x="9931211" y="3110784"/>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(JLAB)</a:t>
            </a:r>
          </a:p>
        </p:txBody>
      </p:sp>
      <p:cxnSp>
        <p:nvCxnSpPr>
          <p:cNvPr id="11" name="Straight Arrow Connector 10">
            <a:extLst>
              <a:ext uri="{FF2B5EF4-FFF2-40B4-BE49-F238E27FC236}">
                <a16:creationId xmlns:a16="http://schemas.microsoft.com/office/drawing/2014/main" id="{07091D12-8C57-BCA6-4C6E-0E46EE8FFBBE}"/>
              </a:ext>
            </a:extLst>
          </p:cNvPr>
          <p:cNvCxnSpPr>
            <a:cxnSpLocks/>
            <a:endCxn id="6" idx="1"/>
          </p:cNvCxnSpPr>
          <p:nvPr/>
        </p:nvCxnSpPr>
        <p:spPr>
          <a:xfrm flipV="1">
            <a:off x="8987113" y="2038637"/>
            <a:ext cx="948163" cy="5854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a:extLst>
              <a:ext uri="{FF2B5EF4-FFF2-40B4-BE49-F238E27FC236}">
                <a16:creationId xmlns:a16="http://schemas.microsoft.com/office/drawing/2014/main" id="{4F1A967E-4DDB-0FCB-03E2-5D1EAB49CB02}"/>
              </a:ext>
            </a:extLst>
          </p:cNvPr>
          <p:cNvSpPr/>
          <p:nvPr/>
        </p:nvSpPr>
        <p:spPr>
          <a:xfrm rot="16200000">
            <a:off x="5189195" y="3594279"/>
            <a:ext cx="365126" cy="970525"/>
          </a:xfrm>
          <a:prstGeom prst="leftBrace">
            <a:avLst/>
          </a:prstGeom>
          <a:ln w="254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19" name="Rectangle 18">
            <a:extLst>
              <a:ext uri="{FF2B5EF4-FFF2-40B4-BE49-F238E27FC236}">
                <a16:creationId xmlns:a16="http://schemas.microsoft.com/office/drawing/2014/main" id="{67EAB301-9C50-E6D5-5EB1-D91753137BCF}"/>
              </a:ext>
            </a:extLst>
          </p:cNvPr>
          <p:cNvSpPr/>
          <p:nvPr/>
        </p:nvSpPr>
        <p:spPr>
          <a:xfrm>
            <a:off x="554790" y="985282"/>
            <a:ext cx="11147475" cy="2825210"/>
          </a:xfrm>
          <a:prstGeom prst="rect">
            <a:avLst/>
          </a:prstGeom>
          <a:solidFill>
            <a:schemeClr val="bg1">
              <a:lumMod val="6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FB6328ED-8B9C-4F5A-844E-FC83A1F0A73D}"/>
              </a:ext>
            </a:extLst>
          </p:cNvPr>
          <p:cNvSpPr txBox="1"/>
          <p:nvPr/>
        </p:nvSpPr>
        <p:spPr>
          <a:xfrm>
            <a:off x="4864155" y="4321441"/>
            <a:ext cx="982961" cy="307777"/>
          </a:xfrm>
          <a:prstGeom prst="rect">
            <a:avLst/>
          </a:prstGeom>
          <a:noFill/>
        </p:spPr>
        <p:txBody>
          <a:bodyPr wrap="none" rtlCol="0">
            <a:spAutoFit/>
          </a:bodyPr>
          <a:lstStyle/>
          <a:p>
            <a:r>
              <a:rPr lang="en-US" sz="1400" dirty="0">
                <a:solidFill>
                  <a:srgbClr val="FF0000"/>
                </a:solidFill>
              </a:rPr>
              <a:t>FEB/RDO</a:t>
            </a:r>
          </a:p>
        </p:txBody>
      </p:sp>
      <p:sp>
        <p:nvSpPr>
          <p:cNvPr id="10" name="Left Brace 9">
            <a:extLst>
              <a:ext uri="{FF2B5EF4-FFF2-40B4-BE49-F238E27FC236}">
                <a16:creationId xmlns:a16="http://schemas.microsoft.com/office/drawing/2014/main" id="{F3570F67-FA27-1B7E-9640-875C74DE5347}"/>
              </a:ext>
            </a:extLst>
          </p:cNvPr>
          <p:cNvSpPr/>
          <p:nvPr/>
        </p:nvSpPr>
        <p:spPr>
          <a:xfrm rot="16200000">
            <a:off x="8395301" y="4392364"/>
            <a:ext cx="261611" cy="92201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C5B86AF-0AFE-D61F-4056-23CCF394167E}"/>
              </a:ext>
            </a:extLst>
          </p:cNvPr>
          <p:cNvSpPr txBox="1"/>
          <p:nvPr/>
        </p:nvSpPr>
        <p:spPr>
          <a:xfrm>
            <a:off x="6481121" y="4216079"/>
            <a:ext cx="1709121" cy="523220"/>
          </a:xfrm>
          <a:prstGeom prst="rect">
            <a:avLst/>
          </a:prstGeom>
          <a:noFill/>
        </p:spPr>
        <p:txBody>
          <a:bodyPr wrap="none" rtlCol="0">
            <a:spAutoFit/>
          </a:bodyPr>
          <a:lstStyle/>
          <a:p>
            <a:pPr algn="ctr"/>
            <a:r>
              <a:rPr lang="en-US" sz="1400" dirty="0"/>
              <a:t>(Fiber Protocol)</a:t>
            </a:r>
          </a:p>
          <a:p>
            <a:pPr algn="ctr"/>
            <a:r>
              <a:rPr lang="en-US" sz="1400" dirty="0" err="1"/>
              <a:t>ePIC</a:t>
            </a:r>
            <a:r>
              <a:rPr lang="en-US" sz="1400" dirty="0"/>
              <a:t> DAQ protocol</a:t>
            </a:r>
          </a:p>
        </p:txBody>
      </p:sp>
      <p:sp>
        <p:nvSpPr>
          <p:cNvPr id="13" name="Left Brace 12">
            <a:extLst>
              <a:ext uri="{FF2B5EF4-FFF2-40B4-BE49-F238E27FC236}">
                <a16:creationId xmlns:a16="http://schemas.microsoft.com/office/drawing/2014/main" id="{940A6EF4-F8DA-0C07-D5AB-C369F8902199}"/>
              </a:ext>
            </a:extLst>
          </p:cNvPr>
          <p:cNvSpPr/>
          <p:nvPr/>
        </p:nvSpPr>
        <p:spPr>
          <a:xfrm rot="16200000">
            <a:off x="7046965" y="3115031"/>
            <a:ext cx="365126" cy="1921429"/>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164DFC7C-BB1F-1D72-1BCC-CEE19DA94BEA}"/>
              </a:ext>
            </a:extLst>
          </p:cNvPr>
          <p:cNvSpPr txBox="1"/>
          <p:nvPr/>
        </p:nvSpPr>
        <p:spPr>
          <a:xfrm>
            <a:off x="8035426" y="4983824"/>
            <a:ext cx="981358" cy="523220"/>
          </a:xfrm>
          <a:prstGeom prst="rect">
            <a:avLst/>
          </a:prstGeom>
          <a:noFill/>
        </p:spPr>
        <p:txBody>
          <a:bodyPr wrap="none" rtlCol="0">
            <a:spAutoFit/>
          </a:bodyPr>
          <a:lstStyle/>
          <a:p>
            <a:pPr algn="ctr"/>
            <a:r>
              <a:rPr lang="en-US" sz="1400" dirty="0"/>
              <a:t>Echelon 0</a:t>
            </a:r>
          </a:p>
          <a:p>
            <a:pPr algn="ctr"/>
            <a:r>
              <a:rPr lang="en-US" sz="1400" dirty="0"/>
              <a:t>Protocol</a:t>
            </a:r>
          </a:p>
        </p:txBody>
      </p:sp>
      <p:sp>
        <p:nvSpPr>
          <p:cNvPr id="16" name="Left Brace 15">
            <a:extLst>
              <a:ext uri="{FF2B5EF4-FFF2-40B4-BE49-F238E27FC236}">
                <a16:creationId xmlns:a16="http://schemas.microsoft.com/office/drawing/2014/main" id="{79400E14-2489-5CDE-F116-463CFE2C1307}"/>
              </a:ext>
            </a:extLst>
          </p:cNvPr>
          <p:cNvSpPr/>
          <p:nvPr/>
        </p:nvSpPr>
        <p:spPr>
          <a:xfrm rot="16200000">
            <a:off x="9344030" y="4861176"/>
            <a:ext cx="261611" cy="166029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1F24DDA6-E730-6791-62F9-5BFD7258AD28}"/>
              </a:ext>
            </a:extLst>
          </p:cNvPr>
          <p:cNvSpPr txBox="1"/>
          <p:nvPr/>
        </p:nvSpPr>
        <p:spPr>
          <a:xfrm>
            <a:off x="8917858" y="5833483"/>
            <a:ext cx="1260281" cy="307777"/>
          </a:xfrm>
          <a:prstGeom prst="rect">
            <a:avLst/>
          </a:prstGeom>
          <a:noFill/>
        </p:spPr>
        <p:txBody>
          <a:bodyPr wrap="none" rtlCol="0">
            <a:spAutoFit/>
          </a:bodyPr>
          <a:lstStyle/>
          <a:p>
            <a:r>
              <a:rPr lang="en-US" sz="1400" dirty="0"/>
              <a:t>SRO protocol</a:t>
            </a:r>
          </a:p>
        </p:txBody>
      </p:sp>
      <p:graphicFrame>
        <p:nvGraphicFramePr>
          <p:cNvPr id="18" name="Table 17">
            <a:extLst>
              <a:ext uri="{FF2B5EF4-FFF2-40B4-BE49-F238E27FC236}">
                <a16:creationId xmlns:a16="http://schemas.microsoft.com/office/drawing/2014/main" id="{E1A696B3-8D90-A489-E0D1-851F9E34EE03}"/>
              </a:ext>
            </a:extLst>
          </p:cNvPr>
          <p:cNvGraphicFramePr>
            <a:graphicFrameLocks noGrp="1"/>
          </p:cNvGraphicFramePr>
          <p:nvPr>
            <p:extLst>
              <p:ext uri="{D42A27DB-BD31-4B8C-83A1-F6EECF244321}">
                <p14:modId xmlns:p14="http://schemas.microsoft.com/office/powerpoint/2010/main" val="4002526031"/>
              </p:ext>
            </p:extLst>
          </p:nvPr>
        </p:nvGraphicFramePr>
        <p:xfrm>
          <a:off x="3775909" y="1141675"/>
          <a:ext cx="7861301" cy="2133600"/>
        </p:xfrm>
        <a:graphic>
          <a:graphicData uri="http://schemas.openxmlformats.org/drawingml/2006/table">
            <a:tbl>
              <a:tblPr firstRow="1" bandRow="1">
                <a:tableStyleId>{073A0DAA-6AF3-43AB-8588-CEC1D06C72B9}</a:tableStyleId>
              </a:tblPr>
              <a:tblGrid>
                <a:gridCol w="1484181">
                  <a:extLst>
                    <a:ext uri="{9D8B030D-6E8A-4147-A177-3AD203B41FA5}">
                      <a16:colId xmlns:a16="http://schemas.microsoft.com/office/drawing/2014/main" val="3982188169"/>
                    </a:ext>
                  </a:extLst>
                </a:gridCol>
                <a:gridCol w="1614619">
                  <a:extLst>
                    <a:ext uri="{9D8B030D-6E8A-4147-A177-3AD203B41FA5}">
                      <a16:colId xmlns:a16="http://schemas.microsoft.com/office/drawing/2014/main" val="707024352"/>
                    </a:ext>
                  </a:extLst>
                </a:gridCol>
                <a:gridCol w="2440352">
                  <a:extLst>
                    <a:ext uri="{9D8B030D-6E8A-4147-A177-3AD203B41FA5}">
                      <a16:colId xmlns:a16="http://schemas.microsoft.com/office/drawing/2014/main" val="2464674600"/>
                    </a:ext>
                  </a:extLst>
                </a:gridCol>
                <a:gridCol w="2322149">
                  <a:extLst>
                    <a:ext uri="{9D8B030D-6E8A-4147-A177-3AD203B41FA5}">
                      <a16:colId xmlns:a16="http://schemas.microsoft.com/office/drawing/2014/main" val="1983012271"/>
                    </a:ext>
                  </a:extLst>
                </a:gridCol>
              </a:tblGrid>
              <a:tr h="129102">
                <a:tc>
                  <a:txBody>
                    <a:bodyPr/>
                    <a:lstStyle/>
                    <a:p>
                      <a:r>
                        <a:rPr lang="en-US" sz="800" dirty="0"/>
                        <a:t>Count</a:t>
                      </a:r>
                    </a:p>
                  </a:txBody>
                  <a:tcPr/>
                </a:tc>
                <a:tc>
                  <a:txBody>
                    <a:bodyPr/>
                    <a:lstStyle/>
                    <a:p>
                      <a:r>
                        <a:rPr lang="en-US" sz="800" dirty="0"/>
                        <a:t>Firmware</a:t>
                      </a:r>
                    </a:p>
                  </a:txBody>
                  <a:tcPr/>
                </a:tc>
                <a:tc>
                  <a:txBody>
                    <a:bodyPr/>
                    <a:lstStyle/>
                    <a:p>
                      <a:r>
                        <a:rPr lang="en-US" sz="800" dirty="0"/>
                        <a:t>Hardware Design</a:t>
                      </a:r>
                    </a:p>
                  </a:txBody>
                  <a:tcPr/>
                </a:tc>
                <a:tc>
                  <a:txBody>
                    <a:bodyPr/>
                    <a:lstStyle/>
                    <a:p>
                      <a:r>
                        <a:rPr lang="en-US" sz="800" dirty="0"/>
                        <a:t>Unit Testing at BNL?</a:t>
                      </a:r>
                    </a:p>
                  </a:txBody>
                  <a:tcPr/>
                </a:tc>
                <a:extLst>
                  <a:ext uri="{0D108BD9-81ED-4DB2-BD59-A6C34878D82A}">
                    <a16:rowId xmlns:a16="http://schemas.microsoft.com/office/drawing/2014/main" val="2072834744"/>
                  </a:ext>
                </a:extLst>
              </a:tr>
              <a:tr h="129102">
                <a:tc>
                  <a:txBody>
                    <a:bodyPr/>
                    <a:lstStyle/>
                    <a:p>
                      <a:r>
                        <a:rPr lang="en-US" sz="800" dirty="0"/>
                        <a:t>620</a:t>
                      </a:r>
                    </a:p>
                  </a:txBody>
                  <a:tcPr/>
                </a:tc>
                <a:tc>
                  <a:txBody>
                    <a:bodyPr/>
                    <a:lstStyle/>
                    <a:p>
                      <a:r>
                        <a:rPr lang="en-US" sz="800" dirty="0"/>
                        <a:t>TOF (EICROC)</a:t>
                      </a:r>
                    </a:p>
                  </a:txBody>
                  <a:tcPr/>
                </a:tc>
                <a:tc>
                  <a:txBody>
                    <a:bodyPr/>
                    <a:lstStyle/>
                    <a:p>
                      <a:r>
                        <a:rPr lang="en-US" sz="800" dirty="0"/>
                        <a:t>TOF</a:t>
                      </a:r>
                    </a:p>
                  </a:txBody>
                  <a:tcPr/>
                </a:tc>
                <a:tc>
                  <a:txBody>
                    <a:bodyPr/>
                    <a:lstStyle/>
                    <a:p>
                      <a:r>
                        <a:rPr lang="en-US" sz="800" dirty="0"/>
                        <a:t>Yes</a:t>
                      </a:r>
                    </a:p>
                  </a:txBody>
                  <a:tcPr/>
                </a:tc>
                <a:extLst>
                  <a:ext uri="{0D108BD9-81ED-4DB2-BD59-A6C34878D82A}">
                    <a16:rowId xmlns:a16="http://schemas.microsoft.com/office/drawing/2014/main" val="89539043"/>
                  </a:ext>
                </a:extLst>
              </a:tr>
              <a:tr h="129102">
                <a:tc>
                  <a:txBody>
                    <a:bodyPr/>
                    <a:lstStyle/>
                    <a:p>
                      <a:r>
                        <a:rPr lang="en-US" sz="800" dirty="0"/>
                        <a:t>1240</a:t>
                      </a:r>
                    </a:p>
                  </a:txBody>
                  <a:tcPr/>
                </a:tc>
                <a:tc>
                  <a:txBody>
                    <a:bodyPr/>
                    <a:lstStyle/>
                    <a:p>
                      <a:r>
                        <a:rPr lang="en-US" sz="800" dirty="0" err="1"/>
                        <a:t>dRICH</a:t>
                      </a:r>
                      <a:r>
                        <a:rPr lang="en-US" sz="800" dirty="0"/>
                        <a:t> (ALCOR)</a:t>
                      </a:r>
                    </a:p>
                  </a:txBody>
                  <a:tcPr/>
                </a:tc>
                <a:tc>
                  <a:txBody>
                    <a:bodyPr/>
                    <a:lstStyle/>
                    <a:p>
                      <a:r>
                        <a:rPr lang="en-US" sz="800" dirty="0"/>
                        <a:t>INFN</a:t>
                      </a:r>
                    </a:p>
                  </a:txBody>
                  <a:tcPr/>
                </a:tc>
                <a:tc>
                  <a:txBody>
                    <a:bodyPr/>
                    <a:lstStyle/>
                    <a:p>
                      <a:r>
                        <a:rPr lang="en-US" sz="800" dirty="0"/>
                        <a:t>No</a:t>
                      </a:r>
                    </a:p>
                  </a:txBody>
                  <a:tcPr/>
                </a:tc>
                <a:extLst>
                  <a:ext uri="{0D108BD9-81ED-4DB2-BD59-A6C34878D82A}">
                    <a16:rowId xmlns:a16="http://schemas.microsoft.com/office/drawing/2014/main" val="1665669833"/>
                  </a:ext>
                </a:extLst>
              </a:tr>
              <a:tr h="159451">
                <a:tc>
                  <a:txBody>
                    <a:bodyPr/>
                    <a:lstStyle/>
                    <a:p>
                      <a:r>
                        <a:rPr lang="en-US" sz="800" dirty="0"/>
                        <a:t>510</a:t>
                      </a:r>
                    </a:p>
                  </a:txBody>
                  <a:tcPr/>
                </a:tc>
                <a:tc>
                  <a:txBody>
                    <a:bodyPr/>
                    <a:lstStyle/>
                    <a:p>
                      <a:r>
                        <a:rPr lang="en-US" sz="800" dirty="0"/>
                        <a:t>Calorimeters (CALOROC)</a:t>
                      </a:r>
                    </a:p>
                  </a:txBody>
                  <a:tcPr/>
                </a:tc>
                <a:tc>
                  <a:txBody>
                    <a:bodyPr/>
                    <a:lstStyle/>
                    <a:p>
                      <a:r>
                        <a:rPr lang="en-US" sz="800" dirty="0"/>
                        <a:t>(as per </a:t>
                      </a:r>
                      <a:r>
                        <a:rPr lang="en-US" sz="800" dirty="0" err="1"/>
                        <a:t>tof</a:t>
                      </a:r>
                      <a:r>
                        <a:rPr lang="en-US" sz="800" dirty="0"/>
                        <a:t>)</a:t>
                      </a:r>
                    </a:p>
                  </a:txBody>
                  <a:tcPr/>
                </a:tc>
                <a:tc>
                  <a:txBody>
                    <a:bodyPr/>
                    <a:lstStyle/>
                    <a:p>
                      <a:r>
                        <a:rPr lang="en-US" sz="800" dirty="0"/>
                        <a:t>Yes</a:t>
                      </a:r>
                    </a:p>
                  </a:txBody>
                  <a:tcPr/>
                </a:tc>
                <a:extLst>
                  <a:ext uri="{0D108BD9-81ED-4DB2-BD59-A6C34878D82A}">
                    <a16:rowId xmlns:a16="http://schemas.microsoft.com/office/drawing/2014/main" val="1639242731"/>
                  </a:ext>
                </a:extLst>
              </a:tr>
              <a:tr h="129102">
                <a:tc>
                  <a:txBody>
                    <a:bodyPr/>
                    <a:lstStyle/>
                    <a:p>
                      <a:r>
                        <a:rPr lang="en-US" sz="800" dirty="0"/>
                        <a:t>160</a:t>
                      </a:r>
                    </a:p>
                  </a:txBody>
                  <a:tcPr/>
                </a:tc>
                <a:tc>
                  <a:txBody>
                    <a:bodyPr/>
                    <a:lstStyle/>
                    <a:p>
                      <a:r>
                        <a:rPr lang="en-US" sz="800" dirty="0"/>
                        <a:t>MPGDs (SALSA)</a:t>
                      </a:r>
                    </a:p>
                  </a:txBody>
                  <a:tcPr/>
                </a:tc>
                <a:tc>
                  <a:txBody>
                    <a:bodyPr/>
                    <a:lstStyle/>
                    <a:p>
                      <a:r>
                        <a:rPr lang="en-US" sz="800" dirty="0"/>
                        <a:t>(as per </a:t>
                      </a:r>
                      <a:r>
                        <a:rPr lang="en-US" sz="800" dirty="0" err="1"/>
                        <a:t>tof</a:t>
                      </a:r>
                      <a:r>
                        <a:rPr lang="en-US" sz="800" dirty="0"/>
                        <a:t>)</a:t>
                      </a:r>
                    </a:p>
                  </a:txBody>
                  <a:tcPr/>
                </a:tc>
                <a:tc>
                  <a:txBody>
                    <a:bodyPr/>
                    <a:lstStyle/>
                    <a:p>
                      <a:r>
                        <a:rPr lang="en-US" sz="800" dirty="0"/>
                        <a:t>Yes</a:t>
                      </a:r>
                    </a:p>
                  </a:txBody>
                  <a:tcPr/>
                </a:tc>
                <a:extLst>
                  <a:ext uri="{0D108BD9-81ED-4DB2-BD59-A6C34878D82A}">
                    <a16:rowId xmlns:a16="http://schemas.microsoft.com/office/drawing/2014/main" val="2045136746"/>
                  </a:ext>
                </a:extLst>
              </a:tr>
              <a:tr h="129102">
                <a:tc>
                  <a:txBody>
                    <a:bodyPr/>
                    <a:lstStyle/>
                    <a:p>
                      <a:r>
                        <a:rPr lang="en-US" sz="800" dirty="0"/>
                        <a:t>32</a:t>
                      </a:r>
                    </a:p>
                  </a:txBody>
                  <a:tcPr/>
                </a:tc>
                <a:tc>
                  <a:txBody>
                    <a:bodyPr/>
                    <a:lstStyle/>
                    <a:p>
                      <a:r>
                        <a:rPr lang="en-US" sz="800" dirty="0"/>
                        <a:t>Low Q2 (</a:t>
                      </a:r>
                      <a:r>
                        <a:rPr lang="en-US" sz="800" dirty="0" err="1"/>
                        <a:t>Timepix</a:t>
                      </a:r>
                      <a:r>
                        <a:rPr lang="en-US" sz="800" dirty="0"/>
                        <a:t>)</a:t>
                      </a:r>
                    </a:p>
                  </a:txBody>
                  <a:tcPr/>
                </a:tc>
                <a:tc>
                  <a:txBody>
                    <a:bodyPr/>
                    <a:lstStyle/>
                    <a:p>
                      <a:r>
                        <a:rPr lang="en-US" sz="800" dirty="0"/>
                        <a:t>spyder4?</a:t>
                      </a:r>
                    </a:p>
                  </a:txBody>
                  <a:tcPr/>
                </a:tc>
                <a:tc>
                  <a:txBody>
                    <a:bodyPr/>
                    <a:lstStyle/>
                    <a:p>
                      <a:r>
                        <a:rPr lang="en-US" sz="800" dirty="0"/>
                        <a:t>No</a:t>
                      </a:r>
                    </a:p>
                  </a:txBody>
                  <a:tcPr/>
                </a:tc>
                <a:extLst>
                  <a:ext uri="{0D108BD9-81ED-4DB2-BD59-A6C34878D82A}">
                    <a16:rowId xmlns:a16="http://schemas.microsoft.com/office/drawing/2014/main" val="3393801447"/>
                  </a:ext>
                </a:extLst>
              </a:tr>
              <a:tr h="129102">
                <a:tc>
                  <a:txBody>
                    <a:bodyPr/>
                    <a:lstStyle/>
                    <a:p>
                      <a:r>
                        <a:rPr lang="en-US" sz="800" dirty="0"/>
                        <a:t>100</a:t>
                      </a:r>
                    </a:p>
                  </a:txBody>
                  <a:tcPr/>
                </a:tc>
                <a:tc>
                  <a:txBody>
                    <a:bodyPr/>
                    <a:lstStyle/>
                    <a:p>
                      <a:r>
                        <a:rPr lang="en-US" sz="800" dirty="0"/>
                        <a:t>Discrete</a:t>
                      </a:r>
                    </a:p>
                  </a:txBody>
                  <a:tcPr/>
                </a:tc>
                <a:tc>
                  <a:txBody>
                    <a:bodyPr/>
                    <a:lstStyle/>
                    <a:p>
                      <a:r>
                        <a:rPr lang="en-US" sz="800" dirty="0"/>
                        <a:t>(as per </a:t>
                      </a:r>
                      <a:r>
                        <a:rPr lang="en-US" sz="800" dirty="0" err="1"/>
                        <a:t>tof</a:t>
                      </a:r>
                      <a:r>
                        <a:rPr lang="en-US" sz="800" dirty="0"/>
                        <a:t>)</a:t>
                      </a:r>
                    </a:p>
                  </a:txBody>
                  <a:tcPr/>
                </a:tc>
                <a:tc>
                  <a:txBody>
                    <a:bodyPr/>
                    <a:lstStyle/>
                    <a:p>
                      <a:r>
                        <a:rPr lang="en-US" sz="800" dirty="0"/>
                        <a:t>Yes</a:t>
                      </a:r>
                    </a:p>
                  </a:txBody>
                  <a:tcPr/>
                </a:tc>
                <a:extLst>
                  <a:ext uri="{0D108BD9-81ED-4DB2-BD59-A6C34878D82A}">
                    <a16:rowId xmlns:a16="http://schemas.microsoft.com/office/drawing/2014/main" val="337035953"/>
                  </a:ext>
                </a:extLst>
              </a:tr>
              <a:tr h="129102">
                <a:tc>
                  <a:txBody>
                    <a:bodyPr/>
                    <a:lstStyle/>
                    <a:p>
                      <a:r>
                        <a:rPr lang="en-US" sz="800" dirty="0"/>
                        <a:t>160</a:t>
                      </a:r>
                    </a:p>
                  </a:txBody>
                  <a:tcPr/>
                </a:tc>
                <a:tc>
                  <a:txBody>
                    <a:bodyPr/>
                    <a:lstStyle/>
                    <a:p>
                      <a:r>
                        <a:rPr lang="en-US" sz="800" dirty="0"/>
                        <a:t>MAPS</a:t>
                      </a:r>
                    </a:p>
                  </a:txBody>
                  <a:tcPr/>
                </a:tc>
                <a:tc>
                  <a:txBody>
                    <a:bodyPr/>
                    <a:lstStyle/>
                    <a:p>
                      <a:r>
                        <a:rPr lang="en-US" sz="800" dirty="0"/>
                        <a:t>Detector side fiber interface</a:t>
                      </a:r>
                    </a:p>
                  </a:txBody>
                  <a:tcPr/>
                </a:tc>
                <a:tc>
                  <a:txBody>
                    <a:bodyPr/>
                    <a:lstStyle/>
                    <a:p>
                      <a:r>
                        <a:rPr lang="en-US" sz="800" dirty="0"/>
                        <a:t>Yes</a:t>
                      </a:r>
                    </a:p>
                  </a:txBody>
                  <a:tcPr/>
                </a:tc>
                <a:extLst>
                  <a:ext uri="{0D108BD9-81ED-4DB2-BD59-A6C34878D82A}">
                    <a16:rowId xmlns:a16="http://schemas.microsoft.com/office/drawing/2014/main" val="235772704"/>
                  </a:ext>
                </a:extLst>
              </a:tr>
              <a:tr h="129102">
                <a:tc>
                  <a:txBody>
                    <a:bodyPr/>
                    <a:lstStyle/>
                    <a:p>
                      <a:r>
                        <a:rPr lang="en-US" sz="800" dirty="0"/>
                        <a:t>340</a:t>
                      </a:r>
                    </a:p>
                  </a:txBody>
                  <a:tcPr/>
                </a:tc>
                <a:tc>
                  <a:txBody>
                    <a:bodyPr/>
                    <a:lstStyle/>
                    <a:p>
                      <a:r>
                        <a:rPr lang="en-US" sz="800" dirty="0" err="1"/>
                        <a:t>Astropix</a:t>
                      </a:r>
                      <a:endParaRPr lang="en-US" sz="800" dirty="0"/>
                    </a:p>
                  </a:txBody>
                  <a:tcPr/>
                </a:tc>
                <a:tc>
                  <a:txBody>
                    <a:bodyPr/>
                    <a:lstStyle/>
                    <a:p>
                      <a:r>
                        <a:rPr lang="en-US" sz="800" dirty="0"/>
                        <a:t>NASA</a:t>
                      </a:r>
                    </a:p>
                  </a:txBody>
                  <a:tcPr/>
                </a:tc>
                <a:tc>
                  <a:txBody>
                    <a:bodyPr/>
                    <a:lstStyle/>
                    <a:p>
                      <a:r>
                        <a:rPr lang="en-US" sz="800" dirty="0"/>
                        <a:t>Yes</a:t>
                      </a:r>
                    </a:p>
                  </a:txBody>
                  <a:tcPr/>
                </a:tc>
                <a:extLst>
                  <a:ext uri="{0D108BD9-81ED-4DB2-BD59-A6C34878D82A}">
                    <a16:rowId xmlns:a16="http://schemas.microsoft.com/office/drawing/2014/main" val="290283419"/>
                  </a:ext>
                </a:extLst>
              </a:tr>
              <a:tr h="132171">
                <a:tc>
                  <a:txBody>
                    <a:bodyPr/>
                    <a:lstStyle/>
                    <a:p>
                      <a:r>
                        <a:rPr lang="en-US" sz="800" dirty="0"/>
                        <a:t>100 channels FLASH</a:t>
                      </a:r>
                    </a:p>
                  </a:txBody>
                  <a:tcPr/>
                </a:tc>
                <a:tc>
                  <a:txBody>
                    <a:bodyPr/>
                    <a:lstStyle/>
                    <a:p>
                      <a:r>
                        <a:rPr lang="en-US" sz="800" dirty="0"/>
                        <a:t>Direct Photon</a:t>
                      </a:r>
                    </a:p>
                  </a:txBody>
                  <a:tcPr/>
                </a:tc>
                <a:tc>
                  <a:txBody>
                    <a:bodyPr/>
                    <a:lstStyle/>
                    <a:p>
                      <a:r>
                        <a:rPr lang="en-US" sz="800" dirty="0"/>
                        <a:t>JLAB</a:t>
                      </a:r>
                    </a:p>
                  </a:txBody>
                  <a:tcPr/>
                </a:tc>
                <a:tc>
                  <a:txBody>
                    <a:bodyPr/>
                    <a:lstStyle/>
                    <a:p>
                      <a:endParaRPr lang="en-US" sz="800" dirty="0"/>
                    </a:p>
                  </a:txBody>
                  <a:tcPr/>
                </a:tc>
                <a:extLst>
                  <a:ext uri="{0D108BD9-81ED-4DB2-BD59-A6C34878D82A}">
                    <a16:rowId xmlns:a16="http://schemas.microsoft.com/office/drawing/2014/main" val="730749633"/>
                  </a:ext>
                </a:extLst>
              </a:tr>
            </a:tbl>
          </a:graphicData>
        </a:graphic>
      </p:graphicFrame>
      <p:sp>
        <p:nvSpPr>
          <p:cNvPr id="20" name="TextBox 19">
            <a:extLst>
              <a:ext uri="{FF2B5EF4-FFF2-40B4-BE49-F238E27FC236}">
                <a16:creationId xmlns:a16="http://schemas.microsoft.com/office/drawing/2014/main" id="{777B63B3-BB7A-52C5-0370-FA1028EF1311}"/>
              </a:ext>
            </a:extLst>
          </p:cNvPr>
          <p:cNvSpPr txBox="1"/>
          <p:nvPr/>
        </p:nvSpPr>
        <p:spPr>
          <a:xfrm>
            <a:off x="759751" y="1046275"/>
            <a:ext cx="2854299" cy="2677656"/>
          </a:xfrm>
          <a:prstGeom prst="rect">
            <a:avLst/>
          </a:prstGeom>
          <a:noFill/>
        </p:spPr>
        <p:txBody>
          <a:bodyPr wrap="square" rtlCol="0">
            <a:spAutoFit/>
          </a:bodyPr>
          <a:lstStyle/>
          <a:p>
            <a:pPr marL="285750" indent="-285750">
              <a:buFont typeface="Arial" panose="020B0604020202020204" pitchFamily="34" charset="0"/>
              <a:buChar char="•"/>
            </a:pPr>
            <a:r>
              <a:rPr lang="en-US" sz="1400" dirty="0"/>
              <a:t>Firmware variations by ASIC</a:t>
            </a:r>
          </a:p>
          <a:p>
            <a:endParaRPr lang="en-US" sz="1400" dirty="0"/>
          </a:p>
          <a:p>
            <a:pPr marL="285750" indent="-285750">
              <a:buFont typeface="Arial" panose="020B0604020202020204" pitchFamily="34" charset="0"/>
              <a:buChar char="•"/>
            </a:pPr>
            <a:r>
              <a:rPr lang="en-US" sz="1400" dirty="0"/>
              <a:t>Some Hardware variations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Need to clear up groups responsible, clarify corresponding P6 activities for each flavor of board and which flavor of firmware</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Discuss ASIC interfaces next “monthly” status update</a:t>
            </a:r>
          </a:p>
        </p:txBody>
      </p:sp>
    </p:spTree>
    <p:extLst>
      <p:ext uri="{BB962C8B-B14F-4D97-AF65-F5344CB8AC3E}">
        <p14:creationId xmlns:p14="http://schemas.microsoft.com/office/powerpoint/2010/main" val="375774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0104A897-0651-1A23-EAF5-55B57393732F}"/>
              </a:ext>
            </a:extLst>
          </p:cNvPr>
          <p:cNvCxnSpPr>
            <a:cxnSpLocks/>
            <a:endCxn id="7" idx="1"/>
          </p:cNvCxnSpPr>
          <p:nvPr/>
        </p:nvCxnSpPr>
        <p:spPr>
          <a:xfrm>
            <a:off x="8917858" y="2975378"/>
            <a:ext cx="1013353" cy="11041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2">
            <a:extLst>
              <a:ext uri="{FF2B5EF4-FFF2-40B4-BE49-F238E27FC236}">
                <a16:creationId xmlns:a16="http://schemas.microsoft.com/office/drawing/2014/main" id="{8AF07F1C-0E49-42F8-A8E9-113CF88114A8}"/>
              </a:ext>
            </a:extLst>
          </p:cNvPr>
          <p:cNvSpPr txBox="1"/>
          <p:nvPr/>
        </p:nvSpPr>
        <p:spPr>
          <a:xfrm>
            <a:off x="845691" y="3386858"/>
            <a:ext cx="97052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Name</a:t>
            </a:r>
          </a:p>
          <a:p>
            <a:endParaRPr lang="en-US" sz="1100" dirty="0">
              <a:solidFill>
                <a:schemeClr val="tx2"/>
              </a:solidFill>
            </a:endParaRPr>
          </a:p>
          <a:p>
            <a:endParaRPr lang="en-US" sz="1100" dirty="0">
              <a:solidFill>
                <a:schemeClr val="tx2"/>
              </a:solidFill>
            </a:endParaRPr>
          </a:p>
        </p:txBody>
      </p:sp>
      <p:sp>
        <p:nvSpPr>
          <p:cNvPr id="36" name="TextBox 5">
            <a:extLst>
              <a:ext uri="{FF2B5EF4-FFF2-40B4-BE49-F238E27FC236}">
                <a16:creationId xmlns:a16="http://schemas.microsoft.com/office/drawing/2014/main" id="{AD4CFF49-81B7-4553-A704-92F9ABA5ACE1}"/>
              </a:ext>
            </a:extLst>
          </p:cNvPr>
          <p:cNvSpPr txBox="1"/>
          <p:nvPr/>
        </p:nvSpPr>
        <p:spPr>
          <a:xfrm>
            <a:off x="2947003" y="3379605"/>
            <a:ext cx="126290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Adapter</a:t>
            </a:r>
          </a:p>
          <a:p>
            <a:endParaRPr lang="en-US" sz="1100" dirty="0"/>
          </a:p>
        </p:txBody>
      </p:sp>
      <p:sp>
        <p:nvSpPr>
          <p:cNvPr id="37" name="TextBox 6">
            <a:extLst>
              <a:ext uri="{FF2B5EF4-FFF2-40B4-BE49-F238E27FC236}">
                <a16:creationId xmlns:a16="http://schemas.microsoft.com/office/drawing/2014/main" id="{CA805B96-26E8-4354-8AA4-7541C78763FA}"/>
              </a:ext>
            </a:extLst>
          </p:cNvPr>
          <p:cNvSpPr txBox="1"/>
          <p:nvPr/>
        </p:nvSpPr>
        <p:spPr>
          <a:xfrm>
            <a:off x="1582422" y="3379605"/>
            <a:ext cx="1353402"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Sensor</a:t>
            </a:r>
          </a:p>
          <a:p>
            <a:endParaRPr lang="en-US" sz="1100" dirty="0"/>
          </a:p>
        </p:txBody>
      </p:sp>
      <p:sp>
        <p:nvSpPr>
          <p:cNvPr id="38" name="TextBox 7">
            <a:extLst>
              <a:ext uri="{FF2B5EF4-FFF2-40B4-BE49-F238E27FC236}">
                <a16:creationId xmlns:a16="http://schemas.microsoft.com/office/drawing/2014/main" id="{4ABD52CD-F28C-460E-B325-6142F98FC501}"/>
              </a:ext>
            </a:extLst>
          </p:cNvPr>
          <p:cNvSpPr txBox="1"/>
          <p:nvPr/>
        </p:nvSpPr>
        <p:spPr>
          <a:xfrm>
            <a:off x="4199993" y="3379605"/>
            <a:ext cx="135103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Front End Board</a:t>
            </a:r>
          </a:p>
          <a:p>
            <a:r>
              <a:rPr lang="en-US" sz="1100" b="1" dirty="0">
                <a:solidFill>
                  <a:schemeClr val="tx2"/>
                </a:solidFill>
              </a:rPr>
              <a:t>(FEB)</a:t>
            </a:r>
          </a:p>
          <a:p>
            <a:endParaRPr lang="en-US" sz="1100" dirty="0"/>
          </a:p>
        </p:txBody>
      </p:sp>
      <p:sp>
        <p:nvSpPr>
          <p:cNvPr id="39" name="TextBox 8">
            <a:extLst>
              <a:ext uri="{FF2B5EF4-FFF2-40B4-BE49-F238E27FC236}">
                <a16:creationId xmlns:a16="http://schemas.microsoft.com/office/drawing/2014/main" id="{04B71446-E3AA-4433-B054-BD5259FD2A40}"/>
              </a:ext>
            </a:extLst>
          </p:cNvPr>
          <p:cNvSpPr txBox="1"/>
          <p:nvPr/>
        </p:nvSpPr>
        <p:spPr>
          <a:xfrm>
            <a:off x="5443067" y="3379605"/>
            <a:ext cx="127408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Readout Board</a:t>
            </a:r>
          </a:p>
          <a:p>
            <a:r>
              <a:rPr lang="en-US" sz="1100" b="1" dirty="0">
                <a:solidFill>
                  <a:schemeClr val="tx2"/>
                </a:solidFill>
              </a:rPr>
              <a:t>(RDO)</a:t>
            </a:r>
            <a:endParaRPr lang="en-US" sz="1100" dirty="0"/>
          </a:p>
        </p:txBody>
      </p:sp>
      <p:sp>
        <p:nvSpPr>
          <p:cNvPr id="40" name="TextBox 9">
            <a:extLst>
              <a:ext uri="{FF2B5EF4-FFF2-40B4-BE49-F238E27FC236}">
                <a16:creationId xmlns:a16="http://schemas.microsoft.com/office/drawing/2014/main" id="{D851DD68-A548-476A-9427-F850288C70DB}"/>
              </a:ext>
            </a:extLst>
          </p:cNvPr>
          <p:cNvSpPr txBox="1"/>
          <p:nvPr/>
        </p:nvSpPr>
        <p:spPr>
          <a:xfrm>
            <a:off x="6717154" y="3386858"/>
            <a:ext cx="1394794"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Data Aggregation Module (DAM)</a:t>
            </a:r>
            <a:endParaRPr lang="en-US" sz="1100" dirty="0"/>
          </a:p>
        </p:txBody>
      </p:sp>
      <p:sp>
        <p:nvSpPr>
          <p:cNvPr id="41" name="TextBox 10">
            <a:extLst>
              <a:ext uri="{FF2B5EF4-FFF2-40B4-BE49-F238E27FC236}">
                <a16:creationId xmlns:a16="http://schemas.microsoft.com/office/drawing/2014/main" id="{A5D6E099-5CCD-43AD-B935-95291294272C}"/>
              </a:ext>
            </a:extLst>
          </p:cNvPr>
          <p:cNvSpPr txBox="1"/>
          <p:nvPr/>
        </p:nvSpPr>
        <p:spPr>
          <a:xfrm>
            <a:off x="7991241" y="3379605"/>
            <a:ext cx="157546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Computing</a:t>
            </a:r>
            <a:endParaRPr lang="en-US" sz="1100" dirty="0"/>
          </a:p>
        </p:txBody>
      </p:sp>
      <p:pic>
        <p:nvPicPr>
          <p:cNvPr id="42" name="Picture 41">
            <a:extLst>
              <a:ext uri="{FF2B5EF4-FFF2-40B4-BE49-F238E27FC236}">
                <a16:creationId xmlns:a16="http://schemas.microsoft.com/office/drawing/2014/main" id="{8E664124-1E4B-4E27-9AE6-CBF35C8F5224}"/>
              </a:ext>
            </a:extLst>
          </p:cNvPr>
          <p:cNvPicPr>
            <a:picLocks noChangeAspect="1"/>
          </p:cNvPicPr>
          <p:nvPr/>
        </p:nvPicPr>
        <p:blipFill>
          <a:blip r:embed="rId2"/>
          <a:stretch>
            <a:fillRect/>
          </a:stretch>
        </p:blipFill>
        <p:spPr>
          <a:xfrm>
            <a:off x="1816215" y="2540854"/>
            <a:ext cx="720941" cy="673367"/>
          </a:xfrm>
          <a:prstGeom prst="rect">
            <a:avLst/>
          </a:prstGeom>
        </p:spPr>
      </p:pic>
      <p:sp>
        <p:nvSpPr>
          <p:cNvPr id="43" name="Rectangle 42">
            <a:extLst>
              <a:ext uri="{FF2B5EF4-FFF2-40B4-BE49-F238E27FC236}">
                <a16:creationId xmlns:a16="http://schemas.microsoft.com/office/drawing/2014/main" id="{5549153C-B100-421C-9509-F1C5F7673D14}"/>
              </a:ext>
            </a:extLst>
          </p:cNvPr>
          <p:cNvSpPr/>
          <p:nvPr/>
        </p:nvSpPr>
        <p:spPr>
          <a:xfrm>
            <a:off x="2935823" y="2380783"/>
            <a:ext cx="922015" cy="861172"/>
          </a:xfrm>
          <a:prstGeom prst="rect">
            <a:avLst/>
          </a:prstGeom>
          <a:solidFill>
            <a:srgbClr val="FFFB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43">
            <a:extLst>
              <a:ext uri="{FF2B5EF4-FFF2-40B4-BE49-F238E27FC236}">
                <a16:creationId xmlns:a16="http://schemas.microsoft.com/office/drawing/2014/main" id="{22044D42-7787-465D-9ECD-E58559449D6A}"/>
              </a:ext>
            </a:extLst>
          </p:cNvPr>
          <p:cNvSpPr/>
          <p:nvPr/>
        </p:nvSpPr>
        <p:spPr>
          <a:xfrm>
            <a:off x="4270474" y="2380783"/>
            <a:ext cx="922015" cy="861172"/>
          </a:xfrm>
          <a:prstGeom prst="rect">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Rectangle 44">
            <a:extLst>
              <a:ext uri="{FF2B5EF4-FFF2-40B4-BE49-F238E27FC236}">
                <a16:creationId xmlns:a16="http://schemas.microsoft.com/office/drawing/2014/main" id="{AA7CDA14-6F1A-4931-BB1A-660A2829C785}"/>
              </a:ext>
            </a:extLst>
          </p:cNvPr>
          <p:cNvSpPr/>
          <p:nvPr/>
        </p:nvSpPr>
        <p:spPr>
          <a:xfrm>
            <a:off x="5551027" y="2380783"/>
            <a:ext cx="922015" cy="861172"/>
          </a:xfrm>
          <a:prstGeom prst="rect">
            <a:avLst/>
          </a:prstGeom>
          <a:solidFill>
            <a:srgbClr val="92D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Rectangle 45">
            <a:extLst>
              <a:ext uri="{FF2B5EF4-FFF2-40B4-BE49-F238E27FC236}">
                <a16:creationId xmlns:a16="http://schemas.microsoft.com/office/drawing/2014/main" id="{AF8DA97C-4FC9-4B84-A5A2-BCEAB2E8962D}"/>
              </a:ext>
            </a:extLst>
          </p:cNvPr>
          <p:cNvSpPr/>
          <p:nvPr/>
        </p:nvSpPr>
        <p:spPr>
          <a:xfrm>
            <a:off x="6784545" y="2380783"/>
            <a:ext cx="922015" cy="861172"/>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FDF53CF3-3716-4C86-83AB-DF3AA7CD10B7}"/>
              </a:ext>
            </a:extLst>
          </p:cNvPr>
          <p:cNvSpPr/>
          <p:nvPr/>
        </p:nvSpPr>
        <p:spPr>
          <a:xfrm>
            <a:off x="8065098" y="2380783"/>
            <a:ext cx="922015" cy="861172"/>
          </a:xfrm>
          <a:prstGeom prst="rect">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0</a:t>
            </a:r>
          </a:p>
        </p:txBody>
      </p:sp>
      <p:sp>
        <p:nvSpPr>
          <p:cNvPr id="48" name="Rectangle 47">
            <a:extLst>
              <a:ext uri="{FF2B5EF4-FFF2-40B4-BE49-F238E27FC236}">
                <a16:creationId xmlns:a16="http://schemas.microsoft.com/office/drawing/2014/main" id="{A63D34FE-17BD-4C0E-A5B4-B62AA754A14D}"/>
              </a:ext>
            </a:extLst>
          </p:cNvPr>
          <p:cNvSpPr/>
          <p:nvPr/>
        </p:nvSpPr>
        <p:spPr>
          <a:xfrm>
            <a:off x="6784545" y="1214661"/>
            <a:ext cx="922015" cy="8611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TextBox 18">
            <a:extLst>
              <a:ext uri="{FF2B5EF4-FFF2-40B4-BE49-F238E27FC236}">
                <a16:creationId xmlns:a16="http://schemas.microsoft.com/office/drawing/2014/main" id="{80F23A66-5F6A-4AB1-BA74-F042EDD5BD7F}"/>
              </a:ext>
            </a:extLst>
          </p:cNvPr>
          <p:cNvSpPr txBox="1"/>
          <p:nvPr/>
        </p:nvSpPr>
        <p:spPr>
          <a:xfrm>
            <a:off x="6691196" y="925037"/>
            <a:ext cx="2650602" cy="13080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2"/>
                </a:solidFill>
              </a:rPr>
              <a:t>Global Timing Unit (GTU)</a:t>
            </a:r>
          </a:p>
          <a:p>
            <a:endParaRPr lang="en-US" sz="1100" dirty="0"/>
          </a:p>
          <a:p>
            <a:r>
              <a:rPr lang="en-US" sz="1100" dirty="0"/>
              <a:t>	    -Interfaces to Collider, 	     Run Control &amp; DAM</a:t>
            </a:r>
          </a:p>
          <a:p>
            <a:r>
              <a:rPr lang="en-US" sz="1100" dirty="0"/>
              <a:t>	    -Config &amp; Control</a:t>
            </a:r>
          </a:p>
          <a:p>
            <a:r>
              <a:rPr lang="en-US" sz="1100" dirty="0"/>
              <a:t>	    -Clock &amp; Timing</a:t>
            </a:r>
          </a:p>
          <a:p>
            <a:endParaRPr lang="en-US" sz="1200" dirty="0"/>
          </a:p>
        </p:txBody>
      </p:sp>
      <p:sp>
        <p:nvSpPr>
          <p:cNvPr id="50" name="Rectangle: Rounded Corners 19">
            <a:extLst>
              <a:ext uri="{FF2B5EF4-FFF2-40B4-BE49-F238E27FC236}">
                <a16:creationId xmlns:a16="http://schemas.microsoft.com/office/drawing/2014/main" id="{3AC2F7A1-2508-4811-8CF9-B832BD767178}"/>
              </a:ext>
            </a:extLst>
          </p:cNvPr>
          <p:cNvSpPr/>
          <p:nvPr/>
        </p:nvSpPr>
        <p:spPr>
          <a:xfrm>
            <a:off x="1568898" y="2228372"/>
            <a:ext cx="2468880" cy="1151233"/>
          </a:xfrm>
          <a:prstGeom prst="roundRect">
            <a:avLst/>
          </a:prstGeom>
          <a:noFill/>
          <a:ln>
            <a:solidFill>
              <a:schemeClr val="tx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sp>
        <p:nvSpPr>
          <p:cNvPr id="51" name="TextBox 20">
            <a:extLst>
              <a:ext uri="{FF2B5EF4-FFF2-40B4-BE49-F238E27FC236}">
                <a16:creationId xmlns:a16="http://schemas.microsoft.com/office/drawing/2014/main" id="{04C16912-AB4A-4F3B-8D4D-C5DB1AAA320D}"/>
              </a:ext>
            </a:extLst>
          </p:cNvPr>
          <p:cNvSpPr txBox="1"/>
          <p:nvPr/>
        </p:nvSpPr>
        <p:spPr>
          <a:xfrm>
            <a:off x="2345529" y="1930147"/>
            <a:ext cx="1140043"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On Detector</a:t>
            </a:r>
          </a:p>
          <a:p>
            <a:endParaRPr lang="en-US" sz="1100" dirty="0"/>
          </a:p>
        </p:txBody>
      </p:sp>
      <p:sp>
        <p:nvSpPr>
          <p:cNvPr id="52" name="Freeform: Shape 21">
            <a:extLst>
              <a:ext uri="{FF2B5EF4-FFF2-40B4-BE49-F238E27FC236}">
                <a16:creationId xmlns:a16="http://schemas.microsoft.com/office/drawing/2014/main" id="{CA19D5DC-A15A-4070-8257-5B5AFDB8C138}"/>
              </a:ext>
            </a:extLst>
          </p:cNvPr>
          <p:cNvSpPr/>
          <p:nvPr/>
        </p:nvSpPr>
        <p:spPr>
          <a:xfrm>
            <a:off x="2465600" y="2624090"/>
            <a:ext cx="870155" cy="238463"/>
          </a:xfrm>
          <a:custGeom>
            <a:avLst/>
            <a:gdLst>
              <a:gd name="connsiteX0" fmla="*/ 0 w 870155"/>
              <a:gd name="connsiteY0" fmla="*/ 135224 h 238463"/>
              <a:gd name="connsiteX1" fmla="*/ 265471 w 870155"/>
              <a:gd name="connsiteY1" fmla="*/ 2489 h 238463"/>
              <a:gd name="connsiteX2" fmla="*/ 870155 w 870155"/>
              <a:gd name="connsiteY2" fmla="*/ 238463 h 238463"/>
            </a:gdLst>
            <a:ahLst/>
            <a:cxnLst>
              <a:cxn ang="0">
                <a:pos x="connsiteX0" y="connsiteY0"/>
              </a:cxn>
              <a:cxn ang="0">
                <a:pos x="connsiteX1" y="connsiteY1"/>
              </a:cxn>
              <a:cxn ang="0">
                <a:pos x="connsiteX2" y="connsiteY2"/>
              </a:cxn>
            </a:cxnLst>
            <a:rect l="l" t="t" r="r" b="b"/>
            <a:pathLst>
              <a:path w="870155" h="238463">
                <a:moveTo>
                  <a:pt x="0" y="135224"/>
                </a:moveTo>
                <a:cubicBezTo>
                  <a:pt x="60222" y="60253"/>
                  <a:pt x="120445" y="-14717"/>
                  <a:pt x="265471" y="2489"/>
                </a:cubicBezTo>
                <a:cubicBezTo>
                  <a:pt x="410497" y="19695"/>
                  <a:pt x="640326" y="129079"/>
                  <a:pt x="870155" y="238463"/>
                </a:cubicBezTo>
              </a:path>
            </a:pathLst>
          </a:custGeom>
          <a:noFill/>
          <a:ln>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cxnSp>
        <p:nvCxnSpPr>
          <p:cNvPr id="53" name="Straight Arrow Connector 52">
            <a:extLst>
              <a:ext uri="{FF2B5EF4-FFF2-40B4-BE49-F238E27FC236}">
                <a16:creationId xmlns:a16="http://schemas.microsoft.com/office/drawing/2014/main" id="{1354DDBB-792B-4D7E-9A03-069FE7B11C63}"/>
              </a:ext>
            </a:extLst>
          </p:cNvPr>
          <p:cNvCxnSpPr/>
          <p:nvPr/>
        </p:nvCxnSpPr>
        <p:spPr>
          <a:xfrm>
            <a:off x="5192489" y="2624090"/>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3D7AF0F-E07C-4B62-A779-1443AD4DB4CD}"/>
              </a:ext>
            </a:extLst>
          </p:cNvPr>
          <p:cNvCxnSpPr/>
          <p:nvPr/>
        </p:nvCxnSpPr>
        <p:spPr>
          <a:xfrm flipH="1">
            <a:off x="5192489"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5D56FB0-D8FF-4DAB-BA33-10AE15657E91}"/>
              </a:ext>
            </a:extLst>
          </p:cNvPr>
          <p:cNvCxnSpPr/>
          <p:nvPr/>
        </p:nvCxnSpPr>
        <p:spPr>
          <a:xfrm>
            <a:off x="6473042" y="2623906"/>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B69FE4D-8946-4C37-BFCA-2BA2E9312373}"/>
              </a:ext>
            </a:extLst>
          </p:cNvPr>
          <p:cNvCxnSpPr/>
          <p:nvPr/>
        </p:nvCxnSpPr>
        <p:spPr>
          <a:xfrm flipH="1">
            <a:off x="6473042" y="2975378"/>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AB085B-9067-4D2E-B127-1C32ECE5C626}"/>
              </a:ext>
            </a:extLst>
          </p:cNvPr>
          <p:cNvCxnSpPr/>
          <p:nvPr/>
        </p:nvCxnSpPr>
        <p:spPr>
          <a:xfrm>
            <a:off x="7706560" y="2623906"/>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67EFEE6F-58DD-4B26-851C-5A3B56474E78}"/>
              </a:ext>
            </a:extLst>
          </p:cNvPr>
          <p:cNvCxnSpPr/>
          <p:nvPr/>
        </p:nvCxnSpPr>
        <p:spPr>
          <a:xfrm flipH="1">
            <a:off x="7706560"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E82DC30-28BC-4C2C-9797-529D5CC0DC3C}"/>
              </a:ext>
            </a:extLst>
          </p:cNvPr>
          <p:cNvCxnSpPr/>
          <p:nvPr/>
        </p:nvCxnSpPr>
        <p:spPr>
          <a:xfrm flipV="1">
            <a:off x="7055298"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269D87-B6A6-4582-AD50-B9AB80600105}"/>
              </a:ext>
            </a:extLst>
          </p:cNvPr>
          <p:cNvCxnSpPr/>
          <p:nvPr/>
        </p:nvCxnSpPr>
        <p:spPr>
          <a:xfrm>
            <a:off x="7457400"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6">
            <a:extLst>
              <a:ext uri="{FF2B5EF4-FFF2-40B4-BE49-F238E27FC236}">
                <a16:creationId xmlns:a16="http://schemas.microsoft.com/office/drawing/2014/main" id="{D59763EC-8EBE-4F46-958A-F5C07B810D44}"/>
              </a:ext>
            </a:extLst>
          </p:cNvPr>
          <p:cNvSpPr txBox="1"/>
          <p:nvPr/>
        </p:nvSpPr>
        <p:spPr>
          <a:xfrm>
            <a:off x="2519156" y="2402841"/>
            <a:ext cx="71842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SMT BGA</a:t>
            </a:r>
          </a:p>
          <a:p>
            <a:endParaRPr lang="en-US" sz="1100" dirty="0"/>
          </a:p>
        </p:txBody>
      </p:sp>
      <p:cxnSp>
        <p:nvCxnSpPr>
          <p:cNvPr id="62" name="Straight Arrow Connector 61">
            <a:extLst>
              <a:ext uri="{FF2B5EF4-FFF2-40B4-BE49-F238E27FC236}">
                <a16:creationId xmlns:a16="http://schemas.microsoft.com/office/drawing/2014/main" id="{1354DDBB-792B-4D7E-9A03-069FE7B11C63}"/>
              </a:ext>
            </a:extLst>
          </p:cNvPr>
          <p:cNvCxnSpPr/>
          <p:nvPr/>
        </p:nvCxnSpPr>
        <p:spPr>
          <a:xfrm>
            <a:off x="3857838" y="2624090"/>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3D7AF0F-E07C-4B62-A779-1443AD4DB4CD}"/>
              </a:ext>
            </a:extLst>
          </p:cNvPr>
          <p:cNvCxnSpPr/>
          <p:nvPr/>
        </p:nvCxnSpPr>
        <p:spPr>
          <a:xfrm flipH="1">
            <a:off x="3857838" y="2975378"/>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Title 7">
            <a:extLst>
              <a:ext uri="{FF2B5EF4-FFF2-40B4-BE49-F238E27FC236}">
                <a16:creationId xmlns:a16="http://schemas.microsoft.com/office/drawing/2014/main" id="{7A881E45-ECDE-9DDF-A242-3D6DED38C103}"/>
              </a:ext>
            </a:extLst>
          </p:cNvPr>
          <p:cNvSpPr>
            <a:spLocks noGrp="1"/>
          </p:cNvSpPr>
          <p:nvPr>
            <p:ph type="title"/>
          </p:nvPr>
        </p:nvSpPr>
        <p:spPr/>
        <p:txBody>
          <a:bodyPr/>
          <a:lstStyle/>
          <a:p>
            <a:r>
              <a:rPr lang="en-US" dirty="0"/>
              <a:t>DAQ / SRO Protocols</a:t>
            </a:r>
          </a:p>
        </p:txBody>
      </p:sp>
      <p:sp>
        <p:nvSpPr>
          <p:cNvPr id="2" name="Date Placeholder 1">
            <a:extLst>
              <a:ext uri="{FF2B5EF4-FFF2-40B4-BE49-F238E27FC236}">
                <a16:creationId xmlns:a16="http://schemas.microsoft.com/office/drawing/2014/main" id="{F2993AF2-DC8B-026C-9C88-7A6DE89EFB40}"/>
              </a:ext>
            </a:extLst>
          </p:cNvPr>
          <p:cNvSpPr>
            <a:spLocks noGrp="1"/>
          </p:cNvSpPr>
          <p:nvPr>
            <p:ph type="dt" sz="half" idx="10"/>
          </p:nvPr>
        </p:nvSpPr>
        <p:spPr/>
        <p:txBody>
          <a:bodyPr/>
          <a:lstStyle/>
          <a:p>
            <a:r>
              <a:rPr lang="en-US"/>
              <a:t>7/25/2024</a:t>
            </a:r>
            <a:endParaRPr lang="en-US" dirty="0"/>
          </a:p>
        </p:txBody>
      </p:sp>
      <p:sp>
        <p:nvSpPr>
          <p:cNvPr id="3" name="Footer Placeholder 2">
            <a:extLst>
              <a:ext uri="{FF2B5EF4-FFF2-40B4-BE49-F238E27FC236}">
                <a16:creationId xmlns:a16="http://schemas.microsoft.com/office/drawing/2014/main" id="{95E6027F-857A-B7D5-2AC1-2CB5FEB97FFD}"/>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F2760954-32F8-32AC-0DDC-81741503B4F2}"/>
              </a:ext>
            </a:extLst>
          </p:cNvPr>
          <p:cNvSpPr>
            <a:spLocks noGrp="1"/>
          </p:cNvSpPr>
          <p:nvPr>
            <p:ph type="sldNum" sz="quarter" idx="12"/>
          </p:nvPr>
        </p:nvSpPr>
        <p:spPr/>
        <p:txBody>
          <a:bodyPr/>
          <a:lstStyle/>
          <a:p>
            <a:fld id="{1D3F305C-2602-4CA9-A2B7-0F73DAFE7D1F}" type="slidenum">
              <a:rPr lang="en-US" smtClean="0"/>
              <a:pPr/>
              <a:t>6</a:t>
            </a:fld>
            <a:endParaRPr lang="en-US" dirty="0"/>
          </a:p>
        </p:txBody>
      </p:sp>
      <p:sp>
        <p:nvSpPr>
          <p:cNvPr id="6" name="Rectangle 5">
            <a:extLst>
              <a:ext uri="{FF2B5EF4-FFF2-40B4-BE49-F238E27FC236}">
                <a16:creationId xmlns:a16="http://schemas.microsoft.com/office/drawing/2014/main" id="{B38CE82C-CAEE-6AD7-9FC9-4FB34958A4D4}"/>
              </a:ext>
            </a:extLst>
          </p:cNvPr>
          <p:cNvSpPr/>
          <p:nvPr/>
        </p:nvSpPr>
        <p:spPr>
          <a:xfrm>
            <a:off x="9935276" y="1069879"/>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(BNL)</a:t>
            </a:r>
          </a:p>
        </p:txBody>
      </p:sp>
      <p:sp>
        <p:nvSpPr>
          <p:cNvPr id="7" name="Rectangle 6">
            <a:extLst>
              <a:ext uri="{FF2B5EF4-FFF2-40B4-BE49-F238E27FC236}">
                <a16:creationId xmlns:a16="http://schemas.microsoft.com/office/drawing/2014/main" id="{DFDCC08D-D4D2-4FED-7AE6-138D9328B236}"/>
              </a:ext>
            </a:extLst>
          </p:cNvPr>
          <p:cNvSpPr/>
          <p:nvPr/>
        </p:nvSpPr>
        <p:spPr>
          <a:xfrm>
            <a:off x="9931211" y="3110784"/>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(JLAB)</a:t>
            </a:r>
          </a:p>
        </p:txBody>
      </p:sp>
      <p:cxnSp>
        <p:nvCxnSpPr>
          <p:cNvPr id="11" name="Straight Arrow Connector 10">
            <a:extLst>
              <a:ext uri="{FF2B5EF4-FFF2-40B4-BE49-F238E27FC236}">
                <a16:creationId xmlns:a16="http://schemas.microsoft.com/office/drawing/2014/main" id="{07091D12-8C57-BCA6-4C6E-0E46EE8FFBBE}"/>
              </a:ext>
            </a:extLst>
          </p:cNvPr>
          <p:cNvCxnSpPr>
            <a:cxnSpLocks/>
            <a:endCxn id="6" idx="1"/>
          </p:cNvCxnSpPr>
          <p:nvPr/>
        </p:nvCxnSpPr>
        <p:spPr>
          <a:xfrm flipV="1">
            <a:off x="8987113" y="2038637"/>
            <a:ext cx="948163" cy="5854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a:extLst>
              <a:ext uri="{FF2B5EF4-FFF2-40B4-BE49-F238E27FC236}">
                <a16:creationId xmlns:a16="http://schemas.microsoft.com/office/drawing/2014/main" id="{4F1A967E-4DDB-0FCB-03E2-5D1EAB49CB02}"/>
              </a:ext>
            </a:extLst>
          </p:cNvPr>
          <p:cNvSpPr/>
          <p:nvPr/>
        </p:nvSpPr>
        <p:spPr>
          <a:xfrm rot="16200000">
            <a:off x="5189195" y="3594279"/>
            <a:ext cx="365126" cy="9705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9" name="TextBox 8">
            <a:extLst>
              <a:ext uri="{FF2B5EF4-FFF2-40B4-BE49-F238E27FC236}">
                <a16:creationId xmlns:a16="http://schemas.microsoft.com/office/drawing/2014/main" id="{FB6328ED-8B9C-4F5A-844E-FC83A1F0A73D}"/>
              </a:ext>
            </a:extLst>
          </p:cNvPr>
          <p:cNvSpPr txBox="1"/>
          <p:nvPr/>
        </p:nvSpPr>
        <p:spPr>
          <a:xfrm>
            <a:off x="4864155" y="4321441"/>
            <a:ext cx="982961" cy="307777"/>
          </a:xfrm>
          <a:prstGeom prst="rect">
            <a:avLst/>
          </a:prstGeom>
          <a:noFill/>
        </p:spPr>
        <p:txBody>
          <a:bodyPr wrap="none" rtlCol="0">
            <a:spAutoFit/>
          </a:bodyPr>
          <a:lstStyle/>
          <a:p>
            <a:r>
              <a:rPr lang="en-US" sz="1400" dirty="0"/>
              <a:t>FEB/RDO</a:t>
            </a:r>
          </a:p>
        </p:txBody>
      </p:sp>
      <p:sp>
        <p:nvSpPr>
          <p:cNvPr id="10" name="Left Brace 9">
            <a:extLst>
              <a:ext uri="{FF2B5EF4-FFF2-40B4-BE49-F238E27FC236}">
                <a16:creationId xmlns:a16="http://schemas.microsoft.com/office/drawing/2014/main" id="{F3570F67-FA27-1B7E-9640-875C74DE5347}"/>
              </a:ext>
            </a:extLst>
          </p:cNvPr>
          <p:cNvSpPr/>
          <p:nvPr/>
        </p:nvSpPr>
        <p:spPr>
          <a:xfrm rot="16200000">
            <a:off x="8395301" y="4392364"/>
            <a:ext cx="261611" cy="92201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C5B86AF-0AFE-D61F-4056-23CCF394167E}"/>
              </a:ext>
            </a:extLst>
          </p:cNvPr>
          <p:cNvSpPr txBox="1"/>
          <p:nvPr/>
        </p:nvSpPr>
        <p:spPr>
          <a:xfrm>
            <a:off x="6481121" y="4216079"/>
            <a:ext cx="1709121" cy="523220"/>
          </a:xfrm>
          <a:prstGeom prst="rect">
            <a:avLst/>
          </a:prstGeom>
          <a:noFill/>
        </p:spPr>
        <p:txBody>
          <a:bodyPr wrap="none" rtlCol="0">
            <a:spAutoFit/>
          </a:bodyPr>
          <a:lstStyle/>
          <a:p>
            <a:pPr algn="ctr"/>
            <a:r>
              <a:rPr lang="en-US" sz="1400" dirty="0">
                <a:solidFill>
                  <a:srgbClr val="FF0000"/>
                </a:solidFill>
              </a:rPr>
              <a:t>(Fiber Protocol)</a:t>
            </a:r>
          </a:p>
          <a:p>
            <a:pPr algn="ctr"/>
            <a:r>
              <a:rPr lang="en-US" sz="1400" dirty="0" err="1">
                <a:solidFill>
                  <a:srgbClr val="FF0000"/>
                </a:solidFill>
              </a:rPr>
              <a:t>ePIC</a:t>
            </a:r>
            <a:r>
              <a:rPr lang="en-US" sz="1400" dirty="0">
                <a:solidFill>
                  <a:srgbClr val="FF0000"/>
                </a:solidFill>
              </a:rPr>
              <a:t> DAQ protocol</a:t>
            </a:r>
          </a:p>
        </p:txBody>
      </p:sp>
      <p:sp>
        <p:nvSpPr>
          <p:cNvPr id="13" name="Left Brace 12">
            <a:extLst>
              <a:ext uri="{FF2B5EF4-FFF2-40B4-BE49-F238E27FC236}">
                <a16:creationId xmlns:a16="http://schemas.microsoft.com/office/drawing/2014/main" id="{940A6EF4-F8DA-0C07-D5AB-C369F8902199}"/>
              </a:ext>
            </a:extLst>
          </p:cNvPr>
          <p:cNvSpPr/>
          <p:nvPr/>
        </p:nvSpPr>
        <p:spPr>
          <a:xfrm rot="16200000">
            <a:off x="7046965" y="3115031"/>
            <a:ext cx="365126" cy="1921429"/>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15" name="TextBox 14">
            <a:extLst>
              <a:ext uri="{FF2B5EF4-FFF2-40B4-BE49-F238E27FC236}">
                <a16:creationId xmlns:a16="http://schemas.microsoft.com/office/drawing/2014/main" id="{164DFC7C-BB1F-1D72-1BCC-CEE19DA94BEA}"/>
              </a:ext>
            </a:extLst>
          </p:cNvPr>
          <p:cNvSpPr txBox="1"/>
          <p:nvPr/>
        </p:nvSpPr>
        <p:spPr>
          <a:xfrm>
            <a:off x="8035426" y="4983824"/>
            <a:ext cx="981358" cy="523220"/>
          </a:xfrm>
          <a:prstGeom prst="rect">
            <a:avLst/>
          </a:prstGeom>
          <a:noFill/>
        </p:spPr>
        <p:txBody>
          <a:bodyPr wrap="none" rtlCol="0">
            <a:spAutoFit/>
          </a:bodyPr>
          <a:lstStyle/>
          <a:p>
            <a:pPr algn="ctr"/>
            <a:r>
              <a:rPr lang="en-US" sz="1400" dirty="0"/>
              <a:t>Echelon 0</a:t>
            </a:r>
          </a:p>
          <a:p>
            <a:pPr algn="ctr"/>
            <a:r>
              <a:rPr lang="en-US" sz="1400" dirty="0"/>
              <a:t>Protocol</a:t>
            </a:r>
          </a:p>
        </p:txBody>
      </p:sp>
      <p:sp>
        <p:nvSpPr>
          <p:cNvPr id="16" name="Left Brace 15">
            <a:extLst>
              <a:ext uri="{FF2B5EF4-FFF2-40B4-BE49-F238E27FC236}">
                <a16:creationId xmlns:a16="http://schemas.microsoft.com/office/drawing/2014/main" id="{79400E14-2489-5CDE-F116-463CFE2C1307}"/>
              </a:ext>
            </a:extLst>
          </p:cNvPr>
          <p:cNvSpPr/>
          <p:nvPr/>
        </p:nvSpPr>
        <p:spPr>
          <a:xfrm rot="16200000">
            <a:off x="9344030" y="4861176"/>
            <a:ext cx="261611" cy="166029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1F24DDA6-E730-6791-62F9-5BFD7258AD28}"/>
              </a:ext>
            </a:extLst>
          </p:cNvPr>
          <p:cNvSpPr txBox="1"/>
          <p:nvPr/>
        </p:nvSpPr>
        <p:spPr>
          <a:xfrm>
            <a:off x="8917858" y="5833483"/>
            <a:ext cx="1260281" cy="307777"/>
          </a:xfrm>
          <a:prstGeom prst="rect">
            <a:avLst/>
          </a:prstGeom>
          <a:noFill/>
        </p:spPr>
        <p:txBody>
          <a:bodyPr wrap="none" rtlCol="0">
            <a:spAutoFit/>
          </a:bodyPr>
          <a:lstStyle/>
          <a:p>
            <a:r>
              <a:rPr lang="en-US" sz="1400" dirty="0"/>
              <a:t>SRO protocol</a:t>
            </a:r>
          </a:p>
        </p:txBody>
      </p:sp>
      <p:sp>
        <p:nvSpPr>
          <p:cNvPr id="18" name="Rectangle 17">
            <a:extLst>
              <a:ext uri="{FF2B5EF4-FFF2-40B4-BE49-F238E27FC236}">
                <a16:creationId xmlns:a16="http://schemas.microsoft.com/office/drawing/2014/main" id="{9179F6BB-DBD4-0DA3-7F66-AC61B2E4235D}"/>
              </a:ext>
            </a:extLst>
          </p:cNvPr>
          <p:cNvSpPr/>
          <p:nvPr/>
        </p:nvSpPr>
        <p:spPr>
          <a:xfrm>
            <a:off x="496973" y="2057947"/>
            <a:ext cx="7896662" cy="1750466"/>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Subject of most of this talk</a:t>
            </a:r>
          </a:p>
          <a:p>
            <a:endParaRPr lang="en-US" dirty="0">
              <a:solidFill>
                <a:schemeClr val="tx1"/>
              </a:solidFill>
            </a:endParaRPr>
          </a:p>
          <a:p>
            <a:r>
              <a:rPr lang="en-US" dirty="0">
                <a:solidFill>
                  <a:schemeClr val="tx1"/>
                </a:solidFill>
              </a:rPr>
              <a:t>Link to Draft Document</a:t>
            </a:r>
          </a:p>
          <a:p>
            <a:pPr algn="ctr"/>
            <a:r>
              <a:rPr lang="en-US" sz="800" dirty="0">
                <a:solidFill>
                  <a:schemeClr val="tx1"/>
                </a:solidFill>
                <a:hlinkClick r:id="rId3"/>
              </a:rPr>
              <a:t>https://brookhavenlab.sharepoint.com/:f:/s/EICPublicSharingDocs/Eo2ZtIxpVIZIguncUBUJmtIB10gn_fHJ0dIAJHb0WusJAA?e=OypaSe</a:t>
            </a:r>
            <a:endParaRPr lang="en-US" sz="800" dirty="0">
              <a:solidFill>
                <a:schemeClr val="tx1"/>
              </a:solidFill>
            </a:endParaRPr>
          </a:p>
          <a:p>
            <a:pPr algn="ctr"/>
            <a:endParaRPr lang="en-US" sz="800" dirty="0">
              <a:solidFill>
                <a:schemeClr val="tx1"/>
              </a:solidFill>
            </a:endParaRPr>
          </a:p>
          <a:p>
            <a:r>
              <a:rPr lang="en-US" sz="1600" dirty="0" err="1">
                <a:solidFill>
                  <a:schemeClr val="tx1"/>
                </a:solidFill>
              </a:rPr>
              <a:t>Mattermost</a:t>
            </a:r>
            <a:r>
              <a:rPr lang="en-US" sz="1600" dirty="0">
                <a:solidFill>
                  <a:schemeClr val="tx1"/>
                </a:solidFill>
              </a:rPr>
              <a:t> Channel</a:t>
            </a:r>
          </a:p>
          <a:p>
            <a:pPr algn="ctr"/>
            <a:endParaRPr lang="en-US" sz="800" dirty="0">
              <a:solidFill>
                <a:schemeClr val="tx1"/>
              </a:solidFill>
            </a:endParaRPr>
          </a:p>
          <a:p>
            <a:pPr algn="ctr"/>
            <a:r>
              <a:rPr lang="en-US" sz="800" dirty="0">
                <a:solidFill>
                  <a:schemeClr val="tx1"/>
                </a:solidFill>
              </a:rPr>
              <a:t>https://chat.epic-eic.org/main/channels/daq----gtudamrdo-fiber-protocol-discussion</a:t>
            </a:r>
          </a:p>
        </p:txBody>
      </p:sp>
    </p:spTree>
    <p:extLst>
      <p:ext uri="{BB962C8B-B14F-4D97-AF65-F5344CB8AC3E}">
        <p14:creationId xmlns:p14="http://schemas.microsoft.com/office/powerpoint/2010/main" val="45416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0104A897-0651-1A23-EAF5-55B57393732F}"/>
              </a:ext>
            </a:extLst>
          </p:cNvPr>
          <p:cNvCxnSpPr>
            <a:cxnSpLocks/>
            <a:endCxn id="7" idx="1"/>
          </p:cNvCxnSpPr>
          <p:nvPr/>
        </p:nvCxnSpPr>
        <p:spPr>
          <a:xfrm>
            <a:off x="8917858" y="2975378"/>
            <a:ext cx="1013353" cy="11041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2">
            <a:extLst>
              <a:ext uri="{FF2B5EF4-FFF2-40B4-BE49-F238E27FC236}">
                <a16:creationId xmlns:a16="http://schemas.microsoft.com/office/drawing/2014/main" id="{8AF07F1C-0E49-42F8-A8E9-113CF88114A8}"/>
              </a:ext>
            </a:extLst>
          </p:cNvPr>
          <p:cNvSpPr txBox="1"/>
          <p:nvPr/>
        </p:nvSpPr>
        <p:spPr>
          <a:xfrm>
            <a:off x="845691" y="3386858"/>
            <a:ext cx="97052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Name</a:t>
            </a:r>
          </a:p>
          <a:p>
            <a:endParaRPr lang="en-US" sz="1100" dirty="0">
              <a:solidFill>
                <a:schemeClr val="tx2"/>
              </a:solidFill>
            </a:endParaRPr>
          </a:p>
          <a:p>
            <a:endParaRPr lang="en-US" sz="1100" dirty="0">
              <a:solidFill>
                <a:schemeClr val="tx2"/>
              </a:solidFill>
            </a:endParaRPr>
          </a:p>
        </p:txBody>
      </p:sp>
      <p:sp>
        <p:nvSpPr>
          <p:cNvPr id="36" name="TextBox 5">
            <a:extLst>
              <a:ext uri="{FF2B5EF4-FFF2-40B4-BE49-F238E27FC236}">
                <a16:creationId xmlns:a16="http://schemas.microsoft.com/office/drawing/2014/main" id="{AD4CFF49-81B7-4553-A704-92F9ABA5ACE1}"/>
              </a:ext>
            </a:extLst>
          </p:cNvPr>
          <p:cNvSpPr txBox="1"/>
          <p:nvPr/>
        </p:nvSpPr>
        <p:spPr>
          <a:xfrm>
            <a:off x="2947003" y="3379605"/>
            <a:ext cx="126290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Adapter</a:t>
            </a:r>
          </a:p>
          <a:p>
            <a:endParaRPr lang="en-US" sz="1100" dirty="0"/>
          </a:p>
        </p:txBody>
      </p:sp>
      <p:sp>
        <p:nvSpPr>
          <p:cNvPr id="37" name="TextBox 6">
            <a:extLst>
              <a:ext uri="{FF2B5EF4-FFF2-40B4-BE49-F238E27FC236}">
                <a16:creationId xmlns:a16="http://schemas.microsoft.com/office/drawing/2014/main" id="{CA805B96-26E8-4354-8AA4-7541C78763FA}"/>
              </a:ext>
            </a:extLst>
          </p:cNvPr>
          <p:cNvSpPr txBox="1"/>
          <p:nvPr/>
        </p:nvSpPr>
        <p:spPr>
          <a:xfrm>
            <a:off x="1582422" y="3379605"/>
            <a:ext cx="1353402"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Sensor</a:t>
            </a:r>
          </a:p>
          <a:p>
            <a:endParaRPr lang="en-US" sz="1100" dirty="0"/>
          </a:p>
        </p:txBody>
      </p:sp>
      <p:sp>
        <p:nvSpPr>
          <p:cNvPr id="38" name="TextBox 7">
            <a:extLst>
              <a:ext uri="{FF2B5EF4-FFF2-40B4-BE49-F238E27FC236}">
                <a16:creationId xmlns:a16="http://schemas.microsoft.com/office/drawing/2014/main" id="{4ABD52CD-F28C-460E-B325-6142F98FC501}"/>
              </a:ext>
            </a:extLst>
          </p:cNvPr>
          <p:cNvSpPr txBox="1"/>
          <p:nvPr/>
        </p:nvSpPr>
        <p:spPr>
          <a:xfrm>
            <a:off x="4199993" y="3379605"/>
            <a:ext cx="135103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Front End Board</a:t>
            </a:r>
          </a:p>
          <a:p>
            <a:r>
              <a:rPr lang="en-US" sz="1100" b="1" dirty="0">
                <a:solidFill>
                  <a:schemeClr val="tx2"/>
                </a:solidFill>
              </a:rPr>
              <a:t>(FEB)</a:t>
            </a:r>
          </a:p>
          <a:p>
            <a:endParaRPr lang="en-US" sz="1100" dirty="0"/>
          </a:p>
        </p:txBody>
      </p:sp>
      <p:sp>
        <p:nvSpPr>
          <p:cNvPr id="39" name="TextBox 8">
            <a:extLst>
              <a:ext uri="{FF2B5EF4-FFF2-40B4-BE49-F238E27FC236}">
                <a16:creationId xmlns:a16="http://schemas.microsoft.com/office/drawing/2014/main" id="{04B71446-E3AA-4433-B054-BD5259FD2A40}"/>
              </a:ext>
            </a:extLst>
          </p:cNvPr>
          <p:cNvSpPr txBox="1"/>
          <p:nvPr/>
        </p:nvSpPr>
        <p:spPr>
          <a:xfrm>
            <a:off x="5443067" y="3379605"/>
            <a:ext cx="127408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Readout Board</a:t>
            </a:r>
          </a:p>
          <a:p>
            <a:r>
              <a:rPr lang="en-US" sz="1100" b="1" dirty="0">
                <a:solidFill>
                  <a:schemeClr val="tx2"/>
                </a:solidFill>
              </a:rPr>
              <a:t>(RDO)</a:t>
            </a:r>
            <a:endParaRPr lang="en-US" sz="1100" dirty="0"/>
          </a:p>
        </p:txBody>
      </p:sp>
      <p:sp>
        <p:nvSpPr>
          <p:cNvPr id="40" name="TextBox 9">
            <a:extLst>
              <a:ext uri="{FF2B5EF4-FFF2-40B4-BE49-F238E27FC236}">
                <a16:creationId xmlns:a16="http://schemas.microsoft.com/office/drawing/2014/main" id="{D851DD68-A548-476A-9427-F850288C70DB}"/>
              </a:ext>
            </a:extLst>
          </p:cNvPr>
          <p:cNvSpPr txBox="1"/>
          <p:nvPr/>
        </p:nvSpPr>
        <p:spPr>
          <a:xfrm>
            <a:off x="6717154" y="3386858"/>
            <a:ext cx="1394794"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Data Aggregation Module (DAM)</a:t>
            </a:r>
            <a:endParaRPr lang="en-US" sz="1100" dirty="0"/>
          </a:p>
        </p:txBody>
      </p:sp>
      <p:sp>
        <p:nvSpPr>
          <p:cNvPr id="41" name="TextBox 10">
            <a:extLst>
              <a:ext uri="{FF2B5EF4-FFF2-40B4-BE49-F238E27FC236}">
                <a16:creationId xmlns:a16="http://schemas.microsoft.com/office/drawing/2014/main" id="{A5D6E099-5CCD-43AD-B935-95291294272C}"/>
              </a:ext>
            </a:extLst>
          </p:cNvPr>
          <p:cNvSpPr txBox="1"/>
          <p:nvPr/>
        </p:nvSpPr>
        <p:spPr>
          <a:xfrm>
            <a:off x="7991241" y="3379605"/>
            <a:ext cx="157546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Computing</a:t>
            </a:r>
            <a:endParaRPr lang="en-US" sz="1100" dirty="0"/>
          </a:p>
        </p:txBody>
      </p:sp>
      <p:pic>
        <p:nvPicPr>
          <p:cNvPr id="42" name="Picture 41">
            <a:extLst>
              <a:ext uri="{FF2B5EF4-FFF2-40B4-BE49-F238E27FC236}">
                <a16:creationId xmlns:a16="http://schemas.microsoft.com/office/drawing/2014/main" id="{8E664124-1E4B-4E27-9AE6-CBF35C8F5224}"/>
              </a:ext>
            </a:extLst>
          </p:cNvPr>
          <p:cNvPicPr>
            <a:picLocks noChangeAspect="1"/>
          </p:cNvPicPr>
          <p:nvPr/>
        </p:nvPicPr>
        <p:blipFill>
          <a:blip r:embed="rId2"/>
          <a:stretch>
            <a:fillRect/>
          </a:stretch>
        </p:blipFill>
        <p:spPr>
          <a:xfrm>
            <a:off x="1816215" y="2540854"/>
            <a:ext cx="720941" cy="673367"/>
          </a:xfrm>
          <a:prstGeom prst="rect">
            <a:avLst/>
          </a:prstGeom>
        </p:spPr>
      </p:pic>
      <p:sp>
        <p:nvSpPr>
          <p:cNvPr id="43" name="Rectangle 42">
            <a:extLst>
              <a:ext uri="{FF2B5EF4-FFF2-40B4-BE49-F238E27FC236}">
                <a16:creationId xmlns:a16="http://schemas.microsoft.com/office/drawing/2014/main" id="{5549153C-B100-421C-9509-F1C5F7673D14}"/>
              </a:ext>
            </a:extLst>
          </p:cNvPr>
          <p:cNvSpPr/>
          <p:nvPr/>
        </p:nvSpPr>
        <p:spPr>
          <a:xfrm>
            <a:off x="2935823" y="2380783"/>
            <a:ext cx="922015" cy="861172"/>
          </a:xfrm>
          <a:prstGeom prst="rect">
            <a:avLst/>
          </a:prstGeom>
          <a:solidFill>
            <a:srgbClr val="FFFB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43">
            <a:extLst>
              <a:ext uri="{FF2B5EF4-FFF2-40B4-BE49-F238E27FC236}">
                <a16:creationId xmlns:a16="http://schemas.microsoft.com/office/drawing/2014/main" id="{22044D42-7787-465D-9ECD-E58559449D6A}"/>
              </a:ext>
            </a:extLst>
          </p:cNvPr>
          <p:cNvSpPr/>
          <p:nvPr/>
        </p:nvSpPr>
        <p:spPr>
          <a:xfrm>
            <a:off x="4270474" y="2380783"/>
            <a:ext cx="922015" cy="861172"/>
          </a:xfrm>
          <a:prstGeom prst="rect">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Rectangle 44">
            <a:extLst>
              <a:ext uri="{FF2B5EF4-FFF2-40B4-BE49-F238E27FC236}">
                <a16:creationId xmlns:a16="http://schemas.microsoft.com/office/drawing/2014/main" id="{AA7CDA14-6F1A-4931-BB1A-660A2829C785}"/>
              </a:ext>
            </a:extLst>
          </p:cNvPr>
          <p:cNvSpPr/>
          <p:nvPr/>
        </p:nvSpPr>
        <p:spPr>
          <a:xfrm>
            <a:off x="5551027" y="2380783"/>
            <a:ext cx="922015" cy="861172"/>
          </a:xfrm>
          <a:prstGeom prst="rect">
            <a:avLst/>
          </a:prstGeom>
          <a:solidFill>
            <a:srgbClr val="92D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Rectangle 45">
            <a:extLst>
              <a:ext uri="{FF2B5EF4-FFF2-40B4-BE49-F238E27FC236}">
                <a16:creationId xmlns:a16="http://schemas.microsoft.com/office/drawing/2014/main" id="{AF8DA97C-4FC9-4B84-A5A2-BCEAB2E8962D}"/>
              </a:ext>
            </a:extLst>
          </p:cNvPr>
          <p:cNvSpPr/>
          <p:nvPr/>
        </p:nvSpPr>
        <p:spPr>
          <a:xfrm>
            <a:off x="6784545" y="2380783"/>
            <a:ext cx="922015" cy="861172"/>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FDF53CF3-3716-4C86-83AB-DF3AA7CD10B7}"/>
              </a:ext>
            </a:extLst>
          </p:cNvPr>
          <p:cNvSpPr/>
          <p:nvPr/>
        </p:nvSpPr>
        <p:spPr>
          <a:xfrm>
            <a:off x="8065098" y="2380783"/>
            <a:ext cx="922015" cy="861172"/>
          </a:xfrm>
          <a:prstGeom prst="rect">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0</a:t>
            </a:r>
          </a:p>
        </p:txBody>
      </p:sp>
      <p:sp>
        <p:nvSpPr>
          <p:cNvPr id="48" name="Rectangle 47">
            <a:extLst>
              <a:ext uri="{FF2B5EF4-FFF2-40B4-BE49-F238E27FC236}">
                <a16:creationId xmlns:a16="http://schemas.microsoft.com/office/drawing/2014/main" id="{A63D34FE-17BD-4C0E-A5B4-B62AA754A14D}"/>
              </a:ext>
            </a:extLst>
          </p:cNvPr>
          <p:cNvSpPr/>
          <p:nvPr/>
        </p:nvSpPr>
        <p:spPr>
          <a:xfrm>
            <a:off x="6784545" y="1214661"/>
            <a:ext cx="922015" cy="8611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TextBox 18">
            <a:extLst>
              <a:ext uri="{FF2B5EF4-FFF2-40B4-BE49-F238E27FC236}">
                <a16:creationId xmlns:a16="http://schemas.microsoft.com/office/drawing/2014/main" id="{80F23A66-5F6A-4AB1-BA74-F042EDD5BD7F}"/>
              </a:ext>
            </a:extLst>
          </p:cNvPr>
          <p:cNvSpPr txBox="1"/>
          <p:nvPr/>
        </p:nvSpPr>
        <p:spPr>
          <a:xfrm>
            <a:off x="6691196" y="925037"/>
            <a:ext cx="2650602" cy="13080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2"/>
                </a:solidFill>
              </a:rPr>
              <a:t>Global Timing Unit (GTU)</a:t>
            </a:r>
          </a:p>
          <a:p>
            <a:endParaRPr lang="en-US" sz="1100" dirty="0"/>
          </a:p>
          <a:p>
            <a:r>
              <a:rPr lang="en-US" sz="1100" dirty="0"/>
              <a:t>	    -Interfaces to Collider, 	     Run Control &amp; DAM</a:t>
            </a:r>
          </a:p>
          <a:p>
            <a:r>
              <a:rPr lang="en-US" sz="1100" dirty="0"/>
              <a:t>	    -Config &amp; Control</a:t>
            </a:r>
          </a:p>
          <a:p>
            <a:r>
              <a:rPr lang="en-US" sz="1100" dirty="0"/>
              <a:t>	    -Clock &amp; Timing</a:t>
            </a:r>
          </a:p>
          <a:p>
            <a:endParaRPr lang="en-US" sz="1200" dirty="0"/>
          </a:p>
        </p:txBody>
      </p:sp>
      <p:sp>
        <p:nvSpPr>
          <p:cNvPr id="50" name="Rectangle: Rounded Corners 19">
            <a:extLst>
              <a:ext uri="{FF2B5EF4-FFF2-40B4-BE49-F238E27FC236}">
                <a16:creationId xmlns:a16="http://schemas.microsoft.com/office/drawing/2014/main" id="{3AC2F7A1-2508-4811-8CF9-B832BD767178}"/>
              </a:ext>
            </a:extLst>
          </p:cNvPr>
          <p:cNvSpPr/>
          <p:nvPr/>
        </p:nvSpPr>
        <p:spPr>
          <a:xfrm>
            <a:off x="1568898" y="2228372"/>
            <a:ext cx="2468880" cy="1151233"/>
          </a:xfrm>
          <a:prstGeom prst="roundRect">
            <a:avLst/>
          </a:prstGeom>
          <a:noFill/>
          <a:ln>
            <a:solidFill>
              <a:schemeClr val="tx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sp>
        <p:nvSpPr>
          <p:cNvPr id="51" name="TextBox 20">
            <a:extLst>
              <a:ext uri="{FF2B5EF4-FFF2-40B4-BE49-F238E27FC236}">
                <a16:creationId xmlns:a16="http://schemas.microsoft.com/office/drawing/2014/main" id="{04C16912-AB4A-4F3B-8D4D-C5DB1AAA320D}"/>
              </a:ext>
            </a:extLst>
          </p:cNvPr>
          <p:cNvSpPr txBox="1"/>
          <p:nvPr/>
        </p:nvSpPr>
        <p:spPr>
          <a:xfrm>
            <a:off x="2345529" y="1930147"/>
            <a:ext cx="1140043"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On Detector</a:t>
            </a:r>
          </a:p>
          <a:p>
            <a:endParaRPr lang="en-US" sz="1100" dirty="0"/>
          </a:p>
        </p:txBody>
      </p:sp>
      <p:sp>
        <p:nvSpPr>
          <p:cNvPr id="52" name="Freeform: Shape 21">
            <a:extLst>
              <a:ext uri="{FF2B5EF4-FFF2-40B4-BE49-F238E27FC236}">
                <a16:creationId xmlns:a16="http://schemas.microsoft.com/office/drawing/2014/main" id="{CA19D5DC-A15A-4070-8257-5B5AFDB8C138}"/>
              </a:ext>
            </a:extLst>
          </p:cNvPr>
          <p:cNvSpPr/>
          <p:nvPr/>
        </p:nvSpPr>
        <p:spPr>
          <a:xfrm>
            <a:off x="2465600" y="2624090"/>
            <a:ext cx="870155" cy="238463"/>
          </a:xfrm>
          <a:custGeom>
            <a:avLst/>
            <a:gdLst>
              <a:gd name="connsiteX0" fmla="*/ 0 w 870155"/>
              <a:gd name="connsiteY0" fmla="*/ 135224 h 238463"/>
              <a:gd name="connsiteX1" fmla="*/ 265471 w 870155"/>
              <a:gd name="connsiteY1" fmla="*/ 2489 h 238463"/>
              <a:gd name="connsiteX2" fmla="*/ 870155 w 870155"/>
              <a:gd name="connsiteY2" fmla="*/ 238463 h 238463"/>
            </a:gdLst>
            <a:ahLst/>
            <a:cxnLst>
              <a:cxn ang="0">
                <a:pos x="connsiteX0" y="connsiteY0"/>
              </a:cxn>
              <a:cxn ang="0">
                <a:pos x="connsiteX1" y="connsiteY1"/>
              </a:cxn>
              <a:cxn ang="0">
                <a:pos x="connsiteX2" y="connsiteY2"/>
              </a:cxn>
            </a:cxnLst>
            <a:rect l="l" t="t" r="r" b="b"/>
            <a:pathLst>
              <a:path w="870155" h="238463">
                <a:moveTo>
                  <a:pt x="0" y="135224"/>
                </a:moveTo>
                <a:cubicBezTo>
                  <a:pt x="60222" y="60253"/>
                  <a:pt x="120445" y="-14717"/>
                  <a:pt x="265471" y="2489"/>
                </a:cubicBezTo>
                <a:cubicBezTo>
                  <a:pt x="410497" y="19695"/>
                  <a:pt x="640326" y="129079"/>
                  <a:pt x="870155" y="238463"/>
                </a:cubicBezTo>
              </a:path>
            </a:pathLst>
          </a:custGeom>
          <a:noFill/>
          <a:ln>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cxnSp>
        <p:nvCxnSpPr>
          <p:cNvPr id="53" name="Straight Arrow Connector 52">
            <a:extLst>
              <a:ext uri="{FF2B5EF4-FFF2-40B4-BE49-F238E27FC236}">
                <a16:creationId xmlns:a16="http://schemas.microsoft.com/office/drawing/2014/main" id="{1354DDBB-792B-4D7E-9A03-069FE7B11C63}"/>
              </a:ext>
            </a:extLst>
          </p:cNvPr>
          <p:cNvCxnSpPr/>
          <p:nvPr/>
        </p:nvCxnSpPr>
        <p:spPr>
          <a:xfrm>
            <a:off x="5192489" y="2624090"/>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3D7AF0F-E07C-4B62-A779-1443AD4DB4CD}"/>
              </a:ext>
            </a:extLst>
          </p:cNvPr>
          <p:cNvCxnSpPr/>
          <p:nvPr/>
        </p:nvCxnSpPr>
        <p:spPr>
          <a:xfrm flipH="1">
            <a:off x="5192489"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5D56FB0-D8FF-4DAB-BA33-10AE15657E91}"/>
              </a:ext>
            </a:extLst>
          </p:cNvPr>
          <p:cNvCxnSpPr/>
          <p:nvPr/>
        </p:nvCxnSpPr>
        <p:spPr>
          <a:xfrm>
            <a:off x="6473042" y="2623906"/>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B69FE4D-8946-4C37-BFCA-2BA2E9312373}"/>
              </a:ext>
            </a:extLst>
          </p:cNvPr>
          <p:cNvCxnSpPr/>
          <p:nvPr/>
        </p:nvCxnSpPr>
        <p:spPr>
          <a:xfrm flipH="1">
            <a:off x="6473042" y="2975378"/>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AB085B-9067-4D2E-B127-1C32ECE5C626}"/>
              </a:ext>
            </a:extLst>
          </p:cNvPr>
          <p:cNvCxnSpPr/>
          <p:nvPr/>
        </p:nvCxnSpPr>
        <p:spPr>
          <a:xfrm>
            <a:off x="7706560" y="2623906"/>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1E388780-FEEF-5059-E551-32756B4774DA}"/>
              </a:ext>
            </a:extLst>
          </p:cNvPr>
          <p:cNvCxnSpPr>
            <a:cxnSpLocks/>
            <a:stCxn id="66" idx="3"/>
          </p:cNvCxnSpPr>
          <p:nvPr/>
        </p:nvCxnSpPr>
        <p:spPr>
          <a:xfrm>
            <a:off x="3457709" y="2843354"/>
            <a:ext cx="2979523" cy="194727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67EFEE6F-58DD-4B26-851C-5A3B56474E78}"/>
              </a:ext>
            </a:extLst>
          </p:cNvPr>
          <p:cNvCxnSpPr/>
          <p:nvPr/>
        </p:nvCxnSpPr>
        <p:spPr>
          <a:xfrm flipH="1">
            <a:off x="7706560"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E82DC30-28BC-4C2C-9797-529D5CC0DC3C}"/>
              </a:ext>
            </a:extLst>
          </p:cNvPr>
          <p:cNvCxnSpPr/>
          <p:nvPr/>
        </p:nvCxnSpPr>
        <p:spPr>
          <a:xfrm flipV="1">
            <a:off x="7055298"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269D87-B6A6-4582-AD50-B9AB80600105}"/>
              </a:ext>
            </a:extLst>
          </p:cNvPr>
          <p:cNvCxnSpPr/>
          <p:nvPr/>
        </p:nvCxnSpPr>
        <p:spPr>
          <a:xfrm>
            <a:off x="7457400"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6">
            <a:extLst>
              <a:ext uri="{FF2B5EF4-FFF2-40B4-BE49-F238E27FC236}">
                <a16:creationId xmlns:a16="http://schemas.microsoft.com/office/drawing/2014/main" id="{D59763EC-8EBE-4F46-958A-F5C07B810D44}"/>
              </a:ext>
            </a:extLst>
          </p:cNvPr>
          <p:cNvSpPr txBox="1"/>
          <p:nvPr/>
        </p:nvSpPr>
        <p:spPr>
          <a:xfrm>
            <a:off x="2519156" y="2402841"/>
            <a:ext cx="71842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SMT BGA</a:t>
            </a:r>
          </a:p>
          <a:p>
            <a:endParaRPr lang="en-US" sz="1100" dirty="0"/>
          </a:p>
        </p:txBody>
      </p:sp>
      <p:cxnSp>
        <p:nvCxnSpPr>
          <p:cNvPr id="62" name="Straight Arrow Connector 61">
            <a:extLst>
              <a:ext uri="{FF2B5EF4-FFF2-40B4-BE49-F238E27FC236}">
                <a16:creationId xmlns:a16="http://schemas.microsoft.com/office/drawing/2014/main" id="{1354DDBB-792B-4D7E-9A03-069FE7B11C63}"/>
              </a:ext>
            </a:extLst>
          </p:cNvPr>
          <p:cNvCxnSpPr/>
          <p:nvPr/>
        </p:nvCxnSpPr>
        <p:spPr>
          <a:xfrm>
            <a:off x="3857838" y="2624090"/>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3D7AF0F-E07C-4B62-A779-1443AD4DB4CD}"/>
              </a:ext>
            </a:extLst>
          </p:cNvPr>
          <p:cNvCxnSpPr/>
          <p:nvPr/>
        </p:nvCxnSpPr>
        <p:spPr>
          <a:xfrm flipH="1">
            <a:off x="3857838" y="2975378"/>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Title 7">
            <a:extLst>
              <a:ext uri="{FF2B5EF4-FFF2-40B4-BE49-F238E27FC236}">
                <a16:creationId xmlns:a16="http://schemas.microsoft.com/office/drawing/2014/main" id="{7A881E45-ECDE-9DDF-A242-3D6DED38C103}"/>
              </a:ext>
            </a:extLst>
          </p:cNvPr>
          <p:cNvSpPr>
            <a:spLocks noGrp="1"/>
          </p:cNvSpPr>
          <p:nvPr>
            <p:ph type="title"/>
          </p:nvPr>
        </p:nvSpPr>
        <p:spPr/>
        <p:txBody>
          <a:bodyPr/>
          <a:lstStyle/>
          <a:p>
            <a:r>
              <a:rPr lang="en-US" dirty="0"/>
              <a:t>DAQ / SRO Protocols</a:t>
            </a:r>
          </a:p>
        </p:txBody>
      </p:sp>
      <p:sp>
        <p:nvSpPr>
          <p:cNvPr id="2" name="Date Placeholder 1">
            <a:extLst>
              <a:ext uri="{FF2B5EF4-FFF2-40B4-BE49-F238E27FC236}">
                <a16:creationId xmlns:a16="http://schemas.microsoft.com/office/drawing/2014/main" id="{F2993AF2-DC8B-026C-9C88-7A6DE89EFB40}"/>
              </a:ext>
            </a:extLst>
          </p:cNvPr>
          <p:cNvSpPr>
            <a:spLocks noGrp="1"/>
          </p:cNvSpPr>
          <p:nvPr>
            <p:ph type="dt" sz="half" idx="10"/>
          </p:nvPr>
        </p:nvSpPr>
        <p:spPr/>
        <p:txBody>
          <a:bodyPr/>
          <a:lstStyle/>
          <a:p>
            <a:r>
              <a:rPr lang="en-US"/>
              <a:t>7/25/2024</a:t>
            </a:r>
            <a:endParaRPr lang="en-US" dirty="0"/>
          </a:p>
        </p:txBody>
      </p:sp>
      <p:sp>
        <p:nvSpPr>
          <p:cNvPr id="3" name="Footer Placeholder 2">
            <a:extLst>
              <a:ext uri="{FF2B5EF4-FFF2-40B4-BE49-F238E27FC236}">
                <a16:creationId xmlns:a16="http://schemas.microsoft.com/office/drawing/2014/main" id="{95E6027F-857A-B7D5-2AC1-2CB5FEB97FFD}"/>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F2760954-32F8-32AC-0DDC-81741503B4F2}"/>
              </a:ext>
            </a:extLst>
          </p:cNvPr>
          <p:cNvSpPr>
            <a:spLocks noGrp="1"/>
          </p:cNvSpPr>
          <p:nvPr>
            <p:ph type="sldNum" sz="quarter" idx="12"/>
          </p:nvPr>
        </p:nvSpPr>
        <p:spPr/>
        <p:txBody>
          <a:bodyPr/>
          <a:lstStyle/>
          <a:p>
            <a:fld id="{1D3F305C-2602-4CA9-A2B7-0F73DAFE7D1F}" type="slidenum">
              <a:rPr lang="en-US" smtClean="0"/>
              <a:pPr/>
              <a:t>7</a:t>
            </a:fld>
            <a:endParaRPr lang="en-US" dirty="0"/>
          </a:p>
        </p:txBody>
      </p:sp>
      <p:sp>
        <p:nvSpPr>
          <p:cNvPr id="6" name="Rectangle 5">
            <a:extLst>
              <a:ext uri="{FF2B5EF4-FFF2-40B4-BE49-F238E27FC236}">
                <a16:creationId xmlns:a16="http://schemas.microsoft.com/office/drawing/2014/main" id="{B38CE82C-CAEE-6AD7-9FC9-4FB34958A4D4}"/>
              </a:ext>
            </a:extLst>
          </p:cNvPr>
          <p:cNvSpPr/>
          <p:nvPr/>
        </p:nvSpPr>
        <p:spPr>
          <a:xfrm>
            <a:off x="9935276" y="1069879"/>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(BNL)</a:t>
            </a:r>
          </a:p>
        </p:txBody>
      </p:sp>
      <p:sp>
        <p:nvSpPr>
          <p:cNvPr id="7" name="Rectangle 6">
            <a:extLst>
              <a:ext uri="{FF2B5EF4-FFF2-40B4-BE49-F238E27FC236}">
                <a16:creationId xmlns:a16="http://schemas.microsoft.com/office/drawing/2014/main" id="{DFDCC08D-D4D2-4FED-7AE6-138D9328B236}"/>
              </a:ext>
            </a:extLst>
          </p:cNvPr>
          <p:cNvSpPr/>
          <p:nvPr/>
        </p:nvSpPr>
        <p:spPr>
          <a:xfrm>
            <a:off x="9931211" y="3110784"/>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(JLAB)</a:t>
            </a:r>
          </a:p>
        </p:txBody>
      </p:sp>
      <p:cxnSp>
        <p:nvCxnSpPr>
          <p:cNvPr id="11" name="Straight Arrow Connector 10">
            <a:extLst>
              <a:ext uri="{FF2B5EF4-FFF2-40B4-BE49-F238E27FC236}">
                <a16:creationId xmlns:a16="http://schemas.microsoft.com/office/drawing/2014/main" id="{07091D12-8C57-BCA6-4C6E-0E46EE8FFBBE}"/>
              </a:ext>
            </a:extLst>
          </p:cNvPr>
          <p:cNvCxnSpPr>
            <a:cxnSpLocks/>
            <a:endCxn id="6" idx="1"/>
          </p:cNvCxnSpPr>
          <p:nvPr/>
        </p:nvCxnSpPr>
        <p:spPr>
          <a:xfrm flipV="1">
            <a:off x="8987113" y="2038637"/>
            <a:ext cx="948163" cy="5854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a:extLst>
              <a:ext uri="{FF2B5EF4-FFF2-40B4-BE49-F238E27FC236}">
                <a16:creationId xmlns:a16="http://schemas.microsoft.com/office/drawing/2014/main" id="{4F1A967E-4DDB-0FCB-03E2-5D1EAB49CB02}"/>
              </a:ext>
            </a:extLst>
          </p:cNvPr>
          <p:cNvSpPr/>
          <p:nvPr/>
        </p:nvSpPr>
        <p:spPr>
          <a:xfrm rot="16200000">
            <a:off x="5189195" y="3594279"/>
            <a:ext cx="365126" cy="9705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9" name="TextBox 8">
            <a:extLst>
              <a:ext uri="{FF2B5EF4-FFF2-40B4-BE49-F238E27FC236}">
                <a16:creationId xmlns:a16="http://schemas.microsoft.com/office/drawing/2014/main" id="{FB6328ED-8B9C-4F5A-844E-FC83A1F0A73D}"/>
              </a:ext>
            </a:extLst>
          </p:cNvPr>
          <p:cNvSpPr txBox="1"/>
          <p:nvPr/>
        </p:nvSpPr>
        <p:spPr>
          <a:xfrm>
            <a:off x="4864155" y="4321441"/>
            <a:ext cx="982961" cy="307777"/>
          </a:xfrm>
          <a:prstGeom prst="rect">
            <a:avLst/>
          </a:prstGeom>
          <a:noFill/>
        </p:spPr>
        <p:txBody>
          <a:bodyPr wrap="none" rtlCol="0">
            <a:spAutoFit/>
          </a:bodyPr>
          <a:lstStyle/>
          <a:p>
            <a:r>
              <a:rPr lang="en-US" sz="1400" dirty="0"/>
              <a:t>FEB/RDO</a:t>
            </a:r>
          </a:p>
        </p:txBody>
      </p:sp>
      <p:sp>
        <p:nvSpPr>
          <p:cNvPr id="10" name="Left Brace 9">
            <a:extLst>
              <a:ext uri="{FF2B5EF4-FFF2-40B4-BE49-F238E27FC236}">
                <a16:creationId xmlns:a16="http://schemas.microsoft.com/office/drawing/2014/main" id="{F3570F67-FA27-1B7E-9640-875C74DE5347}"/>
              </a:ext>
            </a:extLst>
          </p:cNvPr>
          <p:cNvSpPr/>
          <p:nvPr/>
        </p:nvSpPr>
        <p:spPr>
          <a:xfrm rot="16200000">
            <a:off x="8395301" y="4392364"/>
            <a:ext cx="261611" cy="922015"/>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C5B86AF-0AFE-D61F-4056-23CCF394167E}"/>
              </a:ext>
            </a:extLst>
          </p:cNvPr>
          <p:cNvSpPr txBox="1"/>
          <p:nvPr/>
        </p:nvSpPr>
        <p:spPr>
          <a:xfrm>
            <a:off x="6481121" y="4216079"/>
            <a:ext cx="1709121" cy="523220"/>
          </a:xfrm>
          <a:prstGeom prst="rect">
            <a:avLst/>
          </a:prstGeom>
          <a:noFill/>
        </p:spPr>
        <p:txBody>
          <a:bodyPr wrap="none" rtlCol="0">
            <a:spAutoFit/>
          </a:bodyPr>
          <a:lstStyle/>
          <a:p>
            <a:pPr algn="ctr"/>
            <a:r>
              <a:rPr lang="en-US" sz="1400" dirty="0"/>
              <a:t>(Fiber Protocol)</a:t>
            </a:r>
          </a:p>
          <a:p>
            <a:pPr algn="ctr"/>
            <a:r>
              <a:rPr lang="en-US" sz="1400" dirty="0" err="1"/>
              <a:t>ePIC</a:t>
            </a:r>
            <a:r>
              <a:rPr lang="en-US" sz="1400" dirty="0"/>
              <a:t> DAQ protocol</a:t>
            </a:r>
          </a:p>
        </p:txBody>
      </p:sp>
      <p:sp>
        <p:nvSpPr>
          <p:cNvPr id="13" name="Left Brace 12">
            <a:extLst>
              <a:ext uri="{FF2B5EF4-FFF2-40B4-BE49-F238E27FC236}">
                <a16:creationId xmlns:a16="http://schemas.microsoft.com/office/drawing/2014/main" id="{940A6EF4-F8DA-0C07-D5AB-C369F8902199}"/>
              </a:ext>
            </a:extLst>
          </p:cNvPr>
          <p:cNvSpPr/>
          <p:nvPr/>
        </p:nvSpPr>
        <p:spPr>
          <a:xfrm rot="16200000">
            <a:off x="7046965" y="3115031"/>
            <a:ext cx="365126" cy="1921429"/>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164DFC7C-BB1F-1D72-1BCC-CEE19DA94BEA}"/>
              </a:ext>
            </a:extLst>
          </p:cNvPr>
          <p:cNvSpPr txBox="1"/>
          <p:nvPr/>
        </p:nvSpPr>
        <p:spPr>
          <a:xfrm>
            <a:off x="8035426" y="4983824"/>
            <a:ext cx="981358" cy="523220"/>
          </a:xfrm>
          <a:prstGeom prst="rect">
            <a:avLst/>
          </a:prstGeom>
          <a:noFill/>
        </p:spPr>
        <p:txBody>
          <a:bodyPr wrap="none" rtlCol="0">
            <a:spAutoFit/>
          </a:bodyPr>
          <a:lstStyle/>
          <a:p>
            <a:pPr algn="ctr"/>
            <a:r>
              <a:rPr lang="en-US" sz="1400" dirty="0">
                <a:solidFill>
                  <a:srgbClr val="FF0000"/>
                </a:solidFill>
              </a:rPr>
              <a:t>Echelon 0</a:t>
            </a:r>
          </a:p>
          <a:p>
            <a:pPr algn="ctr"/>
            <a:r>
              <a:rPr lang="en-US" sz="1400" dirty="0">
                <a:solidFill>
                  <a:srgbClr val="FF0000"/>
                </a:solidFill>
              </a:rPr>
              <a:t>Protocol</a:t>
            </a:r>
          </a:p>
        </p:txBody>
      </p:sp>
      <p:sp>
        <p:nvSpPr>
          <p:cNvPr id="16" name="Left Brace 15">
            <a:extLst>
              <a:ext uri="{FF2B5EF4-FFF2-40B4-BE49-F238E27FC236}">
                <a16:creationId xmlns:a16="http://schemas.microsoft.com/office/drawing/2014/main" id="{79400E14-2489-5CDE-F116-463CFE2C1307}"/>
              </a:ext>
            </a:extLst>
          </p:cNvPr>
          <p:cNvSpPr/>
          <p:nvPr/>
        </p:nvSpPr>
        <p:spPr>
          <a:xfrm rot="16200000">
            <a:off x="9344030" y="4861176"/>
            <a:ext cx="261611" cy="166029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ectangle 17">
            <a:extLst>
              <a:ext uri="{FF2B5EF4-FFF2-40B4-BE49-F238E27FC236}">
                <a16:creationId xmlns:a16="http://schemas.microsoft.com/office/drawing/2014/main" id="{00F4FC92-7266-4EBB-9263-A7C15EAE9A22}"/>
              </a:ext>
            </a:extLst>
          </p:cNvPr>
          <p:cNvSpPr/>
          <p:nvPr/>
        </p:nvSpPr>
        <p:spPr>
          <a:xfrm>
            <a:off x="496973" y="874202"/>
            <a:ext cx="7129762" cy="548214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600" dirty="0">
                <a:solidFill>
                  <a:schemeClr val="tx1"/>
                </a:solidFill>
              </a:rPr>
              <a:t>Data file’s are:</a:t>
            </a:r>
          </a:p>
          <a:p>
            <a:r>
              <a:rPr lang="en-US" sz="1600" dirty="0">
                <a:solidFill>
                  <a:schemeClr val="tx1"/>
                </a:solidFill>
              </a:rPr>
              <a:t>	Timeframes are continuous and ordered within file</a:t>
            </a:r>
          </a:p>
          <a:p>
            <a:r>
              <a:rPr lang="en-US" sz="1600" dirty="0">
                <a:solidFill>
                  <a:schemeClr val="tx1"/>
                </a:solidFill>
              </a:rPr>
              <a:t>	Timeframes contain all detector information</a:t>
            </a:r>
          </a:p>
          <a:p>
            <a:endParaRPr lang="en-US" sz="1600" dirty="0">
              <a:solidFill>
                <a:schemeClr val="tx1"/>
              </a:solidFill>
            </a:endParaRPr>
          </a:p>
          <a:p>
            <a:r>
              <a:rPr lang="en-US" sz="1600" dirty="0">
                <a:solidFill>
                  <a:schemeClr val="tx1"/>
                </a:solidFill>
              </a:rPr>
              <a:t>	Some data is attached to a physical run period</a:t>
            </a:r>
          </a:p>
          <a:p>
            <a:r>
              <a:rPr lang="en-US" sz="1600" dirty="0">
                <a:solidFill>
                  <a:schemeClr val="tx1"/>
                </a:solidFill>
              </a:rPr>
              <a:t>	Some data is continuously generated</a:t>
            </a:r>
          </a:p>
        </p:txBody>
      </p:sp>
      <p:sp>
        <p:nvSpPr>
          <p:cNvPr id="17" name="TextBox 16">
            <a:extLst>
              <a:ext uri="{FF2B5EF4-FFF2-40B4-BE49-F238E27FC236}">
                <a16:creationId xmlns:a16="http://schemas.microsoft.com/office/drawing/2014/main" id="{1F24DDA6-E730-6791-62F9-5BFD7258AD28}"/>
              </a:ext>
            </a:extLst>
          </p:cNvPr>
          <p:cNvSpPr txBox="1"/>
          <p:nvPr/>
        </p:nvSpPr>
        <p:spPr>
          <a:xfrm>
            <a:off x="8917858" y="5833483"/>
            <a:ext cx="1260281" cy="307777"/>
          </a:xfrm>
          <a:prstGeom prst="rect">
            <a:avLst/>
          </a:prstGeom>
          <a:noFill/>
        </p:spPr>
        <p:txBody>
          <a:bodyPr wrap="none" rtlCol="0">
            <a:spAutoFit/>
          </a:bodyPr>
          <a:lstStyle/>
          <a:p>
            <a:r>
              <a:rPr lang="en-US" sz="1400" dirty="0">
                <a:solidFill>
                  <a:srgbClr val="FF0000"/>
                </a:solidFill>
              </a:rPr>
              <a:t>SRO protocol</a:t>
            </a:r>
          </a:p>
        </p:txBody>
      </p:sp>
      <p:sp>
        <p:nvSpPr>
          <p:cNvPr id="19" name="Rectangle 18">
            <a:extLst>
              <a:ext uri="{FF2B5EF4-FFF2-40B4-BE49-F238E27FC236}">
                <a16:creationId xmlns:a16="http://schemas.microsoft.com/office/drawing/2014/main" id="{B0C769DD-E96A-792C-6FA6-98B2D6E98FC4}"/>
              </a:ext>
            </a:extLst>
          </p:cNvPr>
          <p:cNvSpPr/>
          <p:nvPr/>
        </p:nvSpPr>
        <p:spPr>
          <a:xfrm>
            <a:off x="702986" y="267567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0" name="Rectangle 19">
            <a:extLst>
              <a:ext uri="{FF2B5EF4-FFF2-40B4-BE49-F238E27FC236}">
                <a16:creationId xmlns:a16="http://schemas.microsoft.com/office/drawing/2014/main" id="{BD1EDEF7-1685-29E4-F782-93FB4CBA55CF}"/>
              </a:ext>
            </a:extLst>
          </p:cNvPr>
          <p:cNvSpPr/>
          <p:nvPr/>
        </p:nvSpPr>
        <p:spPr>
          <a:xfrm>
            <a:off x="702986" y="3069649"/>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1" name="Rectangle 20">
            <a:extLst>
              <a:ext uri="{FF2B5EF4-FFF2-40B4-BE49-F238E27FC236}">
                <a16:creationId xmlns:a16="http://schemas.microsoft.com/office/drawing/2014/main" id="{21B7CFA7-97BA-24EE-46C1-0C91AD2BECCE}"/>
              </a:ext>
            </a:extLst>
          </p:cNvPr>
          <p:cNvSpPr/>
          <p:nvPr/>
        </p:nvSpPr>
        <p:spPr>
          <a:xfrm>
            <a:off x="702986" y="3463623"/>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2" name="Rectangle 21">
            <a:extLst>
              <a:ext uri="{FF2B5EF4-FFF2-40B4-BE49-F238E27FC236}">
                <a16:creationId xmlns:a16="http://schemas.microsoft.com/office/drawing/2014/main" id="{0F477130-9C8E-7895-76BF-7BEEEDED4340}"/>
              </a:ext>
            </a:extLst>
          </p:cNvPr>
          <p:cNvSpPr/>
          <p:nvPr/>
        </p:nvSpPr>
        <p:spPr>
          <a:xfrm>
            <a:off x="702986" y="3857597"/>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3" name="Rectangle 22">
            <a:extLst>
              <a:ext uri="{FF2B5EF4-FFF2-40B4-BE49-F238E27FC236}">
                <a16:creationId xmlns:a16="http://schemas.microsoft.com/office/drawing/2014/main" id="{FFE803F4-F631-CB40-D997-EF9E89E1F24E}"/>
              </a:ext>
            </a:extLst>
          </p:cNvPr>
          <p:cNvSpPr/>
          <p:nvPr/>
        </p:nvSpPr>
        <p:spPr>
          <a:xfrm>
            <a:off x="702986" y="425157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4" name="Rectangle 23">
            <a:extLst>
              <a:ext uri="{FF2B5EF4-FFF2-40B4-BE49-F238E27FC236}">
                <a16:creationId xmlns:a16="http://schemas.microsoft.com/office/drawing/2014/main" id="{6C6BA8B1-9096-8BC5-28BA-87E0F48B149B}"/>
              </a:ext>
            </a:extLst>
          </p:cNvPr>
          <p:cNvSpPr/>
          <p:nvPr/>
        </p:nvSpPr>
        <p:spPr>
          <a:xfrm>
            <a:off x="702986" y="464554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6" name="Rectangle 25">
            <a:extLst>
              <a:ext uri="{FF2B5EF4-FFF2-40B4-BE49-F238E27FC236}">
                <a16:creationId xmlns:a16="http://schemas.microsoft.com/office/drawing/2014/main" id="{EF680ED4-DD6F-5CD4-7254-C8D9E9709A78}"/>
              </a:ext>
            </a:extLst>
          </p:cNvPr>
          <p:cNvSpPr/>
          <p:nvPr/>
        </p:nvSpPr>
        <p:spPr>
          <a:xfrm>
            <a:off x="702986" y="5399740"/>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64" name="TextBox 63">
            <a:extLst>
              <a:ext uri="{FF2B5EF4-FFF2-40B4-BE49-F238E27FC236}">
                <a16:creationId xmlns:a16="http://schemas.microsoft.com/office/drawing/2014/main" id="{A0A80FA3-CA37-3DDD-85CC-74CBFF96C729}"/>
              </a:ext>
            </a:extLst>
          </p:cNvPr>
          <p:cNvSpPr txBox="1"/>
          <p:nvPr/>
        </p:nvSpPr>
        <p:spPr>
          <a:xfrm>
            <a:off x="794550" y="4960368"/>
            <a:ext cx="787395" cy="369332"/>
          </a:xfrm>
          <a:prstGeom prst="rect">
            <a:avLst/>
          </a:prstGeom>
          <a:noFill/>
        </p:spPr>
        <p:txBody>
          <a:bodyPr wrap="none" rtlCol="0">
            <a:spAutoFit/>
          </a:bodyPr>
          <a:lstStyle/>
          <a:p>
            <a:r>
              <a:rPr lang="en-US" dirty="0"/>
              <a:t>( . . . )</a:t>
            </a:r>
          </a:p>
        </p:txBody>
      </p:sp>
      <p:sp>
        <p:nvSpPr>
          <p:cNvPr id="65" name="TextBox 64">
            <a:extLst>
              <a:ext uri="{FF2B5EF4-FFF2-40B4-BE49-F238E27FC236}">
                <a16:creationId xmlns:a16="http://schemas.microsoft.com/office/drawing/2014/main" id="{60628B12-3D2B-D7BE-2C0F-F218FC32EAA3}"/>
              </a:ext>
            </a:extLst>
          </p:cNvPr>
          <p:cNvSpPr txBox="1"/>
          <p:nvPr/>
        </p:nvSpPr>
        <p:spPr>
          <a:xfrm>
            <a:off x="2570304" y="4975020"/>
            <a:ext cx="787395" cy="369332"/>
          </a:xfrm>
          <a:prstGeom prst="rect">
            <a:avLst/>
          </a:prstGeom>
          <a:noFill/>
        </p:spPr>
        <p:txBody>
          <a:bodyPr wrap="none" rtlCol="0">
            <a:spAutoFit/>
          </a:bodyPr>
          <a:lstStyle/>
          <a:p>
            <a:r>
              <a:rPr lang="en-US" dirty="0"/>
              <a:t>( . . . )</a:t>
            </a:r>
          </a:p>
        </p:txBody>
      </p:sp>
      <p:sp>
        <p:nvSpPr>
          <p:cNvPr id="66" name="Rectangle 65">
            <a:extLst>
              <a:ext uri="{FF2B5EF4-FFF2-40B4-BE49-F238E27FC236}">
                <a16:creationId xmlns:a16="http://schemas.microsoft.com/office/drawing/2014/main" id="{4F87597E-C7F3-2F20-EE12-E53B52A254B8}"/>
              </a:ext>
            </a:extLst>
          </p:cNvPr>
          <p:cNvSpPr/>
          <p:nvPr/>
        </p:nvSpPr>
        <p:spPr>
          <a:xfrm>
            <a:off x="2487185" y="2662318"/>
            <a:ext cx="970524" cy="3620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Scaler</a:t>
            </a:r>
          </a:p>
          <a:p>
            <a:pPr algn="ctr"/>
            <a:r>
              <a:rPr lang="en-US" sz="900" dirty="0">
                <a:solidFill>
                  <a:schemeClr val="tx1"/>
                </a:solidFill>
              </a:rPr>
              <a:t>Layer 2</a:t>
            </a:r>
          </a:p>
        </p:txBody>
      </p:sp>
      <p:sp>
        <p:nvSpPr>
          <p:cNvPr id="72" name="Rectangle 71">
            <a:extLst>
              <a:ext uri="{FF2B5EF4-FFF2-40B4-BE49-F238E27FC236}">
                <a16:creationId xmlns:a16="http://schemas.microsoft.com/office/drawing/2014/main" id="{40CA5119-9E18-B286-10BF-5AE4AE7DD9F0}"/>
              </a:ext>
            </a:extLst>
          </p:cNvPr>
          <p:cNvSpPr/>
          <p:nvPr/>
        </p:nvSpPr>
        <p:spPr>
          <a:xfrm>
            <a:off x="6429135" y="2630728"/>
            <a:ext cx="970524" cy="134082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Echelon 1</a:t>
            </a:r>
          </a:p>
          <a:p>
            <a:pPr algn="ctr"/>
            <a:r>
              <a:rPr lang="en-US" sz="1000" dirty="0">
                <a:solidFill>
                  <a:schemeClr val="tx1"/>
                </a:solidFill>
              </a:rPr>
              <a:t>(BNL)</a:t>
            </a:r>
          </a:p>
        </p:txBody>
      </p:sp>
      <p:sp>
        <p:nvSpPr>
          <p:cNvPr id="73" name="Rectangle 72">
            <a:extLst>
              <a:ext uri="{FF2B5EF4-FFF2-40B4-BE49-F238E27FC236}">
                <a16:creationId xmlns:a16="http://schemas.microsoft.com/office/drawing/2014/main" id="{A8707A31-45DF-FCF1-BE8C-B9CB150FFF03}"/>
              </a:ext>
            </a:extLst>
          </p:cNvPr>
          <p:cNvSpPr/>
          <p:nvPr/>
        </p:nvSpPr>
        <p:spPr>
          <a:xfrm>
            <a:off x="6429135" y="4502835"/>
            <a:ext cx="970524" cy="126331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Echelon 1</a:t>
            </a:r>
          </a:p>
          <a:p>
            <a:pPr algn="ctr"/>
            <a:r>
              <a:rPr lang="en-US" sz="1000" dirty="0">
                <a:solidFill>
                  <a:schemeClr val="tx1"/>
                </a:solidFill>
              </a:rPr>
              <a:t>(JLAB)</a:t>
            </a:r>
          </a:p>
        </p:txBody>
      </p:sp>
      <p:cxnSp>
        <p:nvCxnSpPr>
          <p:cNvPr id="75" name="Straight Connector 74">
            <a:extLst>
              <a:ext uri="{FF2B5EF4-FFF2-40B4-BE49-F238E27FC236}">
                <a16:creationId xmlns:a16="http://schemas.microsoft.com/office/drawing/2014/main" id="{8F7DE31A-B714-45DF-16A5-B776636DAB92}"/>
              </a:ext>
            </a:extLst>
          </p:cNvPr>
          <p:cNvCxnSpPr>
            <a:cxnSpLocks/>
            <a:stCxn id="19" idx="3"/>
            <a:endCxn id="66" idx="1"/>
          </p:cNvCxnSpPr>
          <p:nvPr/>
        </p:nvCxnSpPr>
        <p:spPr>
          <a:xfrm>
            <a:off x="1673510" y="2836450"/>
            <a:ext cx="813675" cy="6904"/>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Freeform: Shape 125">
            <a:extLst>
              <a:ext uri="{FF2B5EF4-FFF2-40B4-BE49-F238E27FC236}">
                <a16:creationId xmlns:a16="http://schemas.microsoft.com/office/drawing/2014/main" id="{F4F5D138-F5D6-457A-191D-363A17C0C9B6}"/>
              </a:ext>
            </a:extLst>
          </p:cNvPr>
          <p:cNvSpPr/>
          <p:nvPr/>
        </p:nvSpPr>
        <p:spPr>
          <a:xfrm>
            <a:off x="1684962" y="2835667"/>
            <a:ext cx="811658" cy="2743200"/>
          </a:xfrm>
          <a:custGeom>
            <a:avLst/>
            <a:gdLst>
              <a:gd name="connsiteX0" fmla="*/ 0 w 811658"/>
              <a:gd name="connsiteY0" fmla="*/ 0 h 2743200"/>
              <a:gd name="connsiteX1" fmla="*/ 811658 w 811658"/>
              <a:gd name="connsiteY1" fmla="*/ 1171254 h 2743200"/>
              <a:gd name="connsiteX2" fmla="*/ 811658 w 811658"/>
              <a:gd name="connsiteY2" fmla="*/ 2743200 h 2743200"/>
              <a:gd name="connsiteX3" fmla="*/ 0 w 811658"/>
              <a:gd name="connsiteY3" fmla="*/ 0 h 2743200"/>
            </a:gdLst>
            <a:ahLst/>
            <a:cxnLst>
              <a:cxn ang="0">
                <a:pos x="connsiteX0" y="connsiteY0"/>
              </a:cxn>
              <a:cxn ang="0">
                <a:pos x="connsiteX1" y="connsiteY1"/>
              </a:cxn>
              <a:cxn ang="0">
                <a:pos x="connsiteX2" y="connsiteY2"/>
              </a:cxn>
              <a:cxn ang="0">
                <a:pos x="connsiteX3" y="connsiteY3"/>
              </a:cxn>
            </a:cxnLst>
            <a:rect l="l" t="t" r="r" b="b"/>
            <a:pathLst>
              <a:path w="811658" h="2743200">
                <a:moveTo>
                  <a:pt x="0" y="0"/>
                </a:moveTo>
                <a:lnTo>
                  <a:pt x="811658" y="1171254"/>
                </a:lnTo>
                <a:lnTo>
                  <a:pt x="811658" y="2743200"/>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0CA7A78-247A-75C7-46F5-E674CF8BA2B0}"/>
              </a:ext>
            </a:extLst>
          </p:cNvPr>
          <p:cNvSpPr/>
          <p:nvPr/>
        </p:nvSpPr>
        <p:spPr>
          <a:xfrm>
            <a:off x="1674688" y="3236360"/>
            <a:ext cx="832206" cy="2363056"/>
          </a:xfrm>
          <a:custGeom>
            <a:avLst/>
            <a:gdLst>
              <a:gd name="connsiteX0" fmla="*/ 0 w 832206"/>
              <a:gd name="connsiteY0" fmla="*/ 0 h 2363056"/>
              <a:gd name="connsiteX1" fmla="*/ 811658 w 832206"/>
              <a:gd name="connsiteY1" fmla="*/ 760287 h 2363056"/>
              <a:gd name="connsiteX2" fmla="*/ 832206 w 832206"/>
              <a:gd name="connsiteY2" fmla="*/ 2363056 h 2363056"/>
              <a:gd name="connsiteX3" fmla="*/ 0 w 832206"/>
              <a:gd name="connsiteY3" fmla="*/ 0 h 2363056"/>
            </a:gdLst>
            <a:ahLst/>
            <a:cxnLst>
              <a:cxn ang="0">
                <a:pos x="connsiteX0" y="connsiteY0"/>
              </a:cxn>
              <a:cxn ang="0">
                <a:pos x="connsiteX1" y="connsiteY1"/>
              </a:cxn>
              <a:cxn ang="0">
                <a:pos x="connsiteX2" y="connsiteY2"/>
              </a:cxn>
              <a:cxn ang="0">
                <a:pos x="connsiteX3" y="connsiteY3"/>
              </a:cxn>
            </a:cxnLst>
            <a:rect l="l" t="t" r="r" b="b"/>
            <a:pathLst>
              <a:path w="832206" h="2363056">
                <a:moveTo>
                  <a:pt x="0" y="0"/>
                </a:moveTo>
                <a:lnTo>
                  <a:pt x="811658" y="760287"/>
                </a:lnTo>
                <a:lnTo>
                  <a:pt x="832206" y="2363056"/>
                </a:lnTo>
                <a:lnTo>
                  <a:pt x="0" y="0"/>
                </a:lnTo>
                <a:close/>
              </a:path>
            </a:pathLst>
          </a:custGeom>
          <a:solidFill>
            <a:srgbClr val="0000FE">
              <a:alpha val="12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81B34002-B7CA-3B86-0E1C-130C99C01D24}"/>
              </a:ext>
            </a:extLst>
          </p:cNvPr>
          <p:cNvSpPr/>
          <p:nvPr/>
        </p:nvSpPr>
        <p:spPr>
          <a:xfrm>
            <a:off x="1695236" y="3616503"/>
            <a:ext cx="811658" cy="2024009"/>
          </a:xfrm>
          <a:custGeom>
            <a:avLst/>
            <a:gdLst>
              <a:gd name="connsiteX0" fmla="*/ 0 w 811658"/>
              <a:gd name="connsiteY0" fmla="*/ 0 h 2024009"/>
              <a:gd name="connsiteX1" fmla="*/ 801384 w 811658"/>
              <a:gd name="connsiteY1" fmla="*/ 380144 h 2024009"/>
              <a:gd name="connsiteX2" fmla="*/ 811658 w 811658"/>
              <a:gd name="connsiteY2" fmla="*/ 2024009 h 2024009"/>
              <a:gd name="connsiteX3" fmla="*/ 0 w 811658"/>
              <a:gd name="connsiteY3" fmla="*/ 51371 h 2024009"/>
              <a:gd name="connsiteX4" fmla="*/ 0 w 811658"/>
              <a:gd name="connsiteY4" fmla="*/ 0 h 2024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658" h="2024009">
                <a:moveTo>
                  <a:pt x="0" y="0"/>
                </a:moveTo>
                <a:lnTo>
                  <a:pt x="801384" y="380144"/>
                </a:lnTo>
                <a:cubicBezTo>
                  <a:pt x="804809" y="928099"/>
                  <a:pt x="808233" y="1476054"/>
                  <a:pt x="811658" y="2024009"/>
                </a:cubicBezTo>
                <a:lnTo>
                  <a:pt x="0" y="51371"/>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02911E77-BF97-F0FB-8EEE-5571DE459B46}"/>
              </a:ext>
            </a:extLst>
          </p:cNvPr>
          <p:cNvSpPr/>
          <p:nvPr/>
        </p:nvSpPr>
        <p:spPr>
          <a:xfrm>
            <a:off x="1664413" y="4006921"/>
            <a:ext cx="863030" cy="1623317"/>
          </a:xfrm>
          <a:custGeom>
            <a:avLst/>
            <a:gdLst>
              <a:gd name="connsiteX0" fmla="*/ 0 w 863030"/>
              <a:gd name="connsiteY0" fmla="*/ 10275 h 1623317"/>
              <a:gd name="connsiteX1" fmla="*/ 852756 w 863030"/>
              <a:gd name="connsiteY1" fmla="*/ 0 h 1623317"/>
              <a:gd name="connsiteX2" fmla="*/ 863030 w 863030"/>
              <a:gd name="connsiteY2" fmla="*/ 1623317 h 1623317"/>
              <a:gd name="connsiteX3" fmla="*/ 0 w 863030"/>
              <a:gd name="connsiteY3" fmla="*/ 10275 h 1623317"/>
            </a:gdLst>
            <a:ahLst/>
            <a:cxnLst>
              <a:cxn ang="0">
                <a:pos x="connsiteX0" y="connsiteY0"/>
              </a:cxn>
              <a:cxn ang="0">
                <a:pos x="connsiteX1" y="connsiteY1"/>
              </a:cxn>
              <a:cxn ang="0">
                <a:pos x="connsiteX2" y="connsiteY2"/>
              </a:cxn>
              <a:cxn ang="0">
                <a:pos x="connsiteX3" y="connsiteY3"/>
              </a:cxn>
            </a:cxnLst>
            <a:rect l="l" t="t" r="r" b="b"/>
            <a:pathLst>
              <a:path w="863030" h="1623317">
                <a:moveTo>
                  <a:pt x="0" y="10275"/>
                </a:moveTo>
                <a:lnTo>
                  <a:pt x="852756" y="0"/>
                </a:lnTo>
                <a:cubicBezTo>
                  <a:pt x="856181" y="541106"/>
                  <a:pt x="859605" y="1082211"/>
                  <a:pt x="863030" y="1623317"/>
                </a:cubicBezTo>
                <a:lnTo>
                  <a:pt x="0" y="10275"/>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195B77B3-D84D-D4D0-F4F0-FC7828F54F3E}"/>
              </a:ext>
            </a:extLst>
          </p:cNvPr>
          <p:cNvSpPr/>
          <p:nvPr/>
        </p:nvSpPr>
        <p:spPr>
          <a:xfrm>
            <a:off x="1684962" y="4017196"/>
            <a:ext cx="821932" cy="1623316"/>
          </a:xfrm>
          <a:custGeom>
            <a:avLst/>
            <a:gdLst>
              <a:gd name="connsiteX0" fmla="*/ 0 w 821932"/>
              <a:gd name="connsiteY0" fmla="*/ 400692 h 1623316"/>
              <a:gd name="connsiteX1" fmla="*/ 791110 w 821932"/>
              <a:gd name="connsiteY1" fmla="*/ 0 h 1623316"/>
              <a:gd name="connsiteX2" fmla="*/ 821932 w 821932"/>
              <a:gd name="connsiteY2" fmla="*/ 1623316 h 1623316"/>
              <a:gd name="connsiteX3" fmla="*/ 0 w 821932"/>
              <a:gd name="connsiteY3" fmla="*/ 400692 h 1623316"/>
            </a:gdLst>
            <a:ahLst/>
            <a:cxnLst>
              <a:cxn ang="0">
                <a:pos x="connsiteX0" y="connsiteY0"/>
              </a:cxn>
              <a:cxn ang="0">
                <a:pos x="connsiteX1" y="connsiteY1"/>
              </a:cxn>
              <a:cxn ang="0">
                <a:pos x="connsiteX2" y="connsiteY2"/>
              </a:cxn>
              <a:cxn ang="0">
                <a:pos x="connsiteX3" y="connsiteY3"/>
              </a:cxn>
            </a:cxnLst>
            <a:rect l="l" t="t" r="r" b="b"/>
            <a:pathLst>
              <a:path w="821932" h="1623316">
                <a:moveTo>
                  <a:pt x="0" y="400692"/>
                </a:moveTo>
                <a:lnTo>
                  <a:pt x="791110" y="0"/>
                </a:lnTo>
                <a:lnTo>
                  <a:pt x="821932" y="1623316"/>
                </a:lnTo>
                <a:lnTo>
                  <a:pt x="0" y="400692"/>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79070FF9-3CEC-52AA-6BCE-F44F12D89C43}"/>
              </a:ext>
            </a:extLst>
          </p:cNvPr>
          <p:cNvSpPr/>
          <p:nvPr/>
        </p:nvSpPr>
        <p:spPr>
          <a:xfrm>
            <a:off x="1684962" y="4006921"/>
            <a:ext cx="832207" cy="1613043"/>
          </a:xfrm>
          <a:custGeom>
            <a:avLst/>
            <a:gdLst>
              <a:gd name="connsiteX0" fmla="*/ 0 w 832207"/>
              <a:gd name="connsiteY0" fmla="*/ 770562 h 1613043"/>
              <a:gd name="connsiteX1" fmla="*/ 801384 w 832207"/>
              <a:gd name="connsiteY1" fmla="*/ 0 h 1613043"/>
              <a:gd name="connsiteX2" fmla="*/ 832207 w 832207"/>
              <a:gd name="connsiteY2" fmla="*/ 1613043 h 1613043"/>
              <a:gd name="connsiteX3" fmla="*/ 0 w 832207"/>
              <a:gd name="connsiteY3" fmla="*/ 770562 h 1613043"/>
            </a:gdLst>
            <a:ahLst/>
            <a:cxnLst>
              <a:cxn ang="0">
                <a:pos x="connsiteX0" y="connsiteY0"/>
              </a:cxn>
              <a:cxn ang="0">
                <a:pos x="connsiteX1" y="connsiteY1"/>
              </a:cxn>
              <a:cxn ang="0">
                <a:pos x="connsiteX2" y="connsiteY2"/>
              </a:cxn>
              <a:cxn ang="0">
                <a:pos x="connsiteX3" y="connsiteY3"/>
              </a:cxn>
            </a:cxnLst>
            <a:rect l="l" t="t" r="r" b="b"/>
            <a:pathLst>
              <a:path w="832207" h="1613043">
                <a:moveTo>
                  <a:pt x="0" y="770562"/>
                </a:moveTo>
                <a:lnTo>
                  <a:pt x="801384" y="0"/>
                </a:lnTo>
                <a:lnTo>
                  <a:pt x="832207" y="1613043"/>
                </a:lnTo>
                <a:lnTo>
                  <a:pt x="0" y="770562"/>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55D44E8C-1557-D8D2-DA17-97E1254AAF10}"/>
              </a:ext>
            </a:extLst>
          </p:cNvPr>
          <p:cNvSpPr/>
          <p:nvPr/>
        </p:nvSpPr>
        <p:spPr>
          <a:xfrm>
            <a:off x="1684962" y="4006921"/>
            <a:ext cx="832207" cy="1643866"/>
          </a:xfrm>
          <a:custGeom>
            <a:avLst/>
            <a:gdLst>
              <a:gd name="connsiteX0" fmla="*/ 0 w 832207"/>
              <a:gd name="connsiteY0" fmla="*/ 1541124 h 1643866"/>
              <a:gd name="connsiteX1" fmla="*/ 811658 w 832207"/>
              <a:gd name="connsiteY1" fmla="*/ 0 h 1643866"/>
              <a:gd name="connsiteX2" fmla="*/ 832207 w 832207"/>
              <a:gd name="connsiteY2" fmla="*/ 1643866 h 1643866"/>
              <a:gd name="connsiteX3" fmla="*/ 0 w 832207"/>
              <a:gd name="connsiteY3" fmla="*/ 1541124 h 1643866"/>
            </a:gdLst>
            <a:ahLst/>
            <a:cxnLst>
              <a:cxn ang="0">
                <a:pos x="connsiteX0" y="connsiteY0"/>
              </a:cxn>
              <a:cxn ang="0">
                <a:pos x="connsiteX1" y="connsiteY1"/>
              </a:cxn>
              <a:cxn ang="0">
                <a:pos x="connsiteX2" y="connsiteY2"/>
              </a:cxn>
              <a:cxn ang="0">
                <a:pos x="connsiteX3" y="connsiteY3"/>
              </a:cxn>
            </a:cxnLst>
            <a:rect l="l" t="t" r="r" b="b"/>
            <a:pathLst>
              <a:path w="832207" h="1643866">
                <a:moveTo>
                  <a:pt x="0" y="1541124"/>
                </a:moveTo>
                <a:lnTo>
                  <a:pt x="811658" y="0"/>
                </a:lnTo>
                <a:lnTo>
                  <a:pt x="832207" y="1643866"/>
                </a:lnTo>
                <a:lnTo>
                  <a:pt x="0" y="1541124"/>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E8E7F29-7C72-979A-3E5D-E80FBA601C8C}"/>
              </a:ext>
            </a:extLst>
          </p:cNvPr>
          <p:cNvSpPr/>
          <p:nvPr/>
        </p:nvSpPr>
        <p:spPr>
          <a:xfrm>
            <a:off x="2497686" y="384215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1" name="Rectangle 30">
            <a:extLst>
              <a:ext uri="{FF2B5EF4-FFF2-40B4-BE49-F238E27FC236}">
                <a16:creationId xmlns:a16="http://schemas.microsoft.com/office/drawing/2014/main" id="{6571801F-6E3E-C173-AEE6-345DE72FA98C}"/>
              </a:ext>
            </a:extLst>
          </p:cNvPr>
          <p:cNvSpPr/>
          <p:nvPr/>
        </p:nvSpPr>
        <p:spPr>
          <a:xfrm>
            <a:off x="2497686" y="423612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2" name="Rectangle 31">
            <a:extLst>
              <a:ext uri="{FF2B5EF4-FFF2-40B4-BE49-F238E27FC236}">
                <a16:creationId xmlns:a16="http://schemas.microsoft.com/office/drawing/2014/main" id="{FC97F589-8C5E-E642-5272-F0CF5AEC7316}"/>
              </a:ext>
            </a:extLst>
          </p:cNvPr>
          <p:cNvSpPr/>
          <p:nvPr/>
        </p:nvSpPr>
        <p:spPr>
          <a:xfrm>
            <a:off x="2497686" y="4630099"/>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4" name="Rectangle 33">
            <a:extLst>
              <a:ext uri="{FF2B5EF4-FFF2-40B4-BE49-F238E27FC236}">
                <a16:creationId xmlns:a16="http://schemas.microsoft.com/office/drawing/2014/main" id="{540B64B9-3C1B-BF3E-BB35-9BA08ECE72F1}"/>
              </a:ext>
            </a:extLst>
          </p:cNvPr>
          <p:cNvSpPr/>
          <p:nvPr/>
        </p:nvSpPr>
        <p:spPr>
          <a:xfrm>
            <a:off x="2497686" y="5418048"/>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cxnSp>
        <p:nvCxnSpPr>
          <p:cNvPr id="134" name="Straight Connector 133">
            <a:extLst>
              <a:ext uri="{FF2B5EF4-FFF2-40B4-BE49-F238E27FC236}">
                <a16:creationId xmlns:a16="http://schemas.microsoft.com/office/drawing/2014/main" id="{63264D45-7488-F639-0A2A-251FEF3EC743}"/>
              </a:ext>
            </a:extLst>
          </p:cNvPr>
          <p:cNvCxnSpPr>
            <a:cxnSpLocks/>
            <a:stCxn id="128" idx="0"/>
            <a:endCxn id="66" idx="1"/>
          </p:cNvCxnSpPr>
          <p:nvPr/>
        </p:nvCxnSpPr>
        <p:spPr>
          <a:xfrm flipV="1">
            <a:off x="1674688" y="2843354"/>
            <a:ext cx="812497" cy="39300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227B238A-CFC4-C8F5-D320-9C9E7D5B6F60}"/>
              </a:ext>
            </a:extLst>
          </p:cNvPr>
          <p:cNvCxnSpPr>
            <a:cxnSpLocks/>
            <a:stCxn id="129" idx="0"/>
            <a:endCxn id="66" idx="1"/>
          </p:cNvCxnSpPr>
          <p:nvPr/>
        </p:nvCxnSpPr>
        <p:spPr>
          <a:xfrm flipV="1">
            <a:off x="1695236" y="2843354"/>
            <a:ext cx="791949" cy="773149"/>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1" name="Freeform: Shape 140">
            <a:extLst>
              <a:ext uri="{FF2B5EF4-FFF2-40B4-BE49-F238E27FC236}">
                <a16:creationId xmlns:a16="http://schemas.microsoft.com/office/drawing/2014/main" id="{DEB408D7-AD1F-5AA7-4AE2-4CB5B6E1CCAF}"/>
              </a:ext>
            </a:extLst>
          </p:cNvPr>
          <p:cNvSpPr/>
          <p:nvPr/>
        </p:nvSpPr>
        <p:spPr>
          <a:xfrm>
            <a:off x="3472665" y="4017196"/>
            <a:ext cx="986319" cy="1613042"/>
          </a:xfrm>
          <a:custGeom>
            <a:avLst/>
            <a:gdLst>
              <a:gd name="connsiteX0" fmla="*/ 0 w 986319"/>
              <a:gd name="connsiteY0" fmla="*/ 0 h 1613042"/>
              <a:gd name="connsiteX1" fmla="*/ 965771 w 986319"/>
              <a:gd name="connsiteY1" fmla="*/ 0 h 1613042"/>
              <a:gd name="connsiteX2" fmla="*/ 986319 w 986319"/>
              <a:gd name="connsiteY2" fmla="*/ 1613042 h 1613042"/>
              <a:gd name="connsiteX3" fmla="*/ 0 w 986319"/>
              <a:gd name="connsiteY3" fmla="*/ 0 h 1613042"/>
            </a:gdLst>
            <a:ahLst/>
            <a:cxnLst>
              <a:cxn ang="0">
                <a:pos x="connsiteX0" y="connsiteY0"/>
              </a:cxn>
              <a:cxn ang="0">
                <a:pos x="connsiteX1" y="connsiteY1"/>
              </a:cxn>
              <a:cxn ang="0">
                <a:pos x="connsiteX2" y="connsiteY2"/>
              </a:cxn>
              <a:cxn ang="0">
                <a:pos x="connsiteX3" y="connsiteY3"/>
              </a:cxn>
            </a:cxnLst>
            <a:rect l="l" t="t" r="r" b="b"/>
            <a:pathLst>
              <a:path w="986319" h="1613042">
                <a:moveTo>
                  <a:pt x="0" y="0"/>
                </a:moveTo>
                <a:lnTo>
                  <a:pt x="965771" y="0"/>
                </a:lnTo>
                <a:lnTo>
                  <a:pt x="986319" y="1613042"/>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657D18A9-29BA-BF5C-868C-DBD4C7AE1AAC}"/>
              </a:ext>
            </a:extLst>
          </p:cNvPr>
          <p:cNvSpPr/>
          <p:nvPr/>
        </p:nvSpPr>
        <p:spPr>
          <a:xfrm>
            <a:off x="3482939" y="4037744"/>
            <a:ext cx="976045" cy="1592494"/>
          </a:xfrm>
          <a:custGeom>
            <a:avLst/>
            <a:gdLst>
              <a:gd name="connsiteX0" fmla="*/ 0 w 976045"/>
              <a:gd name="connsiteY0" fmla="*/ 369869 h 1592494"/>
              <a:gd name="connsiteX1" fmla="*/ 965771 w 976045"/>
              <a:gd name="connsiteY1" fmla="*/ 0 h 1592494"/>
              <a:gd name="connsiteX2" fmla="*/ 976045 w 976045"/>
              <a:gd name="connsiteY2" fmla="*/ 1592494 h 1592494"/>
              <a:gd name="connsiteX3" fmla="*/ 0 w 976045"/>
              <a:gd name="connsiteY3" fmla="*/ 369869 h 1592494"/>
            </a:gdLst>
            <a:ahLst/>
            <a:cxnLst>
              <a:cxn ang="0">
                <a:pos x="connsiteX0" y="connsiteY0"/>
              </a:cxn>
              <a:cxn ang="0">
                <a:pos x="connsiteX1" y="connsiteY1"/>
              </a:cxn>
              <a:cxn ang="0">
                <a:pos x="connsiteX2" y="connsiteY2"/>
              </a:cxn>
              <a:cxn ang="0">
                <a:pos x="connsiteX3" y="connsiteY3"/>
              </a:cxn>
            </a:cxnLst>
            <a:rect l="l" t="t" r="r" b="b"/>
            <a:pathLst>
              <a:path w="976045" h="1592494">
                <a:moveTo>
                  <a:pt x="0" y="369869"/>
                </a:moveTo>
                <a:lnTo>
                  <a:pt x="965771" y="0"/>
                </a:lnTo>
                <a:cubicBezTo>
                  <a:pt x="969196" y="530831"/>
                  <a:pt x="972620" y="1061663"/>
                  <a:pt x="976045" y="1592494"/>
                </a:cubicBezTo>
                <a:lnTo>
                  <a:pt x="0" y="369869"/>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2ACF8BEE-ECBE-DE09-35FD-79B6D9E4CDFB}"/>
              </a:ext>
            </a:extLst>
          </p:cNvPr>
          <p:cNvSpPr/>
          <p:nvPr/>
        </p:nvSpPr>
        <p:spPr>
          <a:xfrm>
            <a:off x="3472665" y="4058292"/>
            <a:ext cx="986319" cy="1592495"/>
          </a:xfrm>
          <a:custGeom>
            <a:avLst/>
            <a:gdLst>
              <a:gd name="connsiteX0" fmla="*/ 0 w 986319"/>
              <a:gd name="connsiteY0" fmla="*/ 719191 h 1592495"/>
              <a:gd name="connsiteX1" fmla="*/ 986319 w 986319"/>
              <a:gd name="connsiteY1" fmla="*/ 0 h 1592495"/>
              <a:gd name="connsiteX2" fmla="*/ 976045 w 986319"/>
              <a:gd name="connsiteY2" fmla="*/ 1592495 h 1592495"/>
              <a:gd name="connsiteX3" fmla="*/ 0 w 986319"/>
              <a:gd name="connsiteY3" fmla="*/ 719191 h 1592495"/>
            </a:gdLst>
            <a:ahLst/>
            <a:cxnLst>
              <a:cxn ang="0">
                <a:pos x="connsiteX0" y="connsiteY0"/>
              </a:cxn>
              <a:cxn ang="0">
                <a:pos x="connsiteX1" y="connsiteY1"/>
              </a:cxn>
              <a:cxn ang="0">
                <a:pos x="connsiteX2" y="connsiteY2"/>
              </a:cxn>
              <a:cxn ang="0">
                <a:pos x="connsiteX3" y="connsiteY3"/>
              </a:cxn>
            </a:cxnLst>
            <a:rect l="l" t="t" r="r" b="b"/>
            <a:pathLst>
              <a:path w="986319" h="1592495">
                <a:moveTo>
                  <a:pt x="0" y="719191"/>
                </a:moveTo>
                <a:lnTo>
                  <a:pt x="986319" y="0"/>
                </a:lnTo>
                <a:cubicBezTo>
                  <a:pt x="982894" y="530832"/>
                  <a:pt x="979470" y="1061663"/>
                  <a:pt x="976045" y="1592495"/>
                </a:cubicBezTo>
                <a:lnTo>
                  <a:pt x="0" y="719191"/>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9B32CF2C-ACC6-C8D8-68D4-3492E58C0D1B}"/>
              </a:ext>
            </a:extLst>
          </p:cNvPr>
          <p:cNvSpPr/>
          <p:nvPr/>
        </p:nvSpPr>
        <p:spPr>
          <a:xfrm>
            <a:off x="3452117" y="4027470"/>
            <a:ext cx="996593" cy="1643865"/>
          </a:xfrm>
          <a:custGeom>
            <a:avLst/>
            <a:gdLst>
              <a:gd name="connsiteX0" fmla="*/ 20548 w 996593"/>
              <a:gd name="connsiteY0" fmla="*/ 1541123 h 1643865"/>
              <a:gd name="connsiteX1" fmla="*/ 20548 w 996593"/>
              <a:gd name="connsiteY1" fmla="*/ 1541123 h 1643865"/>
              <a:gd name="connsiteX2" fmla="*/ 51371 w 996593"/>
              <a:gd name="connsiteY2" fmla="*/ 1438382 h 1643865"/>
              <a:gd name="connsiteX3" fmla="*/ 996593 w 996593"/>
              <a:gd name="connsiteY3" fmla="*/ 0 h 1643865"/>
              <a:gd name="connsiteX4" fmla="*/ 996593 w 996593"/>
              <a:gd name="connsiteY4" fmla="*/ 1643865 h 1643865"/>
              <a:gd name="connsiteX5" fmla="*/ 0 w 996593"/>
              <a:gd name="connsiteY5" fmla="*/ 1602768 h 1643865"/>
              <a:gd name="connsiteX6" fmla="*/ 20548 w 996593"/>
              <a:gd name="connsiteY6" fmla="*/ 1541123 h 1643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6593" h="1643865">
                <a:moveTo>
                  <a:pt x="20548" y="1541123"/>
                </a:moveTo>
                <a:lnTo>
                  <a:pt x="20548" y="1541123"/>
                </a:lnTo>
                <a:lnTo>
                  <a:pt x="51371" y="1438382"/>
                </a:lnTo>
                <a:lnTo>
                  <a:pt x="996593" y="0"/>
                </a:lnTo>
                <a:lnTo>
                  <a:pt x="996593" y="1643865"/>
                </a:lnTo>
                <a:lnTo>
                  <a:pt x="0" y="1602768"/>
                </a:lnTo>
                <a:lnTo>
                  <a:pt x="20548" y="1541123"/>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CE7D131-CF5F-EFE2-490A-D9ED2BE22DD4}"/>
              </a:ext>
            </a:extLst>
          </p:cNvPr>
          <p:cNvSpPr txBox="1"/>
          <p:nvPr/>
        </p:nvSpPr>
        <p:spPr>
          <a:xfrm>
            <a:off x="4520749" y="4987056"/>
            <a:ext cx="787395" cy="369332"/>
          </a:xfrm>
          <a:prstGeom prst="rect">
            <a:avLst/>
          </a:prstGeom>
          <a:noFill/>
        </p:spPr>
        <p:txBody>
          <a:bodyPr wrap="none" rtlCol="0">
            <a:spAutoFit/>
          </a:bodyPr>
          <a:lstStyle/>
          <a:p>
            <a:r>
              <a:rPr lang="en-US" dirty="0"/>
              <a:t>( . . . )</a:t>
            </a:r>
          </a:p>
        </p:txBody>
      </p:sp>
      <p:cxnSp>
        <p:nvCxnSpPr>
          <p:cNvPr id="145" name="Straight Connector 144">
            <a:extLst>
              <a:ext uri="{FF2B5EF4-FFF2-40B4-BE49-F238E27FC236}">
                <a16:creationId xmlns:a16="http://schemas.microsoft.com/office/drawing/2014/main" id="{D2AEEAC4-1534-6656-7553-2E5F2D6FA17E}"/>
              </a:ext>
            </a:extLst>
          </p:cNvPr>
          <p:cNvCxnSpPr>
            <a:cxnSpLocks/>
            <a:endCxn id="72" idx="1"/>
          </p:cNvCxnSpPr>
          <p:nvPr/>
        </p:nvCxnSpPr>
        <p:spPr>
          <a:xfrm flipV="1">
            <a:off x="5434450" y="3301141"/>
            <a:ext cx="994685" cy="714515"/>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9079B47D-386E-88DC-5052-6E8939EF4E7B}"/>
              </a:ext>
            </a:extLst>
          </p:cNvPr>
          <p:cNvCxnSpPr>
            <a:cxnSpLocks/>
            <a:endCxn id="72" idx="1"/>
          </p:cNvCxnSpPr>
          <p:nvPr/>
        </p:nvCxnSpPr>
        <p:spPr>
          <a:xfrm flipV="1">
            <a:off x="5413902" y="3301141"/>
            <a:ext cx="1015233" cy="110486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8EA24E24-65D6-5196-D31B-F78B99442053}"/>
              </a:ext>
            </a:extLst>
          </p:cNvPr>
          <p:cNvCxnSpPr>
            <a:cxnSpLocks/>
            <a:endCxn id="72" idx="1"/>
          </p:cNvCxnSpPr>
          <p:nvPr/>
        </p:nvCxnSpPr>
        <p:spPr>
          <a:xfrm flipV="1">
            <a:off x="5401390" y="3301141"/>
            <a:ext cx="1027745" cy="1472791"/>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4A1FED49-0B44-9C76-B2A2-0F51C68EE2B0}"/>
              </a:ext>
            </a:extLst>
          </p:cNvPr>
          <p:cNvCxnSpPr>
            <a:cxnSpLocks/>
            <a:endCxn id="72" idx="1"/>
          </p:cNvCxnSpPr>
          <p:nvPr/>
        </p:nvCxnSpPr>
        <p:spPr>
          <a:xfrm flipV="1">
            <a:off x="5426031" y="3301141"/>
            <a:ext cx="1003104" cy="227772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C47A0E89-C196-017D-F3F9-852D68307708}"/>
              </a:ext>
            </a:extLst>
          </p:cNvPr>
          <p:cNvCxnSpPr>
            <a:cxnSpLocks/>
            <a:endCxn id="73" idx="1"/>
          </p:cNvCxnSpPr>
          <p:nvPr/>
        </p:nvCxnSpPr>
        <p:spPr>
          <a:xfrm>
            <a:off x="5434450" y="4017196"/>
            <a:ext cx="994685" cy="1117294"/>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176EFE16-F075-5223-ABDB-AF13945FA9EF}"/>
              </a:ext>
            </a:extLst>
          </p:cNvPr>
          <p:cNvCxnSpPr>
            <a:cxnSpLocks/>
            <a:endCxn id="73" idx="1"/>
          </p:cNvCxnSpPr>
          <p:nvPr/>
        </p:nvCxnSpPr>
        <p:spPr>
          <a:xfrm>
            <a:off x="5434450" y="4437474"/>
            <a:ext cx="994685" cy="69701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CBC255BD-4FF9-3159-07C6-10EC37EAB13D}"/>
              </a:ext>
            </a:extLst>
          </p:cNvPr>
          <p:cNvCxnSpPr>
            <a:cxnSpLocks/>
          </p:cNvCxnSpPr>
          <p:nvPr/>
        </p:nvCxnSpPr>
        <p:spPr>
          <a:xfrm>
            <a:off x="5392807" y="4795223"/>
            <a:ext cx="994685" cy="31239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A0F922EA-61C5-A4C2-67E8-78EE40D2AA6C}"/>
              </a:ext>
            </a:extLst>
          </p:cNvPr>
          <p:cNvCxnSpPr>
            <a:cxnSpLocks/>
            <a:stCxn id="70" idx="3"/>
            <a:endCxn id="73" idx="1"/>
          </p:cNvCxnSpPr>
          <p:nvPr/>
        </p:nvCxnSpPr>
        <p:spPr>
          <a:xfrm flipV="1">
            <a:off x="5418655" y="5134490"/>
            <a:ext cx="1010480" cy="456369"/>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F8481907-006F-1A79-600F-8D844B61CEB9}"/>
              </a:ext>
            </a:extLst>
          </p:cNvPr>
          <p:cNvSpPr/>
          <p:nvPr/>
        </p:nvSpPr>
        <p:spPr>
          <a:xfrm>
            <a:off x="4448131" y="464213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70" name="Rectangle 69">
            <a:extLst>
              <a:ext uri="{FF2B5EF4-FFF2-40B4-BE49-F238E27FC236}">
                <a16:creationId xmlns:a16="http://schemas.microsoft.com/office/drawing/2014/main" id="{C4343BD9-CD43-2D61-0E79-9C0CEB67558D}"/>
              </a:ext>
            </a:extLst>
          </p:cNvPr>
          <p:cNvSpPr/>
          <p:nvPr/>
        </p:nvSpPr>
        <p:spPr>
          <a:xfrm>
            <a:off x="4448131" y="5430084"/>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cxnSp>
        <p:nvCxnSpPr>
          <p:cNvPr id="166" name="Straight Connector 165">
            <a:extLst>
              <a:ext uri="{FF2B5EF4-FFF2-40B4-BE49-F238E27FC236}">
                <a16:creationId xmlns:a16="http://schemas.microsoft.com/office/drawing/2014/main" id="{B58B95FD-2E1E-68EF-E1CC-FA10EF5D8190}"/>
              </a:ext>
            </a:extLst>
          </p:cNvPr>
          <p:cNvCxnSpPr>
            <a:cxnSpLocks/>
          </p:cNvCxnSpPr>
          <p:nvPr/>
        </p:nvCxnSpPr>
        <p:spPr>
          <a:xfrm>
            <a:off x="3470243" y="2855649"/>
            <a:ext cx="2958892" cy="1888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2E201901-353A-2B75-1FF1-B23E82F812D4}"/>
              </a:ext>
            </a:extLst>
          </p:cNvPr>
          <p:cNvCxnSpPr>
            <a:cxnSpLocks/>
            <a:endCxn id="73" idx="1"/>
          </p:cNvCxnSpPr>
          <p:nvPr/>
        </p:nvCxnSpPr>
        <p:spPr>
          <a:xfrm>
            <a:off x="3482939" y="2874531"/>
            <a:ext cx="2946196" cy="2259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6C3E594-CE2F-D248-95E5-C18A9FF8B9ED}"/>
              </a:ext>
            </a:extLst>
          </p:cNvPr>
          <p:cNvSpPr/>
          <p:nvPr/>
        </p:nvSpPr>
        <p:spPr>
          <a:xfrm>
            <a:off x="4448131" y="3854187"/>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175" name="TextBox 174">
            <a:extLst>
              <a:ext uri="{FF2B5EF4-FFF2-40B4-BE49-F238E27FC236}">
                <a16:creationId xmlns:a16="http://schemas.microsoft.com/office/drawing/2014/main" id="{73690532-CF14-76F5-44E7-4BE6B2A429CA}"/>
              </a:ext>
            </a:extLst>
          </p:cNvPr>
          <p:cNvSpPr txBox="1"/>
          <p:nvPr/>
        </p:nvSpPr>
        <p:spPr>
          <a:xfrm>
            <a:off x="1654527" y="5806662"/>
            <a:ext cx="817853" cy="276999"/>
          </a:xfrm>
          <a:prstGeom prst="rect">
            <a:avLst/>
          </a:prstGeom>
          <a:noFill/>
        </p:spPr>
        <p:txBody>
          <a:bodyPr wrap="none" rtlCol="0">
            <a:spAutoFit/>
          </a:bodyPr>
          <a:lstStyle/>
          <a:p>
            <a:r>
              <a:rPr lang="en-US" sz="1200" dirty="0"/>
              <a:t>TF(DAM)</a:t>
            </a:r>
          </a:p>
        </p:txBody>
      </p:sp>
      <p:sp>
        <p:nvSpPr>
          <p:cNvPr id="176" name="TextBox 175">
            <a:extLst>
              <a:ext uri="{FF2B5EF4-FFF2-40B4-BE49-F238E27FC236}">
                <a16:creationId xmlns:a16="http://schemas.microsoft.com/office/drawing/2014/main" id="{48E49346-A27B-4AC0-3538-6109C6EF58A6}"/>
              </a:ext>
            </a:extLst>
          </p:cNvPr>
          <p:cNvSpPr txBox="1"/>
          <p:nvPr/>
        </p:nvSpPr>
        <p:spPr>
          <a:xfrm>
            <a:off x="3693134" y="5811098"/>
            <a:ext cx="373820" cy="276999"/>
          </a:xfrm>
          <a:prstGeom prst="rect">
            <a:avLst/>
          </a:prstGeom>
          <a:noFill/>
        </p:spPr>
        <p:txBody>
          <a:bodyPr wrap="none" rtlCol="0">
            <a:spAutoFit/>
          </a:bodyPr>
          <a:lstStyle/>
          <a:p>
            <a:r>
              <a:rPr lang="en-US" sz="1200" dirty="0"/>
              <a:t>TF</a:t>
            </a:r>
          </a:p>
        </p:txBody>
      </p:sp>
      <p:sp>
        <p:nvSpPr>
          <p:cNvPr id="177" name="TextBox 176">
            <a:extLst>
              <a:ext uri="{FF2B5EF4-FFF2-40B4-BE49-F238E27FC236}">
                <a16:creationId xmlns:a16="http://schemas.microsoft.com/office/drawing/2014/main" id="{7B5DD5B4-035C-6199-55E6-32A2FBBCFEC1}"/>
              </a:ext>
            </a:extLst>
          </p:cNvPr>
          <p:cNvSpPr txBox="1"/>
          <p:nvPr/>
        </p:nvSpPr>
        <p:spPr>
          <a:xfrm>
            <a:off x="5596381" y="5804516"/>
            <a:ext cx="1278210" cy="276999"/>
          </a:xfrm>
          <a:prstGeom prst="rect">
            <a:avLst/>
          </a:prstGeom>
          <a:noFill/>
        </p:spPr>
        <p:txBody>
          <a:bodyPr wrap="square" rtlCol="0">
            <a:spAutoFit/>
          </a:bodyPr>
          <a:lstStyle/>
          <a:p>
            <a:r>
              <a:rPr lang="en-US" sz="1200" dirty="0"/>
              <a:t>File:</a:t>
            </a:r>
          </a:p>
        </p:txBody>
      </p:sp>
      <p:sp>
        <p:nvSpPr>
          <p:cNvPr id="68" name="Rectangle 67">
            <a:extLst>
              <a:ext uri="{FF2B5EF4-FFF2-40B4-BE49-F238E27FC236}">
                <a16:creationId xmlns:a16="http://schemas.microsoft.com/office/drawing/2014/main" id="{37C559CD-2596-9353-3A5E-5CF2AEDBC1FA}"/>
              </a:ext>
            </a:extLst>
          </p:cNvPr>
          <p:cNvSpPr/>
          <p:nvPr/>
        </p:nvSpPr>
        <p:spPr>
          <a:xfrm>
            <a:off x="4448131" y="424816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25" name="TextBox 24">
            <a:extLst>
              <a:ext uri="{FF2B5EF4-FFF2-40B4-BE49-F238E27FC236}">
                <a16:creationId xmlns:a16="http://schemas.microsoft.com/office/drawing/2014/main" id="{ABDD9B1B-F2BB-2108-51F1-64CF6A097ACE}"/>
              </a:ext>
            </a:extLst>
          </p:cNvPr>
          <p:cNvSpPr txBox="1"/>
          <p:nvPr/>
        </p:nvSpPr>
        <p:spPr>
          <a:xfrm>
            <a:off x="1447840" y="6081848"/>
            <a:ext cx="1132041" cy="276999"/>
          </a:xfrm>
          <a:prstGeom prst="rect">
            <a:avLst/>
          </a:prstGeom>
          <a:noFill/>
        </p:spPr>
        <p:txBody>
          <a:bodyPr wrap="none" rtlCol="0">
            <a:spAutoFit/>
          </a:bodyPr>
          <a:lstStyle/>
          <a:p>
            <a:r>
              <a:rPr lang="en-US" sz="1200" dirty="0"/>
              <a:t>Route(TF%N)</a:t>
            </a:r>
          </a:p>
        </p:txBody>
      </p:sp>
      <p:sp>
        <p:nvSpPr>
          <p:cNvPr id="27" name="TextBox 26">
            <a:extLst>
              <a:ext uri="{FF2B5EF4-FFF2-40B4-BE49-F238E27FC236}">
                <a16:creationId xmlns:a16="http://schemas.microsoft.com/office/drawing/2014/main" id="{FB1A2FE8-1241-3F93-2085-674D67D37833}"/>
              </a:ext>
            </a:extLst>
          </p:cNvPr>
          <p:cNvSpPr txBox="1"/>
          <p:nvPr/>
        </p:nvSpPr>
        <p:spPr>
          <a:xfrm>
            <a:off x="845691" y="5811098"/>
            <a:ext cx="457176" cy="276999"/>
          </a:xfrm>
          <a:prstGeom prst="rect">
            <a:avLst/>
          </a:prstGeom>
          <a:noFill/>
        </p:spPr>
        <p:txBody>
          <a:bodyPr wrap="none" rtlCol="0">
            <a:spAutoFit/>
          </a:bodyPr>
          <a:lstStyle/>
          <a:p>
            <a:r>
              <a:rPr lang="en-US" sz="1200" dirty="0"/>
              <a:t>Unit</a:t>
            </a:r>
          </a:p>
        </p:txBody>
      </p:sp>
      <p:sp>
        <p:nvSpPr>
          <p:cNvPr id="28" name="TextBox 27">
            <a:extLst>
              <a:ext uri="{FF2B5EF4-FFF2-40B4-BE49-F238E27FC236}">
                <a16:creationId xmlns:a16="http://schemas.microsoft.com/office/drawing/2014/main" id="{F5E6E034-50AF-EE3E-5179-D2BB2EAFBD1E}"/>
              </a:ext>
            </a:extLst>
          </p:cNvPr>
          <p:cNvSpPr txBox="1"/>
          <p:nvPr/>
        </p:nvSpPr>
        <p:spPr>
          <a:xfrm>
            <a:off x="3167393" y="6083661"/>
            <a:ext cx="1584088" cy="276999"/>
          </a:xfrm>
          <a:prstGeom prst="rect">
            <a:avLst/>
          </a:prstGeom>
          <a:noFill/>
        </p:spPr>
        <p:txBody>
          <a:bodyPr wrap="none" rtlCol="0">
            <a:spAutoFit/>
          </a:bodyPr>
          <a:lstStyle/>
          <a:p>
            <a:r>
              <a:rPr lang="en-US" sz="1200" dirty="0"/>
              <a:t>Route((TF/</a:t>
            </a:r>
            <a:r>
              <a:rPr lang="en-US" sz="1200" dirty="0" err="1"/>
              <a:t>Nfile</a:t>
            </a:r>
            <a:r>
              <a:rPr lang="en-US" sz="1200" dirty="0"/>
              <a:t>)%N)</a:t>
            </a:r>
          </a:p>
        </p:txBody>
      </p:sp>
    </p:spTree>
    <p:extLst>
      <p:ext uri="{BB962C8B-B14F-4D97-AF65-F5344CB8AC3E}">
        <p14:creationId xmlns:p14="http://schemas.microsoft.com/office/powerpoint/2010/main" val="269538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0104A897-0651-1A23-EAF5-55B57393732F}"/>
              </a:ext>
            </a:extLst>
          </p:cNvPr>
          <p:cNvCxnSpPr>
            <a:cxnSpLocks/>
            <a:endCxn id="7" idx="1"/>
          </p:cNvCxnSpPr>
          <p:nvPr/>
        </p:nvCxnSpPr>
        <p:spPr>
          <a:xfrm>
            <a:off x="8917858" y="2975378"/>
            <a:ext cx="1013353" cy="11041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2">
            <a:extLst>
              <a:ext uri="{FF2B5EF4-FFF2-40B4-BE49-F238E27FC236}">
                <a16:creationId xmlns:a16="http://schemas.microsoft.com/office/drawing/2014/main" id="{8AF07F1C-0E49-42F8-A8E9-113CF88114A8}"/>
              </a:ext>
            </a:extLst>
          </p:cNvPr>
          <p:cNvSpPr txBox="1"/>
          <p:nvPr/>
        </p:nvSpPr>
        <p:spPr>
          <a:xfrm>
            <a:off x="845691" y="3386858"/>
            <a:ext cx="97052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Name</a:t>
            </a:r>
          </a:p>
          <a:p>
            <a:endParaRPr lang="en-US" sz="1100" dirty="0">
              <a:solidFill>
                <a:schemeClr val="tx2"/>
              </a:solidFill>
            </a:endParaRPr>
          </a:p>
          <a:p>
            <a:endParaRPr lang="en-US" sz="1100" dirty="0">
              <a:solidFill>
                <a:schemeClr val="tx2"/>
              </a:solidFill>
            </a:endParaRPr>
          </a:p>
        </p:txBody>
      </p:sp>
      <p:sp>
        <p:nvSpPr>
          <p:cNvPr id="36" name="TextBox 5">
            <a:extLst>
              <a:ext uri="{FF2B5EF4-FFF2-40B4-BE49-F238E27FC236}">
                <a16:creationId xmlns:a16="http://schemas.microsoft.com/office/drawing/2014/main" id="{AD4CFF49-81B7-4553-A704-92F9ABA5ACE1}"/>
              </a:ext>
            </a:extLst>
          </p:cNvPr>
          <p:cNvSpPr txBox="1"/>
          <p:nvPr/>
        </p:nvSpPr>
        <p:spPr>
          <a:xfrm>
            <a:off x="2947003" y="3379605"/>
            <a:ext cx="126290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Adapter</a:t>
            </a:r>
          </a:p>
          <a:p>
            <a:endParaRPr lang="en-US" sz="1100" dirty="0"/>
          </a:p>
        </p:txBody>
      </p:sp>
      <p:sp>
        <p:nvSpPr>
          <p:cNvPr id="37" name="TextBox 6">
            <a:extLst>
              <a:ext uri="{FF2B5EF4-FFF2-40B4-BE49-F238E27FC236}">
                <a16:creationId xmlns:a16="http://schemas.microsoft.com/office/drawing/2014/main" id="{CA805B96-26E8-4354-8AA4-7541C78763FA}"/>
              </a:ext>
            </a:extLst>
          </p:cNvPr>
          <p:cNvSpPr txBox="1"/>
          <p:nvPr/>
        </p:nvSpPr>
        <p:spPr>
          <a:xfrm>
            <a:off x="1582422" y="3379605"/>
            <a:ext cx="1353402"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Sensor</a:t>
            </a:r>
          </a:p>
          <a:p>
            <a:endParaRPr lang="en-US" sz="1100" dirty="0"/>
          </a:p>
        </p:txBody>
      </p:sp>
      <p:sp>
        <p:nvSpPr>
          <p:cNvPr id="38" name="TextBox 7">
            <a:extLst>
              <a:ext uri="{FF2B5EF4-FFF2-40B4-BE49-F238E27FC236}">
                <a16:creationId xmlns:a16="http://schemas.microsoft.com/office/drawing/2014/main" id="{4ABD52CD-F28C-460E-B325-6142F98FC501}"/>
              </a:ext>
            </a:extLst>
          </p:cNvPr>
          <p:cNvSpPr txBox="1"/>
          <p:nvPr/>
        </p:nvSpPr>
        <p:spPr>
          <a:xfrm>
            <a:off x="4199993" y="3379605"/>
            <a:ext cx="1351034"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Front End Board</a:t>
            </a:r>
          </a:p>
          <a:p>
            <a:r>
              <a:rPr lang="en-US" sz="1100" b="1" dirty="0">
                <a:solidFill>
                  <a:schemeClr val="tx2"/>
                </a:solidFill>
              </a:rPr>
              <a:t>(FEB)</a:t>
            </a:r>
          </a:p>
          <a:p>
            <a:endParaRPr lang="en-US" sz="1100" dirty="0"/>
          </a:p>
        </p:txBody>
      </p:sp>
      <p:sp>
        <p:nvSpPr>
          <p:cNvPr id="39" name="TextBox 8">
            <a:extLst>
              <a:ext uri="{FF2B5EF4-FFF2-40B4-BE49-F238E27FC236}">
                <a16:creationId xmlns:a16="http://schemas.microsoft.com/office/drawing/2014/main" id="{04B71446-E3AA-4433-B054-BD5259FD2A40}"/>
              </a:ext>
            </a:extLst>
          </p:cNvPr>
          <p:cNvSpPr txBox="1"/>
          <p:nvPr/>
        </p:nvSpPr>
        <p:spPr>
          <a:xfrm>
            <a:off x="5443067" y="3379605"/>
            <a:ext cx="127408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Readout Board</a:t>
            </a:r>
          </a:p>
          <a:p>
            <a:r>
              <a:rPr lang="en-US" sz="1100" b="1" dirty="0">
                <a:solidFill>
                  <a:schemeClr val="tx2"/>
                </a:solidFill>
              </a:rPr>
              <a:t>(RDO)</a:t>
            </a:r>
            <a:endParaRPr lang="en-US" sz="1100" dirty="0"/>
          </a:p>
        </p:txBody>
      </p:sp>
      <p:sp>
        <p:nvSpPr>
          <p:cNvPr id="40" name="TextBox 9">
            <a:extLst>
              <a:ext uri="{FF2B5EF4-FFF2-40B4-BE49-F238E27FC236}">
                <a16:creationId xmlns:a16="http://schemas.microsoft.com/office/drawing/2014/main" id="{D851DD68-A548-476A-9427-F850288C70DB}"/>
              </a:ext>
            </a:extLst>
          </p:cNvPr>
          <p:cNvSpPr txBox="1"/>
          <p:nvPr/>
        </p:nvSpPr>
        <p:spPr>
          <a:xfrm>
            <a:off x="6717154" y="3386858"/>
            <a:ext cx="1394794"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Data Aggregation Module (DAM)</a:t>
            </a:r>
            <a:endParaRPr lang="en-US" sz="1100" dirty="0"/>
          </a:p>
        </p:txBody>
      </p:sp>
      <p:sp>
        <p:nvSpPr>
          <p:cNvPr id="41" name="TextBox 10">
            <a:extLst>
              <a:ext uri="{FF2B5EF4-FFF2-40B4-BE49-F238E27FC236}">
                <a16:creationId xmlns:a16="http://schemas.microsoft.com/office/drawing/2014/main" id="{A5D6E099-5CCD-43AD-B935-95291294272C}"/>
              </a:ext>
            </a:extLst>
          </p:cNvPr>
          <p:cNvSpPr txBox="1"/>
          <p:nvPr/>
        </p:nvSpPr>
        <p:spPr>
          <a:xfrm>
            <a:off x="7991241" y="3379605"/>
            <a:ext cx="157546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tx2"/>
                </a:solidFill>
              </a:rPr>
              <a:t>Computing</a:t>
            </a:r>
            <a:endParaRPr lang="en-US" sz="1100" dirty="0"/>
          </a:p>
        </p:txBody>
      </p:sp>
      <p:pic>
        <p:nvPicPr>
          <p:cNvPr id="42" name="Picture 41">
            <a:extLst>
              <a:ext uri="{FF2B5EF4-FFF2-40B4-BE49-F238E27FC236}">
                <a16:creationId xmlns:a16="http://schemas.microsoft.com/office/drawing/2014/main" id="{8E664124-1E4B-4E27-9AE6-CBF35C8F5224}"/>
              </a:ext>
            </a:extLst>
          </p:cNvPr>
          <p:cNvPicPr>
            <a:picLocks noChangeAspect="1"/>
          </p:cNvPicPr>
          <p:nvPr/>
        </p:nvPicPr>
        <p:blipFill>
          <a:blip r:embed="rId2"/>
          <a:stretch>
            <a:fillRect/>
          </a:stretch>
        </p:blipFill>
        <p:spPr>
          <a:xfrm>
            <a:off x="1816215" y="2540854"/>
            <a:ext cx="720941" cy="673367"/>
          </a:xfrm>
          <a:prstGeom prst="rect">
            <a:avLst/>
          </a:prstGeom>
        </p:spPr>
      </p:pic>
      <p:sp>
        <p:nvSpPr>
          <p:cNvPr id="43" name="Rectangle 42">
            <a:extLst>
              <a:ext uri="{FF2B5EF4-FFF2-40B4-BE49-F238E27FC236}">
                <a16:creationId xmlns:a16="http://schemas.microsoft.com/office/drawing/2014/main" id="{5549153C-B100-421C-9509-F1C5F7673D14}"/>
              </a:ext>
            </a:extLst>
          </p:cNvPr>
          <p:cNvSpPr/>
          <p:nvPr/>
        </p:nvSpPr>
        <p:spPr>
          <a:xfrm>
            <a:off x="2935823" y="2380783"/>
            <a:ext cx="922015" cy="861172"/>
          </a:xfrm>
          <a:prstGeom prst="rect">
            <a:avLst/>
          </a:prstGeom>
          <a:solidFill>
            <a:srgbClr val="FFFBD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4" name="Rectangle 43">
            <a:extLst>
              <a:ext uri="{FF2B5EF4-FFF2-40B4-BE49-F238E27FC236}">
                <a16:creationId xmlns:a16="http://schemas.microsoft.com/office/drawing/2014/main" id="{22044D42-7787-465D-9ECD-E58559449D6A}"/>
              </a:ext>
            </a:extLst>
          </p:cNvPr>
          <p:cNvSpPr/>
          <p:nvPr/>
        </p:nvSpPr>
        <p:spPr>
          <a:xfrm>
            <a:off x="4270474" y="2380783"/>
            <a:ext cx="922015" cy="861172"/>
          </a:xfrm>
          <a:prstGeom prst="rect">
            <a:avLst/>
          </a:prstGeom>
          <a:solidFill>
            <a:schemeClr val="accent1">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Rectangle 44">
            <a:extLst>
              <a:ext uri="{FF2B5EF4-FFF2-40B4-BE49-F238E27FC236}">
                <a16:creationId xmlns:a16="http://schemas.microsoft.com/office/drawing/2014/main" id="{AA7CDA14-6F1A-4931-BB1A-660A2829C785}"/>
              </a:ext>
            </a:extLst>
          </p:cNvPr>
          <p:cNvSpPr/>
          <p:nvPr/>
        </p:nvSpPr>
        <p:spPr>
          <a:xfrm>
            <a:off x="5551027" y="2380783"/>
            <a:ext cx="922015" cy="861172"/>
          </a:xfrm>
          <a:prstGeom prst="rect">
            <a:avLst/>
          </a:prstGeom>
          <a:solidFill>
            <a:srgbClr val="92D05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6" name="Rectangle 45">
            <a:extLst>
              <a:ext uri="{FF2B5EF4-FFF2-40B4-BE49-F238E27FC236}">
                <a16:creationId xmlns:a16="http://schemas.microsoft.com/office/drawing/2014/main" id="{AF8DA97C-4FC9-4B84-A5A2-BCEAB2E8962D}"/>
              </a:ext>
            </a:extLst>
          </p:cNvPr>
          <p:cNvSpPr/>
          <p:nvPr/>
        </p:nvSpPr>
        <p:spPr>
          <a:xfrm>
            <a:off x="6784545" y="2380783"/>
            <a:ext cx="922015" cy="861172"/>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FDF53CF3-3716-4C86-83AB-DF3AA7CD10B7}"/>
              </a:ext>
            </a:extLst>
          </p:cNvPr>
          <p:cNvSpPr/>
          <p:nvPr/>
        </p:nvSpPr>
        <p:spPr>
          <a:xfrm>
            <a:off x="8065098" y="2380783"/>
            <a:ext cx="922015" cy="861172"/>
          </a:xfrm>
          <a:prstGeom prst="rect">
            <a:avLst/>
          </a:prstGeom>
          <a:solidFill>
            <a:srgbClr val="00B0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0</a:t>
            </a:r>
          </a:p>
        </p:txBody>
      </p:sp>
      <p:sp>
        <p:nvSpPr>
          <p:cNvPr id="48" name="Rectangle 47">
            <a:extLst>
              <a:ext uri="{FF2B5EF4-FFF2-40B4-BE49-F238E27FC236}">
                <a16:creationId xmlns:a16="http://schemas.microsoft.com/office/drawing/2014/main" id="{A63D34FE-17BD-4C0E-A5B4-B62AA754A14D}"/>
              </a:ext>
            </a:extLst>
          </p:cNvPr>
          <p:cNvSpPr/>
          <p:nvPr/>
        </p:nvSpPr>
        <p:spPr>
          <a:xfrm>
            <a:off x="6784545" y="1214661"/>
            <a:ext cx="922015" cy="86117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9" name="TextBox 18">
            <a:extLst>
              <a:ext uri="{FF2B5EF4-FFF2-40B4-BE49-F238E27FC236}">
                <a16:creationId xmlns:a16="http://schemas.microsoft.com/office/drawing/2014/main" id="{80F23A66-5F6A-4AB1-BA74-F042EDD5BD7F}"/>
              </a:ext>
            </a:extLst>
          </p:cNvPr>
          <p:cNvSpPr txBox="1"/>
          <p:nvPr/>
        </p:nvSpPr>
        <p:spPr>
          <a:xfrm>
            <a:off x="6691196" y="925037"/>
            <a:ext cx="2650602" cy="13080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chemeClr val="tx2"/>
                </a:solidFill>
              </a:rPr>
              <a:t>Global Timing Unit (GTU)</a:t>
            </a:r>
          </a:p>
          <a:p>
            <a:endParaRPr lang="en-US" sz="1100" dirty="0"/>
          </a:p>
          <a:p>
            <a:r>
              <a:rPr lang="en-US" sz="1100" dirty="0"/>
              <a:t>	    -Interfaces to Collider, 	     Run Control &amp; DAM</a:t>
            </a:r>
          </a:p>
          <a:p>
            <a:r>
              <a:rPr lang="en-US" sz="1100" dirty="0"/>
              <a:t>	    -Config &amp; Control</a:t>
            </a:r>
          </a:p>
          <a:p>
            <a:r>
              <a:rPr lang="en-US" sz="1100" dirty="0"/>
              <a:t>	    -Clock &amp; Timing</a:t>
            </a:r>
          </a:p>
          <a:p>
            <a:endParaRPr lang="en-US" sz="1200" dirty="0"/>
          </a:p>
        </p:txBody>
      </p:sp>
      <p:sp>
        <p:nvSpPr>
          <p:cNvPr id="50" name="Rectangle: Rounded Corners 19">
            <a:extLst>
              <a:ext uri="{FF2B5EF4-FFF2-40B4-BE49-F238E27FC236}">
                <a16:creationId xmlns:a16="http://schemas.microsoft.com/office/drawing/2014/main" id="{3AC2F7A1-2508-4811-8CF9-B832BD767178}"/>
              </a:ext>
            </a:extLst>
          </p:cNvPr>
          <p:cNvSpPr/>
          <p:nvPr/>
        </p:nvSpPr>
        <p:spPr>
          <a:xfrm>
            <a:off x="1568898" y="2228372"/>
            <a:ext cx="2468880" cy="1151233"/>
          </a:xfrm>
          <a:prstGeom prst="roundRect">
            <a:avLst/>
          </a:prstGeom>
          <a:noFill/>
          <a:ln>
            <a:solidFill>
              <a:schemeClr val="tx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sp>
        <p:nvSpPr>
          <p:cNvPr id="51" name="TextBox 20">
            <a:extLst>
              <a:ext uri="{FF2B5EF4-FFF2-40B4-BE49-F238E27FC236}">
                <a16:creationId xmlns:a16="http://schemas.microsoft.com/office/drawing/2014/main" id="{04C16912-AB4A-4F3B-8D4D-C5DB1AAA320D}"/>
              </a:ext>
            </a:extLst>
          </p:cNvPr>
          <p:cNvSpPr txBox="1"/>
          <p:nvPr/>
        </p:nvSpPr>
        <p:spPr>
          <a:xfrm>
            <a:off x="2345529" y="1930147"/>
            <a:ext cx="1140043"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On Detector</a:t>
            </a:r>
          </a:p>
          <a:p>
            <a:endParaRPr lang="en-US" sz="1100" dirty="0"/>
          </a:p>
        </p:txBody>
      </p:sp>
      <p:sp>
        <p:nvSpPr>
          <p:cNvPr id="52" name="Freeform: Shape 21">
            <a:extLst>
              <a:ext uri="{FF2B5EF4-FFF2-40B4-BE49-F238E27FC236}">
                <a16:creationId xmlns:a16="http://schemas.microsoft.com/office/drawing/2014/main" id="{CA19D5DC-A15A-4070-8257-5B5AFDB8C138}"/>
              </a:ext>
            </a:extLst>
          </p:cNvPr>
          <p:cNvSpPr/>
          <p:nvPr/>
        </p:nvSpPr>
        <p:spPr>
          <a:xfrm>
            <a:off x="2465600" y="2624090"/>
            <a:ext cx="870155" cy="238463"/>
          </a:xfrm>
          <a:custGeom>
            <a:avLst/>
            <a:gdLst>
              <a:gd name="connsiteX0" fmla="*/ 0 w 870155"/>
              <a:gd name="connsiteY0" fmla="*/ 135224 h 238463"/>
              <a:gd name="connsiteX1" fmla="*/ 265471 w 870155"/>
              <a:gd name="connsiteY1" fmla="*/ 2489 h 238463"/>
              <a:gd name="connsiteX2" fmla="*/ 870155 w 870155"/>
              <a:gd name="connsiteY2" fmla="*/ 238463 h 238463"/>
            </a:gdLst>
            <a:ahLst/>
            <a:cxnLst>
              <a:cxn ang="0">
                <a:pos x="connsiteX0" y="connsiteY0"/>
              </a:cxn>
              <a:cxn ang="0">
                <a:pos x="connsiteX1" y="connsiteY1"/>
              </a:cxn>
              <a:cxn ang="0">
                <a:pos x="connsiteX2" y="connsiteY2"/>
              </a:cxn>
            </a:cxnLst>
            <a:rect l="l" t="t" r="r" b="b"/>
            <a:pathLst>
              <a:path w="870155" h="238463">
                <a:moveTo>
                  <a:pt x="0" y="135224"/>
                </a:moveTo>
                <a:cubicBezTo>
                  <a:pt x="60222" y="60253"/>
                  <a:pt x="120445" y="-14717"/>
                  <a:pt x="265471" y="2489"/>
                </a:cubicBezTo>
                <a:cubicBezTo>
                  <a:pt x="410497" y="19695"/>
                  <a:pt x="640326" y="129079"/>
                  <a:pt x="870155" y="238463"/>
                </a:cubicBezTo>
              </a:path>
            </a:pathLst>
          </a:custGeom>
          <a:noFill/>
          <a:ln>
            <a:solidFill>
              <a:schemeClr val="tx2"/>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chemeClr val="tx2"/>
              </a:solidFill>
              <a:highlight>
                <a:srgbClr val="0000FF"/>
              </a:highlight>
            </a:endParaRPr>
          </a:p>
        </p:txBody>
      </p:sp>
      <p:cxnSp>
        <p:nvCxnSpPr>
          <p:cNvPr id="53" name="Straight Arrow Connector 52">
            <a:extLst>
              <a:ext uri="{FF2B5EF4-FFF2-40B4-BE49-F238E27FC236}">
                <a16:creationId xmlns:a16="http://schemas.microsoft.com/office/drawing/2014/main" id="{1354DDBB-792B-4D7E-9A03-069FE7B11C63}"/>
              </a:ext>
            </a:extLst>
          </p:cNvPr>
          <p:cNvCxnSpPr/>
          <p:nvPr/>
        </p:nvCxnSpPr>
        <p:spPr>
          <a:xfrm>
            <a:off x="5192489" y="2624090"/>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3D7AF0F-E07C-4B62-A779-1443AD4DB4CD}"/>
              </a:ext>
            </a:extLst>
          </p:cNvPr>
          <p:cNvCxnSpPr/>
          <p:nvPr/>
        </p:nvCxnSpPr>
        <p:spPr>
          <a:xfrm flipH="1">
            <a:off x="5192489"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05D56FB0-D8FF-4DAB-BA33-10AE15657E91}"/>
              </a:ext>
            </a:extLst>
          </p:cNvPr>
          <p:cNvCxnSpPr/>
          <p:nvPr/>
        </p:nvCxnSpPr>
        <p:spPr>
          <a:xfrm>
            <a:off x="6473042" y="2623906"/>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3B69FE4D-8946-4C37-BFCA-2BA2E9312373}"/>
              </a:ext>
            </a:extLst>
          </p:cNvPr>
          <p:cNvCxnSpPr/>
          <p:nvPr/>
        </p:nvCxnSpPr>
        <p:spPr>
          <a:xfrm flipH="1">
            <a:off x="6473042" y="2975378"/>
            <a:ext cx="311503"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AB085B-9067-4D2E-B127-1C32ECE5C626}"/>
              </a:ext>
            </a:extLst>
          </p:cNvPr>
          <p:cNvCxnSpPr/>
          <p:nvPr/>
        </p:nvCxnSpPr>
        <p:spPr>
          <a:xfrm>
            <a:off x="7706560" y="2623906"/>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1E388780-FEEF-5059-E551-32756B4774DA}"/>
              </a:ext>
            </a:extLst>
          </p:cNvPr>
          <p:cNvCxnSpPr>
            <a:cxnSpLocks/>
            <a:stCxn id="66" idx="3"/>
          </p:cNvCxnSpPr>
          <p:nvPr/>
        </p:nvCxnSpPr>
        <p:spPr>
          <a:xfrm>
            <a:off x="3457709" y="2843354"/>
            <a:ext cx="2979523" cy="194727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67EFEE6F-58DD-4B26-851C-5A3B56474E78}"/>
              </a:ext>
            </a:extLst>
          </p:cNvPr>
          <p:cNvCxnSpPr/>
          <p:nvPr/>
        </p:nvCxnSpPr>
        <p:spPr>
          <a:xfrm flipH="1">
            <a:off x="7706560" y="2975378"/>
            <a:ext cx="358538"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E82DC30-28BC-4C2C-9797-529D5CC0DC3C}"/>
              </a:ext>
            </a:extLst>
          </p:cNvPr>
          <p:cNvCxnSpPr/>
          <p:nvPr/>
        </p:nvCxnSpPr>
        <p:spPr>
          <a:xfrm flipV="1">
            <a:off x="7055298"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EA269D87-B6A6-4582-AD50-B9AB80600105}"/>
              </a:ext>
            </a:extLst>
          </p:cNvPr>
          <p:cNvCxnSpPr/>
          <p:nvPr/>
        </p:nvCxnSpPr>
        <p:spPr>
          <a:xfrm>
            <a:off x="7457400" y="2075833"/>
            <a:ext cx="0" cy="30495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46">
            <a:extLst>
              <a:ext uri="{FF2B5EF4-FFF2-40B4-BE49-F238E27FC236}">
                <a16:creationId xmlns:a16="http://schemas.microsoft.com/office/drawing/2014/main" id="{D59763EC-8EBE-4F46-958A-F5C07B810D44}"/>
              </a:ext>
            </a:extLst>
          </p:cNvPr>
          <p:cNvSpPr txBox="1"/>
          <p:nvPr/>
        </p:nvSpPr>
        <p:spPr>
          <a:xfrm>
            <a:off x="2519156" y="2402841"/>
            <a:ext cx="718427"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t>SMT BGA</a:t>
            </a:r>
          </a:p>
          <a:p>
            <a:endParaRPr lang="en-US" sz="1100" dirty="0"/>
          </a:p>
        </p:txBody>
      </p:sp>
      <p:cxnSp>
        <p:nvCxnSpPr>
          <p:cNvPr id="62" name="Straight Arrow Connector 61">
            <a:extLst>
              <a:ext uri="{FF2B5EF4-FFF2-40B4-BE49-F238E27FC236}">
                <a16:creationId xmlns:a16="http://schemas.microsoft.com/office/drawing/2014/main" id="{1354DDBB-792B-4D7E-9A03-069FE7B11C63}"/>
              </a:ext>
            </a:extLst>
          </p:cNvPr>
          <p:cNvCxnSpPr/>
          <p:nvPr/>
        </p:nvCxnSpPr>
        <p:spPr>
          <a:xfrm>
            <a:off x="3857838" y="2624090"/>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3D7AF0F-E07C-4B62-A779-1443AD4DB4CD}"/>
              </a:ext>
            </a:extLst>
          </p:cNvPr>
          <p:cNvCxnSpPr/>
          <p:nvPr/>
        </p:nvCxnSpPr>
        <p:spPr>
          <a:xfrm flipH="1">
            <a:off x="3857838" y="2975378"/>
            <a:ext cx="412636"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Title 7">
            <a:extLst>
              <a:ext uri="{FF2B5EF4-FFF2-40B4-BE49-F238E27FC236}">
                <a16:creationId xmlns:a16="http://schemas.microsoft.com/office/drawing/2014/main" id="{7A881E45-ECDE-9DDF-A242-3D6DED38C103}"/>
              </a:ext>
            </a:extLst>
          </p:cNvPr>
          <p:cNvSpPr>
            <a:spLocks noGrp="1"/>
          </p:cNvSpPr>
          <p:nvPr>
            <p:ph type="title"/>
          </p:nvPr>
        </p:nvSpPr>
        <p:spPr/>
        <p:txBody>
          <a:bodyPr/>
          <a:lstStyle/>
          <a:p>
            <a:r>
              <a:rPr lang="en-US" dirty="0"/>
              <a:t>DAQ / SRO Protocols</a:t>
            </a:r>
          </a:p>
        </p:txBody>
      </p:sp>
      <p:sp>
        <p:nvSpPr>
          <p:cNvPr id="2" name="Date Placeholder 1">
            <a:extLst>
              <a:ext uri="{FF2B5EF4-FFF2-40B4-BE49-F238E27FC236}">
                <a16:creationId xmlns:a16="http://schemas.microsoft.com/office/drawing/2014/main" id="{F2993AF2-DC8B-026C-9C88-7A6DE89EFB40}"/>
              </a:ext>
            </a:extLst>
          </p:cNvPr>
          <p:cNvSpPr>
            <a:spLocks noGrp="1"/>
          </p:cNvSpPr>
          <p:nvPr>
            <p:ph type="dt" sz="half" idx="10"/>
          </p:nvPr>
        </p:nvSpPr>
        <p:spPr/>
        <p:txBody>
          <a:bodyPr/>
          <a:lstStyle/>
          <a:p>
            <a:r>
              <a:rPr lang="en-US"/>
              <a:t>7/25/2024</a:t>
            </a:r>
            <a:endParaRPr lang="en-US" dirty="0"/>
          </a:p>
        </p:txBody>
      </p:sp>
      <p:sp>
        <p:nvSpPr>
          <p:cNvPr id="3" name="Footer Placeholder 2">
            <a:extLst>
              <a:ext uri="{FF2B5EF4-FFF2-40B4-BE49-F238E27FC236}">
                <a16:creationId xmlns:a16="http://schemas.microsoft.com/office/drawing/2014/main" id="{95E6027F-857A-B7D5-2AC1-2CB5FEB97FFD}"/>
              </a:ext>
            </a:extLst>
          </p:cNvPr>
          <p:cNvSpPr>
            <a:spLocks noGrp="1"/>
          </p:cNvSpPr>
          <p:nvPr>
            <p:ph type="ftr" sz="quarter" idx="11"/>
          </p:nvPr>
        </p:nvSpPr>
        <p:spPr/>
        <p:txBody>
          <a:bodyPr/>
          <a:lstStyle/>
          <a:p>
            <a:r>
              <a:rPr lang="en-US"/>
              <a:t>Electronics, DAQ &amp; SRO Joint Workfest</a:t>
            </a:r>
            <a:endParaRPr lang="en-US" dirty="0"/>
          </a:p>
        </p:txBody>
      </p:sp>
      <p:sp>
        <p:nvSpPr>
          <p:cNvPr id="4" name="Slide Number Placeholder 3">
            <a:extLst>
              <a:ext uri="{FF2B5EF4-FFF2-40B4-BE49-F238E27FC236}">
                <a16:creationId xmlns:a16="http://schemas.microsoft.com/office/drawing/2014/main" id="{F2760954-32F8-32AC-0DDC-81741503B4F2}"/>
              </a:ext>
            </a:extLst>
          </p:cNvPr>
          <p:cNvSpPr>
            <a:spLocks noGrp="1"/>
          </p:cNvSpPr>
          <p:nvPr>
            <p:ph type="sldNum" sz="quarter" idx="12"/>
          </p:nvPr>
        </p:nvSpPr>
        <p:spPr/>
        <p:txBody>
          <a:bodyPr/>
          <a:lstStyle/>
          <a:p>
            <a:fld id="{1D3F305C-2602-4CA9-A2B7-0F73DAFE7D1F}" type="slidenum">
              <a:rPr lang="en-US" smtClean="0"/>
              <a:pPr/>
              <a:t>8</a:t>
            </a:fld>
            <a:endParaRPr lang="en-US" dirty="0"/>
          </a:p>
        </p:txBody>
      </p:sp>
      <p:sp>
        <p:nvSpPr>
          <p:cNvPr id="6" name="Rectangle 5">
            <a:extLst>
              <a:ext uri="{FF2B5EF4-FFF2-40B4-BE49-F238E27FC236}">
                <a16:creationId xmlns:a16="http://schemas.microsoft.com/office/drawing/2014/main" id="{B38CE82C-CAEE-6AD7-9FC9-4FB34958A4D4}"/>
              </a:ext>
            </a:extLst>
          </p:cNvPr>
          <p:cNvSpPr/>
          <p:nvPr/>
        </p:nvSpPr>
        <p:spPr>
          <a:xfrm>
            <a:off x="9935276" y="1069879"/>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(BNL)</a:t>
            </a:r>
          </a:p>
        </p:txBody>
      </p:sp>
      <p:sp>
        <p:nvSpPr>
          <p:cNvPr id="7" name="Rectangle 6">
            <a:extLst>
              <a:ext uri="{FF2B5EF4-FFF2-40B4-BE49-F238E27FC236}">
                <a16:creationId xmlns:a16="http://schemas.microsoft.com/office/drawing/2014/main" id="{DFDCC08D-D4D2-4FED-7AE6-138D9328B236}"/>
              </a:ext>
            </a:extLst>
          </p:cNvPr>
          <p:cNvSpPr/>
          <p:nvPr/>
        </p:nvSpPr>
        <p:spPr>
          <a:xfrm>
            <a:off x="9931211" y="3110784"/>
            <a:ext cx="1269328" cy="1937515"/>
          </a:xfrm>
          <a:prstGeom prst="rect">
            <a:avLst/>
          </a:prstGeom>
          <a:solidFill>
            <a:schemeClr val="accent5">
              <a:lumMod val="40000"/>
              <a:lumOff val="6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t>Echelon 1</a:t>
            </a:r>
          </a:p>
          <a:p>
            <a:pPr algn="ctr"/>
            <a:endParaRPr lang="en-US" sz="1600" dirty="0"/>
          </a:p>
          <a:p>
            <a:pPr algn="ctr"/>
            <a:r>
              <a:rPr lang="en-US" sz="1600" dirty="0"/>
              <a:t>(JLAB)</a:t>
            </a:r>
          </a:p>
        </p:txBody>
      </p:sp>
      <p:cxnSp>
        <p:nvCxnSpPr>
          <p:cNvPr id="11" name="Straight Arrow Connector 10">
            <a:extLst>
              <a:ext uri="{FF2B5EF4-FFF2-40B4-BE49-F238E27FC236}">
                <a16:creationId xmlns:a16="http://schemas.microsoft.com/office/drawing/2014/main" id="{07091D12-8C57-BCA6-4C6E-0E46EE8FFBBE}"/>
              </a:ext>
            </a:extLst>
          </p:cNvPr>
          <p:cNvCxnSpPr>
            <a:cxnSpLocks/>
            <a:endCxn id="6" idx="1"/>
          </p:cNvCxnSpPr>
          <p:nvPr/>
        </p:nvCxnSpPr>
        <p:spPr>
          <a:xfrm flipV="1">
            <a:off x="8987113" y="2038637"/>
            <a:ext cx="948163" cy="585453"/>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a:extLst>
              <a:ext uri="{FF2B5EF4-FFF2-40B4-BE49-F238E27FC236}">
                <a16:creationId xmlns:a16="http://schemas.microsoft.com/office/drawing/2014/main" id="{4F1A967E-4DDB-0FCB-03E2-5D1EAB49CB02}"/>
              </a:ext>
            </a:extLst>
          </p:cNvPr>
          <p:cNvSpPr/>
          <p:nvPr/>
        </p:nvSpPr>
        <p:spPr>
          <a:xfrm rot="16200000">
            <a:off x="5189195" y="3594279"/>
            <a:ext cx="365126" cy="9705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sp>
        <p:nvSpPr>
          <p:cNvPr id="9" name="TextBox 8">
            <a:extLst>
              <a:ext uri="{FF2B5EF4-FFF2-40B4-BE49-F238E27FC236}">
                <a16:creationId xmlns:a16="http://schemas.microsoft.com/office/drawing/2014/main" id="{FB6328ED-8B9C-4F5A-844E-FC83A1F0A73D}"/>
              </a:ext>
            </a:extLst>
          </p:cNvPr>
          <p:cNvSpPr txBox="1"/>
          <p:nvPr/>
        </p:nvSpPr>
        <p:spPr>
          <a:xfrm>
            <a:off x="4864155" y="4321441"/>
            <a:ext cx="982961" cy="307777"/>
          </a:xfrm>
          <a:prstGeom prst="rect">
            <a:avLst/>
          </a:prstGeom>
          <a:noFill/>
        </p:spPr>
        <p:txBody>
          <a:bodyPr wrap="none" rtlCol="0">
            <a:spAutoFit/>
          </a:bodyPr>
          <a:lstStyle/>
          <a:p>
            <a:r>
              <a:rPr lang="en-US" sz="1400" dirty="0"/>
              <a:t>FEB/RDO</a:t>
            </a:r>
          </a:p>
        </p:txBody>
      </p:sp>
      <p:sp>
        <p:nvSpPr>
          <p:cNvPr id="10" name="Left Brace 9">
            <a:extLst>
              <a:ext uri="{FF2B5EF4-FFF2-40B4-BE49-F238E27FC236}">
                <a16:creationId xmlns:a16="http://schemas.microsoft.com/office/drawing/2014/main" id="{F3570F67-FA27-1B7E-9640-875C74DE5347}"/>
              </a:ext>
            </a:extLst>
          </p:cNvPr>
          <p:cNvSpPr/>
          <p:nvPr/>
        </p:nvSpPr>
        <p:spPr>
          <a:xfrm rot="16200000">
            <a:off x="8395301" y="4392364"/>
            <a:ext cx="261611" cy="922015"/>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C5B86AF-0AFE-D61F-4056-23CCF394167E}"/>
              </a:ext>
            </a:extLst>
          </p:cNvPr>
          <p:cNvSpPr txBox="1"/>
          <p:nvPr/>
        </p:nvSpPr>
        <p:spPr>
          <a:xfrm>
            <a:off x="6481121" y="4216079"/>
            <a:ext cx="1709121" cy="523220"/>
          </a:xfrm>
          <a:prstGeom prst="rect">
            <a:avLst/>
          </a:prstGeom>
          <a:noFill/>
        </p:spPr>
        <p:txBody>
          <a:bodyPr wrap="none" rtlCol="0">
            <a:spAutoFit/>
          </a:bodyPr>
          <a:lstStyle/>
          <a:p>
            <a:pPr algn="ctr"/>
            <a:r>
              <a:rPr lang="en-US" sz="1400" dirty="0"/>
              <a:t>(Fiber Protocol)</a:t>
            </a:r>
          </a:p>
          <a:p>
            <a:pPr algn="ctr"/>
            <a:r>
              <a:rPr lang="en-US" sz="1400" dirty="0" err="1"/>
              <a:t>ePIC</a:t>
            </a:r>
            <a:r>
              <a:rPr lang="en-US" sz="1400" dirty="0"/>
              <a:t> DAQ protocol</a:t>
            </a:r>
          </a:p>
        </p:txBody>
      </p:sp>
      <p:sp>
        <p:nvSpPr>
          <p:cNvPr id="13" name="Left Brace 12">
            <a:extLst>
              <a:ext uri="{FF2B5EF4-FFF2-40B4-BE49-F238E27FC236}">
                <a16:creationId xmlns:a16="http://schemas.microsoft.com/office/drawing/2014/main" id="{940A6EF4-F8DA-0C07-D5AB-C369F8902199}"/>
              </a:ext>
            </a:extLst>
          </p:cNvPr>
          <p:cNvSpPr/>
          <p:nvPr/>
        </p:nvSpPr>
        <p:spPr>
          <a:xfrm rot="16200000">
            <a:off x="7046965" y="3115031"/>
            <a:ext cx="365126" cy="1921429"/>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164DFC7C-BB1F-1D72-1BCC-CEE19DA94BEA}"/>
              </a:ext>
            </a:extLst>
          </p:cNvPr>
          <p:cNvSpPr txBox="1"/>
          <p:nvPr/>
        </p:nvSpPr>
        <p:spPr>
          <a:xfrm>
            <a:off x="8035426" y="4983824"/>
            <a:ext cx="981358" cy="523220"/>
          </a:xfrm>
          <a:prstGeom prst="rect">
            <a:avLst/>
          </a:prstGeom>
          <a:noFill/>
        </p:spPr>
        <p:txBody>
          <a:bodyPr wrap="none" rtlCol="0">
            <a:spAutoFit/>
          </a:bodyPr>
          <a:lstStyle/>
          <a:p>
            <a:pPr algn="ctr"/>
            <a:r>
              <a:rPr lang="en-US" sz="1400" dirty="0">
                <a:solidFill>
                  <a:srgbClr val="FF0000"/>
                </a:solidFill>
              </a:rPr>
              <a:t>Echelon 0</a:t>
            </a:r>
          </a:p>
          <a:p>
            <a:pPr algn="ctr"/>
            <a:r>
              <a:rPr lang="en-US" sz="1400" dirty="0">
                <a:solidFill>
                  <a:srgbClr val="FF0000"/>
                </a:solidFill>
              </a:rPr>
              <a:t>Protocol</a:t>
            </a:r>
          </a:p>
        </p:txBody>
      </p:sp>
      <p:sp>
        <p:nvSpPr>
          <p:cNvPr id="16" name="Left Brace 15">
            <a:extLst>
              <a:ext uri="{FF2B5EF4-FFF2-40B4-BE49-F238E27FC236}">
                <a16:creationId xmlns:a16="http://schemas.microsoft.com/office/drawing/2014/main" id="{79400E14-2489-5CDE-F116-463CFE2C1307}"/>
              </a:ext>
            </a:extLst>
          </p:cNvPr>
          <p:cNvSpPr/>
          <p:nvPr/>
        </p:nvSpPr>
        <p:spPr>
          <a:xfrm rot="16200000">
            <a:off x="9344030" y="4861176"/>
            <a:ext cx="261611" cy="1660290"/>
          </a:xfrm>
          <a:prstGeom prst="lef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ectangle 17">
            <a:extLst>
              <a:ext uri="{FF2B5EF4-FFF2-40B4-BE49-F238E27FC236}">
                <a16:creationId xmlns:a16="http://schemas.microsoft.com/office/drawing/2014/main" id="{00F4FC92-7266-4EBB-9263-A7C15EAE9A22}"/>
              </a:ext>
            </a:extLst>
          </p:cNvPr>
          <p:cNvSpPr/>
          <p:nvPr/>
        </p:nvSpPr>
        <p:spPr>
          <a:xfrm>
            <a:off x="496973" y="874202"/>
            <a:ext cx="7129762" cy="5482148"/>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1600" dirty="0">
                <a:solidFill>
                  <a:schemeClr val="tx1"/>
                </a:solidFill>
              </a:rPr>
              <a:t>Data file’s are:</a:t>
            </a:r>
          </a:p>
          <a:p>
            <a:r>
              <a:rPr lang="en-US" sz="1600" dirty="0">
                <a:solidFill>
                  <a:schemeClr val="tx1"/>
                </a:solidFill>
              </a:rPr>
              <a:t>	Timeframes are continuous and ordered</a:t>
            </a:r>
          </a:p>
          <a:p>
            <a:r>
              <a:rPr lang="en-US" sz="1600" dirty="0">
                <a:solidFill>
                  <a:schemeClr val="tx1"/>
                </a:solidFill>
              </a:rPr>
              <a:t>	Timeframes contain all detector information</a:t>
            </a:r>
          </a:p>
          <a:p>
            <a:endParaRPr lang="en-US" sz="1600" dirty="0">
              <a:solidFill>
                <a:schemeClr val="tx1"/>
              </a:solidFill>
            </a:endParaRPr>
          </a:p>
          <a:p>
            <a:r>
              <a:rPr lang="en-US" sz="1600" dirty="0">
                <a:solidFill>
                  <a:schemeClr val="tx1"/>
                </a:solidFill>
              </a:rPr>
              <a:t>	Some data is attached to a physical run period</a:t>
            </a:r>
          </a:p>
          <a:p>
            <a:r>
              <a:rPr lang="en-US" sz="1600" dirty="0">
                <a:solidFill>
                  <a:schemeClr val="tx1"/>
                </a:solidFill>
              </a:rPr>
              <a:t>	Some data is continuously generated</a:t>
            </a:r>
          </a:p>
        </p:txBody>
      </p:sp>
      <p:sp>
        <p:nvSpPr>
          <p:cNvPr id="17" name="TextBox 16">
            <a:extLst>
              <a:ext uri="{FF2B5EF4-FFF2-40B4-BE49-F238E27FC236}">
                <a16:creationId xmlns:a16="http://schemas.microsoft.com/office/drawing/2014/main" id="{1F24DDA6-E730-6791-62F9-5BFD7258AD28}"/>
              </a:ext>
            </a:extLst>
          </p:cNvPr>
          <p:cNvSpPr txBox="1"/>
          <p:nvPr/>
        </p:nvSpPr>
        <p:spPr>
          <a:xfrm>
            <a:off x="8917858" y="5833483"/>
            <a:ext cx="1260281" cy="307777"/>
          </a:xfrm>
          <a:prstGeom prst="rect">
            <a:avLst/>
          </a:prstGeom>
          <a:noFill/>
        </p:spPr>
        <p:txBody>
          <a:bodyPr wrap="none" rtlCol="0">
            <a:spAutoFit/>
          </a:bodyPr>
          <a:lstStyle/>
          <a:p>
            <a:r>
              <a:rPr lang="en-US" sz="1400" dirty="0">
                <a:solidFill>
                  <a:srgbClr val="FF0000"/>
                </a:solidFill>
              </a:rPr>
              <a:t>SRO protocol</a:t>
            </a:r>
          </a:p>
        </p:txBody>
      </p:sp>
      <p:sp>
        <p:nvSpPr>
          <p:cNvPr id="19" name="Rectangle 18">
            <a:extLst>
              <a:ext uri="{FF2B5EF4-FFF2-40B4-BE49-F238E27FC236}">
                <a16:creationId xmlns:a16="http://schemas.microsoft.com/office/drawing/2014/main" id="{B0C769DD-E96A-792C-6FA6-98B2D6E98FC4}"/>
              </a:ext>
            </a:extLst>
          </p:cNvPr>
          <p:cNvSpPr/>
          <p:nvPr/>
        </p:nvSpPr>
        <p:spPr>
          <a:xfrm>
            <a:off x="702986" y="267567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0" name="Rectangle 19">
            <a:extLst>
              <a:ext uri="{FF2B5EF4-FFF2-40B4-BE49-F238E27FC236}">
                <a16:creationId xmlns:a16="http://schemas.microsoft.com/office/drawing/2014/main" id="{BD1EDEF7-1685-29E4-F782-93FB4CBA55CF}"/>
              </a:ext>
            </a:extLst>
          </p:cNvPr>
          <p:cNvSpPr/>
          <p:nvPr/>
        </p:nvSpPr>
        <p:spPr>
          <a:xfrm>
            <a:off x="702986" y="3069649"/>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1" name="Rectangle 20">
            <a:extLst>
              <a:ext uri="{FF2B5EF4-FFF2-40B4-BE49-F238E27FC236}">
                <a16:creationId xmlns:a16="http://schemas.microsoft.com/office/drawing/2014/main" id="{21B7CFA7-97BA-24EE-46C1-0C91AD2BECCE}"/>
              </a:ext>
            </a:extLst>
          </p:cNvPr>
          <p:cNvSpPr/>
          <p:nvPr/>
        </p:nvSpPr>
        <p:spPr>
          <a:xfrm>
            <a:off x="702986" y="3463623"/>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2" name="Rectangle 21">
            <a:extLst>
              <a:ext uri="{FF2B5EF4-FFF2-40B4-BE49-F238E27FC236}">
                <a16:creationId xmlns:a16="http://schemas.microsoft.com/office/drawing/2014/main" id="{0F477130-9C8E-7895-76BF-7BEEEDED4340}"/>
              </a:ext>
            </a:extLst>
          </p:cNvPr>
          <p:cNvSpPr/>
          <p:nvPr/>
        </p:nvSpPr>
        <p:spPr>
          <a:xfrm>
            <a:off x="702986" y="3857597"/>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3" name="Rectangle 22">
            <a:extLst>
              <a:ext uri="{FF2B5EF4-FFF2-40B4-BE49-F238E27FC236}">
                <a16:creationId xmlns:a16="http://schemas.microsoft.com/office/drawing/2014/main" id="{FFE803F4-F631-CB40-D997-EF9E89E1F24E}"/>
              </a:ext>
            </a:extLst>
          </p:cNvPr>
          <p:cNvSpPr/>
          <p:nvPr/>
        </p:nvSpPr>
        <p:spPr>
          <a:xfrm>
            <a:off x="702986" y="425157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4" name="Rectangle 23">
            <a:extLst>
              <a:ext uri="{FF2B5EF4-FFF2-40B4-BE49-F238E27FC236}">
                <a16:creationId xmlns:a16="http://schemas.microsoft.com/office/drawing/2014/main" id="{6C6BA8B1-9096-8BC5-28BA-87E0F48B149B}"/>
              </a:ext>
            </a:extLst>
          </p:cNvPr>
          <p:cNvSpPr/>
          <p:nvPr/>
        </p:nvSpPr>
        <p:spPr>
          <a:xfrm>
            <a:off x="702986" y="464554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26" name="Rectangle 25">
            <a:extLst>
              <a:ext uri="{FF2B5EF4-FFF2-40B4-BE49-F238E27FC236}">
                <a16:creationId xmlns:a16="http://schemas.microsoft.com/office/drawing/2014/main" id="{EF680ED4-DD6F-5CD4-7254-C8D9E9709A78}"/>
              </a:ext>
            </a:extLst>
          </p:cNvPr>
          <p:cNvSpPr/>
          <p:nvPr/>
        </p:nvSpPr>
        <p:spPr>
          <a:xfrm>
            <a:off x="702986" y="5399740"/>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FBDC</a:t>
            </a:r>
          </a:p>
        </p:txBody>
      </p:sp>
      <p:sp>
        <p:nvSpPr>
          <p:cNvPr id="64" name="TextBox 63">
            <a:extLst>
              <a:ext uri="{FF2B5EF4-FFF2-40B4-BE49-F238E27FC236}">
                <a16:creationId xmlns:a16="http://schemas.microsoft.com/office/drawing/2014/main" id="{A0A80FA3-CA37-3DDD-85CC-74CBFF96C729}"/>
              </a:ext>
            </a:extLst>
          </p:cNvPr>
          <p:cNvSpPr txBox="1"/>
          <p:nvPr/>
        </p:nvSpPr>
        <p:spPr>
          <a:xfrm>
            <a:off x="794550" y="4960368"/>
            <a:ext cx="787395" cy="369332"/>
          </a:xfrm>
          <a:prstGeom prst="rect">
            <a:avLst/>
          </a:prstGeom>
          <a:noFill/>
        </p:spPr>
        <p:txBody>
          <a:bodyPr wrap="none" rtlCol="0">
            <a:spAutoFit/>
          </a:bodyPr>
          <a:lstStyle/>
          <a:p>
            <a:r>
              <a:rPr lang="en-US" dirty="0"/>
              <a:t>( . . . )</a:t>
            </a:r>
          </a:p>
        </p:txBody>
      </p:sp>
      <p:sp>
        <p:nvSpPr>
          <p:cNvPr id="65" name="TextBox 64">
            <a:extLst>
              <a:ext uri="{FF2B5EF4-FFF2-40B4-BE49-F238E27FC236}">
                <a16:creationId xmlns:a16="http://schemas.microsoft.com/office/drawing/2014/main" id="{60628B12-3D2B-D7BE-2C0F-F218FC32EAA3}"/>
              </a:ext>
            </a:extLst>
          </p:cNvPr>
          <p:cNvSpPr txBox="1"/>
          <p:nvPr/>
        </p:nvSpPr>
        <p:spPr>
          <a:xfrm>
            <a:off x="2570304" y="4975020"/>
            <a:ext cx="787395" cy="369332"/>
          </a:xfrm>
          <a:prstGeom prst="rect">
            <a:avLst/>
          </a:prstGeom>
          <a:noFill/>
        </p:spPr>
        <p:txBody>
          <a:bodyPr wrap="none" rtlCol="0">
            <a:spAutoFit/>
          </a:bodyPr>
          <a:lstStyle/>
          <a:p>
            <a:r>
              <a:rPr lang="en-US" dirty="0"/>
              <a:t>( . . . )</a:t>
            </a:r>
          </a:p>
        </p:txBody>
      </p:sp>
      <p:sp>
        <p:nvSpPr>
          <p:cNvPr id="66" name="Rectangle 65">
            <a:extLst>
              <a:ext uri="{FF2B5EF4-FFF2-40B4-BE49-F238E27FC236}">
                <a16:creationId xmlns:a16="http://schemas.microsoft.com/office/drawing/2014/main" id="{4F87597E-C7F3-2F20-EE12-E53B52A254B8}"/>
              </a:ext>
            </a:extLst>
          </p:cNvPr>
          <p:cNvSpPr/>
          <p:nvPr/>
        </p:nvSpPr>
        <p:spPr>
          <a:xfrm>
            <a:off x="2487185" y="2662318"/>
            <a:ext cx="970524" cy="3620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Scaler</a:t>
            </a:r>
          </a:p>
          <a:p>
            <a:pPr algn="ctr"/>
            <a:r>
              <a:rPr lang="en-US" sz="900" dirty="0">
                <a:solidFill>
                  <a:schemeClr val="tx1"/>
                </a:solidFill>
              </a:rPr>
              <a:t>Layer 2</a:t>
            </a:r>
          </a:p>
        </p:txBody>
      </p:sp>
      <p:sp>
        <p:nvSpPr>
          <p:cNvPr id="72" name="Rectangle 71">
            <a:extLst>
              <a:ext uri="{FF2B5EF4-FFF2-40B4-BE49-F238E27FC236}">
                <a16:creationId xmlns:a16="http://schemas.microsoft.com/office/drawing/2014/main" id="{40CA5119-9E18-B286-10BF-5AE4AE7DD9F0}"/>
              </a:ext>
            </a:extLst>
          </p:cNvPr>
          <p:cNvSpPr/>
          <p:nvPr/>
        </p:nvSpPr>
        <p:spPr>
          <a:xfrm>
            <a:off x="6429135" y="2630728"/>
            <a:ext cx="970524" cy="134082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Echelon 1</a:t>
            </a:r>
          </a:p>
          <a:p>
            <a:pPr algn="ctr"/>
            <a:r>
              <a:rPr lang="en-US" sz="1000" dirty="0">
                <a:solidFill>
                  <a:schemeClr val="tx1"/>
                </a:solidFill>
              </a:rPr>
              <a:t>(BNL)</a:t>
            </a:r>
          </a:p>
        </p:txBody>
      </p:sp>
      <p:sp>
        <p:nvSpPr>
          <p:cNvPr id="73" name="Rectangle 72">
            <a:extLst>
              <a:ext uri="{FF2B5EF4-FFF2-40B4-BE49-F238E27FC236}">
                <a16:creationId xmlns:a16="http://schemas.microsoft.com/office/drawing/2014/main" id="{A8707A31-45DF-FCF1-BE8C-B9CB150FFF03}"/>
              </a:ext>
            </a:extLst>
          </p:cNvPr>
          <p:cNvSpPr/>
          <p:nvPr/>
        </p:nvSpPr>
        <p:spPr>
          <a:xfrm>
            <a:off x="6429135" y="4502835"/>
            <a:ext cx="970524" cy="126331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Echelon 1</a:t>
            </a:r>
          </a:p>
          <a:p>
            <a:pPr algn="ctr"/>
            <a:r>
              <a:rPr lang="en-US" sz="1000" dirty="0">
                <a:solidFill>
                  <a:schemeClr val="tx1"/>
                </a:solidFill>
              </a:rPr>
              <a:t>(JLAB)</a:t>
            </a:r>
          </a:p>
        </p:txBody>
      </p:sp>
      <p:cxnSp>
        <p:nvCxnSpPr>
          <p:cNvPr id="75" name="Straight Connector 74">
            <a:extLst>
              <a:ext uri="{FF2B5EF4-FFF2-40B4-BE49-F238E27FC236}">
                <a16:creationId xmlns:a16="http://schemas.microsoft.com/office/drawing/2014/main" id="{8F7DE31A-B714-45DF-16A5-B776636DAB92}"/>
              </a:ext>
            </a:extLst>
          </p:cNvPr>
          <p:cNvCxnSpPr>
            <a:cxnSpLocks/>
            <a:stCxn id="19" idx="3"/>
            <a:endCxn id="66" idx="1"/>
          </p:cNvCxnSpPr>
          <p:nvPr/>
        </p:nvCxnSpPr>
        <p:spPr>
          <a:xfrm>
            <a:off x="1673510" y="2836450"/>
            <a:ext cx="813675" cy="6904"/>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Freeform: Shape 125">
            <a:extLst>
              <a:ext uri="{FF2B5EF4-FFF2-40B4-BE49-F238E27FC236}">
                <a16:creationId xmlns:a16="http://schemas.microsoft.com/office/drawing/2014/main" id="{F4F5D138-F5D6-457A-191D-363A17C0C9B6}"/>
              </a:ext>
            </a:extLst>
          </p:cNvPr>
          <p:cNvSpPr/>
          <p:nvPr/>
        </p:nvSpPr>
        <p:spPr>
          <a:xfrm>
            <a:off x="1684962" y="2835667"/>
            <a:ext cx="811658" cy="2743200"/>
          </a:xfrm>
          <a:custGeom>
            <a:avLst/>
            <a:gdLst>
              <a:gd name="connsiteX0" fmla="*/ 0 w 811658"/>
              <a:gd name="connsiteY0" fmla="*/ 0 h 2743200"/>
              <a:gd name="connsiteX1" fmla="*/ 811658 w 811658"/>
              <a:gd name="connsiteY1" fmla="*/ 1171254 h 2743200"/>
              <a:gd name="connsiteX2" fmla="*/ 811658 w 811658"/>
              <a:gd name="connsiteY2" fmla="*/ 2743200 h 2743200"/>
              <a:gd name="connsiteX3" fmla="*/ 0 w 811658"/>
              <a:gd name="connsiteY3" fmla="*/ 0 h 2743200"/>
            </a:gdLst>
            <a:ahLst/>
            <a:cxnLst>
              <a:cxn ang="0">
                <a:pos x="connsiteX0" y="connsiteY0"/>
              </a:cxn>
              <a:cxn ang="0">
                <a:pos x="connsiteX1" y="connsiteY1"/>
              </a:cxn>
              <a:cxn ang="0">
                <a:pos x="connsiteX2" y="connsiteY2"/>
              </a:cxn>
              <a:cxn ang="0">
                <a:pos x="connsiteX3" y="connsiteY3"/>
              </a:cxn>
            </a:cxnLst>
            <a:rect l="l" t="t" r="r" b="b"/>
            <a:pathLst>
              <a:path w="811658" h="2743200">
                <a:moveTo>
                  <a:pt x="0" y="0"/>
                </a:moveTo>
                <a:lnTo>
                  <a:pt x="811658" y="1171254"/>
                </a:lnTo>
                <a:lnTo>
                  <a:pt x="811658" y="2743200"/>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0CA7A78-247A-75C7-46F5-E674CF8BA2B0}"/>
              </a:ext>
            </a:extLst>
          </p:cNvPr>
          <p:cNvSpPr/>
          <p:nvPr/>
        </p:nvSpPr>
        <p:spPr>
          <a:xfrm>
            <a:off x="1674688" y="3236360"/>
            <a:ext cx="832206" cy="2363056"/>
          </a:xfrm>
          <a:custGeom>
            <a:avLst/>
            <a:gdLst>
              <a:gd name="connsiteX0" fmla="*/ 0 w 832206"/>
              <a:gd name="connsiteY0" fmla="*/ 0 h 2363056"/>
              <a:gd name="connsiteX1" fmla="*/ 811658 w 832206"/>
              <a:gd name="connsiteY1" fmla="*/ 760287 h 2363056"/>
              <a:gd name="connsiteX2" fmla="*/ 832206 w 832206"/>
              <a:gd name="connsiteY2" fmla="*/ 2363056 h 2363056"/>
              <a:gd name="connsiteX3" fmla="*/ 0 w 832206"/>
              <a:gd name="connsiteY3" fmla="*/ 0 h 2363056"/>
            </a:gdLst>
            <a:ahLst/>
            <a:cxnLst>
              <a:cxn ang="0">
                <a:pos x="connsiteX0" y="connsiteY0"/>
              </a:cxn>
              <a:cxn ang="0">
                <a:pos x="connsiteX1" y="connsiteY1"/>
              </a:cxn>
              <a:cxn ang="0">
                <a:pos x="connsiteX2" y="connsiteY2"/>
              </a:cxn>
              <a:cxn ang="0">
                <a:pos x="connsiteX3" y="connsiteY3"/>
              </a:cxn>
            </a:cxnLst>
            <a:rect l="l" t="t" r="r" b="b"/>
            <a:pathLst>
              <a:path w="832206" h="2363056">
                <a:moveTo>
                  <a:pt x="0" y="0"/>
                </a:moveTo>
                <a:lnTo>
                  <a:pt x="811658" y="760287"/>
                </a:lnTo>
                <a:lnTo>
                  <a:pt x="832206" y="2363056"/>
                </a:lnTo>
                <a:lnTo>
                  <a:pt x="0" y="0"/>
                </a:lnTo>
                <a:close/>
              </a:path>
            </a:pathLst>
          </a:custGeom>
          <a:solidFill>
            <a:srgbClr val="0000FE">
              <a:alpha val="12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81B34002-B7CA-3B86-0E1C-130C99C01D24}"/>
              </a:ext>
            </a:extLst>
          </p:cNvPr>
          <p:cNvSpPr/>
          <p:nvPr/>
        </p:nvSpPr>
        <p:spPr>
          <a:xfrm>
            <a:off x="1695236" y="3616503"/>
            <a:ext cx="811658" cy="2024009"/>
          </a:xfrm>
          <a:custGeom>
            <a:avLst/>
            <a:gdLst>
              <a:gd name="connsiteX0" fmla="*/ 0 w 811658"/>
              <a:gd name="connsiteY0" fmla="*/ 0 h 2024009"/>
              <a:gd name="connsiteX1" fmla="*/ 801384 w 811658"/>
              <a:gd name="connsiteY1" fmla="*/ 380144 h 2024009"/>
              <a:gd name="connsiteX2" fmla="*/ 811658 w 811658"/>
              <a:gd name="connsiteY2" fmla="*/ 2024009 h 2024009"/>
              <a:gd name="connsiteX3" fmla="*/ 0 w 811658"/>
              <a:gd name="connsiteY3" fmla="*/ 51371 h 2024009"/>
              <a:gd name="connsiteX4" fmla="*/ 0 w 811658"/>
              <a:gd name="connsiteY4" fmla="*/ 0 h 2024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658" h="2024009">
                <a:moveTo>
                  <a:pt x="0" y="0"/>
                </a:moveTo>
                <a:lnTo>
                  <a:pt x="801384" y="380144"/>
                </a:lnTo>
                <a:cubicBezTo>
                  <a:pt x="804809" y="928099"/>
                  <a:pt x="808233" y="1476054"/>
                  <a:pt x="811658" y="2024009"/>
                </a:cubicBezTo>
                <a:lnTo>
                  <a:pt x="0" y="51371"/>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02911E77-BF97-F0FB-8EEE-5571DE459B46}"/>
              </a:ext>
            </a:extLst>
          </p:cNvPr>
          <p:cNvSpPr/>
          <p:nvPr/>
        </p:nvSpPr>
        <p:spPr>
          <a:xfrm>
            <a:off x="1664413" y="4006921"/>
            <a:ext cx="863030" cy="1623317"/>
          </a:xfrm>
          <a:custGeom>
            <a:avLst/>
            <a:gdLst>
              <a:gd name="connsiteX0" fmla="*/ 0 w 863030"/>
              <a:gd name="connsiteY0" fmla="*/ 10275 h 1623317"/>
              <a:gd name="connsiteX1" fmla="*/ 852756 w 863030"/>
              <a:gd name="connsiteY1" fmla="*/ 0 h 1623317"/>
              <a:gd name="connsiteX2" fmla="*/ 863030 w 863030"/>
              <a:gd name="connsiteY2" fmla="*/ 1623317 h 1623317"/>
              <a:gd name="connsiteX3" fmla="*/ 0 w 863030"/>
              <a:gd name="connsiteY3" fmla="*/ 10275 h 1623317"/>
            </a:gdLst>
            <a:ahLst/>
            <a:cxnLst>
              <a:cxn ang="0">
                <a:pos x="connsiteX0" y="connsiteY0"/>
              </a:cxn>
              <a:cxn ang="0">
                <a:pos x="connsiteX1" y="connsiteY1"/>
              </a:cxn>
              <a:cxn ang="0">
                <a:pos x="connsiteX2" y="connsiteY2"/>
              </a:cxn>
              <a:cxn ang="0">
                <a:pos x="connsiteX3" y="connsiteY3"/>
              </a:cxn>
            </a:cxnLst>
            <a:rect l="l" t="t" r="r" b="b"/>
            <a:pathLst>
              <a:path w="863030" h="1623317">
                <a:moveTo>
                  <a:pt x="0" y="10275"/>
                </a:moveTo>
                <a:lnTo>
                  <a:pt x="852756" y="0"/>
                </a:lnTo>
                <a:cubicBezTo>
                  <a:pt x="856181" y="541106"/>
                  <a:pt x="859605" y="1082211"/>
                  <a:pt x="863030" y="1623317"/>
                </a:cubicBezTo>
                <a:lnTo>
                  <a:pt x="0" y="10275"/>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195B77B3-D84D-D4D0-F4F0-FC7828F54F3E}"/>
              </a:ext>
            </a:extLst>
          </p:cNvPr>
          <p:cNvSpPr/>
          <p:nvPr/>
        </p:nvSpPr>
        <p:spPr>
          <a:xfrm>
            <a:off x="1684962" y="4017196"/>
            <a:ext cx="821932" cy="1623316"/>
          </a:xfrm>
          <a:custGeom>
            <a:avLst/>
            <a:gdLst>
              <a:gd name="connsiteX0" fmla="*/ 0 w 821932"/>
              <a:gd name="connsiteY0" fmla="*/ 400692 h 1623316"/>
              <a:gd name="connsiteX1" fmla="*/ 791110 w 821932"/>
              <a:gd name="connsiteY1" fmla="*/ 0 h 1623316"/>
              <a:gd name="connsiteX2" fmla="*/ 821932 w 821932"/>
              <a:gd name="connsiteY2" fmla="*/ 1623316 h 1623316"/>
              <a:gd name="connsiteX3" fmla="*/ 0 w 821932"/>
              <a:gd name="connsiteY3" fmla="*/ 400692 h 1623316"/>
            </a:gdLst>
            <a:ahLst/>
            <a:cxnLst>
              <a:cxn ang="0">
                <a:pos x="connsiteX0" y="connsiteY0"/>
              </a:cxn>
              <a:cxn ang="0">
                <a:pos x="connsiteX1" y="connsiteY1"/>
              </a:cxn>
              <a:cxn ang="0">
                <a:pos x="connsiteX2" y="connsiteY2"/>
              </a:cxn>
              <a:cxn ang="0">
                <a:pos x="connsiteX3" y="connsiteY3"/>
              </a:cxn>
            </a:cxnLst>
            <a:rect l="l" t="t" r="r" b="b"/>
            <a:pathLst>
              <a:path w="821932" h="1623316">
                <a:moveTo>
                  <a:pt x="0" y="400692"/>
                </a:moveTo>
                <a:lnTo>
                  <a:pt x="791110" y="0"/>
                </a:lnTo>
                <a:lnTo>
                  <a:pt x="821932" y="1623316"/>
                </a:lnTo>
                <a:lnTo>
                  <a:pt x="0" y="400692"/>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79070FF9-3CEC-52AA-6BCE-F44F12D89C43}"/>
              </a:ext>
            </a:extLst>
          </p:cNvPr>
          <p:cNvSpPr/>
          <p:nvPr/>
        </p:nvSpPr>
        <p:spPr>
          <a:xfrm>
            <a:off x="1684962" y="4006921"/>
            <a:ext cx="832207" cy="1613043"/>
          </a:xfrm>
          <a:custGeom>
            <a:avLst/>
            <a:gdLst>
              <a:gd name="connsiteX0" fmla="*/ 0 w 832207"/>
              <a:gd name="connsiteY0" fmla="*/ 770562 h 1613043"/>
              <a:gd name="connsiteX1" fmla="*/ 801384 w 832207"/>
              <a:gd name="connsiteY1" fmla="*/ 0 h 1613043"/>
              <a:gd name="connsiteX2" fmla="*/ 832207 w 832207"/>
              <a:gd name="connsiteY2" fmla="*/ 1613043 h 1613043"/>
              <a:gd name="connsiteX3" fmla="*/ 0 w 832207"/>
              <a:gd name="connsiteY3" fmla="*/ 770562 h 1613043"/>
            </a:gdLst>
            <a:ahLst/>
            <a:cxnLst>
              <a:cxn ang="0">
                <a:pos x="connsiteX0" y="connsiteY0"/>
              </a:cxn>
              <a:cxn ang="0">
                <a:pos x="connsiteX1" y="connsiteY1"/>
              </a:cxn>
              <a:cxn ang="0">
                <a:pos x="connsiteX2" y="connsiteY2"/>
              </a:cxn>
              <a:cxn ang="0">
                <a:pos x="connsiteX3" y="connsiteY3"/>
              </a:cxn>
            </a:cxnLst>
            <a:rect l="l" t="t" r="r" b="b"/>
            <a:pathLst>
              <a:path w="832207" h="1613043">
                <a:moveTo>
                  <a:pt x="0" y="770562"/>
                </a:moveTo>
                <a:lnTo>
                  <a:pt x="801384" y="0"/>
                </a:lnTo>
                <a:lnTo>
                  <a:pt x="832207" y="1613043"/>
                </a:lnTo>
                <a:lnTo>
                  <a:pt x="0" y="770562"/>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Shape 132">
            <a:extLst>
              <a:ext uri="{FF2B5EF4-FFF2-40B4-BE49-F238E27FC236}">
                <a16:creationId xmlns:a16="http://schemas.microsoft.com/office/drawing/2014/main" id="{55D44E8C-1557-D8D2-DA17-97E1254AAF10}"/>
              </a:ext>
            </a:extLst>
          </p:cNvPr>
          <p:cNvSpPr/>
          <p:nvPr/>
        </p:nvSpPr>
        <p:spPr>
          <a:xfrm>
            <a:off x="1684962" y="4006921"/>
            <a:ext cx="832207" cy="1643866"/>
          </a:xfrm>
          <a:custGeom>
            <a:avLst/>
            <a:gdLst>
              <a:gd name="connsiteX0" fmla="*/ 0 w 832207"/>
              <a:gd name="connsiteY0" fmla="*/ 1541124 h 1643866"/>
              <a:gd name="connsiteX1" fmla="*/ 811658 w 832207"/>
              <a:gd name="connsiteY1" fmla="*/ 0 h 1643866"/>
              <a:gd name="connsiteX2" fmla="*/ 832207 w 832207"/>
              <a:gd name="connsiteY2" fmla="*/ 1643866 h 1643866"/>
              <a:gd name="connsiteX3" fmla="*/ 0 w 832207"/>
              <a:gd name="connsiteY3" fmla="*/ 1541124 h 1643866"/>
            </a:gdLst>
            <a:ahLst/>
            <a:cxnLst>
              <a:cxn ang="0">
                <a:pos x="connsiteX0" y="connsiteY0"/>
              </a:cxn>
              <a:cxn ang="0">
                <a:pos x="connsiteX1" y="connsiteY1"/>
              </a:cxn>
              <a:cxn ang="0">
                <a:pos x="connsiteX2" y="connsiteY2"/>
              </a:cxn>
              <a:cxn ang="0">
                <a:pos x="connsiteX3" y="connsiteY3"/>
              </a:cxn>
            </a:cxnLst>
            <a:rect l="l" t="t" r="r" b="b"/>
            <a:pathLst>
              <a:path w="832207" h="1643866">
                <a:moveTo>
                  <a:pt x="0" y="1541124"/>
                </a:moveTo>
                <a:lnTo>
                  <a:pt x="811658" y="0"/>
                </a:lnTo>
                <a:lnTo>
                  <a:pt x="832207" y="1643866"/>
                </a:lnTo>
                <a:lnTo>
                  <a:pt x="0" y="1541124"/>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E8E7F29-7C72-979A-3E5D-E80FBA601C8C}"/>
              </a:ext>
            </a:extLst>
          </p:cNvPr>
          <p:cNvSpPr/>
          <p:nvPr/>
        </p:nvSpPr>
        <p:spPr>
          <a:xfrm>
            <a:off x="2497686" y="384215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1" name="Rectangle 30">
            <a:extLst>
              <a:ext uri="{FF2B5EF4-FFF2-40B4-BE49-F238E27FC236}">
                <a16:creationId xmlns:a16="http://schemas.microsoft.com/office/drawing/2014/main" id="{6571801F-6E3E-C173-AEE6-345DE72FA98C}"/>
              </a:ext>
            </a:extLst>
          </p:cNvPr>
          <p:cNvSpPr/>
          <p:nvPr/>
        </p:nvSpPr>
        <p:spPr>
          <a:xfrm>
            <a:off x="2497686" y="423612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2" name="Rectangle 31">
            <a:extLst>
              <a:ext uri="{FF2B5EF4-FFF2-40B4-BE49-F238E27FC236}">
                <a16:creationId xmlns:a16="http://schemas.microsoft.com/office/drawing/2014/main" id="{FC97F589-8C5E-E642-5272-F0CF5AEC7316}"/>
              </a:ext>
            </a:extLst>
          </p:cNvPr>
          <p:cNvSpPr/>
          <p:nvPr/>
        </p:nvSpPr>
        <p:spPr>
          <a:xfrm>
            <a:off x="2497686" y="4630099"/>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sp>
        <p:nvSpPr>
          <p:cNvPr id="34" name="Rectangle 33">
            <a:extLst>
              <a:ext uri="{FF2B5EF4-FFF2-40B4-BE49-F238E27FC236}">
                <a16:creationId xmlns:a16="http://schemas.microsoft.com/office/drawing/2014/main" id="{540B64B9-3C1B-BF3E-BB35-9BA08ECE72F1}"/>
              </a:ext>
            </a:extLst>
          </p:cNvPr>
          <p:cNvSpPr/>
          <p:nvPr/>
        </p:nvSpPr>
        <p:spPr>
          <a:xfrm>
            <a:off x="2497686" y="5418048"/>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2</a:t>
            </a:r>
          </a:p>
        </p:txBody>
      </p:sp>
      <p:cxnSp>
        <p:nvCxnSpPr>
          <p:cNvPr id="134" name="Straight Connector 133">
            <a:extLst>
              <a:ext uri="{FF2B5EF4-FFF2-40B4-BE49-F238E27FC236}">
                <a16:creationId xmlns:a16="http://schemas.microsoft.com/office/drawing/2014/main" id="{63264D45-7488-F639-0A2A-251FEF3EC743}"/>
              </a:ext>
            </a:extLst>
          </p:cNvPr>
          <p:cNvCxnSpPr>
            <a:cxnSpLocks/>
            <a:stCxn id="128" idx="0"/>
            <a:endCxn id="66" idx="1"/>
          </p:cNvCxnSpPr>
          <p:nvPr/>
        </p:nvCxnSpPr>
        <p:spPr>
          <a:xfrm flipV="1">
            <a:off x="1674688" y="2843354"/>
            <a:ext cx="812497" cy="39300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227B238A-CFC4-C8F5-D320-9C9E7D5B6F60}"/>
              </a:ext>
            </a:extLst>
          </p:cNvPr>
          <p:cNvCxnSpPr>
            <a:cxnSpLocks/>
            <a:stCxn id="129" idx="0"/>
            <a:endCxn id="66" idx="1"/>
          </p:cNvCxnSpPr>
          <p:nvPr/>
        </p:nvCxnSpPr>
        <p:spPr>
          <a:xfrm flipV="1">
            <a:off x="1695236" y="2843354"/>
            <a:ext cx="791949" cy="773149"/>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1" name="Freeform: Shape 140">
            <a:extLst>
              <a:ext uri="{FF2B5EF4-FFF2-40B4-BE49-F238E27FC236}">
                <a16:creationId xmlns:a16="http://schemas.microsoft.com/office/drawing/2014/main" id="{DEB408D7-AD1F-5AA7-4AE2-4CB5B6E1CCAF}"/>
              </a:ext>
            </a:extLst>
          </p:cNvPr>
          <p:cNvSpPr/>
          <p:nvPr/>
        </p:nvSpPr>
        <p:spPr>
          <a:xfrm>
            <a:off x="3472665" y="4017196"/>
            <a:ext cx="986319" cy="1613042"/>
          </a:xfrm>
          <a:custGeom>
            <a:avLst/>
            <a:gdLst>
              <a:gd name="connsiteX0" fmla="*/ 0 w 986319"/>
              <a:gd name="connsiteY0" fmla="*/ 0 h 1613042"/>
              <a:gd name="connsiteX1" fmla="*/ 965771 w 986319"/>
              <a:gd name="connsiteY1" fmla="*/ 0 h 1613042"/>
              <a:gd name="connsiteX2" fmla="*/ 986319 w 986319"/>
              <a:gd name="connsiteY2" fmla="*/ 1613042 h 1613042"/>
              <a:gd name="connsiteX3" fmla="*/ 0 w 986319"/>
              <a:gd name="connsiteY3" fmla="*/ 0 h 1613042"/>
            </a:gdLst>
            <a:ahLst/>
            <a:cxnLst>
              <a:cxn ang="0">
                <a:pos x="connsiteX0" y="connsiteY0"/>
              </a:cxn>
              <a:cxn ang="0">
                <a:pos x="connsiteX1" y="connsiteY1"/>
              </a:cxn>
              <a:cxn ang="0">
                <a:pos x="connsiteX2" y="connsiteY2"/>
              </a:cxn>
              <a:cxn ang="0">
                <a:pos x="connsiteX3" y="connsiteY3"/>
              </a:cxn>
            </a:cxnLst>
            <a:rect l="l" t="t" r="r" b="b"/>
            <a:pathLst>
              <a:path w="986319" h="1613042">
                <a:moveTo>
                  <a:pt x="0" y="0"/>
                </a:moveTo>
                <a:lnTo>
                  <a:pt x="965771" y="0"/>
                </a:lnTo>
                <a:lnTo>
                  <a:pt x="986319" y="1613042"/>
                </a:lnTo>
                <a:lnTo>
                  <a:pt x="0" y="0"/>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657D18A9-29BA-BF5C-868C-DBD4C7AE1AAC}"/>
              </a:ext>
            </a:extLst>
          </p:cNvPr>
          <p:cNvSpPr/>
          <p:nvPr/>
        </p:nvSpPr>
        <p:spPr>
          <a:xfrm>
            <a:off x="3482939" y="4037744"/>
            <a:ext cx="976045" cy="1592494"/>
          </a:xfrm>
          <a:custGeom>
            <a:avLst/>
            <a:gdLst>
              <a:gd name="connsiteX0" fmla="*/ 0 w 976045"/>
              <a:gd name="connsiteY0" fmla="*/ 369869 h 1592494"/>
              <a:gd name="connsiteX1" fmla="*/ 965771 w 976045"/>
              <a:gd name="connsiteY1" fmla="*/ 0 h 1592494"/>
              <a:gd name="connsiteX2" fmla="*/ 976045 w 976045"/>
              <a:gd name="connsiteY2" fmla="*/ 1592494 h 1592494"/>
              <a:gd name="connsiteX3" fmla="*/ 0 w 976045"/>
              <a:gd name="connsiteY3" fmla="*/ 369869 h 1592494"/>
            </a:gdLst>
            <a:ahLst/>
            <a:cxnLst>
              <a:cxn ang="0">
                <a:pos x="connsiteX0" y="connsiteY0"/>
              </a:cxn>
              <a:cxn ang="0">
                <a:pos x="connsiteX1" y="connsiteY1"/>
              </a:cxn>
              <a:cxn ang="0">
                <a:pos x="connsiteX2" y="connsiteY2"/>
              </a:cxn>
              <a:cxn ang="0">
                <a:pos x="connsiteX3" y="connsiteY3"/>
              </a:cxn>
            </a:cxnLst>
            <a:rect l="l" t="t" r="r" b="b"/>
            <a:pathLst>
              <a:path w="976045" h="1592494">
                <a:moveTo>
                  <a:pt x="0" y="369869"/>
                </a:moveTo>
                <a:lnTo>
                  <a:pt x="965771" y="0"/>
                </a:lnTo>
                <a:cubicBezTo>
                  <a:pt x="969196" y="530831"/>
                  <a:pt x="972620" y="1061663"/>
                  <a:pt x="976045" y="1592494"/>
                </a:cubicBezTo>
                <a:lnTo>
                  <a:pt x="0" y="369869"/>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2ACF8BEE-ECBE-DE09-35FD-79B6D9E4CDFB}"/>
              </a:ext>
            </a:extLst>
          </p:cNvPr>
          <p:cNvSpPr/>
          <p:nvPr/>
        </p:nvSpPr>
        <p:spPr>
          <a:xfrm>
            <a:off x="3472665" y="4058292"/>
            <a:ext cx="986319" cy="1592495"/>
          </a:xfrm>
          <a:custGeom>
            <a:avLst/>
            <a:gdLst>
              <a:gd name="connsiteX0" fmla="*/ 0 w 986319"/>
              <a:gd name="connsiteY0" fmla="*/ 719191 h 1592495"/>
              <a:gd name="connsiteX1" fmla="*/ 986319 w 986319"/>
              <a:gd name="connsiteY1" fmla="*/ 0 h 1592495"/>
              <a:gd name="connsiteX2" fmla="*/ 976045 w 986319"/>
              <a:gd name="connsiteY2" fmla="*/ 1592495 h 1592495"/>
              <a:gd name="connsiteX3" fmla="*/ 0 w 986319"/>
              <a:gd name="connsiteY3" fmla="*/ 719191 h 1592495"/>
            </a:gdLst>
            <a:ahLst/>
            <a:cxnLst>
              <a:cxn ang="0">
                <a:pos x="connsiteX0" y="connsiteY0"/>
              </a:cxn>
              <a:cxn ang="0">
                <a:pos x="connsiteX1" y="connsiteY1"/>
              </a:cxn>
              <a:cxn ang="0">
                <a:pos x="connsiteX2" y="connsiteY2"/>
              </a:cxn>
              <a:cxn ang="0">
                <a:pos x="connsiteX3" y="connsiteY3"/>
              </a:cxn>
            </a:cxnLst>
            <a:rect l="l" t="t" r="r" b="b"/>
            <a:pathLst>
              <a:path w="986319" h="1592495">
                <a:moveTo>
                  <a:pt x="0" y="719191"/>
                </a:moveTo>
                <a:lnTo>
                  <a:pt x="986319" y="0"/>
                </a:lnTo>
                <a:cubicBezTo>
                  <a:pt x="982894" y="530832"/>
                  <a:pt x="979470" y="1061663"/>
                  <a:pt x="976045" y="1592495"/>
                </a:cubicBezTo>
                <a:lnTo>
                  <a:pt x="0" y="719191"/>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9B32CF2C-ACC6-C8D8-68D4-3492E58C0D1B}"/>
              </a:ext>
            </a:extLst>
          </p:cNvPr>
          <p:cNvSpPr/>
          <p:nvPr/>
        </p:nvSpPr>
        <p:spPr>
          <a:xfrm>
            <a:off x="3452117" y="4027470"/>
            <a:ext cx="996593" cy="1643865"/>
          </a:xfrm>
          <a:custGeom>
            <a:avLst/>
            <a:gdLst>
              <a:gd name="connsiteX0" fmla="*/ 20548 w 996593"/>
              <a:gd name="connsiteY0" fmla="*/ 1541123 h 1643865"/>
              <a:gd name="connsiteX1" fmla="*/ 20548 w 996593"/>
              <a:gd name="connsiteY1" fmla="*/ 1541123 h 1643865"/>
              <a:gd name="connsiteX2" fmla="*/ 51371 w 996593"/>
              <a:gd name="connsiteY2" fmla="*/ 1438382 h 1643865"/>
              <a:gd name="connsiteX3" fmla="*/ 996593 w 996593"/>
              <a:gd name="connsiteY3" fmla="*/ 0 h 1643865"/>
              <a:gd name="connsiteX4" fmla="*/ 996593 w 996593"/>
              <a:gd name="connsiteY4" fmla="*/ 1643865 h 1643865"/>
              <a:gd name="connsiteX5" fmla="*/ 0 w 996593"/>
              <a:gd name="connsiteY5" fmla="*/ 1602768 h 1643865"/>
              <a:gd name="connsiteX6" fmla="*/ 20548 w 996593"/>
              <a:gd name="connsiteY6" fmla="*/ 1541123 h 1643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6593" h="1643865">
                <a:moveTo>
                  <a:pt x="20548" y="1541123"/>
                </a:moveTo>
                <a:lnTo>
                  <a:pt x="20548" y="1541123"/>
                </a:lnTo>
                <a:lnTo>
                  <a:pt x="51371" y="1438382"/>
                </a:lnTo>
                <a:lnTo>
                  <a:pt x="996593" y="0"/>
                </a:lnTo>
                <a:lnTo>
                  <a:pt x="996593" y="1643865"/>
                </a:lnTo>
                <a:lnTo>
                  <a:pt x="0" y="1602768"/>
                </a:lnTo>
                <a:lnTo>
                  <a:pt x="20548" y="1541123"/>
                </a:lnTo>
                <a:close/>
              </a:path>
            </a:pathLst>
          </a:cu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CE7D131-CF5F-EFE2-490A-D9ED2BE22DD4}"/>
              </a:ext>
            </a:extLst>
          </p:cNvPr>
          <p:cNvSpPr txBox="1"/>
          <p:nvPr/>
        </p:nvSpPr>
        <p:spPr>
          <a:xfrm>
            <a:off x="4520749" y="4987056"/>
            <a:ext cx="787395" cy="369332"/>
          </a:xfrm>
          <a:prstGeom prst="rect">
            <a:avLst/>
          </a:prstGeom>
          <a:noFill/>
        </p:spPr>
        <p:txBody>
          <a:bodyPr wrap="none" rtlCol="0">
            <a:spAutoFit/>
          </a:bodyPr>
          <a:lstStyle/>
          <a:p>
            <a:r>
              <a:rPr lang="en-US" dirty="0"/>
              <a:t>( . . . )</a:t>
            </a:r>
          </a:p>
        </p:txBody>
      </p:sp>
      <p:cxnSp>
        <p:nvCxnSpPr>
          <p:cNvPr id="145" name="Straight Connector 144">
            <a:extLst>
              <a:ext uri="{FF2B5EF4-FFF2-40B4-BE49-F238E27FC236}">
                <a16:creationId xmlns:a16="http://schemas.microsoft.com/office/drawing/2014/main" id="{D2AEEAC4-1534-6656-7553-2E5F2D6FA17E}"/>
              </a:ext>
            </a:extLst>
          </p:cNvPr>
          <p:cNvCxnSpPr>
            <a:cxnSpLocks/>
            <a:endCxn id="72" idx="1"/>
          </p:cNvCxnSpPr>
          <p:nvPr/>
        </p:nvCxnSpPr>
        <p:spPr>
          <a:xfrm flipV="1">
            <a:off x="5434450" y="3301141"/>
            <a:ext cx="994685" cy="714515"/>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9079B47D-386E-88DC-5052-6E8939EF4E7B}"/>
              </a:ext>
            </a:extLst>
          </p:cNvPr>
          <p:cNvCxnSpPr>
            <a:cxnSpLocks/>
            <a:endCxn id="72" idx="1"/>
          </p:cNvCxnSpPr>
          <p:nvPr/>
        </p:nvCxnSpPr>
        <p:spPr>
          <a:xfrm flipV="1">
            <a:off x="5413902" y="3301141"/>
            <a:ext cx="1015233" cy="110486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8EA24E24-65D6-5196-D31B-F78B99442053}"/>
              </a:ext>
            </a:extLst>
          </p:cNvPr>
          <p:cNvCxnSpPr>
            <a:cxnSpLocks/>
            <a:endCxn id="72" idx="1"/>
          </p:cNvCxnSpPr>
          <p:nvPr/>
        </p:nvCxnSpPr>
        <p:spPr>
          <a:xfrm flipV="1">
            <a:off x="5401390" y="3301141"/>
            <a:ext cx="1027745" cy="1472791"/>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4A1FED49-0B44-9C76-B2A2-0F51C68EE2B0}"/>
              </a:ext>
            </a:extLst>
          </p:cNvPr>
          <p:cNvCxnSpPr>
            <a:cxnSpLocks/>
            <a:endCxn id="72" idx="1"/>
          </p:cNvCxnSpPr>
          <p:nvPr/>
        </p:nvCxnSpPr>
        <p:spPr>
          <a:xfrm flipV="1">
            <a:off x="5426031" y="3301141"/>
            <a:ext cx="1003104" cy="227772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C47A0E89-C196-017D-F3F9-852D68307708}"/>
              </a:ext>
            </a:extLst>
          </p:cNvPr>
          <p:cNvCxnSpPr>
            <a:cxnSpLocks/>
            <a:endCxn id="73" idx="1"/>
          </p:cNvCxnSpPr>
          <p:nvPr/>
        </p:nvCxnSpPr>
        <p:spPr>
          <a:xfrm>
            <a:off x="5434450" y="4017196"/>
            <a:ext cx="994685" cy="1117294"/>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176EFE16-F075-5223-ABDB-AF13945FA9EF}"/>
              </a:ext>
            </a:extLst>
          </p:cNvPr>
          <p:cNvCxnSpPr>
            <a:cxnSpLocks/>
            <a:endCxn id="73" idx="1"/>
          </p:cNvCxnSpPr>
          <p:nvPr/>
        </p:nvCxnSpPr>
        <p:spPr>
          <a:xfrm>
            <a:off x="5434450" y="4437474"/>
            <a:ext cx="994685" cy="69701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CBC255BD-4FF9-3159-07C6-10EC37EAB13D}"/>
              </a:ext>
            </a:extLst>
          </p:cNvPr>
          <p:cNvCxnSpPr>
            <a:cxnSpLocks/>
          </p:cNvCxnSpPr>
          <p:nvPr/>
        </p:nvCxnSpPr>
        <p:spPr>
          <a:xfrm>
            <a:off x="5392807" y="4795223"/>
            <a:ext cx="994685" cy="31239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A0F922EA-61C5-A4C2-67E8-78EE40D2AA6C}"/>
              </a:ext>
            </a:extLst>
          </p:cNvPr>
          <p:cNvCxnSpPr>
            <a:cxnSpLocks/>
            <a:stCxn id="70" idx="3"/>
          </p:cNvCxnSpPr>
          <p:nvPr/>
        </p:nvCxnSpPr>
        <p:spPr>
          <a:xfrm flipV="1">
            <a:off x="5418655" y="5170709"/>
            <a:ext cx="1003104" cy="420150"/>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37C559CD-2596-9353-3A5E-5CF2AEDBC1FA}"/>
              </a:ext>
            </a:extLst>
          </p:cNvPr>
          <p:cNvSpPr/>
          <p:nvPr/>
        </p:nvSpPr>
        <p:spPr>
          <a:xfrm>
            <a:off x="4448131" y="4248161"/>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69" name="Rectangle 68">
            <a:extLst>
              <a:ext uri="{FF2B5EF4-FFF2-40B4-BE49-F238E27FC236}">
                <a16:creationId xmlns:a16="http://schemas.microsoft.com/office/drawing/2014/main" id="{F8481907-006F-1A79-600F-8D844B61CEB9}"/>
              </a:ext>
            </a:extLst>
          </p:cNvPr>
          <p:cNvSpPr/>
          <p:nvPr/>
        </p:nvSpPr>
        <p:spPr>
          <a:xfrm>
            <a:off x="4448131" y="4642135"/>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70" name="Rectangle 69">
            <a:extLst>
              <a:ext uri="{FF2B5EF4-FFF2-40B4-BE49-F238E27FC236}">
                <a16:creationId xmlns:a16="http://schemas.microsoft.com/office/drawing/2014/main" id="{C4343BD9-CD43-2D61-0E79-9C0CEB67558D}"/>
              </a:ext>
            </a:extLst>
          </p:cNvPr>
          <p:cNvSpPr/>
          <p:nvPr/>
        </p:nvSpPr>
        <p:spPr>
          <a:xfrm>
            <a:off x="4448131" y="5430084"/>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cxnSp>
        <p:nvCxnSpPr>
          <p:cNvPr id="166" name="Straight Connector 165">
            <a:extLst>
              <a:ext uri="{FF2B5EF4-FFF2-40B4-BE49-F238E27FC236}">
                <a16:creationId xmlns:a16="http://schemas.microsoft.com/office/drawing/2014/main" id="{B58B95FD-2E1E-68EF-E1CC-FA10EF5D8190}"/>
              </a:ext>
            </a:extLst>
          </p:cNvPr>
          <p:cNvCxnSpPr>
            <a:cxnSpLocks/>
          </p:cNvCxnSpPr>
          <p:nvPr/>
        </p:nvCxnSpPr>
        <p:spPr>
          <a:xfrm>
            <a:off x="3470243" y="2855649"/>
            <a:ext cx="2958892" cy="1888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Straight Arrow Connector 171">
            <a:extLst>
              <a:ext uri="{FF2B5EF4-FFF2-40B4-BE49-F238E27FC236}">
                <a16:creationId xmlns:a16="http://schemas.microsoft.com/office/drawing/2014/main" id="{2E201901-353A-2B75-1FF1-B23E82F812D4}"/>
              </a:ext>
            </a:extLst>
          </p:cNvPr>
          <p:cNvCxnSpPr>
            <a:cxnSpLocks/>
            <a:endCxn id="73" idx="1"/>
          </p:cNvCxnSpPr>
          <p:nvPr/>
        </p:nvCxnSpPr>
        <p:spPr>
          <a:xfrm>
            <a:off x="3482939" y="2874531"/>
            <a:ext cx="2946196" cy="22599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B6C3E594-CE2F-D248-95E5-C18A9FF8B9ED}"/>
              </a:ext>
            </a:extLst>
          </p:cNvPr>
          <p:cNvSpPr/>
          <p:nvPr/>
        </p:nvSpPr>
        <p:spPr>
          <a:xfrm>
            <a:off x="4448131" y="3854187"/>
            <a:ext cx="970524" cy="3215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Layer 3</a:t>
            </a:r>
          </a:p>
        </p:txBody>
      </p:sp>
      <p:sp>
        <p:nvSpPr>
          <p:cNvPr id="174" name="TextBox 173">
            <a:extLst>
              <a:ext uri="{FF2B5EF4-FFF2-40B4-BE49-F238E27FC236}">
                <a16:creationId xmlns:a16="http://schemas.microsoft.com/office/drawing/2014/main" id="{90824027-15BA-CA51-8A15-F32E3C7D2B0F}"/>
              </a:ext>
            </a:extLst>
          </p:cNvPr>
          <p:cNvSpPr txBox="1"/>
          <p:nvPr/>
        </p:nvSpPr>
        <p:spPr>
          <a:xfrm>
            <a:off x="869506" y="5946452"/>
            <a:ext cx="638835" cy="307777"/>
          </a:xfrm>
          <a:prstGeom prst="rect">
            <a:avLst/>
          </a:prstGeom>
          <a:noFill/>
        </p:spPr>
        <p:txBody>
          <a:bodyPr wrap="square" rtlCol="0">
            <a:spAutoFit/>
          </a:bodyPr>
          <a:lstStyle/>
          <a:p>
            <a:pPr algn="ctr"/>
            <a:r>
              <a:rPr lang="en-US" sz="1400" dirty="0"/>
              <a:t>Unit:</a:t>
            </a:r>
          </a:p>
        </p:txBody>
      </p:sp>
      <p:sp>
        <p:nvSpPr>
          <p:cNvPr id="175" name="TextBox 174">
            <a:extLst>
              <a:ext uri="{FF2B5EF4-FFF2-40B4-BE49-F238E27FC236}">
                <a16:creationId xmlns:a16="http://schemas.microsoft.com/office/drawing/2014/main" id="{73690532-CF14-76F5-44E7-4BE6B2A429CA}"/>
              </a:ext>
            </a:extLst>
          </p:cNvPr>
          <p:cNvSpPr txBox="1"/>
          <p:nvPr/>
        </p:nvSpPr>
        <p:spPr>
          <a:xfrm>
            <a:off x="1669332" y="5977230"/>
            <a:ext cx="817853" cy="276999"/>
          </a:xfrm>
          <a:prstGeom prst="rect">
            <a:avLst/>
          </a:prstGeom>
          <a:noFill/>
        </p:spPr>
        <p:txBody>
          <a:bodyPr wrap="none" rtlCol="0">
            <a:spAutoFit/>
          </a:bodyPr>
          <a:lstStyle/>
          <a:p>
            <a:r>
              <a:rPr lang="en-US" sz="1200" dirty="0"/>
              <a:t>TF(DAM)</a:t>
            </a:r>
          </a:p>
        </p:txBody>
      </p:sp>
      <p:sp>
        <p:nvSpPr>
          <p:cNvPr id="176" name="TextBox 175">
            <a:extLst>
              <a:ext uri="{FF2B5EF4-FFF2-40B4-BE49-F238E27FC236}">
                <a16:creationId xmlns:a16="http://schemas.microsoft.com/office/drawing/2014/main" id="{48E49346-A27B-4AC0-3538-6109C6EF58A6}"/>
              </a:ext>
            </a:extLst>
          </p:cNvPr>
          <p:cNvSpPr txBox="1"/>
          <p:nvPr/>
        </p:nvSpPr>
        <p:spPr>
          <a:xfrm>
            <a:off x="3763503" y="5961840"/>
            <a:ext cx="373820" cy="276999"/>
          </a:xfrm>
          <a:prstGeom prst="rect">
            <a:avLst/>
          </a:prstGeom>
          <a:noFill/>
        </p:spPr>
        <p:txBody>
          <a:bodyPr wrap="none" rtlCol="0">
            <a:spAutoFit/>
          </a:bodyPr>
          <a:lstStyle/>
          <a:p>
            <a:r>
              <a:rPr lang="en-US" sz="1200" dirty="0"/>
              <a:t>TF</a:t>
            </a:r>
          </a:p>
        </p:txBody>
      </p:sp>
      <p:sp>
        <p:nvSpPr>
          <p:cNvPr id="177" name="TextBox 176">
            <a:extLst>
              <a:ext uri="{FF2B5EF4-FFF2-40B4-BE49-F238E27FC236}">
                <a16:creationId xmlns:a16="http://schemas.microsoft.com/office/drawing/2014/main" id="{7B5DD5B4-035C-6199-55E6-32A2FBBCFEC1}"/>
              </a:ext>
            </a:extLst>
          </p:cNvPr>
          <p:cNvSpPr txBox="1"/>
          <p:nvPr/>
        </p:nvSpPr>
        <p:spPr>
          <a:xfrm>
            <a:off x="5426031" y="5849574"/>
            <a:ext cx="1278210" cy="461665"/>
          </a:xfrm>
          <a:prstGeom prst="rect">
            <a:avLst/>
          </a:prstGeom>
          <a:noFill/>
        </p:spPr>
        <p:txBody>
          <a:bodyPr wrap="square" rtlCol="0">
            <a:spAutoFit/>
          </a:bodyPr>
          <a:lstStyle/>
          <a:p>
            <a:r>
              <a:rPr lang="en-US" sz="1200" dirty="0"/>
              <a:t>File: (ordered contiguous TF)</a:t>
            </a:r>
          </a:p>
        </p:txBody>
      </p:sp>
      <p:sp>
        <p:nvSpPr>
          <p:cNvPr id="179" name="Rectangle: Rounded Corners 178">
            <a:extLst>
              <a:ext uri="{FF2B5EF4-FFF2-40B4-BE49-F238E27FC236}">
                <a16:creationId xmlns:a16="http://schemas.microsoft.com/office/drawing/2014/main" id="{6250A0FE-F238-D604-B071-2D7F8F9951EA}"/>
              </a:ext>
            </a:extLst>
          </p:cNvPr>
          <p:cNvSpPr/>
          <p:nvPr/>
        </p:nvSpPr>
        <p:spPr>
          <a:xfrm>
            <a:off x="4177943" y="2414137"/>
            <a:ext cx="3431103" cy="3961806"/>
          </a:xfrm>
          <a:prstGeom prst="roundRect">
            <a:avLst/>
          </a:prstGeom>
          <a:solidFill>
            <a:srgbClr val="0000FE">
              <a:alpha val="1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rPr>
              <a:t>(Or… Echelon 1)</a:t>
            </a:r>
          </a:p>
        </p:txBody>
      </p:sp>
    </p:spTree>
    <p:extLst>
      <p:ext uri="{BB962C8B-B14F-4D97-AF65-F5344CB8AC3E}">
        <p14:creationId xmlns:p14="http://schemas.microsoft.com/office/powerpoint/2010/main" val="991970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diagram of a computer hardware system&#10;&#10;Description automatically generated">
            <a:extLst>
              <a:ext uri="{FF2B5EF4-FFF2-40B4-BE49-F238E27FC236}">
                <a16:creationId xmlns:a16="http://schemas.microsoft.com/office/drawing/2014/main" id="{DE7B2688-C6C6-7E69-BDEB-2E1C05ACE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464" y="4686958"/>
            <a:ext cx="5107801" cy="1396620"/>
          </a:xfrm>
          <a:prstGeom prst="rect">
            <a:avLst/>
          </a:prstGeom>
        </p:spPr>
      </p:pic>
      <p:pic>
        <p:nvPicPr>
          <p:cNvPr id="3" name="Picture 2" descr="A diagram of a computer&#10;&#10;Description automatically generated">
            <a:extLst>
              <a:ext uri="{FF2B5EF4-FFF2-40B4-BE49-F238E27FC236}">
                <a16:creationId xmlns:a16="http://schemas.microsoft.com/office/drawing/2014/main" id="{7E0FC13D-3DAC-55EB-75AD-BF7F65F340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3039" y="963659"/>
            <a:ext cx="5149609" cy="5437353"/>
          </a:xfrm>
          <a:prstGeom prst="rect">
            <a:avLst/>
          </a:prstGeom>
        </p:spPr>
      </p:pic>
      <p:sp>
        <p:nvSpPr>
          <p:cNvPr id="2" name="TextBox 1">
            <a:extLst>
              <a:ext uri="{FF2B5EF4-FFF2-40B4-BE49-F238E27FC236}">
                <a16:creationId xmlns:a16="http://schemas.microsoft.com/office/drawing/2014/main" id="{02619A2A-5C1F-4301-E747-6EB952BED54A}"/>
              </a:ext>
            </a:extLst>
          </p:cNvPr>
          <p:cNvSpPr txBox="1"/>
          <p:nvPr/>
        </p:nvSpPr>
        <p:spPr>
          <a:xfrm>
            <a:off x="463464" y="918997"/>
            <a:ext cx="5516096" cy="4185761"/>
          </a:xfrm>
          <a:prstGeom prst="rect">
            <a:avLst/>
          </a:prstGeom>
          <a:noFill/>
        </p:spPr>
        <p:txBody>
          <a:bodyPr wrap="square" rtlCol="0">
            <a:spAutoFit/>
          </a:bodyPr>
          <a:lstStyle/>
          <a:p>
            <a:r>
              <a:rPr lang="en-US" sz="1400" dirty="0"/>
              <a:t>Fiber Links between GTU/RDO/DAM/FBDC</a:t>
            </a:r>
          </a:p>
          <a:p>
            <a:endParaRPr lang="en-US" sz="1400" dirty="0"/>
          </a:p>
          <a:p>
            <a:r>
              <a:rPr lang="en-US" sz="1400" dirty="0">
                <a:solidFill>
                  <a:srgbClr val="0070C0"/>
                </a:solidFill>
              </a:rPr>
              <a:t>RDO –    48 GTYP transceivers (up to 32.65gbps)</a:t>
            </a:r>
          </a:p>
          <a:p>
            <a:r>
              <a:rPr lang="en-US" sz="1400" dirty="0">
                <a:solidFill>
                  <a:srgbClr val="0070C0"/>
                </a:solidFill>
              </a:rPr>
              <a:t>               expect 14gbps firefly (25 is possible)</a:t>
            </a:r>
          </a:p>
          <a:p>
            <a:r>
              <a:rPr lang="en-US" sz="1400" dirty="0">
                <a:solidFill>
                  <a:srgbClr val="0070C0"/>
                </a:solidFill>
              </a:rPr>
              <a:t>               8gbps 8b10b -&gt; 64bits synced to BCO</a:t>
            </a:r>
          </a:p>
          <a:p>
            <a:endParaRPr lang="en-US" sz="1400" dirty="0">
              <a:solidFill>
                <a:srgbClr val="0070C0"/>
              </a:solidFill>
            </a:endParaRPr>
          </a:p>
          <a:p>
            <a:r>
              <a:rPr lang="en-US" sz="1400" dirty="0">
                <a:solidFill>
                  <a:srgbClr val="00B050"/>
                </a:solidFill>
              </a:rPr>
              <a:t>FBDC – PCIe Gen5 (16 GTYP transceivers)</a:t>
            </a:r>
          </a:p>
          <a:p>
            <a:endParaRPr lang="en-US" sz="1400" dirty="0">
              <a:solidFill>
                <a:srgbClr val="00B050"/>
              </a:solidFill>
            </a:endParaRPr>
          </a:p>
          <a:p>
            <a:r>
              <a:rPr lang="en-US" sz="1400" dirty="0">
                <a:solidFill>
                  <a:srgbClr val="7030A0"/>
                </a:solidFill>
              </a:rPr>
              <a:t>WORLD – 100GbE (GTM transceivers)</a:t>
            </a:r>
          </a:p>
          <a:p>
            <a:endParaRPr lang="en-US" sz="1400" dirty="0">
              <a:solidFill>
                <a:srgbClr val="0070C0"/>
              </a:solidFill>
            </a:endParaRPr>
          </a:p>
          <a:p>
            <a:r>
              <a:rPr lang="en-US" sz="1400" dirty="0">
                <a:solidFill>
                  <a:srgbClr val="FF0000"/>
                </a:solidFill>
              </a:rPr>
              <a:t>GTU –   4 GTYP transceivers (up to 32.65gbps)</a:t>
            </a:r>
          </a:p>
          <a:p>
            <a:r>
              <a:rPr lang="en-US" sz="1400" dirty="0">
                <a:solidFill>
                  <a:srgbClr val="FF0000"/>
                </a:solidFill>
              </a:rPr>
              <a:t>              expect 14gbps firefly (25 is possible)</a:t>
            </a:r>
          </a:p>
          <a:p>
            <a:r>
              <a:rPr lang="en-US" sz="1400" dirty="0">
                <a:solidFill>
                  <a:srgbClr val="FF0000"/>
                </a:solidFill>
              </a:rPr>
              <a:t>              encoding?  Synced to BCO but not 8b/10b?</a:t>
            </a:r>
          </a:p>
          <a:p>
            <a:r>
              <a:rPr lang="en-US" sz="1400" dirty="0">
                <a:solidFill>
                  <a:srgbClr val="FF0000"/>
                </a:solidFill>
              </a:rPr>
              <a:t>                     - up to 80 bits x 3 links?</a:t>
            </a:r>
          </a:p>
          <a:p>
            <a:r>
              <a:rPr lang="en-US" sz="1400" dirty="0">
                <a:solidFill>
                  <a:srgbClr val="FE0000"/>
                </a:solidFill>
              </a:rPr>
              <a:t>                     - fourth link used for dedicated timing</a:t>
            </a:r>
          </a:p>
          <a:p>
            <a:r>
              <a:rPr lang="en-US" sz="1400" dirty="0">
                <a:solidFill>
                  <a:srgbClr val="0070C0"/>
                </a:solidFill>
              </a:rPr>
              <a:t>              </a:t>
            </a:r>
          </a:p>
          <a:p>
            <a:endParaRPr lang="en-US" sz="1400" dirty="0">
              <a:solidFill>
                <a:srgbClr val="0070C0"/>
              </a:solidFill>
            </a:endParaRPr>
          </a:p>
          <a:p>
            <a:r>
              <a:rPr lang="en-US" sz="1400" dirty="0">
                <a:solidFill>
                  <a:srgbClr val="0070C0"/>
                </a:solidFill>
              </a:rPr>
              <a:t>	</a:t>
            </a:r>
          </a:p>
          <a:p>
            <a:r>
              <a:rPr lang="en-US" sz="1400" dirty="0">
                <a:solidFill>
                  <a:srgbClr val="0070C0"/>
                </a:solidFill>
              </a:rPr>
              <a:t>	</a:t>
            </a:r>
          </a:p>
        </p:txBody>
      </p:sp>
      <p:sp>
        <p:nvSpPr>
          <p:cNvPr id="4" name="Oval 3">
            <a:extLst>
              <a:ext uri="{FF2B5EF4-FFF2-40B4-BE49-F238E27FC236}">
                <a16:creationId xmlns:a16="http://schemas.microsoft.com/office/drawing/2014/main" id="{DB2DEE5B-D458-DC52-E8BB-50A75A94C31D}"/>
              </a:ext>
            </a:extLst>
          </p:cNvPr>
          <p:cNvSpPr/>
          <p:nvPr/>
        </p:nvSpPr>
        <p:spPr>
          <a:xfrm>
            <a:off x="10484063" y="2443903"/>
            <a:ext cx="1396538" cy="776686"/>
          </a:xfrm>
          <a:prstGeom prst="ellipse">
            <a:avLst/>
          </a:prstGeom>
          <a:noFill/>
          <a:ln w="476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B266D4A8-B4EE-A90B-1CEA-353A0DF32847}"/>
              </a:ext>
            </a:extLst>
          </p:cNvPr>
          <p:cNvSpPr/>
          <p:nvPr/>
        </p:nvSpPr>
        <p:spPr>
          <a:xfrm>
            <a:off x="10501745" y="4132442"/>
            <a:ext cx="1396538" cy="855193"/>
          </a:xfrm>
          <a:prstGeom prst="ellipse">
            <a:avLst/>
          </a:prstGeom>
          <a:noFill/>
          <a:ln w="476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44D7EDC9-C88B-A7BE-D9EB-DB6E22BBBF06}"/>
              </a:ext>
            </a:extLst>
          </p:cNvPr>
          <p:cNvSpPr/>
          <p:nvPr/>
        </p:nvSpPr>
        <p:spPr>
          <a:xfrm>
            <a:off x="10484063" y="4993559"/>
            <a:ext cx="1396538" cy="855193"/>
          </a:xfrm>
          <a:prstGeom prst="ellipse">
            <a:avLst/>
          </a:prstGeom>
          <a:noFill/>
          <a:ln w="476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0B7B3E9E-88A7-C8FD-8DCC-488DDC40ED54}"/>
              </a:ext>
            </a:extLst>
          </p:cNvPr>
          <p:cNvSpPr/>
          <p:nvPr/>
        </p:nvSpPr>
        <p:spPr>
          <a:xfrm>
            <a:off x="6200448" y="5029495"/>
            <a:ext cx="1177636" cy="855193"/>
          </a:xfrm>
          <a:prstGeom prst="ellipse">
            <a:avLst/>
          </a:prstGeom>
          <a:noFill/>
          <a:ln w="4762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C3FDD7C-61EC-86BE-46D3-58CD2FA0338D}"/>
              </a:ext>
            </a:extLst>
          </p:cNvPr>
          <p:cNvSpPr/>
          <p:nvPr/>
        </p:nvSpPr>
        <p:spPr>
          <a:xfrm>
            <a:off x="6180546" y="4474230"/>
            <a:ext cx="1156393" cy="791882"/>
          </a:xfrm>
          <a:prstGeom prst="ellipse">
            <a:avLst/>
          </a:prstGeom>
          <a:noFill/>
          <a:ln w="4762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C861829B-5B73-7CC2-6BAF-64EC8098F6E6}"/>
              </a:ext>
            </a:extLst>
          </p:cNvPr>
          <p:cNvSpPr/>
          <p:nvPr/>
        </p:nvSpPr>
        <p:spPr>
          <a:xfrm>
            <a:off x="6244320" y="3248929"/>
            <a:ext cx="1089891" cy="645850"/>
          </a:xfrm>
          <a:prstGeom prst="ellipse">
            <a:avLst/>
          </a:prstGeom>
          <a:noFill/>
          <a:ln w="4762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2D60E87-1A8A-AF8C-3838-0FB8A50C8A22}"/>
              </a:ext>
            </a:extLst>
          </p:cNvPr>
          <p:cNvSpPr/>
          <p:nvPr/>
        </p:nvSpPr>
        <p:spPr>
          <a:xfrm>
            <a:off x="10510254" y="3294985"/>
            <a:ext cx="1276569" cy="776686"/>
          </a:xfrm>
          <a:prstGeom prst="ellipse">
            <a:avLst/>
          </a:prstGeom>
          <a:noFill/>
          <a:ln w="4762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C503786-5B5D-EB5D-C41F-AC2F65B265C7}"/>
              </a:ext>
            </a:extLst>
          </p:cNvPr>
          <p:cNvSpPr/>
          <p:nvPr/>
        </p:nvSpPr>
        <p:spPr>
          <a:xfrm>
            <a:off x="518875" y="4489340"/>
            <a:ext cx="4996977" cy="1791856"/>
          </a:xfrm>
          <a:prstGeom prst="ellipse">
            <a:avLst/>
          </a:prstGeom>
          <a:noFill/>
          <a:ln w="47625">
            <a:solidFill>
              <a:srgbClr val="FE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11" name="Title 10">
            <a:extLst>
              <a:ext uri="{FF2B5EF4-FFF2-40B4-BE49-F238E27FC236}">
                <a16:creationId xmlns:a16="http://schemas.microsoft.com/office/drawing/2014/main" id="{85DDFAF4-DE8D-E434-A37A-971D0EFCFA4E}"/>
              </a:ext>
            </a:extLst>
          </p:cNvPr>
          <p:cNvSpPr>
            <a:spLocks noGrp="1"/>
          </p:cNvSpPr>
          <p:nvPr>
            <p:ph type="title"/>
          </p:nvPr>
        </p:nvSpPr>
        <p:spPr/>
        <p:txBody>
          <a:bodyPr/>
          <a:lstStyle/>
          <a:p>
            <a:r>
              <a:rPr lang="en-US" dirty="0"/>
              <a:t>Fiber Protocol (</a:t>
            </a:r>
            <a:r>
              <a:rPr lang="en-US" dirty="0" err="1"/>
              <a:t>ePIC</a:t>
            </a:r>
            <a:r>
              <a:rPr lang="en-US" dirty="0"/>
              <a:t> DAQ protocol)</a:t>
            </a:r>
          </a:p>
        </p:txBody>
      </p:sp>
      <p:sp>
        <p:nvSpPr>
          <p:cNvPr id="14" name="Date Placeholder 13">
            <a:extLst>
              <a:ext uri="{FF2B5EF4-FFF2-40B4-BE49-F238E27FC236}">
                <a16:creationId xmlns:a16="http://schemas.microsoft.com/office/drawing/2014/main" id="{B2D4CE3C-EEBC-E5EF-844B-EAFD854A6D30}"/>
              </a:ext>
            </a:extLst>
          </p:cNvPr>
          <p:cNvSpPr>
            <a:spLocks noGrp="1"/>
          </p:cNvSpPr>
          <p:nvPr>
            <p:ph type="dt" sz="half" idx="10"/>
          </p:nvPr>
        </p:nvSpPr>
        <p:spPr/>
        <p:txBody>
          <a:bodyPr/>
          <a:lstStyle/>
          <a:p>
            <a:r>
              <a:rPr lang="en-US"/>
              <a:t>7/25/2024</a:t>
            </a:r>
            <a:endParaRPr lang="en-US" dirty="0"/>
          </a:p>
        </p:txBody>
      </p:sp>
      <p:sp>
        <p:nvSpPr>
          <p:cNvPr id="15" name="Footer Placeholder 14">
            <a:extLst>
              <a:ext uri="{FF2B5EF4-FFF2-40B4-BE49-F238E27FC236}">
                <a16:creationId xmlns:a16="http://schemas.microsoft.com/office/drawing/2014/main" id="{99ECCB54-5935-0190-34BA-18D6D355F993}"/>
              </a:ext>
            </a:extLst>
          </p:cNvPr>
          <p:cNvSpPr>
            <a:spLocks noGrp="1"/>
          </p:cNvSpPr>
          <p:nvPr>
            <p:ph type="ftr" sz="quarter" idx="11"/>
          </p:nvPr>
        </p:nvSpPr>
        <p:spPr/>
        <p:txBody>
          <a:bodyPr/>
          <a:lstStyle/>
          <a:p>
            <a:r>
              <a:rPr lang="en-US"/>
              <a:t>Electronics, DAQ &amp; SRO Joint Workfest</a:t>
            </a:r>
            <a:endParaRPr lang="en-US" dirty="0"/>
          </a:p>
        </p:txBody>
      </p:sp>
      <p:sp>
        <p:nvSpPr>
          <p:cNvPr id="16" name="Slide Number Placeholder 15">
            <a:extLst>
              <a:ext uri="{FF2B5EF4-FFF2-40B4-BE49-F238E27FC236}">
                <a16:creationId xmlns:a16="http://schemas.microsoft.com/office/drawing/2014/main" id="{4F189396-254A-387A-63CF-E1BAEAAB0F15}"/>
              </a:ext>
            </a:extLst>
          </p:cNvPr>
          <p:cNvSpPr>
            <a:spLocks noGrp="1"/>
          </p:cNvSpPr>
          <p:nvPr>
            <p:ph type="sldNum" sz="quarter" idx="12"/>
          </p:nvPr>
        </p:nvSpPr>
        <p:spPr/>
        <p:txBody>
          <a:bodyPr/>
          <a:lstStyle/>
          <a:p>
            <a:fld id="{1D3F305C-2602-4CA9-A2B7-0F73DAFE7D1F}" type="slidenum">
              <a:rPr lang="en-US" smtClean="0"/>
              <a:pPr/>
              <a:t>9</a:t>
            </a:fld>
            <a:endParaRPr lang="en-US" dirty="0"/>
          </a:p>
        </p:txBody>
      </p:sp>
    </p:spTree>
    <p:extLst>
      <p:ext uri="{BB962C8B-B14F-4D97-AF65-F5344CB8AC3E}">
        <p14:creationId xmlns:p14="http://schemas.microsoft.com/office/powerpoint/2010/main" val="2522912636"/>
      </p:ext>
    </p:extLst>
  </p:cSld>
  <p:clrMapOvr>
    <a:masterClrMapping/>
  </p:clrMapOvr>
</p:sld>
</file>

<file path=ppt/theme/theme1.xml><?xml version="1.0" encoding="utf-8"?>
<a:theme xmlns:a="http://schemas.openxmlformats.org/drawingml/2006/main" name="1_BNL">
  <a:themeElements>
    <a:clrScheme name="BNL_NSLS-II">
      <a:dk1>
        <a:srgbClr val="000000"/>
      </a:dk1>
      <a:lt1>
        <a:srgbClr val="FFFFFF"/>
      </a:lt1>
      <a:dk2>
        <a:srgbClr val="105B78"/>
      </a:dk2>
      <a:lt2>
        <a:srgbClr val="00ACDB"/>
      </a:lt2>
      <a:accent1>
        <a:srgbClr val="B2D33A"/>
      </a:accent1>
      <a:accent2>
        <a:srgbClr val="F68A1F"/>
      </a:accent2>
      <a:accent3>
        <a:srgbClr val="B62466"/>
      </a:accent3>
      <a:accent4>
        <a:srgbClr val="FFCC33"/>
      </a:accent4>
      <a:accent5>
        <a:srgbClr val="DA3525"/>
      </a:accent5>
      <a:accent6>
        <a:srgbClr val="50489D"/>
      </a:accent6>
      <a:hlink>
        <a:srgbClr val="4881C3"/>
      </a:hlink>
      <a:folHlink>
        <a:srgbClr val="24B57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C_PPT_Template_Widescreen_0923" id="{B3C6C6E8-A343-9F46-9C14-8D262507CB52}" vid="{B0F72776-BFD3-D14D-97CB-9DB1BA4DAE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65DE99732194AAC2BA7C7CC0A5D9A" ma:contentTypeVersion="10" ma:contentTypeDescription="Create a new document." ma:contentTypeScope="" ma:versionID="d8722ea358e651b5173720f37fb5fb1a">
  <xsd:schema xmlns:xsd="http://www.w3.org/2001/XMLSchema" xmlns:xs="http://www.w3.org/2001/XMLSchema" xmlns:p="http://schemas.microsoft.com/office/2006/metadata/properties" xmlns:ns2="24381555-88d6-4549-bc87-fd5408738364" targetNamespace="http://schemas.microsoft.com/office/2006/metadata/properties" ma:root="true" ma:fieldsID="b0e84d0c7c176bce5d5a6cd055143cd0" ns2:_="">
    <xsd:import namespace="24381555-88d6-4549-bc87-fd5408738364"/>
    <xsd:element name="properties">
      <xsd:complexType>
        <xsd:sequence>
          <xsd:element name="documentManagement">
            <xsd:complexType>
              <xsd:all>
                <xsd:element ref="ns2:StartDate" minOccurs="0"/>
                <xsd:element ref="ns2:EndDate" minOccurs="0"/>
                <xsd:element ref="ns2:Presenter" minOccurs="0"/>
                <xsd:element ref="ns2:Location" minOccurs="0"/>
                <xsd:element ref="ns2:_x0023_" minOccurs="0"/>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381555-88d6-4549-bc87-fd5408738364" elementFormDefault="qualified">
    <xsd:import namespace="http://schemas.microsoft.com/office/2006/documentManagement/types"/>
    <xsd:import namespace="http://schemas.microsoft.com/office/infopath/2007/PartnerControls"/>
    <xsd:element name="StartDate" ma:index="8" nillable="true" ma:displayName="Start Date" ma:format="DateTime" ma:internalName="StartDate">
      <xsd:simpleType>
        <xsd:restriction base="dms:DateTime"/>
      </xsd:simpleType>
    </xsd:element>
    <xsd:element name="EndDate" ma:index="9" nillable="true" ma:displayName="End Date" ma:format="DateTime" ma:internalName="EndDate">
      <xsd:simpleType>
        <xsd:restriction base="dms:DateTime"/>
      </xsd:simpleType>
    </xsd:element>
    <xsd:element name="Presenter" ma:index="10" nillable="true" ma:displayName="Presenter" ma:list="UserInfo" ma:SearchPeopleOnly="false" ma:SharePointGroup="0" ma:internalName="Present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ocation" ma:index="11" nillable="true" ma:displayName="Location" ma:internalName="Location">
      <xsd:simpleType>
        <xsd:restriction base="dms:Text">
          <xsd:maxLength value="255"/>
        </xsd:restriction>
      </xsd:simpleType>
    </xsd:element>
    <xsd:element name="_x0023_" ma:index="12" nillable="true" ma:displayName="#" ma:format="Dropdown" ma:internalName="_x0023_" ma:percentage="FALSE">
      <xsd:simpleType>
        <xsd:restriction base="dms:Number"/>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er xmlns="24381555-88d6-4549-bc87-fd5408738364">
      <UserInfo>
        <DisplayName/>
        <AccountId xsi:nil="true"/>
        <AccountType/>
      </UserInfo>
    </Presenter>
    <StartDate xmlns="24381555-88d6-4549-bc87-fd5408738364" xsi:nil="true"/>
    <Location xmlns="24381555-88d6-4549-bc87-fd5408738364" xsi:nil="true"/>
    <_x0023_ xmlns="24381555-88d6-4549-bc87-fd5408738364">10</_x0023_>
    <EndDate xmlns="24381555-88d6-4549-bc87-fd540873836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6C6A8F-463D-4001-BE1B-D47197EA7D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381555-88d6-4549-bc87-fd5408738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5637A3-DEB1-4C7D-9F81-D2184D65C3B4}">
  <ds:schemaRefs>
    <ds:schemaRef ds:uri="http://purl.org/dc/elements/1.1/"/>
    <ds:schemaRef ds:uri="http://schemas.microsoft.com/office/2006/metadata/properties"/>
    <ds:schemaRef ds:uri="3243247e-8d7f-4cff-a9ba-5f4d23375e9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0e8a399-bf5a-4ab5-aaed-678af10ca500"/>
    <ds:schemaRef ds:uri="http://www.w3.org/XML/1998/namespace"/>
    <ds:schemaRef ds:uri="http://purl.org/dc/dcmitype/"/>
    <ds:schemaRef ds:uri="24381555-88d6-4549-bc87-fd5408738364"/>
  </ds:schemaRefs>
</ds:datastoreItem>
</file>

<file path=customXml/itemProps3.xml><?xml version="1.0" encoding="utf-8"?>
<ds:datastoreItem xmlns:ds="http://schemas.openxmlformats.org/officeDocument/2006/customXml" ds:itemID="{0F209D19-ECD3-440E-A44C-BD3D2F2668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4768</TotalTime>
  <Words>2718</Words>
  <Application>Microsoft Office PowerPoint</Application>
  <PresentationFormat>Widescreen</PresentationFormat>
  <Paragraphs>597</Paragraphs>
  <Slides>20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1_BNL</vt:lpstr>
      <vt:lpstr>Joint Electronics and DAQ / SRO workfest</vt:lpstr>
      <vt:lpstr>Workfest Introduction</vt:lpstr>
      <vt:lpstr>Schedule</vt:lpstr>
      <vt:lpstr>DAQ / SRO Protocols</vt:lpstr>
      <vt:lpstr>DAQ / SRO Protocols</vt:lpstr>
      <vt:lpstr>DAQ / SRO Protocols</vt:lpstr>
      <vt:lpstr>DAQ / SRO Protocols</vt:lpstr>
      <vt:lpstr>DAQ / SRO Protocols</vt:lpstr>
      <vt:lpstr>Fiber Protocol (ePIC DAQ protocol)</vt:lpstr>
      <vt:lpstr>GTU Fanout Scheme</vt:lpstr>
      <vt:lpstr>Communication Channels</vt:lpstr>
      <vt:lpstr>Feature Implementation</vt:lpstr>
      <vt:lpstr>Feature Implementation (continued)</vt:lpstr>
      <vt:lpstr>Feature Implementation (Continued)</vt:lpstr>
      <vt:lpstr>Synchronous Command Structure</vt:lpstr>
      <vt:lpstr>Example: (dRICH tag based on external detector)</vt:lpstr>
      <vt:lpstr>Example: (dRICH tag based on external detector)</vt:lpstr>
      <vt:lpstr>Example: (dRICH tag based on hardware input)</vt:lpstr>
      <vt:lpstr>Example: (dRICH tag based on dRICH analysis)</vt:lpstr>
      <vt:lpstr>Questions / Discussion</vt:lpstr>
    </vt:vector>
  </TitlesOfParts>
  <Manager/>
  <Company>Brookhaven National Laboratory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Thelen, Mary Ellen</dc:creator>
  <cp:keywords/>
  <dc:description/>
  <cp:lastModifiedBy>Jeff Landgraf</cp:lastModifiedBy>
  <cp:revision>98</cp:revision>
  <dcterms:created xsi:type="dcterms:W3CDTF">2023-09-12T20:39:44Z</dcterms:created>
  <dcterms:modified xsi:type="dcterms:W3CDTF">2024-07-25T11:11:44Z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0x01010057665DE99732194AAC2BA7C7CC0A5D9A</vt:lpwstr>
  </property>
  <property fmtid="{D5CDD505-2E9C-101B-9397-08002B2CF9AE}" pid="3" name="MediaServiceImageTags">
    <vt:lpwstr/>
  </property>
</Properties>
</file>