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1595" r:id="rId3"/>
    <p:sldId id="284" r:id="rId4"/>
    <p:sldId id="351" r:id="rId5"/>
    <p:sldId id="371" r:id="rId6"/>
    <p:sldId id="361" r:id="rId7"/>
    <p:sldId id="345" r:id="rId8"/>
    <p:sldId id="365" r:id="rId9"/>
    <p:sldId id="3790" r:id="rId10"/>
    <p:sldId id="380" r:id="rId11"/>
    <p:sldId id="1603" r:id="rId12"/>
    <p:sldId id="257" r:id="rId13"/>
    <p:sldId id="367" r:id="rId14"/>
    <p:sldId id="368" r:id="rId15"/>
    <p:sldId id="3793" r:id="rId16"/>
    <p:sldId id="3796" r:id="rId17"/>
    <p:sldId id="3794" r:id="rId18"/>
    <p:sldId id="1598" r:id="rId19"/>
    <p:sldId id="3795" r:id="rId20"/>
    <p:sldId id="3792" r:id="rId21"/>
    <p:sldId id="1600" r:id="rId22"/>
    <p:sldId id="372" r:id="rId23"/>
    <p:sldId id="360" r:id="rId24"/>
    <p:sldId id="274" r:id="rId25"/>
    <p:sldId id="1597" r:id="rId26"/>
    <p:sldId id="1594" r:id="rId27"/>
    <p:sldId id="374" r:id="rId28"/>
  </p:sldIdLst>
  <p:sldSz cx="12192000" cy="6858000"/>
  <p:notesSz cx="6858000" cy="9144000"/>
  <p:defaultTextStyle>
    <a:defPPr>
      <a:defRPr lang="en-US"/>
    </a:defPPr>
    <a:lvl1pPr marL="57150" indent="-57150" algn="l" defTabSz="909638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marL="57150" indent="266700" algn="l" defTabSz="909638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marL="57150" indent="533400" algn="l" defTabSz="909638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marL="57150" indent="800100" algn="l" defTabSz="909638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marL="57150" indent="1066800" algn="l" defTabSz="909638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sz="16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6pPr>
    <a:lvl7pPr marL="2743200" algn="l" defTabSz="914400" rtl="0" eaLnBrk="1" latinLnBrk="0" hangingPunct="1">
      <a:defRPr sz="16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7pPr>
    <a:lvl8pPr marL="3200400" algn="l" defTabSz="914400" rtl="0" eaLnBrk="1" latinLnBrk="0" hangingPunct="1">
      <a:defRPr sz="16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8pPr>
    <a:lvl9pPr marL="3657600" algn="l" defTabSz="914400" rtl="0" eaLnBrk="1" latinLnBrk="0" hangingPunct="1">
      <a:defRPr sz="16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D9D"/>
    <a:srgbClr val="D366F5"/>
    <a:srgbClr val="AA4FF2"/>
    <a:srgbClr val="94B9FF"/>
    <a:srgbClr val="10CF9B"/>
    <a:srgbClr val="09D1DA"/>
    <a:srgbClr val="9763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89"/>
    <p:restoredTop sz="94740"/>
  </p:normalViewPr>
  <p:slideViewPr>
    <p:cSldViewPr snapToGrid="0">
      <p:cViewPr>
        <p:scale>
          <a:sx n="99" d="100"/>
          <a:sy n="99" d="100"/>
        </p:scale>
        <p:origin x="736" y="616"/>
      </p:cViewPr>
      <p:guideLst>
        <p:guide orient="horz" pos="2160"/>
        <p:guide pos="3840"/>
      </p:guideLst>
    </p:cSldViewPr>
  </p:slideViewPr>
  <p:notesTextViewPr>
    <p:cViewPr>
      <p:scale>
        <a:sx n="55" d="100"/>
        <a:sy n="5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DAE29FEE-F84C-7D41-8D92-51E1469DE4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FBC9E7A-9D72-404C-BACA-A8E42EBBDCE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>
                <a:sym typeface="Lucida Grande" panose="020B0600040502020204" pitchFamily="34" charset="0"/>
              </a:rPr>
              <a:t>Click to edit Master text styles</a:t>
            </a:r>
          </a:p>
          <a:p>
            <a:pPr lvl="1"/>
            <a:r>
              <a:rPr lang="en-US" altLang="en-US" noProof="0">
                <a:sym typeface="Lucida Grande" panose="020B0600040502020204" pitchFamily="34" charset="0"/>
              </a:rPr>
              <a:t>Second level</a:t>
            </a:r>
          </a:p>
          <a:p>
            <a:pPr lvl="2"/>
            <a:r>
              <a:rPr lang="en-US" altLang="en-US" noProof="0">
                <a:sym typeface="Lucida Grande" panose="020B0600040502020204" pitchFamily="34" charset="0"/>
              </a:rPr>
              <a:t>Third level</a:t>
            </a:r>
          </a:p>
          <a:p>
            <a:pPr lvl="3"/>
            <a:r>
              <a:rPr lang="en-US" altLang="en-US" noProof="0">
                <a:sym typeface="Lucida Grande" panose="020B0600040502020204" pitchFamily="34" charset="0"/>
              </a:rPr>
              <a:t>Fourth level</a:t>
            </a:r>
          </a:p>
          <a:p>
            <a:pPr lvl="4"/>
            <a:r>
              <a:rPr lang="en-US" altLang="en-US" noProof="0">
                <a:sym typeface="Lucida Grande" panose="020B0600040502020204" pitchFamily="34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Lucida Grande" panose="020B0600040502020204" pitchFamily="34" charset="0"/>
        <a:ea typeface="Lucida Grande" panose="020B0600040502020204" pitchFamily="34" charset="0"/>
        <a:cs typeface="Lucida Grande" panose="020B0600040502020204" pitchFamily="34" charset="0"/>
        <a:sym typeface="Lucida Grande" panose="020B0600040502020204" pitchFamily="34" charset="0"/>
      </a:defRPr>
    </a:lvl1pPr>
    <a:lvl2pPr indent="228600" algn="l" defTabSz="457200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Lucida Grande" panose="020B0600040502020204" pitchFamily="34" charset="0"/>
        <a:ea typeface="Lucida Grande" panose="020B0600040502020204" pitchFamily="34" charset="0"/>
        <a:cs typeface="Lucida Grande" panose="020B0600040502020204" pitchFamily="34" charset="0"/>
        <a:sym typeface="Lucida Grande" panose="020B0600040502020204" pitchFamily="34" charset="0"/>
      </a:defRPr>
    </a:lvl2pPr>
    <a:lvl3pPr indent="457200" algn="l" defTabSz="457200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Lucida Grande" panose="020B0600040502020204" pitchFamily="34" charset="0"/>
        <a:ea typeface="Lucida Grande" panose="020B0600040502020204" pitchFamily="34" charset="0"/>
        <a:cs typeface="Lucida Grande" panose="020B0600040502020204" pitchFamily="34" charset="0"/>
        <a:sym typeface="Lucida Grande" panose="020B0600040502020204" pitchFamily="34" charset="0"/>
      </a:defRPr>
    </a:lvl3pPr>
    <a:lvl4pPr indent="685800" algn="l" defTabSz="457200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Lucida Grande" panose="020B0600040502020204" pitchFamily="34" charset="0"/>
        <a:ea typeface="Lucida Grande" panose="020B0600040502020204" pitchFamily="34" charset="0"/>
        <a:cs typeface="Lucida Grande" panose="020B0600040502020204" pitchFamily="34" charset="0"/>
        <a:sym typeface="Lucida Grande" panose="020B0600040502020204" pitchFamily="34" charset="0"/>
      </a:defRPr>
    </a:lvl4pPr>
    <a:lvl5pPr indent="914400" algn="l" defTabSz="457200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Lucida Grande" panose="020B0600040502020204" pitchFamily="34" charset="0"/>
        <a:ea typeface="Lucida Grande" panose="020B0600040502020204" pitchFamily="34" charset="0"/>
        <a:cs typeface="Lucida Grande" panose="020B0600040502020204" pitchFamily="34" charset="0"/>
        <a:sym typeface="Lucida Grande" panose="020B06000405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202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8B211-A3A6-004D-9A99-455C17F3C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CFD17A-D914-004F-AEB4-DCE5A3956A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7222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3AEAD-D07E-B847-A0D5-B41A855E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6891" cy="731520"/>
          </a:xfrm>
        </p:spPr>
        <p:txBody>
          <a:bodyPr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02FB95-8D74-3349-B115-DE1D378F9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22959"/>
            <a:ext cx="10972800" cy="5486400"/>
          </a:xfrm>
        </p:spPr>
        <p:txBody>
          <a:bodyPr>
            <a:normAutofit/>
          </a:bodyPr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263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16F40-C405-B740-8194-918F92D48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509" y="-2"/>
            <a:ext cx="10972800" cy="731520"/>
          </a:xfrm>
        </p:spPr>
        <p:txBody>
          <a:bodyPr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3764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22959"/>
            <a:ext cx="6096000" cy="5486400"/>
          </a:xfrm>
        </p:spPr>
        <p:txBody>
          <a:bodyPr>
            <a:normAutofit/>
          </a:bodyPr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A73BE626-CA9B-954D-B3C1-26262AA29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731520"/>
          </a:xfrm>
        </p:spPr>
        <p:txBody>
          <a:bodyPr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0002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93DF5-56D8-6969-921D-348082949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D2A9B-DEFC-869F-AF0F-7F88FFA9A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AA5191-D23E-C2C3-9368-06CE8C9E9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EF047-9992-D24C-B423-CB5938743CE2}" type="datetimeFigureOut">
              <a:rPr lang="en-US" smtClean="0"/>
              <a:t>7/17/24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02E3B-26D8-0B96-8A36-8FF8C199A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31390-7CD4-819A-1551-CEF5494EE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E7217-013C-B045-AB61-B7810CBFA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27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tif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9BFA7025-3F21-354B-BD18-F9785183058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0"/>
            <a:ext cx="10363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Calibri" panose="020F0502020204030204" pitchFamily="34" charset="0"/>
              </a:rPr>
              <a:t>Click to edit Master title style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88236EEF-AEEA-344B-BB8E-A540F7C2CE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31333" y="838200"/>
            <a:ext cx="10363200" cy="557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Calibri" panose="020F0502020204030204" pitchFamily="34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5" r:id="rId3"/>
    <p:sldLayoutId id="2147483673" r:id="rId4"/>
    <p:sldLayoutId id="2147483674" r:id="rId5"/>
  </p:sldLayoutIdLst>
  <p:hf hdr="0" ftr="0" dt="0"/>
  <p:txStyles>
    <p:titleStyle>
      <a:lvl1pPr marL="39688" algn="ctr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000000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39688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2pPr>
      <a:lvl3pPr marL="39688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3pPr>
      <a:lvl4pPr marL="39688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4pPr>
      <a:lvl5pPr marL="39688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5pPr>
      <a:lvl6pPr marL="496888" algn="ctr" rtl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6pPr>
      <a:lvl7pPr marL="954088" algn="ctr" rtl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7pPr>
      <a:lvl8pPr marL="1411288" algn="ctr" rtl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8pPr>
      <a:lvl9pPr marL="1868488" algn="ctr" rtl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9pPr>
    </p:titleStyle>
    <p:bodyStyle>
      <a:lvl1pPr marL="382588" indent="-342900" algn="l" rtl="0" eaLnBrk="0" fontAlgn="base" hangingPunct="0">
        <a:spcBef>
          <a:spcPts val="500"/>
        </a:spcBef>
        <a:spcAft>
          <a:spcPct val="0"/>
        </a:spcAft>
        <a:buSzPct val="10000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35013" indent="-238125" algn="l" rtl="0" eaLnBrk="0" fontAlgn="base" hangingPunct="0">
        <a:spcBef>
          <a:spcPts val="500"/>
        </a:spcBef>
        <a:spcAft>
          <a:spcPct val="0"/>
        </a:spcAft>
        <a:buSzPct val="10000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144588" indent="-190500" algn="l" rtl="0" eaLnBrk="0" fontAlgn="base" hangingPunct="0">
        <a:spcBef>
          <a:spcPts val="500"/>
        </a:spcBef>
        <a:spcAft>
          <a:spcPct val="0"/>
        </a:spcAft>
        <a:buSzPct val="10000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601788" indent="-190500" algn="l" rtl="0" eaLnBrk="0" fontAlgn="base" hangingPunct="0">
        <a:spcBef>
          <a:spcPts val="500"/>
        </a:spcBef>
        <a:spcAft>
          <a:spcPct val="0"/>
        </a:spcAft>
        <a:buSzPct val="10000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058988" indent="-190500" algn="l" rtl="0" eaLnBrk="0" fontAlgn="base" hangingPunct="0">
        <a:spcBef>
          <a:spcPts val="500"/>
        </a:spcBef>
        <a:spcAft>
          <a:spcPct val="0"/>
        </a:spcAft>
        <a:buSzPct val="10000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1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coda.jlab.org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E4861A3F-EA6D-C645-8442-6331B8EDF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8792" y="1232680"/>
            <a:ext cx="9440829" cy="1302138"/>
          </a:xfrm>
        </p:spPr>
        <p:txBody>
          <a:bodyPr anchor="ctr"/>
          <a:lstStyle/>
          <a:p>
            <a:pPr eaLnBrk="1"/>
            <a:r>
              <a:rPr lang="en-US" altLang="en-US" sz="3600" dirty="0"/>
              <a:t>Streaming DAQ Development at </a:t>
            </a:r>
            <a:r>
              <a:rPr lang="en-US" altLang="en-US" sz="3600" dirty="0" err="1"/>
              <a:t>JLab</a:t>
            </a:r>
            <a:r>
              <a:rPr lang="en-US" altLang="en-US" sz="3600" dirty="0"/>
              <a:t> and </a:t>
            </a:r>
            <a:br>
              <a:rPr lang="en-US" altLang="en-US" sz="3600" dirty="0"/>
            </a:br>
            <a:r>
              <a:rPr lang="en-US" altLang="en-US" sz="3600" dirty="0"/>
              <a:t>Ideas for EIC DAQ Prototyping</a:t>
            </a: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75132F5B-45CF-CA47-81D6-12A9636C21A2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2691231" y="3010489"/>
            <a:ext cx="6400800" cy="3070355"/>
          </a:xfrm>
        </p:spPr>
        <p:txBody>
          <a:bodyPr/>
          <a:lstStyle/>
          <a:p>
            <a:pPr indent="39688" eaLnBrk="1">
              <a:buSzTx/>
            </a:pPr>
            <a:r>
              <a:rPr lang="en-US" altLang="en-US" b="1" dirty="0">
                <a:solidFill>
                  <a:srgbClr val="0070C0"/>
                </a:solidFill>
              </a:rPr>
              <a:t>SRO+DAQ </a:t>
            </a:r>
            <a:r>
              <a:rPr lang="en-US" altLang="en-US" b="1" dirty="0" err="1">
                <a:solidFill>
                  <a:srgbClr val="0070C0"/>
                </a:solidFill>
              </a:rPr>
              <a:t>Workfest</a:t>
            </a:r>
            <a:endParaRPr lang="en-US" altLang="en-US" b="1" dirty="0">
              <a:solidFill>
                <a:srgbClr val="0070C0"/>
              </a:solidFill>
            </a:endParaRPr>
          </a:p>
          <a:p>
            <a:pPr indent="39688" eaLnBrk="1">
              <a:buSzTx/>
            </a:pPr>
            <a:r>
              <a:rPr lang="en-US" altLang="en-US" b="1" dirty="0" err="1">
                <a:solidFill>
                  <a:srgbClr val="0070C0"/>
                </a:solidFill>
              </a:rPr>
              <a:t>ePIC</a:t>
            </a:r>
            <a:r>
              <a:rPr lang="en-US" altLang="en-US" b="1" dirty="0">
                <a:solidFill>
                  <a:srgbClr val="0070C0"/>
                </a:solidFill>
              </a:rPr>
              <a:t> Collaboration Meeting - Lehigh University</a:t>
            </a:r>
          </a:p>
          <a:p>
            <a:pPr indent="39688" eaLnBrk="1">
              <a:buSzTx/>
            </a:pPr>
            <a:r>
              <a:rPr lang="en-US" altLang="en-US" sz="2000" b="1" dirty="0">
                <a:solidFill>
                  <a:srgbClr val="0070C0"/>
                </a:solidFill>
              </a:rPr>
              <a:t>July 25</a:t>
            </a:r>
            <a:r>
              <a:rPr lang="en-US" altLang="en-US" sz="2000" b="1" baseline="30000" dirty="0">
                <a:solidFill>
                  <a:srgbClr val="0070C0"/>
                </a:solidFill>
              </a:rPr>
              <a:t>th</a:t>
            </a:r>
            <a:r>
              <a:rPr lang="en-US" altLang="en-US" sz="2000" b="1" dirty="0">
                <a:solidFill>
                  <a:srgbClr val="0070C0"/>
                </a:solidFill>
              </a:rPr>
              <a:t> 2024</a:t>
            </a:r>
          </a:p>
          <a:p>
            <a:pPr indent="39688" eaLnBrk="1">
              <a:buSzTx/>
            </a:pPr>
            <a:endParaRPr lang="en-US" altLang="en-US" sz="2000" b="1" dirty="0">
              <a:solidFill>
                <a:srgbClr val="0070C0"/>
              </a:solidFill>
            </a:endParaRPr>
          </a:p>
          <a:p>
            <a:pPr indent="39688" eaLnBrk="1">
              <a:buSzTx/>
            </a:pPr>
            <a:r>
              <a:rPr lang="en-US" altLang="en-US" sz="2000" b="1" dirty="0"/>
              <a:t>David Abbott</a:t>
            </a:r>
          </a:p>
          <a:p>
            <a:pPr indent="39688" eaLnBrk="1">
              <a:buSzTx/>
            </a:pPr>
            <a:r>
              <a:rPr lang="en-US" altLang="en-US" sz="2000" b="1" dirty="0">
                <a:solidFill>
                  <a:schemeClr val="accent1"/>
                </a:solidFill>
              </a:rPr>
              <a:t>FEDAQ Group</a:t>
            </a:r>
          </a:p>
          <a:p>
            <a:pPr indent="39688" eaLnBrk="1">
              <a:buSzTx/>
            </a:pPr>
            <a:r>
              <a:rPr lang="en-US" altLang="en-US" sz="2000" b="1" dirty="0"/>
              <a:t>Jefferson Lab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3E2B9-B46D-F540-8C6C-9009760AB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68" y="878836"/>
            <a:ext cx="10860423" cy="2617396"/>
          </a:xfrm>
        </p:spPr>
        <p:txBody>
          <a:bodyPr>
            <a:normAutofit/>
          </a:bodyPr>
          <a:lstStyle/>
          <a:p>
            <a:r>
              <a:rPr lang="en-US" sz="1600" dirty="0"/>
              <a:t>Globally “Sync” from the JLAB Clock/Trigger distribution system is used to start and stop all the streams at their source (FADC Boards)</a:t>
            </a:r>
          </a:p>
          <a:p>
            <a:pPr marL="457200" lvl="1" indent="0">
              <a:buNone/>
            </a:pPr>
            <a:endParaRPr lang="en-US" sz="1400" dirty="0"/>
          </a:p>
          <a:p>
            <a:r>
              <a:rPr lang="en-US" sz="1600" dirty="0"/>
              <a:t>Locally, PPs stream hits to a VTP DRAM buffer. The Frame Builders (V7 FPGA) have a frame output “</a:t>
            </a:r>
            <a:r>
              <a:rPr lang="en-US" sz="1600" dirty="0" err="1"/>
              <a:t>fifo</a:t>
            </a:r>
            <a:r>
              <a:rPr lang="en-US" sz="1600" dirty="0"/>
              <a:t>”</a:t>
            </a:r>
          </a:p>
          <a:p>
            <a:r>
              <a:rPr lang="en-US" sz="1600" dirty="0"/>
              <a:t>A Frame builder will only aggregate hits into a ROC frame if the </a:t>
            </a:r>
            <a:r>
              <a:rPr lang="en-US" sz="1600" dirty="0" err="1"/>
              <a:t>fifo</a:t>
            </a:r>
            <a:r>
              <a:rPr lang="en-US" sz="1600" dirty="0"/>
              <a:t> is not full. Otherwise the frame is dropped.</a:t>
            </a:r>
          </a:p>
          <a:p>
            <a:r>
              <a:rPr lang="en-US" sz="1600" dirty="0"/>
              <a:t>Built ROC frames at the </a:t>
            </a:r>
            <a:r>
              <a:rPr lang="en-US" sz="1600" dirty="0" err="1"/>
              <a:t>Zync</a:t>
            </a:r>
            <a:r>
              <a:rPr lang="en-US" sz="1600" dirty="0"/>
              <a:t> will always get sent (eventually).</a:t>
            </a:r>
          </a:p>
          <a:p>
            <a:r>
              <a:rPr lang="en-US" sz="1600" dirty="0"/>
              <a:t>Up to 4 independent network streams can be defined. Each PP maps to a specific output stream.</a:t>
            </a:r>
          </a:p>
          <a:p>
            <a:r>
              <a:rPr lang="en-US" sz="1600" dirty="0"/>
              <a:t>Limited </a:t>
            </a:r>
            <a:r>
              <a:rPr lang="en-US" sz="1600" dirty="0" err="1"/>
              <a:t>Zync</a:t>
            </a:r>
            <a:r>
              <a:rPr lang="en-US" sz="1600" dirty="0"/>
              <a:t> resources only provide 2 high performance TCP connections (or 4 UDP streams)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79140D6-7980-9C40-9B3A-9BC08584816B}"/>
              </a:ext>
            </a:extLst>
          </p:cNvPr>
          <p:cNvGrpSpPr/>
          <p:nvPr/>
        </p:nvGrpSpPr>
        <p:grpSpPr>
          <a:xfrm>
            <a:off x="1042906" y="3592634"/>
            <a:ext cx="6523050" cy="2945042"/>
            <a:chOff x="291651" y="2563131"/>
            <a:chExt cx="6523050" cy="294504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B1BFF6B-BB25-E44F-91BB-4EE0506EFEF2}"/>
                </a:ext>
              </a:extLst>
            </p:cNvPr>
            <p:cNvGrpSpPr/>
            <p:nvPr/>
          </p:nvGrpSpPr>
          <p:grpSpPr>
            <a:xfrm>
              <a:off x="322581" y="3108960"/>
              <a:ext cx="589280" cy="338554"/>
              <a:chOff x="751840" y="3108960"/>
              <a:chExt cx="589280" cy="338554"/>
            </a:xfrm>
          </p:grpSpPr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02F7E41C-2DF9-5544-AE36-60D35724E0F4}"/>
                  </a:ext>
                </a:extLst>
              </p:cNvPr>
              <p:cNvSpPr/>
              <p:nvPr/>
            </p:nvSpPr>
            <p:spPr bwMode="auto">
              <a:xfrm>
                <a:off x="751840" y="3129280"/>
                <a:ext cx="589280" cy="299720"/>
              </a:xfrm>
              <a:prstGeom prst="roundRect">
                <a:avLst/>
              </a:prstGeom>
              <a:solidFill>
                <a:srgbClr val="C6E6E9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66330B2-6ABF-BF40-92B6-A2B752EFEFF8}"/>
                  </a:ext>
                </a:extLst>
              </p:cNvPr>
              <p:cNvSpPr txBox="1"/>
              <p:nvPr/>
            </p:nvSpPr>
            <p:spPr>
              <a:xfrm>
                <a:off x="751840" y="3108960"/>
                <a:ext cx="5469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PP 1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443354D-5ECC-EA4F-96B5-F42D01DBEE62}"/>
                </a:ext>
              </a:extLst>
            </p:cNvPr>
            <p:cNvGrpSpPr/>
            <p:nvPr/>
          </p:nvGrpSpPr>
          <p:grpSpPr>
            <a:xfrm>
              <a:off x="291651" y="4368800"/>
              <a:ext cx="651140" cy="338554"/>
              <a:chOff x="719675" y="4368800"/>
              <a:chExt cx="651140" cy="338554"/>
            </a:xfrm>
          </p:grpSpPr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0C70BBF-B1C0-8442-8A7B-05BCA0A19326}"/>
                  </a:ext>
                </a:extLst>
              </p:cNvPr>
              <p:cNvSpPr/>
              <p:nvPr/>
            </p:nvSpPr>
            <p:spPr bwMode="auto">
              <a:xfrm>
                <a:off x="751840" y="4389120"/>
                <a:ext cx="589280" cy="299720"/>
              </a:xfrm>
              <a:prstGeom prst="roundRect">
                <a:avLst/>
              </a:prstGeom>
              <a:solidFill>
                <a:srgbClr val="C6E6E9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CCE44D0-4798-7644-BC68-AD1270BEFE86}"/>
                  </a:ext>
                </a:extLst>
              </p:cNvPr>
              <p:cNvSpPr txBox="1"/>
              <p:nvPr/>
            </p:nvSpPr>
            <p:spPr>
              <a:xfrm>
                <a:off x="719675" y="4368800"/>
                <a:ext cx="65114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PP 16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561753C-2941-D34E-9D41-3530193B91FD}"/>
                </a:ext>
              </a:extLst>
            </p:cNvPr>
            <p:cNvGrpSpPr/>
            <p:nvPr/>
          </p:nvGrpSpPr>
          <p:grpSpPr>
            <a:xfrm>
              <a:off x="575816" y="3705860"/>
              <a:ext cx="82810" cy="386080"/>
              <a:chOff x="2844800" y="4013200"/>
              <a:chExt cx="82810" cy="38608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4D220383-9DE4-464F-B5BE-8DE780339E5D}"/>
                  </a:ext>
                </a:extLst>
              </p:cNvPr>
              <p:cNvSpPr/>
              <p:nvPr/>
            </p:nvSpPr>
            <p:spPr bwMode="auto">
              <a:xfrm>
                <a:off x="2844800" y="4013200"/>
                <a:ext cx="81280" cy="81280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55C63B3-2F77-484B-9B9C-67F88962A5D7}"/>
                  </a:ext>
                </a:extLst>
              </p:cNvPr>
              <p:cNvSpPr/>
              <p:nvPr/>
            </p:nvSpPr>
            <p:spPr bwMode="auto">
              <a:xfrm>
                <a:off x="2845565" y="4165600"/>
                <a:ext cx="81280" cy="81280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EFAA808-9641-164B-95E9-3751A4798311}"/>
                  </a:ext>
                </a:extLst>
              </p:cNvPr>
              <p:cNvSpPr/>
              <p:nvPr/>
            </p:nvSpPr>
            <p:spPr bwMode="auto">
              <a:xfrm>
                <a:off x="2846330" y="4318000"/>
                <a:ext cx="81280" cy="81280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763ED85-B9E9-8C4B-AF13-79D25CFDDC0E}"/>
                </a:ext>
              </a:extLst>
            </p:cNvPr>
            <p:cNvSpPr/>
            <p:nvPr/>
          </p:nvSpPr>
          <p:spPr bwMode="auto">
            <a:xfrm>
              <a:off x="2723747" y="2563131"/>
              <a:ext cx="3803514" cy="2940780"/>
            </a:xfrm>
            <a:prstGeom prst="rect">
              <a:avLst/>
            </a:prstGeom>
            <a:noFill/>
            <a:ln w="127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57150" marR="0" indent="0" algn="l" defTabSz="909638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9707674-AC0D-1644-B1AB-FBCE7FF7E3A3}"/>
                </a:ext>
              </a:extLst>
            </p:cNvPr>
            <p:cNvGrpSpPr/>
            <p:nvPr/>
          </p:nvGrpSpPr>
          <p:grpSpPr>
            <a:xfrm>
              <a:off x="1361872" y="3608799"/>
              <a:ext cx="1254869" cy="661481"/>
              <a:chOff x="1819072" y="5892801"/>
              <a:chExt cx="1254869" cy="661481"/>
            </a:xfrm>
          </p:grpSpPr>
          <p:sp>
            <p:nvSpPr>
              <p:cNvPr id="15" name="Left-Right Arrow 14">
                <a:extLst>
                  <a:ext uri="{FF2B5EF4-FFF2-40B4-BE49-F238E27FC236}">
                    <a16:creationId xmlns:a16="http://schemas.microsoft.com/office/drawing/2014/main" id="{D0CD4002-ADFA-E64B-95EE-1F7B0F3CD92D}"/>
                  </a:ext>
                </a:extLst>
              </p:cNvPr>
              <p:cNvSpPr/>
              <p:nvPr/>
            </p:nvSpPr>
            <p:spPr bwMode="auto">
              <a:xfrm>
                <a:off x="1819072" y="5892801"/>
                <a:ext cx="1254869" cy="661481"/>
              </a:xfrm>
              <a:prstGeom prst="leftRightArrow">
                <a:avLst>
                  <a:gd name="adj1" fmla="val 50000"/>
                  <a:gd name="adj2" fmla="val 22059"/>
                </a:avLst>
              </a:prstGeom>
              <a:solidFill>
                <a:srgbClr val="C6E6E9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7FB30C5-4B22-DB40-8D2A-6C27798D6512}"/>
                  </a:ext>
                </a:extLst>
              </p:cNvPr>
              <p:cNvSpPr txBox="1"/>
              <p:nvPr/>
            </p:nvSpPr>
            <p:spPr>
              <a:xfrm>
                <a:off x="2196469" y="6054264"/>
                <a:ext cx="50007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VXS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773A992-34B4-D744-A13E-C2EA78D7DEE4}"/>
                </a:ext>
              </a:extLst>
            </p:cNvPr>
            <p:cNvSpPr txBox="1"/>
            <p:nvPr/>
          </p:nvSpPr>
          <p:spPr>
            <a:xfrm>
              <a:off x="5984724" y="5169619"/>
              <a:ext cx="5068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VTP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6376C80-0CBC-3F4B-8672-D0B69E5A4E20}"/>
                </a:ext>
              </a:extLst>
            </p:cNvPr>
            <p:cNvGrpSpPr/>
            <p:nvPr/>
          </p:nvGrpSpPr>
          <p:grpSpPr>
            <a:xfrm>
              <a:off x="2797012" y="3129280"/>
              <a:ext cx="673582" cy="338554"/>
              <a:chOff x="8190689" y="2599664"/>
              <a:chExt cx="673582" cy="338554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C988448-FB82-8045-BC96-12F9F63FC9F9}"/>
                  </a:ext>
                </a:extLst>
              </p:cNvPr>
              <p:cNvSpPr/>
              <p:nvPr/>
            </p:nvSpPr>
            <p:spPr bwMode="auto">
              <a:xfrm>
                <a:off x="8190689" y="2616741"/>
                <a:ext cx="673582" cy="304400"/>
              </a:xfrm>
              <a:prstGeom prst="rect">
                <a:avLst/>
              </a:prstGeom>
              <a:solidFill>
                <a:srgbClr val="0070C0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3543A54-3027-3645-9B69-45BD018FE9A0}"/>
                  </a:ext>
                </a:extLst>
              </p:cNvPr>
              <p:cNvSpPr txBox="1"/>
              <p:nvPr/>
            </p:nvSpPr>
            <p:spPr>
              <a:xfrm>
                <a:off x="8190689" y="2599664"/>
                <a:ext cx="67358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BUF 1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EB017D4-11B2-0044-91C2-4080B799189A}"/>
                </a:ext>
              </a:extLst>
            </p:cNvPr>
            <p:cNvGrpSpPr/>
            <p:nvPr/>
          </p:nvGrpSpPr>
          <p:grpSpPr>
            <a:xfrm>
              <a:off x="2758100" y="4389120"/>
              <a:ext cx="777777" cy="338554"/>
              <a:chOff x="8190689" y="4426085"/>
              <a:chExt cx="777777" cy="338554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C135C14-65DD-584A-9091-D2A37AC15E67}"/>
                  </a:ext>
                </a:extLst>
              </p:cNvPr>
              <p:cNvSpPr/>
              <p:nvPr/>
            </p:nvSpPr>
            <p:spPr bwMode="auto">
              <a:xfrm>
                <a:off x="8235431" y="4436895"/>
                <a:ext cx="673582" cy="304400"/>
              </a:xfrm>
              <a:prstGeom prst="rect">
                <a:avLst/>
              </a:prstGeom>
              <a:solidFill>
                <a:srgbClr val="0070C0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315D62B-2D08-EE49-99A1-833FAD38A154}"/>
                  </a:ext>
                </a:extLst>
              </p:cNvPr>
              <p:cNvSpPr txBox="1"/>
              <p:nvPr/>
            </p:nvSpPr>
            <p:spPr>
              <a:xfrm>
                <a:off x="8190689" y="4426085"/>
                <a:ext cx="77777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BUF 16</a:t>
                </a:r>
              </a:p>
            </p:txBody>
          </p:sp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D1C7AB0-C62A-9C46-A1F1-36938794D03B}"/>
                </a:ext>
              </a:extLst>
            </p:cNvPr>
            <p:cNvCxnSpPr>
              <a:stCxn id="4" idx="3"/>
              <a:endCxn id="19" idx="1"/>
            </p:cNvCxnSpPr>
            <p:nvPr/>
          </p:nvCxnSpPr>
          <p:spPr bwMode="auto">
            <a:xfrm>
              <a:off x="911861" y="3279140"/>
              <a:ext cx="1885151" cy="19417"/>
            </a:xfrm>
            <a:prstGeom prst="straightConnector1">
              <a:avLst/>
            </a:prstGeom>
            <a:solidFill>
              <a:srgbClr val="C6E6E9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D9E90372-0F03-1B46-AE15-444593715E84}"/>
                </a:ext>
              </a:extLst>
            </p:cNvPr>
            <p:cNvCxnSpPr/>
            <p:nvPr/>
          </p:nvCxnSpPr>
          <p:spPr bwMode="auto">
            <a:xfrm>
              <a:off x="919970" y="4521000"/>
              <a:ext cx="1885151" cy="19417"/>
            </a:xfrm>
            <a:prstGeom prst="straightConnector1">
              <a:avLst/>
            </a:prstGeom>
            <a:solidFill>
              <a:srgbClr val="C6E6E9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E5E5D76-13B2-6B49-8843-DC83C4D4566A}"/>
                </a:ext>
              </a:extLst>
            </p:cNvPr>
            <p:cNvSpPr/>
            <p:nvPr/>
          </p:nvSpPr>
          <p:spPr bwMode="auto">
            <a:xfrm>
              <a:off x="3739094" y="2715260"/>
              <a:ext cx="1188720" cy="2286000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57150" marR="0" indent="0" algn="l" defTabSz="909638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345EE96-8C17-9140-AF25-6ADF240D85E2}"/>
                </a:ext>
              </a:extLst>
            </p:cNvPr>
            <p:cNvSpPr txBox="1"/>
            <p:nvPr/>
          </p:nvSpPr>
          <p:spPr>
            <a:xfrm>
              <a:off x="3781581" y="2663452"/>
              <a:ext cx="1042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4 x Frame </a:t>
              </a:r>
            </a:p>
            <a:p>
              <a:pPr algn="ctr"/>
              <a:r>
                <a:rPr lang="en-US" dirty="0"/>
                <a:t>Builder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89024AD-7D23-8B41-9670-876F0FA77211}"/>
                </a:ext>
              </a:extLst>
            </p:cNvPr>
            <p:cNvCxnSpPr/>
            <p:nvPr/>
          </p:nvCxnSpPr>
          <p:spPr bwMode="auto">
            <a:xfrm>
              <a:off x="4927814" y="3298557"/>
              <a:ext cx="1885151" cy="19417"/>
            </a:xfrm>
            <a:prstGeom prst="straightConnector1">
              <a:avLst/>
            </a:prstGeom>
            <a:solidFill>
              <a:srgbClr val="C6E6E9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BDFA8FD-0A1F-944E-8283-DED52673D229}"/>
                </a:ext>
              </a:extLst>
            </p:cNvPr>
            <p:cNvCxnSpPr/>
            <p:nvPr/>
          </p:nvCxnSpPr>
          <p:spPr bwMode="auto">
            <a:xfrm>
              <a:off x="4929550" y="4542421"/>
              <a:ext cx="1885151" cy="19417"/>
            </a:xfrm>
            <a:prstGeom prst="straightConnector1">
              <a:avLst/>
            </a:prstGeom>
            <a:solidFill>
              <a:srgbClr val="C6E6E9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494ABB97-7893-8F47-BB81-5D7652AB684B}"/>
                </a:ext>
              </a:extLst>
            </p:cNvPr>
            <p:cNvCxnSpPr/>
            <p:nvPr/>
          </p:nvCxnSpPr>
          <p:spPr bwMode="auto">
            <a:xfrm>
              <a:off x="4927813" y="4101617"/>
              <a:ext cx="1885151" cy="19417"/>
            </a:xfrm>
            <a:prstGeom prst="straightConnector1">
              <a:avLst/>
            </a:prstGeom>
            <a:solidFill>
              <a:srgbClr val="C6E6E9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28DED4B-415C-664F-B480-1261FC93F436}"/>
                </a:ext>
              </a:extLst>
            </p:cNvPr>
            <p:cNvCxnSpPr/>
            <p:nvPr/>
          </p:nvCxnSpPr>
          <p:spPr bwMode="auto">
            <a:xfrm>
              <a:off x="4927813" y="3686443"/>
              <a:ext cx="1885151" cy="19417"/>
            </a:xfrm>
            <a:prstGeom prst="straightConnector1">
              <a:avLst/>
            </a:prstGeom>
            <a:solidFill>
              <a:srgbClr val="C6E6E9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29E1C23-F538-F747-8DBB-108F831DCA82}"/>
                </a:ext>
              </a:extLst>
            </p:cNvPr>
            <p:cNvGrpSpPr/>
            <p:nvPr/>
          </p:nvGrpSpPr>
          <p:grpSpPr>
            <a:xfrm>
              <a:off x="3064178" y="3722736"/>
              <a:ext cx="82810" cy="386080"/>
              <a:chOff x="2844800" y="4013200"/>
              <a:chExt cx="82810" cy="386080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FA2B691-D872-594A-88BD-6EA9C881525A}"/>
                  </a:ext>
                </a:extLst>
              </p:cNvPr>
              <p:cNvSpPr/>
              <p:nvPr/>
            </p:nvSpPr>
            <p:spPr bwMode="auto">
              <a:xfrm>
                <a:off x="2844800" y="4013200"/>
                <a:ext cx="81280" cy="81280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03F90D8C-01AA-DB42-BDD4-DE4086930721}"/>
                  </a:ext>
                </a:extLst>
              </p:cNvPr>
              <p:cNvSpPr/>
              <p:nvPr/>
            </p:nvSpPr>
            <p:spPr bwMode="auto">
              <a:xfrm>
                <a:off x="2845565" y="4165600"/>
                <a:ext cx="81280" cy="81280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4C4928E-AFBA-6248-AACD-617A8A0A6A26}"/>
                  </a:ext>
                </a:extLst>
              </p:cNvPr>
              <p:cNvSpPr/>
              <p:nvPr/>
            </p:nvSpPr>
            <p:spPr bwMode="auto">
              <a:xfrm>
                <a:off x="2846330" y="4318000"/>
                <a:ext cx="81280" cy="81280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66E71AD-3C2D-F142-8367-61DE7CF28377}"/>
                </a:ext>
              </a:extLst>
            </p:cNvPr>
            <p:cNvSpPr txBox="1"/>
            <p:nvPr/>
          </p:nvSpPr>
          <p:spPr>
            <a:xfrm>
              <a:off x="5577533" y="2994378"/>
              <a:ext cx="9262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TCP/UDP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2C55A84-20D9-2D44-92BA-EB6C55F0EDDA}"/>
                </a:ext>
              </a:extLst>
            </p:cNvPr>
            <p:cNvSpPr txBox="1"/>
            <p:nvPr/>
          </p:nvSpPr>
          <p:spPr>
            <a:xfrm>
              <a:off x="5565378" y="3361920"/>
              <a:ext cx="9262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TCP/UDP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0BDF376-86C3-FA4D-B3E5-CE4700444E0A}"/>
                </a:ext>
              </a:extLst>
            </p:cNvPr>
            <p:cNvSpPr txBox="1"/>
            <p:nvPr/>
          </p:nvSpPr>
          <p:spPr>
            <a:xfrm>
              <a:off x="5766367" y="3785587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UDP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815ABA7-6BD3-6A44-A2A6-634E15012442}"/>
                </a:ext>
              </a:extLst>
            </p:cNvPr>
            <p:cNvSpPr txBox="1"/>
            <p:nvPr/>
          </p:nvSpPr>
          <p:spPr>
            <a:xfrm>
              <a:off x="5778768" y="4230274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UDP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850DD49-B92F-BE4A-92D3-58DEAF9C8706}"/>
                </a:ext>
              </a:extLst>
            </p:cNvPr>
            <p:cNvCxnSpPr/>
            <p:nvPr/>
          </p:nvCxnSpPr>
          <p:spPr bwMode="auto">
            <a:xfrm>
              <a:off x="3535877" y="3677958"/>
              <a:ext cx="268500" cy="0"/>
            </a:xfrm>
            <a:prstGeom prst="line">
              <a:avLst/>
            </a:prstGeom>
            <a:solidFill>
              <a:srgbClr val="C6E6E9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5483A4D-ABF3-4F48-A05A-6E466F4CFEF8}"/>
                </a:ext>
              </a:extLst>
            </p:cNvPr>
            <p:cNvSpPr/>
            <p:nvPr/>
          </p:nvSpPr>
          <p:spPr bwMode="auto">
            <a:xfrm>
              <a:off x="5472797" y="2715260"/>
              <a:ext cx="982494" cy="2122629"/>
            </a:xfrm>
            <a:prstGeom prst="rect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57150" marR="0" indent="0" algn="l" defTabSz="909638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12E49FDF-17ED-FE49-AC6C-C79852E20070}"/>
                </a:ext>
              </a:extLst>
            </p:cNvPr>
            <p:cNvSpPr/>
            <p:nvPr/>
          </p:nvSpPr>
          <p:spPr bwMode="auto">
            <a:xfrm>
              <a:off x="2769004" y="2708094"/>
              <a:ext cx="866707" cy="2300332"/>
            </a:xfrm>
            <a:prstGeom prst="round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57150" marR="0" indent="0" algn="l" defTabSz="909638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40FBFF1-8EB4-174F-BA70-44BDE596FCF7}"/>
                </a:ext>
              </a:extLst>
            </p:cNvPr>
            <p:cNvSpPr txBox="1"/>
            <p:nvPr/>
          </p:nvSpPr>
          <p:spPr>
            <a:xfrm>
              <a:off x="2745492" y="2655603"/>
              <a:ext cx="5838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DRAM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C0B1ED2-966E-3D4D-81E5-EC35DD59EB58}"/>
                </a:ext>
              </a:extLst>
            </p:cNvPr>
            <p:cNvCxnSpPr/>
            <p:nvPr/>
          </p:nvCxnSpPr>
          <p:spPr bwMode="auto">
            <a:xfrm>
              <a:off x="3535877" y="3830358"/>
              <a:ext cx="268500" cy="0"/>
            </a:xfrm>
            <a:prstGeom prst="line">
              <a:avLst/>
            </a:prstGeom>
            <a:solidFill>
              <a:srgbClr val="C6E6E9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02DE0E7-5199-B148-8B5F-2E2AC62D85FC}"/>
                </a:ext>
              </a:extLst>
            </p:cNvPr>
            <p:cNvCxnSpPr/>
            <p:nvPr/>
          </p:nvCxnSpPr>
          <p:spPr bwMode="auto">
            <a:xfrm>
              <a:off x="3535877" y="3982758"/>
              <a:ext cx="268500" cy="0"/>
            </a:xfrm>
            <a:prstGeom prst="line">
              <a:avLst/>
            </a:prstGeom>
            <a:solidFill>
              <a:srgbClr val="C6E6E9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AAB0A58-8A10-324A-8B59-F377DB186563}"/>
                </a:ext>
              </a:extLst>
            </p:cNvPr>
            <p:cNvCxnSpPr/>
            <p:nvPr/>
          </p:nvCxnSpPr>
          <p:spPr bwMode="auto">
            <a:xfrm>
              <a:off x="3535877" y="4135158"/>
              <a:ext cx="268500" cy="0"/>
            </a:xfrm>
            <a:prstGeom prst="line">
              <a:avLst/>
            </a:prstGeom>
            <a:solidFill>
              <a:srgbClr val="C6E6E9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0CC3C2C-6F8E-4747-85C2-D0ED16CD440E}"/>
                </a:ext>
              </a:extLst>
            </p:cNvPr>
            <p:cNvSpPr txBox="1"/>
            <p:nvPr/>
          </p:nvSpPr>
          <p:spPr>
            <a:xfrm>
              <a:off x="5436494" y="2635896"/>
              <a:ext cx="5164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Zync</a:t>
              </a:r>
              <a:endParaRPr lang="en-US" sz="1400" dirty="0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9EAE8FED-12CC-AA42-9EB9-D4337D8E7A53}"/>
              </a:ext>
            </a:extLst>
          </p:cNvPr>
          <p:cNvSpPr txBox="1"/>
          <p:nvPr/>
        </p:nvSpPr>
        <p:spPr>
          <a:xfrm>
            <a:off x="5798753" y="4045854"/>
            <a:ext cx="288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0A901BE-E213-594C-AC6E-31575194E5B2}"/>
              </a:ext>
            </a:extLst>
          </p:cNvPr>
          <p:cNvSpPr txBox="1"/>
          <p:nvPr/>
        </p:nvSpPr>
        <p:spPr>
          <a:xfrm>
            <a:off x="5798753" y="4424500"/>
            <a:ext cx="288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A56ECF8-E98F-1044-AFE7-CB9DB2F65EC3}"/>
              </a:ext>
            </a:extLst>
          </p:cNvPr>
          <p:cNvSpPr txBox="1"/>
          <p:nvPr/>
        </p:nvSpPr>
        <p:spPr>
          <a:xfrm>
            <a:off x="5798753" y="4858131"/>
            <a:ext cx="288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E038038-4CC9-4541-AE96-8CFA26655401}"/>
              </a:ext>
            </a:extLst>
          </p:cNvPr>
          <p:cNvSpPr txBox="1"/>
          <p:nvPr/>
        </p:nvSpPr>
        <p:spPr>
          <a:xfrm>
            <a:off x="5798753" y="5291771"/>
            <a:ext cx="288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0DF68D-08BD-5857-F0B8-4E702CDF4362}"/>
              </a:ext>
            </a:extLst>
          </p:cNvPr>
          <p:cNvSpPr txBox="1"/>
          <p:nvPr/>
        </p:nvSpPr>
        <p:spPr>
          <a:xfrm>
            <a:off x="1620781" y="-10228"/>
            <a:ext cx="4295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VTP - Frame Builder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E793C1-EDC0-B798-D9EA-A22743270780}"/>
              </a:ext>
            </a:extLst>
          </p:cNvPr>
          <p:cNvSpPr txBox="1"/>
          <p:nvPr/>
        </p:nvSpPr>
        <p:spPr>
          <a:xfrm>
            <a:off x="786193" y="3733518"/>
            <a:ext cx="12443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FADC Boards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46BD40-7113-9604-F4AD-070865A135DC}"/>
              </a:ext>
            </a:extLst>
          </p:cNvPr>
          <p:cNvSpPr txBox="1"/>
          <p:nvPr/>
        </p:nvSpPr>
        <p:spPr>
          <a:xfrm>
            <a:off x="4478035" y="5744017"/>
            <a:ext cx="405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V7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A6F1E602-7AE2-321F-E320-04E1CF038635}"/>
              </a:ext>
            </a:extLst>
          </p:cNvPr>
          <p:cNvSpPr/>
          <p:nvPr/>
        </p:nvSpPr>
        <p:spPr bwMode="auto">
          <a:xfrm>
            <a:off x="7958650" y="4088461"/>
            <a:ext cx="1325934" cy="18316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1F0F142-C6ED-F19C-EB38-DBB22C99A9CA}"/>
              </a:ext>
            </a:extLst>
          </p:cNvPr>
          <p:cNvSpPr txBox="1"/>
          <p:nvPr/>
        </p:nvSpPr>
        <p:spPr>
          <a:xfrm>
            <a:off x="8014143" y="4088461"/>
            <a:ext cx="12149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EMU</a:t>
            </a:r>
          </a:p>
          <a:p>
            <a:pPr algn="ctr"/>
            <a:r>
              <a:rPr lang="en-US" dirty="0"/>
              <a:t>(Stream</a:t>
            </a:r>
          </a:p>
          <a:p>
            <a:pPr algn="ctr"/>
            <a:r>
              <a:rPr lang="en-US" dirty="0"/>
              <a:t> Aggregator)</a:t>
            </a:r>
          </a:p>
        </p:txBody>
      </p:sp>
    </p:spTree>
    <p:extLst>
      <p:ext uri="{BB962C8B-B14F-4D97-AF65-F5344CB8AC3E}">
        <p14:creationId xmlns:p14="http://schemas.microsoft.com/office/powerpoint/2010/main" val="3691989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ft Arrow 3">
            <a:extLst>
              <a:ext uri="{FF2B5EF4-FFF2-40B4-BE49-F238E27FC236}">
                <a16:creationId xmlns:a16="http://schemas.microsoft.com/office/drawing/2014/main" id="{E52CBE48-7AC5-7447-AFA6-0DF075311E4B}"/>
              </a:ext>
            </a:extLst>
          </p:cNvPr>
          <p:cNvSpPr/>
          <p:nvPr/>
        </p:nvSpPr>
        <p:spPr bwMode="auto">
          <a:xfrm>
            <a:off x="2832636" y="3976910"/>
            <a:ext cx="1462414" cy="277788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 dirty="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C64F26-9E39-E44D-A5B1-6F6F73F5246F}"/>
              </a:ext>
            </a:extLst>
          </p:cNvPr>
          <p:cNvSpPr/>
          <p:nvPr/>
        </p:nvSpPr>
        <p:spPr bwMode="auto">
          <a:xfrm>
            <a:off x="3743383" y="3005125"/>
            <a:ext cx="144163" cy="1252798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6" name="Left Arrow 5">
            <a:extLst>
              <a:ext uri="{FF2B5EF4-FFF2-40B4-BE49-F238E27FC236}">
                <a16:creationId xmlns:a16="http://schemas.microsoft.com/office/drawing/2014/main" id="{485B51B6-A13E-5F41-BAE5-A38F5D0AB68E}"/>
              </a:ext>
            </a:extLst>
          </p:cNvPr>
          <p:cNvSpPr/>
          <p:nvPr/>
        </p:nvSpPr>
        <p:spPr bwMode="auto">
          <a:xfrm>
            <a:off x="3743383" y="3501629"/>
            <a:ext cx="558654" cy="277788"/>
          </a:xfrm>
          <a:prstGeom prst="lef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 dirty="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ACC5B62-9A4C-8F46-8200-585BBE4A6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6891" cy="731520"/>
          </a:xfrm>
        </p:spPr>
        <p:txBody>
          <a:bodyPr/>
          <a:lstStyle/>
          <a:p>
            <a:r>
              <a:rPr lang="en-US" dirty="0"/>
              <a:t>Simple Hybrid DAQ System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D8E3835-6C95-9947-B559-A42B5E284AC9}"/>
              </a:ext>
            </a:extLst>
          </p:cNvPr>
          <p:cNvSpPr/>
          <p:nvPr/>
        </p:nvSpPr>
        <p:spPr bwMode="auto">
          <a:xfrm>
            <a:off x="5303415" y="5444948"/>
            <a:ext cx="1389413" cy="87360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64299E-0FCC-E54C-A1B2-EB9C2A77734F}"/>
              </a:ext>
            </a:extLst>
          </p:cNvPr>
          <p:cNvSpPr txBox="1"/>
          <p:nvPr/>
        </p:nvSpPr>
        <p:spPr>
          <a:xfrm>
            <a:off x="5297869" y="5589364"/>
            <a:ext cx="1470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EMU</a:t>
            </a:r>
          </a:p>
          <a:p>
            <a:pPr algn="ctr"/>
            <a:r>
              <a:rPr lang="en-US"/>
              <a:t>(Event Builder)</a:t>
            </a:r>
          </a:p>
        </p:txBody>
      </p:sp>
      <p:sp>
        <p:nvSpPr>
          <p:cNvPr id="10" name="Folded Corner 9">
            <a:extLst>
              <a:ext uri="{FF2B5EF4-FFF2-40B4-BE49-F238E27FC236}">
                <a16:creationId xmlns:a16="http://schemas.microsoft.com/office/drawing/2014/main" id="{1C93F43A-0A60-1340-8E58-758B36CD7980}"/>
              </a:ext>
            </a:extLst>
          </p:cNvPr>
          <p:cNvSpPr/>
          <p:nvPr/>
        </p:nvSpPr>
        <p:spPr bwMode="auto">
          <a:xfrm>
            <a:off x="7300794" y="5589364"/>
            <a:ext cx="475013" cy="594230"/>
          </a:xfrm>
          <a:prstGeom prst="foldedCorner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382766-3255-D045-B540-319863088760}"/>
              </a:ext>
            </a:extLst>
          </p:cNvPr>
          <p:cNvSpPr txBox="1"/>
          <p:nvPr/>
        </p:nvSpPr>
        <p:spPr>
          <a:xfrm>
            <a:off x="7266430" y="5517147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File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D9FC29-1950-DC4F-B6F4-59A7F6C48A40}"/>
              </a:ext>
            </a:extLst>
          </p:cNvPr>
          <p:cNvSpPr/>
          <p:nvPr/>
        </p:nvSpPr>
        <p:spPr bwMode="auto">
          <a:xfrm>
            <a:off x="2688472" y="3009837"/>
            <a:ext cx="2061846" cy="1252798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17878D-4D39-8048-8DE2-4F808EC99533}"/>
              </a:ext>
            </a:extLst>
          </p:cNvPr>
          <p:cNvSpPr/>
          <p:nvPr/>
        </p:nvSpPr>
        <p:spPr bwMode="auto">
          <a:xfrm>
            <a:off x="2688472" y="3009836"/>
            <a:ext cx="144163" cy="1252798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48CBDD-CB24-5C4A-A05E-CFC538461FE0}"/>
              </a:ext>
            </a:extLst>
          </p:cNvPr>
          <p:cNvSpPr/>
          <p:nvPr/>
        </p:nvSpPr>
        <p:spPr bwMode="auto">
          <a:xfrm>
            <a:off x="4602057" y="3009837"/>
            <a:ext cx="148261" cy="1252798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D080D0-A981-824D-9A1F-CC9FC473313F}"/>
              </a:ext>
            </a:extLst>
          </p:cNvPr>
          <p:cNvSpPr/>
          <p:nvPr/>
        </p:nvSpPr>
        <p:spPr bwMode="auto">
          <a:xfrm>
            <a:off x="4079553" y="3009831"/>
            <a:ext cx="142714" cy="1252798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45217B-E14B-2443-8608-6E6BC3DE25EF}"/>
              </a:ext>
            </a:extLst>
          </p:cNvPr>
          <p:cNvSpPr/>
          <p:nvPr/>
        </p:nvSpPr>
        <p:spPr bwMode="auto">
          <a:xfrm>
            <a:off x="4297582" y="3009831"/>
            <a:ext cx="137692" cy="1252798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0B2E02-BC05-E345-9579-76CE4541D593}"/>
              </a:ext>
            </a:extLst>
          </p:cNvPr>
          <p:cNvSpPr txBox="1"/>
          <p:nvPr/>
        </p:nvSpPr>
        <p:spPr>
          <a:xfrm rot="16200000">
            <a:off x="2589241" y="3525107"/>
            <a:ext cx="3786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CPU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2C200A-51F2-F44F-8977-F63AB62FFD7E}"/>
              </a:ext>
            </a:extLst>
          </p:cNvPr>
          <p:cNvSpPr txBox="1"/>
          <p:nvPr/>
        </p:nvSpPr>
        <p:spPr>
          <a:xfrm>
            <a:off x="4543013" y="3001960"/>
            <a:ext cx="413048" cy="347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/>
              <a:t>TI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F89DD8A-B08B-2441-8DF8-B1B8366A5DD2}"/>
              </a:ext>
            </a:extLst>
          </p:cNvPr>
          <p:cNvSpPr/>
          <p:nvPr/>
        </p:nvSpPr>
        <p:spPr bwMode="auto">
          <a:xfrm>
            <a:off x="5317086" y="4391996"/>
            <a:ext cx="1389413" cy="87360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1C2D44-F888-D945-B423-2F2629BC7834}"/>
              </a:ext>
            </a:extLst>
          </p:cNvPr>
          <p:cNvSpPr txBox="1"/>
          <p:nvPr/>
        </p:nvSpPr>
        <p:spPr>
          <a:xfrm>
            <a:off x="5398110" y="4423398"/>
            <a:ext cx="12149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EMU</a:t>
            </a:r>
          </a:p>
          <a:p>
            <a:pPr algn="ctr"/>
            <a:r>
              <a:rPr lang="en-US" dirty="0"/>
              <a:t>(Stream</a:t>
            </a:r>
          </a:p>
          <a:p>
            <a:pPr algn="ctr"/>
            <a:r>
              <a:rPr lang="en-US" dirty="0"/>
              <a:t> Aggregator)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D1BBB9E-E7ED-1346-B197-B5FBEB1A969F}"/>
              </a:ext>
            </a:extLst>
          </p:cNvPr>
          <p:cNvSpPr/>
          <p:nvPr/>
        </p:nvSpPr>
        <p:spPr bwMode="auto">
          <a:xfrm>
            <a:off x="3601257" y="3006835"/>
            <a:ext cx="144163" cy="1252798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572E20-9094-D143-B6F9-EC716562A1C9}"/>
              </a:ext>
            </a:extLst>
          </p:cNvPr>
          <p:cNvSpPr txBox="1"/>
          <p:nvPr/>
        </p:nvSpPr>
        <p:spPr>
          <a:xfrm rot="16200000">
            <a:off x="3508438" y="3522106"/>
            <a:ext cx="3658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VTP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211BAD-EE18-284C-A29D-392BBED4B037}"/>
              </a:ext>
            </a:extLst>
          </p:cNvPr>
          <p:cNvSpPr txBox="1"/>
          <p:nvPr/>
        </p:nvSpPr>
        <p:spPr>
          <a:xfrm rot="16200000">
            <a:off x="3660780" y="3279623"/>
            <a:ext cx="3080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SD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3221FAD-C534-0944-BE6E-40B999505FF4}"/>
              </a:ext>
            </a:extLst>
          </p:cNvPr>
          <p:cNvCxnSpPr/>
          <p:nvPr/>
        </p:nvCxnSpPr>
        <p:spPr bwMode="auto">
          <a:xfrm>
            <a:off x="2754993" y="4262629"/>
            <a:ext cx="0" cy="1625122"/>
          </a:xfrm>
          <a:prstGeom prst="line">
            <a:avLst/>
          </a:prstGeom>
          <a:solidFill>
            <a:srgbClr val="C6E6E9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2841195-1198-5D42-8A0F-19AB9C112E9E}"/>
              </a:ext>
            </a:extLst>
          </p:cNvPr>
          <p:cNvCxnSpPr/>
          <p:nvPr/>
        </p:nvCxnSpPr>
        <p:spPr bwMode="auto">
          <a:xfrm>
            <a:off x="2754993" y="5887751"/>
            <a:ext cx="2562093" cy="0"/>
          </a:xfrm>
          <a:prstGeom prst="straightConnector1">
            <a:avLst/>
          </a:prstGeom>
          <a:solidFill>
            <a:srgbClr val="C6E6E9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9E85C9-07C1-854D-A20C-92EA3E987BC7}"/>
              </a:ext>
            </a:extLst>
          </p:cNvPr>
          <p:cNvCxnSpPr/>
          <p:nvPr/>
        </p:nvCxnSpPr>
        <p:spPr bwMode="auto">
          <a:xfrm>
            <a:off x="3669524" y="4273512"/>
            <a:ext cx="3815" cy="548640"/>
          </a:xfrm>
          <a:prstGeom prst="line">
            <a:avLst/>
          </a:prstGeom>
          <a:solidFill>
            <a:srgbClr val="C6E6E9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DBD12E1-4D7F-0E45-BF80-526F8082AFA1}"/>
              </a:ext>
            </a:extLst>
          </p:cNvPr>
          <p:cNvCxnSpPr>
            <a:endCxn id="19" idx="1"/>
          </p:cNvCxnSpPr>
          <p:nvPr/>
        </p:nvCxnSpPr>
        <p:spPr bwMode="auto">
          <a:xfrm>
            <a:off x="3673338" y="4828798"/>
            <a:ext cx="1643748" cy="0"/>
          </a:xfrm>
          <a:prstGeom prst="straightConnector1">
            <a:avLst/>
          </a:prstGeom>
          <a:solidFill>
            <a:srgbClr val="C6E6E9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CA5716B-F04C-2741-AD3D-0BEFE7177F80}"/>
              </a:ext>
            </a:extLst>
          </p:cNvPr>
          <p:cNvCxnSpPr>
            <a:endCxn id="10" idx="1"/>
          </p:cNvCxnSpPr>
          <p:nvPr/>
        </p:nvCxnSpPr>
        <p:spPr bwMode="auto">
          <a:xfrm>
            <a:off x="6692828" y="5886479"/>
            <a:ext cx="607966" cy="0"/>
          </a:xfrm>
          <a:prstGeom prst="straightConnector1">
            <a:avLst/>
          </a:prstGeom>
          <a:solidFill>
            <a:srgbClr val="C6E6E9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Folded Corner 28">
            <a:extLst>
              <a:ext uri="{FF2B5EF4-FFF2-40B4-BE49-F238E27FC236}">
                <a16:creationId xmlns:a16="http://schemas.microsoft.com/office/drawing/2014/main" id="{41DBAFEA-26FE-FE44-9356-714044F901D6}"/>
              </a:ext>
            </a:extLst>
          </p:cNvPr>
          <p:cNvSpPr/>
          <p:nvPr/>
        </p:nvSpPr>
        <p:spPr bwMode="auto">
          <a:xfrm>
            <a:off x="7314465" y="4526095"/>
            <a:ext cx="475013" cy="594230"/>
          </a:xfrm>
          <a:prstGeom prst="foldedCorner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AB210E6-005D-AD41-A8DC-F78A1EA0F8A6}"/>
              </a:ext>
            </a:extLst>
          </p:cNvPr>
          <p:cNvSpPr txBox="1"/>
          <p:nvPr/>
        </p:nvSpPr>
        <p:spPr>
          <a:xfrm>
            <a:off x="7280101" y="4453878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File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0DC5EA2-B7D6-2C49-A5D5-F231B22C0BF2}"/>
              </a:ext>
            </a:extLst>
          </p:cNvPr>
          <p:cNvCxnSpPr>
            <a:endCxn id="29" idx="1"/>
          </p:cNvCxnSpPr>
          <p:nvPr/>
        </p:nvCxnSpPr>
        <p:spPr bwMode="auto">
          <a:xfrm>
            <a:off x="6706499" y="4823210"/>
            <a:ext cx="607966" cy="0"/>
          </a:xfrm>
          <a:prstGeom prst="straightConnector1">
            <a:avLst/>
          </a:prstGeom>
          <a:solidFill>
            <a:srgbClr val="C6E6E9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C31449E-B014-6246-B463-630F1F42692A}"/>
              </a:ext>
            </a:extLst>
          </p:cNvPr>
          <p:cNvSpPr txBox="1"/>
          <p:nvPr/>
        </p:nvSpPr>
        <p:spPr>
          <a:xfrm>
            <a:off x="3905870" y="4263463"/>
            <a:ext cx="7021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FADCs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9F1627B-26FD-E84F-B360-22F251B12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458" y="3063954"/>
            <a:ext cx="3803898" cy="334501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3DF15A4-B0C4-3A40-A25D-71E8A58B49E2}"/>
              </a:ext>
            </a:extLst>
          </p:cNvPr>
          <p:cNvSpPr/>
          <p:nvPr/>
        </p:nvSpPr>
        <p:spPr bwMode="auto">
          <a:xfrm>
            <a:off x="5149785" y="4115804"/>
            <a:ext cx="3028596" cy="2624466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49817A3-E03D-264C-98D0-822548AA2124}"/>
              </a:ext>
            </a:extLst>
          </p:cNvPr>
          <p:cNvSpPr txBox="1"/>
          <p:nvPr/>
        </p:nvSpPr>
        <p:spPr>
          <a:xfrm>
            <a:off x="6996811" y="6383649"/>
            <a:ext cx="1014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PC/Server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B2C61A7-D7AD-054B-B5C2-B1DCFF2E8AC4}"/>
              </a:ext>
            </a:extLst>
          </p:cNvPr>
          <p:cNvGrpSpPr/>
          <p:nvPr/>
        </p:nvGrpSpPr>
        <p:grpSpPr>
          <a:xfrm flipH="1">
            <a:off x="14774" y="992160"/>
            <a:ext cx="4021265" cy="1432630"/>
            <a:chOff x="650688" y="973790"/>
            <a:chExt cx="4021265" cy="143263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FA65988-F686-D04C-87E6-78DF777C7C21}"/>
                </a:ext>
              </a:extLst>
            </p:cNvPr>
            <p:cNvSpPr/>
            <p:nvPr/>
          </p:nvSpPr>
          <p:spPr bwMode="auto">
            <a:xfrm>
              <a:off x="2915072" y="1559417"/>
              <a:ext cx="71919" cy="606175"/>
            </a:xfrm>
            <a:prstGeom prst="rect">
              <a:avLst/>
            </a:prstGeom>
            <a:solidFill>
              <a:srgbClr val="C6E6E9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57150" marR="0" indent="0" algn="l" defTabSz="909638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38" name="Snip Same Side Corner Rectangle 37">
              <a:extLst>
                <a:ext uri="{FF2B5EF4-FFF2-40B4-BE49-F238E27FC236}">
                  <a16:creationId xmlns:a16="http://schemas.microsoft.com/office/drawing/2014/main" id="{6DC63E57-F7F3-7148-BCC9-8ACF8DE01E19}"/>
                </a:ext>
              </a:extLst>
            </p:cNvPr>
            <p:cNvSpPr/>
            <p:nvPr/>
          </p:nvSpPr>
          <p:spPr bwMode="auto">
            <a:xfrm flipH="1">
              <a:off x="2843152" y="973790"/>
              <a:ext cx="215758" cy="585627"/>
            </a:xfrm>
            <a:prstGeom prst="snip2SameRect">
              <a:avLst/>
            </a:prstGeom>
            <a:solidFill>
              <a:srgbClr val="7030A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57150" marR="0" indent="0" algn="l" defTabSz="909638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F966A4F-1E69-E74F-81C0-42718D1E7C30}"/>
                </a:ext>
              </a:extLst>
            </p:cNvPr>
            <p:cNvGrpSpPr/>
            <p:nvPr/>
          </p:nvGrpSpPr>
          <p:grpSpPr>
            <a:xfrm>
              <a:off x="650688" y="1296816"/>
              <a:ext cx="1296258" cy="1109604"/>
              <a:chOff x="7177569" y="2573062"/>
              <a:chExt cx="1296258" cy="1109604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3183EBBE-2CDA-EA46-91A5-4A99FCBAF390}"/>
                  </a:ext>
                </a:extLst>
              </p:cNvPr>
              <p:cNvGrpSpPr/>
              <p:nvPr/>
            </p:nvGrpSpPr>
            <p:grpSpPr>
              <a:xfrm>
                <a:off x="7177569" y="3015674"/>
                <a:ext cx="1296258" cy="219456"/>
                <a:chOff x="6590873" y="3458280"/>
                <a:chExt cx="1296258" cy="21945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3F97CA60-4953-0C42-A1D1-FABF0C078BB0}"/>
                    </a:ext>
                  </a:extLst>
                </p:cNvPr>
                <p:cNvSpPr/>
                <p:nvPr/>
              </p:nvSpPr>
              <p:spPr bwMode="auto">
                <a:xfrm>
                  <a:off x="7188488" y="3458280"/>
                  <a:ext cx="698643" cy="219456"/>
                </a:xfrm>
                <a:prstGeom prst="rect">
                  <a:avLst/>
                </a:prstGeom>
                <a:solidFill>
                  <a:srgbClr val="C6E6E9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57150" marR="0" indent="0" algn="l" defTabSz="909638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endParaRPr>
                </a:p>
              </p:txBody>
            </p:sp>
            <p:sp>
              <p:nvSpPr>
                <p:cNvPr id="62" name="Snip Same Side Corner Rectangle 61">
                  <a:extLst>
                    <a:ext uri="{FF2B5EF4-FFF2-40B4-BE49-F238E27FC236}">
                      <a16:creationId xmlns:a16="http://schemas.microsoft.com/office/drawing/2014/main" id="{7AE25617-D0E4-094F-BB6C-18E47CE939FF}"/>
                    </a:ext>
                  </a:extLst>
                </p:cNvPr>
                <p:cNvSpPr/>
                <p:nvPr/>
              </p:nvSpPr>
              <p:spPr bwMode="auto">
                <a:xfrm rot="16200000" flipH="1">
                  <a:off x="6775808" y="3275195"/>
                  <a:ext cx="215758" cy="585627"/>
                </a:xfrm>
                <a:prstGeom prst="snip2SameRect">
                  <a:avLst/>
                </a:prstGeom>
                <a:solidFill>
                  <a:srgbClr val="7030A0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57150" marR="0" indent="0" algn="l" defTabSz="909638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endParaRPr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FC235810-05EC-6340-98AC-C78A959F3A00}"/>
                  </a:ext>
                </a:extLst>
              </p:cNvPr>
              <p:cNvGrpSpPr/>
              <p:nvPr/>
            </p:nvGrpSpPr>
            <p:grpSpPr>
              <a:xfrm>
                <a:off x="7177569" y="2573062"/>
                <a:ext cx="1296258" cy="219456"/>
                <a:chOff x="6590873" y="3458280"/>
                <a:chExt cx="1296258" cy="219456"/>
              </a:xfrm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FEC22008-ED49-EB49-BDC2-A45A27EA03F2}"/>
                    </a:ext>
                  </a:extLst>
                </p:cNvPr>
                <p:cNvSpPr/>
                <p:nvPr/>
              </p:nvSpPr>
              <p:spPr bwMode="auto">
                <a:xfrm>
                  <a:off x="7188488" y="3458280"/>
                  <a:ext cx="698643" cy="219456"/>
                </a:xfrm>
                <a:prstGeom prst="rect">
                  <a:avLst/>
                </a:prstGeom>
                <a:solidFill>
                  <a:srgbClr val="C6E6E9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57150" marR="0" indent="0" algn="l" defTabSz="909638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endParaRPr>
                </a:p>
              </p:txBody>
            </p:sp>
            <p:sp>
              <p:nvSpPr>
                <p:cNvPr id="60" name="Snip Same Side Corner Rectangle 59">
                  <a:extLst>
                    <a:ext uri="{FF2B5EF4-FFF2-40B4-BE49-F238E27FC236}">
                      <a16:creationId xmlns:a16="http://schemas.microsoft.com/office/drawing/2014/main" id="{6C4E927E-81C8-B147-87C3-0847B014EAC9}"/>
                    </a:ext>
                  </a:extLst>
                </p:cNvPr>
                <p:cNvSpPr/>
                <p:nvPr/>
              </p:nvSpPr>
              <p:spPr bwMode="auto">
                <a:xfrm rot="16200000" flipH="1">
                  <a:off x="6775808" y="3275195"/>
                  <a:ext cx="215758" cy="585627"/>
                </a:xfrm>
                <a:prstGeom prst="snip2SameRect">
                  <a:avLst/>
                </a:prstGeom>
                <a:solidFill>
                  <a:srgbClr val="7030A0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57150" marR="0" indent="0" algn="l" defTabSz="909638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endParaRPr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5600ECF6-D956-E64B-A23D-3F659E1A1C68}"/>
                  </a:ext>
                </a:extLst>
              </p:cNvPr>
              <p:cNvGrpSpPr/>
              <p:nvPr/>
            </p:nvGrpSpPr>
            <p:grpSpPr>
              <a:xfrm>
                <a:off x="7177569" y="2794371"/>
                <a:ext cx="1296258" cy="219456"/>
                <a:chOff x="6590873" y="3458280"/>
                <a:chExt cx="1296258" cy="219456"/>
              </a:xfrm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ADEF0E85-AF5E-C742-8817-C6659FA7E817}"/>
                    </a:ext>
                  </a:extLst>
                </p:cNvPr>
                <p:cNvSpPr/>
                <p:nvPr/>
              </p:nvSpPr>
              <p:spPr bwMode="auto">
                <a:xfrm>
                  <a:off x="7188488" y="3458280"/>
                  <a:ext cx="698643" cy="219456"/>
                </a:xfrm>
                <a:prstGeom prst="rect">
                  <a:avLst/>
                </a:prstGeom>
                <a:solidFill>
                  <a:srgbClr val="C6E6E9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57150" marR="0" indent="0" algn="l" defTabSz="909638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endParaRPr>
                </a:p>
              </p:txBody>
            </p:sp>
            <p:sp>
              <p:nvSpPr>
                <p:cNvPr id="58" name="Snip Same Side Corner Rectangle 57">
                  <a:extLst>
                    <a:ext uri="{FF2B5EF4-FFF2-40B4-BE49-F238E27FC236}">
                      <a16:creationId xmlns:a16="http://schemas.microsoft.com/office/drawing/2014/main" id="{E4F640DE-4D1B-0E41-A33E-9D9F91D7640F}"/>
                    </a:ext>
                  </a:extLst>
                </p:cNvPr>
                <p:cNvSpPr/>
                <p:nvPr/>
              </p:nvSpPr>
              <p:spPr bwMode="auto">
                <a:xfrm rot="16200000" flipH="1">
                  <a:off x="6775808" y="3275195"/>
                  <a:ext cx="215758" cy="585627"/>
                </a:xfrm>
                <a:prstGeom prst="snip2SameRect">
                  <a:avLst/>
                </a:prstGeom>
                <a:solidFill>
                  <a:srgbClr val="7030A0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57150" marR="0" indent="0" algn="l" defTabSz="909638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endParaRPr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512F0719-09BE-0D41-8A69-1445ED5C649D}"/>
                  </a:ext>
                </a:extLst>
              </p:cNvPr>
              <p:cNvGrpSpPr/>
              <p:nvPr/>
            </p:nvGrpSpPr>
            <p:grpSpPr>
              <a:xfrm>
                <a:off x="7177569" y="3236980"/>
                <a:ext cx="1296258" cy="219456"/>
                <a:chOff x="6590873" y="3458280"/>
                <a:chExt cx="1296258" cy="219456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84067E36-2D30-AA49-A468-96C62DDBF22F}"/>
                    </a:ext>
                  </a:extLst>
                </p:cNvPr>
                <p:cNvSpPr/>
                <p:nvPr/>
              </p:nvSpPr>
              <p:spPr bwMode="auto">
                <a:xfrm>
                  <a:off x="7188488" y="3458280"/>
                  <a:ext cx="698643" cy="219456"/>
                </a:xfrm>
                <a:prstGeom prst="rect">
                  <a:avLst/>
                </a:prstGeom>
                <a:solidFill>
                  <a:srgbClr val="C6E6E9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57150" marR="0" indent="0" algn="l" defTabSz="909638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endParaRPr>
                </a:p>
              </p:txBody>
            </p:sp>
            <p:sp>
              <p:nvSpPr>
                <p:cNvPr id="56" name="Snip Same Side Corner Rectangle 55">
                  <a:extLst>
                    <a:ext uri="{FF2B5EF4-FFF2-40B4-BE49-F238E27FC236}">
                      <a16:creationId xmlns:a16="http://schemas.microsoft.com/office/drawing/2014/main" id="{1DC4E438-3D51-594C-9DD3-0567286FDD73}"/>
                    </a:ext>
                  </a:extLst>
                </p:cNvPr>
                <p:cNvSpPr/>
                <p:nvPr/>
              </p:nvSpPr>
              <p:spPr bwMode="auto">
                <a:xfrm rot="16200000" flipH="1">
                  <a:off x="6775808" y="3275195"/>
                  <a:ext cx="215758" cy="585627"/>
                </a:xfrm>
                <a:prstGeom prst="snip2SameRect">
                  <a:avLst/>
                </a:prstGeom>
                <a:solidFill>
                  <a:srgbClr val="7030A0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57150" marR="0" indent="0" algn="l" defTabSz="909638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endParaRPr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E3337CFC-12A4-774D-AF4A-81672864ED7A}"/>
                  </a:ext>
                </a:extLst>
              </p:cNvPr>
              <p:cNvGrpSpPr/>
              <p:nvPr/>
            </p:nvGrpSpPr>
            <p:grpSpPr>
              <a:xfrm>
                <a:off x="7177569" y="3463210"/>
                <a:ext cx="1296258" cy="219456"/>
                <a:chOff x="6590873" y="3458280"/>
                <a:chExt cx="1296258" cy="219456"/>
              </a:xfrm>
            </p:grpSpPr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208AF49D-B233-8C41-8DC6-13550D84A2AA}"/>
                    </a:ext>
                  </a:extLst>
                </p:cNvPr>
                <p:cNvSpPr/>
                <p:nvPr/>
              </p:nvSpPr>
              <p:spPr bwMode="auto">
                <a:xfrm>
                  <a:off x="7188488" y="3458280"/>
                  <a:ext cx="698643" cy="219456"/>
                </a:xfrm>
                <a:prstGeom prst="rect">
                  <a:avLst/>
                </a:prstGeom>
                <a:solidFill>
                  <a:srgbClr val="C6E6E9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57150" marR="0" indent="0" algn="l" defTabSz="909638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endParaRPr>
                </a:p>
              </p:txBody>
            </p:sp>
            <p:sp>
              <p:nvSpPr>
                <p:cNvPr id="54" name="Snip Same Side Corner Rectangle 53">
                  <a:extLst>
                    <a:ext uri="{FF2B5EF4-FFF2-40B4-BE49-F238E27FC236}">
                      <a16:creationId xmlns:a16="http://schemas.microsoft.com/office/drawing/2014/main" id="{E899393B-A82B-0F4D-B7A2-F50A7CA138EA}"/>
                    </a:ext>
                  </a:extLst>
                </p:cNvPr>
                <p:cNvSpPr/>
                <p:nvPr/>
              </p:nvSpPr>
              <p:spPr bwMode="auto">
                <a:xfrm rot="16200000" flipH="1">
                  <a:off x="6775808" y="3275195"/>
                  <a:ext cx="215758" cy="585627"/>
                </a:xfrm>
                <a:prstGeom prst="snip2SameRect">
                  <a:avLst/>
                </a:prstGeom>
                <a:solidFill>
                  <a:srgbClr val="7030A0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57150" marR="0" indent="0" algn="l" defTabSz="909638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60E5977-3227-954E-956A-C26C9CC15D70}"/>
                </a:ext>
              </a:extLst>
            </p:cNvPr>
            <p:cNvGrpSpPr/>
            <p:nvPr/>
          </p:nvGrpSpPr>
          <p:grpSpPr>
            <a:xfrm rot="16200000">
              <a:off x="1453468" y="1663997"/>
              <a:ext cx="317913" cy="370481"/>
              <a:chOff x="8598557" y="4852216"/>
              <a:chExt cx="317913" cy="370481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144D63A-DCB7-5242-A5E5-8E4E24419780}"/>
                  </a:ext>
                </a:extLst>
              </p:cNvPr>
              <p:cNvCxnSpPr/>
              <p:nvPr/>
            </p:nvCxnSpPr>
            <p:spPr bwMode="auto">
              <a:xfrm>
                <a:off x="8598557" y="4904197"/>
                <a:ext cx="154113" cy="318499"/>
              </a:xfrm>
              <a:prstGeom prst="line">
                <a:avLst/>
              </a:prstGeom>
              <a:solidFill>
                <a:srgbClr val="C6E6E9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3AD84577-D6C2-4049-884D-86DD832E887D}"/>
                  </a:ext>
                </a:extLst>
              </p:cNvPr>
              <p:cNvCxnSpPr/>
              <p:nvPr/>
            </p:nvCxnSpPr>
            <p:spPr bwMode="auto">
              <a:xfrm flipH="1">
                <a:off x="8770277" y="4904198"/>
                <a:ext cx="146193" cy="318498"/>
              </a:xfrm>
              <a:prstGeom prst="line">
                <a:avLst/>
              </a:prstGeom>
              <a:solidFill>
                <a:srgbClr val="C6E6E9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2AB1F231-910D-2E42-9ADF-E340BF92862B}"/>
                  </a:ext>
                </a:extLst>
              </p:cNvPr>
              <p:cNvCxnSpPr/>
              <p:nvPr/>
            </p:nvCxnSpPr>
            <p:spPr bwMode="auto">
              <a:xfrm flipH="1">
                <a:off x="8786867" y="4904197"/>
                <a:ext cx="56506" cy="265332"/>
              </a:xfrm>
              <a:prstGeom prst="line">
                <a:avLst/>
              </a:prstGeom>
              <a:solidFill>
                <a:srgbClr val="C6E6E9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9BB40C3-FC3A-B648-8728-78313C7D574B}"/>
                  </a:ext>
                </a:extLst>
              </p:cNvPr>
              <p:cNvCxnSpPr/>
              <p:nvPr/>
            </p:nvCxnSpPr>
            <p:spPr bwMode="auto">
              <a:xfrm>
                <a:off x="8764069" y="4904198"/>
                <a:ext cx="0" cy="318499"/>
              </a:xfrm>
              <a:prstGeom prst="line">
                <a:avLst/>
              </a:prstGeom>
              <a:solidFill>
                <a:srgbClr val="C6E6E9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4B2DCAFC-32ED-CF49-8A7F-AD53C1CC2796}"/>
                  </a:ext>
                </a:extLst>
              </p:cNvPr>
              <p:cNvCxnSpPr/>
              <p:nvPr/>
            </p:nvCxnSpPr>
            <p:spPr bwMode="auto">
              <a:xfrm>
                <a:off x="8677966" y="4852216"/>
                <a:ext cx="69137" cy="333096"/>
              </a:xfrm>
              <a:prstGeom prst="line">
                <a:avLst/>
              </a:prstGeom>
              <a:solidFill>
                <a:srgbClr val="C6E6E9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3B9841A-A228-8B41-97D2-1A77CCF83EFB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760281" y="1836475"/>
              <a:ext cx="2911672" cy="10618"/>
            </a:xfrm>
            <a:prstGeom prst="straightConnector1">
              <a:avLst/>
            </a:prstGeom>
            <a:solidFill>
              <a:srgbClr val="C6E6E9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60CEB08-3397-BA42-B242-FA4A860F62D7}"/>
                </a:ext>
              </a:extLst>
            </p:cNvPr>
            <p:cNvSpPr txBox="1"/>
            <p:nvPr/>
          </p:nvSpPr>
          <p:spPr>
            <a:xfrm>
              <a:off x="3828078" y="1566456"/>
              <a:ext cx="3497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e-</a:t>
              </a: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2A05A24-281C-4D49-9D19-BBC4AC8AAC19}"/>
              </a:ext>
            </a:extLst>
          </p:cNvPr>
          <p:cNvCxnSpPr/>
          <p:nvPr/>
        </p:nvCxnSpPr>
        <p:spPr bwMode="auto">
          <a:xfrm flipV="1">
            <a:off x="4150910" y="1424914"/>
            <a:ext cx="0" cy="1750792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BF8D4C1A-4663-6740-A3C0-576549548E1B}"/>
              </a:ext>
            </a:extLst>
          </p:cNvPr>
          <p:cNvCxnSpPr>
            <a:cxnSpLocks/>
          </p:cNvCxnSpPr>
          <p:nvPr/>
        </p:nvCxnSpPr>
        <p:spPr bwMode="auto">
          <a:xfrm flipV="1">
            <a:off x="4359872" y="857839"/>
            <a:ext cx="0" cy="2310010"/>
          </a:xfrm>
          <a:prstGeom prst="line">
            <a:avLst/>
          </a:prstGeom>
          <a:ln w="12700"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DB3F2AC-A41E-1148-B8E4-CF71F6E3DCAC}"/>
              </a:ext>
            </a:extLst>
          </p:cNvPr>
          <p:cNvCxnSpPr/>
          <p:nvPr/>
        </p:nvCxnSpPr>
        <p:spPr bwMode="auto">
          <a:xfrm>
            <a:off x="1735695" y="857839"/>
            <a:ext cx="2624177" cy="0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99E60AD-AC69-0D47-9958-957950309653}"/>
              </a:ext>
            </a:extLst>
          </p:cNvPr>
          <p:cNvCxnSpPr/>
          <p:nvPr/>
        </p:nvCxnSpPr>
        <p:spPr bwMode="auto">
          <a:xfrm>
            <a:off x="4023956" y="1434395"/>
            <a:ext cx="335916" cy="0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369E27EC-DDB7-C543-9142-49A43EC1D542}"/>
              </a:ext>
            </a:extLst>
          </p:cNvPr>
          <p:cNvCxnSpPr/>
          <p:nvPr/>
        </p:nvCxnSpPr>
        <p:spPr bwMode="auto">
          <a:xfrm>
            <a:off x="4016097" y="1633930"/>
            <a:ext cx="335916" cy="0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C023C6C-8030-AA44-85EC-E8930C8A7C2B}"/>
              </a:ext>
            </a:extLst>
          </p:cNvPr>
          <p:cNvCxnSpPr/>
          <p:nvPr/>
        </p:nvCxnSpPr>
        <p:spPr bwMode="auto">
          <a:xfrm>
            <a:off x="4017665" y="1861746"/>
            <a:ext cx="335916" cy="0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594BB47-9DDC-5C49-A70D-F76B4AB331AF}"/>
              </a:ext>
            </a:extLst>
          </p:cNvPr>
          <p:cNvCxnSpPr/>
          <p:nvPr/>
        </p:nvCxnSpPr>
        <p:spPr bwMode="auto">
          <a:xfrm>
            <a:off x="4017666" y="2078561"/>
            <a:ext cx="335916" cy="0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9191DB2-8C64-0F4C-B6EE-664FA36369F7}"/>
              </a:ext>
            </a:extLst>
          </p:cNvPr>
          <p:cNvCxnSpPr/>
          <p:nvPr/>
        </p:nvCxnSpPr>
        <p:spPr bwMode="auto">
          <a:xfrm>
            <a:off x="4017665" y="2314232"/>
            <a:ext cx="335916" cy="0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09FC422-EC8B-5342-AE7F-020D0B989F19}"/>
              </a:ext>
            </a:extLst>
          </p:cNvPr>
          <p:cNvCxnSpPr/>
          <p:nvPr/>
        </p:nvCxnSpPr>
        <p:spPr bwMode="auto">
          <a:xfrm>
            <a:off x="1749305" y="857836"/>
            <a:ext cx="0" cy="313765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11F2089F-D837-3743-8DCD-A901E15B0799}"/>
              </a:ext>
            </a:extLst>
          </p:cNvPr>
          <p:cNvCxnSpPr/>
          <p:nvPr/>
        </p:nvCxnSpPr>
        <p:spPr bwMode="auto">
          <a:xfrm>
            <a:off x="4256927" y="859408"/>
            <a:ext cx="1267180" cy="0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43E73F53-4BDB-954D-876F-FE4FE52B5815}"/>
              </a:ext>
            </a:extLst>
          </p:cNvPr>
          <p:cNvSpPr/>
          <p:nvPr/>
        </p:nvSpPr>
        <p:spPr bwMode="auto">
          <a:xfrm>
            <a:off x="5222453" y="1171601"/>
            <a:ext cx="575030" cy="262794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C50F979-C781-D848-AC19-DD1F0D1D3C05}"/>
              </a:ext>
            </a:extLst>
          </p:cNvPr>
          <p:cNvSpPr txBox="1"/>
          <p:nvPr/>
        </p:nvSpPr>
        <p:spPr>
          <a:xfrm>
            <a:off x="5254842" y="1138267"/>
            <a:ext cx="5661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DISC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D4CFB80-1E75-3440-91CF-023663EA035D}"/>
              </a:ext>
            </a:extLst>
          </p:cNvPr>
          <p:cNvCxnSpPr/>
          <p:nvPr/>
        </p:nvCxnSpPr>
        <p:spPr bwMode="auto">
          <a:xfrm>
            <a:off x="5521596" y="849977"/>
            <a:ext cx="0" cy="313765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5348F35E-1F1C-C846-AA5F-9689181B0C15}"/>
              </a:ext>
            </a:extLst>
          </p:cNvPr>
          <p:cNvCxnSpPr/>
          <p:nvPr/>
        </p:nvCxnSpPr>
        <p:spPr bwMode="auto">
          <a:xfrm flipH="1">
            <a:off x="5481687" y="1429686"/>
            <a:ext cx="27965" cy="2154703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CBDDEE8-A2FE-A741-9D12-61D478756C53}"/>
              </a:ext>
            </a:extLst>
          </p:cNvPr>
          <p:cNvCxnSpPr/>
          <p:nvPr/>
        </p:nvCxnSpPr>
        <p:spPr bwMode="auto">
          <a:xfrm>
            <a:off x="4750318" y="3589101"/>
            <a:ext cx="731369" cy="4286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000000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14E0FFDD-B8B4-DB42-8507-A262D788F328}"/>
              </a:ext>
            </a:extLst>
          </p:cNvPr>
          <p:cNvSpPr txBox="1"/>
          <p:nvPr/>
        </p:nvSpPr>
        <p:spPr>
          <a:xfrm>
            <a:off x="4729460" y="3282211"/>
            <a:ext cx="757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Trigger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326FD6C-DC93-C34F-AC67-9A08D0EC202C}"/>
              </a:ext>
            </a:extLst>
          </p:cNvPr>
          <p:cNvSpPr txBox="1"/>
          <p:nvPr/>
        </p:nvSpPr>
        <p:spPr>
          <a:xfrm>
            <a:off x="169520" y="3063954"/>
            <a:ext cx="23585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ROCs are defined for the DAQ System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VME_ROC</a:t>
            </a:r>
          </a:p>
          <a:p>
            <a:r>
              <a:rPr lang="en-US" dirty="0"/>
              <a:t>Runs on the CPU</a:t>
            </a:r>
          </a:p>
          <a:p>
            <a:r>
              <a:rPr lang="en-US" dirty="0"/>
              <a:t>Reads out Triggered data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VTP_ROC</a:t>
            </a:r>
          </a:p>
          <a:p>
            <a:r>
              <a:rPr lang="en-US" dirty="0"/>
              <a:t>Configures and manages the stream data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BB6641E-2940-C849-B2AE-28B4D6D13351}"/>
              </a:ext>
            </a:extLst>
          </p:cNvPr>
          <p:cNvSpPr txBox="1"/>
          <p:nvPr/>
        </p:nvSpPr>
        <p:spPr>
          <a:xfrm>
            <a:off x="3607683" y="4787499"/>
            <a:ext cx="6599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10Gbps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053FAC9-0A1D-5943-892C-51AE21C6714A}"/>
              </a:ext>
            </a:extLst>
          </p:cNvPr>
          <p:cNvSpPr txBox="1"/>
          <p:nvPr/>
        </p:nvSpPr>
        <p:spPr>
          <a:xfrm>
            <a:off x="2691467" y="5866906"/>
            <a:ext cx="5814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1Gbps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2612854-6F20-4B44-B92F-1E8EEC81F6DA}"/>
              </a:ext>
            </a:extLst>
          </p:cNvPr>
          <p:cNvSpPr txBox="1"/>
          <p:nvPr/>
        </p:nvSpPr>
        <p:spPr>
          <a:xfrm>
            <a:off x="2762120" y="4214287"/>
            <a:ext cx="889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VXS Crate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C07D4380-C71E-1A4F-B650-0452D0208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272" y="768312"/>
            <a:ext cx="2233124" cy="2857531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781CF548-7E89-D04E-A8EB-8D49A1435C3A}"/>
              </a:ext>
            </a:extLst>
          </p:cNvPr>
          <p:cNvSpPr txBox="1"/>
          <p:nvPr/>
        </p:nvSpPr>
        <p:spPr>
          <a:xfrm>
            <a:off x="238000" y="923389"/>
            <a:ext cx="10707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phototube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CE246E8-8F70-6E47-9AD1-728CD57F024E}"/>
              </a:ext>
            </a:extLst>
          </p:cNvPr>
          <p:cNvSpPr txBox="1"/>
          <p:nvPr/>
        </p:nvSpPr>
        <p:spPr>
          <a:xfrm>
            <a:off x="169520" y="2327713"/>
            <a:ext cx="1055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scintillator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B2A630B8-7E8A-2A4D-9762-AB6766B554CA}"/>
              </a:ext>
            </a:extLst>
          </p:cNvPr>
          <p:cNvCxnSpPr>
            <a:stCxn id="84" idx="2"/>
          </p:cNvCxnSpPr>
          <p:nvPr/>
        </p:nvCxnSpPr>
        <p:spPr>
          <a:xfrm>
            <a:off x="773371" y="1261943"/>
            <a:ext cx="854446" cy="1629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1A13B493-8B9A-0C41-A901-5B216922F4E9}"/>
              </a:ext>
            </a:extLst>
          </p:cNvPr>
          <p:cNvCxnSpPr/>
          <p:nvPr/>
        </p:nvCxnSpPr>
        <p:spPr>
          <a:xfrm flipV="1">
            <a:off x="858649" y="2026564"/>
            <a:ext cx="841087" cy="2737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DACE26D5-B8F0-6647-BA5E-237C9124F52F}"/>
              </a:ext>
            </a:extLst>
          </p:cNvPr>
          <p:cNvSpPr txBox="1"/>
          <p:nvPr/>
        </p:nvSpPr>
        <p:spPr>
          <a:xfrm>
            <a:off x="2048653" y="1001539"/>
            <a:ext cx="1026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Lead glass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0CC72B-B35E-6251-1636-2D3CDA67763F}"/>
              </a:ext>
            </a:extLst>
          </p:cNvPr>
          <p:cNvSpPr txBox="1"/>
          <p:nvPr/>
        </p:nvSpPr>
        <p:spPr>
          <a:xfrm>
            <a:off x="8539561" y="887499"/>
            <a:ext cx="31435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JLAB 250MHz FADC board has the ability to support simultaneous Triggered and Streaming readout</a:t>
            </a:r>
          </a:p>
          <a:p>
            <a:endParaRPr lang="en-US" dirty="0"/>
          </a:p>
          <a:p>
            <a:r>
              <a:rPr lang="en-US" dirty="0"/>
              <a:t>This system Streamed integrated hits while Triggered data were the full waveforms for the ROI</a:t>
            </a:r>
          </a:p>
        </p:txBody>
      </p:sp>
    </p:spTree>
    <p:extLst>
      <p:ext uri="{BB962C8B-B14F-4D97-AF65-F5344CB8AC3E}">
        <p14:creationId xmlns:p14="http://schemas.microsoft.com/office/powerpoint/2010/main" val="1237811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5BDF055-497D-D814-46AB-ED7BF77DF39B}"/>
              </a:ext>
            </a:extLst>
          </p:cNvPr>
          <p:cNvSpPr txBox="1"/>
          <p:nvPr/>
        </p:nvSpPr>
        <p:spPr>
          <a:xfrm>
            <a:off x="0" y="110481"/>
            <a:ext cx="111836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cs typeface="Calibri"/>
              </a:rPr>
              <a:t>VTP Streaming Readout Testing in CLAS/Hall B – with recent DCRB support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EA7B6E-720C-3601-288B-DB623EE69D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6" r="12500"/>
          <a:stretch/>
        </p:blipFill>
        <p:spPr>
          <a:xfrm rot="5400000">
            <a:off x="3682909" y="1353565"/>
            <a:ext cx="1652594" cy="19730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95D074-765B-6990-10D8-79645381DFC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3637" t="4473" r="1805"/>
          <a:stretch>
            <a:fillRect/>
          </a:stretch>
        </p:blipFill>
        <p:spPr>
          <a:xfrm rot="5400000">
            <a:off x="1274048" y="3649789"/>
            <a:ext cx="1753171" cy="15206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E12B46-FB5A-334F-A61F-B7FD7025E7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12" y="1459630"/>
            <a:ext cx="1542238" cy="1783060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845ECE58-DBFB-1DFD-8074-7A538AD9EA38}"/>
              </a:ext>
            </a:extLst>
          </p:cNvPr>
          <p:cNvSpPr txBox="1"/>
          <p:nvPr/>
        </p:nvSpPr>
        <p:spPr>
          <a:xfrm>
            <a:off x="-202924" y="740638"/>
            <a:ext cx="220024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Front-end Crates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D1EFEF-5F6C-3E0C-CC31-60906215F5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6" r="12500"/>
          <a:stretch/>
        </p:blipFill>
        <p:spPr>
          <a:xfrm rot="5400000">
            <a:off x="3682908" y="3373304"/>
            <a:ext cx="1652594" cy="1973029"/>
          </a:xfrm>
          <a:prstGeom prst="rect">
            <a:avLst/>
          </a:prstGeom>
        </p:spPr>
      </p:pic>
      <p:sp>
        <p:nvSpPr>
          <p:cNvPr id="11" name="Right Arrow 14">
            <a:extLst>
              <a:ext uri="{FF2B5EF4-FFF2-40B4-BE49-F238E27FC236}">
                <a16:creationId xmlns:a16="http://schemas.microsoft.com/office/drawing/2014/main" id="{FA237AD2-5639-5B21-5B5A-A270BA681717}"/>
              </a:ext>
            </a:extLst>
          </p:cNvPr>
          <p:cNvSpPr/>
          <p:nvPr/>
        </p:nvSpPr>
        <p:spPr>
          <a:xfrm>
            <a:off x="5496327" y="1774595"/>
            <a:ext cx="2769669" cy="3331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ight Arrow 16">
            <a:extLst>
              <a:ext uri="{FF2B5EF4-FFF2-40B4-BE49-F238E27FC236}">
                <a16:creationId xmlns:a16="http://schemas.microsoft.com/office/drawing/2014/main" id="{B1D84A96-62C0-22CB-72CB-734D923DCC07}"/>
              </a:ext>
            </a:extLst>
          </p:cNvPr>
          <p:cNvSpPr/>
          <p:nvPr/>
        </p:nvSpPr>
        <p:spPr>
          <a:xfrm>
            <a:off x="2910951" y="4294651"/>
            <a:ext cx="611739" cy="2309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ight Arrow 17">
            <a:extLst>
              <a:ext uri="{FF2B5EF4-FFF2-40B4-BE49-F238E27FC236}">
                <a16:creationId xmlns:a16="http://schemas.microsoft.com/office/drawing/2014/main" id="{ADF6ABAC-A035-3957-C289-6C96D9073ABC}"/>
              </a:ext>
            </a:extLst>
          </p:cNvPr>
          <p:cNvSpPr/>
          <p:nvPr/>
        </p:nvSpPr>
        <p:spPr>
          <a:xfrm>
            <a:off x="2910951" y="2224624"/>
            <a:ext cx="611739" cy="2309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CA098C7F-A652-DAC1-9003-6230C252B151}"/>
              </a:ext>
            </a:extLst>
          </p:cNvPr>
          <p:cNvSpPr txBox="1"/>
          <p:nvPr/>
        </p:nvSpPr>
        <p:spPr>
          <a:xfrm rot="16200000">
            <a:off x="2113058" y="3027570"/>
            <a:ext cx="220024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FF0000"/>
                </a:solidFill>
              </a:rPr>
              <a:t>VXS Backplane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10Gbps per Slot</a:t>
            </a:r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1662BAE7-045C-90C8-8BCB-8E4EF301857C}"/>
              </a:ext>
            </a:extLst>
          </p:cNvPr>
          <p:cNvSpPr txBox="1"/>
          <p:nvPr/>
        </p:nvSpPr>
        <p:spPr>
          <a:xfrm>
            <a:off x="5601456" y="2524798"/>
            <a:ext cx="248831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Fibers: 4x 10Gbps Ethernet Links from each VTP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ED30CB7C-81F5-428A-ABC6-216F89D89F21}"/>
              </a:ext>
            </a:extLst>
          </p:cNvPr>
          <p:cNvSpPr txBox="1"/>
          <p:nvPr/>
        </p:nvSpPr>
        <p:spPr>
          <a:xfrm>
            <a:off x="1051532" y="1116407"/>
            <a:ext cx="2200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/>
              <a:t>DCRB</a:t>
            </a:r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id="{9FC37B37-9493-5CE1-C392-F67D9EDED998}"/>
              </a:ext>
            </a:extLst>
          </p:cNvPr>
          <p:cNvSpPr txBox="1"/>
          <p:nvPr/>
        </p:nvSpPr>
        <p:spPr>
          <a:xfrm>
            <a:off x="1002772" y="3242690"/>
            <a:ext cx="2200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/>
              <a:t>FADC250</a:t>
            </a:r>
          </a:p>
        </p:txBody>
      </p:sp>
      <p:sp>
        <p:nvSpPr>
          <p:cNvPr id="19" name="TextBox 28">
            <a:extLst>
              <a:ext uri="{FF2B5EF4-FFF2-40B4-BE49-F238E27FC236}">
                <a16:creationId xmlns:a16="http://schemas.microsoft.com/office/drawing/2014/main" id="{85A6B8FA-DA0C-D32B-CD06-839849B15483}"/>
              </a:ext>
            </a:extLst>
          </p:cNvPr>
          <p:cNvSpPr txBox="1"/>
          <p:nvPr/>
        </p:nvSpPr>
        <p:spPr>
          <a:xfrm>
            <a:off x="5633444" y="1283015"/>
            <a:ext cx="216011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DC Hits</a:t>
            </a:r>
            <a:endParaRPr lang="en-US" sz="2400" dirty="0"/>
          </a:p>
          <a:p>
            <a:pPr algn="ctr"/>
            <a:r>
              <a:rPr lang="en-US" sz="1400" b="1" dirty="0"/>
              <a:t>(32ns </a:t>
            </a:r>
            <a:r>
              <a:rPr lang="en-US" sz="1400" b="1" dirty="0" err="1"/>
              <a:t>Timeslices</a:t>
            </a:r>
            <a:r>
              <a:rPr lang="en-US" sz="1400" b="1" dirty="0"/>
              <a:t>)</a:t>
            </a:r>
            <a:endParaRPr lang="en-US" sz="2400" dirty="0"/>
          </a:p>
        </p:txBody>
      </p:sp>
      <p:sp>
        <p:nvSpPr>
          <p:cNvPr id="20" name="TextBox 32">
            <a:extLst>
              <a:ext uri="{FF2B5EF4-FFF2-40B4-BE49-F238E27FC236}">
                <a16:creationId xmlns:a16="http://schemas.microsoft.com/office/drawing/2014/main" id="{A080D5F1-F70D-C5E3-5E7B-0500BFDC1ABB}"/>
              </a:ext>
            </a:extLst>
          </p:cNvPr>
          <p:cNvSpPr txBox="1"/>
          <p:nvPr/>
        </p:nvSpPr>
        <p:spPr>
          <a:xfrm>
            <a:off x="256314" y="2152357"/>
            <a:ext cx="12958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/>
              <a:t>Drift Chamber</a:t>
            </a:r>
          </a:p>
        </p:txBody>
      </p:sp>
      <p:sp>
        <p:nvSpPr>
          <p:cNvPr id="21" name="TextBox 33">
            <a:extLst>
              <a:ext uri="{FF2B5EF4-FFF2-40B4-BE49-F238E27FC236}">
                <a16:creationId xmlns:a16="http://schemas.microsoft.com/office/drawing/2014/main" id="{8CFF2131-8CC0-6F09-C243-FBE1833785CD}"/>
              </a:ext>
            </a:extLst>
          </p:cNvPr>
          <p:cNvSpPr txBox="1"/>
          <p:nvPr/>
        </p:nvSpPr>
        <p:spPr>
          <a:xfrm>
            <a:off x="256314" y="3592305"/>
            <a:ext cx="12958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/>
              <a:t>FTCAL</a:t>
            </a:r>
          </a:p>
          <a:p>
            <a:pPr algn="ctr"/>
            <a:r>
              <a:rPr lang="en-US" sz="1100" b="1"/>
              <a:t>FTHODO</a:t>
            </a:r>
          </a:p>
          <a:p>
            <a:pPr algn="ctr"/>
            <a:r>
              <a:rPr lang="en-US" sz="1100" b="1"/>
              <a:t>ECAL</a:t>
            </a:r>
          </a:p>
          <a:p>
            <a:pPr algn="ctr"/>
            <a:r>
              <a:rPr lang="en-US" sz="1100" b="1"/>
              <a:t>PCAL</a:t>
            </a:r>
          </a:p>
          <a:p>
            <a:pPr algn="ctr"/>
            <a:r>
              <a:rPr lang="en-US" sz="1100" b="1"/>
              <a:t>FTOF</a:t>
            </a:r>
            <a:br>
              <a:rPr lang="en-US" sz="1100" b="1"/>
            </a:br>
            <a:r>
              <a:rPr lang="en-US" sz="1100" b="1"/>
              <a:t>CTOF</a:t>
            </a:r>
          </a:p>
          <a:p>
            <a:pPr algn="ctr"/>
            <a:r>
              <a:rPr lang="en-US" sz="1100" b="1"/>
              <a:t>CND</a:t>
            </a:r>
          </a:p>
          <a:p>
            <a:pPr algn="ctr"/>
            <a:r>
              <a:rPr lang="en-US" sz="1100" b="1"/>
              <a:t>HTCC</a:t>
            </a:r>
          </a:p>
        </p:txBody>
      </p:sp>
      <p:sp>
        <p:nvSpPr>
          <p:cNvPr id="22" name="TextBox 35">
            <a:extLst>
              <a:ext uri="{FF2B5EF4-FFF2-40B4-BE49-F238E27FC236}">
                <a16:creationId xmlns:a16="http://schemas.microsoft.com/office/drawing/2014/main" id="{DBF4176F-A4FF-BE1A-FE8A-FCE504706348}"/>
              </a:ext>
            </a:extLst>
          </p:cNvPr>
          <p:cNvSpPr txBox="1"/>
          <p:nvPr/>
        </p:nvSpPr>
        <p:spPr>
          <a:xfrm>
            <a:off x="5875331" y="4043428"/>
            <a:ext cx="1784449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FADC Pulses </a:t>
            </a:r>
          </a:p>
          <a:p>
            <a:pPr algn="ctr"/>
            <a:r>
              <a:rPr lang="en-US" sz="1400" b="1" dirty="0"/>
              <a:t>(4ns Timestamp &amp; integrated Charge)</a:t>
            </a:r>
            <a:endParaRPr lang="en-US" sz="2400" dirty="0"/>
          </a:p>
          <a:p>
            <a:pPr algn="ctr"/>
            <a:endParaRPr lang="en-US" sz="1200" b="1" dirty="0"/>
          </a:p>
        </p:txBody>
      </p:sp>
      <p:sp>
        <p:nvSpPr>
          <p:cNvPr id="23" name="TextBox 38">
            <a:extLst>
              <a:ext uri="{FF2B5EF4-FFF2-40B4-BE49-F238E27FC236}">
                <a16:creationId xmlns:a16="http://schemas.microsoft.com/office/drawing/2014/main" id="{87DDEFEF-728D-22F3-F8AE-34C7E2CCE97F}"/>
              </a:ext>
            </a:extLst>
          </p:cNvPr>
          <p:cNvSpPr txBox="1"/>
          <p:nvPr/>
        </p:nvSpPr>
        <p:spPr>
          <a:xfrm>
            <a:off x="3675089" y="1205536"/>
            <a:ext cx="2200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/>
              <a:t>VTP</a:t>
            </a:r>
          </a:p>
        </p:txBody>
      </p:sp>
      <p:sp>
        <p:nvSpPr>
          <p:cNvPr id="24" name="Right Arrow 14">
            <a:extLst>
              <a:ext uri="{FF2B5EF4-FFF2-40B4-BE49-F238E27FC236}">
                <a16:creationId xmlns:a16="http://schemas.microsoft.com/office/drawing/2014/main" id="{84FD45BD-8AF3-A3F7-1909-5B32E339B340}"/>
              </a:ext>
            </a:extLst>
          </p:cNvPr>
          <p:cNvSpPr/>
          <p:nvPr/>
        </p:nvSpPr>
        <p:spPr>
          <a:xfrm>
            <a:off x="5496327" y="3791107"/>
            <a:ext cx="2769669" cy="3331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4DD878-65F4-667C-8457-8D9E5A4C090E}"/>
              </a:ext>
            </a:extLst>
          </p:cNvPr>
          <p:cNvSpPr/>
          <p:nvPr/>
        </p:nvSpPr>
        <p:spPr>
          <a:xfrm>
            <a:off x="8307659" y="1330783"/>
            <a:ext cx="1654097" cy="3271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Ethernet Routers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122C333-1F1B-0D0C-826A-80FF98A7E109}"/>
              </a:ext>
            </a:extLst>
          </p:cNvPr>
          <p:cNvSpPr/>
          <p:nvPr/>
        </p:nvSpPr>
        <p:spPr>
          <a:xfrm>
            <a:off x="10444976" y="1330783"/>
            <a:ext cx="1654097" cy="3271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Computing &amp; Storage</a:t>
            </a:r>
          </a:p>
        </p:txBody>
      </p:sp>
      <p:sp>
        <p:nvSpPr>
          <p:cNvPr id="31" name="Right Arrow 14">
            <a:extLst>
              <a:ext uri="{FF2B5EF4-FFF2-40B4-BE49-F238E27FC236}">
                <a16:creationId xmlns:a16="http://schemas.microsoft.com/office/drawing/2014/main" id="{81AE0E1F-5505-7C01-D285-DBC39C3F4EF3}"/>
              </a:ext>
            </a:extLst>
          </p:cNvPr>
          <p:cNvSpPr/>
          <p:nvPr/>
        </p:nvSpPr>
        <p:spPr>
          <a:xfrm>
            <a:off x="9956814" y="1756009"/>
            <a:ext cx="465084" cy="3331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2" name="Right Arrow 14">
            <a:extLst>
              <a:ext uri="{FF2B5EF4-FFF2-40B4-BE49-F238E27FC236}">
                <a16:creationId xmlns:a16="http://schemas.microsoft.com/office/drawing/2014/main" id="{D19F7551-1B35-D486-740C-D4A0770006D3}"/>
              </a:ext>
            </a:extLst>
          </p:cNvPr>
          <p:cNvSpPr/>
          <p:nvPr/>
        </p:nvSpPr>
        <p:spPr>
          <a:xfrm>
            <a:off x="9956814" y="3772521"/>
            <a:ext cx="465084" cy="3331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53A7E51-CA26-3A74-74F5-C1C008A3334F}"/>
              </a:ext>
            </a:extLst>
          </p:cNvPr>
          <p:cNvSpPr/>
          <p:nvPr/>
        </p:nvSpPr>
        <p:spPr>
          <a:xfrm>
            <a:off x="46463" y="1117049"/>
            <a:ext cx="5547731" cy="2202367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2">
            <a:extLst>
              <a:ext uri="{FF2B5EF4-FFF2-40B4-BE49-F238E27FC236}">
                <a16:creationId xmlns:a16="http://schemas.microsoft.com/office/drawing/2014/main" id="{2C545624-6031-A0B5-DB3B-10FA736A638D}"/>
              </a:ext>
            </a:extLst>
          </p:cNvPr>
          <p:cNvSpPr txBox="1"/>
          <p:nvPr/>
        </p:nvSpPr>
        <p:spPr>
          <a:xfrm rot="16200000">
            <a:off x="-519625" y="2118531"/>
            <a:ext cx="149104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FF0000"/>
                </a:solidFill>
              </a:rPr>
              <a:t>New Firmware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5" name="TextBox 32">
            <a:extLst>
              <a:ext uri="{FF2B5EF4-FFF2-40B4-BE49-F238E27FC236}">
                <a16:creationId xmlns:a16="http://schemas.microsoft.com/office/drawing/2014/main" id="{232C8F8F-963F-BDF0-40B7-BF13E7AA1E10}"/>
              </a:ext>
            </a:extLst>
          </p:cNvPr>
          <p:cNvSpPr txBox="1"/>
          <p:nvPr/>
        </p:nvSpPr>
        <p:spPr>
          <a:xfrm rot="16200000">
            <a:off x="-663660" y="4176860"/>
            <a:ext cx="177911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000000"/>
                </a:solidFill>
              </a:rPr>
              <a:t>Existing Firmware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D51F4B7-38CC-06EB-9857-2271E860BB7A}"/>
              </a:ext>
            </a:extLst>
          </p:cNvPr>
          <p:cNvSpPr/>
          <p:nvPr/>
        </p:nvSpPr>
        <p:spPr>
          <a:xfrm>
            <a:off x="55755" y="3319415"/>
            <a:ext cx="5547732" cy="209085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9">
            <a:extLst>
              <a:ext uri="{FF2B5EF4-FFF2-40B4-BE49-F238E27FC236}">
                <a16:creationId xmlns:a16="http://schemas.microsoft.com/office/drawing/2014/main" id="{072FAA0F-CE95-AF66-732C-656D0EB59AC3}"/>
              </a:ext>
            </a:extLst>
          </p:cNvPr>
          <p:cNvSpPr txBox="1"/>
          <p:nvPr/>
        </p:nvSpPr>
        <p:spPr>
          <a:xfrm>
            <a:off x="47979" y="5535662"/>
            <a:ext cx="11994729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Calibri"/>
              <a:buChar char="-"/>
            </a:pPr>
            <a:r>
              <a:rPr lang="en-US" b="1" dirty="0"/>
              <a:t>FADC250 streaming support (pulse charge &amp; time) already supported</a:t>
            </a:r>
            <a:endParaRPr lang="en-US" dirty="0"/>
          </a:p>
          <a:p>
            <a:pPr marL="285750" indent="-285750">
              <a:buFont typeface="Calibri"/>
              <a:buChar char="-"/>
            </a:pPr>
            <a:r>
              <a:rPr lang="en-US" b="1" dirty="0">
                <a:cs typeface="Calibri" panose="020F0502020204030204"/>
              </a:rPr>
              <a:t>DCRB streaming support added for CLAS12 beam tests (2 sectors -&gt; 6 crates)</a:t>
            </a:r>
          </a:p>
          <a:p>
            <a:pPr marL="285750" indent="-285750">
              <a:buFont typeface="Calibri"/>
              <a:buChar char="-"/>
            </a:pPr>
            <a:r>
              <a:rPr lang="en-US" b="1" dirty="0">
                <a:cs typeface="Calibri" panose="020F0502020204030204"/>
              </a:rPr>
              <a:t>First streaming test in CLAS12 with calorimeters, Cherenkov, and Drift Chambers for large triggerless DAQ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845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1D11-788B-9E43-B8BE-2FE332F18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EVIO Primitive Data Structures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58E16-1A56-E242-ABD4-ECB909DF3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83" y="963634"/>
            <a:ext cx="6651620" cy="814923"/>
          </a:xfrm>
        </p:spPr>
        <p:txBody>
          <a:bodyPr/>
          <a:lstStyle/>
          <a:p>
            <a:r>
              <a:rPr lang="en-US" dirty="0"/>
              <a:t>EVIO data formats are based on 32 bit words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25B645-BE20-DD48-991C-5DA80A0D8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320" y="1672547"/>
            <a:ext cx="6363483" cy="4748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98931D-631A-5B4E-8B22-5B76C9AAD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8770" y="1454499"/>
            <a:ext cx="4507910" cy="47878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34221DC-1F02-0B4D-9893-8112D3487CC8}"/>
              </a:ext>
            </a:extLst>
          </p:cNvPr>
          <p:cNvSpPr/>
          <p:nvPr/>
        </p:nvSpPr>
        <p:spPr bwMode="auto">
          <a:xfrm>
            <a:off x="2331860" y="3238710"/>
            <a:ext cx="925830" cy="194310"/>
          </a:xfrm>
          <a:prstGeom prst="rect">
            <a:avLst/>
          </a:prstGeom>
          <a:solidFill>
            <a:srgbClr val="C0504E">
              <a:alpha val="30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92709A-1ECB-DB4C-B930-55C61E6005E6}"/>
              </a:ext>
            </a:extLst>
          </p:cNvPr>
          <p:cNvSpPr/>
          <p:nvPr/>
        </p:nvSpPr>
        <p:spPr bwMode="auto">
          <a:xfrm>
            <a:off x="1406030" y="4355961"/>
            <a:ext cx="925830" cy="194310"/>
          </a:xfrm>
          <a:prstGeom prst="rect">
            <a:avLst/>
          </a:prstGeom>
          <a:solidFill>
            <a:srgbClr val="C0504E">
              <a:alpha val="30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F14C8E-360C-1143-8677-C1F2985D4B8F}"/>
              </a:ext>
            </a:extLst>
          </p:cNvPr>
          <p:cNvSpPr/>
          <p:nvPr/>
        </p:nvSpPr>
        <p:spPr bwMode="auto">
          <a:xfrm>
            <a:off x="1638440" y="5608530"/>
            <a:ext cx="693420" cy="175050"/>
          </a:xfrm>
          <a:prstGeom prst="rect">
            <a:avLst/>
          </a:prstGeom>
          <a:solidFill>
            <a:srgbClr val="C0504E">
              <a:alpha val="30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63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ACADD-499B-7244-9489-B31CE503B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 Data Structure – Triggered Readout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24A15-6F69-5947-9625-18D66C98B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004" y="822959"/>
            <a:ext cx="4052836" cy="5486400"/>
          </a:xfrm>
        </p:spPr>
        <p:txBody>
          <a:bodyPr>
            <a:normAutofit/>
          </a:bodyPr>
          <a:lstStyle/>
          <a:p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Note that </a:t>
            </a:r>
            <a:r>
              <a:rPr lang="en-US" sz="2000" dirty="0">
                <a:solidFill>
                  <a:srgbClr val="FFC000"/>
                </a:solidFill>
              </a:rPr>
              <a:t>Banks</a:t>
            </a:r>
            <a:r>
              <a:rPr lang="en-US" sz="2000" dirty="0">
                <a:solidFill>
                  <a:srgbClr val="002060"/>
                </a:solidFill>
              </a:rPr>
              <a:t> can contain </a:t>
            </a:r>
            <a:r>
              <a:rPr lang="en-US" sz="2000" dirty="0">
                <a:solidFill>
                  <a:srgbClr val="FFC000"/>
                </a:solidFill>
              </a:rPr>
              <a:t>Banks</a:t>
            </a:r>
            <a:r>
              <a:rPr lang="en-US" sz="2000" dirty="0">
                <a:solidFill>
                  <a:srgbClr val="002060"/>
                </a:solidFill>
              </a:rPr>
              <a:t> or </a:t>
            </a:r>
            <a:r>
              <a:rPr lang="en-US" sz="2000" dirty="0">
                <a:solidFill>
                  <a:srgbClr val="CCCCFF"/>
                </a:solidFill>
              </a:rPr>
              <a:t>Segments</a:t>
            </a:r>
            <a:r>
              <a:rPr lang="en-US" sz="2000" dirty="0">
                <a:solidFill>
                  <a:srgbClr val="002060"/>
                </a:solidFill>
              </a:rPr>
              <a:t> which can further encapsulate information for the User. 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Lengths</a:t>
            </a:r>
            <a:r>
              <a:rPr lang="en-US" sz="2000" dirty="0">
                <a:solidFill>
                  <a:srgbClr val="002060"/>
                </a:solidFill>
              </a:rPr>
              <a:t> in the headers facilitate finding the start of the next bank or segment.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For purposes of transporting or archiving these bank structures we wrap them up within another header called an </a:t>
            </a:r>
            <a:r>
              <a:rPr lang="en-US" sz="2000" dirty="0">
                <a:solidFill>
                  <a:srgbClr val="FF0000"/>
                </a:solidFill>
              </a:rPr>
              <a:t>EVIO Block header (8 Words)</a:t>
            </a:r>
            <a:r>
              <a:rPr lang="en-US" sz="2000" dirty="0">
                <a:solidFill>
                  <a:srgbClr val="002060"/>
                </a:solidFill>
              </a:rPr>
              <a:t>.  </a:t>
            </a:r>
          </a:p>
          <a:p>
            <a:endParaRPr lang="en-US" sz="2000" dirty="0">
              <a:solidFill>
                <a:srgbClr val="0070C0"/>
              </a:solidFill>
            </a:endParaRPr>
          </a:p>
          <a:p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982B16-C1D0-1742-86C5-CFB20ED5E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420" y="822959"/>
            <a:ext cx="7549662" cy="55679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F380FD-2DC5-194F-A869-849938092AB4}"/>
              </a:ext>
            </a:extLst>
          </p:cNvPr>
          <p:cNvSpPr/>
          <p:nvPr/>
        </p:nvSpPr>
        <p:spPr bwMode="auto">
          <a:xfrm>
            <a:off x="5428622" y="1295751"/>
            <a:ext cx="1889090" cy="462224"/>
          </a:xfrm>
          <a:prstGeom prst="rect">
            <a:avLst/>
          </a:prstGeom>
          <a:solidFill>
            <a:srgbClr val="FFC000">
              <a:alpha val="3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6EFFE7-D871-674A-BE5D-48F78F97C2F1}"/>
              </a:ext>
            </a:extLst>
          </p:cNvPr>
          <p:cNvSpPr/>
          <p:nvPr/>
        </p:nvSpPr>
        <p:spPr bwMode="auto">
          <a:xfrm>
            <a:off x="5424500" y="1781788"/>
            <a:ext cx="1889090" cy="462224"/>
          </a:xfrm>
          <a:prstGeom prst="rect">
            <a:avLst/>
          </a:prstGeom>
          <a:solidFill>
            <a:srgbClr val="FFC000">
              <a:alpha val="3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EB2E77-87BC-914B-A5EF-9A528098B2A9}"/>
              </a:ext>
            </a:extLst>
          </p:cNvPr>
          <p:cNvSpPr/>
          <p:nvPr/>
        </p:nvSpPr>
        <p:spPr bwMode="auto">
          <a:xfrm>
            <a:off x="5424500" y="2248131"/>
            <a:ext cx="1889090" cy="231458"/>
          </a:xfrm>
          <a:prstGeom prst="rect">
            <a:avLst/>
          </a:prstGeom>
          <a:solidFill>
            <a:srgbClr val="CCCCFF">
              <a:alpha val="3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80818A-20D7-874B-BD2C-3C3A2BDEE748}"/>
              </a:ext>
            </a:extLst>
          </p:cNvPr>
          <p:cNvSpPr/>
          <p:nvPr/>
        </p:nvSpPr>
        <p:spPr bwMode="auto">
          <a:xfrm>
            <a:off x="5424500" y="3752800"/>
            <a:ext cx="1889090" cy="231458"/>
          </a:xfrm>
          <a:prstGeom prst="rect">
            <a:avLst/>
          </a:prstGeom>
          <a:solidFill>
            <a:srgbClr val="CCCCFF">
              <a:alpha val="3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D75FE8-6D5B-D64A-B4FD-2695DC378230}"/>
              </a:ext>
            </a:extLst>
          </p:cNvPr>
          <p:cNvSpPr/>
          <p:nvPr/>
        </p:nvSpPr>
        <p:spPr bwMode="auto">
          <a:xfrm>
            <a:off x="5424500" y="4725368"/>
            <a:ext cx="1889090" cy="91440"/>
          </a:xfrm>
          <a:prstGeom prst="rect">
            <a:avLst/>
          </a:prstGeom>
          <a:solidFill>
            <a:srgbClr val="FFC000">
              <a:alpha val="3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B79F01-1971-B548-9C18-7E923CE429EB}"/>
              </a:ext>
            </a:extLst>
          </p:cNvPr>
          <p:cNvSpPr/>
          <p:nvPr/>
        </p:nvSpPr>
        <p:spPr bwMode="auto">
          <a:xfrm>
            <a:off x="5424500" y="5553799"/>
            <a:ext cx="1889090" cy="91440"/>
          </a:xfrm>
          <a:prstGeom prst="rect">
            <a:avLst/>
          </a:prstGeom>
          <a:solidFill>
            <a:srgbClr val="FFC000">
              <a:alpha val="3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606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ACADD-499B-7244-9489-B31CE503B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59" y="0"/>
            <a:ext cx="10976891" cy="731520"/>
          </a:xfrm>
        </p:spPr>
        <p:txBody>
          <a:bodyPr>
            <a:normAutofit/>
          </a:bodyPr>
          <a:lstStyle/>
          <a:p>
            <a:r>
              <a:rPr lang="en-US" dirty="0"/>
              <a:t>Example Data Structures – Streaming Readout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E6B0AC-2437-AC3E-6161-2D148AE80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66" y="1554479"/>
            <a:ext cx="4853515" cy="51260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789DFD-CBCE-6D4F-1C4E-F4CDCECB8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202" y="849855"/>
            <a:ext cx="5267332" cy="55630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158ABAC-7C10-5440-BE21-CE4D32946B05}"/>
              </a:ext>
            </a:extLst>
          </p:cNvPr>
          <p:cNvSpPr txBox="1"/>
          <p:nvPr/>
        </p:nvSpPr>
        <p:spPr>
          <a:xfrm>
            <a:off x="310990" y="849855"/>
            <a:ext cx="5518114" cy="5847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Streaming Data Structure is analogous to existing Triggered Data</a:t>
            </a:r>
          </a:p>
          <a:p>
            <a:r>
              <a:rPr lang="en-US" dirty="0">
                <a:solidFill>
                  <a:srgbClr val="0070C0"/>
                </a:solidFill>
              </a:rPr>
              <a:t>Aggregation just appends Streams and updates a new SIB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C5A907-404D-1347-A4D2-9939780BD25F}"/>
              </a:ext>
            </a:extLst>
          </p:cNvPr>
          <p:cNvCxnSpPr/>
          <p:nvPr/>
        </p:nvCxnSpPr>
        <p:spPr bwMode="auto">
          <a:xfrm>
            <a:off x="4066391" y="2657139"/>
            <a:ext cx="4765637" cy="2915322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5F0F3CA-AAA6-A94E-65DB-5FFBE7777C15}"/>
              </a:ext>
            </a:extLst>
          </p:cNvPr>
          <p:cNvCxnSpPr/>
          <p:nvPr/>
        </p:nvCxnSpPr>
        <p:spPr bwMode="auto">
          <a:xfrm flipV="1">
            <a:off x="4066391" y="6331226"/>
            <a:ext cx="4765637" cy="303144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804913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761564-5FA7-3ADD-61C6-3C0510127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93" y="206001"/>
            <a:ext cx="5642987" cy="428694"/>
          </a:xfrm>
        </p:spPr>
        <p:txBody>
          <a:bodyPr>
            <a:noAutofit/>
          </a:bodyPr>
          <a:lstStyle/>
          <a:p>
            <a:r>
              <a:rPr lang="en-US" sz="2800" b="1" dirty="0"/>
              <a:t>DAQ/Computing </a:t>
            </a:r>
            <a:r>
              <a:rPr lang="en-US" sz="2800" dirty="0"/>
              <a:t>Activity</a:t>
            </a:r>
            <a:r>
              <a:rPr lang="en-US" sz="2800" b="1" dirty="0"/>
              <a:t> in 2024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45A365-3ED4-E115-AFBD-1826701B1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346" y="1020832"/>
            <a:ext cx="6025607" cy="5103521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Finishing timing studies </a:t>
            </a:r>
          </a:p>
          <a:p>
            <a:pPr lvl="1"/>
            <a:r>
              <a:rPr lang="en-US" sz="1900" dirty="0">
                <a:solidFill>
                  <a:srgbClr val="0070C0"/>
                </a:solidFill>
              </a:rPr>
              <a:t>Define clock/command distribution protocol</a:t>
            </a:r>
          </a:p>
          <a:p>
            <a:pPr lvl="1"/>
            <a:r>
              <a:rPr lang="en-US" sz="1800" dirty="0">
                <a:solidFill>
                  <a:srgbClr val="0070C0"/>
                </a:solidFill>
              </a:rPr>
              <a:t>Jitter and phase drift – </a:t>
            </a:r>
            <a:r>
              <a:rPr lang="en-US" sz="1800" dirty="0"/>
              <a:t>(measured ~3ps at RDO)</a:t>
            </a:r>
          </a:p>
          <a:p>
            <a:pPr lvl="1"/>
            <a:r>
              <a:rPr lang="en-US" sz="1800" dirty="0">
                <a:solidFill>
                  <a:srgbClr val="0070C0"/>
                </a:solidFill>
              </a:rPr>
              <a:t>Refine requirements for the GTU</a:t>
            </a:r>
          </a:p>
          <a:p>
            <a:pPr marL="457200" lvl="1" indent="0">
              <a:buNone/>
            </a:pPr>
            <a:r>
              <a:rPr lang="en-US" sz="1800" dirty="0"/>
              <a:t>      (scale of the distribution, interface to DAM)</a:t>
            </a:r>
          </a:p>
          <a:p>
            <a:pPr marL="457200" lvl="1" indent="0">
              <a:buNone/>
            </a:pPr>
            <a:endParaRPr lang="en-US" sz="1800" dirty="0"/>
          </a:p>
          <a:p>
            <a:r>
              <a:rPr lang="en-US" sz="2000" dirty="0"/>
              <a:t>Finalize requirements for FELIX development to define EIC DAM Board.</a:t>
            </a:r>
          </a:p>
          <a:p>
            <a:pPr lvl="1"/>
            <a:r>
              <a:rPr lang="en-US" sz="1700" dirty="0">
                <a:solidFill>
                  <a:srgbClr val="0070C0"/>
                </a:solidFill>
              </a:rPr>
              <a:t>Collaborating with ATLAS OMEGA group at BNL</a:t>
            </a:r>
          </a:p>
          <a:p>
            <a:pPr lvl="1"/>
            <a:r>
              <a:rPr lang="en-US" sz="1700" dirty="0">
                <a:solidFill>
                  <a:srgbClr val="0070C0"/>
                </a:solidFill>
              </a:rPr>
              <a:t>Currently using FLX-182 engineering article in tests</a:t>
            </a:r>
          </a:p>
          <a:p>
            <a:pPr marL="227012" lvl="1" indent="0">
              <a:buNone/>
            </a:pPr>
            <a:endParaRPr lang="en-US" sz="1600" dirty="0">
              <a:solidFill>
                <a:srgbClr val="0070C0"/>
              </a:solidFill>
            </a:endParaRPr>
          </a:p>
          <a:p>
            <a:r>
              <a:rPr lang="en-US" sz="2000" dirty="0"/>
              <a:t>Refine expected RDO counts and flavors for all detector sub-systems and </a:t>
            </a:r>
          </a:p>
          <a:p>
            <a:pPr lvl="1"/>
            <a:r>
              <a:rPr lang="en-US" sz="1700" dirty="0">
                <a:solidFill>
                  <a:srgbClr val="0070C0"/>
                </a:solidFill>
              </a:rPr>
              <a:t>Required interfaces with FEB electronics (ASICS, VTRX+, FADC). </a:t>
            </a:r>
          </a:p>
          <a:p>
            <a:pPr lvl="1"/>
            <a:r>
              <a:rPr lang="en-US" sz="1700" dirty="0">
                <a:solidFill>
                  <a:srgbClr val="0070C0"/>
                </a:solidFill>
              </a:rPr>
              <a:t>Better estimates of backgrounds and data volumes.</a:t>
            </a:r>
          </a:p>
          <a:p>
            <a:pPr lvl="1"/>
            <a:endParaRPr lang="en-US" sz="1700" dirty="0"/>
          </a:p>
          <a:p>
            <a:r>
              <a:rPr lang="en-US" sz="2000" b="1" dirty="0"/>
              <a:t>All for development of the TDR and the CD2 baseline.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B255F5C-D217-CC35-D771-C371A9B337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76"/>
          <a:stretch/>
        </p:blipFill>
        <p:spPr>
          <a:xfrm flipH="1">
            <a:off x="8201787" y="127977"/>
            <a:ext cx="3122704" cy="1671499"/>
          </a:xfrm>
          <a:prstGeom prst="rect">
            <a:avLst/>
          </a:prstGeom>
          <a:scene3d>
            <a:camera prst="orthographicFront">
              <a:rot lat="0" lon="10799977" rev="0"/>
            </a:camera>
            <a:lightRig rig="threePt" dir="t"/>
          </a:scene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FBA1E-41A3-3396-B7AD-F4FBBA47F4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954" y="1939475"/>
            <a:ext cx="5079776" cy="25521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79C78F-FE04-C5B1-A1CC-2F95A1D696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2" t="-445" r="2765" b="386"/>
          <a:stretch/>
        </p:blipFill>
        <p:spPr>
          <a:xfrm rot="16200000">
            <a:off x="7578926" y="3318337"/>
            <a:ext cx="1514606" cy="42723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F4513B-DA09-46D6-337B-73331D445FB2}"/>
              </a:ext>
            </a:extLst>
          </p:cNvPr>
          <p:cNvSpPr txBox="1"/>
          <p:nvPr/>
        </p:nvSpPr>
        <p:spPr>
          <a:xfrm>
            <a:off x="10451120" y="4656790"/>
            <a:ext cx="165936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FLX 182 board</a:t>
            </a:r>
          </a:p>
          <a:p>
            <a:r>
              <a:rPr lang="en-US" sz="1400" dirty="0"/>
              <a:t>Used for timing studies and </a:t>
            </a:r>
          </a:p>
          <a:p>
            <a:r>
              <a:rPr lang="en-US" sz="1400" dirty="0"/>
              <a:t>DAM firmware/software development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52A0AD1-DCD6-F277-8C36-721753A777FE}"/>
              </a:ext>
            </a:extLst>
          </p:cNvPr>
          <p:cNvCxnSpPr>
            <a:cxnSpLocks/>
          </p:cNvCxnSpPr>
          <p:nvPr/>
        </p:nvCxnSpPr>
        <p:spPr>
          <a:xfrm flipH="1" flipV="1">
            <a:off x="8137958" y="4201610"/>
            <a:ext cx="2515865" cy="51147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4622453-2321-EF08-D4B3-F904B1D96355}"/>
              </a:ext>
            </a:extLst>
          </p:cNvPr>
          <p:cNvSpPr txBox="1"/>
          <p:nvPr/>
        </p:nvSpPr>
        <p:spPr>
          <a:xfrm>
            <a:off x="6457763" y="887010"/>
            <a:ext cx="1942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XEM8320, </a:t>
            </a:r>
          </a:p>
          <a:p>
            <a:r>
              <a:rPr lang="en-US" sz="1600" dirty="0" err="1"/>
              <a:t>Artix</a:t>
            </a:r>
            <a:r>
              <a:rPr lang="en-US" sz="1600" dirty="0"/>
              <a:t> </a:t>
            </a:r>
            <a:r>
              <a:rPr lang="en-US" sz="1600" dirty="0" err="1"/>
              <a:t>Ultrascale</a:t>
            </a:r>
            <a:r>
              <a:rPr lang="en-US" sz="1600" dirty="0"/>
              <a:t>+</a:t>
            </a:r>
          </a:p>
          <a:p>
            <a:r>
              <a:rPr lang="en-US" sz="1600" dirty="0"/>
              <a:t>(RDO)</a:t>
            </a: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98D5DC9-093B-FD2C-2434-3E219139B07B}"/>
              </a:ext>
            </a:extLst>
          </p:cNvPr>
          <p:cNvSpPr/>
          <p:nvPr/>
        </p:nvSpPr>
        <p:spPr>
          <a:xfrm>
            <a:off x="11314444" y="1436914"/>
            <a:ext cx="445132" cy="1366812"/>
          </a:xfrm>
          <a:custGeom>
            <a:avLst/>
            <a:gdLst>
              <a:gd name="connsiteX0" fmla="*/ 20097 w 445132"/>
              <a:gd name="connsiteY0" fmla="*/ 0 h 1366812"/>
              <a:gd name="connsiteX1" fmla="*/ 90435 w 445132"/>
              <a:gd name="connsiteY1" fmla="*/ 10049 h 1366812"/>
              <a:gd name="connsiteX2" fmla="*/ 160774 w 445132"/>
              <a:gd name="connsiteY2" fmla="*/ 30145 h 1366812"/>
              <a:gd name="connsiteX3" fmla="*/ 190919 w 445132"/>
              <a:gd name="connsiteY3" fmla="*/ 50242 h 1366812"/>
              <a:gd name="connsiteX4" fmla="*/ 221064 w 445132"/>
              <a:gd name="connsiteY4" fmla="*/ 60290 h 1366812"/>
              <a:gd name="connsiteX5" fmla="*/ 241160 w 445132"/>
              <a:gd name="connsiteY5" fmla="*/ 90435 h 1366812"/>
              <a:gd name="connsiteX6" fmla="*/ 301451 w 445132"/>
              <a:gd name="connsiteY6" fmla="*/ 150726 h 1366812"/>
              <a:gd name="connsiteX7" fmla="*/ 311499 w 445132"/>
              <a:gd name="connsiteY7" fmla="*/ 180871 h 1366812"/>
              <a:gd name="connsiteX8" fmla="*/ 351692 w 445132"/>
              <a:gd name="connsiteY8" fmla="*/ 241161 h 1366812"/>
              <a:gd name="connsiteX9" fmla="*/ 371789 w 445132"/>
              <a:gd name="connsiteY9" fmla="*/ 301451 h 1366812"/>
              <a:gd name="connsiteX10" fmla="*/ 391886 w 445132"/>
              <a:gd name="connsiteY10" fmla="*/ 552660 h 1366812"/>
              <a:gd name="connsiteX11" fmla="*/ 422031 w 445132"/>
              <a:gd name="connsiteY11" fmla="*/ 653143 h 1366812"/>
              <a:gd name="connsiteX12" fmla="*/ 432079 w 445132"/>
              <a:gd name="connsiteY12" fmla="*/ 683288 h 1366812"/>
              <a:gd name="connsiteX13" fmla="*/ 432079 w 445132"/>
              <a:gd name="connsiteY13" fmla="*/ 974690 h 1366812"/>
              <a:gd name="connsiteX14" fmla="*/ 411982 w 445132"/>
              <a:gd name="connsiteY14" fmla="*/ 1055077 h 1366812"/>
              <a:gd name="connsiteX15" fmla="*/ 371789 w 445132"/>
              <a:gd name="connsiteY15" fmla="*/ 1115367 h 1366812"/>
              <a:gd name="connsiteX16" fmla="*/ 351692 w 445132"/>
              <a:gd name="connsiteY16" fmla="*/ 1145512 h 1366812"/>
              <a:gd name="connsiteX17" fmla="*/ 311499 w 445132"/>
              <a:gd name="connsiteY17" fmla="*/ 1225899 h 1366812"/>
              <a:gd name="connsiteX18" fmla="*/ 301451 w 445132"/>
              <a:gd name="connsiteY18" fmla="*/ 1256044 h 1366812"/>
              <a:gd name="connsiteX19" fmla="*/ 251209 w 445132"/>
              <a:gd name="connsiteY19" fmla="*/ 1316334 h 1366812"/>
              <a:gd name="connsiteX20" fmla="*/ 221064 w 445132"/>
              <a:gd name="connsiteY20" fmla="*/ 1326383 h 1366812"/>
              <a:gd name="connsiteX21" fmla="*/ 50242 w 445132"/>
              <a:gd name="connsiteY21" fmla="*/ 1356528 h 1366812"/>
              <a:gd name="connsiteX22" fmla="*/ 0 w 445132"/>
              <a:gd name="connsiteY22" fmla="*/ 1346479 h 1366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45132" h="1366812">
                <a:moveTo>
                  <a:pt x="20097" y="0"/>
                </a:moveTo>
                <a:cubicBezTo>
                  <a:pt x="43543" y="3350"/>
                  <a:pt x="67133" y="5812"/>
                  <a:pt x="90435" y="10049"/>
                </a:cubicBezTo>
                <a:cubicBezTo>
                  <a:pt x="118196" y="15097"/>
                  <a:pt x="134944" y="21535"/>
                  <a:pt x="160774" y="30145"/>
                </a:cubicBezTo>
                <a:cubicBezTo>
                  <a:pt x="170822" y="36844"/>
                  <a:pt x="180117" y="44841"/>
                  <a:pt x="190919" y="50242"/>
                </a:cubicBezTo>
                <a:cubicBezTo>
                  <a:pt x="200393" y="54979"/>
                  <a:pt x="212793" y="53673"/>
                  <a:pt x="221064" y="60290"/>
                </a:cubicBezTo>
                <a:cubicBezTo>
                  <a:pt x="230494" y="67834"/>
                  <a:pt x="233137" y="81409"/>
                  <a:pt x="241160" y="90435"/>
                </a:cubicBezTo>
                <a:cubicBezTo>
                  <a:pt x="260042" y="111678"/>
                  <a:pt x="301451" y="150726"/>
                  <a:pt x="301451" y="150726"/>
                </a:cubicBezTo>
                <a:cubicBezTo>
                  <a:pt x="304800" y="160774"/>
                  <a:pt x="306355" y="171612"/>
                  <a:pt x="311499" y="180871"/>
                </a:cubicBezTo>
                <a:cubicBezTo>
                  <a:pt x="323229" y="201985"/>
                  <a:pt x="344054" y="218247"/>
                  <a:pt x="351692" y="241161"/>
                </a:cubicBezTo>
                <a:lnTo>
                  <a:pt x="371789" y="301451"/>
                </a:lnTo>
                <a:cubicBezTo>
                  <a:pt x="374687" y="342023"/>
                  <a:pt x="385281" y="503127"/>
                  <a:pt x="391886" y="552660"/>
                </a:cubicBezTo>
                <a:cubicBezTo>
                  <a:pt x="395261" y="577974"/>
                  <a:pt x="415684" y="634101"/>
                  <a:pt x="422031" y="653143"/>
                </a:cubicBezTo>
                <a:lnTo>
                  <a:pt x="432079" y="683288"/>
                </a:lnTo>
                <a:cubicBezTo>
                  <a:pt x="451077" y="816283"/>
                  <a:pt x="447815" y="762253"/>
                  <a:pt x="432079" y="974690"/>
                </a:cubicBezTo>
                <a:cubicBezTo>
                  <a:pt x="431317" y="984974"/>
                  <a:pt x="420385" y="1039952"/>
                  <a:pt x="411982" y="1055077"/>
                </a:cubicBezTo>
                <a:cubicBezTo>
                  <a:pt x="400252" y="1076191"/>
                  <a:pt x="385187" y="1095270"/>
                  <a:pt x="371789" y="1115367"/>
                </a:cubicBezTo>
                <a:cubicBezTo>
                  <a:pt x="365090" y="1125415"/>
                  <a:pt x="357093" y="1134710"/>
                  <a:pt x="351692" y="1145512"/>
                </a:cubicBezTo>
                <a:cubicBezTo>
                  <a:pt x="338294" y="1172308"/>
                  <a:pt x="320972" y="1197478"/>
                  <a:pt x="311499" y="1225899"/>
                </a:cubicBezTo>
                <a:cubicBezTo>
                  <a:pt x="308150" y="1235947"/>
                  <a:pt x="306188" y="1246570"/>
                  <a:pt x="301451" y="1256044"/>
                </a:cubicBezTo>
                <a:cubicBezTo>
                  <a:pt x="292183" y="1274580"/>
                  <a:pt x="267876" y="1305223"/>
                  <a:pt x="251209" y="1316334"/>
                </a:cubicBezTo>
                <a:cubicBezTo>
                  <a:pt x="242396" y="1322209"/>
                  <a:pt x="230538" y="1321646"/>
                  <a:pt x="221064" y="1326383"/>
                </a:cubicBezTo>
                <a:cubicBezTo>
                  <a:pt x="124871" y="1374480"/>
                  <a:pt x="307806" y="1338129"/>
                  <a:pt x="50242" y="1356528"/>
                </a:cubicBezTo>
                <a:cubicBezTo>
                  <a:pt x="11109" y="1369572"/>
                  <a:pt x="27587" y="1374066"/>
                  <a:pt x="0" y="1346479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28774C0C-7EC0-230D-2C4A-547E1A8BA2C8}"/>
              </a:ext>
            </a:extLst>
          </p:cNvPr>
          <p:cNvSpPr/>
          <p:nvPr/>
        </p:nvSpPr>
        <p:spPr>
          <a:xfrm>
            <a:off x="11244105" y="1195754"/>
            <a:ext cx="713433" cy="1637881"/>
          </a:xfrm>
          <a:custGeom>
            <a:avLst/>
            <a:gdLst>
              <a:gd name="connsiteX0" fmla="*/ 80387 w 713433"/>
              <a:gd name="connsiteY0" fmla="*/ 70338 h 1637881"/>
              <a:gd name="connsiteX1" fmla="*/ 160774 w 713433"/>
              <a:gd name="connsiteY1" fmla="*/ 50242 h 1637881"/>
              <a:gd name="connsiteX2" fmla="*/ 190919 w 713433"/>
              <a:gd name="connsiteY2" fmla="*/ 40193 h 1637881"/>
              <a:gd name="connsiteX3" fmla="*/ 231113 w 713433"/>
              <a:gd name="connsiteY3" fmla="*/ 30145 h 1637881"/>
              <a:gd name="connsiteX4" fmla="*/ 261258 w 713433"/>
              <a:gd name="connsiteY4" fmla="*/ 20097 h 1637881"/>
              <a:gd name="connsiteX5" fmla="*/ 341644 w 713433"/>
              <a:gd name="connsiteY5" fmla="*/ 0 h 1637881"/>
              <a:gd name="connsiteX6" fmla="*/ 452176 w 713433"/>
              <a:gd name="connsiteY6" fmla="*/ 10048 h 1637881"/>
              <a:gd name="connsiteX7" fmla="*/ 492370 w 713433"/>
              <a:gd name="connsiteY7" fmla="*/ 30145 h 1637881"/>
              <a:gd name="connsiteX8" fmla="*/ 522515 w 713433"/>
              <a:gd name="connsiteY8" fmla="*/ 40193 h 1637881"/>
              <a:gd name="connsiteX9" fmla="*/ 582805 w 713433"/>
              <a:gd name="connsiteY9" fmla="*/ 90435 h 1637881"/>
              <a:gd name="connsiteX10" fmla="*/ 602902 w 713433"/>
              <a:gd name="connsiteY10" fmla="*/ 120580 h 1637881"/>
              <a:gd name="connsiteX11" fmla="*/ 622998 w 713433"/>
              <a:gd name="connsiteY11" fmla="*/ 422031 h 1637881"/>
              <a:gd name="connsiteX12" fmla="*/ 643095 w 713433"/>
              <a:gd name="connsiteY12" fmla="*/ 482321 h 1637881"/>
              <a:gd name="connsiteX13" fmla="*/ 673240 w 713433"/>
              <a:gd name="connsiteY13" fmla="*/ 592853 h 1637881"/>
              <a:gd name="connsiteX14" fmla="*/ 713433 w 713433"/>
              <a:gd name="connsiteY14" fmla="*/ 713433 h 1637881"/>
              <a:gd name="connsiteX15" fmla="*/ 693337 w 713433"/>
              <a:gd name="connsiteY15" fmla="*/ 823965 h 1637881"/>
              <a:gd name="connsiteX16" fmla="*/ 683288 w 713433"/>
              <a:gd name="connsiteY16" fmla="*/ 1306286 h 1637881"/>
              <a:gd name="connsiteX17" fmla="*/ 663192 w 713433"/>
              <a:gd name="connsiteY17" fmla="*/ 1366576 h 1637881"/>
              <a:gd name="connsiteX18" fmla="*/ 653143 w 713433"/>
              <a:gd name="connsiteY18" fmla="*/ 1406769 h 1637881"/>
              <a:gd name="connsiteX19" fmla="*/ 622998 w 713433"/>
              <a:gd name="connsiteY19" fmla="*/ 1436914 h 1637881"/>
              <a:gd name="connsiteX20" fmla="*/ 582805 w 713433"/>
              <a:gd name="connsiteY20" fmla="*/ 1497204 h 1637881"/>
              <a:gd name="connsiteX21" fmla="*/ 522515 w 713433"/>
              <a:gd name="connsiteY21" fmla="*/ 1527349 h 1637881"/>
              <a:gd name="connsiteX22" fmla="*/ 502418 w 713433"/>
              <a:gd name="connsiteY22" fmla="*/ 1557494 h 1637881"/>
              <a:gd name="connsiteX23" fmla="*/ 472273 w 713433"/>
              <a:gd name="connsiteY23" fmla="*/ 1587639 h 1637881"/>
              <a:gd name="connsiteX24" fmla="*/ 462225 w 713433"/>
              <a:gd name="connsiteY24" fmla="*/ 1617784 h 1637881"/>
              <a:gd name="connsiteX25" fmla="*/ 432080 w 713433"/>
              <a:gd name="connsiteY25" fmla="*/ 1627833 h 1637881"/>
              <a:gd name="connsiteX26" fmla="*/ 311499 w 713433"/>
              <a:gd name="connsiteY26" fmla="*/ 1637881 h 1637881"/>
              <a:gd name="connsiteX27" fmla="*/ 221064 w 713433"/>
              <a:gd name="connsiteY27" fmla="*/ 1627833 h 1637881"/>
              <a:gd name="connsiteX28" fmla="*/ 120581 w 713433"/>
              <a:gd name="connsiteY28" fmla="*/ 1597688 h 1637881"/>
              <a:gd name="connsiteX29" fmla="*/ 0 w 713433"/>
              <a:gd name="connsiteY29" fmla="*/ 1567543 h 1637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13433" h="1637881">
                <a:moveTo>
                  <a:pt x="80387" y="70338"/>
                </a:moveTo>
                <a:cubicBezTo>
                  <a:pt x="107183" y="63639"/>
                  <a:pt x="134127" y="57509"/>
                  <a:pt x="160774" y="50242"/>
                </a:cubicBezTo>
                <a:cubicBezTo>
                  <a:pt x="170993" y="47455"/>
                  <a:pt x="180735" y="43103"/>
                  <a:pt x="190919" y="40193"/>
                </a:cubicBezTo>
                <a:cubicBezTo>
                  <a:pt x="204198" y="36399"/>
                  <a:pt x="217834" y="33939"/>
                  <a:pt x="231113" y="30145"/>
                </a:cubicBezTo>
                <a:cubicBezTo>
                  <a:pt x="241297" y="27235"/>
                  <a:pt x="251039" y="22884"/>
                  <a:pt x="261258" y="20097"/>
                </a:cubicBezTo>
                <a:cubicBezTo>
                  <a:pt x="287905" y="12830"/>
                  <a:pt x="341644" y="0"/>
                  <a:pt x="341644" y="0"/>
                </a:cubicBezTo>
                <a:cubicBezTo>
                  <a:pt x="378488" y="3349"/>
                  <a:pt x="415899" y="2793"/>
                  <a:pt x="452176" y="10048"/>
                </a:cubicBezTo>
                <a:cubicBezTo>
                  <a:pt x="466865" y="12986"/>
                  <a:pt x="478602" y="24244"/>
                  <a:pt x="492370" y="30145"/>
                </a:cubicBezTo>
                <a:cubicBezTo>
                  <a:pt x="502105" y="34317"/>
                  <a:pt x="512467" y="36844"/>
                  <a:pt x="522515" y="40193"/>
                </a:cubicBezTo>
                <a:cubicBezTo>
                  <a:pt x="552155" y="59954"/>
                  <a:pt x="558627" y="61422"/>
                  <a:pt x="582805" y="90435"/>
                </a:cubicBezTo>
                <a:cubicBezTo>
                  <a:pt x="590536" y="99713"/>
                  <a:pt x="596203" y="110532"/>
                  <a:pt x="602902" y="120580"/>
                </a:cubicBezTo>
                <a:cubicBezTo>
                  <a:pt x="644011" y="243911"/>
                  <a:pt x="591677" y="77494"/>
                  <a:pt x="622998" y="422031"/>
                </a:cubicBezTo>
                <a:cubicBezTo>
                  <a:pt x="624916" y="443128"/>
                  <a:pt x="638941" y="461549"/>
                  <a:pt x="643095" y="482321"/>
                </a:cubicBezTo>
                <a:cubicBezTo>
                  <a:pt x="677848" y="656088"/>
                  <a:pt x="622252" y="388907"/>
                  <a:pt x="673240" y="592853"/>
                </a:cubicBezTo>
                <a:cubicBezTo>
                  <a:pt x="696970" y="687771"/>
                  <a:pt x="680985" y="648535"/>
                  <a:pt x="713433" y="713433"/>
                </a:cubicBezTo>
                <a:cubicBezTo>
                  <a:pt x="698411" y="758501"/>
                  <a:pt x="695609" y="760337"/>
                  <a:pt x="693337" y="823965"/>
                </a:cubicBezTo>
                <a:cubicBezTo>
                  <a:pt x="687597" y="984671"/>
                  <a:pt x="692208" y="1145725"/>
                  <a:pt x="683288" y="1306286"/>
                </a:cubicBezTo>
                <a:cubicBezTo>
                  <a:pt x="682113" y="1327437"/>
                  <a:pt x="668330" y="1346025"/>
                  <a:pt x="663192" y="1366576"/>
                </a:cubicBezTo>
                <a:cubicBezTo>
                  <a:pt x="659842" y="1379974"/>
                  <a:pt x="659995" y="1394779"/>
                  <a:pt x="653143" y="1406769"/>
                </a:cubicBezTo>
                <a:cubicBezTo>
                  <a:pt x="646093" y="1419107"/>
                  <a:pt x="631722" y="1425697"/>
                  <a:pt x="622998" y="1436914"/>
                </a:cubicBezTo>
                <a:cubicBezTo>
                  <a:pt x="608169" y="1455979"/>
                  <a:pt x="605719" y="1489566"/>
                  <a:pt x="582805" y="1497204"/>
                </a:cubicBezTo>
                <a:cubicBezTo>
                  <a:pt x="541203" y="1511072"/>
                  <a:pt x="561473" y="1501378"/>
                  <a:pt x="522515" y="1527349"/>
                </a:cubicBezTo>
                <a:cubicBezTo>
                  <a:pt x="515816" y="1537397"/>
                  <a:pt x="510149" y="1548216"/>
                  <a:pt x="502418" y="1557494"/>
                </a:cubicBezTo>
                <a:cubicBezTo>
                  <a:pt x="493321" y="1568411"/>
                  <a:pt x="480156" y="1575815"/>
                  <a:pt x="472273" y="1587639"/>
                </a:cubicBezTo>
                <a:cubicBezTo>
                  <a:pt x="466398" y="1596452"/>
                  <a:pt x="469714" y="1610294"/>
                  <a:pt x="462225" y="1617784"/>
                </a:cubicBezTo>
                <a:cubicBezTo>
                  <a:pt x="454735" y="1625274"/>
                  <a:pt x="442579" y="1626433"/>
                  <a:pt x="432080" y="1627833"/>
                </a:cubicBezTo>
                <a:cubicBezTo>
                  <a:pt x="392101" y="1633164"/>
                  <a:pt x="351693" y="1634532"/>
                  <a:pt x="311499" y="1637881"/>
                </a:cubicBezTo>
                <a:cubicBezTo>
                  <a:pt x="281354" y="1634532"/>
                  <a:pt x="251042" y="1632445"/>
                  <a:pt x="221064" y="1627833"/>
                </a:cubicBezTo>
                <a:cubicBezTo>
                  <a:pt x="148684" y="1616697"/>
                  <a:pt x="211821" y="1615936"/>
                  <a:pt x="120581" y="1597688"/>
                </a:cubicBezTo>
                <a:cubicBezTo>
                  <a:pt x="12753" y="1576122"/>
                  <a:pt x="50649" y="1592866"/>
                  <a:pt x="0" y="1567543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282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3BADB-A1C1-7866-2F00-2DC906AA6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FELIX Updates – FLX 155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1E88C-FA4F-DEEF-0E0C-41DD743D4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22959"/>
            <a:ext cx="11213206" cy="282176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FELIX hardware for future ATLAS experiments at HL-LHC is being developed at BNL (Omega Group)</a:t>
            </a:r>
          </a:p>
          <a:p>
            <a:pPr lvl="1"/>
            <a:r>
              <a:rPr lang="en-US" dirty="0"/>
              <a:t>Long term support is insured. Development timelines are compatible with EIC.</a:t>
            </a:r>
          </a:p>
          <a:p>
            <a:r>
              <a:rPr lang="en-US" dirty="0">
                <a:solidFill>
                  <a:srgbClr val="0070C0"/>
                </a:solidFill>
              </a:rPr>
              <a:t>Latest (FLX-155) design review completed by ATLAS and AMD</a:t>
            </a:r>
          </a:p>
          <a:p>
            <a:pPr lvl="1"/>
            <a:r>
              <a:rPr lang="en-US" dirty="0"/>
              <a:t>This revision should be the final engineering article</a:t>
            </a:r>
            <a:endParaRPr lang="en-US" dirty="0">
              <a:solidFill>
                <a:srgbClr val="0070C0"/>
              </a:solidFill>
            </a:endParaRPr>
          </a:p>
          <a:p>
            <a:pPr lvl="1"/>
            <a:r>
              <a:rPr lang="en-US" dirty="0"/>
              <a:t>It has been sent out for fabrication. PCBs available this month.</a:t>
            </a:r>
          </a:p>
          <a:p>
            <a:r>
              <a:rPr lang="en-US" dirty="0">
                <a:solidFill>
                  <a:srgbClr val="0070C0"/>
                </a:solidFill>
              </a:rPr>
              <a:t>First 4 populated boards expected by late August/early September</a:t>
            </a:r>
          </a:p>
          <a:p>
            <a:pPr lvl="1"/>
            <a:r>
              <a:rPr lang="en-US" dirty="0"/>
              <a:t>We expect to receive at least one board by the end of this year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969E7C-7298-C485-278F-F0427F9F7550}"/>
              </a:ext>
            </a:extLst>
          </p:cNvPr>
          <p:cNvSpPr txBox="1"/>
          <p:nvPr/>
        </p:nvSpPr>
        <p:spPr>
          <a:xfrm>
            <a:off x="9158142" y="3972938"/>
            <a:ext cx="29047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Note: </a:t>
            </a:r>
            <a:r>
              <a:rPr lang="en-US" sz="1600" dirty="0"/>
              <a:t>4 fiber LTI Link supports receiving either reconstructed or a direct clock</a:t>
            </a:r>
          </a:p>
          <a:p>
            <a:endParaRPr lang="en-US" sz="1600" dirty="0"/>
          </a:p>
          <a:p>
            <a:r>
              <a:rPr lang="en-US" sz="1600" dirty="0"/>
              <a:t>Versal FPGA is a SoC (Dual Core ARM). The FELIX board can operate either standalone or in a Server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896AF8-C8FE-F5AB-F189-0F980ED61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91" y="3972938"/>
            <a:ext cx="7772400" cy="26483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67B078-08C4-F81E-2D1D-D3DEC65DE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863" y="4105829"/>
            <a:ext cx="5645825" cy="227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92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6CEA6B9-F79E-6B62-BCF1-C12FEE1310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2" t="-445" r="2765" b="386"/>
          <a:stretch/>
        </p:blipFill>
        <p:spPr>
          <a:xfrm rot="16200000">
            <a:off x="6870301" y="-1128231"/>
            <a:ext cx="2606120" cy="7351306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49E80C5B-8F1A-2844-8C57-A0DAB0AA1FDD}"/>
              </a:ext>
            </a:extLst>
          </p:cNvPr>
          <p:cNvSpPr/>
          <p:nvPr/>
        </p:nvSpPr>
        <p:spPr bwMode="auto">
          <a:xfrm>
            <a:off x="4853844" y="4427679"/>
            <a:ext cx="4670300" cy="1664413"/>
          </a:xfrm>
          <a:prstGeom prst="rect">
            <a:avLst/>
          </a:prstGeom>
          <a:solidFill>
            <a:srgbClr val="C6E6E9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E5B87D-84E2-804E-86D9-500BD20C2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9448800" cy="731520"/>
          </a:xfrm>
        </p:spPr>
        <p:txBody>
          <a:bodyPr/>
          <a:lstStyle/>
          <a:p>
            <a:r>
              <a:rPr lang="en-US" dirty="0"/>
              <a:t>Supporting FELIX Hardware at JLAB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0412AA4-8BFC-0549-B38C-0E15AF226793}"/>
              </a:ext>
            </a:extLst>
          </p:cNvPr>
          <p:cNvGrpSpPr/>
          <p:nvPr/>
        </p:nvGrpSpPr>
        <p:grpSpPr>
          <a:xfrm>
            <a:off x="927035" y="3256748"/>
            <a:ext cx="726141" cy="338554"/>
            <a:chOff x="4783394" y="2769675"/>
            <a:chExt cx="726141" cy="33855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0446322-CEE8-EF4D-92CF-FD20D423578C}"/>
                </a:ext>
              </a:extLst>
            </p:cNvPr>
            <p:cNvSpPr/>
            <p:nvPr/>
          </p:nvSpPr>
          <p:spPr bwMode="auto">
            <a:xfrm>
              <a:off x="4783394" y="2780213"/>
              <a:ext cx="726141" cy="275708"/>
            </a:xfrm>
            <a:prstGeom prst="rect">
              <a:avLst/>
            </a:prstGeom>
            <a:solidFill>
              <a:srgbClr val="94B9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57150" marR="0" indent="0" algn="l" defTabSz="909638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E371E84-BCCE-C046-BFEC-AE2CC31F17E7}"/>
                </a:ext>
              </a:extLst>
            </p:cNvPr>
            <p:cNvSpPr txBox="1"/>
            <p:nvPr/>
          </p:nvSpPr>
          <p:spPr>
            <a:xfrm>
              <a:off x="4939543" y="2769675"/>
              <a:ext cx="5597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RDO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0C032B2-B099-C040-B98F-80830093E2BA}"/>
              </a:ext>
            </a:extLst>
          </p:cNvPr>
          <p:cNvGrpSpPr/>
          <p:nvPr/>
        </p:nvGrpSpPr>
        <p:grpSpPr>
          <a:xfrm>
            <a:off x="927035" y="3597826"/>
            <a:ext cx="726141" cy="338554"/>
            <a:chOff x="4783394" y="2769675"/>
            <a:chExt cx="726141" cy="33855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C6A7B57-80BF-344A-B90F-5821E30C8EE5}"/>
                </a:ext>
              </a:extLst>
            </p:cNvPr>
            <p:cNvSpPr/>
            <p:nvPr/>
          </p:nvSpPr>
          <p:spPr bwMode="auto">
            <a:xfrm>
              <a:off x="4783394" y="2780213"/>
              <a:ext cx="726141" cy="275708"/>
            </a:xfrm>
            <a:prstGeom prst="rect">
              <a:avLst/>
            </a:prstGeom>
            <a:solidFill>
              <a:srgbClr val="94B9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57150" marR="0" indent="0" algn="l" defTabSz="909638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B113AD6-7CA5-D744-9275-26078B1113E1}"/>
                </a:ext>
              </a:extLst>
            </p:cNvPr>
            <p:cNvSpPr txBox="1"/>
            <p:nvPr/>
          </p:nvSpPr>
          <p:spPr>
            <a:xfrm>
              <a:off x="4939543" y="2769675"/>
              <a:ext cx="5597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RDO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3FC4827-51DF-934A-B26F-463168314650}"/>
              </a:ext>
            </a:extLst>
          </p:cNvPr>
          <p:cNvGrpSpPr/>
          <p:nvPr/>
        </p:nvGrpSpPr>
        <p:grpSpPr>
          <a:xfrm>
            <a:off x="927035" y="2564576"/>
            <a:ext cx="726141" cy="338554"/>
            <a:chOff x="4783394" y="2769675"/>
            <a:chExt cx="726141" cy="33855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8867EF5-4065-5D47-A226-D0E2B91135A4}"/>
                </a:ext>
              </a:extLst>
            </p:cNvPr>
            <p:cNvSpPr/>
            <p:nvPr/>
          </p:nvSpPr>
          <p:spPr bwMode="auto">
            <a:xfrm>
              <a:off x="4783394" y="2780213"/>
              <a:ext cx="726141" cy="275708"/>
            </a:xfrm>
            <a:prstGeom prst="rect">
              <a:avLst/>
            </a:prstGeom>
            <a:solidFill>
              <a:srgbClr val="94B9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57150" marR="0" indent="0" algn="l" defTabSz="909638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BEA22C5-0151-A648-85AC-9610375FB40E}"/>
                </a:ext>
              </a:extLst>
            </p:cNvPr>
            <p:cNvSpPr txBox="1"/>
            <p:nvPr/>
          </p:nvSpPr>
          <p:spPr>
            <a:xfrm>
              <a:off x="4939543" y="2769675"/>
              <a:ext cx="5597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RDO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A0DDD88-7EE7-CB4A-A7BC-A0C401D2779E}"/>
              </a:ext>
            </a:extLst>
          </p:cNvPr>
          <p:cNvGrpSpPr/>
          <p:nvPr/>
        </p:nvGrpSpPr>
        <p:grpSpPr>
          <a:xfrm>
            <a:off x="927035" y="2905654"/>
            <a:ext cx="726141" cy="338554"/>
            <a:chOff x="4783394" y="2769675"/>
            <a:chExt cx="726141" cy="3385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7840353-96BC-8D4F-A37D-6C8932BC1B7E}"/>
                </a:ext>
              </a:extLst>
            </p:cNvPr>
            <p:cNvSpPr/>
            <p:nvPr/>
          </p:nvSpPr>
          <p:spPr bwMode="auto">
            <a:xfrm>
              <a:off x="4783394" y="2780213"/>
              <a:ext cx="726141" cy="275708"/>
            </a:xfrm>
            <a:prstGeom prst="rect">
              <a:avLst/>
            </a:prstGeom>
            <a:solidFill>
              <a:srgbClr val="94B9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57150" marR="0" indent="0" algn="l" defTabSz="909638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B0D9F8-176A-3E41-BA23-D845024BE94D}"/>
                </a:ext>
              </a:extLst>
            </p:cNvPr>
            <p:cNvSpPr txBox="1"/>
            <p:nvPr/>
          </p:nvSpPr>
          <p:spPr>
            <a:xfrm>
              <a:off x="4939543" y="2769675"/>
              <a:ext cx="5597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RDO</a:t>
              </a:r>
            </a:p>
          </p:txBody>
        </p:sp>
      </p:grp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BC129AD8-2BB2-9847-8D94-386738D2ED05}"/>
              </a:ext>
            </a:extLst>
          </p:cNvPr>
          <p:cNvCxnSpPr>
            <a:stCxn id="9" idx="3"/>
          </p:cNvCxnSpPr>
          <p:nvPr/>
        </p:nvCxnSpPr>
        <p:spPr bwMode="auto">
          <a:xfrm flipV="1">
            <a:off x="1653176" y="3447186"/>
            <a:ext cx="2986969" cy="299032"/>
          </a:xfrm>
          <a:prstGeom prst="curvedConnector3">
            <a:avLst/>
          </a:prstGeom>
          <a:solidFill>
            <a:srgbClr val="C6E6E9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69118C54-CC18-6044-ADF7-E603BBF4AAC2}"/>
              </a:ext>
            </a:extLst>
          </p:cNvPr>
          <p:cNvCxnSpPr>
            <a:stCxn id="6" idx="3"/>
          </p:cNvCxnSpPr>
          <p:nvPr/>
        </p:nvCxnSpPr>
        <p:spPr bwMode="auto">
          <a:xfrm flipV="1">
            <a:off x="1653176" y="3359648"/>
            <a:ext cx="2986969" cy="45492"/>
          </a:xfrm>
          <a:prstGeom prst="curvedConnector3">
            <a:avLst/>
          </a:prstGeom>
          <a:solidFill>
            <a:srgbClr val="C6E6E9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B0FAF9F0-0955-D04D-BDB9-9C69C0A12D52}"/>
              </a:ext>
            </a:extLst>
          </p:cNvPr>
          <p:cNvCxnSpPr>
            <a:stCxn id="15" idx="3"/>
          </p:cNvCxnSpPr>
          <p:nvPr/>
        </p:nvCxnSpPr>
        <p:spPr bwMode="auto">
          <a:xfrm>
            <a:off x="1653176" y="3054046"/>
            <a:ext cx="2986969" cy="202702"/>
          </a:xfrm>
          <a:prstGeom prst="curvedConnector3">
            <a:avLst/>
          </a:prstGeom>
          <a:solidFill>
            <a:srgbClr val="C6E6E9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Curved Connector 31">
            <a:extLst>
              <a:ext uri="{FF2B5EF4-FFF2-40B4-BE49-F238E27FC236}">
                <a16:creationId xmlns:a16="http://schemas.microsoft.com/office/drawing/2014/main" id="{1A151D8F-6596-7A4C-A813-232F9E6674EC}"/>
              </a:ext>
            </a:extLst>
          </p:cNvPr>
          <p:cNvCxnSpPr>
            <a:stCxn id="12" idx="3"/>
          </p:cNvCxnSpPr>
          <p:nvPr/>
        </p:nvCxnSpPr>
        <p:spPr bwMode="auto">
          <a:xfrm>
            <a:off x="1653176" y="2712968"/>
            <a:ext cx="2986969" cy="431944"/>
          </a:xfrm>
          <a:prstGeom prst="curvedConnector3">
            <a:avLst/>
          </a:prstGeom>
          <a:solidFill>
            <a:srgbClr val="C6E6E9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651A580-1525-9341-84FE-B51A9F8C859A}"/>
              </a:ext>
            </a:extLst>
          </p:cNvPr>
          <p:cNvSpPr txBox="1"/>
          <p:nvPr/>
        </p:nvSpPr>
        <p:spPr>
          <a:xfrm>
            <a:off x="7364019" y="864647"/>
            <a:ext cx="3092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Versal </a:t>
            </a:r>
            <a:r>
              <a:rPr lang="en-US" dirty="0" err="1"/>
              <a:t>Ultrascale</a:t>
            </a:r>
            <a:r>
              <a:rPr lang="en-US" dirty="0"/>
              <a:t>+ FPGA (SoC, </a:t>
            </a:r>
            <a:r>
              <a:rPr lang="en-US" b="1" dirty="0">
                <a:solidFill>
                  <a:srgbClr val="FF0000"/>
                </a:solidFill>
              </a:rPr>
              <a:t>ROC</a:t>
            </a:r>
            <a:r>
              <a:rPr lang="en-US" dirty="0"/>
              <a:t>)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0F029D6-F35D-2841-97EB-2CD9AFD76E9F}"/>
              </a:ext>
            </a:extLst>
          </p:cNvPr>
          <p:cNvCxnSpPr/>
          <p:nvPr/>
        </p:nvCxnSpPr>
        <p:spPr bwMode="auto">
          <a:xfrm flipH="1">
            <a:off x="7364019" y="1102851"/>
            <a:ext cx="865581" cy="1085545"/>
          </a:xfrm>
          <a:prstGeom prst="straightConnector1">
            <a:avLst/>
          </a:prstGeom>
          <a:solidFill>
            <a:srgbClr val="C6E6E9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D0A7F39A-2768-A747-A5EC-2F02E10890D4}"/>
              </a:ext>
            </a:extLst>
          </p:cNvPr>
          <p:cNvSpPr txBox="1"/>
          <p:nvPr/>
        </p:nvSpPr>
        <p:spPr>
          <a:xfrm>
            <a:off x="6545496" y="3964191"/>
            <a:ext cx="55335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PCIe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1C5C4E2-1485-764B-8D65-A4042107DF59}"/>
              </a:ext>
            </a:extLst>
          </p:cNvPr>
          <p:cNvCxnSpPr/>
          <p:nvPr/>
        </p:nvCxnSpPr>
        <p:spPr bwMode="auto">
          <a:xfrm>
            <a:off x="6544638" y="3760342"/>
            <a:ext cx="0" cy="1006867"/>
          </a:xfrm>
          <a:prstGeom prst="straightConnector1">
            <a:avLst/>
          </a:prstGeom>
          <a:solidFill>
            <a:srgbClr val="C6E6E9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86C43C2-E136-E849-A6C3-45519828A00D}"/>
              </a:ext>
            </a:extLst>
          </p:cNvPr>
          <p:cNvCxnSpPr/>
          <p:nvPr/>
        </p:nvCxnSpPr>
        <p:spPr bwMode="auto">
          <a:xfrm>
            <a:off x="7272389" y="3758632"/>
            <a:ext cx="0" cy="1006867"/>
          </a:xfrm>
          <a:prstGeom prst="straightConnector1">
            <a:avLst/>
          </a:prstGeom>
          <a:solidFill>
            <a:srgbClr val="C6E6E9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D76F6C0B-9727-BA4D-9F2A-34327752FFA1}"/>
              </a:ext>
            </a:extLst>
          </p:cNvPr>
          <p:cNvSpPr/>
          <p:nvPr/>
        </p:nvSpPr>
        <p:spPr bwMode="auto">
          <a:xfrm>
            <a:off x="6096000" y="4765499"/>
            <a:ext cx="1675019" cy="494386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60CC351-F447-B64D-9D97-BD99ED2B1D79}"/>
              </a:ext>
            </a:extLst>
          </p:cNvPr>
          <p:cNvSpPr txBox="1"/>
          <p:nvPr/>
        </p:nvSpPr>
        <p:spPr>
          <a:xfrm>
            <a:off x="6472131" y="4843415"/>
            <a:ext cx="7168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DRAM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B376AE6-50B2-0F42-AE7F-1CEDB8F9A251}"/>
              </a:ext>
            </a:extLst>
          </p:cNvPr>
          <p:cNvSpPr txBox="1"/>
          <p:nvPr/>
        </p:nvSpPr>
        <p:spPr>
          <a:xfrm>
            <a:off x="4810712" y="4370321"/>
            <a:ext cx="1145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DAQ Server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977C17B-1DF8-FA40-B0CB-D147DD9A7879}"/>
              </a:ext>
            </a:extLst>
          </p:cNvPr>
          <p:cNvSpPr/>
          <p:nvPr/>
        </p:nvSpPr>
        <p:spPr bwMode="auto">
          <a:xfrm>
            <a:off x="8104920" y="4503299"/>
            <a:ext cx="1085323" cy="987416"/>
          </a:xfrm>
          <a:prstGeom prst="ellipse">
            <a:avLst/>
          </a:prstGeom>
          <a:solidFill>
            <a:srgbClr val="C6E6E9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6C8295A-7283-A14B-B8F1-B6D196C36654}"/>
              </a:ext>
            </a:extLst>
          </p:cNvPr>
          <p:cNvSpPr txBox="1"/>
          <p:nvPr/>
        </p:nvSpPr>
        <p:spPr>
          <a:xfrm>
            <a:off x="8336310" y="4696633"/>
            <a:ext cx="670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CODA</a:t>
            </a:r>
          </a:p>
          <a:p>
            <a:pPr algn="ctr"/>
            <a:r>
              <a:rPr lang="en-US" dirty="0"/>
              <a:t>EMU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6C133C4-549E-3A4E-BCBA-A2280F987B83}"/>
              </a:ext>
            </a:extLst>
          </p:cNvPr>
          <p:cNvSpPr txBox="1"/>
          <p:nvPr/>
        </p:nvSpPr>
        <p:spPr>
          <a:xfrm>
            <a:off x="1539322" y="3820786"/>
            <a:ext cx="13239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Control/Clock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A20D959-C81E-8A4E-94CE-20C3511E99A9}"/>
              </a:ext>
            </a:extLst>
          </p:cNvPr>
          <p:cNvSpPr txBox="1"/>
          <p:nvPr/>
        </p:nvSpPr>
        <p:spPr>
          <a:xfrm>
            <a:off x="1845484" y="3373717"/>
            <a:ext cx="5713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999A5A2-82D1-2342-908A-9BF8DC25D8FC}"/>
              </a:ext>
            </a:extLst>
          </p:cNvPr>
          <p:cNvCxnSpPr/>
          <p:nvPr/>
        </p:nvCxnSpPr>
        <p:spPr bwMode="auto">
          <a:xfrm flipH="1">
            <a:off x="1760880" y="3820787"/>
            <a:ext cx="727751" cy="0"/>
          </a:xfrm>
          <a:prstGeom prst="straightConnector1">
            <a:avLst/>
          </a:prstGeom>
          <a:solidFill>
            <a:srgbClr val="C6E6E9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A9AF83C-AB49-D24A-BE3D-47152DFF5F49}"/>
              </a:ext>
            </a:extLst>
          </p:cNvPr>
          <p:cNvCxnSpPr/>
          <p:nvPr/>
        </p:nvCxnSpPr>
        <p:spPr bwMode="auto">
          <a:xfrm>
            <a:off x="1760880" y="3649862"/>
            <a:ext cx="727751" cy="0"/>
          </a:xfrm>
          <a:prstGeom prst="straightConnector1">
            <a:avLst/>
          </a:prstGeom>
          <a:solidFill>
            <a:srgbClr val="C6E6E9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18FC486D-A1E4-2A42-A485-2D9299074713}"/>
              </a:ext>
            </a:extLst>
          </p:cNvPr>
          <p:cNvSpPr/>
          <p:nvPr/>
        </p:nvSpPr>
        <p:spPr bwMode="auto">
          <a:xfrm>
            <a:off x="197543" y="2386007"/>
            <a:ext cx="726142" cy="1716401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27F263-C726-7F49-A57F-248F10F4D1BA}"/>
              </a:ext>
            </a:extLst>
          </p:cNvPr>
          <p:cNvSpPr txBox="1"/>
          <p:nvPr/>
        </p:nvSpPr>
        <p:spPr>
          <a:xfrm rot="16200000">
            <a:off x="-16490" y="3011126"/>
            <a:ext cx="1111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Detector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F5B09C-6537-9E47-85F5-0EA4AF3436B8}"/>
              </a:ext>
            </a:extLst>
          </p:cNvPr>
          <p:cNvSpPr txBox="1"/>
          <p:nvPr/>
        </p:nvSpPr>
        <p:spPr>
          <a:xfrm>
            <a:off x="-1429" y="832307"/>
            <a:ext cx="4375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FELIX: FLX 182 (we have 2 boards)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C24C09-EA92-77B2-81A4-F03BA6F3E93A}"/>
              </a:ext>
            </a:extLst>
          </p:cNvPr>
          <p:cNvSpPr txBox="1"/>
          <p:nvPr/>
        </p:nvSpPr>
        <p:spPr>
          <a:xfrm>
            <a:off x="5067975" y="2975635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987E57-BDF0-E6D2-5DF8-1B4BDE97E597}"/>
              </a:ext>
            </a:extLst>
          </p:cNvPr>
          <p:cNvSpPr txBox="1"/>
          <p:nvPr/>
        </p:nvSpPr>
        <p:spPr>
          <a:xfrm>
            <a:off x="5067975" y="3262505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24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D222888-60A5-4261-E215-BA275E941090}"/>
              </a:ext>
            </a:extLst>
          </p:cNvPr>
          <p:cNvCxnSpPr>
            <a:endCxn id="50" idx="2"/>
          </p:cNvCxnSpPr>
          <p:nvPr/>
        </p:nvCxnSpPr>
        <p:spPr bwMode="auto">
          <a:xfrm>
            <a:off x="7650051" y="4997007"/>
            <a:ext cx="454869" cy="0"/>
          </a:xfrm>
          <a:prstGeom prst="straightConnector1">
            <a:avLst/>
          </a:prstGeom>
          <a:solidFill>
            <a:srgbClr val="C6E6E9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C3FA82B-F0BA-AC4F-1DCB-52B1F41AD407}"/>
              </a:ext>
            </a:extLst>
          </p:cNvPr>
          <p:cNvSpPr txBox="1"/>
          <p:nvPr/>
        </p:nvSpPr>
        <p:spPr>
          <a:xfrm>
            <a:off x="3565509" y="2293335"/>
            <a:ext cx="10087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JLAB</a:t>
            </a:r>
          </a:p>
          <a:p>
            <a:r>
              <a:rPr lang="en-US" dirty="0"/>
              <a:t>Clock/Trig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0D99D5-D852-FDEC-0567-2688E6B45A13}"/>
              </a:ext>
            </a:extLst>
          </p:cNvPr>
          <p:cNvSpPr txBox="1"/>
          <p:nvPr/>
        </p:nvSpPr>
        <p:spPr>
          <a:xfrm>
            <a:off x="149156" y="1223527"/>
            <a:ext cx="32234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FPGA: Xilinx Versal Prime XCVM1802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PCIe Gen4 x16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24 Firefly links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9E76F50-D3FD-7A0B-DD23-8651FB4ED6D8}"/>
              </a:ext>
            </a:extLst>
          </p:cNvPr>
          <p:cNvSpPr txBox="1"/>
          <p:nvPr/>
        </p:nvSpPr>
        <p:spPr>
          <a:xfrm>
            <a:off x="1167450" y="4159340"/>
            <a:ext cx="31214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Implement a protocol based</a:t>
            </a:r>
          </a:p>
          <a:p>
            <a:r>
              <a:rPr lang="en-US" sz="2000" dirty="0">
                <a:solidFill>
                  <a:srgbClr val="0070C0"/>
                </a:solidFill>
              </a:rPr>
              <a:t>on the proposed EIC Link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5CE5150-390B-F7DE-24C3-4D6A0AFD3D4B}"/>
              </a:ext>
            </a:extLst>
          </p:cNvPr>
          <p:cNvCxnSpPr/>
          <p:nvPr/>
        </p:nvCxnSpPr>
        <p:spPr bwMode="auto">
          <a:xfrm>
            <a:off x="4069878" y="2585722"/>
            <a:ext cx="783966" cy="0"/>
          </a:xfrm>
          <a:prstGeom prst="straightConnector1">
            <a:avLst/>
          </a:prstGeom>
          <a:solidFill>
            <a:srgbClr val="C6E6E9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CF2024CF-0D91-5E6C-CCFF-0BE723135FB0}"/>
              </a:ext>
            </a:extLst>
          </p:cNvPr>
          <p:cNvSpPr txBox="1"/>
          <p:nvPr/>
        </p:nvSpPr>
        <p:spPr>
          <a:xfrm>
            <a:off x="334851" y="5293217"/>
            <a:ext cx="3954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Questions:</a:t>
            </a:r>
          </a:p>
          <a:p>
            <a:r>
              <a:rPr lang="en-US" dirty="0"/>
              <a:t>What can we use for RDOs?</a:t>
            </a:r>
          </a:p>
          <a:p>
            <a:r>
              <a:rPr lang="en-US" dirty="0"/>
              <a:t>Is there a potential “cheap” commercial option for the DAM that could be used for prototyping?</a:t>
            </a:r>
          </a:p>
        </p:txBody>
      </p:sp>
    </p:spTree>
    <p:extLst>
      <p:ext uri="{BB962C8B-B14F-4D97-AF65-F5344CB8AC3E}">
        <p14:creationId xmlns:p14="http://schemas.microsoft.com/office/powerpoint/2010/main" val="2165847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FE07C-8984-BB44-BB07-2F2049B9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Pre-Prototyping EIC DAQ at JLAB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91A19-3449-F73A-B24B-F3422FACA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575" y="3924019"/>
            <a:ext cx="4013915" cy="2669963"/>
          </a:xfrm>
        </p:spPr>
        <p:txBody>
          <a:bodyPr/>
          <a:lstStyle/>
          <a:p>
            <a:pPr marL="39688" indent="0">
              <a:buNone/>
            </a:pPr>
            <a:r>
              <a:rPr lang="en-US" b="1" dirty="0"/>
              <a:t>ALINX VD100</a:t>
            </a:r>
            <a:r>
              <a:rPr lang="en-US" dirty="0"/>
              <a:t> ($800)</a:t>
            </a:r>
          </a:p>
          <a:p>
            <a:r>
              <a:rPr lang="en-US" dirty="0"/>
              <a:t>Versal </a:t>
            </a:r>
            <a:r>
              <a:rPr lang="en-US" dirty="0" err="1"/>
              <a:t>SoM</a:t>
            </a:r>
            <a:r>
              <a:rPr lang="en-US" dirty="0"/>
              <a:t> (dual core ARM)</a:t>
            </a:r>
          </a:p>
          <a:p>
            <a:r>
              <a:rPr lang="en-US" dirty="0"/>
              <a:t>2x SFP+ (12.5Gps)</a:t>
            </a:r>
          </a:p>
          <a:p>
            <a:r>
              <a:rPr lang="en-US" dirty="0"/>
              <a:t>2x 1Gb Ethernet</a:t>
            </a:r>
          </a:p>
          <a:p>
            <a:r>
              <a:rPr lang="en-US" dirty="0"/>
              <a:t>4GB DRAM</a:t>
            </a:r>
          </a:p>
          <a:p>
            <a:r>
              <a:rPr lang="en-US" dirty="0"/>
              <a:t>156MHz on board clock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25E3DF-6327-EA7C-7624-990033ED3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966"/>
            <a:ext cx="5741026" cy="3211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BEFE6F-171F-F195-CBB9-6ADC5DBCD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9189" y="3924019"/>
            <a:ext cx="6843793" cy="2449752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98981337-250D-50CD-410D-15DB2F209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5458" y="808965"/>
            <a:ext cx="2768576" cy="28282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084266-A28C-BE5B-FCB7-7AFDA2BA0A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9008210" y="808966"/>
            <a:ext cx="3079437" cy="23095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DE3CBD-B52C-541C-DE66-48BDA63972F4}"/>
              </a:ext>
            </a:extLst>
          </p:cNvPr>
          <p:cNvSpPr txBox="1"/>
          <p:nvPr/>
        </p:nvSpPr>
        <p:spPr>
          <a:xfrm>
            <a:off x="9169133" y="3151814"/>
            <a:ext cx="2714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VMM ASICs + </a:t>
            </a:r>
            <a:r>
              <a:rPr lang="en-US" dirty="0" err="1"/>
              <a:t>Artix</a:t>
            </a:r>
            <a:r>
              <a:rPr lang="en-US" dirty="0"/>
              <a:t> </a:t>
            </a:r>
            <a:r>
              <a:rPr lang="en-US" dirty="0" err="1"/>
              <a:t>Ultrascale</a:t>
            </a:r>
            <a:r>
              <a:rPr lang="en-US" dirty="0"/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ADAC8A-84D6-1389-5AAB-7A4F87D964BF}"/>
              </a:ext>
            </a:extLst>
          </p:cNvPr>
          <p:cNvSpPr txBox="1"/>
          <p:nvPr/>
        </p:nvSpPr>
        <p:spPr>
          <a:xfrm>
            <a:off x="6576830" y="3298697"/>
            <a:ext cx="1135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EIC PP-RDO</a:t>
            </a:r>
          </a:p>
        </p:txBody>
      </p:sp>
    </p:spTree>
    <p:extLst>
      <p:ext uri="{BB962C8B-B14F-4D97-AF65-F5344CB8AC3E}">
        <p14:creationId xmlns:p14="http://schemas.microsoft.com/office/powerpoint/2010/main" val="3685709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051701-D916-5C48-8F1A-FBCA2D72A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810" y="4351983"/>
            <a:ext cx="4159668" cy="247748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75BAB3A-C746-CE48-A615-AA97425E5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829" y="4353708"/>
            <a:ext cx="4401355" cy="247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5CF5C7-BA1E-AA43-80F3-1C2EDAA18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999" y="14758"/>
            <a:ext cx="8370498" cy="731520"/>
          </a:xfrm>
        </p:spPr>
        <p:txBody>
          <a:bodyPr>
            <a:normAutofit/>
          </a:bodyPr>
          <a:lstStyle/>
          <a:p>
            <a:r>
              <a:rPr lang="en-US" sz="3200" dirty="0"/>
              <a:t>Data Acquisition at Jefferson Lab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C793AC9-AFF4-4048-9FCB-63D7B25E4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776" y="822960"/>
            <a:ext cx="8469209" cy="3354404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At </a:t>
            </a:r>
            <a:r>
              <a:rPr lang="en-US" dirty="0" err="1">
                <a:solidFill>
                  <a:schemeClr val="accent1"/>
                </a:solidFill>
              </a:rPr>
              <a:t>JLab</a:t>
            </a:r>
            <a:r>
              <a:rPr lang="en-US" dirty="0">
                <a:solidFill>
                  <a:schemeClr val="accent1"/>
                </a:solidFill>
              </a:rPr>
              <a:t> we have 4 Experimental Halls, all running with different detectors - and physics focus.</a:t>
            </a:r>
          </a:p>
          <a:p>
            <a:pPr lvl="1"/>
            <a:r>
              <a:rPr lang="en-US" dirty="0"/>
              <a:t>Of course all are having increased demands for the DAQ.</a:t>
            </a:r>
          </a:p>
          <a:p>
            <a:r>
              <a:rPr lang="en-US" dirty="0">
                <a:solidFill>
                  <a:srgbClr val="0070C0"/>
                </a:solidFill>
              </a:rPr>
              <a:t>The Fast Electronics/DAQ (FEDAQ) support group provides custom electronics, as well as firmware and software libraries and tools for all experiments.</a:t>
            </a:r>
          </a:p>
          <a:p>
            <a:r>
              <a:rPr lang="en-US" dirty="0">
                <a:solidFill>
                  <a:schemeClr val="accent1"/>
                </a:solidFill>
              </a:rPr>
              <a:t>Our current goals are to support both the traditional </a:t>
            </a:r>
            <a:r>
              <a:rPr lang="en-US" b="1" dirty="0">
                <a:solidFill>
                  <a:schemeClr val="accent1"/>
                </a:solidFill>
              </a:rPr>
              <a:t>Triggered model</a:t>
            </a:r>
            <a:r>
              <a:rPr lang="en-US" dirty="0">
                <a:solidFill>
                  <a:schemeClr val="accent1"/>
                </a:solidFill>
              </a:rPr>
              <a:t> along with the </a:t>
            </a:r>
            <a:r>
              <a:rPr lang="en-US" b="1" dirty="0">
                <a:solidFill>
                  <a:schemeClr val="accent1"/>
                </a:solidFill>
              </a:rPr>
              <a:t>Streaming Model</a:t>
            </a:r>
            <a:r>
              <a:rPr lang="en-US" dirty="0">
                <a:solidFill>
                  <a:schemeClr val="accent1"/>
                </a:solidFill>
              </a:rPr>
              <a:t> within one integrated DAQ framework. </a:t>
            </a:r>
          </a:p>
          <a:p>
            <a:pPr lvl="1"/>
            <a:r>
              <a:rPr lang="en-US" dirty="0"/>
              <a:t>Leverage existing hardware to implement Streaming</a:t>
            </a:r>
          </a:p>
          <a:p>
            <a:pPr lvl="1"/>
            <a:r>
              <a:rPr lang="en-US" dirty="0"/>
              <a:t>Add support for new electronics</a:t>
            </a:r>
          </a:p>
          <a:p>
            <a:pPr lvl="1"/>
            <a:r>
              <a:rPr lang="en-US" dirty="0"/>
              <a:t>Try to keep it as seamless and user friendly as possible</a:t>
            </a:r>
          </a:p>
          <a:p>
            <a:endParaRPr lang="en-US" dirty="0"/>
          </a:p>
        </p:txBody>
      </p:sp>
      <p:pic>
        <p:nvPicPr>
          <p:cNvPr id="7" name="Picture 2" descr="pasted-image.tiff">
            <a:extLst>
              <a:ext uri="{FF2B5EF4-FFF2-40B4-BE49-F238E27FC236}">
                <a16:creationId xmlns:a16="http://schemas.microsoft.com/office/drawing/2014/main" id="{39265755-849E-CD46-9DC0-9113AFF910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87515" y="1635163"/>
            <a:ext cx="3357964" cy="2640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28976A-C061-154D-AA29-1ECDD3785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33" y="4353708"/>
            <a:ext cx="3551039" cy="24757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9BAA22-9B40-7E47-B994-DFBE70E12C1D}"/>
              </a:ext>
            </a:extLst>
          </p:cNvPr>
          <p:cNvSpPr txBox="1"/>
          <p:nvPr/>
        </p:nvSpPr>
        <p:spPr>
          <a:xfrm>
            <a:off x="135776" y="4351983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C1B3C5-A19E-5A47-9369-ECB740BE88CA}"/>
              </a:ext>
            </a:extLst>
          </p:cNvPr>
          <p:cNvSpPr txBox="1"/>
          <p:nvPr/>
        </p:nvSpPr>
        <p:spPr>
          <a:xfrm>
            <a:off x="3682164" y="4351983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C1AFFC-0384-6B4C-B2D0-4DB6DFA6A280}"/>
              </a:ext>
            </a:extLst>
          </p:cNvPr>
          <p:cNvSpPr txBox="1"/>
          <p:nvPr/>
        </p:nvSpPr>
        <p:spPr>
          <a:xfrm>
            <a:off x="8154064" y="4336561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90799B-E753-6747-BBD1-D30B6EBD7BF2}"/>
              </a:ext>
            </a:extLst>
          </p:cNvPr>
          <p:cNvSpPr txBox="1"/>
          <p:nvPr/>
        </p:nvSpPr>
        <p:spPr>
          <a:xfrm>
            <a:off x="11569280" y="1635163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706601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34045-2655-FA47-8640-9BCAFFF5F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9C670-59C4-E04E-BCA6-0470ECCF7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326" y="986611"/>
            <a:ext cx="6131874" cy="5452826"/>
          </a:xfrm>
        </p:spPr>
        <p:txBody>
          <a:bodyPr/>
          <a:lstStyle/>
          <a:p>
            <a:r>
              <a:rPr lang="en-US" sz="2400" dirty="0"/>
              <a:t>The VXS platform works for JLAB for the near term, but how do these solutions evolve for future experiments, and in particular the Streaming model.</a:t>
            </a:r>
          </a:p>
          <a:p>
            <a:r>
              <a:rPr lang="en-US" dirty="0"/>
              <a:t>Introduce the DAM/RDO architecture to our DAQ development with FELIX and other viable commercial options.</a:t>
            </a:r>
          </a:p>
          <a:p>
            <a:r>
              <a:rPr lang="en-US" dirty="0"/>
              <a:t>Implement a DAM/RDO clock distribution and communication protocol that is consistent with the EIC proposal. </a:t>
            </a:r>
          </a:p>
          <a:p>
            <a:r>
              <a:rPr lang="en-US" dirty="0"/>
              <a:t>This will initially be a useful testbed for the overall performance of the clock reconstruction and phase synchronization.</a:t>
            </a:r>
          </a:p>
          <a:p>
            <a:pPr marL="39688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0981A8D-A5F6-512B-AC20-0138A6AECE3C}"/>
              </a:ext>
            </a:extLst>
          </p:cNvPr>
          <p:cNvGrpSpPr/>
          <p:nvPr/>
        </p:nvGrpSpPr>
        <p:grpSpPr>
          <a:xfrm>
            <a:off x="6949496" y="1474600"/>
            <a:ext cx="621717" cy="348813"/>
            <a:chOff x="2112622" y="4949453"/>
            <a:chExt cx="621717" cy="348813"/>
          </a:xfrm>
          <a:solidFill>
            <a:srgbClr val="00B0F0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EF62CF-BC9B-4FA0-F0E9-17709DC3C7FD}"/>
                </a:ext>
              </a:extLst>
            </p:cNvPr>
            <p:cNvSpPr/>
            <p:nvPr/>
          </p:nvSpPr>
          <p:spPr bwMode="auto">
            <a:xfrm>
              <a:off x="2112622" y="4949453"/>
              <a:ext cx="605118" cy="348813"/>
            </a:xfrm>
            <a:prstGeom prst="rect">
              <a:avLst/>
            </a:prstGeom>
            <a:grp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indent="0" eaLnBrk="1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5A3672E-D7F3-7EDB-8170-83B8DA7D7567}"/>
                </a:ext>
              </a:extLst>
            </p:cNvPr>
            <p:cNvSpPr txBox="1"/>
            <p:nvPr/>
          </p:nvSpPr>
          <p:spPr>
            <a:xfrm>
              <a:off x="2174570" y="4954582"/>
              <a:ext cx="559769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RDO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0EB7A87-DEF2-8314-4C43-714F2AA1A392}"/>
              </a:ext>
            </a:extLst>
          </p:cNvPr>
          <p:cNvGrpSpPr/>
          <p:nvPr/>
        </p:nvGrpSpPr>
        <p:grpSpPr>
          <a:xfrm>
            <a:off x="6946071" y="986611"/>
            <a:ext cx="621717" cy="348813"/>
            <a:chOff x="2112622" y="4949453"/>
            <a:chExt cx="621717" cy="34881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7A73A85-2BCA-9FD2-B802-BDBB9858A40C}"/>
                </a:ext>
              </a:extLst>
            </p:cNvPr>
            <p:cNvSpPr/>
            <p:nvPr/>
          </p:nvSpPr>
          <p:spPr bwMode="auto">
            <a:xfrm>
              <a:off x="2112622" y="4949453"/>
              <a:ext cx="605118" cy="34881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indent="0" eaLnBrk="1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EB87C17-84C0-C7BA-AE4F-A938D10C47C2}"/>
                </a:ext>
              </a:extLst>
            </p:cNvPr>
            <p:cNvSpPr txBox="1"/>
            <p:nvPr/>
          </p:nvSpPr>
          <p:spPr>
            <a:xfrm>
              <a:off x="2174570" y="4954582"/>
              <a:ext cx="5597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RDO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00B8388-FCA3-18F8-45A9-46F390CE1004}"/>
              </a:ext>
            </a:extLst>
          </p:cNvPr>
          <p:cNvGrpSpPr/>
          <p:nvPr/>
        </p:nvGrpSpPr>
        <p:grpSpPr>
          <a:xfrm>
            <a:off x="6949496" y="1962589"/>
            <a:ext cx="621717" cy="348813"/>
            <a:chOff x="2112622" y="4949453"/>
            <a:chExt cx="621717" cy="348813"/>
          </a:xfrm>
          <a:solidFill>
            <a:srgbClr val="FFC000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6460808-E23E-07BF-CC8C-A47F2AE49E70}"/>
                </a:ext>
              </a:extLst>
            </p:cNvPr>
            <p:cNvSpPr/>
            <p:nvPr/>
          </p:nvSpPr>
          <p:spPr bwMode="auto">
            <a:xfrm>
              <a:off x="2112622" y="4949453"/>
              <a:ext cx="605118" cy="348813"/>
            </a:xfrm>
            <a:prstGeom prst="rect">
              <a:avLst/>
            </a:prstGeom>
            <a:grp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indent="0" eaLnBrk="1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AC89A1-B6CF-855A-4137-093E79A05306}"/>
                </a:ext>
              </a:extLst>
            </p:cNvPr>
            <p:cNvSpPr txBox="1"/>
            <p:nvPr/>
          </p:nvSpPr>
          <p:spPr>
            <a:xfrm>
              <a:off x="2174570" y="4954582"/>
              <a:ext cx="559769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RDO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7A4F462-EBF5-2DF0-2582-E1EA4421314F}"/>
              </a:ext>
            </a:extLst>
          </p:cNvPr>
          <p:cNvGrpSpPr/>
          <p:nvPr/>
        </p:nvGrpSpPr>
        <p:grpSpPr>
          <a:xfrm>
            <a:off x="6949496" y="2457579"/>
            <a:ext cx="621717" cy="348813"/>
            <a:chOff x="2112622" y="4949453"/>
            <a:chExt cx="621717" cy="348813"/>
          </a:xfrm>
          <a:solidFill>
            <a:schemeClr val="accent5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A0B3C89-8CF2-6702-88A0-997965FD2CAD}"/>
                </a:ext>
              </a:extLst>
            </p:cNvPr>
            <p:cNvSpPr/>
            <p:nvPr/>
          </p:nvSpPr>
          <p:spPr bwMode="auto">
            <a:xfrm>
              <a:off x="2112622" y="4949453"/>
              <a:ext cx="605118" cy="348813"/>
            </a:xfrm>
            <a:prstGeom prst="rect">
              <a:avLst/>
            </a:prstGeom>
            <a:grp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indent="0" eaLnBrk="1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63E0DEA-1926-3F71-E335-B405ECCE826C}"/>
                </a:ext>
              </a:extLst>
            </p:cNvPr>
            <p:cNvSpPr txBox="1"/>
            <p:nvPr/>
          </p:nvSpPr>
          <p:spPr>
            <a:xfrm>
              <a:off x="2174570" y="4954582"/>
              <a:ext cx="559769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RDO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A8EB337-A720-0DFF-79A0-49F15082AC4E}"/>
              </a:ext>
            </a:extLst>
          </p:cNvPr>
          <p:cNvSpPr/>
          <p:nvPr/>
        </p:nvSpPr>
        <p:spPr bwMode="auto">
          <a:xfrm>
            <a:off x="8425730" y="1003492"/>
            <a:ext cx="2020825" cy="1797770"/>
          </a:xfrm>
          <a:prstGeom prst="rect">
            <a:avLst/>
          </a:prstGeom>
          <a:solidFill>
            <a:srgbClr val="C6E6E9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FDCFB2-4FCD-EA4C-0BA5-240D9C5B55F6}"/>
              </a:ext>
            </a:extLst>
          </p:cNvPr>
          <p:cNvSpPr/>
          <p:nvPr/>
        </p:nvSpPr>
        <p:spPr bwMode="auto">
          <a:xfrm>
            <a:off x="9006012" y="1630620"/>
            <a:ext cx="890131" cy="86681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9A8E916-3B01-7607-1B42-8BCAA3A81DD0}"/>
              </a:ext>
            </a:extLst>
          </p:cNvPr>
          <p:cNvSpPr/>
          <p:nvPr/>
        </p:nvSpPr>
        <p:spPr bwMode="auto">
          <a:xfrm>
            <a:off x="9125262" y="1094920"/>
            <a:ext cx="621759" cy="397604"/>
          </a:xfrm>
          <a:prstGeom prst="roundRect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0AADDC-169F-9CAC-3591-805E16175865}"/>
              </a:ext>
            </a:extLst>
          </p:cNvPr>
          <p:cNvSpPr txBox="1"/>
          <p:nvPr/>
        </p:nvSpPr>
        <p:spPr>
          <a:xfrm>
            <a:off x="9129514" y="1868928"/>
            <a:ext cx="633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FPGA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AFE182-B722-7F5B-3552-A2793B747315}"/>
              </a:ext>
            </a:extLst>
          </p:cNvPr>
          <p:cNvSpPr txBox="1"/>
          <p:nvPr/>
        </p:nvSpPr>
        <p:spPr>
          <a:xfrm>
            <a:off x="9181003" y="1120174"/>
            <a:ext cx="540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ROC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EEE392-514E-8F41-646E-480B82B32641}"/>
              </a:ext>
            </a:extLst>
          </p:cNvPr>
          <p:cNvGrpSpPr/>
          <p:nvPr/>
        </p:nvGrpSpPr>
        <p:grpSpPr>
          <a:xfrm>
            <a:off x="11144150" y="2199979"/>
            <a:ext cx="820271" cy="338554"/>
            <a:chOff x="10528168" y="5685968"/>
            <a:chExt cx="820271" cy="33855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10A0DE8-7CBE-0D9F-BF42-2762DDF4C24B}"/>
                </a:ext>
              </a:extLst>
            </p:cNvPr>
            <p:cNvSpPr/>
            <p:nvPr/>
          </p:nvSpPr>
          <p:spPr bwMode="auto">
            <a:xfrm>
              <a:off x="10528168" y="5720775"/>
              <a:ext cx="820271" cy="268941"/>
            </a:xfrm>
            <a:prstGeom prst="rect">
              <a:avLst/>
            </a:prstGeom>
            <a:solidFill>
              <a:srgbClr val="09D1DA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57150" marR="0" indent="0" algn="l" defTabSz="909638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97DEE59-786B-4805-6676-97DE93C74110}"/>
                </a:ext>
              </a:extLst>
            </p:cNvPr>
            <p:cNvSpPr txBox="1"/>
            <p:nvPr/>
          </p:nvSpPr>
          <p:spPr>
            <a:xfrm>
              <a:off x="10589598" y="5685968"/>
              <a:ext cx="7216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Server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747CAAF-8E40-6A63-9D0F-D1FC0978FA96}"/>
              </a:ext>
            </a:extLst>
          </p:cNvPr>
          <p:cNvGrpSpPr/>
          <p:nvPr/>
        </p:nvGrpSpPr>
        <p:grpSpPr>
          <a:xfrm>
            <a:off x="11144149" y="1587141"/>
            <a:ext cx="820271" cy="338554"/>
            <a:chOff x="10528168" y="5685968"/>
            <a:chExt cx="820271" cy="33855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8D0FB79-698F-D643-181D-C37178C1235C}"/>
                </a:ext>
              </a:extLst>
            </p:cNvPr>
            <p:cNvSpPr/>
            <p:nvPr/>
          </p:nvSpPr>
          <p:spPr bwMode="auto">
            <a:xfrm>
              <a:off x="10528168" y="5720775"/>
              <a:ext cx="820271" cy="268941"/>
            </a:xfrm>
            <a:prstGeom prst="rect">
              <a:avLst/>
            </a:prstGeom>
            <a:solidFill>
              <a:srgbClr val="09D1DA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57150" marR="0" indent="0" algn="l" defTabSz="909638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44A89F2-1754-2EBC-7D76-C8B99038977C}"/>
                </a:ext>
              </a:extLst>
            </p:cNvPr>
            <p:cNvSpPr txBox="1"/>
            <p:nvPr/>
          </p:nvSpPr>
          <p:spPr>
            <a:xfrm>
              <a:off x="10589598" y="5685968"/>
              <a:ext cx="7216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Server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5364764-44F7-51F8-402D-294BB7AF2228}"/>
              </a:ext>
            </a:extLst>
          </p:cNvPr>
          <p:cNvCxnSpPr>
            <a:stCxn id="8" idx="3"/>
          </p:cNvCxnSpPr>
          <p:nvPr/>
        </p:nvCxnSpPr>
        <p:spPr bwMode="auto">
          <a:xfrm flipV="1">
            <a:off x="7551189" y="1161017"/>
            <a:ext cx="874541" cy="1"/>
          </a:xfrm>
          <a:prstGeom prst="line">
            <a:avLst/>
          </a:prstGeom>
          <a:solidFill>
            <a:srgbClr val="C6E6E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2376EF6-9AC0-A663-502D-0F20D0357FBE}"/>
              </a:ext>
            </a:extLst>
          </p:cNvPr>
          <p:cNvCxnSpPr/>
          <p:nvPr/>
        </p:nvCxnSpPr>
        <p:spPr bwMode="auto">
          <a:xfrm flipV="1">
            <a:off x="7557285" y="1642601"/>
            <a:ext cx="874541" cy="1"/>
          </a:xfrm>
          <a:prstGeom prst="line">
            <a:avLst/>
          </a:prstGeom>
          <a:solidFill>
            <a:srgbClr val="C6E6E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21AA1E6-0CB3-0257-DBA9-2E2D90CA8C1F}"/>
              </a:ext>
            </a:extLst>
          </p:cNvPr>
          <p:cNvCxnSpPr/>
          <p:nvPr/>
        </p:nvCxnSpPr>
        <p:spPr bwMode="auto">
          <a:xfrm flipV="1">
            <a:off x="7557285" y="2142473"/>
            <a:ext cx="874541" cy="1"/>
          </a:xfrm>
          <a:prstGeom prst="line">
            <a:avLst/>
          </a:prstGeom>
          <a:solidFill>
            <a:srgbClr val="C6E6E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9290EBF-EA93-3D83-11E4-0CD79434C173}"/>
              </a:ext>
            </a:extLst>
          </p:cNvPr>
          <p:cNvCxnSpPr/>
          <p:nvPr/>
        </p:nvCxnSpPr>
        <p:spPr bwMode="auto">
          <a:xfrm flipV="1">
            <a:off x="7557285" y="2630153"/>
            <a:ext cx="874541" cy="1"/>
          </a:xfrm>
          <a:prstGeom prst="line">
            <a:avLst/>
          </a:prstGeom>
          <a:solidFill>
            <a:srgbClr val="C6E6E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8AE57D1-5712-9FBA-D5C0-0574D724A10C}"/>
              </a:ext>
            </a:extLst>
          </p:cNvPr>
          <p:cNvCxnSpPr/>
          <p:nvPr/>
        </p:nvCxnSpPr>
        <p:spPr bwMode="auto">
          <a:xfrm>
            <a:off x="8425730" y="1161017"/>
            <a:ext cx="580282" cy="657266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64F7E38-2FE8-7803-780A-921C87740EC0}"/>
              </a:ext>
            </a:extLst>
          </p:cNvPr>
          <p:cNvCxnSpPr/>
          <p:nvPr/>
        </p:nvCxnSpPr>
        <p:spPr bwMode="auto">
          <a:xfrm flipV="1">
            <a:off x="8425730" y="2381448"/>
            <a:ext cx="580280" cy="246172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5C6EF68-C5A0-0DCA-986D-0B2F65798C35}"/>
              </a:ext>
            </a:extLst>
          </p:cNvPr>
          <p:cNvCxnSpPr/>
          <p:nvPr/>
        </p:nvCxnSpPr>
        <p:spPr bwMode="auto">
          <a:xfrm>
            <a:off x="8425730" y="1634140"/>
            <a:ext cx="580280" cy="340641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28D5487-E8E3-D9D3-3436-1A4A859C8411}"/>
              </a:ext>
            </a:extLst>
          </p:cNvPr>
          <p:cNvCxnSpPr/>
          <p:nvPr/>
        </p:nvCxnSpPr>
        <p:spPr bwMode="auto">
          <a:xfrm>
            <a:off x="8425730" y="2136995"/>
            <a:ext cx="580280" cy="62984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6BE3C60-668B-577E-4434-F955A9D19939}"/>
              </a:ext>
            </a:extLst>
          </p:cNvPr>
          <p:cNvCxnSpPr/>
          <p:nvPr/>
        </p:nvCxnSpPr>
        <p:spPr bwMode="auto">
          <a:xfrm flipV="1">
            <a:off x="9896143" y="1756418"/>
            <a:ext cx="550412" cy="218363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B4AFE40-9831-2F86-78B0-F9C7734BCF79}"/>
              </a:ext>
            </a:extLst>
          </p:cNvPr>
          <p:cNvCxnSpPr>
            <a:stCxn id="25" idx="1"/>
          </p:cNvCxnSpPr>
          <p:nvPr/>
        </p:nvCxnSpPr>
        <p:spPr bwMode="auto">
          <a:xfrm flipH="1" flipV="1">
            <a:off x="10446555" y="1756418"/>
            <a:ext cx="697594" cy="1"/>
          </a:xfrm>
          <a:prstGeom prst="line">
            <a:avLst/>
          </a:prstGeom>
          <a:solidFill>
            <a:srgbClr val="C6E6E9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B6CEFD6-BE4C-4FE9-35E5-51483550D93F}"/>
              </a:ext>
            </a:extLst>
          </p:cNvPr>
          <p:cNvCxnSpPr/>
          <p:nvPr/>
        </p:nvCxnSpPr>
        <p:spPr bwMode="auto">
          <a:xfrm flipH="1" flipV="1">
            <a:off x="10441387" y="2390444"/>
            <a:ext cx="697594" cy="1"/>
          </a:xfrm>
          <a:prstGeom prst="line">
            <a:avLst/>
          </a:prstGeom>
          <a:solidFill>
            <a:srgbClr val="C6E6E9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64E6E47-55F1-F10A-9CBA-A0B9DD77F210}"/>
              </a:ext>
            </a:extLst>
          </p:cNvPr>
          <p:cNvCxnSpPr>
            <a:cxnSpLocks/>
          </p:cNvCxnSpPr>
          <p:nvPr/>
        </p:nvCxnSpPr>
        <p:spPr bwMode="auto">
          <a:xfrm>
            <a:off x="9901312" y="2199979"/>
            <a:ext cx="563860" cy="195374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C9AA7F2-498A-C9E6-80B1-595677BF0D7D}"/>
              </a:ext>
            </a:extLst>
          </p:cNvPr>
          <p:cNvSpPr txBox="1"/>
          <p:nvPr/>
        </p:nvSpPr>
        <p:spPr>
          <a:xfrm>
            <a:off x="10005044" y="953417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SoC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24C04F7-D2F4-CB74-AB1E-EDB2BB1E30BD}"/>
              </a:ext>
            </a:extLst>
          </p:cNvPr>
          <p:cNvSpPr txBox="1"/>
          <p:nvPr/>
        </p:nvSpPr>
        <p:spPr>
          <a:xfrm>
            <a:off x="10437203" y="1502275"/>
            <a:ext cx="729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ethernet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F80913C-9942-A64F-476C-53EC29BC27D0}"/>
              </a:ext>
            </a:extLst>
          </p:cNvPr>
          <p:cNvSpPr txBox="1"/>
          <p:nvPr/>
        </p:nvSpPr>
        <p:spPr>
          <a:xfrm>
            <a:off x="10595074" y="2136763"/>
            <a:ext cx="461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PCIe</a:t>
            </a:r>
          </a:p>
        </p:txBody>
      </p:sp>
    </p:spTree>
    <p:extLst>
      <p:ext uri="{BB962C8B-B14F-4D97-AF65-F5344CB8AC3E}">
        <p14:creationId xmlns:p14="http://schemas.microsoft.com/office/powerpoint/2010/main" val="1417691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723A-55E7-A942-812B-0684BF999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40547485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5215D44-2E72-4D41-BC5B-762544B6A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6891" cy="731520"/>
          </a:xfrm>
        </p:spPr>
        <p:txBody>
          <a:bodyPr/>
          <a:lstStyle/>
          <a:p>
            <a:r>
              <a:rPr lang="en-US" dirty="0"/>
              <a:t>FADCs - Triggered vs Streaming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30981D-501B-AA47-9146-58391909C612}"/>
              </a:ext>
            </a:extLst>
          </p:cNvPr>
          <p:cNvCxnSpPr>
            <a:cxnSpLocks/>
          </p:cNvCxnSpPr>
          <p:nvPr/>
        </p:nvCxnSpPr>
        <p:spPr>
          <a:xfrm>
            <a:off x="5702784" y="945012"/>
            <a:ext cx="0" cy="58026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80DCE33-00A8-0C4C-8D22-7EE4DBAD759B}"/>
              </a:ext>
            </a:extLst>
          </p:cNvPr>
          <p:cNvCxnSpPr/>
          <p:nvPr/>
        </p:nvCxnSpPr>
        <p:spPr>
          <a:xfrm>
            <a:off x="4614042" y="1066789"/>
            <a:ext cx="0" cy="557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247C4C6-47B6-5A4F-B7E7-B3545816B8E6}"/>
              </a:ext>
            </a:extLst>
          </p:cNvPr>
          <p:cNvSpPr txBox="1"/>
          <p:nvPr/>
        </p:nvSpPr>
        <p:spPr>
          <a:xfrm>
            <a:off x="4563237" y="1021391"/>
            <a:ext cx="12041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External</a:t>
            </a:r>
          </a:p>
          <a:p>
            <a:r>
              <a:rPr lang="en-US" dirty="0"/>
              <a:t>Trigger</a:t>
            </a:r>
          </a:p>
          <a:p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timestamp</a:t>
            </a:r>
            <a:r>
              <a:rPr lang="en-US" dirty="0"/>
              <a:t>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04C35FE-8104-E642-BC55-BD519F900F02}"/>
              </a:ext>
            </a:extLst>
          </p:cNvPr>
          <p:cNvCxnSpPr/>
          <p:nvPr/>
        </p:nvCxnSpPr>
        <p:spPr>
          <a:xfrm flipH="1">
            <a:off x="1019502" y="2680126"/>
            <a:ext cx="359453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5D0151F-9978-064C-90A8-DF537611AE7D}"/>
              </a:ext>
            </a:extLst>
          </p:cNvPr>
          <p:cNvCxnSpPr/>
          <p:nvPr/>
        </p:nvCxnSpPr>
        <p:spPr>
          <a:xfrm>
            <a:off x="1019503" y="2291244"/>
            <a:ext cx="186033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61E28AE-DA29-674F-A79A-545E25FAA4B7}"/>
              </a:ext>
            </a:extLst>
          </p:cNvPr>
          <p:cNvCxnSpPr/>
          <p:nvPr/>
        </p:nvCxnSpPr>
        <p:spPr>
          <a:xfrm>
            <a:off x="4614041" y="1623837"/>
            <a:ext cx="0" cy="118241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7BB91AB-A936-EE4C-ADCA-6641C1DB2D47}"/>
              </a:ext>
            </a:extLst>
          </p:cNvPr>
          <p:cNvSpPr txBox="1"/>
          <p:nvPr/>
        </p:nvSpPr>
        <p:spPr>
          <a:xfrm>
            <a:off x="2184723" y="2621585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 (0-8µs)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67426F-2089-5444-8F44-B8B5BC22EC80}"/>
              </a:ext>
            </a:extLst>
          </p:cNvPr>
          <p:cNvSpPr txBox="1"/>
          <p:nvPr/>
        </p:nvSpPr>
        <p:spPr>
          <a:xfrm>
            <a:off x="1198397" y="2237224"/>
            <a:ext cx="1334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PTW (0-2µs)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4D67C2D-71CF-2B48-9298-78BB44D7EB3B}"/>
              </a:ext>
            </a:extLst>
          </p:cNvPr>
          <p:cNvCxnSpPr/>
          <p:nvPr/>
        </p:nvCxnSpPr>
        <p:spPr>
          <a:xfrm>
            <a:off x="1019502" y="1609329"/>
            <a:ext cx="0" cy="118241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050662-C5E4-7E4C-B957-9AEEC44E7765}"/>
              </a:ext>
            </a:extLst>
          </p:cNvPr>
          <p:cNvCxnSpPr>
            <a:cxnSpLocks/>
          </p:cNvCxnSpPr>
          <p:nvPr/>
        </p:nvCxnSpPr>
        <p:spPr>
          <a:xfrm flipV="1">
            <a:off x="210207" y="1635412"/>
            <a:ext cx="4403834" cy="113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D4184DA-9F0C-2049-81B2-AB447F6D3553}"/>
              </a:ext>
            </a:extLst>
          </p:cNvPr>
          <p:cNvGrpSpPr/>
          <p:nvPr/>
        </p:nvGrpSpPr>
        <p:grpSpPr>
          <a:xfrm>
            <a:off x="1866283" y="1129678"/>
            <a:ext cx="1055587" cy="931596"/>
            <a:chOff x="1477406" y="635703"/>
            <a:chExt cx="1055587" cy="931596"/>
          </a:xfrm>
        </p:grpSpPr>
        <p:pic>
          <p:nvPicPr>
            <p:cNvPr id="16" name="Picture 9" descr="image.pdf">
              <a:extLst>
                <a:ext uri="{FF2B5EF4-FFF2-40B4-BE49-F238E27FC236}">
                  <a16:creationId xmlns:a16="http://schemas.microsoft.com/office/drawing/2014/main" id="{545C6B6A-E57F-D345-AD9A-75B3AF161FCA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9149" y="1141437"/>
              <a:ext cx="1053844" cy="425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63520A2-159A-C146-917C-A34D7DD36AA3}"/>
                </a:ext>
              </a:extLst>
            </p:cNvPr>
            <p:cNvGrpSpPr/>
            <p:nvPr/>
          </p:nvGrpSpPr>
          <p:grpSpPr>
            <a:xfrm>
              <a:off x="1577562" y="935354"/>
              <a:ext cx="800950" cy="159918"/>
              <a:chOff x="1577562" y="935354"/>
              <a:chExt cx="800950" cy="159918"/>
            </a:xfrm>
          </p:grpSpPr>
          <p:sp>
            <p:nvSpPr>
              <p:cNvPr id="22" name="Left Bracket 21">
                <a:extLst>
                  <a:ext uri="{FF2B5EF4-FFF2-40B4-BE49-F238E27FC236}">
                    <a16:creationId xmlns:a16="http://schemas.microsoft.com/office/drawing/2014/main" id="{127D1FAB-FC05-8743-BF06-03FC3A7FBB76}"/>
                  </a:ext>
                </a:extLst>
              </p:cNvPr>
              <p:cNvSpPr/>
              <p:nvPr/>
            </p:nvSpPr>
            <p:spPr>
              <a:xfrm rot="5400000">
                <a:off x="1898078" y="614838"/>
                <a:ext cx="159917" cy="800950"/>
              </a:xfrm>
              <a:prstGeom prst="leftBracket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B1D4EEB-B591-AC40-BA9A-F050828FE927}"/>
                  </a:ext>
                </a:extLst>
              </p:cNvPr>
              <p:cNvCxnSpPr/>
              <p:nvPr/>
            </p:nvCxnSpPr>
            <p:spPr>
              <a:xfrm>
                <a:off x="16410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5083C29-F680-304E-8F2F-A96BF27FC989}"/>
                  </a:ext>
                </a:extLst>
              </p:cNvPr>
              <p:cNvCxnSpPr/>
              <p:nvPr/>
            </p:nvCxnSpPr>
            <p:spPr>
              <a:xfrm>
                <a:off x="170838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C12628FA-CDEF-0643-AEC0-E276561DA37A}"/>
                  </a:ext>
                </a:extLst>
              </p:cNvPr>
              <p:cNvCxnSpPr/>
              <p:nvPr/>
            </p:nvCxnSpPr>
            <p:spPr>
              <a:xfrm>
                <a:off x="177569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F47D3E77-0D5D-7A4A-9560-21E936A97045}"/>
                  </a:ext>
                </a:extLst>
              </p:cNvPr>
              <p:cNvCxnSpPr/>
              <p:nvPr/>
            </p:nvCxnSpPr>
            <p:spPr>
              <a:xfrm>
                <a:off x="184300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2AB069E-93FF-AA4F-9EC9-91F1C599CE10}"/>
                  </a:ext>
                </a:extLst>
              </p:cNvPr>
              <p:cNvCxnSpPr/>
              <p:nvPr/>
            </p:nvCxnSpPr>
            <p:spPr>
              <a:xfrm>
                <a:off x="191031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21497DDB-D743-BA4A-82B6-C6BDA514F302}"/>
                  </a:ext>
                </a:extLst>
              </p:cNvPr>
              <p:cNvCxnSpPr/>
              <p:nvPr/>
            </p:nvCxnSpPr>
            <p:spPr>
              <a:xfrm>
                <a:off x="197762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1EC223A8-4B84-364A-A73F-CA02FB166468}"/>
                  </a:ext>
                </a:extLst>
              </p:cNvPr>
              <p:cNvCxnSpPr/>
              <p:nvPr/>
            </p:nvCxnSpPr>
            <p:spPr>
              <a:xfrm>
                <a:off x="204493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D42677C-4E5B-6B44-9778-1A40BAC1E0FB}"/>
                  </a:ext>
                </a:extLst>
              </p:cNvPr>
              <p:cNvCxnSpPr/>
              <p:nvPr/>
            </p:nvCxnSpPr>
            <p:spPr>
              <a:xfrm>
                <a:off x="211224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A629E935-82C1-5343-8546-06FBFC9DE47A}"/>
                  </a:ext>
                </a:extLst>
              </p:cNvPr>
              <p:cNvCxnSpPr/>
              <p:nvPr/>
            </p:nvCxnSpPr>
            <p:spPr>
              <a:xfrm>
                <a:off x="217955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FBD63AD-C615-8D4C-A340-0D72B919547C}"/>
                  </a:ext>
                </a:extLst>
              </p:cNvPr>
              <p:cNvCxnSpPr/>
              <p:nvPr/>
            </p:nvCxnSpPr>
            <p:spPr>
              <a:xfrm>
                <a:off x="224686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06A90F2-BFE1-EC46-8EB6-DA7C21B6A9CC}"/>
                  </a:ext>
                </a:extLst>
              </p:cNvPr>
              <p:cNvCxnSpPr/>
              <p:nvPr/>
            </p:nvCxnSpPr>
            <p:spPr>
              <a:xfrm>
                <a:off x="23141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67B22F3-2C1C-5341-B37E-44615A7F76F4}"/>
                </a:ext>
              </a:extLst>
            </p:cNvPr>
            <p:cNvSpPr txBox="1"/>
            <p:nvPr/>
          </p:nvSpPr>
          <p:spPr>
            <a:xfrm>
              <a:off x="1704159" y="635703"/>
              <a:ext cx="517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ROI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0B5A8CF-2F5B-4149-95FC-782C1F743B0C}"/>
                </a:ext>
              </a:extLst>
            </p:cNvPr>
            <p:cNvCxnSpPr/>
            <p:nvPr/>
          </p:nvCxnSpPr>
          <p:spPr>
            <a:xfrm>
              <a:off x="1775694" y="1025439"/>
              <a:ext cx="0" cy="32892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3D0B2C7-8FF6-6C46-962A-630B075B8418}"/>
                </a:ext>
              </a:extLst>
            </p:cNvPr>
            <p:cNvCxnSpPr/>
            <p:nvPr/>
          </p:nvCxnSpPr>
          <p:spPr>
            <a:xfrm>
              <a:off x="1641074" y="1354368"/>
              <a:ext cx="22462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BF95FBE-2EE4-BB4A-8C7C-92816C2E8D03}"/>
                </a:ext>
              </a:extLst>
            </p:cNvPr>
            <p:cNvSpPr txBox="1"/>
            <p:nvPr/>
          </p:nvSpPr>
          <p:spPr>
            <a:xfrm>
              <a:off x="1477406" y="1294463"/>
              <a:ext cx="3273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TH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98A132-0351-1A40-B5EC-F0D7ACC561A1}"/>
              </a:ext>
            </a:extLst>
          </p:cNvPr>
          <p:cNvSpPr txBox="1"/>
          <p:nvPr/>
        </p:nvSpPr>
        <p:spPr>
          <a:xfrm>
            <a:off x="943269" y="2084843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B8F368C-EBCF-AD42-AF9D-32193F146E63}"/>
              </a:ext>
            </a:extLst>
          </p:cNvPr>
          <p:cNvSpPr txBox="1"/>
          <p:nvPr/>
        </p:nvSpPr>
        <p:spPr>
          <a:xfrm>
            <a:off x="2625854" y="2084842"/>
            <a:ext cx="9637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511 (Sample #)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538DE4F-C860-554B-BDC5-27F409278E5F}"/>
              </a:ext>
            </a:extLst>
          </p:cNvPr>
          <p:cNvCxnSpPr/>
          <p:nvPr/>
        </p:nvCxnSpPr>
        <p:spPr>
          <a:xfrm>
            <a:off x="2879834" y="1589247"/>
            <a:ext cx="0" cy="118241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F7E8567-77C7-AB49-B85E-30565CDE0218}"/>
              </a:ext>
            </a:extLst>
          </p:cNvPr>
          <p:cNvSpPr txBox="1"/>
          <p:nvPr/>
        </p:nvSpPr>
        <p:spPr>
          <a:xfrm>
            <a:off x="140069" y="3024676"/>
            <a:ext cx="337047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    PL: Programmed Lookback  </a:t>
            </a:r>
          </a:p>
          <a:p>
            <a:r>
              <a:rPr lang="en-US" sz="1600" dirty="0"/>
              <a:t>PTW: Time window</a:t>
            </a:r>
          </a:p>
          <a:p>
            <a:endParaRPr lang="en-US" sz="1600" dirty="0"/>
          </a:p>
          <a:p>
            <a:r>
              <a:rPr lang="en-US" sz="1600" dirty="0"/>
              <a:t>Data we get on a trigger:</a:t>
            </a:r>
          </a:p>
          <a:p>
            <a:r>
              <a:rPr lang="en-US" sz="1600" dirty="0"/>
              <a:t>    </a:t>
            </a:r>
            <a:r>
              <a:rPr lang="en-US" dirty="0">
                <a:solidFill>
                  <a:srgbClr val="0070C0"/>
                </a:solidFill>
              </a:rPr>
              <a:t>- F</a:t>
            </a:r>
            <a:r>
              <a:rPr lang="en-US" sz="1600" dirty="0">
                <a:solidFill>
                  <a:srgbClr val="0070C0"/>
                </a:solidFill>
              </a:rPr>
              <a:t>ADC </a:t>
            </a:r>
            <a:r>
              <a:rPr lang="en-US" dirty="0">
                <a:solidFill>
                  <a:srgbClr val="0070C0"/>
                </a:solidFill>
              </a:rPr>
              <a:t>waveform values</a:t>
            </a:r>
            <a:r>
              <a:rPr lang="en-US" sz="1600" dirty="0">
                <a:solidFill>
                  <a:srgbClr val="0070C0"/>
                </a:solidFill>
              </a:rPr>
              <a:t> for the ROI </a:t>
            </a:r>
          </a:p>
          <a:p>
            <a:r>
              <a:rPr lang="en-US" dirty="0">
                <a:solidFill>
                  <a:srgbClr val="0070C0"/>
                </a:solidFill>
              </a:rPr>
              <a:t>    - </a:t>
            </a:r>
            <a:r>
              <a:rPr lang="en-US" sz="1600" dirty="0">
                <a:solidFill>
                  <a:srgbClr val="0070C0"/>
                </a:solidFill>
              </a:rPr>
              <a:t>Threshold Sample #  (hit time) </a:t>
            </a:r>
          </a:p>
          <a:p>
            <a:r>
              <a:rPr lang="en-US" dirty="0">
                <a:solidFill>
                  <a:srgbClr val="0070C0"/>
                </a:solidFill>
              </a:rPr>
              <a:t>    - </a:t>
            </a:r>
            <a:r>
              <a:rPr lang="en-US" sz="1600" dirty="0">
                <a:solidFill>
                  <a:srgbClr val="0070C0"/>
                </a:solidFill>
              </a:rPr>
              <a:t>Trigger absolute </a:t>
            </a:r>
            <a:r>
              <a:rPr lang="en-US" dirty="0">
                <a:solidFill>
                  <a:srgbClr val="0070C0"/>
                </a:solidFill>
              </a:rPr>
              <a:t>t</a:t>
            </a:r>
            <a:r>
              <a:rPr lang="en-US" sz="1600" dirty="0">
                <a:solidFill>
                  <a:srgbClr val="0070C0"/>
                </a:solidFill>
              </a:rPr>
              <a:t>ime </a:t>
            </a:r>
            <a:r>
              <a:rPr lang="en-US" dirty="0">
                <a:solidFill>
                  <a:srgbClr val="0070C0"/>
                </a:solidFill>
              </a:rPr>
              <a:t>s</a:t>
            </a:r>
            <a:r>
              <a:rPr lang="en-US" sz="1600" dirty="0">
                <a:solidFill>
                  <a:srgbClr val="0070C0"/>
                </a:solidFill>
              </a:rPr>
              <a:t>tamp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14777D3-B9CD-3149-848F-2B253DAAAB1B}"/>
              </a:ext>
            </a:extLst>
          </p:cNvPr>
          <p:cNvSpPr txBox="1"/>
          <p:nvPr/>
        </p:nvSpPr>
        <p:spPr>
          <a:xfrm>
            <a:off x="101771" y="823456"/>
            <a:ext cx="1551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Triggered Mode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ACA164A-CBD9-084F-8D35-CA9A8661B226}"/>
              </a:ext>
            </a:extLst>
          </p:cNvPr>
          <p:cNvSpPr txBox="1"/>
          <p:nvPr/>
        </p:nvSpPr>
        <p:spPr>
          <a:xfrm>
            <a:off x="5957335" y="837175"/>
            <a:ext cx="16182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Streaming Mode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9E9AB8F-CA5D-944A-B251-3C6DE090993C}"/>
              </a:ext>
            </a:extLst>
          </p:cNvPr>
          <p:cNvCxnSpPr/>
          <p:nvPr/>
        </p:nvCxnSpPr>
        <p:spPr>
          <a:xfrm>
            <a:off x="9965984" y="1269313"/>
            <a:ext cx="0" cy="557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8">
            <a:extLst>
              <a:ext uri="{FF2B5EF4-FFF2-40B4-BE49-F238E27FC236}">
                <a16:creationId xmlns:a16="http://schemas.microsoft.com/office/drawing/2014/main" id="{49B4C1B9-A0DB-4041-9D10-8506DFDD7C64}"/>
              </a:ext>
            </a:extLst>
          </p:cNvPr>
          <p:cNvSpPr txBox="1"/>
          <p:nvPr/>
        </p:nvSpPr>
        <p:spPr>
          <a:xfrm>
            <a:off x="10011185" y="1021391"/>
            <a:ext cx="18687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Time Slice </a:t>
            </a:r>
          </a:p>
          <a:p>
            <a:r>
              <a:rPr lang="en-US" sz="1600" dirty="0"/>
              <a:t>      (</a:t>
            </a:r>
            <a:r>
              <a:rPr lang="en-US" sz="1600" dirty="0">
                <a:solidFill>
                  <a:srgbClr val="FF0000"/>
                </a:solidFill>
              </a:rPr>
              <a:t>Frame #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       &amp; timestamp</a:t>
            </a:r>
            <a:r>
              <a:rPr lang="en-US" dirty="0"/>
              <a:t>)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6182D14-2A6C-C841-9F80-8E7045873B77}"/>
              </a:ext>
            </a:extLst>
          </p:cNvPr>
          <p:cNvCxnSpPr>
            <a:cxnSpLocks/>
          </p:cNvCxnSpPr>
          <p:nvPr/>
        </p:nvCxnSpPr>
        <p:spPr>
          <a:xfrm flipH="1">
            <a:off x="6129712" y="2917240"/>
            <a:ext cx="383627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F79A84E-F16B-DB45-AFE8-B6E37F96B4C5}"/>
              </a:ext>
            </a:extLst>
          </p:cNvPr>
          <p:cNvCxnSpPr>
            <a:cxnSpLocks/>
          </p:cNvCxnSpPr>
          <p:nvPr/>
        </p:nvCxnSpPr>
        <p:spPr>
          <a:xfrm>
            <a:off x="6129712" y="1269313"/>
            <a:ext cx="0" cy="175954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41000CA-4968-5E4D-9E40-B9309CC66D51}"/>
              </a:ext>
            </a:extLst>
          </p:cNvPr>
          <p:cNvCxnSpPr>
            <a:cxnSpLocks/>
          </p:cNvCxnSpPr>
          <p:nvPr/>
        </p:nvCxnSpPr>
        <p:spPr>
          <a:xfrm>
            <a:off x="6129712" y="1872526"/>
            <a:ext cx="38362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70ACD19-8695-8442-AE9F-CDA8D657A363}"/>
              </a:ext>
            </a:extLst>
          </p:cNvPr>
          <p:cNvGrpSpPr/>
          <p:nvPr/>
        </p:nvGrpSpPr>
        <p:grpSpPr>
          <a:xfrm>
            <a:off x="8563556" y="1366792"/>
            <a:ext cx="1055587" cy="931596"/>
            <a:chOff x="8563556" y="788729"/>
            <a:chExt cx="1055587" cy="931596"/>
          </a:xfrm>
        </p:grpSpPr>
        <p:pic>
          <p:nvPicPr>
            <p:cNvPr id="46" name="Picture 45" descr="image.pdf">
              <a:extLst>
                <a:ext uri="{FF2B5EF4-FFF2-40B4-BE49-F238E27FC236}">
                  <a16:creationId xmlns:a16="http://schemas.microsoft.com/office/drawing/2014/main" id="{9A27D0AA-84B9-E246-8277-107DBD147946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5299" y="1294463"/>
              <a:ext cx="1053844" cy="425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8290666-4D68-354B-8FBE-67BE147F09F3}"/>
                </a:ext>
              </a:extLst>
            </p:cNvPr>
            <p:cNvGrpSpPr/>
            <p:nvPr/>
          </p:nvGrpSpPr>
          <p:grpSpPr>
            <a:xfrm>
              <a:off x="8663712" y="1088380"/>
              <a:ext cx="800950" cy="159918"/>
              <a:chOff x="1577562" y="935354"/>
              <a:chExt cx="800950" cy="159918"/>
            </a:xfrm>
          </p:grpSpPr>
          <p:sp>
            <p:nvSpPr>
              <p:cNvPr id="52" name="Left Bracket 51">
                <a:extLst>
                  <a:ext uri="{FF2B5EF4-FFF2-40B4-BE49-F238E27FC236}">
                    <a16:creationId xmlns:a16="http://schemas.microsoft.com/office/drawing/2014/main" id="{0D968CFD-8B3C-2844-AD4F-B3C185F4D100}"/>
                  </a:ext>
                </a:extLst>
              </p:cNvPr>
              <p:cNvSpPr/>
              <p:nvPr/>
            </p:nvSpPr>
            <p:spPr>
              <a:xfrm rot="5400000">
                <a:off x="1898078" y="614838"/>
                <a:ext cx="159917" cy="800950"/>
              </a:xfrm>
              <a:prstGeom prst="leftBracket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5C615EA0-9A6C-8C49-A929-7044810F94E7}"/>
                  </a:ext>
                </a:extLst>
              </p:cNvPr>
              <p:cNvCxnSpPr/>
              <p:nvPr/>
            </p:nvCxnSpPr>
            <p:spPr>
              <a:xfrm>
                <a:off x="16410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7D2ACA29-D9E4-8747-A524-E51B168686EA}"/>
                  </a:ext>
                </a:extLst>
              </p:cNvPr>
              <p:cNvCxnSpPr/>
              <p:nvPr/>
            </p:nvCxnSpPr>
            <p:spPr>
              <a:xfrm>
                <a:off x="170838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9F838AEB-ECD9-4342-8869-77C88F90A61D}"/>
                  </a:ext>
                </a:extLst>
              </p:cNvPr>
              <p:cNvCxnSpPr/>
              <p:nvPr/>
            </p:nvCxnSpPr>
            <p:spPr>
              <a:xfrm>
                <a:off x="177569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56F1BE3B-75E9-6547-8242-C09E84FD5CD3}"/>
                  </a:ext>
                </a:extLst>
              </p:cNvPr>
              <p:cNvCxnSpPr/>
              <p:nvPr/>
            </p:nvCxnSpPr>
            <p:spPr>
              <a:xfrm>
                <a:off x="184300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983FA0A5-CE42-E744-BB38-23F87C94B928}"/>
                  </a:ext>
                </a:extLst>
              </p:cNvPr>
              <p:cNvCxnSpPr/>
              <p:nvPr/>
            </p:nvCxnSpPr>
            <p:spPr>
              <a:xfrm>
                <a:off x="191031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EF46608B-101C-3D4F-8BB0-FF0891182B7E}"/>
                  </a:ext>
                </a:extLst>
              </p:cNvPr>
              <p:cNvCxnSpPr/>
              <p:nvPr/>
            </p:nvCxnSpPr>
            <p:spPr>
              <a:xfrm>
                <a:off x="197762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8B1A7FD5-61BB-4845-BB2D-FCACB915A80A}"/>
                  </a:ext>
                </a:extLst>
              </p:cNvPr>
              <p:cNvCxnSpPr/>
              <p:nvPr/>
            </p:nvCxnSpPr>
            <p:spPr>
              <a:xfrm>
                <a:off x="204493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926CBFDC-853E-B841-B045-A711D4A4B60B}"/>
                  </a:ext>
                </a:extLst>
              </p:cNvPr>
              <p:cNvCxnSpPr/>
              <p:nvPr/>
            </p:nvCxnSpPr>
            <p:spPr>
              <a:xfrm>
                <a:off x="211224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9BE9F61A-183A-D047-83AE-FC41817AB746}"/>
                  </a:ext>
                </a:extLst>
              </p:cNvPr>
              <p:cNvCxnSpPr/>
              <p:nvPr/>
            </p:nvCxnSpPr>
            <p:spPr>
              <a:xfrm>
                <a:off x="217955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914BB776-7C67-4F4E-8F68-4A05F818F490}"/>
                  </a:ext>
                </a:extLst>
              </p:cNvPr>
              <p:cNvCxnSpPr/>
              <p:nvPr/>
            </p:nvCxnSpPr>
            <p:spPr>
              <a:xfrm>
                <a:off x="224686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7859E983-8BE9-EA42-9ECA-4C5185C8A6FE}"/>
                  </a:ext>
                </a:extLst>
              </p:cNvPr>
              <p:cNvCxnSpPr/>
              <p:nvPr/>
            </p:nvCxnSpPr>
            <p:spPr>
              <a:xfrm>
                <a:off x="23141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TextBox 34">
              <a:extLst>
                <a:ext uri="{FF2B5EF4-FFF2-40B4-BE49-F238E27FC236}">
                  <a16:creationId xmlns:a16="http://schemas.microsoft.com/office/drawing/2014/main" id="{160CC5CA-A8E0-434E-A268-44B9B044648D}"/>
                </a:ext>
              </a:extLst>
            </p:cNvPr>
            <p:cNvSpPr txBox="1"/>
            <p:nvPr/>
          </p:nvSpPr>
          <p:spPr>
            <a:xfrm>
              <a:off x="8790309" y="788729"/>
              <a:ext cx="517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ROI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CEEDC1F-B192-5240-AE9B-E5FA175E1D4A}"/>
                </a:ext>
              </a:extLst>
            </p:cNvPr>
            <p:cNvCxnSpPr/>
            <p:nvPr/>
          </p:nvCxnSpPr>
          <p:spPr>
            <a:xfrm>
              <a:off x="8861844" y="1178465"/>
              <a:ext cx="0" cy="32892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5871B0F-959B-C84C-9F96-63EA2A9C581C}"/>
                </a:ext>
              </a:extLst>
            </p:cNvPr>
            <p:cNvCxnSpPr/>
            <p:nvPr/>
          </p:nvCxnSpPr>
          <p:spPr>
            <a:xfrm>
              <a:off x="8727224" y="1507394"/>
              <a:ext cx="22462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39">
              <a:extLst>
                <a:ext uri="{FF2B5EF4-FFF2-40B4-BE49-F238E27FC236}">
                  <a16:creationId xmlns:a16="http://schemas.microsoft.com/office/drawing/2014/main" id="{023287DF-AF2A-494B-997D-156431A410A9}"/>
                </a:ext>
              </a:extLst>
            </p:cNvPr>
            <p:cNvSpPr txBox="1"/>
            <p:nvPr/>
          </p:nvSpPr>
          <p:spPr>
            <a:xfrm>
              <a:off x="8563556" y="1447489"/>
              <a:ext cx="3273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/>
                <a:t>TH</a:t>
              </a:r>
            </a:p>
          </p:txBody>
        </p:sp>
      </p:grpSp>
      <p:sp>
        <p:nvSpPr>
          <p:cNvPr id="64" name="TextBox 40">
            <a:extLst>
              <a:ext uri="{FF2B5EF4-FFF2-40B4-BE49-F238E27FC236}">
                <a16:creationId xmlns:a16="http://schemas.microsoft.com/office/drawing/2014/main" id="{03472D60-CC8A-0A4E-ABAB-AE8DB3AE3AC5}"/>
              </a:ext>
            </a:extLst>
          </p:cNvPr>
          <p:cNvSpPr txBox="1"/>
          <p:nvPr/>
        </p:nvSpPr>
        <p:spPr>
          <a:xfrm>
            <a:off x="6074502" y="2679306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0</a:t>
            </a:r>
          </a:p>
        </p:txBody>
      </p:sp>
      <p:sp>
        <p:nvSpPr>
          <p:cNvPr id="65" name="TextBox 41">
            <a:extLst>
              <a:ext uri="{FF2B5EF4-FFF2-40B4-BE49-F238E27FC236}">
                <a16:creationId xmlns:a16="http://schemas.microsoft.com/office/drawing/2014/main" id="{D0D0B897-B89E-DF47-9E83-E458C20FA0EF}"/>
              </a:ext>
            </a:extLst>
          </p:cNvPr>
          <p:cNvSpPr txBox="1"/>
          <p:nvPr/>
        </p:nvSpPr>
        <p:spPr>
          <a:xfrm>
            <a:off x="9770387" y="2666636"/>
            <a:ext cx="11336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N ( Max Sample #)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0130AACC-E00B-3047-B953-B6401F04FE33}"/>
              </a:ext>
            </a:extLst>
          </p:cNvPr>
          <p:cNvCxnSpPr/>
          <p:nvPr/>
        </p:nvCxnSpPr>
        <p:spPr>
          <a:xfrm>
            <a:off x="9965984" y="1826361"/>
            <a:ext cx="0" cy="118241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84383BD7-8669-C747-84B1-B30D1059DAA8}"/>
              </a:ext>
            </a:extLst>
          </p:cNvPr>
          <p:cNvSpPr txBox="1"/>
          <p:nvPr/>
        </p:nvSpPr>
        <p:spPr>
          <a:xfrm>
            <a:off x="6029537" y="3150791"/>
            <a:ext cx="594335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Frame = N Clocks  (</a:t>
            </a:r>
            <a:r>
              <a:rPr lang="en-US" dirty="0">
                <a:solidFill>
                  <a:srgbClr val="0070C0"/>
                </a:solidFill>
              </a:rPr>
              <a:t>up to 16bits, currently 65536 ns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Data we get for a Frame:</a:t>
            </a:r>
          </a:p>
          <a:p>
            <a:r>
              <a:rPr lang="en-US" dirty="0"/>
              <a:t>    </a:t>
            </a:r>
            <a:r>
              <a:rPr lang="en-US" dirty="0">
                <a:solidFill>
                  <a:srgbClr val="0070C0"/>
                </a:solidFill>
              </a:rPr>
              <a:t>- Pedestal subtracted sums over an ROI for every hit over threshold</a:t>
            </a:r>
          </a:p>
          <a:p>
            <a:r>
              <a:rPr lang="en-US" dirty="0">
                <a:solidFill>
                  <a:srgbClr val="0070C0"/>
                </a:solidFill>
              </a:rPr>
              <a:t>    - Threshold sample # fine time stamp for each hit</a:t>
            </a:r>
          </a:p>
          <a:p>
            <a:r>
              <a:rPr lang="en-US" dirty="0">
                <a:solidFill>
                  <a:srgbClr val="0070C0"/>
                </a:solidFill>
              </a:rPr>
              <a:t>    - Frame # and absolute time stamp for the frame </a:t>
            </a:r>
          </a:p>
          <a:p>
            <a:endParaRPr lang="en-US" dirty="0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F8C5040-D0CC-7547-9924-783A5A5CE0FC}"/>
              </a:ext>
            </a:extLst>
          </p:cNvPr>
          <p:cNvGrpSpPr/>
          <p:nvPr/>
        </p:nvGrpSpPr>
        <p:grpSpPr>
          <a:xfrm>
            <a:off x="7580838" y="1361537"/>
            <a:ext cx="1055587" cy="931596"/>
            <a:chOff x="8563556" y="788729"/>
            <a:chExt cx="1055587" cy="931596"/>
          </a:xfrm>
        </p:grpSpPr>
        <p:pic>
          <p:nvPicPr>
            <p:cNvPr id="69" name="Picture 68" descr="image.pdf">
              <a:extLst>
                <a:ext uri="{FF2B5EF4-FFF2-40B4-BE49-F238E27FC236}">
                  <a16:creationId xmlns:a16="http://schemas.microsoft.com/office/drawing/2014/main" id="{67C45B42-183C-AB4A-B1DA-3D9B35188CF1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5299" y="1294463"/>
              <a:ext cx="1053844" cy="425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3449A11-7135-3F4E-BDD8-9E09B6BE50D8}"/>
                </a:ext>
              </a:extLst>
            </p:cNvPr>
            <p:cNvGrpSpPr/>
            <p:nvPr/>
          </p:nvGrpSpPr>
          <p:grpSpPr>
            <a:xfrm>
              <a:off x="8663712" y="1088380"/>
              <a:ext cx="800950" cy="159918"/>
              <a:chOff x="1577562" y="935354"/>
              <a:chExt cx="800950" cy="159918"/>
            </a:xfrm>
          </p:grpSpPr>
          <p:sp>
            <p:nvSpPr>
              <p:cNvPr id="75" name="Left Bracket 74">
                <a:extLst>
                  <a:ext uri="{FF2B5EF4-FFF2-40B4-BE49-F238E27FC236}">
                    <a16:creationId xmlns:a16="http://schemas.microsoft.com/office/drawing/2014/main" id="{185836C5-60F7-5041-875B-CE1F1DD09FE0}"/>
                  </a:ext>
                </a:extLst>
              </p:cNvPr>
              <p:cNvSpPr/>
              <p:nvPr/>
            </p:nvSpPr>
            <p:spPr>
              <a:xfrm rot="5400000">
                <a:off x="1898078" y="614838"/>
                <a:ext cx="159917" cy="800950"/>
              </a:xfrm>
              <a:prstGeom prst="leftBracket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3B708586-4395-8C4C-833D-FF977EC8591F}"/>
                  </a:ext>
                </a:extLst>
              </p:cNvPr>
              <p:cNvCxnSpPr/>
              <p:nvPr/>
            </p:nvCxnSpPr>
            <p:spPr>
              <a:xfrm>
                <a:off x="16410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C79EE003-A442-104E-B141-3EF5E28C6251}"/>
                  </a:ext>
                </a:extLst>
              </p:cNvPr>
              <p:cNvCxnSpPr/>
              <p:nvPr/>
            </p:nvCxnSpPr>
            <p:spPr>
              <a:xfrm>
                <a:off x="170838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E4A90A9F-D0EF-FB45-B66B-1A8D59F1DB57}"/>
                  </a:ext>
                </a:extLst>
              </p:cNvPr>
              <p:cNvCxnSpPr/>
              <p:nvPr/>
            </p:nvCxnSpPr>
            <p:spPr>
              <a:xfrm>
                <a:off x="177569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F79A75F0-BD79-E742-B399-901F03919C29}"/>
                  </a:ext>
                </a:extLst>
              </p:cNvPr>
              <p:cNvCxnSpPr/>
              <p:nvPr/>
            </p:nvCxnSpPr>
            <p:spPr>
              <a:xfrm>
                <a:off x="184300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6F79B803-1C1B-5342-8C41-F8EE5835E7D3}"/>
                  </a:ext>
                </a:extLst>
              </p:cNvPr>
              <p:cNvCxnSpPr/>
              <p:nvPr/>
            </p:nvCxnSpPr>
            <p:spPr>
              <a:xfrm>
                <a:off x="191031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D4F19C39-6E93-7846-9F9A-0B9860C70F79}"/>
                  </a:ext>
                </a:extLst>
              </p:cNvPr>
              <p:cNvCxnSpPr/>
              <p:nvPr/>
            </p:nvCxnSpPr>
            <p:spPr>
              <a:xfrm>
                <a:off x="197762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A1EE37CD-EF30-284D-9B04-5D91DC0802F2}"/>
                  </a:ext>
                </a:extLst>
              </p:cNvPr>
              <p:cNvCxnSpPr/>
              <p:nvPr/>
            </p:nvCxnSpPr>
            <p:spPr>
              <a:xfrm>
                <a:off x="204493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1B0807B7-7E0D-8448-8D6D-D1A4C61663DA}"/>
                  </a:ext>
                </a:extLst>
              </p:cNvPr>
              <p:cNvCxnSpPr/>
              <p:nvPr/>
            </p:nvCxnSpPr>
            <p:spPr>
              <a:xfrm>
                <a:off x="211224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E9B6BA8A-11E1-074C-8BF0-CF07DFAAE2B4}"/>
                  </a:ext>
                </a:extLst>
              </p:cNvPr>
              <p:cNvCxnSpPr/>
              <p:nvPr/>
            </p:nvCxnSpPr>
            <p:spPr>
              <a:xfrm>
                <a:off x="217955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5D60C58C-7763-3948-8F5F-3AFE9B143B66}"/>
                  </a:ext>
                </a:extLst>
              </p:cNvPr>
              <p:cNvCxnSpPr/>
              <p:nvPr/>
            </p:nvCxnSpPr>
            <p:spPr>
              <a:xfrm>
                <a:off x="224686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B2D3A7DC-3E2A-DA47-9743-FAC774ED4C9E}"/>
                  </a:ext>
                </a:extLst>
              </p:cNvPr>
              <p:cNvCxnSpPr/>
              <p:nvPr/>
            </p:nvCxnSpPr>
            <p:spPr>
              <a:xfrm>
                <a:off x="23141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TextBox 34">
              <a:extLst>
                <a:ext uri="{FF2B5EF4-FFF2-40B4-BE49-F238E27FC236}">
                  <a16:creationId xmlns:a16="http://schemas.microsoft.com/office/drawing/2014/main" id="{7CE8C309-143D-114B-B582-DD231A93FE36}"/>
                </a:ext>
              </a:extLst>
            </p:cNvPr>
            <p:cNvSpPr txBox="1"/>
            <p:nvPr/>
          </p:nvSpPr>
          <p:spPr>
            <a:xfrm>
              <a:off x="8790309" y="788729"/>
              <a:ext cx="517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ROI</a:t>
              </a: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9D204177-D89E-8643-B851-C41BEDD97A7C}"/>
                </a:ext>
              </a:extLst>
            </p:cNvPr>
            <p:cNvCxnSpPr/>
            <p:nvPr/>
          </p:nvCxnSpPr>
          <p:spPr>
            <a:xfrm>
              <a:off x="8861844" y="1178465"/>
              <a:ext cx="0" cy="32892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8FAFF1A5-4FE8-3945-B8DE-6A799582A367}"/>
                </a:ext>
              </a:extLst>
            </p:cNvPr>
            <p:cNvCxnSpPr/>
            <p:nvPr/>
          </p:nvCxnSpPr>
          <p:spPr>
            <a:xfrm>
              <a:off x="8727224" y="1507394"/>
              <a:ext cx="22462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39">
              <a:extLst>
                <a:ext uri="{FF2B5EF4-FFF2-40B4-BE49-F238E27FC236}">
                  <a16:creationId xmlns:a16="http://schemas.microsoft.com/office/drawing/2014/main" id="{AD665D5D-770D-7F47-98B7-D826A8DB5B3A}"/>
                </a:ext>
              </a:extLst>
            </p:cNvPr>
            <p:cNvSpPr txBox="1"/>
            <p:nvPr/>
          </p:nvSpPr>
          <p:spPr>
            <a:xfrm>
              <a:off x="8563556" y="1447489"/>
              <a:ext cx="3273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/>
                <a:t>TH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BF5C2AE-5DB5-034E-A137-741E2AD0C12A}"/>
              </a:ext>
            </a:extLst>
          </p:cNvPr>
          <p:cNvGrpSpPr/>
          <p:nvPr/>
        </p:nvGrpSpPr>
        <p:grpSpPr>
          <a:xfrm>
            <a:off x="6056847" y="1361538"/>
            <a:ext cx="1055587" cy="931596"/>
            <a:chOff x="8563556" y="788729"/>
            <a:chExt cx="1055587" cy="931596"/>
          </a:xfrm>
        </p:grpSpPr>
        <p:pic>
          <p:nvPicPr>
            <p:cNvPr id="88" name="Picture 87" descr="image.pdf">
              <a:extLst>
                <a:ext uri="{FF2B5EF4-FFF2-40B4-BE49-F238E27FC236}">
                  <a16:creationId xmlns:a16="http://schemas.microsoft.com/office/drawing/2014/main" id="{999BF75B-FBF7-0D4A-A7C7-9BA090644611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5299" y="1294463"/>
              <a:ext cx="1053844" cy="425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F9C07F06-B855-994F-8C9E-E705E7BD35AE}"/>
                </a:ext>
              </a:extLst>
            </p:cNvPr>
            <p:cNvGrpSpPr/>
            <p:nvPr/>
          </p:nvGrpSpPr>
          <p:grpSpPr>
            <a:xfrm>
              <a:off x="8663712" y="1088380"/>
              <a:ext cx="800950" cy="159918"/>
              <a:chOff x="1577562" y="935354"/>
              <a:chExt cx="800950" cy="159918"/>
            </a:xfrm>
          </p:grpSpPr>
          <p:sp>
            <p:nvSpPr>
              <p:cNvPr id="94" name="Left Bracket 93">
                <a:extLst>
                  <a:ext uri="{FF2B5EF4-FFF2-40B4-BE49-F238E27FC236}">
                    <a16:creationId xmlns:a16="http://schemas.microsoft.com/office/drawing/2014/main" id="{A6847FA8-E552-8E49-A62F-A53B46C9A503}"/>
                  </a:ext>
                </a:extLst>
              </p:cNvPr>
              <p:cNvSpPr/>
              <p:nvPr/>
            </p:nvSpPr>
            <p:spPr>
              <a:xfrm rot="5400000">
                <a:off x="1898078" y="614838"/>
                <a:ext cx="159917" cy="800950"/>
              </a:xfrm>
              <a:prstGeom prst="leftBracket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18A8B059-7095-864F-8FF9-362579D3C4DB}"/>
                  </a:ext>
                </a:extLst>
              </p:cNvPr>
              <p:cNvCxnSpPr/>
              <p:nvPr/>
            </p:nvCxnSpPr>
            <p:spPr>
              <a:xfrm>
                <a:off x="16410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4BF0C69A-D185-7D4E-BEC1-9758F60FD7FE}"/>
                  </a:ext>
                </a:extLst>
              </p:cNvPr>
              <p:cNvCxnSpPr/>
              <p:nvPr/>
            </p:nvCxnSpPr>
            <p:spPr>
              <a:xfrm>
                <a:off x="170838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094692D6-239E-104E-AE78-377399188E12}"/>
                  </a:ext>
                </a:extLst>
              </p:cNvPr>
              <p:cNvCxnSpPr/>
              <p:nvPr/>
            </p:nvCxnSpPr>
            <p:spPr>
              <a:xfrm>
                <a:off x="177569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1FCB9241-59D7-6B48-B6CE-D8B7DCB34CEB}"/>
                  </a:ext>
                </a:extLst>
              </p:cNvPr>
              <p:cNvCxnSpPr/>
              <p:nvPr/>
            </p:nvCxnSpPr>
            <p:spPr>
              <a:xfrm>
                <a:off x="184300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C7CAACC4-D47E-4949-B3DA-679978C4CF46}"/>
                  </a:ext>
                </a:extLst>
              </p:cNvPr>
              <p:cNvCxnSpPr/>
              <p:nvPr/>
            </p:nvCxnSpPr>
            <p:spPr>
              <a:xfrm>
                <a:off x="191031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926924B4-54B9-2B45-ABC6-6FA83AF39234}"/>
                  </a:ext>
                </a:extLst>
              </p:cNvPr>
              <p:cNvCxnSpPr/>
              <p:nvPr/>
            </p:nvCxnSpPr>
            <p:spPr>
              <a:xfrm>
                <a:off x="197762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DF42EB5D-07DF-A446-83C4-86323C780795}"/>
                  </a:ext>
                </a:extLst>
              </p:cNvPr>
              <p:cNvCxnSpPr/>
              <p:nvPr/>
            </p:nvCxnSpPr>
            <p:spPr>
              <a:xfrm>
                <a:off x="204493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9277039E-20B0-9C43-871E-C76970598C33}"/>
                  </a:ext>
                </a:extLst>
              </p:cNvPr>
              <p:cNvCxnSpPr/>
              <p:nvPr/>
            </p:nvCxnSpPr>
            <p:spPr>
              <a:xfrm>
                <a:off x="211224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FC03FE71-EA3F-054E-9DAD-1E6783C53F27}"/>
                  </a:ext>
                </a:extLst>
              </p:cNvPr>
              <p:cNvCxnSpPr/>
              <p:nvPr/>
            </p:nvCxnSpPr>
            <p:spPr>
              <a:xfrm>
                <a:off x="217955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F2745246-2DAD-0A4B-A1EF-956D646888BA}"/>
                  </a:ext>
                </a:extLst>
              </p:cNvPr>
              <p:cNvCxnSpPr/>
              <p:nvPr/>
            </p:nvCxnSpPr>
            <p:spPr>
              <a:xfrm>
                <a:off x="224686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9D257053-7F15-0C44-A0AE-B0407CA87BF9}"/>
                  </a:ext>
                </a:extLst>
              </p:cNvPr>
              <p:cNvCxnSpPr/>
              <p:nvPr/>
            </p:nvCxnSpPr>
            <p:spPr>
              <a:xfrm>
                <a:off x="23141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0" name="TextBox 34">
              <a:extLst>
                <a:ext uri="{FF2B5EF4-FFF2-40B4-BE49-F238E27FC236}">
                  <a16:creationId xmlns:a16="http://schemas.microsoft.com/office/drawing/2014/main" id="{AC272921-C39B-CC49-B308-98F38AEC4430}"/>
                </a:ext>
              </a:extLst>
            </p:cNvPr>
            <p:cNvSpPr txBox="1"/>
            <p:nvPr/>
          </p:nvSpPr>
          <p:spPr>
            <a:xfrm>
              <a:off x="8790309" y="788729"/>
              <a:ext cx="517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ROI</a:t>
              </a:r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0877822F-C8BA-3F4D-8525-051F8D6A3DAB}"/>
                </a:ext>
              </a:extLst>
            </p:cNvPr>
            <p:cNvCxnSpPr/>
            <p:nvPr/>
          </p:nvCxnSpPr>
          <p:spPr>
            <a:xfrm>
              <a:off x="8861844" y="1178465"/>
              <a:ext cx="0" cy="32892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24559D68-1F81-F94B-8A41-7C317C66CF3A}"/>
                </a:ext>
              </a:extLst>
            </p:cNvPr>
            <p:cNvCxnSpPr/>
            <p:nvPr/>
          </p:nvCxnSpPr>
          <p:spPr>
            <a:xfrm>
              <a:off x="8727224" y="1507394"/>
              <a:ext cx="22462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39">
              <a:extLst>
                <a:ext uri="{FF2B5EF4-FFF2-40B4-BE49-F238E27FC236}">
                  <a16:creationId xmlns:a16="http://schemas.microsoft.com/office/drawing/2014/main" id="{0F9D6FFF-3DEC-704E-88D3-5D520699378F}"/>
                </a:ext>
              </a:extLst>
            </p:cNvPr>
            <p:cNvSpPr txBox="1"/>
            <p:nvPr/>
          </p:nvSpPr>
          <p:spPr>
            <a:xfrm>
              <a:off x="8563556" y="1447489"/>
              <a:ext cx="3273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/>
                <a:t>TH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FD7F769-6640-E34B-A975-8135F665A421}"/>
              </a:ext>
            </a:extLst>
          </p:cNvPr>
          <p:cNvGrpSpPr/>
          <p:nvPr/>
        </p:nvGrpSpPr>
        <p:grpSpPr>
          <a:xfrm>
            <a:off x="3040093" y="1129678"/>
            <a:ext cx="1055587" cy="931596"/>
            <a:chOff x="8563556" y="788729"/>
            <a:chExt cx="1055587" cy="931596"/>
          </a:xfrm>
        </p:grpSpPr>
        <p:pic>
          <p:nvPicPr>
            <p:cNvPr id="107" name="Picture 106" descr="image.pdf">
              <a:extLst>
                <a:ext uri="{FF2B5EF4-FFF2-40B4-BE49-F238E27FC236}">
                  <a16:creationId xmlns:a16="http://schemas.microsoft.com/office/drawing/2014/main" id="{014DF9BC-2F52-404A-89C8-BA95BBFFE5A8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5299" y="1294463"/>
              <a:ext cx="1053844" cy="425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6390572E-0030-B044-BC80-DE77B47CDCF4}"/>
                </a:ext>
              </a:extLst>
            </p:cNvPr>
            <p:cNvGrpSpPr/>
            <p:nvPr/>
          </p:nvGrpSpPr>
          <p:grpSpPr>
            <a:xfrm>
              <a:off x="8663712" y="1088380"/>
              <a:ext cx="800950" cy="159918"/>
              <a:chOff x="1577562" y="935354"/>
              <a:chExt cx="800950" cy="159918"/>
            </a:xfrm>
          </p:grpSpPr>
          <p:sp>
            <p:nvSpPr>
              <p:cNvPr id="113" name="Left Bracket 112">
                <a:extLst>
                  <a:ext uri="{FF2B5EF4-FFF2-40B4-BE49-F238E27FC236}">
                    <a16:creationId xmlns:a16="http://schemas.microsoft.com/office/drawing/2014/main" id="{CF5DFA1C-4DB5-1B4F-9044-1788BB51B05E}"/>
                  </a:ext>
                </a:extLst>
              </p:cNvPr>
              <p:cNvSpPr/>
              <p:nvPr/>
            </p:nvSpPr>
            <p:spPr>
              <a:xfrm rot="5400000">
                <a:off x="1898078" y="614838"/>
                <a:ext cx="159917" cy="800950"/>
              </a:xfrm>
              <a:prstGeom prst="leftBracket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2DF29031-8C43-CA4E-8767-92E7384CD1B3}"/>
                  </a:ext>
                </a:extLst>
              </p:cNvPr>
              <p:cNvCxnSpPr/>
              <p:nvPr/>
            </p:nvCxnSpPr>
            <p:spPr>
              <a:xfrm>
                <a:off x="16410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4614E247-DB69-974F-AA78-4015B82D77B4}"/>
                  </a:ext>
                </a:extLst>
              </p:cNvPr>
              <p:cNvCxnSpPr/>
              <p:nvPr/>
            </p:nvCxnSpPr>
            <p:spPr>
              <a:xfrm>
                <a:off x="170838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9BE9145E-13A9-264B-8DA4-8D76B14AB2A2}"/>
                  </a:ext>
                </a:extLst>
              </p:cNvPr>
              <p:cNvCxnSpPr/>
              <p:nvPr/>
            </p:nvCxnSpPr>
            <p:spPr>
              <a:xfrm>
                <a:off x="177569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0192DCA1-4A26-874C-B568-5BBDB3FA1C66}"/>
                  </a:ext>
                </a:extLst>
              </p:cNvPr>
              <p:cNvCxnSpPr/>
              <p:nvPr/>
            </p:nvCxnSpPr>
            <p:spPr>
              <a:xfrm>
                <a:off x="184300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A21C4C22-CD2A-4D4F-89FA-D991E495DB04}"/>
                  </a:ext>
                </a:extLst>
              </p:cNvPr>
              <p:cNvCxnSpPr/>
              <p:nvPr/>
            </p:nvCxnSpPr>
            <p:spPr>
              <a:xfrm>
                <a:off x="191031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B71CB4D6-07DC-F343-906E-CE422F488B2E}"/>
                  </a:ext>
                </a:extLst>
              </p:cNvPr>
              <p:cNvCxnSpPr/>
              <p:nvPr/>
            </p:nvCxnSpPr>
            <p:spPr>
              <a:xfrm>
                <a:off x="197762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BEAED2C8-5191-BC44-BBBD-C4D8C859D158}"/>
                  </a:ext>
                </a:extLst>
              </p:cNvPr>
              <p:cNvCxnSpPr/>
              <p:nvPr/>
            </p:nvCxnSpPr>
            <p:spPr>
              <a:xfrm>
                <a:off x="204493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84817BC3-22D9-9341-8B68-3CDFC4E0DEA3}"/>
                  </a:ext>
                </a:extLst>
              </p:cNvPr>
              <p:cNvCxnSpPr/>
              <p:nvPr/>
            </p:nvCxnSpPr>
            <p:spPr>
              <a:xfrm>
                <a:off x="211224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FCEE45BB-8F55-5148-B28D-454028306E55}"/>
                  </a:ext>
                </a:extLst>
              </p:cNvPr>
              <p:cNvCxnSpPr/>
              <p:nvPr/>
            </p:nvCxnSpPr>
            <p:spPr>
              <a:xfrm>
                <a:off x="217955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DA18B148-A6EB-F748-AD37-E99525964E40}"/>
                  </a:ext>
                </a:extLst>
              </p:cNvPr>
              <p:cNvCxnSpPr/>
              <p:nvPr/>
            </p:nvCxnSpPr>
            <p:spPr>
              <a:xfrm>
                <a:off x="224686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EAEA0163-F918-D045-A581-163AADBBC9C4}"/>
                  </a:ext>
                </a:extLst>
              </p:cNvPr>
              <p:cNvCxnSpPr/>
              <p:nvPr/>
            </p:nvCxnSpPr>
            <p:spPr>
              <a:xfrm>
                <a:off x="23141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" name="TextBox 34">
              <a:extLst>
                <a:ext uri="{FF2B5EF4-FFF2-40B4-BE49-F238E27FC236}">
                  <a16:creationId xmlns:a16="http://schemas.microsoft.com/office/drawing/2014/main" id="{078034F0-D314-3A46-A112-7C816BA8F160}"/>
                </a:ext>
              </a:extLst>
            </p:cNvPr>
            <p:cNvSpPr txBox="1"/>
            <p:nvPr/>
          </p:nvSpPr>
          <p:spPr>
            <a:xfrm>
              <a:off x="8790309" y="788729"/>
              <a:ext cx="517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ROI</a:t>
              </a:r>
            </a:p>
          </p:txBody>
        </p: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6145F75E-12F5-6349-9F04-EF1E34938DFA}"/>
                </a:ext>
              </a:extLst>
            </p:cNvPr>
            <p:cNvCxnSpPr/>
            <p:nvPr/>
          </p:nvCxnSpPr>
          <p:spPr>
            <a:xfrm>
              <a:off x="8861844" y="1178465"/>
              <a:ext cx="0" cy="32892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818234C6-CC8C-1049-AC9D-E1BFE717F5F6}"/>
                </a:ext>
              </a:extLst>
            </p:cNvPr>
            <p:cNvCxnSpPr/>
            <p:nvPr/>
          </p:nvCxnSpPr>
          <p:spPr>
            <a:xfrm>
              <a:off x="8727224" y="1507394"/>
              <a:ext cx="22462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39">
              <a:extLst>
                <a:ext uri="{FF2B5EF4-FFF2-40B4-BE49-F238E27FC236}">
                  <a16:creationId xmlns:a16="http://schemas.microsoft.com/office/drawing/2014/main" id="{D9E31984-7F88-F34E-BB15-ABD1332690B0}"/>
                </a:ext>
              </a:extLst>
            </p:cNvPr>
            <p:cNvSpPr txBox="1"/>
            <p:nvPr/>
          </p:nvSpPr>
          <p:spPr>
            <a:xfrm>
              <a:off x="8563556" y="1447489"/>
              <a:ext cx="3273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/>
                <a:t>TH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5786550-C648-9243-99B7-77A2EF03B66C}"/>
              </a:ext>
            </a:extLst>
          </p:cNvPr>
          <p:cNvGrpSpPr/>
          <p:nvPr/>
        </p:nvGrpSpPr>
        <p:grpSpPr>
          <a:xfrm>
            <a:off x="223765" y="1138218"/>
            <a:ext cx="1055587" cy="931596"/>
            <a:chOff x="8563556" y="788729"/>
            <a:chExt cx="1055587" cy="931596"/>
          </a:xfrm>
        </p:grpSpPr>
        <p:pic>
          <p:nvPicPr>
            <p:cNvPr id="126" name="Picture 125" descr="image.pdf">
              <a:extLst>
                <a:ext uri="{FF2B5EF4-FFF2-40B4-BE49-F238E27FC236}">
                  <a16:creationId xmlns:a16="http://schemas.microsoft.com/office/drawing/2014/main" id="{A1F5A40A-8547-AF49-87CC-5FB705788E88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5299" y="1294463"/>
              <a:ext cx="1053844" cy="425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7F2322D7-0EF5-9E46-89B2-675BF84BF103}"/>
                </a:ext>
              </a:extLst>
            </p:cNvPr>
            <p:cNvGrpSpPr/>
            <p:nvPr/>
          </p:nvGrpSpPr>
          <p:grpSpPr>
            <a:xfrm>
              <a:off x="8663712" y="1088380"/>
              <a:ext cx="800950" cy="159918"/>
              <a:chOff x="1577562" y="935354"/>
              <a:chExt cx="800950" cy="159918"/>
            </a:xfrm>
          </p:grpSpPr>
          <p:sp>
            <p:nvSpPr>
              <p:cNvPr id="132" name="Left Bracket 131">
                <a:extLst>
                  <a:ext uri="{FF2B5EF4-FFF2-40B4-BE49-F238E27FC236}">
                    <a16:creationId xmlns:a16="http://schemas.microsoft.com/office/drawing/2014/main" id="{D9C2A30B-F14A-3C40-8B7F-6F8ABF006143}"/>
                  </a:ext>
                </a:extLst>
              </p:cNvPr>
              <p:cNvSpPr/>
              <p:nvPr/>
            </p:nvSpPr>
            <p:spPr>
              <a:xfrm rot="5400000">
                <a:off x="1898078" y="614838"/>
                <a:ext cx="159917" cy="800950"/>
              </a:xfrm>
              <a:prstGeom prst="leftBracket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760FA23C-E812-E643-9A69-FB534C313948}"/>
                  </a:ext>
                </a:extLst>
              </p:cNvPr>
              <p:cNvCxnSpPr/>
              <p:nvPr/>
            </p:nvCxnSpPr>
            <p:spPr>
              <a:xfrm>
                <a:off x="16410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2BC34149-0F58-F44A-BFAB-F5857564CBE9}"/>
                  </a:ext>
                </a:extLst>
              </p:cNvPr>
              <p:cNvCxnSpPr/>
              <p:nvPr/>
            </p:nvCxnSpPr>
            <p:spPr>
              <a:xfrm>
                <a:off x="170838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C80AA7FA-2F3B-A240-911D-92C5B519E84B}"/>
                  </a:ext>
                </a:extLst>
              </p:cNvPr>
              <p:cNvCxnSpPr/>
              <p:nvPr/>
            </p:nvCxnSpPr>
            <p:spPr>
              <a:xfrm>
                <a:off x="177569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E6BB782B-948A-A343-A173-8961D4D3EA52}"/>
                  </a:ext>
                </a:extLst>
              </p:cNvPr>
              <p:cNvCxnSpPr/>
              <p:nvPr/>
            </p:nvCxnSpPr>
            <p:spPr>
              <a:xfrm>
                <a:off x="184300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EAD08128-4A12-9C49-9B0F-B2BA42E987BA}"/>
                  </a:ext>
                </a:extLst>
              </p:cNvPr>
              <p:cNvCxnSpPr/>
              <p:nvPr/>
            </p:nvCxnSpPr>
            <p:spPr>
              <a:xfrm>
                <a:off x="191031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18679999-2116-934B-A291-7C40FD9FAECB}"/>
                  </a:ext>
                </a:extLst>
              </p:cNvPr>
              <p:cNvCxnSpPr/>
              <p:nvPr/>
            </p:nvCxnSpPr>
            <p:spPr>
              <a:xfrm>
                <a:off x="197762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846834BB-6C26-A845-8673-6180DBEE2A83}"/>
                  </a:ext>
                </a:extLst>
              </p:cNvPr>
              <p:cNvCxnSpPr/>
              <p:nvPr/>
            </p:nvCxnSpPr>
            <p:spPr>
              <a:xfrm>
                <a:off x="204493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3D342266-A3AA-2E49-ACBE-1CD3EB2D087B}"/>
                  </a:ext>
                </a:extLst>
              </p:cNvPr>
              <p:cNvCxnSpPr/>
              <p:nvPr/>
            </p:nvCxnSpPr>
            <p:spPr>
              <a:xfrm>
                <a:off x="211224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9D4E73A4-1AEF-8A43-8CD0-5DCFA4B2DCBB}"/>
                  </a:ext>
                </a:extLst>
              </p:cNvPr>
              <p:cNvCxnSpPr/>
              <p:nvPr/>
            </p:nvCxnSpPr>
            <p:spPr>
              <a:xfrm>
                <a:off x="217955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B0DC8098-D32F-A34F-877C-A987C4D05D03}"/>
                  </a:ext>
                </a:extLst>
              </p:cNvPr>
              <p:cNvCxnSpPr/>
              <p:nvPr/>
            </p:nvCxnSpPr>
            <p:spPr>
              <a:xfrm>
                <a:off x="224686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90138AEE-D702-AE4A-B47E-78357B6E4BEE}"/>
                  </a:ext>
                </a:extLst>
              </p:cNvPr>
              <p:cNvCxnSpPr/>
              <p:nvPr/>
            </p:nvCxnSpPr>
            <p:spPr>
              <a:xfrm>
                <a:off x="23141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8" name="TextBox 34">
              <a:extLst>
                <a:ext uri="{FF2B5EF4-FFF2-40B4-BE49-F238E27FC236}">
                  <a16:creationId xmlns:a16="http://schemas.microsoft.com/office/drawing/2014/main" id="{D2004666-AC4E-A846-9BE0-55860F7D0127}"/>
                </a:ext>
              </a:extLst>
            </p:cNvPr>
            <p:cNvSpPr txBox="1"/>
            <p:nvPr/>
          </p:nvSpPr>
          <p:spPr>
            <a:xfrm>
              <a:off x="8790309" y="788729"/>
              <a:ext cx="517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ROI</a:t>
              </a:r>
            </a:p>
          </p:txBody>
        </p: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AFAEC58-8A76-4345-8D22-BD084797E381}"/>
                </a:ext>
              </a:extLst>
            </p:cNvPr>
            <p:cNvCxnSpPr/>
            <p:nvPr/>
          </p:nvCxnSpPr>
          <p:spPr>
            <a:xfrm>
              <a:off x="8861844" y="1178465"/>
              <a:ext cx="0" cy="32892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9C709410-8383-2141-A425-155423E159F7}"/>
                </a:ext>
              </a:extLst>
            </p:cNvPr>
            <p:cNvCxnSpPr/>
            <p:nvPr/>
          </p:nvCxnSpPr>
          <p:spPr>
            <a:xfrm>
              <a:off x="8727224" y="1507394"/>
              <a:ext cx="22462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TextBox 39">
              <a:extLst>
                <a:ext uri="{FF2B5EF4-FFF2-40B4-BE49-F238E27FC236}">
                  <a16:creationId xmlns:a16="http://schemas.microsoft.com/office/drawing/2014/main" id="{4007F015-35FA-B144-8913-67F88663F32F}"/>
                </a:ext>
              </a:extLst>
            </p:cNvPr>
            <p:cNvSpPr txBox="1"/>
            <p:nvPr/>
          </p:nvSpPr>
          <p:spPr>
            <a:xfrm>
              <a:off x="8563556" y="1447489"/>
              <a:ext cx="3273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/>
                <a:t>TH</a:t>
              </a:r>
            </a:p>
          </p:txBody>
        </p:sp>
      </p:grpSp>
      <p:sp>
        <p:nvSpPr>
          <p:cNvPr id="144" name="TextBox 143">
            <a:extLst>
              <a:ext uri="{FF2B5EF4-FFF2-40B4-BE49-F238E27FC236}">
                <a16:creationId xmlns:a16="http://schemas.microsoft.com/office/drawing/2014/main" id="{9C5318B8-1D10-C747-93D7-5ACF058F5CF0}"/>
              </a:ext>
            </a:extLst>
          </p:cNvPr>
          <p:cNvSpPr txBox="1"/>
          <p:nvPr/>
        </p:nvSpPr>
        <p:spPr>
          <a:xfrm>
            <a:off x="6915516" y="2626688"/>
            <a:ext cx="18043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Fine time stamp (4 ns)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AFDCAF91-D2D9-D14E-9605-43671E5AB6A5}"/>
              </a:ext>
            </a:extLst>
          </p:cNvPr>
          <p:cNvSpPr/>
          <p:nvPr/>
        </p:nvSpPr>
        <p:spPr>
          <a:xfrm>
            <a:off x="2730268" y="5037980"/>
            <a:ext cx="1468274" cy="16079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63A91AEC-2C59-9B4D-91C5-1BE2469BC1EB}"/>
              </a:ext>
            </a:extLst>
          </p:cNvPr>
          <p:cNvCxnSpPr/>
          <p:nvPr/>
        </p:nvCxnSpPr>
        <p:spPr>
          <a:xfrm>
            <a:off x="2727635" y="5172496"/>
            <a:ext cx="14682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DD102D0C-B02A-5443-864F-73AABBAADF91}"/>
              </a:ext>
            </a:extLst>
          </p:cNvPr>
          <p:cNvCxnSpPr/>
          <p:nvPr/>
        </p:nvCxnSpPr>
        <p:spPr>
          <a:xfrm>
            <a:off x="2725335" y="5303876"/>
            <a:ext cx="14682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85F89C35-607F-AB48-847D-8F9EF24CEEF8}"/>
              </a:ext>
            </a:extLst>
          </p:cNvPr>
          <p:cNvCxnSpPr/>
          <p:nvPr/>
        </p:nvCxnSpPr>
        <p:spPr>
          <a:xfrm>
            <a:off x="2730268" y="5679056"/>
            <a:ext cx="14682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C7B24345-1254-9146-A27B-0213CB5BEDCE}"/>
              </a:ext>
            </a:extLst>
          </p:cNvPr>
          <p:cNvSpPr txBox="1"/>
          <p:nvPr/>
        </p:nvSpPr>
        <p:spPr>
          <a:xfrm>
            <a:off x="2898181" y="5323571"/>
            <a:ext cx="1089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Trigger Bank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AC4BAC3C-3D56-BE45-89CA-888C16600A9B}"/>
              </a:ext>
            </a:extLst>
          </p:cNvPr>
          <p:cNvSpPr txBox="1"/>
          <p:nvPr/>
        </p:nvSpPr>
        <p:spPr>
          <a:xfrm>
            <a:off x="2915804" y="5900347"/>
            <a:ext cx="995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Data Banks</a:t>
            </a:r>
          </a:p>
        </p:txBody>
      </p:sp>
      <p:sp>
        <p:nvSpPr>
          <p:cNvPr id="151" name="Left Bracket 150">
            <a:extLst>
              <a:ext uri="{FF2B5EF4-FFF2-40B4-BE49-F238E27FC236}">
                <a16:creationId xmlns:a16="http://schemas.microsoft.com/office/drawing/2014/main" id="{21F98F34-E28F-D341-A129-809C2E4124FA}"/>
              </a:ext>
            </a:extLst>
          </p:cNvPr>
          <p:cNvSpPr/>
          <p:nvPr/>
        </p:nvSpPr>
        <p:spPr>
          <a:xfrm>
            <a:off x="2573364" y="5034332"/>
            <a:ext cx="63769" cy="26885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742A3592-AE16-5F40-81DF-AD96EAAB1909}"/>
              </a:ext>
            </a:extLst>
          </p:cNvPr>
          <p:cNvSpPr txBox="1"/>
          <p:nvPr/>
        </p:nvSpPr>
        <p:spPr>
          <a:xfrm>
            <a:off x="3024523" y="4972536"/>
            <a:ext cx="10054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Length (words)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7D7C55D4-EDFB-A14D-8736-DCB13CAAC784}"/>
              </a:ext>
            </a:extLst>
          </p:cNvPr>
          <p:cNvSpPr txBox="1"/>
          <p:nvPr/>
        </p:nvSpPr>
        <p:spPr>
          <a:xfrm>
            <a:off x="2841356" y="5105364"/>
            <a:ext cx="3690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Tag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5AB1CB34-67AC-7146-A67E-020E705FA3AB}"/>
              </a:ext>
            </a:extLst>
          </p:cNvPr>
          <p:cNvSpPr txBox="1"/>
          <p:nvPr/>
        </p:nvSpPr>
        <p:spPr>
          <a:xfrm>
            <a:off x="3479582" y="5111278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DT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FFB28B27-3E79-844D-BF0B-92439086DDE8}"/>
              </a:ext>
            </a:extLst>
          </p:cNvPr>
          <p:cNvSpPr txBox="1"/>
          <p:nvPr/>
        </p:nvSpPr>
        <p:spPr>
          <a:xfrm>
            <a:off x="3848445" y="5111278"/>
            <a:ext cx="2936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M</a:t>
            </a:r>
          </a:p>
        </p:txBody>
      </p: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9E9EF7EE-A5ED-CD4A-AFE1-9DC3C0AB9E19}"/>
              </a:ext>
            </a:extLst>
          </p:cNvPr>
          <p:cNvCxnSpPr>
            <a:cxnSpLocks/>
          </p:cNvCxnSpPr>
          <p:nvPr/>
        </p:nvCxnSpPr>
        <p:spPr>
          <a:xfrm>
            <a:off x="3434681" y="5173007"/>
            <a:ext cx="0" cy="130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A2DD63E3-34AD-0A45-89D6-56A3E46C101F}"/>
              </a:ext>
            </a:extLst>
          </p:cNvPr>
          <p:cNvCxnSpPr>
            <a:cxnSpLocks/>
          </p:cNvCxnSpPr>
          <p:nvPr/>
        </p:nvCxnSpPr>
        <p:spPr>
          <a:xfrm>
            <a:off x="3828381" y="5173007"/>
            <a:ext cx="0" cy="130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>
            <a:extLst>
              <a:ext uri="{FF2B5EF4-FFF2-40B4-BE49-F238E27FC236}">
                <a16:creationId xmlns:a16="http://schemas.microsoft.com/office/drawing/2014/main" id="{5DD95393-5E4C-5D4F-8DCB-8644FE44B7D2}"/>
              </a:ext>
            </a:extLst>
          </p:cNvPr>
          <p:cNvSpPr txBox="1"/>
          <p:nvPr/>
        </p:nvSpPr>
        <p:spPr>
          <a:xfrm>
            <a:off x="847140" y="4985017"/>
            <a:ext cx="1621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ROC Data Format</a:t>
            </a: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C15BB7A7-975C-8E4D-BDDB-A1ACADE43941}"/>
              </a:ext>
            </a:extLst>
          </p:cNvPr>
          <p:cNvSpPr/>
          <p:nvPr/>
        </p:nvSpPr>
        <p:spPr>
          <a:xfrm>
            <a:off x="8328264" y="5058831"/>
            <a:ext cx="1468274" cy="16079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69AEA634-6AF1-6E47-BD43-04588D80AC9C}"/>
              </a:ext>
            </a:extLst>
          </p:cNvPr>
          <p:cNvCxnSpPr/>
          <p:nvPr/>
        </p:nvCxnSpPr>
        <p:spPr>
          <a:xfrm>
            <a:off x="8325631" y="5193347"/>
            <a:ext cx="14682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2E0E7A3E-0EF2-BC4C-AA48-DCBD41395DDB}"/>
              </a:ext>
            </a:extLst>
          </p:cNvPr>
          <p:cNvCxnSpPr/>
          <p:nvPr/>
        </p:nvCxnSpPr>
        <p:spPr>
          <a:xfrm>
            <a:off x="8323331" y="5324727"/>
            <a:ext cx="14682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8E5CC3A2-A997-3A49-955C-BFEC43BD419E}"/>
              </a:ext>
            </a:extLst>
          </p:cNvPr>
          <p:cNvCxnSpPr/>
          <p:nvPr/>
        </p:nvCxnSpPr>
        <p:spPr>
          <a:xfrm>
            <a:off x="8328264" y="5699907"/>
            <a:ext cx="14682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extBox 162">
            <a:extLst>
              <a:ext uri="{FF2B5EF4-FFF2-40B4-BE49-F238E27FC236}">
                <a16:creationId xmlns:a16="http://schemas.microsoft.com/office/drawing/2014/main" id="{B3A6F9D4-50B7-4541-A199-0B668998D9B6}"/>
              </a:ext>
            </a:extLst>
          </p:cNvPr>
          <p:cNvSpPr txBox="1"/>
          <p:nvPr/>
        </p:nvSpPr>
        <p:spPr>
          <a:xfrm>
            <a:off x="8335920" y="5344422"/>
            <a:ext cx="1431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Stream Info Bank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BCBC5EE4-6C82-2241-949C-B346DA5627BD}"/>
              </a:ext>
            </a:extLst>
          </p:cNvPr>
          <p:cNvSpPr txBox="1"/>
          <p:nvPr/>
        </p:nvSpPr>
        <p:spPr>
          <a:xfrm>
            <a:off x="8535136" y="5921198"/>
            <a:ext cx="995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Data Banks</a:t>
            </a:r>
          </a:p>
        </p:txBody>
      </p:sp>
      <p:sp>
        <p:nvSpPr>
          <p:cNvPr id="165" name="Left Bracket 164">
            <a:extLst>
              <a:ext uri="{FF2B5EF4-FFF2-40B4-BE49-F238E27FC236}">
                <a16:creationId xmlns:a16="http://schemas.microsoft.com/office/drawing/2014/main" id="{C355EB5F-EDEF-3847-BD0A-8927B9573994}"/>
              </a:ext>
            </a:extLst>
          </p:cNvPr>
          <p:cNvSpPr/>
          <p:nvPr/>
        </p:nvSpPr>
        <p:spPr>
          <a:xfrm>
            <a:off x="8171360" y="5055183"/>
            <a:ext cx="63769" cy="26885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A81D9509-443D-4C43-AC94-BFE28C271E6D}"/>
              </a:ext>
            </a:extLst>
          </p:cNvPr>
          <p:cNvSpPr txBox="1"/>
          <p:nvPr/>
        </p:nvSpPr>
        <p:spPr>
          <a:xfrm>
            <a:off x="8622519" y="4993387"/>
            <a:ext cx="10054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Length (words)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619A7E7C-D517-3649-B41E-7396E2EE3D43}"/>
              </a:ext>
            </a:extLst>
          </p:cNvPr>
          <p:cNvSpPr txBox="1"/>
          <p:nvPr/>
        </p:nvSpPr>
        <p:spPr>
          <a:xfrm>
            <a:off x="8439352" y="5126215"/>
            <a:ext cx="3690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Tag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3F7035E5-C4FC-044F-9C0F-7A448656F733}"/>
              </a:ext>
            </a:extLst>
          </p:cNvPr>
          <p:cNvSpPr txBox="1"/>
          <p:nvPr/>
        </p:nvSpPr>
        <p:spPr>
          <a:xfrm>
            <a:off x="9077578" y="5132129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DT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869FB158-6E76-EA47-9650-347E5074B5B9}"/>
              </a:ext>
            </a:extLst>
          </p:cNvPr>
          <p:cNvSpPr txBox="1"/>
          <p:nvPr/>
        </p:nvSpPr>
        <p:spPr>
          <a:xfrm>
            <a:off x="9446441" y="5132129"/>
            <a:ext cx="3032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SS</a:t>
            </a:r>
          </a:p>
        </p:txBody>
      </p: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BBE03EB3-2BC0-2C43-B5B9-1BC5D78F26DD}"/>
              </a:ext>
            </a:extLst>
          </p:cNvPr>
          <p:cNvCxnSpPr>
            <a:cxnSpLocks/>
          </p:cNvCxnSpPr>
          <p:nvPr/>
        </p:nvCxnSpPr>
        <p:spPr>
          <a:xfrm>
            <a:off x="9032677" y="5193858"/>
            <a:ext cx="0" cy="130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FEF14334-9797-0542-8663-DDA55D0A06BD}"/>
              </a:ext>
            </a:extLst>
          </p:cNvPr>
          <p:cNvCxnSpPr>
            <a:cxnSpLocks/>
          </p:cNvCxnSpPr>
          <p:nvPr/>
        </p:nvCxnSpPr>
        <p:spPr>
          <a:xfrm>
            <a:off x="9426377" y="5193858"/>
            <a:ext cx="0" cy="130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TextBox 171">
            <a:extLst>
              <a:ext uri="{FF2B5EF4-FFF2-40B4-BE49-F238E27FC236}">
                <a16:creationId xmlns:a16="http://schemas.microsoft.com/office/drawing/2014/main" id="{33566725-36D9-1A45-9CB3-51E1442EFF0A}"/>
              </a:ext>
            </a:extLst>
          </p:cNvPr>
          <p:cNvSpPr txBox="1"/>
          <p:nvPr/>
        </p:nvSpPr>
        <p:spPr>
          <a:xfrm>
            <a:off x="6445136" y="5005868"/>
            <a:ext cx="1621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ROC Data Format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C05CD85C-FB2B-BD40-9EB7-DE53E71F6F82}"/>
              </a:ext>
            </a:extLst>
          </p:cNvPr>
          <p:cNvSpPr txBox="1"/>
          <p:nvPr/>
        </p:nvSpPr>
        <p:spPr>
          <a:xfrm>
            <a:off x="4467897" y="5282866"/>
            <a:ext cx="8002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Trigger #</a:t>
            </a:r>
          </a:p>
          <a:p>
            <a:r>
              <a:rPr lang="en-US" sz="1100" dirty="0"/>
              <a:t>timestamp</a:t>
            </a:r>
          </a:p>
        </p:txBody>
      </p:sp>
      <p:sp>
        <p:nvSpPr>
          <p:cNvPr id="174" name="Right Brace 173">
            <a:extLst>
              <a:ext uri="{FF2B5EF4-FFF2-40B4-BE49-F238E27FC236}">
                <a16:creationId xmlns:a16="http://schemas.microsoft.com/office/drawing/2014/main" id="{38A33932-F55F-1848-A00E-B023658929AB}"/>
              </a:ext>
            </a:extLst>
          </p:cNvPr>
          <p:cNvSpPr/>
          <p:nvPr/>
        </p:nvSpPr>
        <p:spPr bwMode="auto">
          <a:xfrm>
            <a:off x="4286336" y="5312834"/>
            <a:ext cx="132917" cy="339365"/>
          </a:xfrm>
          <a:prstGeom prst="rightBrace">
            <a:avLst/>
          </a:prstGeom>
          <a:noFill/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CD406A02-13C1-B747-ABE8-93619283D4FC}"/>
              </a:ext>
            </a:extLst>
          </p:cNvPr>
          <p:cNvSpPr txBox="1"/>
          <p:nvPr/>
        </p:nvSpPr>
        <p:spPr>
          <a:xfrm>
            <a:off x="10171359" y="5303182"/>
            <a:ext cx="8002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Frame #</a:t>
            </a:r>
          </a:p>
          <a:p>
            <a:r>
              <a:rPr lang="en-US" sz="1100" dirty="0"/>
              <a:t>timestamp</a:t>
            </a:r>
          </a:p>
        </p:txBody>
      </p:sp>
      <p:sp>
        <p:nvSpPr>
          <p:cNvPr id="176" name="Right Brace 175">
            <a:extLst>
              <a:ext uri="{FF2B5EF4-FFF2-40B4-BE49-F238E27FC236}">
                <a16:creationId xmlns:a16="http://schemas.microsoft.com/office/drawing/2014/main" id="{5CAB6180-D2B6-9E41-A45B-38AB9FDB4EEE}"/>
              </a:ext>
            </a:extLst>
          </p:cNvPr>
          <p:cNvSpPr/>
          <p:nvPr/>
        </p:nvSpPr>
        <p:spPr bwMode="auto">
          <a:xfrm>
            <a:off x="9989798" y="5333150"/>
            <a:ext cx="132917" cy="339365"/>
          </a:xfrm>
          <a:prstGeom prst="rightBrace">
            <a:avLst/>
          </a:prstGeom>
          <a:noFill/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B06C172E-DD4B-D548-B61C-1E384FB47658}"/>
              </a:ext>
            </a:extLst>
          </p:cNvPr>
          <p:cNvSpPr/>
          <p:nvPr/>
        </p:nvSpPr>
        <p:spPr>
          <a:xfrm>
            <a:off x="1019502" y="1218859"/>
            <a:ext cx="1878679" cy="1122659"/>
          </a:xfrm>
          <a:prstGeom prst="rect">
            <a:avLst/>
          </a:prstGeom>
          <a:solidFill>
            <a:schemeClr val="bg2">
              <a:lumMod val="50000"/>
              <a:alpha val="1505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2A4A13FE-394B-584E-AC6F-CFBAF4A4047B}"/>
              </a:ext>
            </a:extLst>
          </p:cNvPr>
          <p:cNvSpPr/>
          <p:nvPr/>
        </p:nvSpPr>
        <p:spPr>
          <a:xfrm>
            <a:off x="6136044" y="1435185"/>
            <a:ext cx="3829938" cy="1122659"/>
          </a:xfrm>
          <a:prstGeom prst="rect">
            <a:avLst/>
          </a:prstGeom>
          <a:solidFill>
            <a:schemeClr val="bg2">
              <a:lumMod val="50000"/>
              <a:alpha val="1505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92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C94E5-A8B2-4C49-80A4-88E75F38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Readout Controller (ROC)</a:t>
            </a:r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711BC2E9-621A-194E-8BB1-257C001DA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8645" y="4888350"/>
            <a:ext cx="1562204" cy="5203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A352F6-20C5-EA47-956F-D1664EA934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3845" y="1240965"/>
            <a:ext cx="5486400" cy="426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sz="1800"/>
          </a:p>
        </p:txBody>
      </p:sp>
      <p:sp>
        <p:nvSpPr>
          <p:cNvPr id="6" name="AutoShape 5">
            <a:extLst>
              <a:ext uri="{FF2B5EF4-FFF2-40B4-BE49-F238E27FC236}">
                <a16:creationId xmlns:a16="http://schemas.microsoft.com/office/drawing/2014/main" id="{280A5F84-2B7B-D24E-A099-4E12EC81F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0559" y="4040695"/>
            <a:ext cx="1330974" cy="1433347"/>
          </a:xfrm>
          <a:prstGeom prst="leftRightArrow">
            <a:avLst>
              <a:gd name="adj1" fmla="val 50000"/>
              <a:gd name="adj2" fmla="val 208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DA853861-11B7-6B43-B1A7-FB26E7FF5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0097" y="4384105"/>
            <a:ext cx="7553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dirty="0"/>
              <a:t>VME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5C055DC8-B411-1740-A1E6-DF27CD7A7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0552" y="1250812"/>
            <a:ext cx="2105144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dirty="0">
                <a:solidFill>
                  <a:schemeClr val="accent1">
                    <a:lumMod val="75000"/>
                  </a:schemeClr>
                </a:solidFill>
              </a:rPr>
              <a:t>OS: Linux</a:t>
            </a:r>
          </a:p>
          <a:p>
            <a:r>
              <a:rPr lang="en-US" altLang="en-US" sz="2000" dirty="0">
                <a:solidFill>
                  <a:schemeClr val="accent1">
                    <a:lumMod val="75000"/>
                  </a:schemeClr>
                </a:solidFill>
              </a:rPr>
              <a:t>ARCH: Intel, Arm</a:t>
            </a:r>
          </a:p>
        </p:txBody>
      </p:sp>
      <p:sp>
        <p:nvSpPr>
          <p:cNvPr id="9" name="Text Box 18">
            <a:extLst>
              <a:ext uri="{FF2B5EF4-FFF2-40B4-BE49-F238E27FC236}">
                <a16:creationId xmlns:a16="http://schemas.microsoft.com/office/drawing/2014/main" id="{B0A66190-2CB8-5F44-8BF0-3C20859CA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446" y="2460165"/>
            <a:ext cx="811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ROC</a:t>
            </a:r>
          </a:p>
        </p:txBody>
      </p:sp>
      <p:sp>
        <p:nvSpPr>
          <p:cNvPr id="10" name="Text Box 19">
            <a:extLst>
              <a:ext uri="{FF2B5EF4-FFF2-40B4-BE49-F238E27FC236}">
                <a16:creationId xmlns:a16="http://schemas.microsoft.com/office/drawing/2014/main" id="{A1CF3AD7-41F9-C745-BF7D-1ECA2E3F2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5026" y="5145185"/>
            <a:ext cx="12330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dirty="0"/>
              <a:t>Output Thread</a:t>
            </a:r>
          </a:p>
        </p:txBody>
      </p:sp>
      <p:sp>
        <p:nvSpPr>
          <p:cNvPr id="11" name="Rectangle 23">
            <a:extLst>
              <a:ext uri="{FF2B5EF4-FFF2-40B4-BE49-F238E27FC236}">
                <a16:creationId xmlns:a16="http://schemas.microsoft.com/office/drawing/2014/main" id="{7A685648-1BB4-6149-BA55-6F1355683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8645" y="1698165"/>
            <a:ext cx="533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2" name="Rectangle 26">
            <a:extLst>
              <a:ext uri="{FF2B5EF4-FFF2-40B4-BE49-F238E27FC236}">
                <a16:creationId xmlns:a16="http://schemas.microsoft.com/office/drawing/2014/main" id="{CF98655B-87E2-1349-9789-22A576494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445" y="1698165"/>
            <a:ext cx="5334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" name="Rectangle 29">
            <a:extLst>
              <a:ext uri="{FF2B5EF4-FFF2-40B4-BE49-F238E27FC236}">
                <a16:creationId xmlns:a16="http://schemas.microsoft.com/office/drawing/2014/main" id="{E039716A-02E9-0642-AA40-4A8EB3A5C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3546" y="2484936"/>
            <a:ext cx="4750899" cy="297180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" name="Rectangle 31">
            <a:extLst>
              <a:ext uri="{FF2B5EF4-FFF2-40B4-BE49-F238E27FC236}">
                <a16:creationId xmlns:a16="http://schemas.microsoft.com/office/drawing/2014/main" id="{47241FBE-B2BB-6942-AFC7-7136DED87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3479" y="3145844"/>
            <a:ext cx="2425303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dirty="0"/>
          </a:p>
        </p:txBody>
      </p:sp>
      <p:sp>
        <p:nvSpPr>
          <p:cNvPr id="15" name="Rectangle 32">
            <a:extLst>
              <a:ext uri="{FF2B5EF4-FFF2-40B4-BE49-F238E27FC236}">
                <a16:creationId xmlns:a16="http://schemas.microsoft.com/office/drawing/2014/main" id="{551531E9-A85C-FC4C-AD4F-9DF8B6028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2449" y="3155915"/>
            <a:ext cx="1271728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6" name="Text Box 33">
            <a:extLst>
              <a:ext uri="{FF2B5EF4-FFF2-40B4-BE49-F238E27FC236}">
                <a16:creationId xmlns:a16="http://schemas.microsoft.com/office/drawing/2014/main" id="{8D27AA9A-BC33-9B45-8A20-65882DB0A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8994" y="3113788"/>
            <a:ext cx="13169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dirty="0"/>
              <a:t>Trigger Thread</a:t>
            </a:r>
          </a:p>
        </p:txBody>
      </p:sp>
      <p:sp>
        <p:nvSpPr>
          <p:cNvPr id="17" name="Text Box 34">
            <a:extLst>
              <a:ext uri="{FF2B5EF4-FFF2-40B4-BE49-F238E27FC236}">
                <a16:creationId xmlns:a16="http://schemas.microsoft.com/office/drawing/2014/main" id="{4B24FD8F-5B50-3644-BA9B-EF38B69C6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446" y="3093405"/>
            <a:ext cx="12843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dirty="0"/>
              <a:t>Process Thread</a:t>
            </a:r>
          </a:p>
        </p:txBody>
      </p:sp>
      <p:sp>
        <p:nvSpPr>
          <p:cNvPr id="18" name="AutoShape 36">
            <a:extLst>
              <a:ext uri="{FF2B5EF4-FFF2-40B4-BE49-F238E27FC236}">
                <a16:creationId xmlns:a16="http://schemas.microsoft.com/office/drawing/2014/main" id="{8589425C-E182-4C4B-B86C-8E1729CC0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9645" y="5408736"/>
            <a:ext cx="304800" cy="480429"/>
          </a:xfrm>
          <a:prstGeom prst="downArrow">
            <a:avLst>
              <a:gd name="adj1" fmla="val 50000"/>
              <a:gd name="adj2" fmla="val 43750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9" name="Text Box 37">
            <a:extLst>
              <a:ext uri="{FF2B5EF4-FFF2-40B4-BE49-F238E27FC236}">
                <a16:creationId xmlns:a16="http://schemas.microsoft.com/office/drawing/2014/main" id="{785B9900-4620-9C49-A5A4-596F16636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0572" y="5879873"/>
            <a:ext cx="15488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dirty="0"/>
              <a:t>to EMU, ET</a:t>
            </a:r>
          </a:p>
          <a:p>
            <a:r>
              <a:rPr lang="en-US" altLang="en-US" sz="2000" dirty="0" err="1"/>
              <a:t>stdout</a:t>
            </a:r>
            <a:r>
              <a:rPr lang="en-US" altLang="en-US" sz="2000" dirty="0"/>
              <a:t> or File</a:t>
            </a:r>
          </a:p>
        </p:txBody>
      </p:sp>
      <p:sp>
        <p:nvSpPr>
          <p:cNvPr id="20" name="Oval 63">
            <a:extLst>
              <a:ext uri="{FF2B5EF4-FFF2-40B4-BE49-F238E27FC236}">
                <a16:creationId xmlns:a16="http://schemas.microsoft.com/office/drawing/2014/main" id="{6E4D4F6F-1933-BE4B-BA7E-FB35F9A4F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989" y="4646385"/>
            <a:ext cx="773113" cy="75892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1" name="Text Box 15">
            <a:extLst>
              <a:ext uri="{FF2B5EF4-FFF2-40B4-BE49-F238E27FC236}">
                <a16:creationId xmlns:a16="http://schemas.microsoft.com/office/drawing/2014/main" id="{9D172C0C-4D9F-2D45-A4D0-EE2898CB6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8645" y="1698166"/>
            <a:ext cx="609600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dirty="0"/>
              <a:t>DMA </a:t>
            </a:r>
          </a:p>
          <a:p>
            <a:r>
              <a:rPr lang="en-US" altLang="en-US" sz="1400" dirty="0"/>
              <a:t>Lib</a:t>
            </a:r>
          </a:p>
        </p:txBody>
      </p:sp>
      <p:sp>
        <p:nvSpPr>
          <p:cNvPr id="22" name="Text Box 12">
            <a:extLst>
              <a:ext uri="{FF2B5EF4-FFF2-40B4-BE49-F238E27FC236}">
                <a16:creationId xmlns:a16="http://schemas.microsoft.com/office/drawing/2014/main" id="{048962B2-7510-B946-BA9B-7CE609C04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4445" y="1698166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dirty="0"/>
              <a:t>VME </a:t>
            </a:r>
          </a:p>
          <a:p>
            <a:r>
              <a:rPr lang="en-US" altLang="en-US" sz="1400" dirty="0"/>
              <a:t>Lib</a:t>
            </a:r>
          </a:p>
        </p:txBody>
      </p:sp>
      <p:sp>
        <p:nvSpPr>
          <p:cNvPr id="23" name="Left-Right Arrow 66">
            <a:extLst>
              <a:ext uri="{FF2B5EF4-FFF2-40B4-BE49-F238E27FC236}">
                <a16:creationId xmlns:a16="http://schemas.microsoft.com/office/drawing/2014/main" id="{25A7B132-A505-AB49-976A-C73AAE3E0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0246" y="2764965"/>
            <a:ext cx="1216025" cy="533400"/>
          </a:xfrm>
          <a:prstGeom prst="leftRightArrow">
            <a:avLst>
              <a:gd name="adj1" fmla="val 50000"/>
              <a:gd name="adj2" fmla="val 49996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4" name="Left-Right Arrow 67">
            <a:extLst>
              <a:ext uri="{FF2B5EF4-FFF2-40B4-BE49-F238E27FC236}">
                <a16:creationId xmlns:a16="http://schemas.microsoft.com/office/drawing/2014/main" id="{9169ADF5-17D5-E249-BC1A-D45839B64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0246" y="2079165"/>
            <a:ext cx="1216025" cy="533400"/>
          </a:xfrm>
          <a:prstGeom prst="leftRightArrow">
            <a:avLst>
              <a:gd name="adj1" fmla="val 50000"/>
              <a:gd name="adj2" fmla="val 49996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BC237D5-D574-5C4D-8D63-37C4015CF775}"/>
              </a:ext>
            </a:extLst>
          </p:cNvPr>
          <p:cNvGrpSpPr/>
          <p:nvPr/>
        </p:nvGrpSpPr>
        <p:grpSpPr>
          <a:xfrm>
            <a:off x="4847099" y="4018245"/>
            <a:ext cx="878746" cy="1108921"/>
            <a:chOff x="4150454" y="4208242"/>
            <a:chExt cx="878746" cy="1108921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6" name="Left Arrow Callout 65">
              <a:extLst>
                <a:ext uri="{FF2B5EF4-FFF2-40B4-BE49-F238E27FC236}">
                  <a16:creationId xmlns:a16="http://schemas.microsoft.com/office/drawing/2014/main" id="{29DEA5D7-6B3C-614C-8B06-355091E6ED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035366" y="4323330"/>
              <a:ext cx="1108921" cy="878746"/>
            </a:xfrm>
            <a:prstGeom prst="leftArrowCallout">
              <a:avLst>
                <a:gd name="adj1" fmla="val 28489"/>
                <a:gd name="adj2" fmla="val 25000"/>
                <a:gd name="adj3" fmla="val 25000"/>
                <a:gd name="adj4" fmla="val 6497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" name="TextBox 69">
              <a:extLst>
                <a:ext uri="{FF2B5EF4-FFF2-40B4-BE49-F238E27FC236}">
                  <a16:creationId xmlns:a16="http://schemas.microsoft.com/office/drawing/2014/main" id="{8B540A3E-6301-894C-A613-18094E239E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0819" y="4660900"/>
              <a:ext cx="662361" cy="584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600" dirty="0"/>
                <a:t>DMA</a:t>
              </a:r>
            </a:p>
            <a:p>
              <a:pPr algn="ctr"/>
              <a:r>
                <a:rPr lang="en-US" altLang="en-US" sz="1600" dirty="0"/>
                <a:t>Pool</a:t>
              </a:r>
            </a:p>
          </p:txBody>
        </p:sp>
      </p:grpSp>
      <p:sp>
        <p:nvSpPr>
          <p:cNvPr id="28" name="TextBox 72">
            <a:extLst>
              <a:ext uri="{FF2B5EF4-FFF2-40B4-BE49-F238E27FC236}">
                <a16:creationId xmlns:a16="http://schemas.microsoft.com/office/drawing/2014/main" id="{63D20EED-931B-0943-947E-D1F7AE13C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6274" y="4843888"/>
            <a:ext cx="8130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dirty="0"/>
              <a:t>Control</a:t>
            </a:r>
          </a:p>
        </p:txBody>
      </p:sp>
      <p:sp>
        <p:nvSpPr>
          <p:cNvPr id="29" name="TextBox 73">
            <a:extLst>
              <a:ext uri="{FF2B5EF4-FFF2-40B4-BE49-F238E27FC236}">
                <a16:creationId xmlns:a16="http://schemas.microsoft.com/office/drawing/2014/main" id="{F9E26143-3042-1245-9F4B-92234BEBE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5780" y="5951259"/>
            <a:ext cx="868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 err="1"/>
              <a:t>cMsg</a:t>
            </a:r>
            <a:endParaRPr lang="en-US" altLang="en-US" dirty="0"/>
          </a:p>
        </p:txBody>
      </p:sp>
      <p:sp>
        <p:nvSpPr>
          <p:cNvPr id="30" name="Up-Down Arrow 74">
            <a:extLst>
              <a:ext uri="{FF2B5EF4-FFF2-40B4-BE49-F238E27FC236}">
                <a16:creationId xmlns:a16="http://schemas.microsoft.com/office/drawing/2014/main" id="{65B6D224-F915-E54F-A606-624D1EC40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1930" y="5424912"/>
            <a:ext cx="193883" cy="6096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1" name="TextBox 75">
            <a:extLst>
              <a:ext uri="{FF2B5EF4-FFF2-40B4-BE49-F238E27FC236}">
                <a16:creationId xmlns:a16="http://schemas.microsoft.com/office/drawing/2014/main" id="{1A79D062-0C62-9D44-9127-29DE5B668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5046" y="2841165"/>
            <a:ext cx="633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USB</a:t>
            </a:r>
          </a:p>
        </p:txBody>
      </p:sp>
      <p:sp>
        <p:nvSpPr>
          <p:cNvPr id="32" name="TextBox 76">
            <a:extLst>
              <a:ext uri="{FF2B5EF4-FFF2-40B4-BE49-F238E27FC236}">
                <a16:creationId xmlns:a16="http://schemas.microsoft.com/office/drawing/2014/main" id="{6A057E82-47B5-584B-A97C-C21B45505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5046" y="2155365"/>
            <a:ext cx="544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PCI</a:t>
            </a:r>
          </a:p>
        </p:txBody>
      </p:sp>
      <p:sp>
        <p:nvSpPr>
          <p:cNvPr id="33" name="Rectangle 24">
            <a:extLst>
              <a:ext uri="{FF2B5EF4-FFF2-40B4-BE49-F238E27FC236}">
                <a16:creationId xmlns:a16="http://schemas.microsoft.com/office/drawing/2014/main" id="{3F0F697D-DEE3-2149-ADEE-FE1634B69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2845" y="1698165"/>
            <a:ext cx="533400" cy="762000"/>
          </a:xfrm>
          <a:prstGeom prst="rect">
            <a:avLst/>
          </a:prstGeom>
          <a:solidFill>
            <a:srgbClr val="009D9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4" name="Text Box 15">
            <a:extLst>
              <a:ext uri="{FF2B5EF4-FFF2-40B4-BE49-F238E27FC236}">
                <a16:creationId xmlns:a16="http://schemas.microsoft.com/office/drawing/2014/main" id="{53B2015C-BFE5-F544-BC18-54290F478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6645" y="1698166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dirty="0"/>
              <a:t>User </a:t>
            </a:r>
          </a:p>
          <a:p>
            <a:r>
              <a:rPr lang="en-US" altLang="en-US" sz="1400" dirty="0"/>
              <a:t>Libs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D91510E-4C71-ED4F-862C-1058225421CD}"/>
              </a:ext>
            </a:extLst>
          </p:cNvPr>
          <p:cNvGrpSpPr/>
          <p:nvPr/>
        </p:nvGrpSpPr>
        <p:grpSpPr>
          <a:xfrm>
            <a:off x="1839646" y="3603165"/>
            <a:ext cx="479425" cy="304800"/>
            <a:chOff x="1143000" y="3733800"/>
            <a:chExt cx="479425" cy="304800"/>
          </a:xfrm>
        </p:grpSpPr>
        <p:sp>
          <p:nvSpPr>
            <p:cNvPr id="36" name="Rectangle 24">
              <a:extLst>
                <a:ext uri="{FF2B5EF4-FFF2-40B4-BE49-F238E27FC236}">
                  <a16:creationId xmlns:a16="http://schemas.microsoft.com/office/drawing/2014/main" id="{C3407DA1-C0CF-024E-91D0-BD94AB671E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000" y="3733800"/>
              <a:ext cx="457200" cy="304800"/>
            </a:xfrm>
            <a:prstGeom prst="rect">
              <a:avLst/>
            </a:prstGeom>
            <a:solidFill>
              <a:srgbClr val="009D9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37" name="TextBox 82">
              <a:extLst>
                <a:ext uri="{FF2B5EF4-FFF2-40B4-BE49-F238E27FC236}">
                  <a16:creationId xmlns:a16="http://schemas.microsoft.com/office/drawing/2014/main" id="{EFC95D37-0574-5549-B4EF-BB486210C9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0" y="3733800"/>
              <a:ext cx="4794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/>
                <a:t>User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48D5955-B35B-E24E-9A88-ECD065332EBA}"/>
              </a:ext>
            </a:extLst>
          </p:cNvPr>
          <p:cNvGrpSpPr/>
          <p:nvPr/>
        </p:nvGrpSpPr>
        <p:grpSpPr>
          <a:xfrm>
            <a:off x="4769866" y="3603165"/>
            <a:ext cx="479425" cy="304800"/>
            <a:chOff x="1143000" y="3733800"/>
            <a:chExt cx="479425" cy="304800"/>
          </a:xfrm>
        </p:grpSpPr>
        <p:sp>
          <p:nvSpPr>
            <p:cNvPr id="39" name="Rectangle 24">
              <a:extLst>
                <a:ext uri="{FF2B5EF4-FFF2-40B4-BE49-F238E27FC236}">
                  <a16:creationId xmlns:a16="http://schemas.microsoft.com/office/drawing/2014/main" id="{19443CA5-6C21-9D49-9823-36440A52C0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000" y="3733800"/>
              <a:ext cx="457200" cy="304800"/>
            </a:xfrm>
            <a:prstGeom prst="rect">
              <a:avLst/>
            </a:prstGeom>
            <a:solidFill>
              <a:srgbClr val="009D9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0" name="TextBox 82">
              <a:extLst>
                <a:ext uri="{FF2B5EF4-FFF2-40B4-BE49-F238E27FC236}">
                  <a16:creationId xmlns:a16="http://schemas.microsoft.com/office/drawing/2014/main" id="{54908430-E5FB-A641-9770-C11220E4D2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0" y="3733800"/>
              <a:ext cx="4794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/>
                <a:t>User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6BBD783-DB86-424E-8BC5-1AF58747D82A}"/>
              </a:ext>
            </a:extLst>
          </p:cNvPr>
          <p:cNvGrpSpPr/>
          <p:nvPr/>
        </p:nvGrpSpPr>
        <p:grpSpPr>
          <a:xfrm>
            <a:off x="3896382" y="3337986"/>
            <a:ext cx="715295" cy="435764"/>
            <a:chOff x="3413475" y="3131633"/>
            <a:chExt cx="715295" cy="435764"/>
          </a:xfrm>
        </p:grpSpPr>
        <p:sp>
          <p:nvSpPr>
            <p:cNvPr id="42" name="Up Arrow 41">
              <a:extLst>
                <a:ext uri="{FF2B5EF4-FFF2-40B4-BE49-F238E27FC236}">
                  <a16:creationId xmlns:a16="http://schemas.microsoft.com/office/drawing/2014/main" id="{4883529B-E2D9-A641-A912-8C2476F21970}"/>
                </a:ext>
              </a:extLst>
            </p:cNvPr>
            <p:cNvSpPr/>
            <p:nvPr/>
          </p:nvSpPr>
          <p:spPr bwMode="auto">
            <a:xfrm rot="16200000">
              <a:off x="3553241" y="2991867"/>
              <a:ext cx="435764" cy="715295"/>
            </a:xfrm>
            <a:prstGeom prst="upArrow">
              <a:avLst>
                <a:gd name="adj1" fmla="val 43689"/>
                <a:gd name="adj2" fmla="val 43689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defTabSz="914400"/>
              <a:endParaRPr lang="en-US" sz="2400">
                <a:solidFill>
                  <a:schemeClr val="tx1"/>
                </a:solidFill>
                <a:latin typeface="Times" pitchFamily="-60" charset="0"/>
              </a:endParaRPr>
            </a:p>
          </p:txBody>
        </p:sp>
        <p:sp>
          <p:nvSpPr>
            <p:cNvPr id="43" name="TextBox 78">
              <a:extLst>
                <a:ext uri="{FF2B5EF4-FFF2-40B4-BE49-F238E27FC236}">
                  <a16:creationId xmlns:a16="http://schemas.microsoft.com/office/drawing/2014/main" id="{9403B2B8-DC6D-3347-8C6E-DD3F470D28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1237" y="3220645"/>
              <a:ext cx="5175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dirty="0"/>
                <a:t>FIFO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6A22CF6-5ED4-DD48-BED8-16C1572FF42B}"/>
              </a:ext>
            </a:extLst>
          </p:cNvPr>
          <p:cNvGrpSpPr/>
          <p:nvPr/>
        </p:nvGrpSpPr>
        <p:grpSpPr>
          <a:xfrm>
            <a:off x="2967417" y="3604536"/>
            <a:ext cx="479425" cy="304800"/>
            <a:chOff x="1143000" y="3733800"/>
            <a:chExt cx="479425" cy="304800"/>
          </a:xfrm>
        </p:grpSpPr>
        <p:sp>
          <p:nvSpPr>
            <p:cNvPr id="45" name="Rectangle 24">
              <a:extLst>
                <a:ext uri="{FF2B5EF4-FFF2-40B4-BE49-F238E27FC236}">
                  <a16:creationId xmlns:a16="http://schemas.microsoft.com/office/drawing/2014/main" id="{11B5D22B-5892-C247-A428-EB6C15EDA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000" y="3733800"/>
              <a:ext cx="457200" cy="304800"/>
            </a:xfrm>
            <a:prstGeom prst="rect">
              <a:avLst/>
            </a:prstGeom>
            <a:solidFill>
              <a:srgbClr val="009D9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6" name="TextBox 82">
              <a:extLst>
                <a:ext uri="{FF2B5EF4-FFF2-40B4-BE49-F238E27FC236}">
                  <a16:creationId xmlns:a16="http://schemas.microsoft.com/office/drawing/2014/main" id="{8143F052-A4CA-C146-A37E-9423A7EC7E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0" y="3733800"/>
              <a:ext cx="4794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/>
                <a:t>User</a:t>
              </a:r>
            </a:p>
          </p:txBody>
        </p:sp>
      </p:grpSp>
      <p:sp>
        <p:nvSpPr>
          <p:cNvPr id="47" name="Left Arrow 46">
            <a:extLst>
              <a:ext uri="{FF2B5EF4-FFF2-40B4-BE49-F238E27FC236}">
                <a16:creationId xmlns:a16="http://schemas.microsoft.com/office/drawing/2014/main" id="{02523068-183A-4B4B-B583-67D4005DE9FE}"/>
              </a:ext>
            </a:extLst>
          </p:cNvPr>
          <p:cNvSpPr/>
          <p:nvPr/>
        </p:nvSpPr>
        <p:spPr bwMode="auto">
          <a:xfrm>
            <a:off x="2542194" y="3632964"/>
            <a:ext cx="407622" cy="246426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48" name="TextBox 78">
            <a:extLst>
              <a:ext uri="{FF2B5EF4-FFF2-40B4-BE49-F238E27FC236}">
                <a16:creationId xmlns:a16="http://schemas.microsoft.com/office/drawing/2014/main" id="{A9F7E20A-6203-4D45-B5BC-4FAF29B48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3365" y="3650351"/>
            <a:ext cx="40748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 dirty="0"/>
              <a:t>FIFO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0AF51BA-64AE-3E4B-B2A2-603C2A0A6AD5}"/>
              </a:ext>
            </a:extLst>
          </p:cNvPr>
          <p:cNvCxnSpPr>
            <a:cxnSpLocks/>
          </p:cNvCxnSpPr>
          <p:nvPr/>
        </p:nvCxnSpPr>
        <p:spPr bwMode="auto">
          <a:xfrm>
            <a:off x="2685468" y="3151573"/>
            <a:ext cx="0" cy="83820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ABA88679-9E4B-7945-B916-D0C501046907}"/>
              </a:ext>
            </a:extLst>
          </p:cNvPr>
          <p:cNvSpPr txBox="1"/>
          <p:nvPr/>
        </p:nvSpPr>
        <p:spPr>
          <a:xfrm>
            <a:off x="1381715" y="3811939"/>
            <a:ext cx="4299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ROL2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8A0D789-17A5-0D45-AD1A-2BA750A128CD}"/>
              </a:ext>
            </a:extLst>
          </p:cNvPr>
          <p:cNvSpPr txBox="1"/>
          <p:nvPr/>
        </p:nvSpPr>
        <p:spPr>
          <a:xfrm>
            <a:off x="3486774" y="3809862"/>
            <a:ext cx="4299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ROL1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05FE412-C8C7-C947-A61E-144BC66CF44D}"/>
              </a:ext>
            </a:extLst>
          </p:cNvPr>
          <p:cNvGrpSpPr/>
          <p:nvPr/>
        </p:nvGrpSpPr>
        <p:grpSpPr>
          <a:xfrm>
            <a:off x="1433396" y="3989474"/>
            <a:ext cx="450764" cy="617360"/>
            <a:chOff x="4107768" y="4208240"/>
            <a:chExt cx="964703" cy="1002323"/>
          </a:xfrm>
        </p:grpSpPr>
        <p:sp>
          <p:nvSpPr>
            <p:cNvPr id="53" name="Left Arrow Callout 65">
              <a:extLst>
                <a:ext uri="{FF2B5EF4-FFF2-40B4-BE49-F238E27FC236}">
                  <a16:creationId xmlns:a16="http://schemas.microsoft.com/office/drawing/2014/main" id="{E91F1AA0-D6BC-3646-AECA-A685B03CD3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088958" y="4270029"/>
              <a:ext cx="1002323" cy="878746"/>
            </a:xfrm>
            <a:prstGeom prst="leftArrowCallout">
              <a:avLst>
                <a:gd name="adj1" fmla="val 28489"/>
                <a:gd name="adj2" fmla="val 25000"/>
                <a:gd name="adj3" fmla="val 25000"/>
                <a:gd name="adj4" fmla="val 64977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4" name="TextBox 69">
              <a:extLst>
                <a:ext uri="{FF2B5EF4-FFF2-40B4-BE49-F238E27FC236}">
                  <a16:creationId xmlns:a16="http://schemas.microsoft.com/office/drawing/2014/main" id="{B0DF4364-05D5-A54C-A44D-DF84EE9C02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7768" y="4593112"/>
              <a:ext cx="964703" cy="549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800" dirty="0"/>
                <a:t>Buffer</a:t>
              </a:r>
            </a:p>
            <a:p>
              <a:pPr algn="ctr"/>
              <a:r>
                <a:rPr lang="en-US" altLang="en-US" sz="800" dirty="0"/>
                <a:t>Pool</a:t>
              </a:r>
            </a:p>
          </p:txBody>
        </p:sp>
      </p:grpSp>
      <p:sp>
        <p:nvSpPr>
          <p:cNvPr id="55" name="Down Arrow 54">
            <a:extLst>
              <a:ext uri="{FF2B5EF4-FFF2-40B4-BE49-F238E27FC236}">
                <a16:creationId xmlns:a16="http://schemas.microsoft.com/office/drawing/2014/main" id="{A3C32514-1693-7943-B00F-30157C472558}"/>
              </a:ext>
            </a:extLst>
          </p:cNvPr>
          <p:cNvSpPr/>
          <p:nvPr/>
        </p:nvSpPr>
        <p:spPr bwMode="auto">
          <a:xfrm>
            <a:off x="2008978" y="4006511"/>
            <a:ext cx="388500" cy="858690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83CEA97-6100-B94E-A716-020F9D98753B}"/>
              </a:ext>
            </a:extLst>
          </p:cNvPr>
          <p:cNvSpPr txBox="1"/>
          <p:nvPr/>
        </p:nvSpPr>
        <p:spPr>
          <a:xfrm>
            <a:off x="2030961" y="3925323"/>
            <a:ext cx="367216" cy="822533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sz="1000" dirty="0"/>
              <a:t>FIFO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0C31ECA1-F737-6145-A4DD-811D84DD6E98}"/>
              </a:ext>
            </a:extLst>
          </p:cNvPr>
          <p:cNvSpPr/>
          <p:nvPr/>
        </p:nvSpPr>
        <p:spPr bwMode="auto">
          <a:xfrm>
            <a:off x="2613365" y="2581835"/>
            <a:ext cx="1298504" cy="329289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C15EBB7-1FC5-BA44-9501-6D5F7F1ABE4E}"/>
              </a:ext>
            </a:extLst>
          </p:cNvPr>
          <p:cNvSpPr txBox="1"/>
          <p:nvPr/>
        </p:nvSpPr>
        <p:spPr>
          <a:xfrm>
            <a:off x="2560414" y="2556201"/>
            <a:ext cx="118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Interactive shell </a:t>
            </a:r>
            <a:r>
              <a:rPr lang="en-US" sz="900" dirty="0"/>
              <a:t>(</a:t>
            </a:r>
            <a:r>
              <a:rPr lang="en-US" sz="900" dirty="0" err="1"/>
              <a:t>Tcl</a:t>
            </a:r>
            <a:r>
              <a:rPr lang="en-US" sz="900" dirty="0"/>
              <a:t>)</a:t>
            </a:r>
          </a:p>
          <a:p>
            <a:r>
              <a:rPr lang="en-US" sz="900" dirty="0"/>
              <a:t>$ &lt;</a:t>
            </a:r>
            <a:r>
              <a:rPr lang="en-US" sz="900" dirty="0" err="1"/>
              <a:t>cmd</a:t>
            </a:r>
            <a:r>
              <a:rPr lang="en-US" sz="900" dirty="0"/>
              <a:t>&gt;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0CD2AA1-CC06-0B43-8231-0F5D0DF69470}"/>
              </a:ext>
            </a:extLst>
          </p:cNvPr>
          <p:cNvGrpSpPr/>
          <p:nvPr/>
        </p:nvGrpSpPr>
        <p:grpSpPr>
          <a:xfrm>
            <a:off x="2718911" y="3989474"/>
            <a:ext cx="490478" cy="617360"/>
            <a:chOff x="4053607" y="4208240"/>
            <a:chExt cx="1049697" cy="1002323"/>
          </a:xfrm>
          <a:solidFill>
            <a:schemeClr val="accent1"/>
          </a:solidFill>
        </p:grpSpPr>
        <p:sp>
          <p:nvSpPr>
            <p:cNvPr id="60" name="Left Arrow Callout 65">
              <a:extLst>
                <a:ext uri="{FF2B5EF4-FFF2-40B4-BE49-F238E27FC236}">
                  <a16:creationId xmlns:a16="http://schemas.microsoft.com/office/drawing/2014/main" id="{FE8B16F0-A144-C947-B71C-EDA69831905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088958" y="4270029"/>
              <a:ext cx="1002323" cy="878746"/>
            </a:xfrm>
            <a:prstGeom prst="leftArrowCallout">
              <a:avLst>
                <a:gd name="adj1" fmla="val 28489"/>
                <a:gd name="adj2" fmla="val 25000"/>
                <a:gd name="adj3" fmla="val 25000"/>
                <a:gd name="adj4" fmla="val 6497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" name="TextBox 69">
              <a:extLst>
                <a:ext uri="{FF2B5EF4-FFF2-40B4-BE49-F238E27FC236}">
                  <a16:creationId xmlns:a16="http://schemas.microsoft.com/office/drawing/2014/main" id="{6364D310-577B-B34E-B666-3767C1E9C8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3607" y="4603818"/>
              <a:ext cx="1049697" cy="549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800" b="1" dirty="0"/>
                <a:t>Buffer</a:t>
              </a:r>
            </a:p>
            <a:p>
              <a:pPr algn="ctr"/>
              <a:r>
                <a:rPr lang="en-US" altLang="en-US" sz="800" b="1" dirty="0"/>
                <a:t>Pool</a:t>
              </a:r>
            </a:p>
          </p:txBody>
        </p:sp>
      </p:grpSp>
      <p:sp>
        <p:nvSpPr>
          <p:cNvPr id="62" name="Bent Arrow 61">
            <a:extLst>
              <a:ext uri="{FF2B5EF4-FFF2-40B4-BE49-F238E27FC236}">
                <a16:creationId xmlns:a16="http://schemas.microsoft.com/office/drawing/2014/main" id="{33D2A16B-4F0F-E94E-A152-79CC5B0ED5C0}"/>
              </a:ext>
            </a:extLst>
          </p:cNvPr>
          <p:cNvSpPr/>
          <p:nvPr/>
        </p:nvSpPr>
        <p:spPr bwMode="auto">
          <a:xfrm rot="16200000" flipH="1">
            <a:off x="3959626" y="1845560"/>
            <a:ext cx="515622" cy="717551"/>
          </a:xfrm>
          <a:prstGeom prst="bentArrow">
            <a:avLst>
              <a:gd name="adj1" fmla="val 39090"/>
              <a:gd name="adj2" fmla="val 25000"/>
              <a:gd name="adj3" fmla="val 27857"/>
              <a:gd name="adj4" fmla="val 43750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906E00E-B865-1D47-95D4-7C4401177F1A}"/>
              </a:ext>
            </a:extLst>
          </p:cNvPr>
          <p:cNvSpPr txBox="1"/>
          <p:nvPr/>
        </p:nvSpPr>
        <p:spPr>
          <a:xfrm>
            <a:off x="3983751" y="1914373"/>
            <a:ext cx="558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DL Lib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655558A-EA84-2A43-B62A-8FC86B9CB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3188" y="4721292"/>
            <a:ext cx="600287" cy="59285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B5964F3-1D74-ED49-8FC4-881423EAD4B9}"/>
              </a:ext>
            </a:extLst>
          </p:cNvPr>
          <p:cNvSpPr txBox="1"/>
          <p:nvPr/>
        </p:nvSpPr>
        <p:spPr>
          <a:xfrm>
            <a:off x="3942937" y="4874626"/>
            <a:ext cx="5838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Remex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01A7F9E-CE2E-264C-A404-705E86112440}"/>
              </a:ext>
            </a:extLst>
          </p:cNvPr>
          <p:cNvSpPr/>
          <p:nvPr/>
        </p:nvSpPr>
        <p:spPr bwMode="auto">
          <a:xfrm>
            <a:off x="1907821" y="4892363"/>
            <a:ext cx="1083256" cy="2473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4A664BD-CD78-0140-840A-ED8FBF8C3135}"/>
              </a:ext>
            </a:extLst>
          </p:cNvPr>
          <p:cNvSpPr txBox="1"/>
          <p:nvPr/>
        </p:nvSpPr>
        <p:spPr>
          <a:xfrm>
            <a:off x="2048486" y="4910736"/>
            <a:ext cx="7873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Buffer Pool</a:t>
            </a:r>
          </a:p>
        </p:txBody>
      </p:sp>
      <p:sp>
        <p:nvSpPr>
          <p:cNvPr id="68" name="Left Arrow 67">
            <a:extLst>
              <a:ext uri="{FF2B5EF4-FFF2-40B4-BE49-F238E27FC236}">
                <a16:creationId xmlns:a16="http://schemas.microsoft.com/office/drawing/2014/main" id="{69DA342B-D980-2546-93D2-4A814CF2970A}"/>
              </a:ext>
            </a:extLst>
          </p:cNvPr>
          <p:cNvSpPr/>
          <p:nvPr/>
        </p:nvSpPr>
        <p:spPr bwMode="auto">
          <a:xfrm>
            <a:off x="5725845" y="4667907"/>
            <a:ext cx="2235688" cy="197294"/>
          </a:xfrm>
          <a:prstGeom prst="lef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69" name="Rectangle 6">
            <a:extLst>
              <a:ext uri="{FF2B5EF4-FFF2-40B4-BE49-F238E27FC236}">
                <a16:creationId xmlns:a16="http://schemas.microsoft.com/office/drawing/2014/main" id="{922F4E63-8957-BF4B-A5E0-0C0EF0F7D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1534" y="3470187"/>
            <a:ext cx="565307" cy="2037979"/>
          </a:xfrm>
          <a:prstGeom prst="rect">
            <a:avLst/>
          </a:prstGeom>
          <a:solidFill>
            <a:srgbClr val="009D9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0" name="Text Box 9">
            <a:extLst>
              <a:ext uri="{FF2B5EF4-FFF2-40B4-BE49-F238E27FC236}">
                <a16:creationId xmlns:a16="http://schemas.microsoft.com/office/drawing/2014/main" id="{378F5BE1-173C-434E-964A-4565B096412C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7602275" y="4231912"/>
            <a:ext cx="12909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Modules</a:t>
            </a:r>
          </a:p>
        </p:txBody>
      </p:sp>
      <p:sp>
        <p:nvSpPr>
          <p:cNvPr id="71" name="Left Arrow 70">
            <a:extLst>
              <a:ext uri="{FF2B5EF4-FFF2-40B4-BE49-F238E27FC236}">
                <a16:creationId xmlns:a16="http://schemas.microsoft.com/office/drawing/2014/main" id="{730A9F2E-32BB-554D-A8C9-D891C2DF9591}"/>
              </a:ext>
            </a:extLst>
          </p:cNvPr>
          <p:cNvSpPr/>
          <p:nvPr/>
        </p:nvSpPr>
        <p:spPr bwMode="auto">
          <a:xfrm rot="10800000">
            <a:off x="8541997" y="4289146"/>
            <a:ext cx="509926" cy="774402"/>
          </a:xfrm>
          <a:prstGeom prst="leftArrow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3414EA0-0617-9747-ACF7-B82087C76529}"/>
              </a:ext>
            </a:extLst>
          </p:cNvPr>
          <p:cNvSpPr txBox="1"/>
          <p:nvPr/>
        </p:nvSpPr>
        <p:spPr>
          <a:xfrm>
            <a:off x="8499673" y="4522459"/>
            <a:ext cx="4602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VXS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2D7B758-2FD7-B74F-902C-ED57B8FED2F7}"/>
              </a:ext>
            </a:extLst>
          </p:cNvPr>
          <p:cNvSpPr txBox="1"/>
          <p:nvPr/>
        </p:nvSpPr>
        <p:spPr>
          <a:xfrm>
            <a:off x="8526840" y="4070913"/>
            <a:ext cx="1840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Trigger Processor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69FDD-3054-CD4C-B9AC-D6BB9E071A1A}"/>
              </a:ext>
            </a:extLst>
          </p:cNvPr>
          <p:cNvSpPr txBox="1"/>
          <p:nvPr/>
        </p:nvSpPr>
        <p:spPr>
          <a:xfrm>
            <a:off x="8796960" y="1222205"/>
            <a:ext cx="30148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The CODA ROC is a software application that has multiple options for the </a:t>
            </a:r>
            <a:r>
              <a:rPr lang="en-US" sz="1800" b="1" dirty="0">
                <a:solidFill>
                  <a:srgbClr val="009D9D"/>
                </a:solidFill>
              </a:rPr>
              <a:t>User</a:t>
            </a:r>
            <a:r>
              <a:rPr lang="en-US" sz="1800" dirty="0"/>
              <a:t> to implement custom code or hardware for their specific needs.</a:t>
            </a:r>
          </a:p>
        </p:txBody>
      </p:sp>
      <p:sp>
        <p:nvSpPr>
          <p:cNvPr id="74" name="Up Arrow 73">
            <a:extLst>
              <a:ext uri="{FF2B5EF4-FFF2-40B4-BE49-F238E27FC236}">
                <a16:creationId xmlns:a16="http://schemas.microsoft.com/office/drawing/2014/main" id="{D434ED6C-28D6-794B-B051-8D6D73DAA834}"/>
              </a:ext>
            </a:extLst>
          </p:cNvPr>
          <p:cNvSpPr/>
          <p:nvPr/>
        </p:nvSpPr>
        <p:spPr>
          <a:xfrm>
            <a:off x="8185213" y="5508165"/>
            <a:ext cx="79899" cy="526347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471071A-F5AC-0847-A2E6-4B21F0544523}"/>
              </a:ext>
            </a:extLst>
          </p:cNvPr>
          <p:cNvSpPr txBox="1"/>
          <p:nvPr/>
        </p:nvSpPr>
        <p:spPr>
          <a:xfrm>
            <a:off x="7339623" y="6010783"/>
            <a:ext cx="20092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External Trigger/Clock</a:t>
            </a:r>
          </a:p>
        </p:txBody>
      </p:sp>
    </p:spTree>
    <p:extLst>
      <p:ext uri="{BB962C8B-B14F-4D97-AF65-F5344CB8AC3E}">
        <p14:creationId xmlns:p14="http://schemas.microsoft.com/office/powerpoint/2010/main" val="29819258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>
            <a:extLst>
              <a:ext uri="{FF2B5EF4-FFF2-40B4-BE49-F238E27FC236}">
                <a16:creationId xmlns:a16="http://schemas.microsoft.com/office/drawing/2014/main" id="{77726C17-F75C-A84B-87A4-802F878A8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326" y="200819"/>
            <a:ext cx="9416970" cy="504825"/>
          </a:xfrm>
        </p:spPr>
        <p:txBody>
          <a:bodyPr>
            <a:normAutofit fontScale="90000"/>
          </a:bodyPr>
          <a:lstStyle/>
          <a:p>
            <a:pPr eaLnBrk="1"/>
            <a:r>
              <a:rPr lang="en-US" altLang="en-US" dirty="0"/>
              <a:t>Example – The </a:t>
            </a:r>
            <a:r>
              <a:rPr lang="en-US" altLang="en-US" dirty="0" err="1"/>
              <a:t>GlueX</a:t>
            </a:r>
            <a:r>
              <a:rPr lang="en-US" altLang="en-US" dirty="0"/>
              <a:t> trigger</a:t>
            </a: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CE38A2BB-65C4-9D4D-A731-6F745EED1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027" y="920383"/>
            <a:ext cx="4560115" cy="3477445"/>
          </a:xfrm>
        </p:spPr>
        <p:txBody>
          <a:bodyPr>
            <a:normAutofit lnSpcReduction="10000"/>
          </a:bodyPr>
          <a:lstStyle/>
          <a:p>
            <a:pPr eaLnBrk="1"/>
            <a:r>
              <a:rPr lang="en-US" altLang="en-US" sz="1700" dirty="0"/>
              <a:t>Each ADC sends signals to a crate level trigger processor over VXS serial bus.</a:t>
            </a:r>
          </a:p>
          <a:p>
            <a:pPr lvl="1"/>
            <a:r>
              <a:rPr lang="en-US" altLang="en-US" sz="1300" dirty="0"/>
              <a:t>And stores the signal locally in memory</a:t>
            </a:r>
          </a:p>
          <a:p>
            <a:pPr eaLnBrk="1"/>
            <a:r>
              <a:rPr lang="en-US" altLang="en-US" sz="1700" dirty="0"/>
              <a:t>Each CRATE Trigger processor sends signal to a global trigger for all crates over fiber optic cable.</a:t>
            </a:r>
          </a:p>
          <a:p>
            <a:pPr eaLnBrk="1"/>
            <a:r>
              <a:rPr lang="en-US" altLang="en-US" sz="1700" dirty="0"/>
              <a:t>Global trigger tells trigger supervisor (TS) which events are good.</a:t>
            </a:r>
          </a:p>
          <a:p>
            <a:pPr eaLnBrk="1"/>
            <a:r>
              <a:rPr lang="en-US" altLang="en-US" sz="1700" dirty="0"/>
              <a:t>The TS tells Trigger Interface (TI) board in each crate.</a:t>
            </a:r>
          </a:p>
          <a:p>
            <a:pPr eaLnBrk="1"/>
            <a:r>
              <a:rPr lang="en-US" altLang="en-US" sz="1700" dirty="0"/>
              <a:t>The TI signals the CPU to read out crate and provides information about which trigger the data belongs to.</a:t>
            </a:r>
          </a:p>
        </p:txBody>
      </p:sp>
      <p:pic>
        <p:nvPicPr>
          <p:cNvPr id="22531" name="Picture 3" descr="pasted-image.pdf">
            <a:extLst>
              <a:ext uri="{FF2B5EF4-FFF2-40B4-BE49-F238E27FC236}">
                <a16:creationId xmlns:a16="http://schemas.microsoft.com/office/drawing/2014/main" id="{7CE5437A-47E2-844D-B8A8-06F8A1D11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5099" y="985697"/>
            <a:ext cx="8163838" cy="5314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2" name="AutoShape 4">
            <a:extLst>
              <a:ext uri="{FF2B5EF4-FFF2-40B4-BE49-F238E27FC236}">
                <a16:creationId xmlns:a16="http://schemas.microsoft.com/office/drawing/2014/main" id="{D6417417-ADDF-AA4C-AFBB-F3BD92545446}"/>
              </a:ext>
            </a:extLst>
          </p:cNvPr>
          <p:cNvSpPr>
            <a:spLocks/>
          </p:cNvSpPr>
          <p:nvPr/>
        </p:nvSpPr>
        <p:spPr bwMode="auto">
          <a:xfrm>
            <a:off x="8475479" y="4463142"/>
            <a:ext cx="1931264" cy="917761"/>
          </a:xfrm>
          <a:custGeom>
            <a:avLst/>
            <a:gdLst>
              <a:gd name="T0" fmla="*/ 727869 w 21600"/>
              <a:gd name="T1" fmla="*/ 452171 h 21471"/>
              <a:gd name="T2" fmla="*/ 727869 w 21600"/>
              <a:gd name="T3" fmla="*/ 452171 h 21471"/>
              <a:gd name="T4" fmla="*/ 727869 w 21600"/>
              <a:gd name="T5" fmla="*/ 452171 h 21471"/>
              <a:gd name="T6" fmla="*/ 727869 w 21600"/>
              <a:gd name="T7" fmla="*/ 452171 h 2147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471">
                <a:moveTo>
                  <a:pt x="0" y="21398"/>
                </a:moveTo>
                <a:cubicBezTo>
                  <a:pt x="1867" y="21401"/>
                  <a:pt x="3698" y="21424"/>
                  <a:pt x="5504" y="21461"/>
                </a:cubicBezTo>
                <a:cubicBezTo>
                  <a:pt x="7156" y="21495"/>
                  <a:pt x="8934" y="21530"/>
                  <a:pt x="10334" y="19874"/>
                </a:cubicBezTo>
                <a:cubicBezTo>
                  <a:pt x="11406" y="18605"/>
                  <a:pt x="11980" y="16572"/>
                  <a:pt x="12189" y="14452"/>
                </a:cubicBezTo>
                <a:cubicBezTo>
                  <a:pt x="12590" y="10384"/>
                  <a:pt x="11805" y="5742"/>
                  <a:pt x="13580" y="2666"/>
                </a:cubicBezTo>
                <a:cubicBezTo>
                  <a:pt x="14530" y="1019"/>
                  <a:pt x="15944" y="454"/>
                  <a:pt x="17332" y="195"/>
                </a:cubicBezTo>
                <a:cubicBezTo>
                  <a:pt x="18750" y="-70"/>
                  <a:pt x="20183" y="-64"/>
                  <a:pt x="21600" y="211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558DA3-5AC4-844C-85D9-84C9FF1C28F2}"/>
              </a:ext>
            </a:extLst>
          </p:cNvPr>
          <p:cNvSpPr txBox="1"/>
          <p:nvPr/>
        </p:nvSpPr>
        <p:spPr>
          <a:xfrm>
            <a:off x="5215531" y="3819644"/>
            <a:ext cx="546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VXS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D09BF4-AD13-604A-813B-E378155E5541}"/>
              </a:ext>
            </a:extLst>
          </p:cNvPr>
          <p:cNvSpPr/>
          <p:nvPr/>
        </p:nvSpPr>
        <p:spPr>
          <a:xfrm>
            <a:off x="6458673" y="3675551"/>
            <a:ext cx="918345" cy="561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308F33-6DD8-9D47-BE37-3C35218B189F}"/>
              </a:ext>
            </a:extLst>
          </p:cNvPr>
          <p:cNvSpPr txBox="1"/>
          <p:nvPr/>
        </p:nvSpPr>
        <p:spPr>
          <a:xfrm>
            <a:off x="6165629" y="2145018"/>
            <a:ext cx="607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Fiber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C30231-E239-0F40-A58C-75DFDDD9FF3A}"/>
              </a:ext>
            </a:extLst>
          </p:cNvPr>
          <p:cNvSpPr txBox="1"/>
          <p:nvPr/>
        </p:nvSpPr>
        <p:spPr>
          <a:xfrm>
            <a:off x="6762602" y="1467865"/>
            <a:ext cx="647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Cable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55D511-821B-C54B-9109-EBE4CE131339}"/>
              </a:ext>
            </a:extLst>
          </p:cNvPr>
          <p:cNvSpPr txBox="1"/>
          <p:nvPr/>
        </p:nvSpPr>
        <p:spPr>
          <a:xfrm>
            <a:off x="8475428" y="1265188"/>
            <a:ext cx="595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VXS</a:t>
            </a:r>
          </a:p>
          <a:p>
            <a:pPr algn="ctr"/>
            <a:r>
              <a:rPr lang="en-US" sz="1400" dirty="0">
                <a:solidFill>
                  <a:srgbClr val="0070C0"/>
                </a:solidFill>
              </a:rPr>
              <a:t>FIBER</a:t>
            </a: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2C22F7B0-EF0E-E84A-8795-612EC98208A5}"/>
              </a:ext>
            </a:extLst>
          </p:cNvPr>
          <p:cNvCxnSpPr/>
          <p:nvPr/>
        </p:nvCxnSpPr>
        <p:spPr>
          <a:xfrm rot="5400000">
            <a:off x="6726928" y="2679899"/>
            <a:ext cx="3156857" cy="1875839"/>
          </a:xfrm>
          <a:prstGeom prst="bentConnector3">
            <a:avLst>
              <a:gd name="adj1" fmla="val 12472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7DB2F43-4B49-2E4E-9B4A-F3A2E7EE5907}"/>
              </a:ext>
            </a:extLst>
          </p:cNvPr>
          <p:cNvCxnSpPr>
            <a:cxnSpLocks/>
          </p:cNvCxnSpPr>
          <p:nvPr/>
        </p:nvCxnSpPr>
        <p:spPr>
          <a:xfrm flipH="1">
            <a:off x="6165629" y="5638800"/>
            <a:ext cx="121138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EC58E2D-C4F7-0D47-A219-5B1132FD48C1}"/>
              </a:ext>
            </a:extLst>
          </p:cNvPr>
          <p:cNvSpPr txBox="1"/>
          <p:nvPr/>
        </p:nvSpPr>
        <p:spPr>
          <a:xfrm>
            <a:off x="6179269" y="5630891"/>
            <a:ext cx="2210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Look back some # clocks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64A468-15A6-0242-842B-CA16921E7503}"/>
              </a:ext>
            </a:extLst>
          </p:cNvPr>
          <p:cNvSpPr/>
          <p:nvPr/>
        </p:nvSpPr>
        <p:spPr>
          <a:xfrm>
            <a:off x="5410989" y="5214258"/>
            <a:ext cx="2129472" cy="3156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BAD295-AA9D-064C-9FA0-E5FC15D3F775}"/>
              </a:ext>
            </a:extLst>
          </p:cNvPr>
          <p:cNvSpPr txBox="1"/>
          <p:nvPr/>
        </p:nvSpPr>
        <p:spPr>
          <a:xfrm>
            <a:off x="9611331" y="4993568"/>
            <a:ext cx="18482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Copy data from</a:t>
            </a:r>
          </a:p>
          <a:p>
            <a:r>
              <a:rPr lang="en-US" dirty="0"/>
              <a:t>all ADCs in the crate</a:t>
            </a:r>
          </a:p>
          <a:p>
            <a:r>
              <a:rPr lang="en-US" dirty="0"/>
              <a:t>To the CPU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6D88186-7867-0E44-8992-CE2930E56EEF}"/>
              </a:ext>
            </a:extLst>
          </p:cNvPr>
          <p:cNvCxnSpPr/>
          <p:nvPr/>
        </p:nvCxnSpPr>
        <p:spPr>
          <a:xfrm flipV="1">
            <a:off x="6186529" y="3642895"/>
            <a:ext cx="0" cy="419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5EB61EB-FAB2-CD45-A685-D484810FF9BF}"/>
              </a:ext>
            </a:extLst>
          </p:cNvPr>
          <p:cNvCxnSpPr/>
          <p:nvPr/>
        </p:nvCxnSpPr>
        <p:spPr>
          <a:xfrm flipV="1">
            <a:off x="6338929" y="3642893"/>
            <a:ext cx="0" cy="419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2395874-4926-6B40-AC69-42D3CDFF7DBE}"/>
              </a:ext>
            </a:extLst>
          </p:cNvPr>
          <p:cNvCxnSpPr/>
          <p:nvPr/>
        </p:nvCxnSpPr>
        <p:spPr>
          <a:xfrm flipV="1">
            <a:off x="6480444" y="3642893"/>
            <a:ext cx="0" cy="419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DAE8E85-BE71-2045-9E34-185469328DF1}"/>
              </a:ext>
            </a:extLst>
          </p:cNvPr>
          <p:cNvCxnSpPr/>
          <p:nvPr/>
        </p:nvCxnSpPr>
        <p:spPr>
          <a:xfrm flipV="1">
            <a:off x="5892614" y="2035629"/>
            <a:ext cx="0" cy="419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D67D8DB-B6D0-2046-AED3-6EC904E4F1CB}"/>
              </a:ext>
            </a:extLst>
          </p:cNvPr>
          <p:cNvCxnSpPr/>
          <p:nvPr/>
        </p:nvCxnSpPr>
        <p:spPr>
          <a:xfrm flipV="1">
            <a:off x="6034129" y="2035629"/>
            <a:ext cx="0" cy="419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8B109EE-F5B3-1F4E-88B4-E41890AE6888}"/>
              </a:ext>
            </a:extLst>
          </p:cNvPr>
          <p:cNvSpPr txBox="1"/>
          <p:nvPr/>
        </p:nvSpPr>
        <p:spPr>
          <a:xfrm>
            <a:off x="7324519" y="3803050"/>
            <a:ext cx="546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VXS </a:t>
            </a:r>
          </a:p>
        </p:txBody>
      </p:sp>
      <p:grpSp>
        <p:nvGrpSpPr>
          <p:cNvPr id="24" name="Group 3">
            <a:extLst>
              <a:ext uri="{FF2B5EF4-FFF2-40B4-BE49-F238E27FC236}">
                <a16:creationId xmlns:a16="http://schemas.microsoft.com/office/drawing/2014/main" id="{1786FA81-F080-0840-8757-5CD7741FCC2B}"/>
              </a:ext>
            </a:extLst>
          </p:cNvPr>
          <p:cNvGrpSpPr>
            <a:grpSpLocks/>
          </p:cNvGrpSpPr>
          <p:nvPr/>
        </p:nvGrpSpPr>
        <p:grpSpPr bwMode="auto">
          <a:xfrm>
            <a:off x="6186529" y="5266811"/>
            <a:ext cx="543071" cy="232262"/>
            <a:chOff x="0" y="0"/>
            <a:chExt cx="2625329" cy="1634133"/>
          </a:xfrm>
        </p:grpSpPr>
        <p:pic>
          <p:nvPicPr>
            <p:cNvPr id="28" name="Picture 4" descr="image.pdf">
              <a:extLst>
                <a:ext uri="{FF2B5EF4-FFF2-40B4-BE49-F238E27FC236}">
                  <a16:creationId xmlns:a16="http://schemas.microsoft.com/office/drawing/2014/main" id="{A0E75E04-57FF-7047-BF4D-6A67AB15F8A8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25329" cy="1634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9" name="Picture 5" descr="image.pdf">
              <a:extLst>
                <a:ext uri="{FF2B5EF4-FFF2-40B4-BE49-F238E27FC236}">
                  <a16:creationId xmlns:a16="http://schemas.microsoft.com/office/drawing/2014/main" id="{FCC369A8-46B4-9A43-B221-0C83CE96F71F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28" y="9921"/>
              <a:ext cx="1839516" cy="15359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0CA9E75-E3F8-8F44-BE56-73CD6C764621}"/>
              </a:ext>
            </a:extLst>
          </p:cNvPr>
          <p:cNvSpPr/>
          <p:nvPr/>
        </p:nvSpPr>
        <p:spPr>
          <a:xfrm>
            <a:off x="6175328" y="5217851"/>
            <a:ext cx="543071" cy="3105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5A1E93-4167-D144-AD89-E497F4472203}"/>
              </a:ext>
            </a:extLst>
          </p:cNvPr>
          <p:cNvSpPr txBox="1"/>
          <p:nvPr/>
        </p:nvSpPr>
        <p:spPr>
          <a:xfrm>
            <a:off x="6290101" y="4804007"/>
            <a:ext cx="48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8µs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3CC1866-B0D0-EB43-8703-B45532B9E5AF}"/>
              </a:ext>
            </a:extLst>
          </p:cNvPr>
          <p:cNvCxnSpPr/>
          <p:nvPr/>
        </p:nvCxnSpPr>
        <p:spPr>
          <a:xfrm>
            <a:off x="5410989" y="5063324"/>
            <a:ext cx="195644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B3B8E8B-5AE1-8C40-B579-DCD26B00629C}"/>
              </a:ext>
            </a:extLst>
          </p:cNvPr>
          <p:cNvSpPr txBox="1"/>
          <p:nvPr/>
        </p:nvSpPr>
        <p:spPr>
          <a:xfrm>
            <a:off x="7327711" y="4809961"/>
            <a:ext cx="757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Trigger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7AEC0-5229-9242-A7EA-F788CDE65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 B RICH Detector - Readout</a:t>
            </a:r>
          </a:p>
        </p:txBody>
      </p:sp>
      <p:pic>
        <p:nvPicPr>
          <p:cNvPr id="2049" name="Picture 1" descr="page6image493744880">
            <a:extLst>
              <a:ext uri="{FF2B5EF4-FFF2-40B4-BE49-F238E27FC236}">
                <a16:creationId xmlns:a16="http://schemas.microsoft.com/office/drawing/2014/main" id="{091EFF42-F924-0D4C-A4C3-42FF292E3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89" y="899913"/>
            <a:ext cx="3865830" cy="265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age6image493826112">
            <a:extLst>
              <a:ext uri="{FF2B5EF4-FFF2-40B4-BE49-F238E27FC236}">
                <a16:creationId xmlns:a16="http://schemas.microsoft.com/office/drawing/2014/main" id="{7DF7194B-934D-D941-A2D4-184FDD1C6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788" y="899914"/>
            <a:ext cx="4747444" cy="265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55B6C6-3699-A44A-805B-60D07582B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947" y="1987800"/>
            <a:ext cx="2597386" cy="26414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82FA3B-88BB-DF4C-88AC-7E3BF98E3F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6788" y="3658434"/>
            <a:ext cx="1499975" cy="31995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7CDE56-D8F8-684D-BB49-507E105F8FF8}"/>
              </a:ext>
            </a:extLst>
          </p:cNvPr>
          <p:cNvSpPr txBox="1"/>
          <p:nvPr/>
        </p:nvSpPr>
        <p:spPr>
          <a:xfrm>
            <a:off x="162386" y="3556787"/>
            <a:ext cx="3137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MAPMT Sensors   (25024 Channels)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FE94FE-C58F-594B-A883-512796473AB5}"/>
              </a:ext>
            </a:extLst>
          </p:cNvPr>
          <p:cNvSpPr txBox="1"/>
          <p:nvPr/>
        </p:nvSpPr>
        <p:spPr>
          <a:xfrm>
            <a:off x="9301340" y="1156803"/>
            <a:ext cx="24144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138 Readout Boards (Tiles)</a:t>
            </a:r>
          </a:p>
          <a:p>
            <a:r>
              <a:rPr lang="en-US" dirty="0"/>
              <a:t>(Blue fiber cables)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0FD8A5-391A-204E-AF72-91C1D222B2CC}"/>
              </a:ext>
            </a:extLst>
          </p:cNvPr>
          <p:cNvSpPr txBox="1"/>
          <p:nvPr/>
        </p:nvSpPr>
        <p:spPr>
          <a:xfrm>
            <a:off x="5938370" y="4629209"/>
            <a:ext cx="2266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SSP FPGA boards aggregate the fibers</a:t>
            </a:r>
          </a:p>
          <a:p>
            <a:r>
              <a:rPr lang="en-US" dirty="0"/>
              <a:t>In a single VXS crate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31EF9C-F939-0F4A-ACDA-68522D575F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884" y="3895341"/>
            <a:ext cx="2850580" cy="279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91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42E84-06AA-6345-9CBA-31D427353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New Detectors -  New Electronics - ASIC Front-End Examples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4CE9C8-6CAF-754F-BBA1-ACC8308C7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46246" y="1545268"/>
            <a:ext cx="3879708" cy="29097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6338BE-A78B-DC45-8475-3DA6085F7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8903224" y="844477"/>
            <a:ext cx="3079437" cy="2309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6FB211-6FD8-E94E-AD7E-CF25902BA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75624" y="1545269"/>
            <a:ext cx="3879708" cy="29097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29F0C-D80A-E244-8309-FBCDA84DB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9605" y="3291241"/>
            <a:ext cx="3242585" cy="32975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6AD64A-E247-B14E-968C-DAD80A4886B0}"/>
              </a:ext>
            </a:extLst>
          </p:cNvPr>
          <p:cNvSpPr txBox="1"/>
          <p:nvPr/>
        </p:nvSpPr>
        <p:spPr>
          <a:xfrm>
            <a:off x="2234625" y="4939328"/>
            <a:ext cx="633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FPGA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BDD55D-B589-1A4A-ABD5-C43467C47942}"/>
              </a:ext>
            </a:extLst>
          </p:cNvPr>
          <p:cNvSpPr txBox="1"/>
          <p:nvPr/>
        </p:nvSpPr>
        <p:spPr>
          <a:xfrm>
            <a:off x="4822788" y="1829989"/>
            <a:ext cx="136883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GEM Detector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8A2DF4-AA4B-A040-916B-FEF28FC5C724}"/>
              </a:ext>
            </a:extLst>
          </p:cNvPr>
          <p:cNvSpPr txBox="1"/>
          <p:nvPr/>
        </p:nvSpPr>
        <p:spPr>
          <a:xfrm>
            <a:off x="4729101" y="4939328"/>
            <a:ext cx="1304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SAMPA</a:t>
            </a:r>
            <a:r>
              <a:rPr lang="en-US" dirty="0"/>
              <a:t> ASICs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BE9508-94D2-6649-AA18-ADC201ADE5FB}"/>
              </a:ext>
            </a:extLst>
          </p:cNvPr>
          <p:cNvSpPr txBox="1"/>
          <p:nvPr/>
        </p:nvSpPr>
        <p:spPr>
          <a:xfrm>
            <a:off x="7445320" y="783325"/>
            <a:ext cx="150233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VMM3</a:t>
            </a:r>
            <a:r>
              <a:rPr lang="en-US" dirty="0"/>
              <a:t> ASICs     </a:t>
            </a:r>
          </a:p>
          <a:p>
            <a:r>
              <a:rPr lang="en-US" dirty="0"/>
              <a:t>64 Channel</a:t>
            </a:r>
          </a:p>
          <a:p>
            <a:r>
              <a:rPr lang="en-US" dirty="0"/>
              <a:t>10bit/6bit ADC</a:t>
            </a:r>
          </a:p>
          <a:p>
            <a:r>
              <a:rPr lang="en-US" dirty="0"/>
              <a:t>GEM readout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A27303-318E-2441-804D-C0A67B2EDA89}"/>
              </a:ext>
            </a:extLst>
          </p:cNvPr>
          <p:cNvSpPr txBox="1"/>
          <p:nvPr/>
        </p:nvSpPr>
        <p:spPr>
          <a:xfrm>
            <a:off x="8196487" y="2628160"/>
            <a:ext cx="633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FPGA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790C14-7461-1646-86CA-3C0908A14CB7}"/>
              </a:ext>
            </a:extLst>
          </p:cNvPr>
          <p:cNvSpPr txBox="1"/>
          <p:nvPr/>
        </p:nvSpPr>
        <p:spPr>
          <a:xfrm>
            <a:off x="9574429" y="3531297"/>
            <a:ext cx="22516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MAROC3</a:t>
            </a:r>
            <a:r>
              <a:rPr lang="en-US" dirty="0"/>
              <a:t> ASICs</a:t>
            </a:r>
          </a:p>
          <a:p>
            <a:r>
              <a:rPr lang="en-US" dirty="0"/>
              <a:t>64 channel</a:t>
            </a:r>
          </a:p>
          <a:p>
            <a:r>
              <a:rPr lang="en-US" dirty="0"/>
              <a:t>Fast ”trigger” bits</a:t>
            </a:r>
          </a:p>
          <a:p>
            <a:r>
              <a:rPr lang="en-US" dirty="0"/>
              <a:t>MAPMT/</a:t>
            </a:r>
            <a:r>
              <a:rPr lang="en-US" dirty="0" err="1"/>
              <a:t>SiPM</a:t>
            </a:r>
            <a:r>
              <a:rPr lang="en-US" dirty="0"/>
              <a:t> readout </a:t>
            </a:r>
          </a:p>
          <a:p>
            <a:r>
              <a:rPr lang="en-US" dirty="0"/>
              <a:t>Optional 8/10/12bit ADC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0A2C03-81A4-EB44-9B1F-76FBB98A10B1}"/>
              </a:ext>
            </a:extLst>
          </p:cNvPr>
          <p:cNvSpPr txBox="1"/>
          <p:nvPr/>
        </p:nvSpPr>
        <p:spPr>
          <a:xfrm>
            <a:off x="9648446" y="5274158"/>
            <a:ext cx="21207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FPGA Daughter card</a:t>
            </a:r>
          </a:p>
          <a:p>
            <a:r>
              <a:rPr lang="en-US" dirty="0"/>
              <a:t>with 1Gb Ethernet port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DCD1F2F-9409-EC40-BC2F-FAD2D8E1394A}"/>
              </a:ext>
            </a:extLst>
          </p:cNvPr>
          <p:cNvCxnSpPr>
            <a:cxnSpLocks/>
          </p:cNvCxnSpPr>
          <p:nvPr/>
        </p:nvCxnSpPr>
        <p:spPr>
          <a:xfrm flipV="1">
            <a:off x="222712" y="4195573"/>
            <a:ext cx="994554" cy="107322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165F595-3502-F54F-8512-0C2276A7BDB8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1660145" y="3570392"/>
            <a:ext cx="891234" cy="136893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D8943E6-FC60-5846-B958-65B6475E7630}"/>
              </a:ext>
            </a:extLst>
          </p:cNvPr>
          <p:cNvCxnSpPr>
            <a:cxnSpLocks/>
          </p:cNvCxnSpPr>
          <p:nvPr/>
        </p:nvCxnSpPr>
        <p:spPr>
          <a:xfrm flipH="1" flipV="1">
            <a:off x="5029200" y="3291241"/>
            <a:ext cx="273223" cy="16487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398F6E7-B585-4246-A21B-5471A6915EEB}"/>
              </a:ext>
            </a:extLst>
          </p:cNvPr>
          <p:cNvSpPr txBox="1"/>
          <p:nvPr/>
        </p:nvSpPr>
        <p:spPr>
          <a:xfrm>
            <a:off x="3193068" y="4974511"/>
            <a:ext cx="10214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GBT ASICs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D76B49D-A54D-3347-916E-F9718A65D770}"/>
              </a:ext>
            </a:extLst>
          </p:cNvPr>
          <p:cNvCxnSpPr>
            <a:cxnSpLocks/>
          </p:cNvCxnSpPr>
          <p:nvPr/>
        </p:nvCxnSpPr>
        <p:spPr>
          <a:xfrm flipV="1">
            <a:off x="3710604" y="3429000"/>
            <a:ext cx="252960" cy="15689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CEF8232-7EDF-8E42-8939-95A56B1387F3}"/>
              </a:ext>
            </a:extLst>
          </p:cNvPr>
          <p:cNvCxnSpPr>
            <a:cxnSpLocks/>
          </p:cNvCxnSpPr>
          <p:nvPr/>
        </p:nvCxnSpPr>
        <p:spPr>
          <a:xfrm flipV="1">
            <a:off x="3675799" y="3539067"/>
            <a:ext cx="774438" cy="145887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2C98B34-CC81-B941-9BF0-EEB2BA5DEB08}"/>
              </a:ext>
            </a:extLst>
          </p:cNvPr>
          <p:cNvCxnSpPr>
            <a:cxnSpLocks/>
          </p:cNvCxnSpPr>
          <p:nvPr/>
        </p:nvCxnSpPr>
        <p:spPr>
          <a:xfrm>
            <a:off x="8661400" y="973799"/>
            <a:ext cx="2480733" cy="8353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395A52F-1DF7-BD42-8D1E-D921D67A4F94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8829994" y="2316509"/>
            <a:ext cx="1870256" cy="4809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1B3C51D-CFE4-9A43-BB57-B6471AD9A5E0}"/>
              </a:ext>
            </a:extLst>
          </p:cNvPr>
          <p:cNvSpPr txBox="1"/>
          <p:nvPr/>
        </p:nvSpPr>
        <p:spPr>
          <a:xfrm>
            <a:off x="3227888" y="5347563"/>
            <a:ext cx="2681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FEE card was originally designed for the ALICE TPC</a:t>
            </a:r>
          </a:p>
          <a:p>
            <a:r>
              <a:rPr lang="en-US" dirty="0"/>
              <a:t>(High radiation environment)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CD0B056-06B8-B74E-9E77-5FD737A34E3B}"/>
              </a:ext>
            </a:extLst>
          </p:cNvPr>
          <p:cNvSpPr txBox="1"/>
          <p:nvPr/>
        </p:nvSpPr>
        <p:spPr>
          <a:xfrm>
            <a:off x="89726" y="5224452"/>
            <a:ext cx="18069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SAMPA</a:t>
            </a:r>
            <a:r>
              <a:rPr lang="en-US" dirty="0"/>
              <a:t> ASICs</a:t>
            </a:r>
          </a:p>
          <a:p>
            <a:r>
              <a:rPr lang="en-US" dirty="0"/>
              <a:t>32 channel</a:t>
            </a:r>
          </a:p>
          <a:p>
            <a:r>
              <a:rPr lang="en-US" dirty="0"/>
              <a:t>10 bit (10Mhz) ADC</a:t>
            </a:r>
          </a:p>
          <a:p>
            <a:r>
              <a:rPr lang="en-US" dirty="0"/>
              <a:t>Optional DSP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62FC56D-932F-4D4F-8A8C-1A871A13CDAB}"/>
              </a:ext>
            </a:extLst>
          </p:cNvPr>
          <p:cNvSpPr txBox="1"/>
          <p:nvPr/>
        </p:nvSpPr>
        <p:spPr>
          <a:xfrm>
            <a:off x="664299" y="4854736"/>
            <a:ext cx="1451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sPHENIX</a:t>
            </a:r>
            <a:r>
              <a:rPr lang="en-US" dirty="0"/>
              <a:t> @BNL</a:t>
            </a:r>
          </a:p>
        </p:txBody>
      </p:sp>
    </p:spTree>
    <p:extLst>
      <p:ext uri="{BB962C8B-B14F-4D97-AF65-F5344CB8AC3E}">
        <p14:creationId xmlns:p14="http://schemas.microsoft.com/office/powerpoint/2010/main" val="38841091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BA25C3E-A5DF-0143-9307-0592E28CA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6891" cy="731520"/>
          </a:xfrm>
        </p:spPr>
        <p:txBody>
          <a:bodyPr/>
          <a:lstStyle/>
          <a:p>
            <a:r>
              <a:rPr lang="en-US" dirty="0"/>
              <a:t>Beam Tests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19CA67-A8EC-E54B-827A-4DF268560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6531"/>
            <a:ext cx="6882183" cy="51714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EF090B-9113-FD4D-A9BD-2F58ACE4B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415" y="1705317"/>
            <a:ext cx="4704308" cy="47200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DD7AD7-0BD7-D74E-864F-A834F98A15B0}"/>
              </a:ext>
            </a:extLst>
          </p:cNvPr>
          <p:cNvSpPr txBox="1"/>
          <p:nvPr/>
        </p:nvSpPr>
        <p:spPr>
          <a:xfrm>
            <a:off x="8204847" y="1119883"/>
            <a:ext cx="33366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Time Slice Frame containing a Trigger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348BEF-6456-A047-B906-44CD0C89AE0E}"/>
              </a:ext>
            </a:extLst>
          </p:cNvPr>
          <p:cNvSpPr txBox="1"/>
          <p:nvPr/>
        </p:nvSpPr>
        <p:spPr>
          <a:xfrm rot="16200000">
            <a:off x="6814431" y="3877301"/>
            <a:ext cx="1346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FADC Channel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FA47E3-A0F7-904B-860A-FCD779CFAE08}"/>
              </a:ext>
            </a:extLst>
          </p:cNvPr>
          <p:cNvSpPr txBox="1"/>
          <p:nvPr/>
        </p:nvSpPr>
        <p:spPr>
          <a:xfrm>
            <a:off x="9541527" y="6068071"/>
            <a:ext cx="596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E3A30E-EE17-464E-A820-B9514CFEF912}"/>
              </a:ext>
            </a:extLst>
          </p:cNvPr>
          <p:cNvSpPr txBox="1"/>
          <p:nvPr/>
        </p:nvSpPr>
        <p:spPr>
          <a:xfrm>
            <a:off x="1484209" y="996772"/>
            <a:ext cx="41044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Calorimeter spectra – Streaming Data</a:t>
            </a:r>
          </a:p>
          <a:p>
            <a:r>
              <a:rPr lang="en-US" dirty="0"/>
              <a:t>(Electron beam centered on the central crystal)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443D0F-59F4-044F-97B9-E37BBCC79EEB}"/>
              </a:ext>
            </a:extLst>
          </p:cNvPr>
          <p:cNvSpPr/>
          <p:nvPr/>
        </p:nvSpPr>
        <p:spPr bwMode="auto">
          <a:xfrm>
            <a:off x="2783383" y="3894255"/>
            <a:ext cx="1321025" cy="92712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FEC725-7BC0-504E-BC93-30033BA07836}"/>
              </a:ext>
            </a:extLst>
          </p:cNvPr>
          <p:cNvSpPr txBox="1"/>
          <p:nvPr/>
        </p:nvSpPr>
        <p:spPr>
          <a:xfrm>
            <a:off x="8861242" y="4632549"/>
            <a:ext cx="216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look for “triggers” in software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7A4AAEB-4A58-4440-88F9-BF3436ACEFF5}"/>
              </a:ext>
            </a:extLst>
          </p:cNvPr>
          <p:cNvCxnSpPr/>
          <p:nvPr/>
        </p:nvCxnSpPr>
        <p:spPr>
          <a:xfrm flipV="1">
            <a:off x="8879840" y="4357818"/>
            <a:ext cx="0" cy="549462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9720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>
            <a:extLst>
              <a:ext uri="{FF2B5EF4-FFF2-40B4-BE49-F238E27FC236}">
                <a16:creationId xmlns:a16="http://schemas.microsoft.com/office/drawing/2014/main" id="{1C540753-414A-2A4A-BBC4-3CD8CCCCF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6891" cy="731520"/>
          </a:xfrm>
        </p:spPr>
        <p:txBody>
          <a:bodyPr/>
          <a:lstStyle/>
          <a:p>
            <a:pPr eaLnBrk="1"/>
            <a:r>
              <a:rPr lang="en-US" altLang="en-US" dirty="0"/>
              <a:t>CODA – </a:t>
            </a:r>
            <a:r>
              <a:rPr lang="en-US" altLang="en-US" sz="3600" dirty="0">
                <a:solidFill>
                  <a:srgbClr val="FF0000"/>
                </a:solidFill>
              </a:rPr>
              <a:t>C</a:t>
            </a:r>
            <a:r>
              <a:rPr lang="en-US" altLang="en-US" sz="3600" dirty="0"/>
              <a:t>EBAF </a:t>
            </a:r>
            <a:r>
              <a:rPr lang="en-US" altLang="en-US" sz="3600" dirty="0">
                <a:solidFill>
                  <a:srgbClr val="FF0000"/>
                </a:solidFill>
              </a:rPr>
              <a:t>O</a:t>
            </a:r>
            <a:r>
              <a:rPr lang="en-US" altLang="en-US" sz="3600" dirty="0"/>
              <a:t>nline </a:t>
            </a:r>
            <a:r>
              <a:rPr lang="en-US" altLang="en-US" sz="3600" dirty="0">
                <a:solidFill>
                  <a:srgbClr val="FF0000"/>
                </a:solidFill>
              </a:rPr>
              <a:t>D</a:t>
            </a:r>
            <a:r>
              <a:rPr lang="en-US" altLang="en-US" sz="3600" dirty="0"/>
              <a:t>ata </a:t>
            </a:r>
            <a:r>
              <a:rPr lang="en-US" altLang="en-US" sz="3600" dirty="0">
                <a:solidFill>
                  <a:srgbClr val="FF0000"/>
                </a:solidFill>
              </a:rPr>
              <a:t>A</a:t>
            </a:r>
            <a:r>
              <a:rPr lang="en-US" altLang="en-US" sz="3600" dirty="0"/>
              <a:t>cquisition</a:t>
            </a:r>
            <a:endParaRPr lang="en-US" altLang="en-US" dirty="0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4E302670-D360-FE42-8DEC-8BEB7375F4CE}"/>
              </a:ext>
            </a:extLst>
          </p:cNvPr>
          <p:cNvSpPr txBox="1">
            <a:spLocks/>
          </p:cNvSpPr>
          <p:nvPr/>
        </p:nvSpPr>
        <p:spPr>
          <a:xfrm>
            <a:off x="1981200" y="1134290"/>
            <a:ext cx="8446168" cy="5295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en-US" sz="1900" dirty="0"/>
              <a:t>What is </a:t>
            </a:r>
            <a:r>
              <a:rPr lang="en-US" altLang="en-US" sz="1900" dirty="0">
                <a:solidFill>
                  <a:srgbClr val="FF0000"/>
                </a:solidFill>
              </a:rPr>
              <a:t>CODA</a:t>
            </a:r>
            <a:r>
              <a:rPr lang="en-US" altLang="en-US" sz="1900" dirty="0"/>
              <a:t> (also see </a:t>
            </a:r>
            <a:r>
              <a:rPr lang="en-US" altLang="en-US" sz="1900" u="sng" dirty="0">
                <a:hlinkClick r:id="rId2"/>
              </a:rPr>
              <a:t>coda.jlab.org</a:t>
            </a:r>
            <a:r>
              <a:rPr lang="en-US" altLang="en-US" sz="1900" dirty="0"/>
              <a:t>)</a:t>
            </a:r>
          </a:p>
          <a:p>
            <a:pPr marL="782638" lvl="1" indent="-285750" fontAlgn="auto">
              <a:spcAft>
                <a:spcPts val="0"/>
              </a:spcAft>
              <a:buFontTx/>
              <a:buChar char="–"/>
            </a:pPr>
            <a:r>
              <a:rPr lang="en-US" altLang="en-US" sz="1900" dirty="0"/>
              <a:t>Software toolkit for implementing data acquisition systems.</a:t>
            </a:r>
          </a:p>
          <a:p>
            <a:pPr marL="782638" lvl="1" indent="-285750" fontAlgn="auto">
              <a:spcAft>
                <a:spcPts val="0"/>
              </a:spcAft>
              <a:buFontTx/>
              <a:buChar char="–"/>
            </a:pPr>
            <a:r>
              <a:rPr lang="en-US" altLang="en-US" sz="1900" dirty="0"/>
              <a:t>Hardware/Electronics</a:t>
            </a:r>
          </a:p>
          <a:p>
            <a:pPr marL="1182688" lvl="2" fontAlgn="auto">
              <a:spcAft>
                <a:spcPts val="0"/>
              </a:spcAft>
            </a:pPr>
            <a:r>
              <a:rPr lang="en-US" altLang="en-US" sz="1900" dirty="0"/>
              <a:t>Custom electronics , FPGAs, ASICs, TDCs and ADCs.</a:t>
            </a:r>
          </a:p>
          <a:p>
            <a:pPr marL="1182688" lvl="2" fontAlgn="auto">
              <a:spcAft>
                <a:spcPts val="0"/>
              </a:spcAft>
            </a:pPr>
            <a:r>
              <a:rPr lang="en-US" altLang="en-US" sz="1900" dirty="0"/>
              <a:t>Support for commercial hardware.</a:t>
            </a:r>
          </a:p>
          <a:p>
            <a:pPr marL="782638" lvl="1" indent="-285750" fontAlgn="auto">
              <a:spcAft>
                <a:spcPts val="0"/>
              </a:spcAft>
              <a:buFontTx/>
              <a:buChar char="–"/>
            </a:pPr>
            <a:r>
              <a:rPr lang="en-US" altLang="en-US" sz="1900" dirty="0"/>
              <a:t>Software includes :</a:t>
            </a:r>
          </a:p>
          <a:p>
            <a:pPr marL="1182688" lvl="2" fontAlgn="auto">
              <a:spcAft>
                <a:spcPts val="0"/>
              </a:spcAft>
            </a:pPr>
            <a:r>
              <a:rPr lang="en-US" altLang="en-US" sz="1900" dirty="0"/>
              <a:t>Interfaces with electronics (</a:t>
            </a:r>
            <a:r>
              <a:rPr lang="en-US" altLang="en-US" sz="1900" dirty="0">
                <a:solidFill>
                  <a:srgbClr val="FF0000"/>
                </a:solidFill>
              </a:rPr>
              <a:t>libraries/drivers</a:t>
            </a:r>
            <a:r>
              <a:rPr lang="en-US" altLang="en-US" sz="1900" dirty="0"/>
              <a:t>).</a:t>
            </a:r>
          </a:p>
          <a:p>
            <a:pPr marL="1182688" lvl="2" fontAlgn="auto">
              <a:spcAft>
                <a:spcPts val="0"/>
              </a:spcAft>
            </a:pPr>
            <a:r>
              <a:rPr lang="en-US" altLang="en-US" sz="1900" dirty="0"/>
              <a:t>Readout Front End and Data </a:t>
            </a:r>
            <a:r>
              <a:rPr lang="en-US" altLang="en-US" sz="1900" dirty="0" err="1"/>
              <a:t>Formating</a:t>
            </a:r>
            <a:r>
              <a:rPr lang="en-US" altLang="en-US" sz="1900" dirty="0"/>
              <a:t> (</a:t>
            </a:r>
            <a:r>
              <a:rPr lang="en-US" altLang="en-US" sz="1900" dirty="0">
                <a:solidFill>
                  <a:srgbClr val="FF0000"/>
                </a:solidFill>
              </a:rPr>
              <a:t>ROC</a:t>
            </a:r>
            <a:r>
              <a:rPr lang="en-US" altLang="en-US" sz="1900" dirty="0"/>
              <a:t>) </a:t>
            </a:r>
          </a:p>
          <a:p>
            <a:pPr marL="1182688" lvl="2" fontAlgn="auto">
              <a:spcAft>
                <a:spcPts val="0"/>
              </a:spcAft>
            </a:pPr>
            <a:r>
              <a:rPr lang="en-US" altLang="en-US" sz="1900" dirty="0"/>
              <a:t>Inter-process communication - Control and Data (</a:t>
            </a:r>
            <a:r>
              <a:rPr lang="en-US" altLang="en-US" sz="1900" dirty="0" err="1">
                <a:solidFill>
                  <a:srgbClr val="FF0000"/>
                </a:solidFill>
              </a:rPr>
              <a:t>cMsg</a:t>
            </a:r>
            <a:r>
              <a:rPr lang="en-US" altLang="en-US" sz="1900" dirty="0"/>
              <a:t>)</a:t>
            </a:r>
          </a:p>
          <a:p>
            <a:pPr marL="1182688" lvl="2" fontAlgn="auto">
              <a:spcAft>
                <a:spcPts val="0"/>
              </a:spcAft>
            </a:pPr>
            <a:r>
              <a:rPr lang="en-US" altLang="en-US" sz="1900" dirty="0"/>
              <a:t>Manage data streams (</a:t>
            </a:r>
            <a:r>
              <a:rPr lang="en-US" altLang="en-US" sz="1900" dirty="0">
                <a:solidFill>
                  <a:srgbClr val="FF0000"/>
                </a:solidFill>
              </a:rPr>
              <a:t>DC, PEB, SEB, PAG, SAG</a:t>
            </a:r>
            <a:r>
              <a:rPr lang="en-US" altLang="en-US" sz="1900" dirty="0"/>
              <a:t>)</a:t>
            </a:r>
          </a:p>
          <a:p>
            <a:pPr marL="1182688" lvl="2" fontAlgn="auto">
              <a:spcAft>
                <a:spcPts val="0"/>
              </a:spcAft>
            </a:pPr>
            <a:r>
              <a:rPr lang="en-US" altLang="en-US" sz="1900" dirty="0"/>
              <a:t>Give users access to data for analysis and monitoring (</a:t>
            </a:r>
            <a:r>
              <a:rPr lang="en-US" altLang="en-US" sz="1900" dirty="0">
                <a:solidFill>
                  <a:srgbClr val="FF0000"/>
                </a:solidFill>
              </a:rPr>
              <a:t>ET System</a:t>
            </a:r>
            <a:r>
              <a:rPr lang="en-US" altLang="en-US" sz="1900" dirty="0"/>
              <a:t>)</a:t>
            </a:r>
          </a:p>
          <a:p>
            <a:pPr marL="1182688" lvl="2" fontAlgn="auto">
              <a:spcAft>
                <a:spcPts val="0"/>
              </a:spcAft>
            </a:pPr>
            <a:r>
              <a:rPr lang="en-US" altLang="en-US" sz="1900" dirty="0"/>
              <a:t>Write data to files (</a:t>
            </a:r>
            <a:r>
              <a:rPr lang="en-US" altLang="en-US" sz="1900" dirty="0">
                <a:solidFill>
                  <a:srgbClr val="FF0000"/>
                </a:solidFill>
              </a:rPr>
              <a:t>EVIO, ER</a:t>
            </a:r>
            <a:r>
              <a:rPr lang="en-US" altLang="en-US" sz="1900" dirty="0"/>
              <a:t>)</a:t>
            </a:r>
          </a:p>
          <a:p>
            <a:pPr marL="1182688" lvl="2" fontAlgn="auto">
              <a:spcAft>
                <a:spcPts val="0"/>
              </a:spcAft>
            </a:pPr>
            <a:r>
              <a:rPr lang="en-US" altLang="en-US" sz="1900" dirty="0"/>
              <a:t>Manage and control the data acquisition system (</a:t>
            </a:r>
            <a:r>
              <a:rPr lang="en-US" altLang="en-US" sz="1900" dirty="0">
                <a:solidFill>
                  <a:srgbClr val="FF0000"/>
                </a:solidFill>
              </a:rPr>
              <a:t>AFECS</a:t>
            </a:r>
            <a:r>
              <a:rPr lang="en-US" altLang="en-US" sz="1900" dirty="0"/>
              <a:t>)</a:t>
            </a:r>
          </a:p>
          <a:p>
            <a:pPr marL="1182688" lvl="2" fontAlgn="auto">
              <a:spcAft>
                <a:spcPts val="0"/>
              </a:spcAft>
            </a:pPr>
            <a:endParaRPr lang="en-US" altLang="en-US" sz="1600" dirty="0"/>
          </a:p>
          <a:p>
            <a:pPr fontAlgn="auto">
              <a:spcAft>
                <a:spcPts val="0"/>
              </a:spcAft>
            </a:pPr>
            <a:r>
              <a:rPr lang="en-US" altLang="en-US" sz="2000" dirty="0"/>
              <a:t>CODA is modular. Build a single crate DAQ  or a full Experimental Hall system</a:t>
            </a:r>
            <a:endParaRPr lang="en-US" altLang="en-US" sz="1600" dirty="0"/>
          </a:p>
        </p:txBody>
      </p:sp>
      <p:pic>
        <p:nvPicPr>
          <p:cNvPr id="14" name="Picture 3" descr="pasted-image.tiff">
            <a:extLst>
              <a:ext uri="{FF2B5EF4-FFF2-40B4-BE49-F238E27FC236}">
                <a16:creationId xmlns:a16="http://schemas.microsoft.com/office/drawing/2014/main" id="{4083D3FD-17F1-D746-B826-8B98DA9189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60502">
            <a:off x="9002242" y="1884932"/>
            <a:ext cx="2230656" cy="1260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FEFC2-5B20-544F-B3A6-35A047A2F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4" y="0"/>
            <a:ext cx="10976891" cy="731520"/>
          </a:xfrm>
        </p:spPr>
        <p:txBody>
          <a:bodyPr/>
          <a:lstStyle/>
          <a:p>
            <a:r>
              <a:rPr lang="en-US" dirty="0"/>
              <a:t>The CODA Data Acquisition (software) Toolkit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65441E9-81BD-2A48-AFCC-7DBC53723556}"/>
              </a:ext>
            </a:extLst>
          </p:cNvPr>
          <p:cNvCxnSpPr>
            <a:cxnSpLocks/>
          </p:cNvCxnSpPr>
          <p:nvPr/>
        </p:nvCxnSpPr>
        <p:spPr bwMode="auto">
          <a:xfrm flipH="1">
            <a:off x="2186400" y="2751096"/>
            <a:ext cx="1738260" cy="269427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A5815CD-C912-0D47-A61F-139682ADF23F}"/>
              </a:ext>
            </a:extLst>
          </p:cNvPr>
          <p:cNvCxnSpPr>
            <a:cxnSpLocks/>
            <a:endCxn id="38" idx="1"/>
          </p:cNvCxnSpPr>
          <p:nvPr/>
        </p:nvCxnSpPr>
        <p:spPr bwMode="auto">
          <a:xfrm>
            <a:off x="2642329" y="3906767"/>
            <a:ext cx="917623" cy="49167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CDCC0D2-8688-A144-A7DD-8AA3CFE7FBAD}"/>
              </a:ext>
            </a:extLst>
          </p:cNvPr>
          <p:cNvCxnSpPr>
            <a:cxnSpLocks/>
            <a:endCxn id="38" idx="1"/>
          </p:cNvCxnSpPr>
          <p:nvPr/>
        </p:nvCxnSpPr>
        <p:spPr bwMode="auto">
          <a:xfrm flipV="1">
            <a:off x="2649405" y="4398437"/>
            <a:ext cx="910546" cy="82063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B90B36-7F0B-7548-BF48-8C38D9B30524}"/>
              </a:ext>
            </a:extLst>
          </p:cNvPr>
          <p:cNvCxnSpPr>
            <a:cxnSpLocks/>
          </p:cNvCxnSpPr>
          <p:nvPr/>
        </p:nvCxnSpPr>
        <p:spPr bwMode="auto">
          <a:xfrm flipV="1">
            <a:off x="2840307" y="3942246"/>
            <a:ext cx="906546" cy="21872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A5C79FC-4B45-3744-9D73-214A1F85866F}"/>
              </a:ext>
            </a:extLst>
          </p:cNvPr>
          <p:cNvCxnSpPr>
            <a:cxnSpLocks/>
          </p:cNvCxnSpPr>
          <p:nvPr/>
        </p:nvCxnSpPr>
        <p:spPr bwMode="auto">
          <a:xfrm flipH="1">
            <a:off x="1265708" y="2213095"/>
            <a:ext cx="2451748" cy="45365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B742C28-8DBF-AF45-A2BB-C02C91A31985}"/>
              </a:ext>
            </a:extLst>
          </p:cNvPr>
          <p:cNvCxnSpPr>
            <a:cxnSpLocks/>
          </p:cNvCxnSpPr>
          <p:nvPr/>
        </p:nvCxnSpPr>
        <p:spPr bwMode="auto">
          <a:xfrm flipH="1">
            <a:off x="1310900" y="2531567"/>
            <a:ext cx="2430477" cy="143679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CC7687E-F63C-444D-AE29-B1A1581BA1C9}"/>
              </a:ext>
            </a:extLst>
          </p:cNvPr>
          <p:cNvCxnSpPr>
            <a:cxnSpLocks/>
          </p:cNvCxnSpPr>
          <p:nvPr/>
        </p:nvCxnSpPr>
        <p:spPr bwMode="auto">
          <a:xfrm>
            <a:off x="4484980" y="2719717"/>
            <a:ext cx="1369211" cy="277236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3EB098B-5FFD-0A46-9EB7-32E175C0CC4D}"/>
              </a:ext>
            </a:extLst>
          </p:cNvPr>
          <p:cNvCxnSpPr/>
          <p:nvPr/>
        </p:nvCxnSpPr>
        <p:spPr bwMode="auto">
          <a:xfrm>
            <a:off x="5897641" y="4689639"/>
            <a:ext cx="339579" cy="73380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92D05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664958-57B8-2340-B736-0C7E409CD885}"/>
              </a:ext>
            </a:extLst>
          </p:cNvPr>
          <p:cNvCxnSpPr>
            <a:cxnSpLocks/>
          </p:cNvCxnSpPr>
          <p:nvPr/>
        </p:nvCxnSpPr>
        <p:spPr bwMode="auto">
          <a:xfrm flipV="1">
            <a:off x="4932875" y="4387162"/>
            <a:ext cx="1929530" cy="10090"/>
          </a:xfrm>
          <a:prstGeom prst="line">
            <a:avLst/>
          </a:prstGeom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2025218-7F5D-E940-9F8A-BEB99A00BA9F}"/>
              </a:ext>
            </a:extLst>
          </p:cNvPr>
          <p:cNvGrpSpPr/>
          <p:nvPr/>
        </p:nvGrpSpPr>
        <p:grpSpPr>
          <a:xfrm>
            <a:off x="888864" y="4106050"/>
            <a:ext cx="1422818" cy="864739"/>
            <a:chOff x="247617" y="4077131"/>
            <a:chExt cx="1422818" cy="86473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DDE6B69-3290-6142-8F5D-AD2A9B0A5D82}"/>
                </a:ext>
              </a:extLst>
            </p:cNvPr>
            <p:cNvSpPr/>
            <p:nvPr/>
          </p:nvSpPr>
          <p:spPr bwMode="auto">
            <a:xfrm>
              <a:off x="277402" y="4109663"/>
              <a:ext cx="1345915" cy="832207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defTabSz="914400"/>
              <a:endParaRPr lang="en-US" sz="2400">
                <a:solidFill>
                  <a:schemeClr val="tx1"/>
                </a:solidFill>
                <a:latin typeface="Times" pitchFamily="-6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1B1CAE6-4A9F-B448-AE13-E0F04ABCCAB6}"/>
                </a:ext>
              </a:extLst>
            </p:cNvPr>
            <p:cNvSpPr/>
            <p:nvPr/>
          </p:nvSpPr>
          <p:spPr bwMode="auto">
            <a:xfrm>
              <a:off x="277402" y="4109662"/>
              <a:ext cx="142323" cy="832207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defTabSz="914400"/>
              <a:endParaRPr lang="en-US" sz="2400">
                <a:solidFill>
                  <a:schemeClr val="tx1"/>
                </a:solidFill>
                <a:latin typeface="Times" pitchFamily="-6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380C8FA-3DAB-4642-84C1-A4E72A743DD9}"/>
                </a:ext>
              </a:extLst>
            </p:cNvPr>
            <p:cNvSpPr/>
            <p:nvPr/>
          </p:nvSpPr>
          <p:spPr bwMode="auto">
            <a:xfrm>
              <a:off x="1480994" y="4109663"/>
              <a:ext cx="142323" cy="832207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defTabSz="914400"/>
              <a:endParaRPr lang="en-US" sz="2400">
                <a:solidFill>
                  <a:schemeClr val="tx1"/>
                </a:solidFill>
                <a:latin typeface="Times" pitchFamily="-6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9378E98-B52C-ED4E-BAAE-39925F25218C}"/>
                </a:ext>
              </a:extLst>
            </p:cNvPr>
            <p:cNvSpPr/>
            <p:nvPr/>
          </p:nvSpPr>
          <p:spPr bwMode="auto">
            <a:xfrm>
              <a:off x="679497" y="4109661"/>
              <a:ext cx="142323" cy="832207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defTabSz="914400"/>
              <a:endParaRPr lang="en-US" sz="2400">
                <a:solidFill>
                  <a:schemeClr val="tx1"/>
                </a:solidFill>
                <a:latin typeface="Times" pitchFamily="-6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F4816CF-D8EE-A447-A48A-B4FF40C66D6A}"/>
                </a:ext>
              </a:extLst>
            </p:cNvPr>
            <p:cNvSpPr/>
            <p:nvPr/>
          </p:nvSpPr>
          <p:spPr bwMode="auto">
            <a:xfrm>
              <a:off x="821820" y="4109659"/>
              <a:ext cx="142323" cy="832207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defTabSz="914400"/>
              <a:endParaRPr lang="en-US" sz="2400">
                <a:solidFill>
                  <a:schemeClr val="tx1"/>
                </a:solidFill>
                <a:latin typeface="Times" pitchFamily="-6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5726B3B-8C87-E345-AFF4-86AF2E76F3B4}"/>
                </a:ext>
              </a:extLst>
            </p:cNvPr>
            <p:cNvSpPr/>
            <p:nvPr/>
          </p:nvSpPr>
          <p:spPr bwMode="auto">
            <a:xfrm>
              <a:off x="964143" y="4109659"/>
              <a:ext cx="142323" cy="832207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defTabSz="914400"/>
              <a:endParaRPr lang="en-US" sz="2400">
                <a:solidFill>
                  <a:schemeClr val="tx1"/>
                </a:solidFill>
                <a:latin typeface="Times" pitchFamily="-60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52A0738-5AA1-FA4E-8C9B-C5AD0660A848}"/>
                </a:ext>
              </a:extLst>
            </p:cNvPr>
            <p:cNvSpPr/>
            <p:nvPr/>
          </p:nvSpPr>
          <p:spPr bwMode="auto">
            <a:xfrm>
              <a:off x="1106466" y="4109659"/>
              <a:ext cx="142323" cy="832207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defTabSz="914400"/>
              <a:endParaRPr lang="en-US" sz="2400">
                <a:solidFill>
                  <a:schemeClr val="tx1"/>
                </a:solidFill>
                <a:latin typeface="Times" pitchFamily="-60" charset="0"/>
              </a:endParaRPr>
            </a:p>
          </p:txBody>
        </p:sp>
        <p:sp>
          <p:nvSpPr>
            <p:cNvPr id="21" name="Left Arrow 20">
              <a:extLst>
                <a:ext uri="{FF2B5EF4-FFF2-40B4-BE49-F238E27FC236}">
                  <a16:creationId xmlns:a16="http://schemas.microsoft.com/office/drawing/2014/main" id="{DF069341-53D4-834C-BF2C-18386CB9CAC9}"/>
                </a:ext>
              </a:extLst>
            </p:cNvPr>
            <p:cNvSpPr/>
            <p:nvPr/>
          </p:nvSpPr>
          <p:spPr bwMode="auto">
            <a:xfrm>
              <a:off x="439683" y="4420197"/>
              <a:ext cx="219855" cy="211130"/>
            </a:xfrm>
            <a:prstGeom prst="left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defTabSz="914400"/>
              <a:endParaRPr lang="en-US" sz="2400">
                <a:solidFill>
                  <a:schemeClr val="tx1"/>
                </a:solidFill>
                <a:latin typeface="Times" pitchFamily="-60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6A34080-44FC-DF4C-8D01-3DB9BBDA8EA0}"/>
                </a:ext>
              </a:extLst>
            </p:cNvPr>
            <p:cNvSpPr txBox="1"/>
            <p:nvPr/>
          </p:nvSpPr>
          <p:spPr>
            <a:xfrm rot="16200000">
              <a:off x="173718" y="4413198"/>
              <a:ext cx="37863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/>
                <a:t>CPU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FD78CD9-2B24-E248-9DDD-05EC1FA462FE}"/>
                </a:ext>
              </a:extLst>
            </p:cNvPr>
            <p:cNvSpPr txBox="1"/>
            <p:nvPr/>
          </p:nvSpPr>
          <p:spPr>
            <a:xfrm>
              <a:off x="1400809" y="4077131"/>
              <a:ext cx="26962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/>
                <a:t>TI</a:t>
              </a:r>
            </a:p>
          </p:txBody>
        </p:sp>
      </p:grpSp>
      <p:sp>
        <p:nvSpPr>
          <p:cNvPr id="35" name="Right Bracket 34">
            <a:extLst>
              <a:ext uri="{FF2B5EF4-FFF2-40B4-BE49-F238E27FC236}">
                <a16:creationId xmlns:a16="http://schemas.microsoft.com/office/drawing/2014/main" id="{7EF84400-BA1B-C14E-98EE-F24B9B7B1E53}"/>
              </a:ext>
            </a:extLst>
          </p:cNvPr>
          <p:cNvSpPr/>
          <p:nvPr/>
        </p:nvSpPr>
        <p:spPr bwMode="auto">
          <a:xfrm>
            <a:off x="2257350" y="3504675"/>
            <a:ext cx="73152" cy="832207"/>
          </a:xfrm>
          <a:prstGeom prst="rightBracke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36" name="Right Bracket 35">
            <a:extLst>
              <a:ext uri="{FF2B5EF4-FFF2-40B4-BE49-F238E27FC236}">
                <a16:creationId xmlns:a16="http://schemas.microsoft.com/office/drawing/2014/main" id="{1F387774-976A-4D49-9A36-D65A8485C64B}"/>
              </a:ext>
            </a:extLst>
          </p:cNvPr>
          <p:cNvSpPr/>
          <p:nvPr/>
        </p:nvSpPr>
        <p:spPr bwMode="auto">
          <a:xfrm>
            <a:off x="2210207" y="3395772"/>
            <a:ext cx="202775" cy="2913613"/>
          </a:xfrm>
          <a:prstGeom prst="rightBracke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D5A51DD7-8BCE-1448-B0C8-B6E031FA1118}"/>
              </a:ext>
            </a:extLst>
          </p:cNvPr>
          <p:cNvSpPr/>
          <p:nvPr/>
        </p:nvSpPr>
        <p:spPr bwMode="auto">
          <a:xfrm>
            <a:off x="3543463" y="3961634"/>
            <a:ext cx="1389413" cy="87360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7A3D777-12A8-8240-AF9F-128D894F3678}"/>
              </a:ext>
            </a:extLst>
          </p:cNvPr>
          <p:cNvSpPr txBox="1"/>
          <p:nvPr/>
        </p:nvSpPr>
        <p:spPr>
          <a:xfrm>
            <a:off x="3537917" y="4106050"/>
            <a:ext cx="1470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EMU</a:t>
            </a:r>
          </a:p>
          <a:p>
            <a:pPr algn="ctr"/>
            <a:r>
              <a:rPr lang="en-US"/>
              <a:t>(Event Builder)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E9B36A1-FB39-6F44-BD7A-AF32F697D912}"/>
              </a:ext>
            </a:extLst>
          </p:cNvPr>
          <p:cNvSpPr/>
          <p:nvPr/>
        </p:nvSpPr>
        <p:spPr bwMode="auto">
          <a:xfrm>
            <a:off x="6862406" y="3920777"/>
            <a:ext cx="1389413" cy="87360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3DBA767-4AA3-8244-99F9-AF2F3C764D55}"/>
              </a:ext>
            </a:extLst>
          </p:cNvPr>
          <p:cNvSpPr txBox="1"/>
          <p:nvPr/>
        </p:nvSpPr>
        <p:spPr>
          <a:xfrm>
            <a:off x="6762710" y="4094776"/>
            <a:ext cx="16065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EMU</a:t>
            </a:r>
          </a:p>
          <a:p>
            <a:pPr algn="ctr"/>
            <a:r>
              <a:rPr lang="en-US"/>
              <a:t>(Event Recorder)</a:t>
            </a:r>
          </a:p>
        </p:txBody>
      </p:sp>
      <p:sp>
        <p:nvSpPr>
          <p:cNvPr id="41" name="Folded Corner 40">
            <a:extLst>
              <a:ext uri="{FF2B5EF4-FFF2-40B4-BE49-F238E27FC236}">
                <a16:creationId xmlns:a16="http://schemas.microsoft.com/office/drawing/2014/main" id="{CB3023AF-7DB1-0843-8951-2C843854AFEE}"/>
              </a:ext>
            </a:extLst>
          </p:cNvPr>
          <p:cNvSpPr/>
          <p:nvPr/>
        </p:nvSpPr>
        <p:spPr bwMode="auto">
          <a:xfrm>
            <a:off x="8911369" y="3655634"/>
            <a:ext cx="475013" cy="594230"/>
          </a:xfrm>
          <a:prstGeom prst="foldedCorner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C91B220-34CC-9542-9C23-BAC03CC77D54}"/>
              </a:ext>
            </a:extLst>
          </p:cNvPr>
          <p:cNvSpPr txBox="1"/>
          <p:nvPr/>
        </p:nvSpPr>
        <p:spPr>
          <a:xfrm>
            <a:off x="8877005" y="3583417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File</a:t>
            </a:r>
          </a:p>
        </p:txBody>
      </p:sp>
      <p:sp>
        <p:nvSpPr>
          <p:cNvPr id="43" name="Folded Corner 42">
            <a:extLst>
              <a:ext uri="{FF2B5EF4-FFF2-40B4-BE49-F238E27FC236}">
                <a16:creationId xmlns:a16="http://schemas.microsoft.com/office/drawing/2014/main" id="{76F4BB92-84FB-844B-A124-F5479C4A7E90}"/>
              </a:ext>
            </a:extLst>
          </p:cNvPr>
          <p:cNvSpPr/>
          <p:nvPr/>
        </p:nvSpPr>
        <p:spPr bwMode="auto">
          <a:xfrm>
            <a:off x="8911369" y="4397252"/>
            <a:ext cx="475013" cy="594230"/>
          </a:xfrm>
          <a:prstGeom prst="foldedCorner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47DC6B8-757A-8543-A58B-CE6461E8A1B7}"/>
              </a:ext>
            </a:extLst>
          </p:cNvPr>
          <p:cNvSpPr txBox="1"/>
          <p:nvPr/>
        </p:nvSpPr>
        <p:spPr>
          <a:xfrm>
            <a:off x="8877005" y="4325035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File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ECD6660-8B4B-124A-B3AC-7D4B236B0C78}"/>
              </a:ext>
            </a:extLst>
          </p:cNvPr>
          <p:cNvCxnSpPr>
            <a:endCxn id="41" idx="1"/>
          </p:cNvCxnSpPr>
          <p:nvPr/>
        </p:nvCxnSpPr>
        <p:spPr bwMode="auto">
          <a:xfrm flipV="1">
            <a:off x="8251818" y="3952749"/>
            <a:ext cx="659550" cy="20652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1C1F518-6199-894A-94D0-46517F4B59A1}"/>
              </a:ext>
            </a:extLst>
          </p:cNvPr>
          <p:cNvCxnSpPr>
            <a:cxnSpLocks/>
            <a:endCxn id="43" idx="1"/>
          </p:cNvCxnSpPr>
          <p:nvPr/>
        </p:nvCxnSpPr>
        <p:spPr bwMode="auto">
          <a:xfrm>
            <a:off x="8251818" y="4477099"/>
            <a:ext cx="659550" cy="21726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4251C94-3C73-724A-8577-B9B7D364555B}"/>
              </a:ext>
            </a:extLst>
          </p:cNvPr>
          <p:cNvCxnSpPr>
            <a:cxnSpLocks/>
          </p:cNvCxnSpPr>
          <p:nvPr/>
        </p:nvCxnSpPr>
        <p:spPr bwMode="auto">
          <a:xfrm flipH="1">
            <a:off x="1011211" y="3658541"/>
            <a:ext cx="634" cy="26223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C43D49B-232E-FA4B-A294-1B5787D44775}"/>
              </a:ext>
            </a:extLst>
          </p:cNvPr>
          <p:cNvCxnSpPr>
            <a:cxnSpLocks/>
          </p:cNvCxnSpPr>
          <p:nvPr/>
        </p:nvCxnSpPr>
        <p:spPr bwMode="auto">
          <a:xfrm flipV="1">
            <a:off x="1018788" y="3916107"/>
            <a:ext cx="1623406" cy="123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3E91E76-4FB0-224C-9F0C-786AD83FDDF2}"/>
              </a:ext>
            </a:extLst>
          </p:cNvPr>
          <p:cNvCxnSpPr>
            <a:cxnSpLocks/>
          </p:cNvCxnSpPr>
          <p:nvPr/>
        </p:nvCxnSpPr>
        <p:spPr bwMode="auto">
          <a:xfrm flipH="1">
            <a:off x="992629" y="4975607"/>
            <a:ext cx="634" cy="26223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A4A0339-7EDB-8D48-BD73-6B694E4D0ED8}"/>
              </a:ext>
            </a:extLst>
          </p:cNvPr>
          <p:cNvCxnSpPr>
            <a:cxnSpLocks/>
          </p:cNvCxnSpPr>
          <p:nvPr/>
        </p:nvCxnSpPr>
        <p:spPr bwMode="auto">
          <a:xfrm>
            <a:off x="1018789" y="5229422"/>
            <a:ext cx="163111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8262DEA-107E-7B4A-9564-80B62CFE4817}"/>
              </a:ext>
            </a:extLst>
          </p:cNvPr>
          <p:cNvCxnSpPr>
            <a:cxnSpLocks/>
          </p:cNvCxnSpPr>
          <p:nvPr/>
        </p:nvCxnSpPr>
        <p:spPr bwMode="auto">
          <a:xfrm>
            <a:off x="2219898" y="6141953"/>
            <a:ext cx="64304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4" name="Cloud 63">
            <a:extLst>
              <a:ext uri="{FF2B5EF4-FFF2-40B4-BE49-F238E27FC236}">
                <a16:creationId xmlns:a16="http://schemas.microsoft.com/office/drawing/2014/main" id="{2A412BE6-DD38-B445-AEE3-4B87BE104D80}"/>
              </a:ext>
            </a:extLst>
          </p:cNvPr>
          <p:cNvSpPr/>
          <p:nvPr/>
        </p:nvSpPr>
        <p:spPr bwMode="auto">
          <a:xfrm>
            <a:off x="5366887" y="4042875"/>
            <a:ext cx="870333" cy="719201"/>
          </a:xfrm>
          <a:prstGeom prst="cloud">
            <a:avLst/>
          </a:prstGeom>
          <a:solidFill>
            <a:schemeClr val="accent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64D0E19-4E7E-B648-B89D-F63A78B3AB42}"/>
              </a:ext>
            </a:extLst>
          </p:cNvPr>
          <p:cNvSpPr txBox="1"/>
          <p:nvPr/>
        </p:nvSpPr>
        <p:spPr>
          <a:xfrm>
            <a:off x="5569148" y="4197197"/>
            <a:ext cx="434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ET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67FBFA8-3B30-044E-B106-19D8C044F629}"/>
              </a:ext>
            </a:extLst>
          </p:cNvPr>
          <p:cNvSpPr/>
          <p:nvPr/>
        </p:nvSpPr>
        <p:spPr bwMode="auto">
          <a:xfrm>
            <a:off x="5652584" y="5423447"/>
            <a:ext cx="1145651" cy="664094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A2A25D1-CF59-E94F-A4CD-C89CC79EF36A}"/>
              </a:ext>
            </a:extLst>
          </p:cNvPr>
          <p:cNvSpPr txBox="1"/>
          <p:nvPr/>
        </p:nvSpPr>
        <p:spPr>
          <a:xfrm>
            <a:off x="5828211" y="5495884"/>
            <a:ext cx="763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User</a:t>
            </a:r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DD13F714-CA1C-8347-8BB3-7FBC862F8385}"/>
              </a:ext>
            </a:extLst>
          </p:cNvPr>
          <p:cNvSpPr/>
          <p:nvPr/>
        </p:nvSpPr>
        <p:spPr bwMode="auto">
          <a:xfrm>
            <a:off x="3504017" y="1211414"/>
            <a:ext cx="3825713" cy="1710638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CC65C91-6D50-EF42-B4C5-7FAD8C8C4716}"/>
              </a:ext>
            </a:extLst>
          </p:cNvPr>
          <p:cNvSpPr txBox="1"/>
          <p:nvPr/>
        </p:nvSpPr>
        <p:spPr>
          <a:xfrm>
            <a:off x="3503913" y="1169309"/>
            <a:ext cx="70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AFECS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932C5A32-7F1F-BB4C-9B6F-232902ACBDEF}"/>
              </a:ext>
            </a:extLst>
          </p:cNvPr>
          <p:cNvSpPr/>
          <p:nvPr/>
        </p:nvSpPr>
        <p:spPr bwMode="auto">
          <a:xfrm>
            <a:off x="3688707" y="1852322"/>
            <a:ext cx="958468" cy="974009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0C709A9-CB63-B640-A284-250B06ACAE26}"/>
              </a:ext>
            </a:extLst>
          </p:cNvPr>
          <p:cNvSpPr txBox="1"/>
          <p:nvPr/>
        </p:nvSpPr>
        <p:spPr>
          <a:xfrm>
            <a:off x="812522" y="2568765"/>
            <a:ext cx="540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ROC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D82D529-3B37-C04A-8AFB-879AAB36E034}"/>
              </a:ext>
            </a:extLst>
          </p:cNvPr>
          <p:cNvSpPr txBox="1"/>
          <p:nvPr/>
        </p:nvSpPr>
        <p:spPr>
          <a:xfrm>
            <a:off x="812012" y="3878813"/>
            <a:ext cx="540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ROC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28343EA7-E539-F841-83A3-52B0C6779FBB}"/>
              </a:ext>
            </a:extLst>
          </p:cNvPr>
          <p:cNvCxnSpPr>
            <a:cxnSpLocks/>
          </p:cNvCxnSpPr>
          <p:nvPr/>
        </p:nvCxnSpPr>
        <p:spPr bwMode="auto">
          <a:xfrm flipH="1">
            <a:off x="4115904" y="2814971"/>
            <a:ext cx="61138" cy="113777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9AB445FA-5F90-574D-ABEA-95A72FBA8E19}"/>
              </a:ext>
            </a:extLst>
          </p:cNvPr>
          <p:cNvCxnSpPr>
            <a:cxnSpLocks/>
            <a:endCxn id="39" idx="0"/>
          </p:cNvCxnSpPr>
          <p:nvPr/>
        </p:nvCxnSpPr>
        <p:spPr bwMode="auto">
          <a:xfrm>
            <a:off x="4626992" y="2490853"/>
            <a:ext cx="2930121" cy="14299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7E2A8CD9-2ABF-8446-9C8F-69385AD74565}"/>
              </a:ext>
            </a:extLst>
          </p:cNvPr>
          <p:cNvSpPr txBox="1"/>
          <p:nvPr/>
        </p:nvSpPr>
        <p:spPr>
          <a:xfrm>
            <a:off x="3671116" y="2154659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Platform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893DB72-CD21-A24A-92E9-3D229E578AA0}"/>
              </a:ext>
            </a:extLst>
          </p:cNvPr>
          <p:cNvSpPr/>
          <p:nvPr/>
        </p:nvSpPr>
        <p:spPr bwMode="auto">
          <a:xfrm>
            <a:off x="5258558" y="1348390"/>
            <a:ext cx="639082" cy="607833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defTabSz="914400"/>
            <a:endParaRPr lang="en-US" sz="2400">
              <a:solidFill>
                <a:schemeClr val="tx1"/>
              </a:solidFill>
              <a:latin typeface="Times" pitchFamily="-60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7AFC7D1-4866-8644-B9F8-F0F15686D723}"/>
              </a:ext>
            </a:extLst>
          </p:cNvPr>
          <p:cNvSpPr txBox="1"/>
          <p:nvPr/>
        </p:nvSpPr>
        <p:spPr>
          <a:xfrm>
            <a:off x="5294874" y="1483028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GUI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EED0919-5120-2A4A-A4B9-86669BE21304}"/>
              </a:ext>
            </a:extLst>
          </p:cNvPr>
          <p:cNvGrpSpPr/>
          <p:nvPr/>
        </p:nvGrpSpPr>
        <p:grpSpPr>
          <a:xfrm>
            <a:off x="6287698" y="1773496"/>
            <a:ext cx="907875" cy="1020307"/>
            <a:chOff x="5656223" y="1974057"/>
            <a:chExt cx="907875" cy="1020307"/>
          </a:xfrm>
        </p:grpSpPr>
        <p:sp>
          <p:nvSpPr>
            <p:cNvPr id="80" name="Folded Corner 79">
              <a:extLst>
                <a:ext uri="{FF2B5EF4-FFF2-40B4-BE49-F238E27FC236}">
                  <a16:creationId xmlns:a16="http://schemas.microsoft.com/office/drawing/2014/main" id="{58B34317-4890-2746-A079-E708579BB026}"/>
                </a:ext>
              </a:extLst>
            </p:cNvPr>
            <p:cNvSpPr/>
            <p:nvPr/>
          </p:nvSpPr>
          <p:spPr bwMode="auto">
            <a:xfrm>
              <a:off x="5808504" y="1974057"/>
              <a:ext cx="755594" cy="928260"/>
            </a:xfrm>
            <a:prstGeom prst="foldedCorner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defTabSz="914400"/>
              <a:endParaRPr lang="en-US" sz="2400">
                <a:solidFill>
                  <a:schemeClr val="tx1"/>
                </a:solidFill>
                <a:latin typeface="Times" pitchFamily="-60" charset="0"/>
              </a:endParaRPr>
            </a:p>
          </p:txBody>
        </p:sp>
        <p:sp>
          <p:nvSpPr>
            <p:cNvPr id="81" name="Folded Corner 80">
              <a:extLst>
                <a:ext uri="{FF2B5EF4-FFF2-40B4-BE49-F238E27FC236}">
                  <a16:creationId xmlns:a16="http://schemas.microsoft.com/office/drawing/2014/main" id="{36B4B73C-373D-CF44-9CFA-150C858C8FEE}"/>
                </a:ext>
              </a:extLst>
            </p:cNvPr>
            <p:cNvSpPr/>
            <p:nvPr/>
          </p:nvSpPr>
          <p:spPr bwMode="auto">
            <a:xfrm>
              <a:off x="5737859" y="2030043"/>
              <a:ext cx="755594" cy="928260"/>
            </a:xfrm>
            <a:prstGeom prst="foldedCorner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defTabSz="914400"/>
              <a:endParaRPr lang="en-US" sz="2400">
                <a:solidFill>
                  <a:schemeClr val="tx1"/>
                </a:solidFill>
                <a:latin typeface="Times" pitchFamily="-60" charset="0"/>
              </a:endParaRPr>
            </a:p>
          </p:txBody>
        </p:sp>
        <p:sp>
          <p:nvSpPr>
            <p:cNvPr id="82" name="Folded Corner 81">
              <a:extLst>
                <a:ext uri="{FF2B5EF4-FFF2-40B4-BE49-F238E27FC236}">
                  <a16:creationId xmlns:a16="http://schemas.microsoft.com/office/drawing/2014/main" id="{CD16D5BB-31AC-A24D-B061-66528EA8BADC}"/>
                </a:ext>
              </a:extLst>
            </p:cNvPr>
            <p:cNvSpPr/>
            <p:nvPr/>
          </p:nvSpPr>
          <p:spPr bwMode="auto">
            <a:xfrm>
              <a:off x="5656223" y="2066104"/>
              <a:ext cx="755594" cy="928260"/>
            </a:xfrm>
            <a:prstGeom prst="foldedCorner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defTabSz="914400"/>
              <a:endParaRPr lang="en-US" sz="2400">
                <a:solidFill>
                  <a:schemeClr val="tx1"/>
                </a:solidFill>
                <a:latin typeface="Times" pitchFamily="-60" charset="0"/>
              </a:endParaRP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24075151-95EE-8B46-87E5-C6AF9C7D8080}"/>
                </a:ext>
              </a:extLst>
            </p:cNvPr>
            <p:cNvCxnSpPr/>
            <p:nvPr/>
          </p:nvCxnSpPr>
          <p:spPr bwMode="auto">
            <a:xfrm>
              <a:off x="5786762" y="2225030"/>
              <a:ext cx="48376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D7654C2E-CF60-0C46-83E1-C447DA69C51E}"/>
                </a:ext>
              </a:extLst>
            </p:cNvPr>
            <p:cNvCxnSpPr/>
            <p:nvPr/>
          </p:nvCxnSpPr>
          <p:spPr bwMode="auto">
            <a:xfrm>
              <a:off x="5786762" y="2355221"/>
              <a:ext cx="48376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9EA92F1-BFA5-CA40-AE66-82CB55942E13}"/>
                </a:ext>
              </a:extLst>
            </p:cNvPr>
            <p:cNvCxnSpPr/>
            <p:nvPr/>
          </p:nvCxnSpPr>
          <p:spPr bwMode="auto">
            <a:xfrm>
              <a:off x="5786762" y="2498616"/>
              <a:ext cx="48376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B46719C1-971A-4A4A-AEF4-97C0A9426885}"/>
                </a:ext>
              </a:extLst>
            </p:cNvPr>
            <p:cNvCxnSpPr/>
            <p:nvPr/>
          </p:nvCxnSpPr>
          <p:spPr bwMode="auto">
            <a:xfrm>
              <a:off x="5786762" y="2689202"/>
              <a:ext cx="48376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DC7AE0-7576-A149-A22E-9EA1E20A2DFF}"/>
                </a:ext>
              </a:extLst>
            </p:cNvPr>
            <p:cNvCxnSpPr/>
            <p:nvPr/>
          </p:nvCxnSpPr>
          <p:spPr bwMode="auto">
            <a:xfrm>
              <a:off x="5786762" y="2854079"/>
              <a:ext cx="48376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3DFAC573-B288-334E-97A8-4217F457BBB0}"/>
              </a:ext>
            </a:extLst>
          </p:cNvPr>
          <p:cNvSpPr txBox="1"/>
          <p:nvPr/>
        </p:nvSpPr>
        <p:spPr>
          <a:xfrm>
            <a:off x="6346801" y="1318784"/>
            <a:ext cx="866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/>
              <a:t>COOL</a:t>
            </a:r>
          </a:p>
          <a:p>
            <a:pPr algn="ctr"/>
            <a:r>
              <a:rPr lang="en-US" sz="1400"/>
              <a:t>Database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671AC851-C2BD-754C-AAEC-E2B37A416B01}"/>
              </a:ext>
            </a:extLst>
          </p:cNvPr>
          <p:cNvCxnSpPr>
            <a:cxnSpLocks/>
          </p:cNvCxnSpPr>
          <p:nvPr/>
        </p:nvCxnSpPr>
        <p:spPr bwMode="auto">
          <a:xfrm flipH="1">
            <a:off x="4626991" y="1773496"/>
            <a:ext cx="631568" cy="35253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6DB0DF01-8332-9F44-AA5B-D909A030FEE6}"/>
              </a:ext>
            </a:extLst>
          </p:cNvPr>
          <p:cNvSpPr txBox="1"/>
          <p:nvPr/>
        </p:nvSpPr>
        <p:spPr>
          <a:xfrm>
            <a:off x="7890050" y="1458224"/>
            <a:ext cx="42368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ROC</a:t>
            </a:r>
            <a:r>
              <a:rPr lang="en-US" sz="1800" dirty="0">
                <a:solidFill>
                  <a:schemeClr val="tx1"/>
                </a:solidFill>
              </a:rPr>
              <a:t>    – </a:t>
            </a:r>
            <a:r>
              <a:rPr lang="en-US" sz="1800" dirty="0">
                <a:solidFill>
                  <a:srgbClr val="0070C0"/>
                </a:solidFill>
              </a:rPr>
              <a:t>Readout Controller</a:t>
            </a:r>
          </a:p>
          <a:p>
            <a:r>
              <a:rPr lang="en-US" sz="1800" b="1" dirty="0"/>
              <a:t>EMU</a:t>
            </a:r>
            <a:r>
              <a:rPr lang="en-US" sz="1800" dirty="0"/>
              <a:t>   – </a:t>
            </a:r>
            <a:r>
              <a:rPr lang="en-US" sz="1800" dirty="0">
                <a:solidFill>
                  <a:srgbClr val="0070C0"/>
                </a:solidFill>
              </a:rPr>
              <a:t>Event Management Unit</a:t>
            </a:r>
          </a:p>
          <a:p>
            <a:r>
              <a:rPr lang="en-US" sz="1800" dirty="0"/>
              <a:t>ET        – </a:t>
            </a:r>
            <a:r>
              <a:rPr lang="en-US" sz="1800" dirty="0">
                <a:solidFill>
                  <a:srgbClr val="0070C0"/>
                </a:solidFill>
              </a:rPr>
              <a:t>Event Transport (Shared memory)</a:t>
            </a:r>
          </a:p>
          <a:p>
            <a:r>
              <a:rPr lang="en-US" sz="1800" dirty="0">
                <a:solidFill>
                  <a:srgbClr val="FFC000"/>
                </a:solidFill>
              </a:rPr>
              <a:t>AFECS</a:t>
            </a:r>
            <a:r>
              <a:rPr lang="en-US" sz="1800" dirty="0"/>
              <a:t> – </a:t>
            </a:r>
            <a:r>
              <a:rPr lang="en-US" sz="1800" dirty="0">
                <a:solidFill>
                  <a:srgbClr val="0070C0"/>
                </a:solidFill>
              </a:rPr>
              <a:t>Agent Framework Experiment  </a:t>
            </a:r>
          </a:p>
          <a:p>
            <a:r>
              <a:rPr lang="en-US" sz="1800" dirty="0">
                <a:solidFill>
                  <a:srgbClr val="0070C0"/>
                </a:solidFill>
              </a:rPr>
              <a:t>               Control System (JAVA)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45544B-F8CD-2844-A1CE-86C1A2D8AD4B}"/>
              </a:ext>
            </a:extLst>
          </p:cNvPr>
          <p:cNvSpPr txBox="1"/>
          <p:nvPr/>
        </p:nvSpPr>
        <p:spPr>
          <a:xfrm>
            <a:off x="22466" y="1213421"/>
            <a:ext cx="3410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The </a:t>
            </a:r>
            <a:r>
              <a:rPr lang="en-US" sz="1800">
                <a:solidFill>
                  <a:srgbClr val="FF0000"/>
                </a:solidFill>
              </a:rPr>
              <a:t>ROC</a:t>
            </a:r>
            <a:r>
              <a:rPr lang="en-US" sz="1800"/>
              <a:t> is software responsible for collecting data from front-end hardware and sending it to the next stage.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B868E3F-55A1-CF46-A5A3-39C4A8B010ED}"/>
              </a:ext>
            </a:extLst>
          </p:cNvPr>
          <p:cNvSpPr txBox="1"/>
          <p:nvPr/>
        </p:nvSpPr>
        <p:spPr>
          <a:xfrm>
            <a:off x="1984869" y="2544937"/>
            <a:ext cx="1170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Trigger/Clock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F5207D2-63B5-1340-A7BA-5DE56E22DC90}"/>
              </a:ext>
            </a:extLst>
          </p:cNvPr>
          <p:cNvGrpSpPr/>
          <p:nvPr/>
        </p:nvGrpSpPr>
        <p:grpSpPr>
          <a:xfrm>
            <a:off x="902141" y="2803264"/>
            <a:ext cx="1466310" cy="862491"/>
            <a:chOff x="1798827" y="2500417"/>
            <a:chExt cx="1466310" cy="862491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1346E6FA-9E75-4847-BEF4-6DC087E8036C}"/>
                </a:ext>
              </a:extLst>
            </p:cNvPr>
            <p:cNvSpPr/>
            <p:nvPr/>
          </p:nvSpPr>
          <p:spPr bwMode="auto">
            <a:xfrm>
              <a:off x="1832666" y="2528298"/>
              <a:ext cx="1345915" cy="832207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0" charset="0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F55D66D0-532E-E34A-B47F-397C7DAFE842}"/>
                </a:ext>
              </a:extLst>
            </p:cNvPr>
            <p:cNvSpPr/>
            <p:nvPr/>
          </p:nvSpPr>
          <p:spPr bwMode="auto">
            <a:xfrm>
              <a:off x="1832666" y="2528297"/>
              <a:ext cx="142323" cy="832207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0" charset="0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DC11BA47-E43C-B547-B02F-4F4F83028285}"/>
                </a:ext>
              </a:extLst>
            </p:cNvPr>
            <p:cNvSpPr/>
            <p:nvPr/>
          </p:nvSpPr>
          <p:spPr bwMode="auto">
            <a:xfrm>
              <a:off x="3036258" y="2528298"/>
              <a:ext cx="142323" cy="832207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Times" pitchFamily="-60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A007299D-EFBD-9A43-A3FA-452DBBC33AD9}"/>
                </a:ext>
              </a:extLst>
            </p:cNvPr>
            <p:cNvSpPr/>
            <p:nvPr/>
          </p:nvSpPr>
          <p:spPr bwMode="auto">
            <a:xfrm>
              <a:off x="2137857" y="2528293"/>
              <a:ext cx="142323" cy="832207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0" charset="0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6E83409C-EABC-0D40-AE52-F116D1EE6E8D}"/>
                </a:ext>
              </a:extLst>
            </p:cNvPr>
            <p:cNvSpPr/>
            <p:nvPr/>
          </p:nvSpPr>
          <p:spPr bwMode="auto">
            <a:xfrm>
              <a:off x="2280180" y="2528291"/>
              <a:ext cx="142323" cy="832207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0" charset="0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F295A218-A71D-9341-A73B-9C50777F825C}"/>
                </a:ext>
              </a:extLst>
            </p:cNvPr>
            <p:cNvSpPr/>
            <p:nvPr/>
          </p:nvSpPr>
          <p:spPr bwMode="auto">
            <a:xfrm>
              <a:off x="2706671" y="2528292"/>
              <a:ext cx="142323" cy="832207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0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F5C2DD46-13FD-5B4F-BC3B-7B35E5DA086F}"/>
                </a:ext>
              </a:extLst>
            </p:cNvPr>
            <p:cNvSpPr/>
            <p:nvPr/>
          </p:nvSpPr>
          <p:spPr bwMode="auto">
            <a:xfrm>
              <a:off x="2848994" y="2528292"/>
              <a:ext cx="142323" cy="832207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0" charset="0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52B7B53-7C0D-2D46-BEEF-CD6C495A134F}"/>
                </a:ext>
              </a:extLst>
            </p:cNvPr>
            <p:cNvSpPr/>
            <p:nvPr/>
          </p:nvSpPr>
          <p:spPr bwMode="auto">
            <a:xfrm>
              <a:off x="2434462" y="2528291"/>
              <a:ext cx="142323" cy="832207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0" charset="0"/>
              </a:endParaRPr>
            </a:p>
          </p:txBody>
        </p:sp>
        <p:sp>
          <p:nvSpPr>
            <p:cNvPr id="102" name="Left Arrow 101">
              <a:extLst>
                <a:ext uri="{FF2B5EF4-FFF2-40B4-BE49-F238E27FC236}">
                  <a16:creationId xmlns:a16="http://schemas.microsoft.com/office/drawing/2014/main" id="{52E4547F-566A-A648-B7FA-D6D2EC5E6DF8}"/>
                </a:ext>
              </a:extLst>
            </p:cNvPr>
            <p:cNvSpPr/>
            <p:nvPr/>
          </p:nvSpPr>
          <p:spPr bwMode="auto">
            <a:xfrm>
              <a:off x="2009404" y="2859618"/>
              <a:ext cx="122473" cy="211130"/>
            </a:xfrm>
            <a:prstGeom prst="left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0" charset="0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303CB830-D90C-A447-B545-93BC8B96097A}"/>
                </a:ext>
              </a:extLst>
            </p:cNvPr>
            <p:cNvSpPr txBox="1"/>
            <p:nvPr/>
          </p:nvSpPr>
          <p:spPr>
            <a:xfrm rot="16200000">
              <a:off x="1709700" y="2820376"/>
              <a:ext cx="40908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CPU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6FD2889B-0361-3742-A193-1332D0583EA3}"/>
                </a:ext>
              </a:extLst>
            </p:cNvPr>
            <p:cNvSpPr txBox="1"/>
            <p:nvPr/>
          </p:nvSpPr>
          <p:spPr>
            <a:xfrm rot="16200000">
              <a:off x="2311013" y="2586338"/>
              <a:ext cx="40267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VTP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412FD9FF-C7AA-EC4D-BDC7-CD975C379DE8}"/>
                </a:ext>
              </a:extLst>
            </p:cNvPr>
            <p:cNvSpPr txBox="1"/>
            <p:nvPr/>
          </p:nvSpPr>
          <p:spPr>
            <a:xfrm>
              <a:off x="2971467" y="2500417"/>
              <a:ext cx="29367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TI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22859BF3-A617-3D48-A96D-A00C52F5B10A}"/>
                </a:ext>
              </a:extLst>
            </p:cNvPr>
            <p:cNvSpPr/>
            <p:nvPr/>
          </p:nvSpPr>
          <p:spPr bwMode="auto">
            <a:xfrm>
              <a:off x="2571730" y="2530701"/>
              <a:ext cx="142323" cy="832207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0" charset="0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1B979C3C-B4CF-EE45-B948-3E48830D486B}"/>
                </a:ext>
              </a:extLst>
            </p:cNvPr>
            <p:cNvSpPr txBox="1"/>
            <p:nvPr/>
          </p:nvSpPr>
          <p:spPr>
            <a:xfrm rot="16200000">
              <a:off x="2481589" y="2786706"/>
              <a:ext cx="3353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SD</a:t>
              </a:r>
            </a:p>
          </p:txBody>
        </p: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1E6895CD-7641-824A-AAEE-7246B7828BC9}"/>
              </a:ext>
            </a:extLst>
          </p:cNvPr>
          <p:cNvSpPr/>
          <p:nvPr/>
        </p:nvSpPr>
        <p:spPr bwMode="auto">
          <a:xfrm>
            <a:off x="1656890" y="5430242"/>
            <a:ext cx="563008" cy="1005860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indent="0" eaLnBrk="1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E2FC66F-545C-344F-AA6C-8DE4874AA89E}"/>
              </a:ext>
            </a:extLst>
          </p:cNvPr>
          <p:cNvSpPr/>
          <p:nvPr/>
        </p:nvSpPr>
        <p:spPr bwMode="auto">
          <a:xfrm>
            <a:off x="1671137" y="6250943"/>
            <a:ext cx="548761" cy="191546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indent="0" eaLnBrk="1"/>
            <a:endParaRPr lang="en-US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132350A-C809-B543-B378-F52A1086A015}"/>
              </a:ext>
            </a:extLst>
          </p:cNvPr>
          <p:cNvSpPr txBox="1"/>
          <p:nvPr/>
        </p:nvSpPr>
        <p:spPr>
          <a:xfrm>
            <a:off x="1629745" y="6221133"/>
            <a:ext cx="761999" cy="274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PCIe TI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A62E0AA8-D971-1945-B098-DB61A6B41887}"/>
              </a:ext>
            </a:extLst>
          </p:cNvPr>
          <p:cNvGrpSpPr/>
          <p:nvPr/>
        </p:nvGrpSpPr>
        <p:grpSpPr>
          <a:xfrm>
            <a:off x="412609" y="5631443"/>
            <a:ext cx="1143000" cy="848905"/>
            <a:chOff x="6634522" y="3840844"/>
            <a:chExt cx="1143000" cy="848905"/>
          </a:xfrm>
          <a:solidFill>
            <a:srgbClr val="AA4FF2"/>
          </a:solidFill>
        </p:grpSpPr>
        <p:sp>
          <p:nvSpPr>
            <p:cNvPr id="112" name="Rounded Rectangle 111">
              <a:extLst>
                <a:ext uri="{FF2B5EF4-FFF2-40B4-BE49-F238E27FC236}">
                  <a16:creationId xmlns:a16="http://schemas.microsoft.com/office/drawing/2014/main" id="{E9919777-0360-4740-A7CF-BE59E34BCB0A}"/>
                </a:ext>
              </a:extLst>
            </p:cNvPr>
            <p:cNvSpPr/>
            <p:nvPr/>
          </p:nvSpPr>
          <p:spPr bwMode="auto">
            <a:xfrm>
              <a:off x="6843806" y="3840844"/>
              <a:ext cx="767975" cy="554740"/>
            </a:xfrm>
            <a:prstGeom prst="round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indent="0" eaLnBrk="1"/>
              <a:endParaRPr lang="en-US" dirty="0"/>
            </a:p>
          </p:txBody>
        </p:sp>
        <p:sp>
          <p:nvSpPr>
            <p:cNvPr id="113" name="Parallelogram 112">
              <a:extLst>
                <a:ext uri="{FF2B5EF4-FFF2-40B4-BE49-F238E27FC236}">
                  <a16:creationId xmlns:a16="http://schemas.microsoft.com/office/drawing/2014/main" id="{7869811E-E563-1A4D-9DA8-9D08E4EDF603}"/>
                </a:ext>
              </a:extLst>
            </p:cNvPr>
            <p:cNvSpPr/>
            <p:nvPr/>
          </p:nvSpPr>
          <p:spPr bwMode="auto">
            <a:xfrm>
              <a:off x="6634522" y="4461149"/>
              <a:ext cx="1143000" cy="228600"/>
            </a:xfrm>
            <a:prstGeom prst="parallelogram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57150" marR="0" indent="0" algn="l" defTabSz="909638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14" name="Parallelogram 113">
              <a:extLst>
                <a:ext uri="{FF2B5EF4-FFF2-40B4-BE49-F238E27FC236}">
                  <a16:creationId xmlns:a16="http://schemas.microsoft.com/office/drawing/2014/main" id="{E29CDD3E-2D75-904C-99DE-6088E20BCC20}"/>
                </a:ext>
              </a:extLst>
            </p:cNvPr>
            <p:cNvSpPr/>
            <p:nvPr/>
          </p:nvSpPr>
          <p:spPr bwMode="auto">
            <a:xfrm>
              <a:off x="6728278" y="4515342"/>
              <a:ext cx="955487" cy="134358"/>
            </a:xfrm>
            <a:prstGeom prst="parallelogram">
              <a:avLst/>
            </a:prstGeom>
            <a:solidFill>
              <a:schemeClr val="bg2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57150" marR="0" indent="0" algn="l" defTabSz="909638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E3754002-477F-084C-9D54-AE42B5FAC4C0}"/>
              </a:ext>
            </a:extLst>
          </p:cNvPr>
          <p:cNvSpPr txBox="1"/>
          <p:nvPr/>
        </p:nvSpPr>
        <p:spPr>
          <a:xfrm>
            <a:off x="1745944" y="5373396"/>
            <a:ext cx="540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ROC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52EAC15-7D80-9A4C-ACCF-7EDD749FF07A}"/>
              </a:ext>
            </a:extLst>
          </p:cNvPr>
          <p:cNvSpPr txBox="1"/>
          <p:nvPr/>
        </p:nvSpPr>
        <p:spPr>
          <a:xfrm>
            <a:off x="341303" y="4649541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VME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AA0D4782-540A-8C46-A219-F1BB8D048EF2}"/>
              </a:ext>
            </a:extLst>
          </p:cNvPr>
          <p:cNvSpPr txBox="1"/>
          <p:nvPr/>
        </p:nvSpPr>
        <p:spPr>
          <a:xfrm>
            <a:off x="438100" y="3373331"/>
            <a:ext cx="539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VXS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91E81DCF-CC38-D049-ACB0-BA95188EEA03}"/>
              </a:ext>
            </a:extLst>
          </p:cNvPr>
          <p:cNvSpPr/>
          <p:nvPr/>
        </p:nvSpPr>
        <p:spPr bwMode="auto">
          <a:xfrm>
            <a:off x="322602" y="2346199"/>
            <a:ext cx="2621256" cy="444425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19" name="Rounded Rectangle 118">
            <a:extLst>
              <a:ext uri="{FF2B5EF4-FFF2-40B4-BE49-F238E27FC236}">
                <a16:creationId xmlns:a16="http://schemas.microsoft.com/office/drawing/2014/main" id="{EFE46E8E-3046-064C-A4C9-3266E9CF9C2D}"/>
              </a:ext>
            </a:extLst>
          </p:cNvPr>
          <p:cNvSpPr/>
          <p:nvPr/>
        </p:nvSpPr>
        <p:spPr bwMode="auto">
          <a:xfrm>
            <a:off x="681298" y="5682570"/>
            <a:ext cx="640080" cy="457200"/>
          </a:xfrm>
          <a:prstGeom prst="roundRect">
            <a:avLst>
              <a:gd name="adj" fmla="val 21429"/>
            </a:avLst>
          </a:prstGeom>
          <a:solidFill>
            <a:schemeClr val="bg2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00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5D30E-DE6C-6C41-8C4F-FD1B3DA34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JLAB Clock and Trigger Distribution System</a:t>
            </a:r>
          </a:p>
        </p:txBody>
      </p:sp>
      <p:pic>
        <p:nvPicPr>
          <p:cNvPr id="178" name="Picture 177">
            <a:extLst>
              <a:ext uri="{FF2B5EF4-FFF2-40B4-BE49-F238E27FC236}">
                <a16:creationId xmlns:a16="http://schemas.microsoft.com/office/drawing/2014/main" id="{D44235B6-0830-4F49-8F4D-AD4B34821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37" y="786393"/>
            <a:ext cx="9637138" cy="6030043"/>
          </a:xfrm>
          <a:prstGeom prst="rect">
            <a:avLst/>
          </a:prstGeom>
        </p:spPr>
      </p:pic>
      <p:sp>
        <p:nvSpPr>
          <p:cNvPr id="179" name="TextBox 178">
            <a:extLst>
              <a:ext uri="{FF2B5EF4-FFF2-40B4-BE49-F238E27FC236}">
                <a16:creationId xmlns:a16="http://schemas.microsoft.com/office/drawing/2014/main" id="{430B81EB-760D-E743-82DD-50E937C42023}"/>
              </a:ext>
            </a:extLst>
          </p:cNvPr>
          <p:cNvSpPr txBox="1"/>
          <p:nvPr/>
        </p:nvSpPr>
        <p:spPr>
          <a:xfrm>
            <a:off x="9932210" y="1838529"/>
            <a:ext cx="1867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For large DAQ systems with many front-ends (ROCs)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48374AE4-9DE0-CC4F-84FB-D0EBE789EEB8}"/>
              </a:ext>
            </a:extLst>
          </p:cNvPr>
          <p:cNvSpPr txBox="1"/>
          <p:nvPr/>
        </p:nvSpPr>
        <p:spPr>
          <a:xfrm>
            <a:off x="9932210" y="4727642"/>
            <a:ext cx="17896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The TI board can be used as a TS for small (up to 9) front-ends</a:t>
            </a:r>
          </a:p>
        </p:txBody>
      </p:sp>
    </p:spTree>
    <p:extLst>
      <p:ext uri="{BB962C8B-B14F-4D97-AF65-F5344CB8AC3E}">
        <p14:creationId xmlns:p14="http://schemas.microsoft.com/office/powerpoint/2010/main" val="1857174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8AE38-35B3-6247-A2CF-FD8D906DB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VXS Standard (VITA 41)</a:t>
            </a:r>
          </a:p>
        </p:txBody>
      </p:sp>
      <p:pic>
        <p:nvPicPr>
          <p:cNvPr id="4" name="Picture 4" descr="Picture 1">
            <a:extLst>
              <a:ext uri="{FF2B5EF4-FFF2-40B4-BE49-F238E27FC236}">
                <a16:creationId xmlns:a16="http://schemas.microsoft.com/office/drawing/2014/main" id="{BFE57A45-9BA9-494D-9DB5-D792F4878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96" y="3910888"/>
            <a:ext cx="2181985" cy="285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491FD3-559A-214E-8131-0C135213D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02" y="926566"/>
            <a:ext cx="3653249" cy="294266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64DBD24-79CD-D34B-86F0-74FACEBDC94E}"/>
              </a:ext>
            </a:extLst>
          </p:cNvPr>
          <p:cNvCxnSpPr/>
          <p:nvPr/>
        </p:nvCxnSpPr>
        <p:spPr bwMode="auto">
          <a:xfrm flipH="1">
            <a:off x="2324099" y="2397897"/>
            <a:ext cx="906781" cy="0"/>
          </a:xfrm>
          <a:prstGeom prst="straightConnector1">
            <a:avLst/>
          </a:prstGeom>
          <a:solidFill>
            <a:srgbClr val="C6E6E9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DE85DF7-11AE-184C-94B9-9275DBBD21AF}"/>
              </a:ext>
            </a:extLst>
          </p:cNvPr>
          <p:cNvCxnSpPr>
            <a:cxnSpLocks/>
          </p:cNvCxnSpPr>
          <p:nvPr/>
        </p:nvCxnSpPr>
        <p:spPr bwMode="auto">
          <a:xfrm flipH="1">
            <a:off x="2116835" y="2489337"/>
            <a:ext cx="1114046" cy="0"/>
          </a:xfrm>
          <a:prstGeom prst="straightConnector1">
            <a:avLst/>
          </a:prstGeom>
          <a:solidFill>
            <a:srgbClr val="C6E6E9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69F961B-7CF3-EE4A-95F0-7E044AC712AB}"/>
              </a:ext>
            </a:extLst>
          </p:cNvPr>
          <p:cNvSpPr txBox="1"/>
          <p:nvPr/>
        </p:nvSpPr>
        <p:spPr>
          <a:xfrm>
            <a:off x="4256374" y="1121638"/>
            <a:ext cx="76795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JLab</a:t>
            </a:r>
            <a:r>
              <a:rPr lang="en-US" sz="2000" dirty="0"/>
              <a:t> standardized on this technology for the 12GeV Upgrade</a:t>
            </a:r>
          </a:p>
          <a:p>
            <a:pPr marL="0" lvl="2" indent="0"/>
            <a:r>
              <a:rPr lang="en-US" sz="2000" dirty="0"/>
              <a:t>        - </a:t>
            </a:r>
            <a:r>
              <a:rPr lang="en-US" sz="1800" dirty="0"/>
              <a:t>Originally used for the </a:t>
            </a:r>
            <a:r>
              <a:rPr lang="en-US" sz="1800" dirty="0">
                <a:solidFill>
                  <a:srgbClr val="0070C0"/>
                </a:solidFill>
              </a:rPr>
              <a:t>L1 trigger </a:t>
            </a:r>
            <a:r>
              <a:rPr lang="en-US" sz="1800" dirty="0"/>
              <a:t>data path</a:t>
            </a:r>
            <a:endParaRPr lang="en-US" sz="180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Dual Star </a:t>
            </a:r>
            <a:r>
              <a:rPr lang="en-US" sz="2000" dirty="0"/>
              <a:t>– switched serial backplane (along with original VME)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Up to 20Gb (4 lanes) from each Payload to the 2 Switch slots (A, 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Up to 18 Payload slots are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Easy distribution of Trigger, Sync and low jitter clock to all modules in the crate.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0E372D-DAA0-3649-BC61-78A325918E86}"/>
              </a:ext>
            </a:extLst>
          </p:cNvPr>
          <p:cNvSpPr txBox="1"/>
          <p:nvPr/>
        </p:nvSpPr>
        <p:spPr>
          <a:xfrm>
            <a:off x="1954689" y="1369398"/>
            <a:ext cx="554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A   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98E104-66D2-7D48-B90E-90BFDFF6C55D}"/>
              </a:ext>
            </a:extLst>
          </p:cNvPr>
          <p:cNvSpPr txBox="1"/>
          <p:nvPr/>
        </p:nvSpPr>
        <p:spPr>
          <a:xfrm>
            <a:off x="3045681" y="4050377"/>
            <a:ext cx="36107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VXS Trigger Processor (VTP)</a:t>
            </a:r>
          </a:p>
          <a:p>
            <a:endParaRPr lang="en-US" sz="2400"/>
          </a:p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98D52E-45A0-2C47-B5B7-B074762B71DF}"/>
              </a:ext>
            </a:extLst>
          </p:cNvPr>
          <p:cNvSpPr txBox="1"/>
          <p:nvPr/>
        </p:nvSpPr>
        <p:spPr>
          <a:xfrm>
            <a:off x="3342653" y="4608281"/>
            <a:ext cx="83860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Relieve the ROC of all of the “</a:t>
            </a:r>
            <a:r>
              <a:rPr lang="en-US" sz="1800" dirty="0">
                <a:solidFill>
                  <a:srgbClr val="0070C0"/>
                </a:solidFill>
              </a:rPr>
              <a:t>Readout</a:t>
            </a:r>
            <a:r>
              <a:rPr lang="en-US" sz="1800" dirty="0"/>
              <a:t>” tasks and implement them in the FPGAs.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</a:rPr>
              <a:t>Triggered</a:t>
            </a:r>
            <a:r>
              <a:rPr lang="en-US" sz="1800" dirty="0"/>
              <a:t> or </a:t>
            </a:r>
            <a:r>
              <a:rPr lang="en-US" sz="1800" dirty="0">
                <a:solidFill>
                  <a:schemeClr val="accent1"/>
                </a:solidFill>
              </a:rPr>
              <a:t>Streaming</a:t>
            </a:r>
            <a:r>
              <a:rPr lang="en-US" sz="1800" dirty="0"/>
              <a:t> readout from All payload modules in parallel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800" dirty="0"/>
              <a:t>This requires the payload modules to have some intelligence/programmability and serial link capability (e.g. FPGA-based).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800" dirty="0"/>
              <a:t>The </a:t>
            </a:r>
            <a:r>
              <a:rPr lang="en-US" sz="1800" dirty="0">
                <a:solidFill>
                  <a:srgbClr val="0070C0"/>
                </a:solidFill>
              </a:rPr>
              <a:t>Software ROC </a:t>
            </a:r>
            <a:r>
              <a:rPr lang="en-US" sz="1800" dirty="0"/>
              <a:t>now is primarily responsible only for Configure, Control and Monitoring the VTP-Based DAQ.  </a:t>
            </a:r>
          </a:p>
        </p:txBody>
      </p:sp>
    </p:spTree>
    <p:extLst>
      <p:ext uri="{BB962C8B-B14F-4D97-AF65-F5344CB8AC3E}">
        <p14:creationId xmlns:p14="http://schemas.microsoft.com/office/powerpoint/2010/main" val="2063577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2919" y="240539"/>
            <a:ext cx="8464378" cy="487490"/>
          </a:xfrm>
        </p:spPr>
        <p:txBody>
          <a:bodyPr>
            <a:normAutofit fontScale="90000"/>
          </a:bodyPr>
          <a:lstStyle/>
          <a:p>
            <a:r>
              <a:rPr lang="en-US"/>
              <a:t>JLAB – VTP Board</a:t>
            </a:r>
          </a:p>
        </p:txBody>
      </p:sp>
      <p:pic>
        <p:nvPicPr>
          <p:cNvPr id="1025" name="Picture 1" descr="page5image59054384">
            <a:extLst>
              <a:ext uri="{FF2B5EF4-FFF2-40B4-BE49-F238E27FC236}">
                <a16:creationId xmlns:a16="http://schemas.microsoft.com/office/drawing/2014/main" id="{2614DFF5-C0F4-1C45-A8DD-339EB713A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8" y="3443909"/>
            <a:ext cx="3026747" cy="312580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E812A0-EC8B-5B4D-A0E8-9C51876EC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8815" y="817081"/>
            <a:ext cx="7193280" cy="56020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77A9A8-E59A-374F-9C00-9D8FD67F94A4}"/>
              </a:ext>
            </a:extLst>
          </p:cNvPr>
          <p:cNvSpPr txBox="1"/>
          <p:nvPr/>
        </p:nvSpPr>
        <p:spPr>
          <a:xfrm>
            <a:off x="194542" y="863973"/>
            <a:ext cx="34143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Linux OS on the </a:t>
            </a:r>
            <a:r>
              <a:rPr lang="en-US" sz="1800" dirty="0">
                <a:solidFill>
                  <a:schemeClr val="accent1"/>
                </a:solidFill>
              </a:rPr>
              <a:t>Zync-7030 SoC</a:t>
            </a:r>
          </a:p>
          <a:p>
            <a:r>
              <a:rPr lang="en-US" sz="1800" dirty="0"/>
              <a:t>(2-core ARM 7L , 1GB DDR3)</a:t>
            </a:r>
          </a:p>
          <a:p>
            <a:r>
              <a:rPr lang="en-US" sz="1800" dirty="0"/>
              <a:t>10/40Gbps Ethernet option</a:t>
            </a:r>
          </a:p>
          <a:p>
            <a:r>
              <a:rPr lang="en-US" sz="1800" dirty="0"/>
              <a:t>(</a:t>
            </a:r>
            <a:r>
              <a:rPr lang="en-US" sz="1800" dirty="0">
                <a:solidFill>
                  <a:srgbClr val="0070C0"/>
                </a:solidFill>
              </a:rPr>
              <a:t>runs the CODA ROC</a:t>
            </a:r>
            <a:r>
              <a:rPr lang="en-US" sz="1800" dirty="0"/>
              <a:t>)</a:t>
            </a:r>
          </a:p>
          <a:p>
            <a:endParaRPr lang="en-US" dirty="0"/>
          </a:p>
          <a:p>
            <a:r>
              <a:rPr lang="en-US" sz="1800" dirty="0">
                <a:solidFill>
                  <a:schemeClr val="accent1"/>
                </a:solidFill>
              </a:rPr>
              <a:t>Xilinx </a:t>
            </a:r>
            <a:r>
              <a:rPr lang="en-US" sz="1800" dirty="0" err="1">
                <a:solidFill>
                  <a:schemeClr val="accent1"/>
                </a:solidFill>
              </a:rPr>
              <a:t>Virtex</a:t>
            </a:r>
            <a:r>
              <a:rPr lang="en-US" sz="1800" dirty="0">
                <a:solidFill>
                  <a:schemeClr val="accent1"/>
                </a:solidFill>
              </a:rPr>
              <a:t> 7 FPGA</a:t>
            </a:r>
          </a:p>
          <a:p>
            <a:r>
              <a:rPr lang="en-US" sz="1800" dirty="0"/>
              <a:t>Serial Lanes from both the VXS backplane and the Front panel</a:t>
            </a:r>
          </a:p>
          <a:p>
            <a:r>
              <a:rPr lang="en-US" sz="1800" dirty="0"/>
              <a:t>4GB DDR3 RAM </a:t>
            </a: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1DE7FEB0-6E4E-3341-823D-D162E8E024F3}"/>
              </a:ext>
            </a:extLst>
          </p:cNvPr>
          <p:cNvSpPr/>
          <p:nvPr/>
        </p:nvSpPr>
        <p:spPr bwMode="auto">
          <a:xfrm>
            <a:off x="4138245" y="3774831"/>
            <a:ext cx="434692" cy="1477108"/>
          </a:xfrm>
          <a:prstGeom prst="leftBrac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41F0D0-C9C8-2D4D-8534-BE7C260AA218}"/>
              </a:ext>
            </a:extLst>
          </p:cNvPr>
          <p:cNvSpPr txBox="1"/>
          <p:nvPr/>
        </p:nvSpPr>
        <p:spPr>
          <a:xfrm>
            <a:off x="3184180" y="4226350"/>
            <a:ext cx="11714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16 total lanes</a:t>
            </a:r>
          </a:p>
          <a:p>
            <a:r>
              <a:rPr lang="en-US" sz="1400">
                <a:solidFill>
                  <a:srgbClr val="FF0000"/>
                </a:solidFill>
              </a:rPr>
              <a:t>for external </a:t>
            </a:r>
          </a:p>
          <a:p>
            <a:r>
              <a:rPr lang="en-US" sz="1400">
                <a:solidFill>
                  <a:srgbClr val="FF0000"/>
                </a:solidFill>
              </a:rPr>
              <a:t>serial links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E50992-B710-2A4E-B5E6-732607BDFB1C}"/>
              </a:ext>
            </a:extLst>
          </p:cNvPr>
          <p:cNvSpPr txBox="1"/>
          <p:nvPr/>
        </p:nvSpPr>
        <p:spPr>
          <a:xfrm>
            <a:off x="10155296" y="2737864"/>
            <a:ext cx="100059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16 Payload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Ports</a:t>
            </a:r>
          </a:p>
          <a:p>
            <a:pPr algn="ctr"/>
            <a:endParaRPr lang="en-US" sz="1400" dirty="0">
              <a:solidFill>
                <a:srgbClr val="FF0000"/>
              </a:solidFill>
            </a:endParaRPr>
          </a:p>
          <a:p>
            <a:pPr algn="ctr"/>
            <a:endParaRPr lang="en-US" sz="1400" dirty="0">
              <a:solidFill>
                <a:srgbClr val="FF0000"/>
              </a:solidFill>
            </a:endParaRPr>
          </a:p>
          <a:p>
            <a:pPr algn="ctr"/>
            <a:endParaRPr lang="en-US" sz="1400" dirty="0">
              <a:solidFill>
                <a:srgbClr val="FF0000"/>
              </a:solidFill>
            </a:endParaRPr>
          </a:p>
          <a:p>
            <a:pPr algn="ctr"/>
            <a:endParaRPr lang="en-US" sz="1400" dirty="0">
              <a:solidFill>
                <a:srgbClr val="FF0000"/>
              </a:solidFill>
            </a:endParaRPr>
          </a:p>
          <a:p>
            <a:pPr algn="ctr"/>
            <a:endParaRPr lang="en-US" sz="1400" dirty="0">
              <a:solidFill>
                <a:srgbClr val="FF0000"/>
              </a:solidFill>
            </a:endParaRP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64 total 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serial lanes</a:t>
            </a:r>
          </a:p>
        </p:txBody>
      </p:sp>
      <p:sp>
        <p:nvSpPr>
          <p:cNvPr id="23" name="Left Arrow 22">
            <a:extLst>
              <a:ext uri="{FF2B5EF4-FFF2-40B4-BE49-F238E27FC236}">
                <a16:creationId xmlns:a16="http://schemas.microsoft.com/office/drawing/2014/main" id="{B97AD4BD-EFEB-954C-B274-3215D5782714}"/>
              </a:ext>
            </a:extLst>
          </p:cNvPr>
          <p:cNvSpPr/>
          <p:nvPr/>
        </p:nvSpPr>
        <p:spPr bwMode="auto">
          <a:xfrm>
            <a:off x="4079630" y="2473570"/>
            <a:ext cx="434692" cy="273721"/>
          </a:xfrm>
          <a:prstGeom prst="left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691894-8A9A-A546-929B-E002273C8729}"/>
              </a:ext>
            </a:extLst>
          </p:cNvPr>
          <p:cNvSpPr txBox="1"/>
          <p:nvPr/>
        </p:nvSpPr>
        <p:spPr>
          <a:xfrm>
            <a:off x="3608854" y="2465716"/>
            <a:ext cx="8227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Four </a:t>
            </a:r>
          </a:p>
          <a:p>
            <a:r>
              <a:rPr lang="en-US" sz="1400">
                <a:solidFill>
                  <a:srgbClr val="FF0000"/>
                </a:solidFill>
              </a:rPr>
              <a:t>10Gbps</a:t>
            </a:r>
          </a:p>
          <a:p>
            <a:r>
              <a:rPr lang="en-US" sz="1400">
                <a:solidFill>
                  <a:srgbClr val="FF0000"/>
                </a:solidFill>
              </a:rPr>
              <a:t>Ethernet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36E524-EC2D-7D47-9870-83841F1EBAD7}"/>
              </a:ext>
            </a:extLst>
          </p:cNvPr>
          <p:cNvSpPr txBox="1"/>
          <p:nvPr/>
        </p:nvSpPr>
        <p:spPr>
          <a:xfrm>
            <a:off x="1949251" y="4720857"/>
            <a:ext cx="405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V7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DABBC6-894B-F14D-849F-3FDE0B72110D}"/>
              </a:ext>
            </a:extLst>
          </p:cNvPr>
          <p:cNvSpPr txBox="1"/>
          <p:nvPr/>
        </p:nvSpPr>
        <p:spPr>
          <a:xfrm>
            <a:off x="1761802" y="5489909"/>
            <a:ext cx="385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Z7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0F9976-3EDE-E74D-9158-87BDFDE7871E}"/>
              </a:ext>
            </a:extLst>
          </p:cNvPr>
          <p:cNvGrpSpPr/>
          <p:nvPr/>
        </p:nvGrpSpPr>
        <p:grpSpPr>
          <a:xfrm>
            <a:off x="11225953" y="2621828"/>
            <a:ext cx="521301" cy="2895327"/>
            <a:chOff x="11225953" y="2621828"/>
            <a:chExt cx="521301" cy="289532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F747652-E030-2E4B-A8F2-84080B1036FD}"/>
                </a:ext>
              </a:extLst>
            </p:cNvPr>
            <p:cNvGrpSpPr/>
            <p:nvPr/>
          </p:nvGrpSpPr>
          <p:grpSpPr>
            <a:xfrm>
              <a:off x="11234613" y="2621828"/>
              <a:ext cx="512641" cy="276999"/>
              <a:chOff x="3530009" y="3800863"/>
              <a:chExt cx="512641" cy="276999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44FBBE0-4A10-B743-A69F-93FBA9DBB516}"/>
                  </a:ext>
                </a:extLst>
              </p:cNvPr>
              <p:cNvSpPr/>
              <p:nvPr/>
            </p:nvSpPr>
            <p:spPr bwMode="auto">
              <a:xfrm>
                <a:off x="3530009" y="3827721"/>
                <a:ext cx="457200" cy="22328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5660223-D80C-B94A-A8A7-781B3B33C51D}"/>
                  </a:ext>
                </a:extLst>
              </p:cNvPr>
              <p:cNvSpPr txBox="1"/>
              <p:nvPr/>
            </p:nvSpPr>
            <p:spPr>
              <a:xfrm>
                <a:off x="3530009" y="3800863"/>
                <a:ext cx="51264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FADC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8797D9A-30D4-2544-8112-440914AEAAC4}"/>
                </a:ext>
              </a:extLst>
            </p:cNvPr>
            <p:cNvGrpSpPr/>
            <p:nvPr/>
          </p:nvGrpSpPr>
          <p:grpSpPr>
            <a:xfrm>
              <a:off x="11234613" y="2957401"/>
              <a:ext cx="512641" cy="276999"/>
              <a:chOff x="3530009" y="3800863"/>
              <a:chExt cx="512641" cy="276999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C79AA67-5ACA-F343-ABDD-6B2B1EF1E401}"/>
                  </a:ext>
                </a:extLst>
              </p:cNvPr>
              <p:cNvSpPr/>
              <p:nvPr/>
            </p:nvSpPr>
            <p:spPr bwMode="auto">
              <a:xfrm>
                <a:off x="3530009" y="3827721"/>
                <a:ext cx="457200" cy="22328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A42B0AD-FE9C-CA46-8C19-3A6D330C3B17}"/>
                  </a:ext>
                </a:extLst>
              </p:cNvPr>
              <p:cNvSpPr txBox="1"/>
              <p:nvPr/>
            </p:nvSpPr>
            <p:spPr>
              <a:xfrm>
                <a:off x="3530009" y="3800863"/>
                <a:ext cx="51264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FADC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9255DBB-DD72-364B-A8FE-D23DABF748C8}"/>
                </a:ext>
              </a:extLst>
            </p:cNvPr>
            <p:cNvGrpSpPr/>
            <p:nvPr/>
          </p:nvGrpSpPr>
          <p:grpSpPr>
            <a:xfrm>
              <a:off x="11234613" y="3292974"/>
              <a:ext cx="512641" cy="276999"/>
              <a:chOff x="3530009" y="3800863"/>
              <a:chExt cx="512641" cy="276999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B3F2475-BA78-1E44-9BBA-D4E8D741CDD5}"/>
                  </a:ext>
                </a:extLst>
              </p:cNvPr>
              <p:cNvSpPr/>
              <p:nvPr/>
            </p:nvSpPr>
            <p:spPr bwMode="auto">
              <a:xfrm>
                <a:off x="3530009" y="3827721"/>
                <a:ext cx="457200" cy="22328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8CDAB81-4E0D-844D-BDE1-EE1B795387A3}"/>
                  </a:ext>
                </a:extLst>
              </p:cNvPr>
              <p:cNvSpPr txBox="1"/>
              <p:nvPr/>
            </p:nvSpPr>
            <p:spPr>
              <a:xfrm>
                <a:off x="3530009" y="3800863"/>
                <a:ext cx="51264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FADC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E3F811B-9AD2-2A47-AFEB-850127DB63F0}"/>
                </a:ext>
              </a:extLst>
            </p:cNvPr>
            <p:cNvGrpSpPr/>
            <p:nvPr/>
          </p:nvGrpSpPr>
          <p:grpSpPr>
            <a:xfrm>
              <a:off x="11234613" y="3628546"/>
              <a:ext cx="512641" cy="276999"/>
              <a:chOff x="3530009" y="3800863"/>
              <a:chExt cx="512641" cy="276999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F18A4FE-DDFE-BA4A-AEAB-70F418816BC3}"/>
                  </a:ext>
                </a:extLst>
              </p:cNvPr>
              <p:cNvSpPr/>
              <p:nvPr/>
            </p:nvSpPr>
            <p:spPr bwMode="auto">
              <a:xfrm>
                <a:off x="3530009" y="3827721"/>
                <a:ext cx="457200" cy="22328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B197455-ED03-2D4E-89B1-37414C8F7E9F}"/>
                  </a:ext>
                </a:extLst>
              </p:cNvPr>
              <p:cNvSpPr txBox="1"/>
              <p:nvPr/>
            </p:nvSpPr>
            <p:spPr>
              <a:xfrm>
                <a:off x="3530009" y="3800863"/>
                <a:ext cx="51264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FADC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58A15E8-6E4E-9E4E-A61F-C9F168EC4263}"/>
                </a:ext>
              </a:extLst>
            </p:cNvPr>
            <p:cNvGrpSpPr/>
            <p:nvPr/>
          </p:nvGrpSpPr>
          <p:grpSpPr>
            <a:xfrm>
              <a:off x="11225953" y="4233438"/>
              <a:ext cx="512641" cy="276999"/>
              <a:chOff x="3530009" y="3800863"/>
              <a:chExt cx="512641" cy="276999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23907D4-13DB-A54E-A4C9-267567464E7F}"/>
                  </a:ext>
                </a:extLst>
              </p:cNvPr>
              <p:cNvSpPr/>
              <p:nvPr/>
            </p:nvSpPr>
            <p:spPr bwMode="auto">
              <a:xfrm>
                <a:off x="3530009" y="3827721"/>
                <a:ext cx="457200" cy="22328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7B4C323-65FB-B045-B1D3-568194FA2F1B}"/>
                  </a:ext>
                </a:extLst>
              </p:cNvPr>
              <p:cNvSpPr txBox="1"/>
              <p:nvPr/>
            </p:nvSpPr>
            <p:spPr>
              <a:xfrm>
                <a:off x="3530009" y="3800863"/>
                <a:ext cx="51264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FADC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19F0294-8989-AA4A-8A1A-07A55DB16E55}"/>
                </a:ext>
              </a:extLst>
            </p:cNvPr>
            <p:cNvGrpSpPr/>
            <p:nvPr/>
          </p:nvGrpSpPr>
          <p:grpSpPr>
            <a:xfrm>
              <a:off x="11225953" y="4569011"/>
              <a:ext cx="512641" cy="276999"/>
              <a:chOff x="3530009" y="3800863"/>
              <a:chExt cx="512641" cy="276999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EA8F1AA-22E9-A748-B5A1-482BD938D26B}"/>
                  </a:ext>
                </a:extLst>
              </p:cNvPr>
              <p:cNvSpPr/>
              <p:nvPr/>
            </p:nvSpPr>
            <p:spPr bwMode="auto">
              <a:xfrm>
                <a:off x="3530009" y="3827721"/>
                <a:ext cx="457200" cy="22328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1044514-0478-3E46-A087-7C3E940046FA}"/>
                  </a:ext>
                </a:extLst>
              </p:cNvPr>
              <p:cNvSpPr txBox="1"/>
              <p:nvPr/>
            </p:nvSpPr>
            <p:spPr>
              <a:xfrm>
                <a:off x="3530009" y="3800863"/>
                <a:ext cx="51264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FADC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011D85F-398C-3F42-AFCB-2F29BB8A1BE2}"/>
                </a:ext>
              </a:extLst>
            </p:cNvPr>
            <p:cNvGrpSpPr/>
            <p:nvPr/>
          </p:nvGrpSpPr>
          <p:grpSpPr>
            <a:xfrm>
              <a:off x="11225953" y="4904584"/>
              <a:ext cx="512641" cy="276999"/>
              <a:chOff x="3530009" y="3800863"/>
              <a:chExt cx="512641" cy="276999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F01C6CC6-D161-374B-A857-9F31B4DB1A02}"/>
                  </a:ext>
                </a:extLst>
              </p:cNvPr>
              <p:cNvSpPr/>
              <p:nvPr/>
            </p:nvSpPr>
            <p:spPr bwMode="auto">
              <a:xfrm>
                <a:off x="3530009" y="3827721"/>
                <a:ext cx="457200" cy="22328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6A486C0-24F1-D143-A929-0EF234C1BC3F}"/>
                  </a:ext>
                </a:extLst>
              </p:cNvPr>
              <p:cNvSpPr txBox="1"/>
              <p:nvPr/>
            </p:nvSpPr>
            <p:spPr>
              <a:xfrm>
                <a:off x="3530009" y="3800863"/>
                <a:ext cx="51264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FADC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8D33621-AD97-F842-8CDC-2FA1792FAB7B}"/>
                </a:ext>
              </a:extLst>
            </p:cNvPr>
            <p:cNvGrpSpPr/>
            <p:nvPr/>
          </p:nvGrpSpPr>
          <p:grpSpPr>
            <a:xfrm>
              <a:off x="11225953" y="5240156"/>
              <a:ext cx="512641" cy="276999"/>
              <a:chOff x="3530009" y="3800863"/>
              <a:chExt cx="512641" cy="276999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8B286A0-B6EF-A54A-95B1-EE492D832577}"/>
                  </a:ext>
                </a:extLst>
              </p:cNvPr>
              <p:cNvSpPr/>
              <p:nvPr/>
            </p:nvSpPr>
            <p:spPr bwMode="auto">
              <a:xfrm>
                <a:off x="3530009" y="3827721"/>
                <a:ext cx="457200" cy="22328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57150" marR="0" indent="0" algn="l" defTabSz="909638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0AC775D-8829-B44C-8461-B264878B7972}"/>
                  </a:ext>
                </a:extLst>
              </p:cNvPr>
              <p:cNvSpPr txBox="1"/>
              <p:nvPr/>
            </p:nvSpPr>
            <p:spPr>
              <a:xfrm>
                <a:off x="3530009" y="3800863"/>
                <a:ext cx="51264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FADC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512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A7F37-2D08-7E44-B459-4EB25EE46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Flexible Platform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B2169-0C15-4745-8C60-B1BA6FAE6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8373" y="925861"/>
            <a:ext cx="3719325" cy="2554546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In addition to supporting all the older VME electronics, we have developed a number of custom boards that take advantage of the VXS backplane.</a:t>
            </a:r>
          </a:p>
          <a:p>
            <a:pPr marL="39688" indent="0">
              <a:buNone/>
            </a:pPr>
            <a:endParaRPr lang="en-US" sz="2000" dirty="0"/>
          </a:p>
          <a:p>
            <a:r>
              <a:rPr lang="en-US" sz="2000" dirty="0"/>
              <a:t>Streaming Model tests grew out of the original purpose of VXS for the trigger data path.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85DF60-F654-9640-997B-0DE5EA384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3250" y="4220322"/>
            <a:ext cx="1026289" cy="21891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D49E5D-2216-D545-9E1A-3A8AE2293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150" y="4148689"/>
            <a:ext cx="1182639" cy="25226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F5A6AE-AC20-E745-95C3-0A9176D59A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57" t="1964" r="6547" b="3572"/>
          <a:stretch/>
        </p:blipFill>
        <p:spPr>
          <a:xfrm>
            <a:off x="4525805" y="1066210"/>
            <a:ext cx="1681551" cy="22577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FF2C3A-AEC8-F249-B798-8B4A7E498285}"/>
              </a:ext>
            </a:extLst>
          </p:cNvPr>
          <p:cNvSpPr txBox="1"/>
          <p:nvPr/>
        </p:nvSpPr>
        <p:spPr>
          <a:xfrm>
            <a:off x="6240542" y="1066211"/>
            <a:ext cx="20808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250 MHz FADC</a:t>
            </a:r>
          </a:p>
          <a:p>
            <a:r>
              <a:rPr lang="en-US" dirty="0">
                <a:solidFill>
                  <a:schemeClr val="tx1"/>
                </a:solidFill>
              </a:rPr>
              <a:t>16 Channels</a:t>
            </a:r>
          </a:p>
          <a:p>
            <a:r>
              <a:rPr lang="en-US" dirty="0">
                <a:solidFill>
                  <a:schemeClr val="tx1"/>
                </a:solidFill>
              </a:rPr>
              <a:t>12 bits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JLab</a:t>
            </a:r>
            <a:r>
              <a:rPr lang="en-US" dirty="0">
                <a:solidFill>
                  <a:schemeClr val="tx1"/>
                </a:solidFill>
              </a:rPr>
              <a:t> workhorse in all current experiments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E5162D-4922-8C42-82F3-9E54849BD2DC}"/>
              </a:ext>
            </a:extLst>
          </p:cNvPr>
          <p:cNvSpPr txBox="1"/>
          <p:nvPr/>
        </p:nvSpPr>
        <p:spPr>
          <a:xfrm>
            <a:off x="5757713" y="4306397"/>
            <a:ext cx="22992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Subsystem Processor (SSP) </a:t>
            </a:r>
          </a:p>
          <a:p>
            <a:endParaRPr lang="en-US" dirty="0">
              <a:solidFill>
                <a:srgbClr val="00B0F0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FPGA board</a:t>
            </a:r>
          </a:p>
          <a:p>
            <a:r>
              <a:rPr lang="en-US" dirty="0">
                <a:solidFill>
                  <a:schemeClr val="tx1"/>
                </a:solidFill>
              </a:rPr>
              <a:t>8 QSFP Inputs (32 links)</a:t>
            </a:r>
          </a:p>
          <a:p>
            <a:endParaRPr lang="en-US" dirty="0">
              <a:solidFill>
                <a:srgbClr val="00B0F0"/>
              </a:solidFill>
            </a:endParaRPr>
          </a:p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4C6CB8-EBA0-5D48-B2C2-85A6BC415F11}"/>
              </a:ext>
            </a:extLst>
          </p:cNvPr>
          <p:cNvSpPr txBox="1"/>
          <p:nvPr/>
        </p:nvSpPr>
        <p:spPr>
          <a:xfrm>
            <a:off x="9190213" y="4255858"/>
            <a:ext cx="25356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QSFP-&gt;VXS  adapter card</a:t>
            </a:r>
          </a:p>
          <a:p>
            <a:r>
              <a:rPr lang="en-US" dirty="0">
                <a:solidFill>
                  <a:schemeClr val="tx1"/>
                </a:solidFill>
              </a:rPr>
              <a:t>Simple direct serial link </a:t>
            </a:r>
          </a:p>
          <a:p>
            <a:r>
              <a:rPr lang="en-US" dirty="0">
                <a:solidFill>
                  <a:schemeClr val="tx1"/>
                </a:solidFill>
              </a:rPr>
              <a:t>access to the VTP for </a:t>
            </a:r>
          </a:p>
          <a:p>
            <a:r>
              <a:rPr lang="en-US" dirty="0">
                <a:solidFill>
                  <a:schemeClr val="tx1"/>
                </a:solidFill>
              </a:rPr>
              <a:t>External custom </a:t>
            </a:r>
          </a:p>
          <a:p>
            <a:r>
              <a:rPr lang="en-US" dirty="0">
                <a:solidFill>
                  <a:schemeClr val="tx1"/>
                </a:solidFill>
              </a:rPr>
              <a:t>Front-end electronics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Supports 4 separate bidirectional links</a:t>
            </a:r>
          </a:p>
        </p:txBody>
      </p:sp>
      <p:pic>
        <p:nvPicPr>
          <p:cNvPr id="4" name="Picture 20">
            <a:extLst>
              <a:ext uri="{FF2B5EF4-FFF2-40B4-BE49-F238E27FC236}">
                <a16:creationId xmlns:a16="http://schemas.microsoft.com/office/drawing/2014/main" id="{AB0B1E43-8C84-7B45-CDB8-6F4B5B1BE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302" y="800552"/>
            <a:ext cx="4250528" cy="29108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AC455B-8A1C-D0E2-240B-140F8BFC08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2" y="4140460"/>
            <a:ext cx="1993298" cy="23045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D3E897-B958-EDA9-68B4-1F702D4A9FC6}"/>
              </a:ext>
            </a:extLst>
          </p:cNvPr>
          <p:cNvSpPr txBox="1"/>
          <p:nvPr/>
        </p:nvSpPr>
        <p:spPr>
          <a:xfrm>
            <a:off x="2191484" y="4255858"/>
            <a:ext cx="22847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Drift Chamber Readout Board (DCRB)</a:t>
            </a:r>
          </a:p>
          <a:p>
            <a:r>
              <a:rPr lang="en-US" dirty="0">
                <a:solidFill>
                  <a:schemeClr val="tx1"/>
                </a:solidFill>
              </a:rPr>
              <a:t>96 Channel TDC </a:t>
            </a:r>
          </a:p>
          <a:p>
            <a:r>
              <a:rPr lang="en-US" dirty="0">
                <a:solidFill>
                  <a:schemeClr val="tx1"/>
                </a:solidFill>
              </a:rPr>
              <a:t>boards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Used to readout Hall B/CLAS12 drift chambers</a:t>
            </a:r>
          </a:p>
        </p:txBody>
      </p:sp>
    </p:spTree>
    <p:extLst>
      <p:ext uri="{BB962C8B-B14F-4D97-AF65-F5344CB8AC3E}">
        <p14:creationId xmlns:p14="http://schemas.microsoft.com/office/powerpoint/2010/main" val="3291470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73E81B-2828-A040-B132-90CB83B97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JLAB FADC – Streaming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ADD2E3E-48A2-F147-9063-8DB25A1DC3B1}"/>
              </a:ext>
            </a:extLst>
          </p:cNvPr>
          <p:cNvCxnSpPr/>
          <p:nvPr/>
        </p:nvCxnSpPr>
        <p:spPr>
          <a:xfrm>
            <a:off x="3655788" y="2977712"/>
            <a:ext cx="0" cy="557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8">
            <a:extLst>
              <a:ext uri="{FF2B5EF4-FFF2-40B4-BE49-F238E27FC236}">
                <a16:creationId xmlns:a16="http://schemas.microsoft.com/office/drawing/2014/main" id="{CC36ED99-3137-3646-9A9C-256E8496C00C}"/>
              </a:ext>
            </a:extLst>
          </p:cNvPr>
          <p:cNvSpPr txBox="1"/>
          <p:nvPr/>
        </p:nvSpPr>
        <p:spPr>
          <a:xfrm>
            <a:off x="3455171" y="2669213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TF1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3EBAAA6-7872-E342-A9C6-43009F65706C}"/>
              </a:ext>
            </a:extLst>
          </p:cNvPr>
          <p:cNvCxnSpPr/>
          <p:nvPr/>
        </p:nvCxnSpPr>
        <p:spPr>
          <a:xfrm>
            <a:off x="1795457" y="4236757"/>
            <a:ext cx="186033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8ECA2C6-F51B-1649-BB75-09A4654E305D}"/>
              </a:ext>
            </a:extLst>
          </p:cNvPr>
          <p:cNvCxnSpPr>
            <a:cxnSpLocks/>
          </p:cNvCxnSpPr>
          <p:nvPr/>
        </p:nvCxnSpPr>
        <p:spPr>
          <a:xfrm>
            <a:off x="1795456" y="3554842"/>
            <a:ext cx="12687" cy="120849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4F3A998-CBA3-DA49-B4AC-5DC58126EC25}"/>
              </a:ext>
            </a:extLst>
          </p:cNvPr>
          <p:cNvCxnSpPr>
            <a:cxnSpLocks/>
          </p:cNvCxnSpPr>
          <p:nvPr/>
        </p:nvCxnSpPr>
        <p:spPr>
          <a:xfrm>
            <a:off x="1120619" y="3543989"/>
            <a:ext cx="8334703" cy="10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40">
            <a:extLst>
              <a:ext uri="{FF2B5EF4-FFF2-40B4-BE49-F238E27FC236}">
                <a16:creationId xmlns:a16="http://schemas.microsoft.com/office/drawing/2014/main" id="{05E86686-9979-9545-8ED3-E8AC3949C356}"/>
              </a:ext>
            </a:extLst>
          </p:cNvPr>
          <p:cNvSpPr txBox="1"/>
          <p:nvPr/>
        </p:nvSpPr>
        <p:spPr>
          <a:xfrm>
            <a:off x="1714325" y="4218024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0</a:t>
            </a:r>
          </a:p>
        </p:txBody>
      </p:sp>
      <p:sp>
        <p:nvSpPr>
          <p:cNvPr id="11" name="TextBox 41">
            <a:extLst>
              <a:ext uri="{FF2B5EF4-FFF2-40B4-BE49-F238E27FC236}">
                <a16:creationId xmlns:a16="http://schemas.microsoft.com/office/drawing/2014/main" id="{379C11A0-10CB-544D-AD0E-30FC17B36965}"/>
              </a:ext>
            </a:extLst>
          </p:cNvPr>
          <p:cNvSpPr txBox="1"/>
          <p:nvPr/>
        </p:nvSpPr>
        <p:spPr>
          <a:xfrm>
            <a:off x="3221975" y="4218310"/>
            <a:ext cx="5132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16383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416998D-2589-BB47-9193-81BC7CCDE863}"/>
              </a:ext>
            </a:extLst>
          </p:cNvPr>
          <p:cNvCxnSpPr/>
          <p:nvPr/>
        </p:nvCxnSpPr>
        <p:spPr>
          <a:xfrm>
            <a:off x="3655788" y="3534760"/>
            <a:ext cx="0" cy="118241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207A42F-C9BC-3B48-86B7-7815FBA2AB09}"/>
              </a:ext>
            </a:extLst>
          </p:cNvPr>
          <p:cNvCxnSpPr/>
          <p:nvPr/>
        </p:nvCxnSpPr>
        <p:spPr>
          <a:xfrm>
            <a:off x="5500353" y="3023877"/>
            <a:ext cx="0" cy="557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AB4955-74DA-AD41-87BB-A93933AA841A}"/>
              </a:ext>
            </a:extLst>
          </p:cNvPr>
          <p:cNvCxnSpPr/>
          <p:nvPr/>
        </p:nvCxnSpPr>
        <p:spPr>
          <a:xfrm>
            <a:off x="5500353" y="3580925"/>
            <a:ext cx="0" cy="118241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CCA3550-BA05-D64A-8A71-D4C4092658F0}"/>
              </a:ext>
            </a:extLst>
          </p:cNvPr>
          <p:cNvCxnSpPr/>
          <p:nvPr/>
        </p:nvCxnSpPr>
        <p:spPr>
          <a:xfrm>
            <a:off x="3655788" y="4236757"/>
            <a:ext cx="186033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1E00B15-3083-7A4F-8CAB-AFE609A03D42}"/>
              </a:ext>
            </a:extLst>
          </p:cNvPr>
          <p:cNvCxnSpPr/>
          <p:nvPr/>
        </p:nvCxnSpPr>
        <p:spPr>
          <a:xfrm>
            <a:off x="5516119" y="4237383"/>
            <a:ext cx="186033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0F3EFE8-5C8E-8A49-B488-3FACFFA8F195}"/>
              </a:ext>
            </a:extLst>
          </p:cNvPr>
          <p:cNvCxnSpPr/>
          <p:nvPr/>
        </p:nvCxnSpPr>
        <p:spPr>
          <a:xfrm>
            <a:off x="7389136" y="4236757"/>
            <a:ext cx="186033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B6D86E6-12C1-BD49-921D-15503FC14DAD}"/>
              </a:ext>
            </a:extLst>
          </p:cNvPr>
          <p:cNvCxnSpPr/>
          <p:nvPr/>
        </p:nvCxnSpPr>
        <p:spPr>
          <a:xfrm>
            <a:off x="7389136" y="3045457"/>
            <a:ext cx="0" cy="557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303848-C931-244F-A34C-8D5AE5B8E1DB}"/>
              </a:ext>
            </a:extLst>
          </p:cNvPr>
          <p:cNvCxnSpPr/>
          <p:nvPr/>
        </p:nvCxnSpPr>
        <p:spPr>
          <a:xfrm>
            <a:off x="7389136" y="3602505"/>
            <a:ext cx="0" cy="118241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D9A7FAF-A3AF-5A4D-B501-9E8D9BA53260}"/>
              </a:ext>
            </a:extLst>
          </p:cNvPr>
          <p:cNvCxnSpPr/>
          <p:nvPr/>
        </p:nvCxnSpPr>
        <p:spPr>
          <a:xfrm>
            <a:off x="9249467" y="2997794"/>
            <a:ext cx="0" cy="557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D9FBA82-ACE5-C44B-A032-8085FF1CA7BC}"/>
              </a:ext>
            </a:extLst>
          </p:cNvPr>
          <p:cNvCxnSpPr>
            <a:cxnSpLocks/>
          </p:cNvCxnSpPr>
          <p:nvPr/>
        </p:nvCxnSpPr>
        <p:spPr>
          <a:xfrm>
            <a:off x="9249467" y="3554842"/>
            <a:ext cx="0" cy="120849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285C6AB-A7D7-8A46-A56F-5C3BA1BECCE6}"/>
              </a:ext>
            </a:extLst>
          </p:cNvPr>
          <p:cNvGrpSpPr/>
          <p:nvPr/>
        </p:nvGrpSpPr>
        <p:grpSpPr>
          <a:xfrm>
            <a:off x="1808143" y="3174983"/>
            <a:ext cx="861372" cy="733858"/>
            <a:chOff x="2887969" y="816015"/>
            <a:chExt cx="1055587" cy="956862"/>
          </a:xfrm>
        </p:grpSpPr>
        <p:pic>
          <p:nvPicPr>
            <p:cNvPr id="23" name="Picture 22" descr="image.pdf">
              <a:extLst>
                <a:ext uri="{FF2B5EF4-FFF2-40B4-BE49-F238E27FC236}">
                  <a16:creationId xmlns:a16="http://schemas.microsoft.com/office/drawing/2014/main" id="{DCCDAB61-9A8E-3648-898C-1370F7765376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12" y="1347015"/>
              <a:ext cx="1053844" cy="425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63ABDF5-0522-BE44-8D4D-83E82593DC60}"/>
                </a:ext>
              </a:extLst>
            </p:cNvPr>
            <p:cNvGrpSpPr/>
            <p:nvPr/>
          </p:nvGrpSpPr>
          <p:grpSpPr>
            <a:xfrm>
              <a:off x="2988125" y="1140932"/>
              <a:ext cx="800950" cy="159918"/>
              <a:chOff x="1577562" y="935354"/>
              <a:chExt cx="800950" cy="159918"/>
            </a:xfrm>
          </p:grpSpPr>
          <p:sp>
            <p:nvSpPr>
              <p:cNvPr id="29" name="Left Bracket 28">
                <a:extLst>
                  <a:ext uri="{FF2B5EF4-FFF2-40B4-BE49-F238E27FC236}">
                    <a16:creationId xmlns:a16="http://schemas.microsoft.com/office/drawing/2014/main" id="{0C06FDBE-611A-A04E-9AD8-48D249651D0E}"/>
                  </a:ext>
                </a:extLst>
              </p:cNvPr>
              <p:cNvSpPr/>
              <p:nvPr/>
            </p:nvSpPr>
            <p:spPr>
              <a:xfrm rot="5400000">
                <a:off x="1898078" y="614838"/>
                <a:ext cx="159917" cy="800950"/>
              </a:xfrm>
              <a:prstGeom prst="leftBracket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F7D13704-1CF6-024F-84F1-AA71E2141766}"/>
                  </a:ext>
                </a:extLst>
              </p:cNvPr>
              <p:cNvCxnSpPr/>
              <p:nvPr/>
            </p:nvCxnSpPr>
            <p:spPr>
              <a:xfrm>
                <a:off x="16410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DC5FEDA-2EC7-0647-87EA-2371F84AEFF8}"/>
                  </a:ext>
                </a:extLst>
              </p:cNvPr>
              <p:cNvCxnSpPr/>
              <p:nvPr/>
            </p:nvCxnSpPr>
            <p:spPr>
              <a:xfrm>
                <a:off x="170838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DC69129-7AD6-B544-B981-B4BC53424753}"/>
                  </a:ext>
                </a:extLst>
              </p:cNvPr>
              <p:cNvCxnSpPr/>
              <p:nvPr/>
            </p:nvCxnSpPr>
            <p:spPr>
              <a:xfrm>
                <a:off x="177569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80033CFE-71FC-6A47-98D7-BF5AEBF1D587}"/>
                  </a:ext>
                </a:extLst>
              </p:cNvPr>
              <p:cNvCxnSpPr/>
              <p:nvPr/>
            </p:nvCxnSpPr>
            <p:spPr>
              <a:xfrm>
                <a:off x="184300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44FF2BBD-2F97-5743-BA5B-DFD7A39CDBB5}"/>
                  </a:ext>
                </a:extLst>
              </p:cNvPr>
              <p:cNvCxnSpPr/>
              <p:nvPr/>
            </p:nvCxnSpPr>
            <p:spPr>
              <a:xfrm>
                <a:off x="191031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1A2B29BA-57CB-8A43-8926-4914E860E466}"/>
                  </a:ext>
                </a:extLst>
              </p:cNvPr>
              <p:cNvCxnSpPr/>
              <p:nvPr/>
            </p:nvCxnSpPr>
            <p:spPr>
              <a:xfrm>
                <a:off x="197762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92D19C1B-A945-234B-8610-A74CE3E3BE9D}"/>
                  </a:ext>
                </a:extLst>
              </p:cNvPr>
              <p:cNvCxnSpPr/>
              <p:nvPr/>
            </p:nvCxnSpPr>
            <p:spPr>
              <a:xfrm>
                <a:off x="204493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BEDA6F6F-ACD1-E644-98C7-439AF9663158}"/>
                  </a:ext>
                </a:extLst>
              </p:cNvPr>
              <p:cNvCxnSpPr/>
              <p:nvPr/>
            </p:nvCxnSpPr>
            <p:spPr>
              <a:xfrm>
                <a:off x="211224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29132DE-E898-A944-B2E4-6B0DEA5F915A}"/>
                  </a:ext>
                </a:extLst>
              </p:cNvPr>
              <p:cNvCxnSpPr/>
              <p:nvPr/>
            </p:nvCxnSpPr>
            <p:spPr>
              <a:xfrm>
                <a:off x="217955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E5647FBE-BF69-4048-B24B-B65785D37885}"/>
                  </a:ext>
                </a:extLst>
              </p:cNvPr>
              <p:cNvCxnSpPr/>
              <p:nvPr/>
            </p:nvCxnSpPr>
            <p:spPr>
              <a:xfrm>
                <a:off x="224686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BE6BD339-A941-464D-BFF2-4021A9D33B0A}"/>
                  </a:ext>
                </a:extLst>
              </p:cNvPr>
              <p:cNvCxnSpPr/>
              <p:nvPr/>
            </p:nvCxnSpPr>
            <p:spPr>
              <a:xfrm>
                <a:off x="23141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34">
              <a:extLst>
                <a:ext uri="{FF2B5EF4-FFF2-40B4-BE49-F238E27FC236}">
                  <a16:creationId xmlns:a16="http://schemas.microsoft.com/office/drawing/2014/main" id="{B7105A94-15B8-C845-9E02-1B2FB611B570}"/>
                </a:ext>
              </a:extLst>
            </p:cNvPr>
            <p:cNvSpPr txBox="1"/>
            <p:nvPr/>
          </p:nvSpPr>
          <p:spPr>
            <a:xfrm>
              <a:off x="3107316" y="816015"/>
              <a:ext cx="499517" cy="361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ROI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10F1231-D369-804F-B2A5-99BC4BA32816}"/>
                </a:ext>
              </a:extLst>
            </p:cNvPr>
            <p:cNvCxnSpPr/>
            <p:nvPr/>
          </p:nvCxnSpPr>
          <p:spPr>
            <a:xfrm>
              <a:off x="3186257" y="1231017"/>
              <a:ext cx="0" cy="32892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88E3709-4247-7F47-8D6F-E762779807F0}"/>
                </a:ext>
              </a:extLst>
            </p:cNvPr>
            <p:cNvCxnSpPr/>
            <p:nvPr/>
          </p:nvCxnSpPr>
          <p:spPr>
            <a:xfrm>
              <a:off x="3051637" y="1559946"/>
              <a:ext cx="22462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39">
              <a:extLst>
                <a:ext uri="{FF2B5EF4-FFF2-40B4-BE49-F238E27FC236}">
                  <a16:creationId xmlns:a16="http://schemas.microsoft.com/office/drawing/2014/main" id="{0C08AC45-3D8D-964A-A026-35E6D42C6A02}"/>
                </a:ext>
              </a:extLst>
            </p:cNvPr>
            <p:cNvSpPr txBox="1"/>
            <p:nvPr/>
          </p:nvSpPr>
          <p:spPr>
            <a:xfrm>
              <a:off x="2887969" y="1500041"/>
              <a:ext cx="3273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/>
                <a:t>TH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59FC608-8D0A-8E44-825B-0A14051F4064}"/>
              </a:ext>
            </a:extLst>
          </p:cNvPr>
          <p:cNvGrpSpPr/>
          <p:nvPr/>
        </p:nvGrpSpPr>
        <p:grpSpPr>
          <a:xfrm>
            <a:off x="3666184" y="3144061"/>
            <a:ext cx="861372" cy="733858"/>
            <a:chOff x="2887969" y="816015"/>
            <a:chExt cx="1055587" cy="956862"/>
          </a:xfrm>
        </p:grpSpPr>
        <p:pic>
          <p:nvPicPr>
            <p:cNvPr id="42" name="Picture 41" descr="image.pdf">
              <a:extLst>
                <a:ext uri="{FF2B5EF4-FFF2-40B4-BE49-F238E27FC236}">
                  <a16:creationId xmlns:a16="http://schemas.microsoft.com/office/drawing/2014/main" id="{FEA3C212-6088-4845-B07C-5FD19F78B008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12" y="1347015"/>
              <a:ext cx="1053844" cy="425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4F5E315-82FF-0244-9E94-73A4B22693F7}"/>
                </a:ext>
              </a:extLst>
            </p:cNvPr>
            <p:cNvGrpSpPr/>
            <p:nvPr/>
          </p:nvGrpSpPr>
          <p:grpSpPr>
            <a:xfrm>
              <a:off x="2988125" y="1140932"/>
              <a:ext cx="800950" cy="159918"/>
              <a:chOff x="1577562" y="935354"/>
              <a:chExt cx="800950" cy="159918"/>
            </a:xfrm>
          </p:grpSpPr>
          <p:sp>
            <p:nvSpPr>
              <p:cNvPr id="48" name="Left Bracket 47">
                <a:extLst>
                  <a:ext uri="{FF2B5EF4-FFF2-40B4-BE49-F238E27FC236}">
                    <a16:creationId xmlns:a16="http://schemas.microsoft.com/office/drawing/2014/main" id="{2AF4D68D-19FC-6F49-BC79-E43C95F95283}"/>
                  </a:ext>
                </a:extLst>
              </p:cNvPr>
              <p:cNvSpPr/>
              <p:nvPr/>
            </p:nvSpPr>
            <p:spPr>
              <a:xfrm rot="5400000">
                <a:off x="1898078" y="614838"/>
                <a:ext cx="159917" cy="800950"/>
              </a:xfrm>
              <a:prstGeom prst="leftBracket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BDA8DFD2-5A0D-BA45-A630-7F2F5756E21B}"/>
                  </a:ext>
                </a:extLst>
              </p:cNvPr>
              <p:cNvCxnSpPr/>
              <p:nvPr/>
            </p:nvCxnSpPr>
            <p:spPr>
              <a:xfrm>
                <a:off x="16410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7C0F1DF-DEC2-9146-A077-6176FB6D7333}"/>
                  </a:ext>
                </a:extLst>
              </p:cNvPr>
              <p:cNvCxnSpPr/>
              <p:nvPr/>
            </p:nvCxnSpPr>
            <p:spPr>
              <a:xfrm>
                <a:off x="170838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0797F8B-57CD-5F4F-A6B0-FDF63FE6EB3D}"/>
                  </a:ext>
                </a:extLst>
              </p:cNvPr>
              <p:cNvCxnSpPr/>
              <p:nvPr/>
            </p:nvCxnSpPr>
            <p:spPr>
              <a:xfrm>
                <a:off x="177569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011BC535-8C8A-C548-B64A-BFB09FB9E51A}"/>
                  </a:ext>
                </a:extLst>
              </p:cNvPr>
              <p:cNvCxnSpPr/>
              <p:nvPr/>
            </p:nvCxnSpPr>
            <p:spPr>
              <a:xfrm>
                <a:off x="184300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D0C6F0F5-5DD8-9441-A669-97AEA42D5718}"/>
                  </a:ext>
                </a:extLst>
              </p:cNvPr>
              <p:cNvCxnSpPr/>
              <p:nvPr/>
            </p:nvCxnSpPr>
            <p:spPr>
              <a:xfrm>
                <a:off x="191031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35E74073-C2E6-BF4F-B6C2-914CAECBA749}"/>
                  </a:ext>
                </a:extLst>
              </p:cNvPr>
              <p:cNvCxnSpPr/>
              <p:nvPr/>
            </p:nvCxnSpPr>
            <p:spPr>
              <a:xfrm>
                <a:off x="197762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11A0D90F-40BF-3343-B900-1BBCF0AD6FF5}"/>
                  </a:ext>
                </a:extLst>
              </p:cNvPr>
              <p:cNvCxnSpPr/>
              <p:nvPr/>
            </p:nvCxnSpPr>
            <p:spPr>
              <a:xfrm>
                <a:off x="204493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4330E3D9-0736-C445-933F-8D6360B8F023}"/>
                  </a:ext>
                </a:extLst>
              </p:cNvPr>
              <p:cNvCxnSpPr/>
              <p:nvPr/>
            </p:nvCxnSpPr>
            <p:spPr>
              <a:xfrm>
                <a:off x="211224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FAEB5CDE-9048-1D44-AD12-59A4C407931A}"/>
                  </a:ext>
                </a:extLst>
              </p:cNvPr>
              <p:cNvCxnSpPr/>
              <p:nvPr/>
            </p:nvCxnSpPr>
            <p:spPr>
              <a:xfrm>
                <a:off x="217955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6880C12-8994-A44F-A2FC-EBD2BD70E3B5}"/>
                  </a:ext>
                </a:extLst>
              </p:cNvPr>
              <p:cNvCxnSpPr/>
              <p:nvPr/>
            </p:nvCxnSpPr>
            <p:spPr>
              <a:xfrm>
                <a:off x="224686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F88406B-8820-8B43-92C3-9E1097CEBA35}"/>
                  </a:ext>
                </a:extLst>
              </p:cNvPr>
              <p:cNvCxnSpPr/>
              <p:nvPr/>
            </p:nvCxnSpPr>
            <p:spPr>
              <a:xfrm>
                <a:off x="23141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TextBox 34">
              <a:extLst>
                <a:ext uri="{FF2B5EF4-FFF2-40B4-BE49-F238E27FC236}">
                  <a16:creationId xmlns:a16="http://schemas.microsoft.com/office/drawing/2014/main" id="{E1F489E2-8148-6841-8BE4-C67BAACDDBD5}"/>
                </a:ext>
              </a:extLst>
            </p:cNvPr>
            <p:cNvSpPr txBox="1"/>
            <p:nvPr/>
          </p:nvSpPr>
          <p:spPr>
            <a:xfrm>
              <a:off x="3107316" y="816015"/>
              <a:ext cx="499517" cy="361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ROI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DBDE78A-6568-E247-B40C-D84D345CF15C}"/>
                </a:ext>
              </a:extLst>
            </p:cNvPr>
            <p:cNvCxnSpPr/>
            <p:nvPr/>
          </p:nvCxnSpPr>
          <p:spPr>
            <a:xfrm>
              <a:off x="3186257" y="1231017"/>
              <a:ext cx="0" cy="32892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FACE81B-D51A-E54A-A60A-423E7C9918B0}"/>
                </a:ext>
              </a:extLst>
            </p:cNvPr>
            <p:cNvCxnSpPr/>
            <p:nvPr/>
          </p:nvCxnSpPr>
          <p:spPr>
            <a:xfrm>
              <a:off x="3051637" y="1559946"/>
              <a:ext cx="22462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39">
              <a:extLst>
                <a:ext uri="{FF2B5EF4-FFF2-40B4-BE49-F238E27FC236}">
                  <a16:creationId xmlns:a16="http://schemas.microsoft.com/office/drawing/2014/main" id="{1EC9AAC3-598B-E64F-A04E-D72508E1523E}"/>
                </a:ext>
              </a:extLst>
            </p:cNvPr>
            <p:cNvSpPr txBox="1"/>
            <p:nvPr/>
          </p:nvSpPr>
          <p:spPr>
            <a:xfrm>
              <a:off x="2887969" y="1500041"/>
              <a:ext cx="3273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/>
                <a:t>TH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12007D8-519D-9048-B835-B3EEF6EEC239}"/>
              </a:ext>
            </a:extLst>
          </p:cNvPr>
          <p:cNvGrpSpPr/>
          <p:nvPr/>
        </p:nvGrpSpPr>
        <p:grpSpPr>
          <a:xfrm>
            <a:off x="4495416" y="3146811"/>
            <a:ext cx="861372" cy="733858"/>
            <a:chOff x="2887969" y="816015"/>
            <a:chExt cx="1055587" cy="956862"/>
          </a:xfrm>
        </p:grpSpPr>
        <p:pic>
          <p:nvPicPr>
            <p:cNvPr id="61" name="Picture 60" descr="image.pdf">
              <a:extLst>
                <a:ext uri="{FF2B5EF4-FFF2-40B4-BE49-F238E27FC236}">
                  <a16:creationId xmlns:a16="http://schemas.microsoft.com/office/drawing/2014/main" id="{E277E4B1-9AEA-1C40-9560-1AAA392D132C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12" y="1347015"/>
              <a:ext cx="1053844" cy="425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C6912BDE-BB18-B149-86CE-57592B3BCA3F}"/>
                </a:ext>
              </a:extLst>
            </p:cNvPr>
            <p:cNvGrpSpPr/>
            <p:nvPr/>
          </p:nvGrpSpPr>
          <p:grpSpPr>
            <a:xfrm>
              <a:off x="2988125" y="1140932"/>
              <a:ext cx="800950" cy="159918"/>
              <a:chOff x="1577562" y="935354"/>
              <a:chExt cx="800950" cy="159918"/>
            </a:xfrm>
          </p:grpSpPr>
          <p:sp>
            <p:nvSpPr>
              <p:cNvPr id="67" name="Left Bracket 66">
                <a:extLst>
                  <a:ext uri="{FF2B5EF4-FFF2-40B4-BE49-F238E27FC236}">
                    <a16:creationId xmlns:a16="http://schemas.microsoft.com/office/drawing/2014/main" id="{5FA05346-1159-9446-A931-B07BCC59C972}"/>
                  </a:ext>
                </a:extLst>
              </p:cNvPr>
              <p:cNvSpPr/>
              <p:nvPr/>
            </p:nvSpPr>
            <p:spPr>
              <a:xfrm rot="5400000">
                <a:off x="1898078" y="614838"/>
                <a:ext cx="159917" cy="800950"/>
              </a:xfrm>
              <a:prstGeom prst="leftBracket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0C19E819-4623-AD40-B89D-BE6BFD895EC1}"/>
                  </a:ext>
                </a:extLst>
              </p:cNvPr>
              <p:cNvCxnSpPr/>
              <p:nvPr/>
            </p:nvCxnSpPr>
            <p:spPr>
              <a:xfrm>
                <a:off x="16410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A5CF41C5-E1EC-FA4B-AA12-EE62BB0822DF}"/>
                  </a:ext>
                </a:extLst>
              </p:cNvPr>
              <p:cNvCxnSpPr/>
              <p:nvPr/>
            </p:nvCxnSpPr>
            <p:spPr>
              <a:xfrm>
                <a:off x="170838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1BA7C077-2A25-0446-8356-68C447182E48}"/>
                  </a:ext>
                </a:extLst>
              </p:cNvPr>
              <p:cNvCxnSpPr/>
              <p:nvPr/>
            </p:nvCxnSpPr>
            <p:spPr>
              <a:xfrm>
                <a:off x="177569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C74AAC69-3374-4944-9DCD-252241612CD2}"/>
                  </a:ext>
                </a:extLst>
              </p:cNvPr>
              <p:cNvCxnSpPr/>
              <p:nvPr/>
            </p:nvCxnSpPr>
            <p:spPr>
              <a:xfrm>
                <a:off x="184300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43BC1F86-92C5-C74C-8FBA-F102D4207C29}"/>
                  </a:ext>
                </a:extLst>
              </p:cNvPr>
              <p:cNvCxnSpPr/>
              <p:nvPr/>
            </p:nvCxnSpPr>
            <p:spPr>
              <a:xfrm>
                <a:off x="191031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9074D714-3A93-FD49-ADC3-0742C4828221}"/>
                  </a:ext>
                </a:extLst>
              </p:cNvPr>
              <p:cNvCxnSpPr/>
              <p:nvPr/>
            </p:nvCxnSpPr>
            <p:spPr>
              <a:xfrm>
                <a:off x="197762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8712BA06-39DD-8D4C-84FA-631946369C6B}"/>
                  </a:ext>
                </a:extLst>
              </p:cNvPr>
              <p:cNvCxnSpPr/>
              <p:nvPr/>
            </p:nvCxnSpPr>
            <p:spPr>
              <a:xfrm>
                <a:off x="204493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A844CB3B-1F00-A24B-ADCB-016E161EAD70}"/>
                  </a:ext>
                </a:extLst>
              </p:cNvPr>
              <p:cNvCxnSpPr/>
              <p:nvPr/>
            </p:nvCxnSpPr>
            <p:spPr>
              <a:xfrm>
                <a:off x="211224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3A07CB28-AFFA-5244-8978-8471E5154044}"/>
                  </a:ext>
                </a:extLst>
              </p:cNvPr>
              <p:cNvCxnSpPr/>
              <p:nvPr/>
            </p:nvCxnSpPr>
            <p:spPr>
              <a:xfrm>
                <a:off x="217955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F5FA5759-00E2-7C45-B763-60F99E21B326}"/>
                  </a:ext>
                </a:extLst>
              </p:cNvPr>
              <p:cNvCxnSpPr/>
              <p:nvPr/>
            </p:nvCxnSpPr>
            <p:spPr>
              <a:xfrm>
                <a:off x="224686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F9265C43-9135-A142-A448-41702159460D}"/>
                  </a:ext>
                </a:extLst>
              </p:cNvPr>
              <p:cNvCxnSpPr/>
              <p:nvPr/>
            </p:nvCxnSpPr>
            <p:spPr>
              <a:xfrm>
                <a:off x="23141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" name="TextBox 34">
              <a:extLst>
                <a:ext uri="{FF2B5EF4-FFF2-40B4-BE49-F238E27FC236}">
                  <a16:creationId xmlns:a16="http://schemas.microsoft.com/office/drawing/2014/main" id="{7CC725BB-6CF5-0A4E-AE44-F460FF6C28DA}"/>
                </a:ext>
              </a:extLst>
            </p:cNvPr>
            <p:cNvSpPr txBox="1"/>
            <p:nvPr/>
          </p:nvSpPr>
          <p:spPr>
            <a:xfrm>
              <a:off x="3107316" y="816015"/>
              <a:ext cx="499517" cy="361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ROI</a:t>
              </a: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D608807-C3A7-1B48-8B39-7079FF6338AD}"/>
                </a:ext>
              </a:extLst>
            </p:cNvPr>
            <p:cNvCxnSpPr/>
            <p:nvPr/>
          </p:nvCxnSpPr>
          <p:spPr>
            <a:xfrm>
              <a:off x="3186257" y="1231017"/>
              <a:ext cx="0" cy="32892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F376FE9-E747-0B4B-A2DE-97D0991F95AF}"/>
                </a:ext>
              </a:extLst>
            </p:cNvPr>
            <p:cNvCxnSpPr/>
            <p:nvPr/>
          </p:nvCxnSpPr>
          <p:spPr>
            <a:xfrm>
              <a:off x="3051637" y="1559946"/>
              <a:ext cx="22462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39">
              <a:extLst>
                <a:ext uri="{FF2B5EF4-FFF2-40B4-BE49-F238E27FC236}">
                  <a16:creationId xmlns:a16="http://schemas.microsoft.com/office/drawing/2014/main" id="{13850E36-3A9D-0049-95B1-82A173EC82E5}"/>
                </a:ext>
              </a:extLst>
            </p:cNvPr>
            <p:cNvSpPr txBox="1"/>
            <p:nvPr/>
          </p:nvSpPr>
          <p:spPr>
            <a:xfrm>
              <a:off x="2887969" y="1500041"/>
              <a:ext cx="3273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/>
                <a:t>TH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9A0915E-3068-E740-A6AC-6CD8F94D0D7F}"/>
              </a:ext>
            </a:extLst>
          </p:cNvPr>
          <p:cNvGrpSpPr/>
          <p:nvPr/>
        </p:nvGrpSpPr>
        <p:grpSpPr>
          <a:xfrm>
            <a:off x="8107799" y="3147419"/>
            <a:ext cx="861372" cy="733858"/>
            <a:chOff x="2887969" y="816015"/>
            <a:chExt cx="1055587" cy="956862"/>
          </a:xfrm>
        </p:grpSpPr>
        <p:pic>
          <p:nvPicPr>
            <p:cNvPr id="80" name="Picture 79" descr="image.pdf">
              <a:extLst>
                <a:ext uri="{FF2B5EF4-FFF2-40B4-BE49-F238E27FC236}">
                  <a16:creationId xmlns:a16="http://schemas.microsoft.com/office/drawing/2014/main" id="{A94FAF1F-A8E3-FD47-A869-DA563645B559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12" y="1347015"/>
              <a:ext cx="1053844" cy="425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4D29479E-0844-AE46-BF03-753E7772BF7F}"/>
                </a:ext>
              </a:extLst>
            </p:cNvPr>
            <p:cNvGrpSpPr/>
            <p:nvPr/>
          </p:nvGrpSpPr>
          <p:grpSpPr>
            <a:xfrm>
              <a:off x="2988125" y="1140932"/>
              <a:ext cx="800950" cy="159918"/>
              <a:chOff x="1577562" y="935354"/>
              <a:chExt cx="800950" cy="159918"/>
            </a:xfrm>
          </p:grpSpPr>
          <p:sp>
            <p:nvSpPr>
              <p:cNvPr id="86" name="Left Bracket 85">
                <a:extLst>
                  <a:ext uri="{FF2B5EF4-FFF2-40B4-BE49-F238E27FC236}">
                    <a16:creationId xmlns:a16="http://schemas.microsoft.com/office/drawing/2014/main" id="{8575F5E0-DACD-CB42-A0B9-50E6A8A8E0F4}"/>
                  </a:ext>
                </a:extLst>
              </p:cNvPr>
              <p:cNvSpPr/>
              <p:nvPr/>
            </p:nvSpPr>
            <p:spPr>
              <a:xfrm rot="5400000">
                <a:off x="1898078" y="614838"/>
                <a:ext cx="159917" cy="800950"/>
              </a:xfrm>
              <a:prstGeom prst="leftBracket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988A4009-5F1C-854B-A654-40167027F6E7}"/>
                  </a:ext>
                </a:extLst>
              </p:cNvPr>
              <p:cNvCxnSpPr/>
              <p:nvPr/>
            </p:nvCxnSpPr>
            <p:spPr>
              <a:xfrm>
                <a:off x="16410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F5C24E27-A6A2-3540-97B6-849A3D6E46CA}"/>
                  </a:ext>
                </a:extLst>
              </p:cNvPr>
              <p:cNvCxnSpPr/>
              <p:nvPr/>
            </p:nvCxnSpPr>
            <p:spPr>
              <a:xfrm>
                <a:off x="170838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931F20B9-A65D-A948-B6F8-F466CF6D891D}"/>
                  </a:ext>
                </a:extLst>
              </p:cNvPr>
              <p:cNvCxnSpPr/>
              <p:nvPr/>
            </p:nvCxnSpPr>
            <p:spPr>
              <a:xfrm>
                <a:off x="177569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8405821B-513D-8F46-9603-348BC2BD4D8B}"/>
                  </a:ext>
                </a:extLst>
              </p:cNvPr>
              <p:cNvCxnSpPr/>
              <p:nvPr/>
            </p:nvCxnSpPr>
            <p:spPr>
              <a:xfrm>
                <a:off x="184300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DB23BE7D-3B7F-224E-A421-8384C9EF4329}"/>
                  </a:ext>
                </a:extLst>
              </p:cNvPr>
              <p:cNvCxnSpPr/>
              <p:nvPr/>
            </p:nvCxnSpPr>
            <p:spPr>
              <a:xfrm>
                <a:off x="191031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7113A36A-7015-F648-A074-42A97EE02340}"/>
                  </a:ext>
                </a:extLst>
              </p:cNvPr>
              <p:cNvCxnSpPr/>
              <p:nvPr/>
            </p:nvCxnSpPr>
            <p:spPr>
              <a:xfrm>
                <a:off x="197762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F9B88993-3726-AA40-A13E-624D7486A92F}"/>
                  </a:ext>
                </a:extLst>
              </p:cNvPr>
              <p:cNvCxnSpPr/>
              <p:nvPr/>
            </p:nvCxnSpPr>
            <p:spPr>
              <a:xfrm>
                <a:off x="204493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00AB3530-D056-2F4D-88E5-0A3BDE0B51B2}"/>
                  </a:ext>
                </a:extLst>
              </p:cNvPr>
              <p:cNvCxnSpPr/>
              <p:nvPr/>
            </p:nvCxnSpPr>
            <p:spPr>
              <a:xfrm>
                <a:off x="211224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36D6FB1C-CAFF-1C4C-A5CC-843BE7014E5E}"/>
                  </a:ext>
                </a:extLst>
              </p:cNvPr>
              <p:cNvCxnSpPr/>
              <p:nvPr/>
            </p:nvCxnSpPr>
            <p:spPr>
              <a:xfrm>
                <a:off x="217955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F7334EED-F1AE-934B-853F-7D448AEA47FA}"/>
                  </a:ext>
                </a:extLst>
              </p:cNvPr>
              <p:cNvCxnSpPr/>
              <p:nvPr/>
            </p:nvCxnSpPr>
            <p:spPr>
              <a:xfrm>
                <a:off x="224686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30D8C2D6-4C22-5A40-B3BD-C177A294AA15}"/>
                  </a:ext>
                </a:extLst>
              </p:cNvPr>
              <p:cNvCxnSpPr/>
              <p:nvPr/>
            </p:nvCxnSpPr>
            <p:spPr>
              <a:xfrm>
                <a:off x="23141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2" name="TextBox 34">
              <a:extLst>
                <a:ext uri="{FF2B5EF4-FFF2-40B4-BE49-F238E27FC236}">
                  <a16:creationId xmlns:a16="http://schemas.microsoft.com/office/drawing/2014/main" id="{AF200461-7B61-C542-84CA-02A4E9C01C6B}"/>
                </a:ext>
              </a:extLst>
            </p:cNvPr>
            <p:cNvSpPr txBox="1"/>
            <p:nvPr/>
          </p:nvSpPr>
          <p:spPr>
            <a:xfrm>
              <a:off x="3107316" y="816015"/>
              <a:ext cx="499517" cy="361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ROI</a:t>
              </a: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47F39A5-BB0A-E14C-AA1D-01396017FF34}"/>
                </a:ext>
              </a:extLst>
            </p:cNvPr>
            <p:cNvCxnSpPr/>
            <p:nvPr/>
          </p:nvCxnSpPr>
          <p:spPr>
            <a:xfrm>
              <a:off x="3186257" y="1231017"/>
              <a:ext cx="0" cy="32892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8E66A82F-454B-844B-B708-24D4F146D71B}"/>
                </a:ext>
              </a:extLst>
            </p:cNvPr>
            <p:cNvCxnSpPr/>
            <p:nvPr/>
          </p:nvCxnSpPr>
          <p:spPr>
            <a:xfrm>
              <a:off x="3051637" y="1559946"/>
              <a:ext cx="22462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39">
              <a:extLst>
                <a:ext uri="{FF2B5EF4-FFF2-40B4-BE49-F238E27FC236}">
                  <a16:creationId xmlns:a16="http://schemas.microsoft.com/office/drawing/2014/main" id="{6168F081-6BE6-AC4B-99A1-548D88B6091C}"/>
                </a:ext>
              </a:extLst>
            </p:cNvPr>
            <p:cNvSpPr txBox="1"/>
            <p:nvPr/>
          </p:nvSpPr>
          <p:spPr>
            <a:xfrm>
              <a:off x="2887969" y="1500041"/>
              <a:ext cx="3273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/>
                <a:t>TH</a:t>
              </a:r>
            </a:p>
          </p:txBody>
        </p:sp>
      </p:grpSp>
      <p:sp>
        <p:nvSpPr>
          <p:cNvPr id="98" name="TextBox 8">
            <a:extLst>
              <a:ext uri="{FF2B5EF4-FFF2-40B4-BE49-F238E27FC236}">
                <a16:creationId xmlns:a16="http://schemas.microsoft.com/office/drawing/2014/main" id="{A592D337-58DB-A041-A5EE-9A46BCB35BFD}"/>
              </a:ext>
            </a:extLst>
          </p:cNvPr>
          <p:cNvSpPr txBox="1"/>
          <p:nvPr/>
        </p:nvSpPr>
        <p:spPr>
          <a:xfrm>
            <a:off x="5311403" y="2692850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TF2 </a:t>
            </a:r>
          </a:p>
        </p:txBody>
      </p:sp>
      <p:sp>
        <p:nvSpPr>
          <p:cNvPr id="99" name="TextBox 8">
            <a:extLst>
              <a:ext uri="{FF2B5EF4-FFF2-40B4-BE49-F238E27FC236}">
                <a16:creationId xmlns:a16="http://schemas.microsoft.com/office/drawing/2014/main" id="{69AF23CE-842D-D042-92D7-DF734E28B7C6}"/>
              </a:ext>
            </a:extLst>
          </p:cNvPr>
          <p:cNvSpPr txBox="1"/>
          <p:nvPr/>
        </p:nvSpPr>
        <p:spPr>
          <a:xfrm>
            <a:off x="7171733" y="2745135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TF3 </a:t>
            </a:r>
          </a:p>
        </p:txBody>
      </p:sp>
      <p:sp>
        <p:nvSpPr>
          <p:cNvPr id="100" name="TextBox 8">
            <a:extLst>
              <a:ext uri="{FF2B5EF4-FFF2-40B4-BE49-F238E27FC236}">
                <a16:creationId xmlns:a16="http://schemas.microsoft.com/office/drawing/2014/main" id="{D0358E9E-87D4-7647-AB50-BF26CED0E555}"/>
              </a:ext>
            </a:extLst>
          </p:cNvPr>
          <p:cNvSpPr txBox="1"/>
          <p:nvPr/>
        </p:nvSpPr>
        <p:spPr>
          <a:xfrm>
            <a:off x="9050709" y="2713718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TF4 </a:t>
            </a: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8F50A566-CCFD-E541-921E-B6FB7639C515}"/>
              </a:ext>
            </a:extLst>
          </p:cNvPr>
          <p:cNvCxnSpPr>
            <a:cxnSpLocks/>
          </p:cNvCxnSpPr>
          <p:nvPr/>
        </p:nvCxnSpPr>
        <p:spPr>
          <a:xfrm>
            <a:off x="1120618" y="4734936"/>
            <a:ext cx="8334703" cy="10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B081273-D2B0-E04E-A60C-BC035AC86EBF}"/>
              </a:ext>
            </a:extLst>
          </p:cNvPr>
          <p:cNvGrpSpPr/>
          <p:nvPr/>
        </p:nvGrpSpPr>
        <p:grpSpPr>
          <a:xfrm>
            <a:off x="3643682" y="4324273"/>
            <a:ext cx="861372" cy="733858"/>
            <a:chOff x="2887969" y="816015"/>
            <a:chExt cx="1055587" cy="956862"/>
          </a:xfrm>
        </p:grpSpPr>
        <p:pic>
          <p:nvPicPr>
            <p:cNvPr id="103" name="Picture 102" descr="image.pdf">
              <a:extLst>
                <a:ext uri="{FF2B5EF4-FFF2-40B4-BE49-F238E27FC236}">
                  <a16:creationId xmlns:a16="http://schemas.microsoft.com/office/drawing/2014/main" id="{FD481E28-780A-FD42-9192-0B362B9D7466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12" y="1347015"/>
              <a:ext cx="1053844" cy="425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72EDB082-5687-E946-9C14-30EB04B97EFE}"/>
                </a:ext>
              </a:extLst>
            </p:cNvPr>
            <p:cNvGrpSpPr/>
            <p:nvPr/>
          </p:nvGrpSpPr>
          <p:grpSpPr>
            <a:xfrm>
              <a:off x="2988125" y="1140932"/>
              <a:ext cx="800950" cy="159918"/>
              <a:chOff x="1577562" y="935354"/>
              <a:chExt cx="800950" cy="159918"/>
            </a:xfrm>
          </p:grpSpPr>
          <p:sp>
            <p:nvSpPr>
              <p:cNvPr id="109" name="Left Bracket 108">
                <a:extLst>
                  <a:ext uri="{FF2B5EF4-FFF2-40B4-BE49-F238E27FC236}">
                    <a16:creationId xmlns:a16="http://schemas.microsoft.com/office/drawing/2014/main" id="{CCD86B14-966A-C741-940C-BC6FC4CE0394}"/>
                  </a:ext>
                </a:extLst>
              </p:cNvPr>
              <p:cNvSpPr/>
              <p:nvPr/>
            </p:nvSpPr>
            <p:spPr>
              <a:xfrm rot="5400000">
                <a:off x="1898078" y="614838"/>
                <a:ext cx="159917" cy="800950"/>
              </a:xfrm>
              <a:prstGeom prst="leftBracket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5F310D2A-22D2-9844-B653-AFB75B9ED3A1}"/>
                  </a:ext>
                </a:extLst>
              </p:cNvPr>
              <p:cNvCxnSpPr/>
              <p:nvPr/>
            </p:nvCxnSpPr>
            <p:spPr>
              <a:xfrm>
                <a:off x="16410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E91CA9EF-3082-6C42-BD36-FE27DE68FCAC}"/>
                  </a:ext>
                </a:extLst>
              </p:cNvPr>
              <p:cNvCxnSpPr/>
              <p:nvPr/>
            </p:nvCxnSpPr>
            <p:spPr>
              <a:xfrm>
                <a:off x="170838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3F0B9418-4070-E643-80A0-98F377CF85BA}"/>
                  </a:ext>
                </a:extLst>
              </p:cNvPr>
              <p:cNvCxnSpPr/>
              <p:nvPr/>
            </p:nvCxnSpPr>
            <p:spPr>
              <a:xfrm>
                <a:off x="177569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9B5FA6EF-5675-6347-9EA5-17138B8AA0E0}"/>
                  </a:ext>
                </a:extLst>
              </p:cNvPr>
              <p:cNvCxnSpPr/>
              <p:nvPr/>
            </p:nvCxnSpPr>
            <p:spPr>
              <a:xfrm>
                <a:off x="184300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29CADC96-A34D-7B4C-8A89-58B731AAF5F7}"/>
                  </a:ext>
                </a:extLst>
              </p:cNvPr>
              <p:cNvCxnSpPr/>
              <p:nvPr/>
            </p:nvCxnSpPr>
            <p:spPr>
              <a:xfrm>
                <a:off x="191031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FE9D2002-5DD7-7144-9C5E-96901100FE35}"/>
                  </a:ext>
                </a:extLst>
              </p:cNvPr>
              <p:cNvCxnSpPr/>
              <p:nvPr/>
            </p:nvCxnSpPr>
            <p:spPr>
              <a:xfrm>
                <a:off x="197762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A53FAE0E-F59B-5143-B0DF-51027E54409E}"/>
                  </a:ext>
                </a:extLst>
              </p:cNvPr>
              <p:cNvCxnSpPr/>
              <p:nvPr/>
            </p:nvCxnSpPr>
            <p:spPr>
              <a:xfrm>
                <a:off x="204493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A0051F49-E69F-EB45-A9FF-E5D9DE99BD1E}"/>
                  </a:ext>
                </a:extLst>
              </p:cNvPr>
              <p:cNvCxnSpPr/>
              <p:nvPr/>
            </p:nvCxnSpPr>
            <p:spPr>
              <a:xfrm>
                <a:off x="211224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CB28D7A5-AE0F-A640-844E-F2AA820517B0}"/>
                  </a:ext>
                </a:extLst>
              </p:cNvPr>
              <p:cNvCxnSpPr/>
              <p:nvPr/>
            </p:nvCxnSpPr>
            <p:spPr>
              <a:xfrm>
                <a:off x="217955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DEF790C4-FC99-B744-9D5C-3094791A4FC3}"/>
                  </a:ext>
                </a:extLst>
              </p:cNvPr>
              <p:cNvCxnSpPr/>
              <p:nvPr/>
            </p:nvCxnSpPr>
            <p:spPr>
              <a:xfrm>
                <a:off x="224686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3853DA8B-BBB8-2147-9A10-F97090C1F0E0}"/>
                  </a:ext>
                </a:extLst>
              </p:cNvPr>
              <p:cNvCxnSpPr/>
              <p:nvPr/>
            </p:nvCxnSpPr>
            <p:spPr>
              <a:xfrm>
                <a:off x="23141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5" name="TextBox 34">
              <a:extLst>
                <a:ext uri="{FF2B5EF4-FFF2-40B4-BE49-F238E27FC236}">
                  <a16:creationId xmlns:a16="http://schemas.microsoft.com/office/drawing/2014/main" id="{0CEE43DB-C4E8-8E45-94ED-CEEBAE03FCEC}"/>
                </a:ext>
              </a:extLst>
            </p:cNvPr>
            <p:cNvSpPr txBox="1"/>
            <p:nvPr/>
          </p:nvSpPr>
          <p:spPr>
            <a:xfrm>
              <a:off x="3107316" y="816015"/>
              <a:ext cx="499517" cy="361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ROI</a:t>
              </a:r>
            </a:p>
          </p:txBody>
        </p: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09F7E2C2-1917-6B49-9C0D-CC670B5485EF}"/>
                </a:ext>
              </a:extLst>
            </p:cNvPr>
            <p:cNvCxnSpPr/>
            <p:nvPr/>
          </p:nvCxnSpPr>
          <p:spPr>
            <a:xfrm>
              <a:off x="3186257" y="1231017"/>
              <a:ext cx="0" cy="32892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89F649BB-B727-1341-B2D6-37DB748071EA}"/>
                </a:ext>
              </a:extLst>
            </p:cNvPr>
            <p:cNvCxnSpPr/>
            <p:nvPr/>
          </p:nvCxnSpPr>
          <p:spPr>
            <a:xfrm>
              <a:off x="3051637" y="1559946"/>
              <a:ext cx="22462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39">
              <a:extLst>
                <a:ext uri="{FF2B5EF4-FFF2-40B4-BE49-F238E27FC236}">
                  <a16:creationId xmlns:a16="http://schemas.microsoft.com/office/drawing/2014/main" id="{6A00FE6C-F686-5F49-A302-63C26988D92A}"/>
                </a:ext>
              </a:extLst>
            </p:cNvPr>
            <p:cNvSpPr txBox="1"/>
            <p:nvPr/>
          </p:nvSpPr>
          <p:spPr>
            <a:xfrm>
              <a:off x="2887969" y="1500041"/>
              <a:ext cx="3273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/>
                <a:t>TH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4DBBBDC7-DA16-0B40-B62F-2FEF4D1F0741}"/>
              </a:ext>
            </a:extLst>
          </p:cNvPr>
          <p:cNvGrpSpPr/>
          <p:nvPr/>
        </p:nvGrpSpPr>
        <p:grpSpPr>
          <a:xfrm>
            <a:off x="6015598" y="4343123"/>
            <a:ext cx="861372" cy="733858"/>
            <a:chOff x="2887969" y="816015"/>
            <a:chExt cx="1055587" cy="956862"/>
          </a:xfrm>
        </p:grpSpPr>
        <p:pic>
          <p:nvPicPr>
            <p:cNvPr id="122" name="Picture 121" descr="image.pdf">
              <a:extLst>
                <a:ext uri="{FF2B5EF4-FFF2-40B4-BE49-F238E27FC236}">
                  <a16:creationId xmlns:a16="http://schemas.microsoft.com/office/drawing/2014/main" id="{8E5AE7A2-C5B5-3C41-A2D3-937A9B37EEDD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12" y="1347015"/>
              <a:ext cx="1053844" cy="425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ADF92C8A-F80F-6E41-905A-930722315A21}"/>
                </a:ext>
              </a:extLst>
            </p:cNvPr>
            <p:cNvGrpSpPr/>
            <p:nvPr/>
          </p:nvGrpSpPr>
          <p:grpSpPr>
            <a:xfrm>
              <a:off x="2988125" y="1140932"/>
              <a:ext cx="800950" cy="159918"/>
              <a:chOff x="1577562" y="935354"/>
              <a:chExt cx="800950" cy="159918"/>
            </a:xfrm>
          </p:grpSpPr>
          <p:sp>
            <p:nvSpPr>
              <p:cNvPr id="128" name="Left Bracket 127">
                <a:extLst>
                  <a:ext uri="{FF2B5EF4-FFF2-40B4-BE49-F238E27FC236}">
                    <a16:creationId xmlns:a16="http://schemas.microsoft.com/office/drawing/2014/main" id="{9B0DF6A4-3BFC-4A4B-BE72-DD21D9E5E537}"/>
                  </a:ext>
                </a:extLst>
              </p:cNvPr>
              <p:cNvSpPr/>
              <p:nvPr/>
            </p:nvSpPr>
            <p:spPr>
              <a:xfrm rot="5400000">
                <a:off x="1898078" y="614838"/>
                <a:ext cx="159917" cy="800950"/>
              </a:xfrm>
              <a:prstGeom prst="leftBracket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7E766343-ACC5-0E4D-A73D-A3FEB634FD82}"/>
                  </a:ext>
                </a:extLst>
              </p:cNvPr>
              <p:cNvCxnSpPr/>
              <p:nvPr/>
            </p:nvCxnSpPr>
            <p:spPr>
              <a:xfrm>
                <a:off x="16410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6EB15440-E29C-864F-9B4D-CEAFCACDB2B8}"/>
                  </a:ext>
                </a:extLst>
              </p:cNvPr>
              <p:cNvCxnSpPr/>
              <p:nvPr/>
            </p:nvCxnSpPr>
            <p:spPr>
              <a:xfrm>
                <a:off x="170838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A448D5F4-A9EF-F942-AB91-839DC46E4814}"/>
                  </a:ext>
                </a:extLst>
              </p:cNvPr>
              <p:cNvCxnSpPr/>
              <p:nvPr/>
            </p:nvCxnSpPr>
            <p:spPr>
              <a:xfrm>
                <a:off x="177569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E42B9D31-D1DA-E94C-A960-B27ECEE481F5}"/>
                  </a:ext>
                </a:extLst>
              </p:cNvPr>
              <p:cNvCxnSpPr/>
              <p:nvPr/>
            </p:nvCxnSpPr>
            <p:spPr>
              <a:xfrm>
                <a:off x="184300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9E352D3A-9369-744D-A09D-6F5BCB924F08}"/>
                  </a:ext>
                </a:extLst>
              </p:cNvPr>
              <p:cNvCxnSpPr/>
              <p:nvPr/>
            </p:nvCxnSpPr>
            <p:spPr>
              <a:xfrm>
                <a:off x="191031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1ADA3AB0-B2AA-794F-A0FE-E36DF315032E}"/>
                  </a:ext>
                </a:extLst>
              </p:cNvPr>
              <p:cNvCxnSpPr/>
              <p:nvPr/>
            </p:nvCxnSpPr>
            <p:spPr>
              <a:xfrm>
                <a:off x="197762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E5BBBC2D-AEAD-F040-A522-627EFA82F095}"/>
                  </a:ext>
                </a:extLst>
              </p:cNvPr>
              <p:cNvCxnSpPr/>
              <p:nvPr/>
            </p:nvCxnSpPr>
            <p:spPr>
              <a:xfrm>
                <a:off x="204493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AC94A1EA-AFB4-1740-9E40-88B7D66C0ECE}"/>
                  </a:ext>
                </a:extLst>
              </p:cNvPr>
              <p:cNvCxnSpPr/>
              <p:nvPr/>
            </p:nvCxnSpPr>
            <p:spPr>
              <a:xfrm>
                <a:off x="211224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A4C8DE7B-E1EA-424E-B169-7784D04A2176}"/>
                  </a:ext>
                </a:extLst>
              </p:cNvPr>
              <p:cNvCxnSpPr/>
              <p:nvPr/>
            </p:nvCxnSpPr>
            <p:spPr>
              <a:xfrm>
                <a:off x="217955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A180B60C-10C8-6D4A-9121-79D8ACC929E4}"/>
                  </a:ext>
                </a:extLst>
              </p:cNvPr>
              <p:cNvCxnSpPr/>
              <p:nvPr/>
            </p:nvCxnSpPr>
            <p:spPr>
              <a:xfrm>
                <a:off x="224686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4CE8C94A-2B4B-3C4F-97EE-F87B15DEDECD}"/>
                  </a:ext>
                </a:extLst>
              </p:cNvPr>
              <p:cNvCxnSpPr/>
              <p:nvPr/>
            </p:nvCxnSpPr>
            <p:spPr>
              <a:xfrm>
                <a:off x="23141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4" name="TextBox 34">
              <a:extLst>
                <a:ext uri="{FF2B5EF4-FFF2-40B4-BE49-F238E27FC236}">
                  <a16:creationId xmlns:a16="http://schemas.microsoft.com/office/drawing/2014/main" id="{2CB8ECAF-630C-C347-88F5-D29F2E2DAE4A}"/>
                </a:ext>
              </a:extLst>
            </p:cNvPr>
            <p:cNvSpPr txBox="1"/>
            <p:nvPr/>
          </p:nvSpPr>
          <p:spPr>
            <a:xfrm>
              <a:off x="3107316" y="816015"/>
              <a:ext cx="499517" cy="361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ROI</a:t>
              </a:r>
            </a:p>
          </p:txBody>
        </p: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CB6C39B1-DA0D-1440-BFA4-319006FD4607}"/>
                </a:ext>
              </a:extLst>
            </p:cNvPr>
            <p:cNvCxnSpPr/>
            <p:nvPr/>
          </p:nvCxnSpPr>
          <p:spPr>
            <a:xfrm>
              <a:off x="3186257" y="1231017"/>
              <a:ext cx="0" cy="32892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4DE23B22-5144-CD43-B32C-7FB998337AA8}"/>
                </a:ext>
              </a:extLst>
            </p:cNvPr>
            <p:cNvCxnSpPr/>
            <p:nvPr/>
          </p:nvCxnSpPr>
          <p:spPr>
            <a:xfrm>
              <a:off x="3051637" y="1559946"/>
              <a:ext cx="22462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39">
              <a:extLst>
                <a:ext uri="{FF2B5EF4-FFF2-40B4-BE49-F238E27FC236}">
                  <a16:creationId xmlns:a16="http://schemas.microsoft.com/office/drawing/2014/main" id="{17C4BA0D-7629-6845-BEAD-CF678B7AE09B}"/>
                </a:ext>
              </a:extLst>
            </p:cNvPr>
            <p:cNvSpPr txBox="1"/>
            <p:nvPr/>
          </p:nvSpPr>
          <p:spPr>
            <a:xfrm>
              <a:off x="2887969" y="1500041"/>
              <a:ext cx="3273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/>
                <a:t>TH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D1987B87-7381-674E-B755-C31D101E36CA}"/>
              </a:ext>
            </a:extLst>
          </p:cNvPr>
          <p:cNvGrpSpPr/>
          <p:nvPr/>
        </p:nvGrpSpPr>
        <p:grpSpPr>
          <a:xfrm>
            <a:off x="8264592" y="4336380"/>
            <a:ext cx="861372" cy="733858"/>
            <a:chOff x="2887969" y="816015"/>
            <a:chExt cx="1055587" cy="956862"/>
          </a:xfrm>
        </p:grpSpPr>
        <p:pic>
          <p:nvPicPr>
            <p:cNvPr id="141" name="Picture 140" descr="image.pdf">
              <a:extLst>
                <a:ext uri="{FF2B5EF4-FFF2-40B4-BE49-F238E27FC236}">
                  <a16:creationId xmlns:a16="http://schemas.microsoft.com/office/drawing/2014/main" id="{EB624B6C-5CB0-A44B-AD97-6924920E161E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12" y="1347015"/>
              <a:ext cx="1053844" cy="425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FBE233CE-2066-4C47-BC63-728CE9932AF4}"/>
                </a:ext>
              </a:extLst>
            </p:cNvPr>
            <p:cNvGrpSpPr/>
            <p:nvPr/>
          </p:nvGrpSpPr>
          <p:grpSpPr>
            <a:xfrm>
              <a:off x="2988125" y="1140932"/>
              <a:ext cx="800950" cy="159918"/>
              <a:chOff x="1577562" y="935354"/>
              <a:chExt cx="800950" cy="159918"/>
            </a:xfrm>
          </p:grpSpPr>
          <p:sp>
            <p:nvSpPr>
              <p:cNvPr id="147" name="Left Bracket 146">
                <a:extLst>
                  <a:ext uri="{FF2B5EF4-FFF2-40B4-BE49-F238E27FC236}">
                    <a16:creationId xmlns:a16="http://schemas.microsoft.com/office/drawing/2014/main" id="{EDE356F6-C131-0E4B-9716-03BBACD899E8}"/>
                  </a:ext>
                </a:extLst>
              </p:cNvPr>
              <p:cNvSpPr/>
              <p:nvPr/>
            </p:nvSpPr>
            <p:spPr>
              <a:xfrm rot="5400000">
                <a:off x="1898078" y="614838"/>
                <a:ext cx="159917" cy="800950"/>
              </a:xfrm>
              <a:prstGeom prst="leftBracket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E21C7493-D904-1A44-9DF9-7A9B7FD8DAB2}"/>
                  </a:ext>
                </a:extLst>
              </p:cNvPr>
              <p:cNvCxnSpPr/>
              <p:nvPr/>
            </p:nvCxnSpPr>
            <p:spPr>
              <a:xfrm>
                <a:off x="16410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CA712229-FEB4-DA47-A444-F76545843DED}"/>
                  </a:ext>
                </a:extLst>
              </p:cNvPr>
              <p:cNvCxnSpPr/>
              <p:nvPr/>
            </p:nvCxnSpPr>
            <p:spPr>
              <a:xfrm>
                <a:off x="170838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D4B06D28-4EE8-1F4F-B759-1CDB9ED2A315}"/>
                  </a:ext>
                </a:extLst>
              </p:cNvPr>
              <p:cNvCxnSpPr/>
              <p:nvPr/>
            </p:nvCxnSpPr>
            <p:spPr>
              <a:xfrm>
                <a:off x="177569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1D98E959-AE5D-5D40-BDE2-1B4569FFB473}"/>
                  </a:ext>
                </a:extLst>
              </p:cNvPr>
              <p:cNvCxnSpPr/>
              <p:nvPr/>
            </p:nvCxnSpPr>
            <p:spPr>
              <a:xfrm>
                <a:off x="184300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1958E6C2-25A3-354B-94EE-7CB707012BF6}"/>
                  </a:ext>
                </a:extLst>
              </p:cNvPr>
              <p:cNvCxnSpPr/>
              <p:nvPr/>
            </p:nvCxnSpPr>
            <p:spPr>
              <a:xfrm>
                <a:off x="191031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EB8B67F2-8712-3A4D-9A58-20128BD50B21}"/>
                  </a:ext>
                </a:extLst>
              </p:cNvPr>
              <p:cNvCxnSpPr/>
              <p:nvPr/>
            </p:nvCxnSpPr>
            <p:spPr>
              <a:xfrm>
                <a:off x="197762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8F234E9A-BE07-E741-90F2-04859B3A932E}"/>
                  </a:ext>
                </a:extLst>
              </p:cNvPr>
              <p:cNvCxnSpPr/>
              <p:nvPr/>
            </p:nvCxnSpPr>
            <p:spPr>
              <a:xfrm>
                <a:off x="204493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7DE55A23-9079-3942-81F1-DB1D1AE09CC3}"/>
                  </a:ext>
                </a:extLst>
              </p:cNvPr>
              <p:cNvCxnSpPr/>
              <p:nvPr/>
            </p:nvCxnSpPr>
            <p:spPr>
              <a:xfrm>
                <a:off x="211224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FFE7EEE0-795B-BE4B-B200-75042F460F2D}"/>
                  </a:ext>
                </a:extLst>
              </p:cNvPr>
              <p:cNvCxnSpPr/>
              <p:nvPr/>
            </p:nvCxnSpPr>
            <p:spPr>
              <a:xfrm>
                <a:off x="217955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0D2408CB-23A5-D74A-A7FF-32A428604E92}"/>
                  </a:ext>
                </a:extLst>
              </p:cNvPr>
              <p:cNvCxnSpPr/>
              <p:nvPr/>
            </p:nvCxnSpPr>
            <p:spPr>
              <a:xfrm>
                <a:off x="224686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94BD812F-25F2-C043-A8FB-975A54B0D7A8}"/>
                  </a:ext>
                </a:extLst>
              </p:cNvPr>
              <p:cNvCxnSpPr/>
              <p:nvPr/>
            </p:nvCxnSpPr>
            <p:spPr>
              <a:xfrm>
                <a:off x="2314174" y="935354"/>
                <a:ext cx="0" cy="1599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3" name="TextBox 34">
              <a:extLst>
                <a:ext uri="{FF2B5EF4-FFF2-40B4-BE49-F238E27FC236}">
                  <a16:creationId xmlns:a16="http://schemas.microsoft.com/office/drawing/2014/main" id="{92A39756-B908-7241-BB8A-7A2918F786FF}"/>
                </a:ext>
              </a:extLst>
            </p:cNvPr>
            <p:cNvSpPr txBox="1"/>
            <p:nvPr/>
          </p:nvSpPr>
          <p:spPr>
            <a:xfrm>
              <a:off x="3107316" y="816015"/>
              <a:ext cx="499517" cy="361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ROI</a:t>
              </a:r>
            </a:p>
          </p:txBody>
        </p: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6E422FC5-7FF8-1C4E-91B6-2D39820CF105}"/>
                </a:ext>
              </a:extLst>
            </p:cNvPr>
            <p:cNvCxnSpPr/>
            <p:nvPr/>
          </p:nvCxnSpPr>
          <p:spPr>
            <a:xfrm>
              <a:off x="3186257" y="1231017"/>
              <a:ext cx="0" cy="32892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9ACBC04-EF46-614A-8CDC-A133633C8080}"/>
                </a:ext>
              </a:extLst>
            </p:cNvPr>
            <p:cNvCxnSpPr/>
            <p:nvPr/>
          </p:nvCxnSpPr>
          <p:spPr>
            <a:xfrm>
              <a:off x="3051637" y="1559946"/>
              <a:ext cx="22462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TextBox 39">
              <a:extLst>
                <a:ext uri="{FF2B5EF4-FFF2-40B4-BE49-F238E27FC236}">
                  <a16:creationId xmlns:a16="http://schemas.microsoft.com/office/drawing/2014/main" id="{E6C5953F-6243-294C-851E-1272A350BC80}"/>
                </a:ext>
              </a:extLst>
            </p:cNvPr>
            <p:cNvSpPr txBox="1"/>
            <p:nvPr/>
          </p:nvSpPr>
          <p:spPr>
            <a:xfrm>
              <a:off x="2887969" y="1500041"/>
              <a:ext cx="3273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/>
                <a:t>TH</a:t>
              </a:r>
            </a:p>
          </p:txBody>
        </p:sp>
      </p:grpSp>
      <p:sp>
        <p:nvSpPr>
          <p:cNvPr id="161" name="TextBox 160">
            <a:extLst>
              <a:ext uri="{FF2B5EF4-FFF2-40B4-BE49-F238E27FC236}">
                <a16:creationId xmlns:a16="http://schemas.microsoft.com/office/drawing/2014/main" id="{28B90A23-65AD-D34F-949F-3EB9D359B122}"/>
              </a:ext>
            </a:extLst>
          </p:cNvPr>
          <p:cNvSpPr txBox="1"/>
          <p:nvPr/>
        </p:nvSpPr>
        <p:spPr>
          <a:xfrm>
            <a:off x="402216" y="3874787"/>
            <a:ext cx="1456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Fine </a:t>
            </a:r>
          </a:p>
          <a:p>
            <a:r>
              <a:rPr lang="en-US" sz="1400" dirty="0"/>
              <a:t>Time Stamp (4ns)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05B57CA8-AB69-D744-8E2E-EB896A3587B0}"/>
              </a:ext>
            </a:extLst>
          </p:cNvPr>
          <p:cNvSpPr txBox="1"/>
          <p:nvPr/>
        </p:nvSpPr>
        <p:spPr>
          <a:xfrm>
            <a:off x="202466" y="3380496"/>
            <a:ext cx="803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Chan 1 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0E456D49-330F-DC47-B6FD-F942100C2605}"/>
              </a:ext>
            </a:extLst>
          </p:cNvPr>
          <p:cNvSpPr txBox="1"/>
          <p:nvPr/>
        </p:nvSpPr>
        <p:spPr>
          <a:xfrm>
            <a:off x="319038" y="947416"/>
            <a:ext cx="93031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250 MHz FADC generates a 12 bit sample every 4ns. That’s 3 Gb/s for one channel. A 16 channel module is 48 Gb/s. That is over twice the available VXS bandwidth. But we don’t need ALL the samples.</a:t>
            </a:r>
          </a:p>
          <a:p>
            <a:endParaRPr lang="en-US" dirty="0"/>
          </a:p>
          <a:p>
            <a:r>
              <a:rPr lang="en-US" dirty="0"/>
              <a:t>Within the FPGA we keep only the data around a Region of Interest (ROI) from each channel, along with a </a:t>
            </a:r>
            <a:r>
              <a:rPr lang="en-US" dirty="0">
                <a:solidFill>
                  <a:srgbClr val="0070C0"/>
                </a:solidFill>
              </a:rPr>
              <a:t>fine time stamp (4ns ticks) </a:t>
            </a:r>
            <a:r>
              <a:rPr lang="en-US" dirty="0"/>
              <a:t>in each time slice window (</a:t>
            </a:r>
            <a:r>
              <a:rPr lang="en-US" dirty="0">
                <a:solidFill>
                  <a:srgbClr val="FF0000"/>
                </a:solidFill>
              </a:rPr>
              <a:t>65µs</a:t>
            </a:r>
            <a:r>
              <a:rPr lang="en-US" dirty="0"/>
              <a:t>). Then we do some pulse processing for each hit.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0C812CAD-9CFB-D140-B5C2-56486E8E78DD}"/>
              </a:ext>
            </a:extLst>
          </p:cNvPr>
          <p:cNvSpPr txBox="1"/>
          <p:nvPr/>
        </p:nvSpPr>
        <p:spPr>
          <a:xfrm>
            <a:off x="198051" y="4562214"/>
            <a:ext cx="907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Chan 16 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2424DE65-02B2-7C45-9444-1183EB36ECF0}"/>
              </a:ext>
            </a:extLst>
          </p:cNvPr>
          <p:cNvSpPr txBox="1"/>
          <p:nvPr/>
        </p:nvSpPr>
        <p:spPr>
          <a:xfrm>
            <a:off x="1987133" y="2488845"/>
            <a:ext cx="1702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Readout Time Frame</a:t>
            </a:r>
          </a:p>
          <a:p>
            <a:r>
              <a:rPr lang="en-US" sz="1400" dirty="0"/>
              <a:t>(</a:t>
            </a:r>
            <a:r>
              <a:rPr lang="en-US" sz="1400" dirty="0">
                <a:solidFill>
                  <a:srgbClr val="FF0000"/>
                </a:solidFill>
              </a:rPr>
              <a:t>65µs)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C9F4407D-86F3-D947-B3B6-A8FC30C8D198}"/>
              </a:ext>
            </a:extLst>
          </p:cNvPr>
          <p:cNvSpPr txBox="1"/>
          <p:nvPr/>
        </p:nvSpPr>
        <p:spPr>
          <a:xfrm>
            <a:off x="319863" y="3577752"/>
            <a:ext cx="2487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.</a:t>
            </a:r>
          </a:p>
          <a:p>
            <a:r>
              <a:rPr lang="en-US" sz="2000" dirty="0">
                <a:solidFill>
                  <a:srgbClr val="FF0000"/>
                </a:solidFill>
              </a:rPr>
              <a:t>.</a:t>
            </a:r>
          </a:p>
          <a:p>
            <a:r>
              <a:rPr lang="en-US" sz="20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67" name="Picture 166">
            <a:extLst>
              <a:ext uri="{FF2B5EF4-FFF2-40B4-BE49-F238E27FC236}">
                <a16:creationId xmlns:a16="http://schemas.microsoft.com/office/drawing/2014/main" id="{5CF2FAB8-B032-C841-85A1-A02DB22F3F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57" t="1964" r="6547" b="3572"/>
          <a:stretch/>
        </p:blipFill>
        <p:spPr>
          <a:xfrm>
            <a:off x="9816813" y="1962162"/>
            <a:ext cx="2298104" cy="30855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F9BA0A-88AE-DEFA-9661-D093E15B9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8970" y="5100268"/>
            <a:ext cx="4701705" cy="1715065"/>
          </a:xfrm>
          <a:prstGeom prst="rect">
            <a:avLst/>
          </a:prstGeom>
        </p:spPr>
      </p:pic>
      <p:sp>
        <p:nvSpPr>
          <p:cNvPr id="162" name="TextBox 161">
            <a:extLst>
              <a:ext uri="{FF2B5EF4-FFF2-40B4-BE49-F238E27FC236}">
                <a16:creationId xmlns:a16="http://schemas.microsoft.com/office/drawing/2014/main" id="{26262CD6-CEA9-9C9E-FFC0-33E4ACBAC033}"/>
              </a:ext>
            </a:extLst>
          </p:cNvPr>
          <p:cNvSpPr txBox="1"/>
          <p:nvPr/>
        </p:nvSpPr>
        <p:spPr>
          <a:xfrm>
            <a:off x="205966" y="5090967"/>
            <a:ext cx="42990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FPGA Pulse Processing (</a:t>
            </a:r>
            <a:r>
              <a:rPr lang="en-US" dirty="0">
                <a:solidFill>
                  <a:schemeClr val="tx1"/>
                </a:solidFill>
              </a:rPr>
              <a:t>one 32 bit word/hit</a:t>
            </a:r>
            <a:r>
              <a:rPr lang="en-US" b="1" dirty="0">
                <a:solidFill>
                  <a:srgbClr val="0070C0"/>
                </a:solidFill>
              </a:rPr>
              <a:t>)</a:t>
            </a:r>
          </a:p>
          <a:p>
            <a:r>
              <a:rPr lang="en-US" dirty="0"/>
              <a:t>1 hit/32ns (double hit resolution)</a:t>
            </a:r>
          </a:p>
          <a:p>
            <a:r>
              <a:rPr lang="en-US" dirty="0"/>
              <a:t>- Pedestal subtracted</a:t>
            </a:r>
          </a:p>
          <a:p>
            <a:r>
              <a:rPr lang="en-US" dirty="0"/>
              <a:t>- Integrated Charge(13bit)</a:t>
            </a:r>
          </a:p>
          <a:p>
            <a:r>
              <a:rPr lang="en-US" dirty="0"/>
              <a:t>- Timestamp (14bit – 65µs)</a:t>
            </a:r>
          </a:p>
          <a:p>
            <a:r>
              <a:rPr lang="en-US" dirty="0"/>
              <a:t>- 8Gpbs/Module rate to the VTP</a:t>
            </a:r>
          </a:p>
        </p:txBody>
      </p:sp>
    </p:spTree>
    <p:extLst>
      <p:ext uri="{BB962C8B-B14F-4D97-AF65-F5344CB8AC3E}">
        <p14:creationId xmlns:p14="http://schemas.microsoft.com/office/powerpoint/2010/main" val="3676576434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Whit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6E6E9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57150" marR="0" indent="0" algn="l" defTabSz="909638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6E6E9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57150" marR="0" indent="0" algn="l" defTabSz="909638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20180719 Summer Talk v2" id="{B996BFD2-E1A0-8A44-846B-8DB6214F8520}" vid="{8B582A64-52CB-8F41-8132-ACF9FBB6D5F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99090</TotalTime>
  <Words>2442</Words>
  <Application>Microsoft Macintosh PowerPoint</Application>
  <PresentationFormat>Widescreen</PresentationFormat>
  <Paragraphs>535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PingFangSC-Regular</vt:lpstr>
      <vt:lpstr>Arial</vt:lpstr>
      <vt:lpstr>Calibri</vt:lpstr>
      <vt:lpstr>Lucida Grande</vt:lpstr>
      <vt:lpstr>Times</vt:lpstr>
      <vt:lpstr>White</vt:lpstr>
      <vt:lpstr>Streaming DAQ Development at JLab and  Ideas for EIC DAQ Prototyping</vt:lpstr>
      <vt:lpstr>Data Acquisition at Jefferson Lab</vt:lpstr>
      <vt:lpstr>CODA – CEBAF Online Data Acquisition</vt:lpstr>
      <vt:lpstr>The CODA Data Acquisition (software) Toolkit</vt:lpstr>
      <vt:lpstr>JLAB Clock and Trigger Distribution System</vt:lpstr>
      <vt:lpstr>VXS Standard (VITA 41)</vt:lpstr>
      <vt:lpstr>JLAB – VTP Board</vt:lpstr>
      <vt:lpstr>Flexible Platform</vt:lpstr>
      <vt:lpstr>JLAB FADC – Streaming</vt:lpstr>
      <vt:lpstr>PowerPoint Presentation</vt:lpstr>
      <vt:lpstr>Simple Hybrid DAQ System</vt:lpstr>
      <vt:lpstr>PowerPoint Presentation</vt:lpstr>
      <vt:lpstr>EVIO Primitive Data Structures</vt:lpstr>
      <vt:lpstr>Example Data Structure – Triggered Readout </vt:lpstr>
      <vt:lpstr>Example Data Structures – Streaming Readout </vt:lpstr>
      <vt:lpstr>DAQ/Computing Activity in 2024</vt:lpstr>
      <vt:lpstr>FELIX Updates – FLX 155</vt:lpstr>
      <vt:lpstr>Supporting FELIX Hardware at JLAB</vt:lpstr>
      <vt:lpstr>Pre-Prototyping EIC DAQ at JLAB</vt:lpstr>
      <vt:lpstr>What’s Next?</vt:lpstr>
      <vt:lpstr>Backup Slides</vt:lpstr>
      <vt:lpstr>FADCs - Triggered vs Streaming</vt:lpstr>
      <vt:lpstr>Readout Controller (ROC)</vt:lpstr>
      <vt:lpstr>Example – The GlueX trigger</vt:lpstr>
      <vt:lpstr>HALL B RICH Detector - Readout</vt:lpstr>
      <vt:lpstr>New Detectors -  New Electronics - ASIC Front-End Examples</vt:lpstr>
      <vt:lpstr>Beam Tests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Acquisition at JLab</dc:title>
  <dc:subject/>
  <dc:creator/>
  <cp:keywords/>
  <dc:description/>
  <cp:lastModifiedBy>Microsoft Office User</cp:lastModifiedBy>
  <cp:revision>304</cp:revision>
  <cp:lastPrinted>2021-04-30T12:15:29Z</cp:lastPrinted>
  <dcterms:modified xsi:type="dcterms:W3CDTF">2024-07-25T12:38:45Z</dcterms:modified>
  <cp:category/>
</cp:coreProperties>
</file>