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61" r:id="rId2"/>
    <p:sldId id="259" r:id="rId3"/>
    <p:sldId id="260" r:id="rId4"/>
    <p:sldId id="256" r:id="rId5"/>
    <p:sldId id="257" r:id="rId6"/>
    <p:sldId id="258"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p:scale>
          <a:sx n="161" d="100"/>
          <a:sy n="161" d="100"/>
        </p:scale>
        <p:origin x="68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ec8d3c7c2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ec8d3c7c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ec8d3c7c2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ec8d3c7c2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c8d3c7c2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c8d3c7c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41B9-9F03-B13A-C3DE-A5ADB492D8BE}"/>
              </a:ext>
            </a:extLst>
          </p:cNvPr>
          <p:cNvSpPr>
            <a:spLocks noGrp="1"/>
          </p:cNvSpPr>
          <p:nvPr>
            <p:ph type="ctrTitle"/>
          </p:nvPr>
        </p:nvSpPr>
        <p:spPr>
          <a:xfrm>
            <a:off x="311700" y="267497"/>
            <a:ext cx="8520600" cy="2052600"/>
          </a:xfrm>
        </p:spPr>
        <p:txBody>
          <a:bodyPr>
            <a:noAutofit/>
          </a:bodyPr>
          <a:lstStyle/>
          <a:p>
            <a:r>
              <a:rPr lang="en-US" sz="4000" dirty="0"/>
              <a:t>Slow Control/Metadata Handling for the </a:t>
            </a:r>
            <a:r>
              <a:rPr lang="en-US" sz="4000" dirty="0" err="1"/>
              <a:t>JLab</a:t>
            </a:r>
            <a:r>
              <a:rPr lang="en-US" sz="4000" dirty="0"/>
              <a:t> </a:t>
            </a:r>
            <a:r>
              <a:rPr lang="en-US" sz="4000" dirty="0" err="1"/>
              <a:t>GlueX</a:t>
            </a:r>
            <a:r>
              <a:rPr lang="en-US" sz="4000" dirty="0"/>
              <a:t> Experiment</a:t>
            </a:r>
          </a:p>
        </p:txBody>
      </p:sp>
      <p:sp>
        <p:nvSpPr>
          <p:cNvPr id="3" name="Subtitle 2">
            <a:extLst>
              <a:ext uri="{FF2B5EF4-FFF2-40B4-BE49-F238E27FC236}">
                <a16:creationId xmlns:a16="http://schemas.microsoft.com/office/drawing/2014/main" id="{DFE83D8A-B6C2-9ECF-6E6A-BCA4DB5C07C7}"/>
              </a:ext>
            </a:extLst>
          </p:cNvPr>
          <p:cNvSpPr>
            <a:spLocks noGrp="1"/>
          </p:cNvSpPr>
          <p:nvPr>
            <p:ph type="subTitle" idx="1"/>
          </p:nvPr>
        </p:nvSpPr>
        <p:spPr>
          <a:xfrm>
            <a:off x="232195" y="2420656"/>
            <a:ext cx="8520600" cy="1992317"/>
          </a:xfrm>
        </p:spPr>
        <p:txBody>
          <a:bodyPr>
            <a:normAutofit fontScale="55000" lnSpcReduction="20000"/>
          </a:bodyPr>
          <a:lstStyle/>
          <a:p>
            <a:pPr indent="39688" eaLnBrk="1">
              <a:buSzTx/>
            </a:pPr>
            <a:r>
              <a:rPr lang="en-US" altLang="en-US" sz="3800" dirty="0">
                <a:solidFill>
                  <a:srgbClr val="0070C0"/>
                </a:solidFill>
              </a:rPr>
              <a:t>SRO+DAQ </a:t>
            </a:r>
            <a:r>
              <a:rPr lang="en-US" altLang="en-US" sz="3800" dirty="0" err="1">
                <a:solidFill>
                  <a:srgbClr val="0070C0"/>
                </a:solidFill>
              </a:rPr>
              <a:t>Workfest</a:t>
            </a:r>
            <a:endParaRPr lang="en-US" altLang="en-US" sz="3800" dirty="0">
              <a:solidFill>
                <a:srgbClr val="0070C0"/>
              </a:solidFill>
            </a:endParaRPr>
          </a:p>
          <a:p>
            <a:pPr indent="39688" eaLnBrk="1">
              <a:buSzTx/>
            </a:pPr>
            <a:r>
              <a:rPr lang="en-US" altLang="en-US" sz="3800" dirty="0" err="1">
                <a:solidFill>
                  <a:srgbClr val="0070C0"/>
                </a:solidFill>
              </a:rPr>
              <a:t>ePIC</a:t>
            </a:r>
            <a:r>
              <a:rPr lang="en-US" altLang="en-US" sz="3800" dirty="0">
                <a:solidFill>
                  <a:srgbClr val="0070C0"/>
                </a:solidFill>
              </a:rPr>
              <a:t> Collaboration Meeting - Lehigh University</a:t>
            </a:r>
          </a:p>
          <a:p>
            <a:pPr indent="39688" eaLnBrk="1">
              <a:buSzTx/>
            </a:pPr>
            <a:r>
              <a:rPr lang="en-US" altLang="en-US" sz="3400" dirty="0">
                <a:solidFill>
                  <a:srgbClr val="0070C0"/>
                </a:solidFill>
              </a:rPr>
              <a:t>July 25</a:t>
            </a:r>
            <a:r>
              <a:rPr lang="en-US" altLang="en-US" sz="3400" baseline="30000" dirty="0">
                <a:solidFill>
                  <a:srgbClr val="0070C0"/>
                </a:solidFill>
              </a:rPr>
              <a:t>th</a:t>
            </a:r>
            <a:r>
              <a:rPr lang="en-US" altLang="en-US" sz="3400" dirty="0">
                <a:solidFill>
                  <a:srgbClr val="0070C0"/>
                </a:solidFill>
              </a:rPr>
              <a:t> 2024</a:t>
            </a:r>
          </a:p>
          <a:p>
            <a:pPr indent="39688" eaLnBrk="1">
              <a:buSzTx/>
            </a:pPr>
            <a:endParaRPr lang="en-US" altLang="en-US" sz="3400" dirty="0">
              <a:solidFill>
                <a:srgbClr val="0070C0"/>
              </a:solidFill>
            </a:endParaRPr>
          </a:p>
          <a:p>
            <a:pPr indent="39688" eaLnBrk="1">
              <a:buSzTx/>
            </a:pPr>
            <a:endParaRPr lang="en-US" altLang="en-US" sz="3400" dirty="0">
              <a:solidFill>
                <a:schemeClr val="tx1"/>
              </a:solidFill>
            </a:endParaRPr>
          </a:p>
          <a:p>
            <a:pPr indent="39688" eaLnBrk="1">
              <a:buSzTx/>
            </a:pPr>
            <a:r>
              <a:rPr lang="en-US" altLang="en-US" sz="3400" dirty="0">
                <a:solidFill>
                  <a:schemeClr val="tx1"/>
                </a:solidFill>
              </a:rPr>
              <a:t>David Abbott/David Lawrence</a:t>
            </a:r>
          </a:p>
          <a:p>
            <a:pPr indent="39688" eaLnBrk="1">
              <a:buSzTx/>
            </a:pPr>
            <a:r>
              <a:rPr lang="en-US" altLang="en-US" sz="3400" dirty="0">
                <a:solidFill>
                  <a:schemeClr val="tx1"/>
                </a:solidFill>
              </a:rPr>
              <a:t>Jefferson Lab</a:t>
            </a:r>
          </a:p>
          <a:p>
            <a:endParaRPr lang="en-US" dirty="0"/>
          </a:p>
        </p:txBody>
      </p:sp>
    </p:spTree>
    <p:extLst>
      <p:ext uri="{BB962C8B-B14F-4D97-AF65-F5344CB8AC3E}">
        <p14:creationId xmlns:p14="http://schemas.microsoft.com/office/powerpoint/2010/main" val="31449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DDE3-ED24-5610-F1B6-570636A885F4}"/>
              </a:ext>
            </a:extLst>
          </p:cNvPr>
          <p:cNvSpPr>
            <a:spLocks noGrp="1"/>
          </p:cNvSpPr>
          <p:nvPr>
            <p:ph type="title"/>
          </p:nvPr>
        </p:nvSpPr>
        <p:spPr/>
        <p:txBody>
          <a:bodyPr>
            <a:normAutofit fontScale="90000"/>
          </a:bodyPr>
          <a:lstStyle/>
          <a:p>
            <a:r>
              <a:rPr lang="en-US" dirty="0" err="1"/>
              <a:t>GlueX</a:t>
            </a:r>
            <a:r>
              <a:rPr lang="en-US" dirty="0"/>
              <a:t> Experiment</a:t>
            </a:r>
          </a:p>
        </p:txBody>
      </p:sp>
      <p:sp>
        <p:nvSpPr>
          <p:cNvPr id="3" name="Text Placeholder 2">
            <a:extLst>
              <a:ext uri="{FF2B5EF4-FFF2-40B4-BE49-F238E27FC236}">
                <a16:creationId xmlns:a16="http://schemas.microsoft.com/office/drawing/2014/main" id="{638A4012-5AA0-8D5A-F50A-EB06CCC958F3}"/>
              </a:ext>
            </a:extLst>
          </p:cNvPr>
          <p:cNvSpPr>
            <a:spLocks noGrp="1"/>
          </p:cNvSpPr>
          <p:nvPr>
            <p:ph type="body" idx="1"/>
          </p:nvPr>
        </p:nvSpPr>
        <p:spPr>
          <a:xfrm>
            <a:off x="311700" y="1152475"/>
            <a:ext cx="3923416" cy="1813362"/>
          </a:xfrm>
        </p:spPr>
        <p:txBody>
          <a:bodyPr/>
          <a:lstStyle/>
          <a:p>
            <a:r>
              <a:rPr lang="en-US" dirty="0"/>
              <a:t>Trigger rates ~90kHz</a:t>
            </a:r>
          </a:p>
          <a:p>
            <a:r>
              <a:rPr lang="en-US" dirty="0"/>
              <a:t>Data rates 1-1.5 GB/s to disk</a:t>
            </a:r>
          </a:p>
          <a:p>
            <a:r>
              <a:rPr lang="en-US" dirty="0"/>
              <a:t>8 Detector Subsystems</a:t>
            </a:r>
          </a:p>
          <a:p>
            <a:r>
              <a:rPr lang="en-US" dirty="0"/>
              <a:t>Most Front-End digitizers are VME/VXS crate based readout </a:t>
            </a:r>
          </a:p>
        </p:txBody>
      </p:sp>
      <p:pic>
        <p:nvPicPr>
          <p:cNvPr id="6" name="Picture 3" descr="image.png">
            <a:extLst>
              <a:ext uri="{FF2B5EF4-FFF2-40B4-BE49-F238E27FC236}">
                <a16:creationId xmlns:a16="http://schemas.microsoft.com/office/drawing/2014/main" id="{A3AE0070-6415-5ABD-9EB3-EAD91469D93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104586" y="204393"/>
            <a:ext cx="4836254" cy="3626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1010373_q.jpg">
            <a:extLst>
              <a:ext uri="{FF2B5EF4-FFF2-40B4-BE49-F238E27FC236}">
                <a16:creationId xmlns:a16="http://schemas.microsoft.com/office/drawing/2014/main" id="{8CA3480C-5CA5-EB66-8F38-F042F7AA8FFD}"/>
              </a:ext>
            </a:extLst>
          </p:cNvPr>
          <p:cNvPicPr>
            <a:picLocks noChangeAspect="1"/>
          </p:cNvPicPr>
          <p:nvPr/>
        </p:nvPicPr>
        <p:blipFill>
          <a:blip r:embed="rId3"/>
          <a:stretch>
            <a:fillRect/>
          </a:stretch>
        </p:blipFill>
        <p:spPr>
          <a:xfrm>
            <a:off x="881906" y="2836206"/>
            <a:ext cx="2652475" cy="1989356"/>
          </a:xfrm>
          <a:prstGeom prst="rect">
            <a:avLst/>
          </a:prstGeom>
          <a:ln>
            <a:noFill/>
          </a:ln>
          <a:effectLst/>
        </p:spPr>
      </p:pic>
      <p:sp>
        <p:nvSpPr>
          <p:cNvPr id="9" name="TextBox 8">
            <a:extLst>
              <a:ext uri="{FF2B5EF4-FFF2-40B4-BE49-F238E27FC236}">
                <a16:creationId xmlns:a16="http://schemas.microsoft.com/office/drawing/2014/main" id="{0D43E904-28D7-2720-240C-610924D5AB8B}"/>
              </a:ext>
            </a:extLst>
          </p:cNvPr>
          <p:cNvSpPr txBox="1"/>
          <p:nvPr/>
        </p:nvSpPr>
        <p:spPr>
          <a:xfrm>
            <a:off x="3534381" y="4578106"/>
            <a:ext cx="1024639" cy="307777"/>
          </a:xfrm>
          <a:prstGeom prst="rect">
            <a:avLst/>
          </a:prstGeom>
          <a:noFill/>
        </p:spPr>
        <p:txBody>
          <a:bodyPr wrap="none" rtlCol="0">
            <a:spAutoFit/>
          </a:bodyPr>
          <a:lstStyle/>
          <a:p>
            <a:r>
              <a:rPr lang="en-US" dirty="0"/>
              <a:t>50+ crates</a:t>
            </a:r>
          </a:p>
        </p:txBody>
      </p:sp>
    </p:spTree>
    <p:extLst>
      <p:ext uri="{BB962C8B-B14F-4D97-AF65-F5344CB8AC3E}">
        <p14:creationId xmlns:p14="http://schemas.microsoft.com/office/powerpoint/2010/main" val="409691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ded Corner 11">
            <a:extLst>
              <a:ext uri="{FF2B5EF4-FFF2-40B4-BE49-F238E27FC236}">
                <a16:creationId xmlns:a16="http://schemas.microsoft.com/office/drawing/2014/main" id="{830B288F-BFCD-D449-6267-15803DD59D6A}"/>
              </a:ext>
            </a:extLst>
          </p:cNvPr>
          <p:cNvSpPr/>
          <p:nvPr/>
        </p:nvSpPr>
        <p:spPr bwMode="auto">
          <a:xfrm>
            <a:off x="8657605" y="2341741"/>
            <a:ext cx="475013" cy="594230"/>
          </a:xfrm>
          <a:prstGeom prst="foldedCorner">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defTabSz="914400"/>
            <a:endParaRPr lang="en-US" sz="2400">
              <a:solidFill>
                <a:schemeClr val="tx1"/>
              </a:solidFill>
              <a:latin typeface="Times" pitchFamily="-60" charset="0"/>
            </a:endParaRPr>
          </a:p>
        </p:txBody>
      </p:sp>
      <p:sp>
        <p:nvSpPr>
          <p:cNvPr id="7" name="Folded Corner 6">
            <a:extLst>
              <a:ext uri="{FF2B5EF4-FFF2-40B4-BE49-F238E27FC236}">
                <a16:creationId xmlns:a16="http://schemas.microsoft.com/office/drawing/2014/main" id="{8D32E3C7-BF58-492A-BDC0-4CC259C1D095}"/>
              </a:ext>
            </a:extLst>
          </p:cNvPr>
          <p:cNvSpPr/>
          <p:nvPr/>
        </p:nvSpPr>
        <p:spPr bwMode="auto">
          <a:xfrm>
            <a:off x="8586834" y="2305632"/>
            <a:ext cx="475013" cy="594230"/>
          </a:xfrm>
          <a:prstGeom prst="foldedCorner">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defTabSz="914400"/>
            <a:endParaRPr lang="en-US" sz="2400">
              <a:solidFill>
                <a:schemeClr val="tx1"/>
              </a:solidFill>
              <a:latin typeface="Times" pitchFamily="-60" charset="0"/>
            </a:endParaRPr>
          </a:p>
        </p:txBody>
      </p:sp>
      <p:sp>
        <p:nvSpPr>
          <p:cNvPr id="5" name="Folded Corner 4">
            <a:extLst>
              <a:ext uri="{FF2B5EF4-FFF2-40B4-BE49-F238E27FC236}">
                <a16:creationId xmlns:a16="http://schemas.microsoft.com/office/drawing/2014/main" id="{063398FC-EE60-722C-391A-1178CC8557AE}"/>
              </a:ext>
            </a:extLst>
          </p:cNvPr>
          <p:cNvSpPr/>
          <p:nvPr/>
        </p:nvSpPr>
        <p:spPr bwMode="auto">
          <a:xfrm>
            <a:off x="8509638" y="2239350"/>
            <a:ext cx="475013" cy="594230"/>
          </a:xfrm>
          <a:prstGeom prst="foldedCorner">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indent="0" defTabSz="914400"/>
            <a:endParaRPr lang="en-US" sz="2400">
              <a:solidFill>
                <a:schemeClr val="tx1"/>
              </a:solidFill>
              <a:latin typeface="Times" pitchFamily="-60" charset="0"/>
            </a:endParaRPr>
          </a:p>
        </p:txBody>
      </p:sp>
      <p:sp>
        <p:nvSpPr>
          <p:cNvPr id="6" name="TextBox 5">
            <a:extLst>
              <a:ext uri="{FF2B5EF4-FFF2-40B4-BE49-F238E27FC236}">
                <a16:creationId xmlns:a16="http://schemas.microsoft.com/office/drawing/2014/main" id="{5CDA306A-E768-BA24-E8E7-92930EAAF83F}"/>
              </a:ext>
            </a:extLst>
          </p:cNvPr>
          <p:cNvSpPr txBox="1"/>
          <p:nvPr/>
        </p:nvSpPr>
        <p:spPr>
          <a:xfrm>
            <a:off x="8475274" y="2167133"/>
            <a:ext cx="431528" cy="276999"/>
          </a:xfrm>
          <a:prstGeom prst="rect">
            <a:avLst/>
          </a:prstGeom>
          <a:noFill/>
        </p:spPr>
        <p:txBody>
          <a:bodyPr wrap="none" rtlCol="0">
            <a:spAutoFit/>
          </a:bodyPr>
          <a:lstStyle/>
          <a:p>
            <a:r>
              <a:rPr lang="en-US" sz="1200" dirty="0"/>
              <a:t>File</a:t>
            </a:r>
          </a:p>
        </p:txBody>
      </p:sp>
      <p:cxnSp>
        <p:nvCxnSpPr>
          <p:cNvPr id="9" name="Straight Arrow Connector 8">
            <a:extLst>
              <a:ext uri="{FF2B5EF4-FFF2-40B4-BE49-F238E27FC236}">
                <a16:creationId xmlns:a16="http://schemas.microsoft.com/office/drawing/2014/main" id="{860C02E0-08D7-73EA-BC75-DFB71D9742EC}"/>
              </a:ext>
            </a:extLst>
          </p:cNvPr>
          <p:cNvCxnSpPr>
            <a:cxnSpLocks/>
            <a:endCxn id="5" idx="1"/>
          </p:cNvCxnSpPr>
          <p:nvPr/>
        </p:nvCxnSpPr>
        <p:spPr bwMode="auto">
          <a:xfrm>
            <a:off x="8106165" y="2536465"/>
            <a:ext cx="403473"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 name="Title 1">
            <a:extLst>
              <a:ext uri="{FF2B5EF4-FFF2-40B4-BE49-F238E27FC236}">
                <a16:creationId xmlns:a16="http://schemas.microsoft.com/office/drawing/2014/main" id="{19CDC285-C30E-5F1E-39A8-8EEBDABA1BB6}"/>
              </a:ext>
            </a:extLst>
          </p:cNvPr>
          <p:cNvSpPr>
            <a:spLocks noGrp="1"/>
          </p:cNvSpPr>
          <p:nvPr>
            <p:ph type="title"/>
          </p:nvPr>
        </p:nvSpPr>
        <p:spPr>
          <a:xfrm>
            <a:off x="199405" y="130920"/>
            <a:ext cx="3618616" cy="572700"/>
          </a:xfrm>
        </p:spPr>
        <p:txBody>
          <a:bodyPr>
            <a:normAutofit fontScale="90000"/>
          </a:bodyPr>
          <a:lstStyle/>
          <a:p>
            <a:r>
              <a:rPr lang="en-US" dirty="0"/>
              <a:t>DAQ Architecture</a:t>
            </a:r>
          </a:p>
        </p:txBody>
      </p:sp>
      <p:sp>
        <p:nvSpPr>
          <p:cNvPr id="3" name="Text Placeholder 2">
            <a:extLst>
              <a:ext uri="{FF2B5EF4-FFF2-40B4-BE49-F238E27FC236}">
                <a16:creationId xmlns:a16="http://schemas.microsoft.com/office/drawing/2014/main" id="{8E299C9B-ED76-2DFC-BFEB-04FFBA4276AA}"/>
              </a:ext>
            </a:extLst>
          </p:cNvPr>
          <p:cNvSpPr>
            <a:spLocks noGrp="1"/>
          </p:cNvSpPr>
          <p:nvPr>
            <p:ph type="body" idx="1"/>
          </p:nvPr>
        </p:nvSpPr>
        <p:spPr>
          <a:xfrm>
            <a:off x="127216" y="863549"/>
            <a:ext cx="4372595" cy="4066253"/>
          </a:xfrm>
        </p:spPr>
        <p:txBody>
          <a:bodyPr>
            <a:normAutofit fontScale="92500" lnSpcReduction="10000"/>
          </a:bodyPr>
          <a:lstStyle/>
          <a:p>
            <a:r>
              <a:rPr lang="en-US" dirty="0"/>
              <a:t>Crate based front end digitizers.</a:t>
            </a:r>
          </a:p>
          <a:p>
            <a:pPr lvl="1"/>
            <a:r>
              <a:rPr lang="en-US" dirty="0">
                <a:solidFill>
                  <a:srgbClr val="0070C0"/>
                </a:solidFill>
              </a:rPr>
              <a:t>Configured and readout by a software component (ROC) </a:t>
            </a:r>
          </a:p>
          <a:p>
            <a:r>
              <a:rPr lang="en-US" dirty="0"/>
              <a:t>Clock and trigger distribution system</a:t>
            </a:r>
          </a:p>
          <a:p>
            <a:pPr lvl="1"/>
            <a:r>
              <a:rPr lang="en-US" dirty="0">
                <a:solidFill>
                  <a:srgbClr val="0070C0"/>
                </a:solidFill>
              </a:rPr>
              <a:t>Synchronizes and distributes clock and trigger to all front-ends</a:t>
            </a:r>
          </a:p>
          <a:p>
            <a:r>
              <a:rPr lang="en-US" dirty="0"/>
              <a:t>2 Software Event Building stages</a:t>
            </a:r>
          </a:p>
          <a:p>
            <a:r>
              <a:rPr lang="en-US" dirty="0"/>
              <a:t>Shared memory (ET) for User access to data stream</a:t>
            </a:r>
          </a:p>
          <a:p>
            <a:r>
              <a:rPr lang="en-US" dirty="0"/>
              <a:t>Event Recorder writes files</a:t>
            </a:r>
          </a:p>
          <a:p>
            <a:pPr lvl="1"/>
            <a:r>
              <a:rPr lang="en-US" dirty="0">
                <a:solidFill>
                  <a:srgbClr val="0070C0"/>
                </a:solidFill>
              </a:rPr>
              <a:t>~20GB per/file</a:t>
            </a:r>
          </a:p>
          <a:p>
            <a:pPr lvl="1"/>
            <a:endParaRPr lang="en-US" dirty="0"/>
          </a:p>
          <a:p>
            <a:r>
              <a:rPr lang="en-US" dirty="0"/>
              <a:t>Two Data Paths for User/Slow control information to Files. </a:t>
            </a:r>
          </a:p>
          <a:p>
            <a:pPr lvl="1"/>
            <a:r>
              <a:rPr lang="en-US" dirty="0">
                <a:solidFill>
                  <a:srgbClr val="0070C0"/>
                </a:solidFill>
              </a:rPr>
              <a:t>Direct from the ROCs</a:t>
            </a:r>
          </a:p>
          <a:p>
            <a:pPr lvl="1"/>
            <a:r>
              <a:rPr lang="en-US" dirty="0">
                <a:solidFill>
                  <a:srgbClr val="0070C0"/>
                </a:solidFill>
              </a:rPr>
              <a:t>Inserted by User processes via ET</a:t>
            </a:r>
          </a:p>
        </p:txBody>
      </p:sp>
      <p:pic>
        <p:nvPicPr>
          <p:cNvPr id="4" name="Picture 3" descr="pasted-image.pdf">
            <a:extLst>
              <a:ext uri="{FF2B5EF4-FFF2-40B4-BE49-F238E27FC236}">
                <a16:creationId xmlns:a16="http://schemas.microsoft.com/office/drawing/2014/main" id="{F56BB330-162B-1870-79A2-3FF1D5587BC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398143" y="67310"/>
            <a:ext cx="4006386" cy="4954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2">
            <a:extLst>
              <a:ext uri="{FF2B5EF4-FFF2-40B4-BE49-F238E27FC236}">
                <a16:creationId xmlns:a16="http://schemas.microsoft.com/office/drawing/2014/main" id="{456D5650-E67D-561D-2F6F-41853D0B17C1}"/>
              </a:ext>
            </a:extLst>
          </p:cNvPr>
          <p:cNvSpPr txBox="1"/>
          <p:nvPr/>
        </p:nvSpPr>
        <p:spPr>
          <a:xfrm>
            <a:off x="6997148" y="1523172"/>
            <a:ext cx="482824" cy="261610"/>
          </a:xfrm>
          <a:prstGeom prst="rect">
            <a:avLst/>
          </a:prstGeom>
          <a:solidFill>
            <a:schemeClr val="bg1"/>
          </a:solidFill>
        </p:spPr>
        <p:txBody>
          <a:bodyPr wrap="none" rtlCol="0">
            <a:spAutoFit/>
          </a:bodyPr>
          <a:lstStyle/>
          <a:p>
            <a:r>
              <a:rPr lang="en-US" sz="1100" dirty="0"/>
              <a:t>User</a:t>
            </a:r>
          </a:p>
        </p:txBody>
      </p:sp>
    </p:spTree>
    <p:extLst>
      <p:ext uri="{BB962C8B-B14F-4D97-AF65-F5344CB8AC3E}">
        <p14:creationId xmlns:p14="http://schemas.microsoft.com/office/powerpoint/2010/main" val="99674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4388475" y="0"/>
            <a:ext cx="4170300" cy="572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a:t>Module Configuration</a:t>
            </a:r>
            <a:endParaRPr/>
          </a:p>
        </p:txBody>
      </p:sp>
      <p:sp>
        <p:nvSpPr>
          <p:cNvPr id="55" name="Google Shape;55;p13"/>
          <p:cNvSpPr txBox="1"/>
          <p:nvPr/>
        </p:nvSpPr>
        <p:spPr>
          <a:xfrm>
            <a:off x="56700" y="710400"/>
            <a:ext cx="3621900" cy="440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FEB modules are configured using text configuration files at the beginning of each run (every ~2-4 hours).</a:t>
            </a:r>
            <a:endParaRPr sz="1600">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Configuration values are read back from FEBs and written to data stream as special BOR events before any physics events</a:t>
            </a:r>
            <a:br>
              <a:rPr lang="en">
                <a:solidFill>
                  <a:schemeClr val="dk1"/>
                </a:solidFill>
              </a:rPr>
            </a:b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Event Recorder process keeps copy of BOR event and writes it to beginning of each raw data file of run so that it can be processed independently</a:t>
            </a:r>
            <a:br>
              <a:rPr lang="en">
                <a:solidFill>
                  <a:schemeClr val="dk1"/>
                </a:solidFill>
              </a:rPr>
            </a:b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Configuration files are archived as tarball next to raw data in permanent storage for redundancy</a:t>
            </a:r>
            <a:endParaRPr>
              <a:solidFill>
                <a:schemeClr val="dk1"/>
              </a:solidFill>
            </a:endParaRPr>
          </a:p>
        </p:txBody>
      </p:sp>
      <p:cxnSp>
        <p:nvCxnSpPr>
          <p:cNvPr id="56" name="Google Shape;56;p13"/>
          <p:cNvCxnSpPr/>
          <p:nvPr/>
        </p:nvCxnSpPr>
        <p:spPr>
          <a:xfrm rot="10800000">
            <a:off x="1968150" y="612750"/>
            <a:ext cx="6756000" cy="0"/>
          </a:xfrm>
          <a:prstGeom prst="straightConnector1">
            <a:avLst/>
          </a:prstGeom>
          <a:noFill/>
          <a:ln w="9525" cap="flat" cmpd="sng">
            <a:solidFill>
              <a:srgbClr val="FF9900"/>
            </a:solidFill>
            <a:prstDash val="solid"/>
            <a:round/>
            <a:headEnd type="none" w="med" len="med"/>
            <a:tailEnd type="none" w="med" len="med"/>
          </a:ln>
        </p:spPr>
      </p:cxnSp>
      <p:pic>
        <p:nvPicPr>
          <p:cNvPr id="57" name="Google Shape;57;p13"/>
          <p:cNvPicPr preferRelativeResize="0"/>
          <p:nvPr/>
        </p:nvPicPr>
        <p:blipFill rotWithShape="1">
          <a:blip r:embed="rId3">
            <a:alphaModFix/>
          </a:blip>
          <a:srcRect t="19510"/>
          <a:stretch/>
        </p:blipFill>
        <p:spPr>
          <a:xfrm>
            <a:off x="3946725" y="1481000"/>
            <a:ext cx="5169552" cy="3075376"/>
          </a:xfrm>
          <a:prstGeom prst="rect">
            <a:avLst/>
          </a:prstGeom>
          <a:noFill/>
          <a:ln>
            <a:noFill/>
          </a:ln>
        </p:spPr>
      </p:pic>
      <p:pic>
        <p:nvPicPr>
          <p:cNvPr id="58" name="Google Shape;58;p13"/>
          <p:cNvPicPr preferRelativeResize="0"/>
          <p:nvPr/>
        </p:nvPicPr>
        <p:blipFill rotWithShape="1">
          <a:blip r:embed="rId3">
            <a:alphaModFix/>
          </a:blip>
          <a:srcRect b="79743"/>
          <a:stretch/>
        </p:blipFill>
        <p:spPr>
          <a:xfrm>
            <a:off x="4662670" y="977161"/>
            <a:ext cx="3621899" cy="5422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p:nvPr/>
        </p:nvSpPr>
        <p:spPr>
          <a:xfrm>
            <a:off x="3845275" y="1167950"/>
            <a:ext cx="5208624" cy="3639870"/>
          </a:xfrm>
          <a:prstGeom prst="flowChartDocumen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14"/>
          <p:cNvSpPr txBox="1">
            <a:spLocks noGrp="1"/>
          </p:cNvSpPr>
          <p:nvPr>
            <p:ph type="title"/>
          </p:nvPr>
        </p:nvSpPr>
        <p:spPr>
          <a:xfrm>
            <a:off x="4388475" y="0"/>
            <a:ext cx="4170300" cy="572700"/>
          </a:xfrm>
          <a:prstGeom prst="rect">
            <a:avLst/>
          </a:prstGeom>
        </p:spPr>
        <p:txBody>
          <a:bodyPr spcFirstLastPara="1" wrap="square" lIns="91425" tIns="91425" rIns="91425" bIns="91425" anchor="t" anchorCtr="0">
            <a:normAutofit fontScale="90000"/>
          </a:bodyPr>
          <a:lstStyle/>
          <a:p>
            <a:pPr marL="0" lvl="0" indent="0" algn="r" rtl="0">
              <a:spcBef>
                <a:spcPts val="0"/>
              </a:spcBef>
              <a:spcAft>
                <a:spcPts val="0"/>
              </a:spcAft>
              <a:buNone/>
            </a:pPr>
            <a:r>
              <a:rPr lang="en"/>
              <a:t>Slow Controls (EPICS)</a:t>
            </a:r>
            <a:endParaRPr/>
          </a:p>
        </p:txBody>
      </p:sp>
      <p:sp>
        <p:nvSpPr>
          <p:cNvPr id="65" name="Google Shape;65;p14"/>
          <p:cNvSpPr txBox="1"/>
          <p:nvPr/>
        </p:nvSpPr>
        <p:spPr>
          <a:xfrm>
            <a:off x="56700" y="710400"/>
            <a:ext cx="3621900" cy="4294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EPICS values are archived in multiple ways:</a:t>
            </a: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AutoNum type="arabicPeriod"/>
            </a:pPr>
            <a:r>
              <a:rPr lang="en" sz="1300">
                <a:solidFill>
                  <a:schemeClr val="dk1"/>
                </a:solidFill>
              </a:rPr>
              <a:t>DB archive maintained by accelerator. </a:t>
            </a:r>
            <a:br>
              <a:rPr lang="en" sz="1300">
                <a:solidFill>
                  <a:schemeClr val="dk1"/>
                </a:solidFill>
              </a:rPr>
            </a:br>
            <a:r>
              <a:rPr lang="en" sz="1100">
                <a:solidFill>
                  <a:schemeClr val="dk1"/>
                </a:solidFill>
              </a:rPr>
              <a:t>Same archive used for both accelerator and selected experiment SC values.</a:t>
            </a:r>
            <a:br>
              <a:rPr lang="en" sz="1300">
                <a:solidFill>
                  <a:schemeClr val="dk1"/>
                </a:solidFill>
              </a:rPr>
            </a:br>
            <a:endParaRPr sz="1300">
              <a:solidFill>
                <a:schemeClr val="dk1"/>
              </a:solidFill>
            </a:endParaRPr>
          </a:p>
          <a:p>
            <a:pPr marL="457200" lvl="0" indent="-330200" algn="l" rtl="0">
              <a:spcBef>
                <a:spcPts val="0"/>
              </a:spcBef>
              <a:spcAft>
                <a:spcPts val="0"/>
              </a:spcAft>
              <a:buClr>
                <a:schemeClr val="dk1"/>
              </a:buClr>
              <a:buSzPts val="1600"/>
              <a:buAutoNum type="arabicPeriod"/>
            </a:pPr>
            <a:r>
              <a:rPr lang="en" sz="1300">
                <a:solidFill>
                  <a:schemeClr val="dk1"/>
                </a:solidFill>
              </a:rPr>
              <a:t>Written to data stream as special EPICS events.</a:t>
            </a:r>
            <a:br>
              <a:rPr lang="en" sz="1300">
                <a:solidFill>
                  <a:schemeClr val="dk1"/>
                </a:solidFill>
              </a:rPr>
            </a:br>
            <a:r>
              <a:rPr lang="en" sz="1100" i="1">
                <a:solidFill>
                  <a:srgbClr val="980000"/>
                </a:solidFill>
              </a:rPr>
              <a:t>Must be handled carefully as “barrier” events when used in processing offline data!</a:t>
            </a:r>
            <a:br>
              <a:rPr lang="en" sz="1100" i="1">
                <a:solidFill>
                  <a:srgbClr val="980000"/>
                </a:solidFill>
              </a:rPr>
            </a:br>
            <a:endParaRPr sz="1100" i="1">
              <a:solidFill>
                <a:srgbClr val="980000"/>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Select values written to Conditions Database </a:t>
            </a:r>
            <a:br>
              <a:rPr lang="en" sz="1300">
                <a:solidFill>
                  <a:schemeClr val="dk1"/>
                </a:solidFill>
              </a:rPr>
            </a:br>
            <a:endParaRPr sz="1300">
              <a:solidFill>
                <a:schemeClr val="dk1"/>
              </a:solidFill>
            </a:endParaRPr>
          </a:p>
          <a:p>
            <a:pPr marL="457200" lvl="0" indent="-311150" algn="l" rtl="0">
              <a:spcBef>
                <a:spcPts val="0"/>
              </a:spcBef>
              <a:spcAft>
                <a:spcPts val="0"/>
              </a:spcAft>
              <a:buClr>
                <a:schemeClr val="dk1"/>
              </a:buClr>
              <a:buSzPts val="1300"/>
              <a:buAutoNum type="arabicPeriod"/>
            </a:pPr>
            <a:r>
              <a:rPr lang="en" sz="1300">
                <a:solidFill>
                  <a:schemeClr val="dk1"/>
                </a:solidFill>
              </a:rPr>
              <a:t>Very select values written to special logbook entries to summarize run conditions</a:t>
            </a:r>
            <a:endParaRPr sz="13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cxnSp>
        <p:nvCxnSpPr>
          <p:cNvPr id="66" name="Google Shape;66;p14"/>
          <p:cNvCxnSpPr/>
          <p:nvPr/>
        </p:nvCxnSpPr>
        <p:spPr>
          <a:xfrm rot="10800000">
            <a:off x="1968150" y="612750"/>
            <a:ext cx="6756000" cy="0"/>
          </a:xfrm>
          <a:prstGeom prst="straightConnector1">
            <a:avLst/>
          </a:prstGeom>
          <a:noFill/>
          <a:ln w="9525" cap="flat" cmpd="sng">
            <a:solidFill>
              <a:srgbClr val="FF9900"/>
            </a:solidFill>
            <a:prstDash val="solid"/>
            <a:round/>
            <a:headEnd type="none" w="med" len="med"/>
            <a:tailEnd type="none" w="med" len="med"/>
          </a:ln>
        </p:spPr>
      </p:cxnSp>
      <p:pic>
        <p:nvPicPr>
          <p:cNvPr id="67" name="Google Shape;67;p14"/>
          <p:cNvPicPr preferRelativeResize="0"/>
          <p:nvPr/>
        </p:nvPicPr>
        <p:blipFill>
          <a:blip r:embed="rId3">
            <a:alphaModFix/>
          </a:blip>
          <a:stretch>
            <a:fillRect/>
          </a:stretch>
        </p:blipFill>
        <p:spPr>
          <a:xfrm>
            <a:off x="3876786" y="1201027"/>
            <a:ext cx="5160600" cy="2767731"/>
          </a:xfrm>
          <a:prstGeom prst="rect">
            <a:avLst/>
          </a:prstGeom>
          <a:noFill/>
          <a:ln>
            <a:noFill/>
          </a:ln>
        </p:spPr>
      </p:pic>
      <p:sp>
        <p:nvSpPr>
          <p:cNvPr id="68" name="Google Shape;68;p14"/>
          <p:cNvSpPr txBox="1"/>
          <p:nvPr/>
        </p:nvSpPr>
        <p:spPr>
          <a:xfrm>
            <a:off x="4887200" y="857475"/>
            <a:ext cx="2910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i="1">
                <a:solidFill>
                  <a:schemeClr val="dk2"/>
                </a:solidFill>
              </a:rPr>
              <a:t>example epics2et configuration file</a:t>
            </a:r>
            <a:endParaRPr sz="1300" i="1">
              <a:solidFill>
                <a:schemeClr val="dk2"/>
              </a:solidFill>
            </a:endParaRPr>
          </a:p>
        </p:txBody>
      </p:sp>
      <p:sp>
        <p:nvSpPr>
          <p:cNvPr id="69" name="Google Shape;69;p14"/>
          <p:cNvSpPr txBox="1"/>
          <p:nvPr/>
        </p:nvSpPr>
        <p:spPr>
          <a:xfrm>
            <a:off x="6087800" y="1509400"/>
            <a:ext cx="30036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rgbClr val="FF0000"/>
                </a:solidFill>
              </a:rPr>
              <a:t>value is number of seconds between writes to data stream</a:t>
            </a:r>
            <a:endParaRPr sz="1300">
              <a:solidFill>
                <a:srgbClr val="FF0000"/>
              </a:solidFill>
            </a:endParaRPr>
          </a:p>
          <a:p>
            <a:pPr marL="0" lvl="0" indent="0" algn="l" rtl="0">
              <a:spcBef>
                <a:spcPts val="0"/>
              </a:spcBef>
              <a:spcAft>
                <a:spcPts val="0"/>
              </a:spcAft>
              <a:buNone/>
            </a:pPr>
            <a:br>
              <a:rPr lang="en" sz="1300">
                <a:solidFill>
                  <a:srgbClr val="FF0000"/>
                </a:solidFill>
              </a:rPr>
            </a:br>
            <a:r>
              <a:rPr lang="en" sz="1300">
                <a:solidFill>
                  <a:srgbClr val="FF0000"/>
                </a:solidFill>
              </a:rPr>
              <a:t>key is EPICS PV name</a:t>
            </a:r>
            <a:endParaRPr sz="1300">
              <a:solidFill>
                <a:srgbClr val="FF0000"/>
              </a:solidFill>
            </a:endParaRPr>
          </a:p>
        </p:txBody>
      </p:sp>
      <p:cxnSp>
        <p:nvCxnSpPr>
          <p:cNvPr id="70" name="Google Shape;70;p14"/>
          <p:cNvCxnSpPr/>
          <p:nvPr/>
        </p:nvCxnSpPr>
        <p:spPr>
          <a:xfrm>
            <a:off x="5300675" y="1522375"/>
            <a:ext cx="206700" cy="0"/>
          </a:xfrm>
          <a:prstGeom prst="straightConnector1">
            <a:avLst/>
          </a:prstGeom>
          <a:noFill/>
          <a:ln w="9525" cap="flat" cmpd="sng">
            <a:solidFill>
              <a:srgbClr val="FF0000"/>
            </a:solidFill>
            <a:prstDash val="solid"/>
            <a:round/>
            <a:headEnd type="none" w="med" len="med"/>
            <a:tailEnd type="none" w="med" len="med"/>
          </a:ln>
        </p:spPr>
      </p:cxnSp>
      <p:cxnSp>
        <p:nvCxnSpPr>
          <p:cNvPr id="71" name="Google Shape;71;p14"/>
          <p:cNvCxnSpPr/>
          <p:nvPr/>
        </p:nvCxnSpPr>
        <p:spPr>
          <a:xfrm>
            <a:off x="3904267" y="1522375"/>
            <a:ext cx="701700" cy="0"/>
          </a:xfrm>
          <a:prstGeom prst="straightConnector1">
            <a:avLst/>
          </a:prstGeom>
          <a:noFill/>
          <a:ln w="9525" cap="flat" cmpd="sng">
            <a:solidFill>
              <a:srgbClr val="FF0000"/>
            </a:solidFill>
            <a:prstDash val="solid"/>
            <a:round/>
            <a:headEnd type="none" w="med" len="med"/>
            <a:tailEnd type="none" w="med" len="med"/>
          </a:ln>
        </p:spPr>
      </p:cxnSp>
      <p:cxnSp>
        <p:nvCxnSpPr>
          <p:cNvPr id="72" name="Google Shape;72;p14"/>
          <p:cNvCxnSpPr/>
          <p:nvPr/>
        </p:nvCxnSpPr>
        <p:spPr>
          <a:xfrm rot="10800000">
            <a:off x="5441200" y="1530800"/>
            <a:ext cx="686400" cy="256200"/>
          </a:xfrm>
          <a:prstGeom prst="straightConnector1">
            <a:avLst/>
          </a:prstGeom>
          <a:noFill/>
          <a:ln w="9525" cap="flat" cmpd="sng">
            <a:solidFill>
              <a:srgbClr val="FF0000"/>
            </a:solidFill>
            <a:prstDash val="solid"/>
            <a:round/>
            <a:headEnd type="none" w="med" len="med"/>
            <a:tailEnd type="none" w="med" len="med"/>
          </a:ln>
        </p:spPr>
      </p:cxnSp>
      <p:cxnSp>
        <p:nvCxnSpPr>
          <p:cNvPr id="73" name="Google Shape;73;p14"/>
          <p:cNvCxnSpPr/>
          <p:nvPr/>
        </p:nvCxnSpPr>
        <p:spPr>
          <a:xfrm rot="10800000">
            <a:off x="4548000" y="1530750"/>
            <a:ext cx="1604400" cy="752400"/>
          </a:xfrm>
          <a:prstGeom prst="straightConnector1">
            <a:avLst/>
          </a:prstGeom>
          <a:noFill/>
          <a:ln w="9525" cap="flat" cmpd="sng">
            <a:solidFill>
              <a:srgbClr val="FF0000"/>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5003150" y="5575"/>
            <a:ext cx="4079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GlueX Example</a:t>
            </a:r>
            <a:endParaRPr/>
          </a:p>
        </p:txBody>
      </p:sp>
      <p:grpSp>
        <p:nvGrpSpPr>
          <p:cNvPr id="79" name="Google Shape;79;p15"/>
          <p:cNvGrpSpPr/>
          <p:nvPr/>
        </p:nvGrpSpPr>
        <p:grpSpPr>
          <a:xfrm>
            <a:off x="512737" y="1431346"/>
            <a:ext cx="535831" cy="669789"/>
            <a:chOff x="512750" y="1431400"/>
            <a:chExt cx="760800" cy="951000"/>
          </a:xfrm>
        </p:grpSpPr>
        <p:sp>
          <p:nvSpPr>
            <p:cNvPr id="80" name="Google Shape;80;p15"/>
            <p:cNvSpPr/>
            <p:nvPr/>
          </p:nvSpPr>
          <p:spPr>
            <a:xfrm>
              <a:off x="599600" y="1431400"/>
              <a:ext cx="587100" cy="95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p15"/>
            <p:cNvSpPr txBox="1"/>
            <p:nvPr/>
          </p:nvSpPr>
          <p:spPr>
            <a:xfrm>
              <a:off x="512750" y="1622798"/>
              <a:ext cx="760800" cy="56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FEB</a:t>
              </a:r>
              <a:endParaRPr>
                <a:solidFill>
                  <a:schemeClr val="dk1"/>
                </a:solidFill>
              </a:endParaRPr>
            </a:p>
          </p:txBody>
        </p:sp>
      </p:grpSp>
      <p:grpSp>
        <p:nvGrpSpPr>
          <p:cNvPr id="82" name="Google Shape;82;p15"/>
          <p:cNvGrpSpPr/>
          <p:nvPr/>
        </p:nvGrpSpPr>
        <p:grpSpPr>
          <a:xfrm>
            <a:off x="512737" y="2193346"/>
            <a:ext cx="535831" cy="669789"/>
            <a:chOff x="512750" y="1431400"/>
            <a:chExt cx="760800" cy="951000"/>
          </a:xfrm>
        </p:grpSpPr>
        <p:sp>
          <p:nvSpPr>
            <p:cNvPr id="83" name="Google Shape;83;p15"/>
            <p:cNvSpPr/>
            <p:nvPr/>
          </p:nvSpPr>
          <p:spPr>
            <a:xfrm>
              <a:off x="599600" y="1431400"/>
              <a:ext cx="587100" cy="95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5"/>
            <p:cNvSpPr txBox="1"/>
            <p:nvPr/>
          </p:nvSpPr>
          <p:spPr>
            <a:xfrm>
              <a:off x="512750" y="1622798"/>
              <a:ext cx="760800" cy="56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FEB</a:t>
              </a:r>
              <a:endParaRPr>
                <a:solidFill>
                  <a:schemeClr val="dk1"/>
                </a:solidFill>
              </a:endParaRPr>
            </a:p>
          </p:txBody>
        </p:sp>
      </p:grpSp>
      <p:grpSp>
        <p:nvGrpSpPr>
          <p:cNvPr id="85" name="Google Shape;85;p15"/>
          <p:cNvGrpSpPr/>
          <p:nvPr/>
        </p:nvGrpSpPr>
        <p:grpSpPr>
          <a:xfrm>
            <a:off x="512737" y="2955346"/>
            <a:ext cx="535831" cy="669789"/>
            <a:chOff x="512750" y="1431400"/>
            <a:chExt cx="760800" cy="951000"/>
          </a:xfrm>
        </p:grpSpPr>
        <p:sp>
          <p:nvSpPr>
            <p:cNvPr id="86" name="Google Shape;86;p15"/>
            <p:cNvSpPr/>
            <p:nvPr/>
          </p:nvSpPr>
          <p:spPr>
            <a:xfrm>
              <a:off x="599600" y="1431400"/>
              <a:ext cx="587100" cy="95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5"/>
            <p:cNvSpPr txBox="1"/>
            <p:nvPr/>
          </p:nvSpPr>
          <p:spPr>
            <a:xfrm>
              <a:off x="512750" y="1622798"/>
              <a:ext cx="760800" cy="56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FEB</a:t>
              </a:r>
              <a:endParaRPr>
                <a:solidFill>
                  <a:schemeClr val="dk1"/>
                </a:solidFill>
              </a:endParaRPr>
            </a:p>
          </p:txBody>
        </p:sp>
      </p:grpSp>
      <p:grpSp>
        <p:nvGrpSpPr>
          <p:cNvPr id="88" name="Google Shape;88;p15"/>
          <p:cNvGrpSpPr/>
          <p:nvPr/>
        </p:nvGrpSpPr>
        <p:grpSpPr>
          <a:xfrm>
            <a:off x="512737" y="4174546"/>
            <a:ext cx="535831" cy="669789"/>
            <a:chOff x="512750" y="1431400"/>
            <a:chExt cx="760800" cy="951000"/>
          </a:xfrm>
        </p:grpSpPr>
        <p:sp>
          <p:nvSpPr>
            <p:cNvPr id="89" name="Google Shape;89;p15"/>
            <p:cNvSpPr/>
            <p:nvPr/>
          </p:nvSpPr>
          <p:spPr>
            <a:xfrm>
              <a:off x="599600" y="1431400"/>
              <a:ext cx="587100" cy="951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5"/>
            <p:cNvSpPr txBox="1"/>
            <p:nvPr/>
          </p:nvSpPr>
          <p:spPr>
            <a:xfrm>
              <a:off x="512750" y="1622798"/>
              <a:ext cx="760800" cy="56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rPr>
                <a:t>FEB</a:t>
              </a:r>
              <a:endParaRPr>
                <a:solidFill>
                  <a:schemeClr val="dk1"/>
                </a:solidFill>
              </a:endParaRPr>
            </a:p>
          </p:txBody>
        </p:sp>
      </p:grpSp>
      <p:grpSp>
        <p:nvGrpSpPr>
          <p:cNvPr id="91" name="Google Shape;91;p15"/>
          <p:cNvGrpSpPr/>
          <p:nvPr/>
        </p:nvGrpSpPr>
        <p:grpSpPr>
          <a:xfrm>
            <a:off x="6060225" y="2823600"/>
            <a:ext cx="1397400" cy="744300"/>
            <a:chOff x="6822225" y="3052200"/>
            <a:chExt cx="1397400" cy="744300"/>
          </a:xfrm>
        </p:grpSpPr>
        <p:sp>
          <p:nvSpPr>
            <p:cNvPr id="92" name="Google Shape;92;p15"/>
            <p:cNvSpPr/>
            <p:nvPr/>
          </p:nvSpPr>
          <p:spPr>
            <a:xfrm>
              <a:off x="6822225" y="3052200"/>
              <a:ext cx="1397400" cy="744300"/>
            </a:xfrm>
            <a:prstGeom prst="can">
              <a:avLst>
                <a:gd name="adj" fmla="val 25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93;p15"/>
            <p:cNvSpPr txBox="1"/>
            <p:nvPr/>
          </p:nvSpPr>
          <p:spPr>
            <a:xfrm>
              <a:off x="7045475" y="3250650"/>
              <a:ext cx="1025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storage</a:t>
              </a:r>
              <a:endParaRPr sz="1800">
                <a:solidFill>
                  <a:schemeClr val="dk2"/>
                </a:solidFill>
              </a:endParaRPr>
            </a:p>
          </p:txBody>
        </p:sp>
      </p:grpSp>
      <p:grpSp>
        <p:nvGrpSpPr>
          <p:cNvPr id="94" name="Google Shape;94;p15"/>
          <p:cNvGrpSpPr/>
          <p:nvPr/>
        </p:nvGrpSpPr>
        <p:grpSpPr>
          <a:xfrm>
            <a:off x="4060959" y="2860475"/>
            <a:ext cx="808716" cy="725400"/>
            <a:chOff x="5051559" y="879275"/>
            <a:chExt cx="808716" cy="725400"/>
          </a:xfrm>
        </p:grpSpPr>
        <p:sp>
          <p:nvSpPr>
            <p:cNvPr id="95" name="Google Shape;95;p15"/>
            <p:cNvSpPr/>
            <p:nvPr/>
          </p:nvSpPr>
          <p:spPr>
            <a:xfrm>
              <a:off x="5088375" y="1260275"/>
              <a:ext cx="771900" cy="344400"/>
            </a:xfrm>
            <a:prstGeom prst="curvedUpArrow">
              <a:avLst>
                <a:gd name="adj1" fmla="val 25000"/>
                <a:gd name="adj2" fmla="val 50000"/>
                <a:gd name="adj3" fmla="val 25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5"/>
            <p:cNvSpPr/>
            <p:nvPr/>
          </p:nvSpPr>
          <p:spPr>
            <a:xfrm rot="10800000">
              <a:off x="5051559" y="879275"/>
              <a:ext cx="771900" cy="344400"/>
            </a:xfrm>
            <a:prstGeom prst="curvedUpArrow">
              <a:avLst>
                <a:gd name="adj1" fmla="val 25000"/>
                <a:gd name="adj2" fmla="val 50000"/>
                <a:gd name="adj3" fmla="val 25000"/>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7" name="Google Shape;97;p15"/>
            <p:cNvSpPr txBox="1"/>
            <p:nvPr/>
          </p:nvSpPr>
          <p:spPr>
            <a:xfrm>
              <a:off x="5142077" y="986843"/>
              <a:ext cx="606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000000"/>
                  </a:solidFill>
                  <a:latin typeface="Impact"/>
                  <a:ea typeface="Impact"/>
                  <a:cs typeface="Impact"/>
                  <a:sym typeface="Impact"/>
                </a:rPr>
                <a:t>ET</a:t>
              </a:r>
              <a:endParaRPr sz="2200">
                <a:solidFill>
                  <a:srgbClr val="000000"/>
                </a:solidFill>
                <a:latin typeface="Impact"/>
                <a:ea typeface="Impact"/>
                <a:cs typeface="Impact"/>
                <a:sym typeface="Impact"/>
              </a:endParaRPr>
            </a:p>
          </p:txBody>
        </p:sp>
      </p:grpSp>
      <p:cxnSp>
        <p:nvCxnSpPr>
          <p:cNvPr id="98" name="Google Shape;98;p15"/>
          <p:cNvCxnSpPr>
            <a:stCxn id="81" idx="3"/>
            <a:endCxn id="99" idx="1"/>
          </p:cNvCxnSpPr>
          <p:nvPr/>
        </p:nvCxnSpPr>
        <p:spPr>
          <a:xfrm>
            <a:off x="1048569" y="1766239"/>
            <a:ext cx="1341300" cy="1518600"/>
          </a:xfrm>
          <a:prstGeom prst="straightConnector1">
            <a:avLst/>
          </a:prstGeom>
          <a:noFill/>
          <a:ln w="38100" cap="flat" cmpd="sng">
            <a:solidFill>
              <a:srgbClr val="595959"/>
            </a:solidFill>
            <a:prstDash val="solid"/>
            <a:round/>
            <a:headEnd type="none" w="med" len="med"/>
            <a:tailEnd type="none" w="med" len="med"/>
          </a:ln>
        </p:spPr>
      </p:cxnSp>
      <p:cxnSp>
        <p:nvCxnSpPr>
          <p:cNvPr id="100" name="Google Shape;100;p15"/>
          <p:cNvCxnSpPr>
            <a:stCxn id="84" idx="3"/>
            <a:endCxn id="99" idx="1"/>
          </p:cNvCxnSpPr>
          <p:nvPr/>
        </p:nvCxnSpPr>
        <p:spPr>
          <a:xfrm>
            <a:off x="1048569" y="2528239"/>
            <a:ext cx="1341300" cy="756600"/>
          </a:xfrm>
          <a:prstGeom prst="straightConnector1">
            <a:avLst/>
          </a:prstGeom>
          <a:noFill/>
          <a:ln w="38100" cap="flat" cmpd="sng">
            <a:solidFill>
              <a:srgbClr val="595959"/>
            </a:solidFill>
            <a:prstDash val="solid"/>
            <a:round/>
            <a:headEnd type="none" w="med" len="med"/>
            <a:tailEnd type="none" w="med" len="med"/>
          </a:ln>
        </p:spPr>
      </p:cxnSp>
      <p:cxnSp>
        <p:nvCxnSpPr>
          <p:cNvPr id="101" name="Google Shape;101;p15"/>
          <p:cNvCxnSpPr>
            <a:stCxn id="87" idx="3"/>
            <a:endCxn id="99" idx="1"/>
          </p:cNvCxnSpPr>
          <p:nvPr/>
        </p:nvCxnSpPr>
        <p:spPr>
          <a:xfrm rot="10800000" flipH="1">
            <a:off x="1048569" y="3284839"/>
            <a:ext cx="1341300" cy="5400"/>
          </a:xfrm>
          <a:prstGeom prst="straightConnector1">
            <a:avLst/>
          </a:prstGeom>
          <a:noFill/>
          <a:ln w="38100" cap="flat" cmpd="sng">
            <a:solidFill>
              <a:srgbClr val="595959"/>
            </a:solidFill>
            <a:prstDash val="solid"/>
            <a:round/>
            <a:headEnd type="none" w="med" len="med"/>
            <a:tailEnd type="none" w="med" len="med"/>
          </a:ln>
        </p:spPr>
      </p:cxnSp>
      <p:cxnSp>
        <p:nvCxnSpPr>
          <p:cNvPr id="102" name="Google Shape;102;p15"/>
          <p:cNvCxnSpPr>
            <a:stCxn id="97" idx="3"/>
            <a:endCxn id="92" idx="2"/>
          </p:cNvCxnSpPr>
          <p:nvPr/>
        </p:nvCxnSpPr>
        <p:spPr>
          <a:xfrm rot="10800000" flipH="1">
            <a:off x="4758077" y="3195743"/>
            <a:ext cx="1302000" cy="33900"/>
          </a:xfrm>
          <a:prstGeom prst="straightConnector1">
            <a:avLst/>
          </a:prstGeom>
          <a:noFill/>
          <a:ln w="76200" cap="flat" cmpd="sng">
            <a:solidFill>
              <a:srgbClr val="595959"/>
            </a:solidFill>
            <a:prstDash val="solid"/>
            <a:round/>
            <a:headEnd type="none" w="med" len="med"/>
            <a:tailEnd type="triangle" w="med" len="med"/>
          </a:ln>
        </p:spPr>
      </p:cxnSp>
      <p:grpSp>
        <p:nvGrpSpPr>
          <p:cNvPr id="103" name="Google Shape;103;p15"/>
          <p:cNvGrpSpPr/>
          <p:nvPr/>
        </p:nvGrpSpPr>
        <p:grpSpPr>
          <a:xfrm>
            <a:off x="3916255" y="4012875"/>
            <a:ext cx="1086900" cy="349873"/>
            <a:chOff x="5035625" y="2420552"/>
            <a:chExt cx="1086900" cy="349873"/>
          </a:xfrm>
        </p:grpSpPr>
        <p:sp>
          <p:nvSpPr>
            <p:cNvPr id="104" name="Google Shape;104;p15"/>
            <p:cNvSpPr/>
            <p:nvPr/>
          </p:nvSpPr>
          <p:spPr>
            <a:xfrm>
              <a:off x="5159250" y="2426025"/>
              <a:ext cx="808800" cy="344400"/>
            </a:xfrm>
            <a:prstGeom prst="horizontalScroll">
              <a:avLst>
                <a:gd name="adj" fmla="val 12500"/>
              </a:avLst>
            </a:prstGeom>
            <a:solidFill>
              <a:srgbClr val="D9EAD3"/>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5" name="Google Shape;105;p15"/>
            <p:cNvSpPr txBox="1"/>
            <p:nvPr/>
          </p:nvSpPr>
          <p:spPr>
            <a:xfrm>
              <a:off x="5035625" y="2420552"/>
              <a:ext cx="10869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274E13"/>
                  </a:solidFill>
                </a:rPr>
                <a:t>monitoring</a:t>
              </a:r>
              <a:endParaRPr sz="1000" b="1">
                <a:solidFill>
                  <a:srgbClr val="274E13"/>
                </a:solidFill>
              </a:endParaRPr>
            </a:p>
          </p:txBody>
        </p:sp>
      </p:grpSp>
      <p:cxnSp>
        <p:nvCxnSpPr>
          <p:cNvPr id="106" name="Google Shape;106;p15"/>
          <p:cNvCxnSpPr>
            <a:endCxn id="105" idx="0"/>
          </p:cNvCxnSpPr>
          <p:nvPr/>
        </p:nvCxnSpPr>
        <p:spPr>
          <a:xfrm>
            <a:off x="4452205" y="3584775"/>
            <a:ext cx="7500" cy="428100"/>
          </a:xfrm>
          <a:prstGeom prst="straightConnector1">
            <a:avLst/>
          </a:prstGeom>
          <a:noFill/>
          <a:ln w="28575" cap="flat" cmpd="sng">
            <a:solidFill>
              <a:srgbClr val="595959"/>
            </a:solidFill>
            <a:prstDash val="solid"/>
            <a:round/>
            <a:headEnd type="none" w="med" len="med"/>
            <a:tailEnd type="triangle" w="med" len="med"/>
          </a:ln>
        </p:spPr>
      </p:cxnSp>
      <p:cxnSp>
        <p:nvCxnSpPr>
          <p:cNvPr id="107" name="Google Shape;107;p15"/>
          <p:cNvCxnSpPr>
            <a:stCxn id="90" idx="3"/>
            <a:endCxn id="99" idx="1"/>
          </p:cNvCxnSpPr>
          <p:nvPr/>
        </p:nvCxnSpPr>
        <p:spPr>
          <a:xfrm rot="10800000" flipH="1">
            <a:off x="1048569" y="3284839"/>
            <a:ext cx="1341300" cy="1224600"/>
          </a:xfrm>
          <a:prstGeom prst="straightConnector1">
            <a:avLst/>
          </a:prstGeom>
          <a:noFill/>
          <a:ln w="38100" cap="flat" cmpd="sng">
            <a:solidFill>
              <a:srgbClr val="595959"/>
            </a:solidFill>
            <a:prstDash val="solid"/>
            <a:round/>
            <a:headEnd type="none" w="med" len="med"/>
            <a:tailEnd type="none" w="med" len="med"/>
          </a:ln>
        </p:spPr>
      </p:cxnSp>
      <p:grpSp>
        <p:nvGrpSpPr>
          <p:cNvPr id="108" name="Google Shape;108;p15"/>
          <p:cNvGrpSpPr/>
          <p:nvPr/>
        </p:nvGrpSpPr>
        <p:grpSpPr>
          <a:xfrm>
            <a:off x="2431225" y="1381800"/>
            <a:ext cx="909600" cy="412841"/>
            <a:chOff x="2431225" y="1381800"/>
            <a:chExt cx="909600" cy="412841"/>
          </a:xfrm>
        </p:grpSpPr>
        <p:sp>
          <p:nvSpPr>
            <p:cNvPr id="109" name="Google Shape;109;p15"/>
            <p:cNvSpPr/>
            <p:nvPr/>
          </p:nvSpPr>
          <p:spPr>
            <a:xfrm>
              <a:off x="2431225" y="1381800"/>
              <a:ext cx="909600" cy="349800"/>
            </a:xfrm>
            <a:prstGeom prst="cube">
              <a:avLst>
                <a:gd name="adj" fmla="val 2500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0" name="Google Shape;110;p15"/>
            <p:cNvSpPr txBox="1"/>
            <p:nvPr/>
          </p:nvSpPr>
          <p:spPr>
            <a:xfrm>
              <a:off x="2558144" y="1409741"/>
              <a:ext cx="672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lt1"/>
                  </a:solidFill>
                </a:rPr>
                <a:t>BOR</a:t>
              </a:r>
              <a:endParaRPr sz="1300" b="1">
                <a:solidFill>
                  <a:schemeClr val="lt1"/>
                </a:solidFill>
              </a:endParaRPr>
            </a:p>
          </p:txBody>
        </p:sp>
      </p:grpSp>
      <p:cxnSp>
        <p:nvCxnSpPr>
          <p:cNvPr id="111" name="Google Shape;111;p15"/>
          <p:cNvCxnSpPr>
            <a:endCxn id="109" idx="2"/>
          </p:cNvCxnSpPr>
          <p:nvPr/>
        </p:nvCxnSpPr>
        <p:spPr>
          <a:xfrm rot="10800000" flipH="1">
            <a:off x="1033525" y="1600425"/>
            <a:ext cx="1397700" cy="62700"/>
          </a:xfrm>
          <a:prstGeom prst="straightConnector1">
            <a:avLst/>
          </a:prstGeom>
          <a:noFill/>
          <a:ln w="9525" cap="flat" cmpd="sng">
            <a:solidFill>
              <a:srgbClr val="0000FF"/>
            </a:solidFill>
            <a:prstDash val="dash"/>
            <a:round/>
            <a:headEnd type="none" w="med" len="med"/>
            <a:tailEnd type="none" w="med" len="med"/>
          </a:ln>
        </p:spPr>
      </p:cxnSp>
      <p:cxnSp>
        <p:nvCxnSpPr>
          <p:cNvPr id="112" name="Google Shape;112;p15"/>
          <p:cNvCxnSpPr>
            <a:endCxn id="109" idx="2"/>
          </p:cNvCxnSpPr>
          <p:nvPr/>
        </p:nvCxnSpPr>
        <p:spPr>
          <a:xfrm rot="10800000" flipH="1">
            <a:off x="1041925" y="1600425"/>
            <a:ext cx="1389300" cy="732300"/>
          </a:xfrm>
          <a:prstGeom prst="straightConnector1">
            <a:avLst/>
          </a:prstGeom>
          <a:noFill/>
          <a:ln w="9525" cap="flat" cmpd="sng">
            <a:solidFill>
              <a:srgbClr val="0000FF"/>
            </a:solidFill>
            <a:prstDash val="dash"/>
            <a:round/>
            <a:headEnd type="none" w="med" len="med"/>
            <a:tailEnd type="none" w="med" len="med"/>
          </a:ln>
        </p:spPr>
      </p:cxnSp>
      <p:cxnSp>
        <p:nvCxnSpPr>
          <p:cNvPr id="113" name="Google Shape;113;p15"/>
          <p:cNvCxnSpPr>
            <a:endCxn id="109" idx="2"/>
          </p:cNvCxnSpPr>
          <p:nvPr/>
        </p:nvCxnSpPr>
        <p:spPr>
          <a:xfrm rot="10800000" flipH="1">
            <a:off x="1050325" y="1600425"/>
            <a:ext cx="1380900" cy="1476600"/>
          </a:xfrm>
          <a:prstGeom prst="straightConnector1">
            <a:avLst/>
          </a:prstGeom>
          <a:noFill/>
          <a:ln w="9525" cap="flat" cmpd="sng">
            <a:solidFill>
              <a:srgbClr val="0000FF"/>
            </a:solidFill>
            <a:prstDash val="dash"/>
            <a:round/>
            <a:headEnd type="none" w="med" len="med"/>
            <a:tailEnd type="none" w="med" len="med"/>
          </a:ln>
        </p:spPr>
      </p:cxnSp>
      <p:cxnSp>
        <p:nvCxnSpPr>
          <p:cNvPr id="114" name="Google Shape;114;p15"/>
          <p:cNvCxnSpPr>
            <a:endCxn id="109" idx="2"/>
          </p:cNvCxnSpPr>
          <p:nvPr/>
        </p:nvCxnSpPr>
        <p:spPr>
          <a:xfrm rot="10800000" flipH="1">
            <a:off x="1017025" y="1600425"/>
            <a:ext cx="1414200" cy="2675700"/>
          </a:xfrm>
          <a:prstGeom prst="straightConnector1">
            <a:avLst/>
          </a:prstGeom>
          <a:noFill/>
          <a:ln w="9525" cap="flat" cmpd="sng">
            <a:solidFill>
              <a:srgbClr val="0000FF"/>
            </a:solidFill>
            <a:prstDash val="dash"/>
            <a:round/>
            <a:headEnd type="none" w="med" len="med"/>
            <a:tailEnd type="none" w="med" len="med"/>
          </a:ln>
        </p:spPr>
      </p:cxnSp>
      <p:cxnSp>
        <p:nvCxnSpPr>
          <p:cNvPr id="115" name="Google Shape;115;p15"/>
          <p:cNvCxnSpPr>
            <a:stCxn id="96" idx="3"/>
            <a:endCxn id="109" idx="5"/>
          </p:cNvCxnSpPr>
          <p:nvPr/>
        </p:nvCxnSpPr>
        <p:spPr>
          <a:xfrm rot="10800000">
            <a:off x="3340734" y="1512875"/>
            <a:ext cx="1127700" cy="1347600"/>
          </a:xfrm>
          <a:prstGeom prst="straightConnector1">
            <a:avLst/>
          </a:prstGeom>
          <a:noFill/>
          <a:ln w="9525" cap="flat" cmpd="sng">
            <a:solidFill>
              <a:srgbClr val="0000FF"/>
            </a:solidFill>
            <a:prstDash val="dash"/>
            <a:round/>
            <a:headEnd type="stealth" w="med" len="med"/>
            <a:tailEnd type="none" w="med" len="med"/>
          </a:ln>
        </p:spPr>
      </p:cxnSp>
      <p:cxnSp>
        <p:nvCxnSpPr>
          <p:cNvPr id="116" name="Google Shape;116;p15"/>
          <p:cNvCxnSpPr/>
          <p:nvPr/>
        </p:nvCxnSpPr>
        <p:spPr>
          <a:xfrm flipH="1">
            <a:off x="4631000" y="1762175"/>
            <a:ext cx="578700" cy="1066800"/>
          </a:xfrm>
          <a:prstGeom prst="straightConnector1">
            <a:avLst/>
          </a:prstGeom>
          <a:noFill/>
          <a:ln w="9525" cap="flat" cmpd="sng">
            <a:solidFill>
              <a:srgbClr val="00FF00"/>
            </a:solidFill>
            <a:prstDash val="solid"/>
            <a:round/>
            <a:headEnd type="none" w="med" len="med"/>
            <a:tailEnd type="stealth" w="med" len="med"/>
          </a:ln>
        </p:spPr>
      </p:cxnSp>
      <p:sp>
        <p:nvSpPr>
          <p:cNvPr id="117" name="Google Shape;117;p15"/>
          <p:cNvSpPr/>
          <p:nvPr/>
        </p:nvSpPr>
        <p:spPr>
          <a:xfrm>
            <a:off x="4691980" y="1407413"/>
            <a:ext cx="1173900" cy="349800"/>
          </a:xfrm>
          <a:prstGeom prst="cube">
            <a:avLst>
              <a:gd name="adj" fmla="val 25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999999"/>
              </a:solidFill>
            </a:endParaRPr>
          </a:p>
        </p:txBody>
      </p:sp>
      <p:sp>
        <p:nvSpPr>
          <p:cNvPr id="118" name="Google Shape;118;p15"/>
          <p:cNvSpPr txBox="1"/>
          <p:nvPr/>
        </p:nvSpPr>
        <p:spPr>
          <a:xfrm>
            <a:off x="4840655" y="1421375"/>
            <a:ext cx="1233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00FF00"/>
                </a:solidFill>
              </a:rPr>
              <a:t>epics2et</a:t>
            </a:r>
            <a:endParaRPr sz="1300" b="1">
              <a:solidFill>
                <a:srgbClr val="00FF00"/>
              </a:solidFill>
            </a:endParaRPr>
          </a:p>
        </p:txBody>
      </p:sp>
      <p:grpSp>
        <p:nvGrpSpPr>
          <p:cNvPr id="119" name="Google Shape;119;p15"/>
          <p:cNvGrpSpPr/>
          <p:nvPr/>
        </p:nvGrpSpPr>
        <p:grpSpPr>
          <a:xfrm>
            <a:off x="2389850" y="2828239"/>
            <a:ext cx="1128246" cy="793800"/>
            <a:chOff x="5747200" y="4201714"/>
            <a:chExt cx="1128246" cy="793800"/>
          </a:xfrm>
        </p:grpSpPr>
        <p:sp>
          <p:nvSpPr>
            <p:cNvPr id="120" name="Google Shape;120;p15"/>
            <p:cNvSpPr/>
            <p:nvPr/>
          </p:nvSpPr>
          <p:spPr>
            <a:xfrm>
              <a:off x="5788546" y="4201714"/>
              <a:ext cx="1086900" cy="793800"/>
            </a:xfrm>
            <a:prstGeom prst="cube">
              <a:avLst>
                <a:gd name="adj" fmla="val 25000"/>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5"/>
            <p:cNvSpPr txBox="1"/>
            <p:nvPr/>
          </p:nvSpPr>
          <p:spPr>
            <a:xfrm>
              <a:off x="5747200" y="4350475"/>
              <a:ext cx="1050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dk1"/>
                  </a:solidFill>
                </a:rPr>
                <a:t>Event Builder</a:t>
              </a:r>
              <a:endParaRPr b="1">
                <a:solidFill>
                  <a:schemeClr val="dk1"/>
                </a:solidFill>
              </a:endParaRPr>
            </a:p>
          </p:txBody>
        </p:sp>
      </p:grpSp>
      <p:cxnSp>
        <p:nvCxnSpPr>
          <p:cNvPr id="121" name="Google Shape;121;p15"/>
          <p:cNvCxnSpPr/>
          <p:nvPr/>
        </p:nvCxnSpPr>
        <p:spPr>
          <a:xfrm>
            <a:off x="3440150" y="3208600"/>
            <a:ext cx="669600" cy="0"/>
          </a:xfrm>
          <a:prstGeom prst="straightConnector1">
            <a:avLst/>
          </a:prstGeom>
          <a:noFill/>
          <a:ln w="76200" cap="flat" cmpd="sng">
            <a:solidFill>
              <a:srgbClr val="595959"/>
            </a:solidFill>
            <a:prstDash val="solid"/>
            <a:round/>
            <a:headEnd type="none" w="med" len="med"/>
            <a:tailEnd type="none" w="med" len="med"/>
          </a:ln>
        </p:spPr>
      </p:cxnSp>
      <p:sp>
        <p:nvSpPr>
          <p:cNvPr id="122" name="Google Shape;122;p15"/>
          <p:cNvSpPr txBox="1"/>
          <p:nvPr/>
        </p:nvSpPr>
        <p:spPr>
          <a:xfrm>
            <a:off x="1050250" y="257175"/>
            <a:ext cx="3299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rPr>
              <a:t>Special process launched on nearby compute node at beginning of run to gather BOR records from all front end crates and package them into BOR event that is inserted into beginning of event stream</a:t>
            </a:r>
            <a:endParaRPr sz="1200" i="1">
              <a:solidFill>
                <a:schemeClr val="dk1"/>
              </a:solidFill>
            </a:endParaRPr>
          </a:p>
        </p:txBody>
      </p:sp>
      <p:sp>
        <p:nvSpPr>
          <p:cNvPr id="123" name="Google Shape;123;p15"/>
          <p:cNvSpPr txBox="1"/>
          <p:nvPr/>
        </p:nvSpPr>
        <p:spPr>
          <a:xfrm>
            <a:off x="6060075" y="864375"/>
            <a:ext cx="2866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rPr>
              <a:t>Special process launched on nearby compute node at beginning of run to gather EPICS records periodically during the run and package them into EPICS events that are inserted into event stream</a:t>
            </a:r>
            <a:endParaRPr sz="1200" i="1">
              <a:solidFill>
                <a:schemeClr val="dk1"/>
              </a:solidFill>
            </a:endParaRPr>
          </a:p>
        </p:txBody>
      </p:sp>
      <p:sp>
        <p:nvSpPr>
          <p:cNvPr id="124" name="Google Shape;124;p15"/>
          <p:cNvSpPr txBox="1"/>
          <p:nvPr/>
        </p:nvSpPr>
        <p:spPr>
          <a:xfrm>
            <a:off x="5823950" y="3622050"/>
            <a:ext cx="3258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rPr>
              <a:t>Each raw data file will contain all run-time information needed for offline processing</a:t>
            </a:r>
            <a:endParaRPr sz="1200" i="1">
              <a:solidFill>
                <a:schemeClr val="dk1"/>
              </a:solidFill>
            </a:endParaRPr>
          </a:p>
          <a:p>
            <a:pPr marL="0" lvl="0" indent="0" algn="l" rtl="0">
              <a:spcBef>
                <a:spcPts val="0"/>
              </a:spcBef>
              <a:spcAft>
                <a:spcPts val="0"/>
              </a:spcAft>
              <a:buNone/>
            </a:pPr>
            <a:r>
              <a:rPr lang="en" sz="1000" i="1">
                <a:solidFill>
                  <a:schemeClr val="dk1"/>
                </a:solidFill>
              </a:rPr>
              <a:t>(excluding field maps and calib. constants)</a:t>
            </a:r>
            <a:endParaRPr sz="1000" i="1">
              <a:solidFill>
                <a:schemeClr val="dk1"/>
              </a:solidFill>
            </a:endParaRPr>
          </a:p>
        </p:txBody>
      </p:sp>
      <p:sp>
        <p:nvSpPr>
          <p:cNvPr id="125" name="Google Shape;125;p15"/>
          <p:cNvSpPr txBox="1"/>
          <p:nvPr/>
        </p:nvSpPr>
        <p:spPr>
          <a:xfrm>
            <a:off x="2470150" y="4362750"/>
            <a:ext cx="3258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solidFill>
                  <a:schemeClr val="dk1"/>
                </a:solidFill>
              </a:rPr>
              <a:t>Online monitoring sees a small fraction of the events and is not guaranteed to see any of the special event types.</a:t>
            </a:r>
            <a:endParaRPr sz="1000" i="1">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TotalTime>
  <Words>448</Words>
  <Application>Microsoft Macintosh PowerPoint</Application>
  <PresentationFormat>On-screen Show (16:9)</PresentationFormat>
  <Paragraphs>61</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Impact</vt:lpstr>
      <vt:lpstr>Times</vt:lpstr>
      <vt:lpstr>Simple Light</vt:lpstr>
      <vt:lpstr>Slow Control/Metadata Handling for the JLab GlueX Experiment</vt:lpstr>
      <vt:lpstr>GlueX Experiment</vt:lpstr>
      <vt:lpstr>DAQ Architecture</vt:lpstr>
      <vt:lpstr>Module Configuration</vt:lpstr>
      <vt:lpstr>Slow Controls (EPICS)</vt:lpstr>
      <vt:lpstr>GlueX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GlueX Experiment</dc:title>
  <cp:lastModifiedBy>Microsoft Office User</cp:lastModifiedBy>
  <cp:revision>5</cp:revision>
  <dcterms:modified xsi:type="dcterms:W3CDTF">2024-07-25T15:16:19Z</dcterms:modified>
</cp:coreProperties>
</file>