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ink/ink1.xml" ContentType="application/inkml+xml"/>
  <Override PartName="/ppt/notesSlides/notesSlide47.xml" ContentType="application/vnd.openxmlformats-officedocument.presentationml.notesSlide+xml"/>
  <Override PartName="/ppt/ink/ink2.xml" ContentType="application/inkml+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74" r:id="rId2"/>
    <p:sldMasterId id="2147483686" r:id="rId3"/>
    <p:sldMasterId id="2147483660" r:id="rId4"/>
  </p:sldMasterIdLst>
  <p:notesMasterIdLst>
    <p:notesMasterId r:id="rId66"/>
  </p:notesMasterIdLst>
  <p:handoutMasterIdLst>
    <p:handoutMasterId r:id="rId67"/>
  </p:handoutMasterIdLst>
  <p:sldIdLst>
    <p:sldId id="730" r:id="rId5"/>
    <p:sldId id="783" r:id="rId6"/>
    <p:sldId id="784" r:id="rId7"/>
    <p:sldId id="786" r:id="rId8"/>
    <p:sldId id="794" r:id="rId9"/>
    <p:sldId id="795" r:id="rId10"/>
    <p:sldId id="810" r:id="rId11"/>
    <p:sldId id="790" r:id="rId12"/>
    <p:sldId id="797" r:id="rId13"/>
    <p:sldId id="787" r:id="rId14"/>
    <p:sldId id="837" r:id="rId15"/>
    <p:sldId id="798" r:id="rId16"/>
    <p:sldId id="799" r:id="rId17"/>
    <p:sldId id="800" r:id="rId18"/>
    <p:sldId id="833" r:id="rId19"/>
    <p:sldId id="806" r:id="rId20"/>
    <p:sldId id="807" r:id="rId21"/>
    <p:sldId id="791" r:id="rId22"/>
    <p:sldId id="801" r:id="rId23"/>
    <p:sldId id="804" r:id="rId24"/>
    <p:sldId id="832" r:id="rId25"/>
    <p:sldId id="803" r:id="rId26"/>
    <p:sldId id="831" r:id="rId27"/>
    <p:sldId id="830" r:id="rId28"/>
    <p:sldId id="816" r:id="rId29"/>
    <p:sldId id="838" r:id="rId30"/>
    <p:sldId id="731" r:id="rId31"/>
    <p:sldId id="814" r:id="rId32"/>
    <p:sldId id="782" r:id="rId33"/>
    <p:sldId id="785" r:id="rId34"/>
    <p:sldId id="808" r:id="rId35"/>
    <p:sldId id="809" r:id="rId36"/>
    <p:sldId id="793" r:id="rId37"/>
    <p:sldId id="805" r:id="rId38"/>
    <p:sldId id="788" r:id="rId39"/>
    <p:sldId id="835" r:id="rId40"/>
    <p:sldId id="836" r:id="rId41"/>
    <p:sldId id="834" r:id="rId42"/>
    <p:sldId id="715" r:id="rId43"/>
    <p:sldId id="717" r:id="rId44"/>
    <p:sldId id="745" r:id="rId45"/>
    <p:sldId id="748" r:id="rId46"/>
    <p:sldId id="768" r:id="rId47"/>
    <p:sldId id="770" r:id="rId48"/>
    <p:sldId id="781" r:id="rId49"/>
    <p:sldId id="263" r:id="rId50"/>
    <p:sldId id="762" r:id="rId51"/>
    <p:sldId id="754" r:id="rId52"/>
    <p:sldId id="772" r:id="rId53"/>
    <p:sldId id="773" r:id="rId54"/>
    <p:sldId id="774" r:id="rId55"/>
    <p:sldId id="758" r:id="rId56"/>
    <p:sldId id="776" r:id="rId57"/>
    <p:sldId id="732" r:id="rId58"/>
    <p:sldId id="716" r:id="rId59"/>
    <p:sldId id="734" r:id="rId60"/>
    <p:sldId id="736" r:id="rId61"/>
    <p:sldId id="258" r:id="rId62"/>
    <p:sldId id="259" r:id="rId63"/>
    <p:sldId id="260" r:id="rId64"/>
    <p:sldId id="261" r:id="rId65"/>
  </p:sldIdLst>
  <p:sldSz cx="9144000" cy="5143500" type="screen16x9"/>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432FF"/>
    <a:srgbClr val="FFFF00"/>
    <a:srgbClr val="FFD579"/>
    <a:srgbClr val="FFFD78"/>
    <a:srgbClr val="000000"/>
    <a:srgbClr val="FF85FF"/>
    <a:srgbClr val="25FF13"/>
    <a:srgbClr val="821B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451"/>
    <p:restoredTop sz="86462" autoAdjust="0"/>
  </p:normalViewPr>
  <p:slideViewPr>
    <p:cSldViewPr snapToGrid="0" snapToObjects="1">
      <p:cViewPr varScale="1">
        <p:scale>
          <a:sx n="149" d="100"/>
          <a:sy n="149" d="100"/>
        </p:scale>
        <p:origin x="192" y="208"/>
      </p:cViewPr>
      <p:guideLst>
        <p:guide orient="horz" pos="1620"/>
        <p:guide pos="2880"/>
      </p:guideLst>
    </p:cSldViewPr>
  </p:slideViewPr>
  <p:outlineViewPr>
    <p:cViewPr>
      <p:scale>
        <a:sx n="33" d="100"/>
        <a:sy n="33" d="100"/>
      </p:scale>
      <p:origin x="0" y="0"/>
    </p:cViewPr>
  </p:outlineViewPr>
  <p:notesTextViewPr>
    <p:cViewPr>
      <p:scale>
        <a:sx n="95" d="100"/>
        <a:sy n="9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783665D-AC83-CB48-BC0A-B4CD4228519B}" type="datetimeFigureOut">
              <a:rPr lang="it-IT" smtClean="0"/>
              <a:t>25/07/24</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622C7EF-A2A0-1245-879B-1EB3B71AD491}" type="slidenum">
              <a:rPr lang="it-IT" smtClean="0"/>
              <a:t>‹N›</a:t>
            </a:fld>
            <a:endParaRPr lang="it-IT"/>
          </a:p>
        </p:txBody>
      </p:sp>
    </p:spTree>
    <p:extLst>
      <p:ext uri="{BB962C8B-B14F-4D97-AF65-F5344CB8AC3E}">
        <p14:creationId xmlns:p14="http://schemas.microsoft.com/office/powerpoint/2010/main" val="1934017879"/>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0T09:26:10.075"/>
    </inkml:context>
    <inkml:brush xml:id="br0">
      <inkml:brushProperty name="width" value="0.05" units="cm"/>
      <inkml:brushProperty name="height" value="0.05" units="cm"/>
      <inkml:brushProperty name="color" value="#BB5B18"/>
      <inkml:brushProperty name="inkEffects" value="bronze"/>
      <inkml:brushProperty name="anchorX" value="0"/>
      <inkml:brushProperty name="anchorY" value="0"/>
      <inkml:brushProperty name="scaleFactor" value="0.5"/>
    </inkml:brush>
  </inkml:definitions>
  <inkml:trace contextRef="#ctx0" brushRef="#br0">1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0T09:26:10.075"/>
    </inkml:context>
    <inkml:brush xml:id="br0">
      <inkml:brushProperty name="width" value="0.05" units="cm"/>
      <inkml:brushProperty name="height" value="0.05" units="cm"/>
      <inkml:brushProperty name="color" value="#BB5B18"/>
      <inkml:brushProperty name="inkEffects" value="bronze"/>
      <inkml:brushProperty name="anchorX" value="0"/>
      <inkml:brushProperty name="anchorY" value="0"/>
      <inkml:brushProperty name="scaleFactor" value="0.5"/>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A8084B-478B-394F-8FE0-F741D786CD8E}" type="datetimeFigureOut">
              <a:rPr lang="it-IT" smtClean="0"/>
              <a:t>25/07/24</a:t>
            </a:fld>
            <a:endParaRPr lang="it-IT"/>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8EFDE0-AEF1-404B-8329-E9D5A5C6DBAD}" type="slidenum">
              <a:rPr lang="it-IT" smtClean="0"/>
              <a:t>‹N›</a:t>
            </a:fld>
            <a:endParaRPr lang="it-IT"/>
          </a:p>
        </p:txBody>
      </p:sp>
    </p:spTree>
    <p:extLst>
      <p:ext uri="{BB962C8B-B14F-4D97-AF65-F5344CB8AC3E}">
        <p14:creationId xmlns:p14="http://schemas.microsoft.com/office/powerpoint/2010/main" val="108069099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a:t>
            </a:fld>
            <a:endParaRPr lang="it-IT"/>
          </a:p>
        </p:txBody>
      </p:sp>
    </p:spTree>
    <p:extLst>
      <p:ext uri="{BB962C8B-B14F-4D97-AF65-F5344CB8AC3E}">
        <p14:creationId xmlns:p14="http://schemas.microsoft.com/office/powerpoint/2010/main" val="1142629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10</a:t>
            </a:fld>
            <a:endParaRPr lang="it-IT"/>
          </a:p>
        </p:txBody>
      </p:sp>
    </p:spTree>
    <p:extLst>
      <p:ext uri="{BB962C8B-B14F-4D97-AF65-F5344CB8AC3E}">
        <p14:creationId xmlns:p14="http://schemas.microsoft.com/office/powerpoint/2010/main" val="2744871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11</a:t>
            </a:fld>
            <a:endParaRPr lang="it-IT"/>
          </a:p>
        </p:txBody>
      </p:sp>
    </p:spTree>
    <p:extLst>
      <p:ext uri="{BB962C8B-B14F-4D97-AF65-F5344CB8AC3E}">
        <p14:creationId xmlns:p14="http://schemas.microsoft.com/office/powerpoint/2010/main" val="3338319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28EFDE0-AEF1-404B-8329-E9D5A5C6DBAD}" type="slidenum">
              <a:rPr lang="it-IT" smtClean="0"/>
              <a:t>12</a:t>
            </a:fld>
            <a:endParaRPr lang="it-IT"/>
          </a:p>
        </p:txBody>
      </p:sp>
    </p:spTree>
    <p:extLst>
      <p:ext uri="{BB962C8B-B14F-4D97-AF65-F5344CB8AC3E}">
        <p14:creationId xmlns:p14="http://schemas.microsoft.com/office/powerpoint/2010/main" val="1007795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13</a:t>
            </a:fld>
            <a:endParaRPr lang="it-IT"/>
          </a:p>
        </p:txBody>
      </p:sp>
    </p:spTree>
    <p:extLst>
      <p:ext uri="{BB962C8B-B14F-4D97-AF65-F5344CB8AC3E}">
        <p14:creationId xmlns:p14="http://schemas.microsoft.com/office/powerpoint/2010/main" val="1372467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14</a:t>
            </a:fld>
            <a:endParaRPr lang="it-IT"/>
          </a:p>
        </p:txBody>
      </p:sp>
    </p:spTree>
    <p:extLst>
      <p:ext uri="{BB962C8B-B14F-4D97-AF65-F5344CB8AC3E}">
        <p14:creationId xmlns:p14="http://schemas.microsoft.com/office/powerpoint/2010/main" val="3058324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15</a:t>
            </a:fld>
            <a:endParaRPr lang="it-IT"/>
          </a:p>
        </p:txBody>
      </p:sp>
    </p:spTree>
    <p:extLst>
      <p:ext uri="{BB962C8B-B14F-4D97-AF65-F5344CB8AC3E}">
        <p14:creationId xmlns:p14="http://schemas.microsoft.com/office/powerpoint/2010/main" val="2670819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16</a:t>
            </a:fld>
            <a:endParaRPr lang="it-IT"/>
          </a:p>
        </p:txBody>
      </p:sp>
    </p:spTree>
    <p:extLst>
      <p:ext uri="{BB962C8B-B14F-4D97-AF65-F5344CB8AC3E}">
        <p14:creationId xmlns:p14="http://schemas.microsoft.com/office/powerpoint/2010/main" val="1915730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17</a:t>
            </a:fld>
            <a:endParaRPr lang="it-IT"/>
          </a:p>
        </p:txBody>
      </p:sp>
    </p:spTree>
    <p:extLst>
      <p:ext uri="{BB962C8B-B14F-4D97-AF65-F5344CB8AC3E}">
        <p14:creationId xmlns:p14="http://schemas.microsoft.com/office/powerpoint/2010/main" val="1437632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18</a:t>
            </a:fld>
            <a:endParaRPr lang="it-IT"/>
          </a:p>
        </p:txBody>
      </p:sp>
    </p:spTree>
    <p:extLst>
      <p:ext uri="{BB962C8B-B14F-4D97-AF65-F5344CB8AC3E}">
        <p14:creationId xmlns:p14="http://schemas.microsoft.com/office/powerpoint/2010/main" val="23441942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19</a:t>
            </a:fld>
            <a:endParaRPr lang="it-IT"/>
          </a:p>
        </p:txBody>
      </p:sp>
    </p:spTree>
    <p:extLst>
      <p:ext uri="{BB962C8B-B14F-4D97-AF65-F5344CB8AC3E}">
        <p14:creationId xmlns:p14="http://schemas.microsoft.com/office/powerpoint/2010/main" val="40229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a:t>
            </a:fld>
            <a:endParaRPr lang="it-IT"/>
          </a:p>
        </p:txBody>
      </p:sp>
    </p:spTree>
    <p:extLst>
      <p:ext uri="{BB962C8B-B14F-4D97-AF65-F5344CB8AC3E}">
        <p14:creationId xmlns:p14="http://schemas.microsoft.com/office/powerpoint/2010/main" val="1395733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20</a:t>
            </a:fld>
            <a:endParaRPr lang="it-IT"/>
          </a:p>
        </p:txBody>
      </p:sp>
    </p:spTree>
    <p:extLst>
      <p:ext uri="{BB962C8B-B14F-4D97-AF65-F5344CB8AC3E}">
        <p14:creationId xmlns:p14="http://schemas.microsoft.com/office/powerpoint/2010/main" val="1958058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21</a:t>
            </a:fld>
            <a:endParaRPr lang="it-IT"/>
          </a:p>
        </p:txBody>
      </p:sp>
    </p:spTree>
    <p:extLst>
      <p:ext uri="{BB962C8B-B14F-4D97-AF65-F5344CB8AC3E}">
        <p14:creationId xmlns:p14="http://schemas.microsoft.com/office/powerpoint/2010/main" val="14661666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22</a:t>
            </a:fld>
            <a:endParaRPr lang="it-IT"/>
          </a:p>
        </p:txBody>
      </p:sp>
    </p:spTree>
    <p:extLst>
      <p:ext uri="{BB962C8B-B14F-4D97-AF65-F5344CB8AC3E}">
        <p14:creationId xmlns:p14="http://schemas.microsoft.com/office/powerpoint/2010/main" val="2667171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23</a:t>
            </a:fld>
            <a:endParaRPr lang="it-IT"/>
          </a:p>
        </p:txBody>
      </p:sp>
    </p:spTree>
    <p:extLst>
      <p:ext uri="{BB962C8B-B14F-4D97-AF65-F5344CB8AC3E}">
        <p14:creationId xmlns:p14="http://schemas.microsoft.com/office/powerpoint/2010/main" val="9625324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24</a:t>
            </a:fld>
            <a:endParaRPr lang="it-IT"/>
          </a:p>
        </p:txBody>
      </p:sp>
    </p:spTree>
    <p:extLst>
      <p:ext uri="{BB962C8B-B14F-4D97-AF65-F5344CB8AC3E}">
        <p14:creationId xmlns:p14="http://schemas.microsoft.com/office/powerpoint/2010/main" val="4044661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25</a:t>
            </a:fld>
            <a:endParaRPr lang="it-IT"/>
          </a:p>
        </p:txBody>
      </p:sp>
    </p:spTree>
    <p:extLst>
      <p:ext uri="{BB962C8B-B14F-4D97-AF65-F5344CB8AC3E}">
        <p14:creationId xmlns:p14="http://schemas.microsoft.com/office/powerpoint/2010/main" val="3238356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26</a:t>
            </a:fld>
            <a:endParaRPr lang="it-IT"/>
          </a:p>
        </p:txBody>
      </p:sp>
    </p:spTree>
    <p:extLst>
      <p:ext uri="{BB962C8B-B14F-4D97-AF65-F5344CB8AC3E}">
        <p14:creationId xmlns:p14="http://schemas.microsoft.com/office/powerpoint/2010/main" val="1648336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27</a:t>
            </a:fld>
            <a:endParaRPr lang="it-IT"/>
          </a:p>
        </p:txBody>
      </p:sp>
    </p:spTree>
    <p:extLst>
      <p:ext uri="{BB962C8B-B14F-4D97-AF65-F5344CB8AC3E}">
        <p14:creationId xmlns:p14="http://schemas.microsoft.com/office/powerpoint/2010/main" val="3993063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28</a:t>
            </a:fld>
            <a:endParaRPr lang="it-IT"/>
          </a:p>
        </p:txBody>
      </p:sp>
    </p:spTree>
    <p:extLst>
      <p:ext uri="{BB962C8B-B14F-4D97-AF65-F5344CB8AC3E}">
        <p14:creationId xmlns:p14="http://schemas.microsoft.com/office/powerpoint/2010/main" val="7223363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29</a:t>
            </a:fld>
            <a:endParaRPr lang="it-IT"/>
          </a:p>
        </p:txBody>
      </p:sp>
    </p:spTree>
    <p:extLst>
      <p:ext uri="{BB962C8B-B14F-4D97-AF65-F5344CB8AC3E}">
        <p14:creationId xmlns:p14="http://schemas.microsoft.com/office/powerpoint/2010/main" val="66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3</a:t>
            </a:fld>
            <a:endParaRPr lang="it-IT"/>
          </a:p>
        </p:txBody>
      </p:sp>
    </p:spTree>
    <p:extLst>
      <p:ext uri="{BB962C8B-B14F-4D97-AF65-F5344CB8AC3E}">
        <p14:creationId xmlns:p14="http://schemas.microsoft.com/office/powerpoint/2010/main" val="13945092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30</a:t>
            </a:fld>
            <a:endParaRPr lang="it-IT"/>
          </a:p>
        </p:txBody>
      </p:sp>
    </p:spTree>
    <p:extLst>
      <p:ext uri="{BB962C8B-B14F-4D97-AF65-F5344CB8AC3E}">
        <p14:creationId xmlns:p14="http://schemas.microsoft.com/office/powerpoint/2010/main" val="1287229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31</a:t>
            </a:fld>
            <a:endParaRPr lang="it-IT"/>
          </a:p>
        </p:txBody>
      </p:sp>
    </p:spTree>
    <p:extLst>
      <p:ext uri="{BB962C8B-B14F-4D97-AF65-F5344CB8AC3E}">
        <p14:creationId xmlns:p14="http://schemas.microsoft.com/office/powerpoint/2010/main" val="13694766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32</a:t>
            </a:fld>
            <a:endParaRPr lang="it-IT"/>
          </a:p>
        </p:txBody>
      </p:sp>
    </p:spTree>
    <p:extLst>
      <p:ext uri="{BB962C8B-B14F-4D97-AF65-F5344CB8AC3E}">
        <p14:creationId xmlns:p14="http://schemas.microsoft.com/office/powerpoint/2010/main" val="37329965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33</a:t>
            </a:fld>
            <a:endParaRPr lang="it-IT"/>
          </a:p>
        </p:txBody>
      </p:sp>
    </p:spTree>
    <p:extLst>
      <p:ext uri="{BB962C8B-B14F-4D97-AF65-F5344CB8AC3E}">
        <p14:creationId xmlns:p14="http://schemas.microsoft.com/office/powerpoint/2010/main" val="12729394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34</a:t>
            </a:fld>
            <a:endParaRPr lang="it-IT"/>
          </a:p>
        </p:txBody>
      </p:sp>
    </p:spTree>
    <p:extLst>
      <p:ext uri="{BB962C8B-B14F-4D97-AF65-F5344CB8AC3E}">
        <p14:creationId xmlns:p14="http://schemas.microsoft.com/office/powerpoint/2010/main" val="32771372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35</a:t>
            </a:fld>
            <a:endParaRPr lang="it-IT"/>
          </a:p>
        </p:txBody>
      </p:sp>
    </p:spTree>
    <p:extLst>
      <p:ext uri="{BB962C8B-B14F-4D97-AF65-F5344CB8AC3E}">
        <p14:creationId xmlns:p14="http://schemas.microsoft.com/office/powerpoint/2010/main" val="40714537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36</a:t>
            </a:fld>
            <a:endParaRPr lang="it-IT"/>
          </a:p>
        </p:txBody>
      </p:sp>
    </p:spTree>
    <p:extLst>
      <p:ext uri="{BB962C8B-B14F-4D97-AF65-F5344CB8AC3E}">
        <p14:creationId xmlns:p14="http://schemas.microsoft.com/office/powerpoint/2010/main" val="3361399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37</a:t>
            </a:fld>
            <a:endParaRPr lang="it-IT"/>
          </a:p>
        </p:txBody>
      </p:sp>
    </p:spTree>
    <p:extLst>
      <p:ext uri="{BB962C8B-B14F-4D97-AF65-F5344CB8AC3E}">
        <p14:creationId xmlns:p14="http://schemas.microsoft.com/office/powerpoint/2010/main" val="9249332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38</a:t>
            </a:fld>
            <a:endParaRPr lang="it-IT"/>
          </a:p>
        </p:txBody>
      </p:sp>
    </p:spTree>
    <p:extLst>
      <p:ext uri="{BB962C8B-B14F-4D97-AF65-F5344CB8AC3E}">
        <p14:creationId xmlns:p14="http://schemas.microsoft.com/office/powerpoint/2010/main" val="22155452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effectLst/>
                <a:latin typeface="Helvetica" pitchFamily="2" charset="0"/>
              </a:rPr>
              <a:t>TetraFluoromethane</a:t>
            </a:r>
            <a:r>
              <a:rPr lang="it-IT" dirty="0">
                <a:effectLst/>
                <a:latin typeface="Helvetica" pitchFamily="2" charset="0"/>
              </a:rPr>
              <a:t> CF4</a:t>
            </a:r>
          </a:p>
          <a:p>
            <a:r>
              <a:rPr lang="it-IT" dirty="0" err="1">
                <a:effectLst/>
                <a:latin typeface="Helvetica" pitchFamily="2" charset="0"/>
              </a:rPr>
              <a:t>It</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a:t>
            </a:r>
            <a:r>
              <a:rPr lang="it-IT" dirty="0" err="1">
                <a:effectLst/>
                <a:latin typeface="Helvetica" pitchFamily="2" charset="0"/>
              </a:rPr>
              <a:t>composed</a:t>
            </a:r>
            <a:r>
              <a:rPr lang="it-IT" dirty="0">
                <a:effectLst/>
                <a:latin typeface="Helvetica" pitchFamily="2" charset="0"/>
              </a:rPr>
              <a:t> of 2elements: a </a:t>
            </a:r>
            <a:r>
              <a:rPr lang="it-IT" dirty="0" err="1">
                <a:effectLst/>
                <a:latin typeface="Helvetica" pitchFamily="2" charset="0"/>
              </a:rPr>
              <a:t>drift</a:t>
            </a:r>
            <a:r>
              <a:rPr lang="it-IT" dirty="0">
                <a:effectLst/>
                <a:latin typeface="Helvetica" pitchFamily="2" charset="0"/>
              </a:rPr>
              <a:t>/</a:t>
            </a:r>
            <a:r>
              <a:rPr lang="it-IT" dirty="0" err="1">
                <a:effectLst/>
                <a:latin typeface="Helvetica" pitchFamily="2" charset="0"/>
              </a:rPr>
              <a:t>cathode</a:t>
            </a:r>
            <a:r>
              <a:rPr lang="it-IT" dirty="0">
                <a:effectLst/>
                <a:latin typeface="Helvetica" pitchFamily="2" charset="0"/>
              </a:rPr>
              <a:t> standard PCB and the </a:t>
            </a:r>
            <a:r>
              <a:rPr lang="el-GR" dirty="0">
                <a:effectLst/>
                <a:latin typeface="Helvetica" pitchFamily="2" charset="0"/>
              </a:rPr>
              <a:t>μ-</a:t>
            </a:r>
            <a:r>
              <a:rPr lang="it-IT" dirty="0">
                <a:effectLst/>
                <a:latin typeface="Helvetica" pitchFamily="2" charset="0"/>
              </a:rPr>
              <a:t>RWELL_PCB. The  </a:t>
            </a:r>
            <a:r>
              <a:rPr lang="it-IT" dirty="0" err="1">
                <a:effectLst/>
                <a:latin typeface="Helvetica" pitchFamily="2" charset="0"/>
              </a:rPr>
              <a:t>space</a:t>
            </a:r>
            <a:r>
              <a:rPr lang="it-IT" dirty="0">
                <a:effectLst/>
                <a:latin typeface="Helvetica" pitchFamily="2" charset="0"/>
              </a:rPr>
              <a:t> </a:t>
            </a:r>
            <a:r>
              <a:rPr lang="it-IT" dirty="0" err="1">
                <a:effectLst/>
                <a:latin typeface="Helvetica" pitchFamily="2" charset="0"/>
              </a:rPr>
              <a:t>between</a:t>
            </a:r>
            <a:r>
              <a:rPr lang="it-IT" dirty="0">
                <a:effectLst/>
                <a:latin typeface="Helvetica" pitchFamily="2" charset="0"/>
              </a:rPr>
              <a:t> the </a:t>
            </a:r>
            <a:r>
              <a:rPr lang="it-IT" dirty="0" err="1">
                <a:effectLst/>
                <a:latin typeface="Helvetica" pitchFamily="2" charset="0"/>
              </a:rPr>
              <a:t>two</a:t>
            </a:r>
            <a:r>
              <a:rPr lang="it-IT" dirty="0">
                <a:effectLst/>
                <a:latin typeface="Helvetica" pitchFamily="2" charset="0"/>
              </a:rPr>
              <a:t> </a:t>
            </a:r>
            <a:r>
              <a:rPr lang="it-IT" dirty="0" err="1">
                <a:effectLst/>
                <a:latin typeface="Helvetica" pitchFamily="2" charset="0"/>
              </a:rPr>
              <a:t>elements</a:t>
            </a:r>
            <a:r>
              <a:rPr lang="it-IT" dirty="0">
                <a:effectLst/>
                <a:latin typeface="Helvetica" pitchFamily="2" charset="0"/>
              </a:rPr>
              <a:t>  </a:t>
            </a:r>
            <a:r>
              <a:rPr lang="it-IT" dirty="0" err="1">
                <a:effectLst/>
                <a:latin typeface="Helvetica" pitchFamily="2" charset="0"/>
              </a:rPr>
              <a:t>defines</a:t>
            </a:r>
            <a:r>
              <a:rPr lang="it-IT" dirty="0">
                <a:effectLst/>
                <a:latin typeface="Helvetica" pitchFamily="2" charset="0"/>
              </a:rPr>
              <a:t> the </a:t>
            </a:r>
            <a:r>
              <a:rPr lang="it-IT" dirty="0" err="1">
                <a:effectLst/>
                <a:latin typeface="Helvetica" pitchFamily="2" charset="0"/>
              </a:rPr>
              <a:t>thickness</a:t>
            </a:r>
            <a:r>
              <a:rPr lang="it-IT" dirty="0">
                <a:effectLst/>
                <a:latin typeface="Helvetica" pitchFamily="2" charset="0"/>
              </a:rPr>
              <a:t> of the gas gap </a:t>
            </a:r>
            <a:r>
              <a:rPr lang="it-IT" dirty="0" err="1">
                <a:effectLst/>
                <a:latin typeface="Helvetica" pitchFamily="2" charset="0"/>
              </a:rPr>
              <a:t>where</a:t>
            </a:r>
            <a:r>
              <a:rPr lang="it-IT" dirty="0">
                <a:effectLst/>
                <a:latin typeface="Helvetica" pitchFamily="2" charset="0"/>
              </a:rPr>
              <a:t> the </a:t>
            </a:r>
            <a:r>
              <a:rPr lang="it-IT" dirty="0" err="1">
                <a:effectLst/>
                <a:latin typeface="Helvetica" pitchFamily="2" charset="0"/>
              </a:rPr>
              <a:t>ionization</a:t>
            </a:r>
            <a:r>
              <a:rPr lang="it-IT" dirty="0">
                <a:effectLst/>
                <a:latin typeface="Helvetica" pitchFamily="2" charset="0"/>
              </a:rPr>
              <a:t> </a:t>
            </a:r>
            <a:r>
              <a:rPr lang="it-IT" dirty="0" err="1">
                <a:effectLst/>
                <a:latin typeface="Helvetica" pitchFamily="2" charset="0"/>
              </a:rPr>
              <a:t>occurs</a:t>
            </a:r>
            <a:r>
              <a:rPr lang="it-IT" dirty="0">
                <a:effectLst/>
                <a:latin typeface="Helvetica" pitchFamily="2" charset="0"/>
              </a:rPr>
              <a:t> (3/6 mm); the </a:t>
            </a:r>
            <a:r>
              <a:rPr lang="it-IT" dirty="0" err="1">
                <a:effectLst/>
                <a:latin typeface="Helvetica" pitchFamily="2" charset="0"/>
              </a:rPr>
              <a:t>cathode</a:t>
            </a:r>
            <a:r>
              <a:rPr lang="it-IT" dirty="0">
                <a:effectLst/>
                <a:latin typeface="Helvetica" pitchFamily="2" charset="0"/>
              </a:rPr>
              <a:t> </a:t>
            </a:r>
            <a:r>
              <a:rPr lang="it-IT" dirty="0" err="1">
                <a:effectLst/>
                <a:latin typeface="Helvetica" pitchFamily="2" charset="0"/>
              </a:rPr>
              <a:t>establishes</a:t>
            </a:r>
            <a:r>
              <a:rPr lang="it-IT" dirty="0">
                <a:effectLst/>
                <a:latin typeface="Helvetica" pitchFamily="2" charset="0"/>
              </a:rPr>
              <a:t> the electron field to make  the free </a:t>
            </a:r>
            <a:r>
              <a:rPr lang="it-IT" dirty="0" err="1">
                <a:effectLst/>
                <a:latin typeface="Helvetica" pitchFamily="2" charset="0"/>
              </a:rPr>
              <a:t>electrons</a:t>
            </a:r>
            <a:r>
              <a:rPr lang="it-IT" dirty="0">
                <a:effectLst/>
                <a:latin typeface="Helvetica" pitchFamily="2" charset="0"/>
              </a:rPr>
              <a:t> </a:t>
            </a:r>
            <a:r>
              <a:rPr lang="it-IT" dirty="0" err="1">
                <a:effectLst/>
                <a:latin typeface="Helvetica" pitchFamily="2" charset="0"/>
              </a:rPr>
              <a:t>drift</a:t>
            </a:r>
            <a:r>
              <a:rPr lang="it-IT" dirty="0">
                <a:effectLst/>
                <a:latin typeface="Helvetica" pitchFamily="2" charset="0"/>
              </a:rPr>
              <a:t> </a:t>
            </a:r>
            <a:r>
              <a:rPr lang="it-IT" dirty="0" err="1">
                <a:effectLst/>
                <a:latin typeface="Helvetica" pitchFamily="2" charset="0"/>
              </a:rPr>
              <a:t>towards</a:t>
            </a:r>
            <a:r>
              <a:rPr lang="it-IT" dirty="0">
                <a:effectLst/>
                <a:latin typeface="Helvetica" pitchFamily="2" charset="0"/>
              </a:rPr>
              <a:t>  the </a:t>
            </a:r>
            <a:r>
              <a:rPr lang="el-GR" dirty="0">
                <a:effectLst/>
                <a:latin typeface="Helvetica" pitchFamily="2" charset="0"/>
              </a:rPr>
              <a:t>μ-</a:t>
            </a:r>
            <a:r>
              <a:rPr lang="it-IT" dirty="0">
                <a:effectLst/>
                <a:latin typeface="Helvetica" pitchFamily="2" charset="0"/>
              </a:rPr>
              <a:t>RWELL_PCB, the core of the detector. </a:t>
            </a:r>
          </a:p>
          <a:p>
            <a:r>
              <a:rPr lang="it-IT" dirty="0">
                <a:effectLst/>
                <a:latin typeface="Helvetica" pitchFamily="2" charset="0"/>
              </a:rPr>
              <a:t>The  micro-RWELL_PCB, </a:t>
            </a:r>
            <a:r>
              <a:rPr lang="it-IT" dirty="0" err="1">
                <a:effectLst/>
                <a:latin typeface="Helvetica" pitchFamily="2" charset="0"/>
              </a:rPr>
              <a:t>realized</a:t>
            </a:r>
            <a:r>
              <a:rPr lang="it-IT" dirty="0">
                <a:effectLst/>
                <a:latin typeface="Helvetica" pitchFamily="2" charset="0"/>
              </a:rPr>
              <a:t> by </a:t>
            </a:r>
            <a:r>
              <a:rPr lang="it-IT" dirty="0" err="1">
                <a:effectLst/>
                <a:latin typeface="Helvetica" pitchFamily="2" charset="0"/>
              </a:rPr>
              <a:t>means</a:t>
            </a:r>
            <a:r>
              <a:rPr lang="it-IT" dirty="0">
                <a:effectLst/>
                <a:latin typeface="Helvetica" pitchFamily="2" charset="0"/>
              </a:rPr>
              <a:t> of standard photo-</a:t>
            </a:r>
            <a:r>
              <a:rPr lang="it-IT" dirty="0" err="1">
                <a:effectLst/>
                <a:latin typeface="Helvetica" pitchFamily="2" charset="0"/>
              </a:rPr>
              <a:t>lithography</a:t>
            </a:r>
            <a:r>
              <a:rPr lang="it-IT" dirty="0">
                <a:effectLst/>
                <a:latin typeface="Helvetica" pitchFamily="2" charset="0"/>
              </a:rPr>
              <a:t> </a:t>
            </a:r>
            <a:r>
              <a:rPr lang="it-IT" dirty="0" err="1">
                <a:effectLst/>
                <a:latin typeface="Helvetica" pitchFamily="2" charset="0"/>
              </a:rPr>
              <a:t>technology</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a:t>
            </a:r>
            <a:r>
              <a:rPr lang="it-IT" dirty="0" err="1">
                <a:effectLst/>
                <a:latin typeface="Helvetica" pitchFamily="2" charset="0"/>
              </a:rPr>
              <a:t>composed</a:t>
            </a:r>
            <a:r>
              <a:rPr lang="it-IT" dirty="0">
                <a:effectLst/>
                <a:latin typeface="Helvetica" pitchFamily="2" charset="0"/>
              </a:rPr>
              <a:t> of </a:t>
            </a:r>
            <a:r>
              <a:rPr lang="it-IT" dirty="0" err="1">
                <a:effectLst/>
                <a:latin typeface="Helvetica" pitchFamily="2" charset="0"/>
              </a:rPr>
              <a:t>three</a:t>
            </a:r>
            <a:r>
              <a:rPr lang="it-IT" dirty="0">
                <a:effectLst/>
                <a:latin typeface="Helvetica" pitchFamily="2" charset="0"/>
              </a:rPr>
              <a:t> </a:t>
            </a:r>
            <a:r>
              <a:rPr lang="it-IT" dirty="0" err="1">
                <a:effectLst/>
                <a:latin typeface="Helvetica" pitchFamily="2" charset="0"/>
              </a:rPr>
              <a:t>different</a:t>
            </a:r>
            <a:r>
              <a:rPr lang="it-IT" dirty="0">
                <a:effectLst/>
                <a:latin typeface="Helvetica" pitchFamily="2" charset="0"/>
              </a:rPr>
              <a:t> </a:t>
            </a:r>
            <a:r>
              <a:rPr lang="it-IT" dirty="0" err="1">
                <a:effectLst/>
                <a:latin typeface="Helvetica" pitchFamily="2" charset="0"/>
              </a:rPr>
              <a:t>elements</a:t>
            </a:r>
            <a:r>
              <a:rPr lang="it-IT" dirty="0">
                <a:effectLst/>
                <a:latin typeface="Helvetica" pitchFamily="2" charset="0"/>
              </a:rPr>
              <a:t>: a </a:t>
            </a:r>
            <a:r>
              <a:rPr lang="it-IT" dirty="0" err="1">
                <a:effectLst/>
                <a:latin typeface="Helvetica" pitchFamily="2" charset="0"/>
              </a:rPr>
              <a:t>well</a:t>
            </a:r>
            <a:r>
              <a:rPr lang="it-IT" dirty="0">
                <a:effectLst/>
                <a:latin typeface="Helvetica" pitchFamily="2" charset="0"/>
              </a:rPr>
              <a:t> </a:t>
            </a:r>
            <a:r>
              <a:rPr lang="it-IT" dirty="0" err="1">
                <a:effectLst/>
                <a:latin typeface="Helvetica" pitchFamily="2" charset="0"/>
              </a:rPr>
              <a:t>matrix</a:t>
            </a:r>
            <a:r>
              <a:rPr lang="it-IT" dirty="0">
                <a:effectLst/>
                <a:latin typeface="Helvetica" pitchFamily="2" charset="0"/>
              </a:rPr>
              <a:t> </a:t>
            </a:r>
            <a:r>
              <a:rPr lang="it-IT" dirty="0" err="1">
                <a:effectLst/>
                <a:latin typeface="Helvetica" pitchFamily="2" charset="0"/>
              </a:rPr>
              <a:t>patterned</a:t>
            </a:r>
            <a:r>
              <a:rPr lang="it-IT" dirty="0">
                <a:effectLst/>
                <a:latin typeface="Helvetica" pitchFamily="2" charset="0"/>
              </a:rPr>
              <a:t> </a:t>
            </a:r>
            <a:r>
              <a:rPr lang="it-IT" dirty="0" err="1">
                <a:effectLst/>
                <a:latin typeface="Helvetica" pitchFamily="2" charset="0"/>
              </a:rPr>
              <a:t>kapton</a:t>
            </a:r>
            <a:r>
              <a:rPr lang="it-IT" dirty="0">
                <a:effectLst/>
                <a:latin typeface="Helvetica" pitchFamily="2" charset="0"/>
              </a:rPr>
              <a:t> (</a:t>
            </a:r>
            <a:r>
              <a:rPr lang="it-IT" dirty="0" err="1">
                <a:effectLst/>
                <a:latin typeface="Helvetica" pitchFamily="2" charset="0"/>
              </a:rPr>
              <a:t>Apical</a:t>
            </a:r>
            <a:r>
              <a:rPr lang="it-IT" dirty="0">
                <a:effectLst/>
                <a:latin typeface="Helvetica" pitchFamily="2" charset="0"/>
              </a:rPr>
              <a:t>®) </a:t>
            </a:r>
            <a:r>
              <a:rPr lang="it-IT" dirty="0" err="1">
                <a:effectLst/>
                <a:latin typeface="Helvetica" pitchFamily="2" charset="0"/>
              </a:rPr>
              <a:t>foil</a:t>
            </a:r>
            <a:r>
              <a:rPr lang="it-IT" dirty="0">
                <a:solidFill>
                  <a:srgbClr val="0000FF"/>
                </a:solidFill>
                <a:effectLst/>
                <a:latin typeface="Helvetica" pitchFamily="2" charset="0"/>
              </a:rPr>
              <a:t> </a:t>
            </a:r>
            <a:r>
              <a:rPr lang="it-IT" dirty="0" err="1">
                <a:effectLst/>
                <a:latin typeface="Helvetica" pitchFamily="2" charset="0"/>
              </a:rPr>
              <a:t>acting</a:t>
            </a:r>
            <a:r>
              <a:rPr lang="it-IT" dirty="0">
                <a:effectLst/>
                <a:latin typeface="Helvetica" pitchFamily="2" charset="0"/>
              </a:rPr>
              <a:t> </a:t>
            </a:r>
            <a:r>
              <a:rPr lang="it-IT" dirty="0" err="1">
                <a:effectLst/>
                <a:latin typeface="Helvetica" pitchFamily="2" charset="0"/>
              </a:rPr>
              <a:t>as</a:t>
            </a:r>
            <a:r>
              <a:rPr lang="it-IT" dirty="0">
                <a:effectLst/>
                <a:latin typeface="Helvetica" pitchFamily="2" charset="0"/>
              </a:rPr>
              <a:t> </a:t>
            </a:r>
            <a:r>
              <a:rPr lang="it-IT" dirty="0" err="1">
                <a:effectLst/>
                <a:latin typeface="Helvetica" pitchFamily="2" charset="0"/>
              </a:rPr>
              <a:t>amplification</a:t>
            </a:r>
            <a:r>
              <a:rPr lang="it-IT" dirty="0">
                <a:effectLst/>
                <a:latin typeface="Helvetica" pitchFamily="2" charset="0"/>
              </a:rPr>
              <a:t> </a:t>
            </a:r>
            <a:r>
              <a:rPr lang="it-IT" dirty="0" err="1">
                <a:effectLst/>
                <a:latin typeface="Helvetica" pitchFamily="2" charset="0"/>
              </a:rPr>
              <a:t>element</a:t>
            </a:r>
            <a:r>
              <a:rPr lang="it-IT" dirty="0">
                <a:effectLst/>
                <a:latin typeface="Helvetica" pitchFamily="2" charset="0"/>
              </a:rPr>
              <a:t> of the detector; a</a:t>
            </a:r>
          </a:p>
          <a:p>
            <a:r>
              <a:rPr lang="it-IT" dirty="0">
                <a:effectLst/>
                <a:latin typeface="Helvetica" pitchFamily="2" charset="0"/>
              </a:rPr>
              <a:t>resistive </a:t>
            </a:r>
            <a:r>
              <a:rPr lang="it-IT" dirty="0" err="1">
                <a:effectLst/>
                <a:latin typeface="Helvetica" pitchFamily="2" charset="0"/>
              </a:rPr>
              <a:t>layer</a:t>
            </a:r>
            <a:r>
              <a:rPr lang="it-IT" dirty="0">
                <a:effectLst/>
                <a:latin typeface="Helvetica" pitchFamily="2" charset="0"/>
              </a:rPr>
              <a:t> (  = 10-100Mohm/cm2. ) </a:t>
            </a:r>
            <a:r>
              <a:rPr lang="it-IT" dirty="0" err="1">
                <a:effectLst/>
                <a:latin typeface="Helvetica" pitchFamily="2" charset="0"/>
              </a:rPr>
              <a:t>realized</a:t>
            </a:r>
            <a:r>
              <a:rPr lang="it-IT" dirty="0">
                <a:effectLst/>
                <a:latin typeface="Helvetica" pitchFamily="2" charset="0"/>
              </a:rPr>
              <a:t> with a Diamond-Like-Carbon (DLC) film </a:t>
            </a:r>
            <a:r>
              <a:rPr lang="it-IT" dirty="0" err="1">
                <a:effectLst/>
                <a:latin typeface="Helvetica" pitchFamily="2" charset="0"/>
              </a:rPr>
              <a:t>sputtered</a:t>
            </a:r>
            <a:r>
              <a:rPr lang="it-IT" dirty="0">
                <a:effectLst/>
                <a:latin typeface="Helvetica" pitchFamily="2" charset="0"/>
              </a:rPr>
              <a:t> on the bottom side of the </a:t>
            </a:r>
            <a:r>
              <a:rPr lang="it-IT" dirty="0" err="1">
                <a:effectLst/>
                <a:latin typeface="Helvetica" pitchFamily="2" charset="0"/>
              </a:rPr>
              <a:t>kapton</a:t>
            </a:r>
            <a:r>
              <a:rPr lang="it-IT" dirty="0">
                <a:effectLst/>
                <a:latin typeface="Helvetica" pitchFamily="2" charset="0"/>
              </a:rPr>
              <a:t> </a:t>
            </a:r>
            <a:r>
              <a:rPr lang="it-IT" dirty="0" err="1">
                <a:effectLst/>
                <a:latin typeface="Helvetica" pitchFamily="2" charset="0"/>
              </a:rPr>
              <a:t>foil</a:t>
            </a:r>
            <a:r>
              <a:rPr lang="it-IT" dirty="0">
                <a:effectLst/>
                <a:latin typeface="Helvetica" pitchFamily="2" charset="0"/>
              </a:rPr>
              <a:t>, </a:t>
            </a:r>
            <a:r>
              <a:rPr lang="it-IT" dirty="0" err="1">
                <a:effectLst/>
                <a:latin typeface="Helvetica" pitchFamily="2" charset="0"/>
              </a:rPr>
              <a:t>as</a:t>
            </a:r>
            <a:r>
              <a:rPr lang="it-IT" dirty="0">
                <a:effectLst/>
                <a:latin typeface="Helvetica" pitchFamily="2" charset="0"/>
              </a:rPr>
              <a:t> </a:t>
            </a:r>
            <a:r>
              <a:rPr lang="it-IT" dirty="0" err="1">
                <a:effectLst/>
                <a:latin typeface="Helvetica" pitchFamily="2" charset="0"/>
              </a:rPr>
              <a:t>discharge</a:t>
            </a:r>
            <a:r>
              <a:rPr lang="it-IT" dirty="0">
                <a:effectLst/>
                <a:latin typeface="Helvetica" pitchFamily="2" charset="0"/>
              </a:rPr>
              <a:t> </a:t>
            </a:r>
            <a:r>
              <a:rPr lang="it-IT" dirty="0" err="1">
                <a:effectLst/>
                <a:latin typeface="Helvetica" pitchFamily="2" charset="0"/>
              </a:rPr>
              <a:t>limitation</a:t>
            </a:r>
            <a:r>
              <a:rPr lang="it-IT" dirty="0">
                <a:effectLst/>
                <a:latin typeface="Helvetica" pitchFamily="2" charset="0"/>
              </a:rPr>
              <a:t> stage; a standard PCB, </a:t>
            </a:r>
            <a:r>
              <a:rPr lang="it-IT" dirty="0" err="1">
                <a:effectLst/>
                <a:latin typeface="Helvetica" pitchFamily="2" charset="0"/>
              </a:rPr>
              <a:t>segmented</a:t>
            </a:r>
            <a:r>
              <a:rPr lang="it-IT" dirty="0">
                <a:effectLst/>
                <a:latin typeface="Helvetica" pitchFamily="2" charset="0"/>
              </a:rPr>
              <a:t> </a:t>
            </a:r>
            <a:r>
              <a:rPr lang="it-IT" dirty="0" err="1">
                <a:effectLst/>
                <a:latin typeface="Helvetica" pitchFamily="2" charset="0"/>
              </a:rPr>
              <a:t>as</a:t>
            </a:r>
            <a:r>
              <a:rPr lang="it-IT" dirty="0">
                <a:effectLst/>
                <a:latin typeface="Helvetica" pitchFamily="2" charset="0"/>
              </a:rPr>
              <a:t> strip, pixel or </a:t>
            </a:r>
            <a:r>
              <a:rPr lang="it-IT" dirty="0" err="1">
                <a:effectLst/>
                <a:latin typeface="Helvetica" pitchFamily="2" charset="0"/>
              </a:rPr>
              <a:t>pad</a:t>
            </a:r>
            <a:r>
              <a:rPr lang="it-IT" dirty="0">
                <a:effectLst/>
                <a:latin typeface="Helvetica" pitchFamily="2" charset="0"/>
              </a:rPr>
              <a:t> </a:t>
            </a:r>
            <a:r>
              <a:rPr lang="it-IT" dirty="0" err="1">
                <a:effectLst/>
                <a:latin typeface="Helvetica" pitchFamily="2" charset="0"/>
              </a:rPr>
              <a:t>electrodes</a:t>
            </a:r>
            <a:r>
              <a:rPr lang="it-IT" dirty="0">
                <a:effectLst/>
                <a:latin typeface="Helvetica" pitchFamily="2" charset="0"/>
              </a:rPr>
              <a:t>, for </a:t>
            </a:r>
            <a:r>
              <a:rPr lang="it-IT" dirty="0" err="1">
                <a:effectLst/>
                <a:latin typeface="Helvetica" pitchFamily="2" charset="0"/>
              </a:rPr>
              <a:t>readout</a:t>
            </a:r>
            <a:r>
              <a:rPr lang="it-IT" dirty="0">
                <a:effectLst/>
                <a:latin typeface="Helvetica" pitchFamily="2" charset="0"/>
              </a:rPr>
              <a:t> </a:t>
            </a:r>
            <a:r>
              <a:rPr lang="it-IT" dirty="0" err="1">
                <a:effectLst/>
                <a:latin typeface="Helvetica" pitchFamily="2" charset="0"/>
              </a:rPr>
              <a:t>purposes</a:t>
            </a:r>
            <a:endParaRPr lang="en-US" noProof="0"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39</a:t>
            </a:fld>
            <a:endParaRPr lang="it-IT"/>
          </a:p>
        </p:txBody>
      </p:sp>
    </p:spTree>
    <p:extLst>
      <p:ext uri="{BB962C8B-B14F-4D97-AF65-F5344CB8AC3E}">
        <p14:creationId xmlns:p14="http://schemas.microsoft.com/office/powerpoint/2010/main" val="3485278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4</a:t>
            </a:fld>
            <a:endParaRPr lang="it-IT"/>
          </a:p>
        </p:txBody>
      </p:sp>
    </p:spTree>
    <p:extLst>
      <p:ext uri="{BB962C8B-B14F-4D97-AF65-F5344CB8AC3E}">
        <p14:creationId xmlns:p14="http://schemas.microsoft.com/office/powerpoint/2010/main" val="42849069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effectLst/>
                <a:latin typeface="Helvetica" pitchFamily="2" charset="0"/>
              </a:rPr>
              <a:t>.Applying a suitable voltage between the copper layer and the DLC, the well acts as a multiplication channel for the ionization produced </a:t>
            </a:r>
            <a:r>
              <a:rPr lang="en-US" dirty="0" err="1">
                <a:effectLst/>
                <a:latin typeface="Helvetica" pitchFamily="2" charset="0"/>
              </a:rPr>
              <a:t>inthe</a:t>
            </a:r>
            <a:r>
              <a:rPr lang="en-US" dirty="0">
                <a:effectLst/>
                <a:latin typeface="Helvetica" pitchFamily="2" charset="0"/>
              </a:rPr>
              <a:t> drift gas gap.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latin typeface="Helvetica" pitchFamily="2" charset="0"/>
              </a:rPr>
              <a:t> </a:t>
            </a:r>
            <a:r>
              <a:rPr lang="en-US" noProof="0" dirty="0"/>
              <a:t>The streamer created inside the amplification volume , inducing a large current flowing into the resistive </a:t>
            </a:r>
            <a:r>
              <a:rPr lang="en-US" noProof="0" dirty="0" err="1"/>
              <a:t>leyer</a:t>
            </a:r>
            <a:r>
              <a:rPr lang="en-US" noProof="0" dirty="0"/>
              <a:t>, generate a localized  drop of the amplifying voltage with an effective quenching of the </a:t>
            </a:r>
            <a:r>
              <a:rPr lang="en-US" noProof="0" dirty="0" err="1"/>
              <a:t>moltiplication</a:t>
            </a:r>
            <a:r>
              <a:rPr lang="en-US" noProof="0" dirty="0"/>
              <a:t> process  in the gas.=&gt; this process strongly suppress the discharge amplitude allows to operate at large gains with a single amplification stage.  </a:t>
            </a:r>
          </a:p>
          <a:p>
            <a:endParaRPr lang="en-US" dirty="0">
              <a:effectLst/>
              <a:latin typeface="Helvetica" pitchFamily="2" charset="0"/>
            </a:endParaRPr>
          </a:p>
          <a:p>
            <a:r>
              <a:rPr lang="en-US" dirty="0">
                <a:effectLst/>
                <a:latin typeface="Helvetica" pitchFamily="2" charset="0"/>
              </a:rPr>
              <a:t>This time 𝜏 strongly affects the rate capability of the detector because of a local charging-up. In case of discharge this effect lowers the amplification field then stopping its propagation but at the same time switching off that part of the detector. The resistivity of the DLC is then a crucial point: a large resistivity makes the detector safer but increases the earlier mentioned 𝜏 then worsening the rate capability of the detector; a low resistivity plays an exactly complementary role: larger rate capability but lower discharge quenching power.</a:t>
            </a:r>
          </a:p>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40</a:t>
            </a:fld>
            <a:endParaRPr lang="it-IT"/>
          </a:p>
        </p:txBody>
      </p:sp>
    </p:spTree>
    <p:extLst>
      <p:ext uri="{BB962C8B-B14F-4D97-AF65-F5344CB8AC3E}">
        <p14:creationId xmlns:p14="http://schemas.microsoft.com/office/powerpoint/2010/main" val="8415754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effectLst/>
                <a:latin typeface="Helvetica" pitchFamily="2" charset="0"/>
              </a:rPr>
              <a:t>.Applying a suitable voltage between the copper layer and the DLC, the well acts as a multiplication channel for the ionization produced </a:t>
            </a:r>
            <a:r>
              <a:rPr lang="en-US" dirty="0" err="1">
                <a:effectLst/>
                <a:latin typeface="Helvetica" pitchFamily="2" charset="0"/>
              </a:rPr>
              <a:t>inthe</a:t>
            </a:r>
            <a:r>
              <a:rPr lang="en-US" dirty="0">
                <a:effectLst/>
                <a:latin typeface="Helvetica" pitchFamily="2" charset="0"/>
              </a:rPr>
              <a:t> drift gas gap.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latin typeface="Helvetica" pitchFamily="2" charset="0"/>
              </a:rPr>
              <a:t> </a:t>
            </a:r>
            <a:r>
              <a:rPr lang="en-US" noProof="0" dirty="0"/>
              <a:t>The streamer created inside the amplification volume , inducing a large current flowing into the resistive </a:t>
            </a:r>
            <a:r>
              <a:rPr lang="en-US" noProof="0" dirty="0" err="1"/>
              <a:t>leyer</a:t>
            </a:r>
            <a:r>
              <a:rPr lang="en-US" noProof="0" dirty="0"/>
              <a:t>, generate a localized  drop of the amplifying voltage with an effective quenching of the </a:t>
            </a:r>
            <a:r>
              <a:rPr lang="en-US" noProof="0" dirty="0" err="1"/>
              <a:t>moltiplication</a:t>
            </a:r>
            <a:r>
              <a:rPr lang="en-US" noProof="0" dirty="0"/>
              <a:t> process  in the gas.=&gt; this process strongly suppress the discharge amplitude allows to operate at large gains with a single amplification stage.  </a:t>
            </a:r>
          </a:p>
          <a:p>
            <a:endParaRPr lang="en-US" dirty="0">
              <a:effectLst/>
              <a:latin typeface="Helvetica" pitchFamily="2" charset="0"/>
            </a:endParaRPr>
          </a:p>
          <a:p>
            <a:r>
              <a:rPr lang="en-US" dirty="0">
                <a:effectLst/>
                <a:latin typeface="Helvetica" pitchFamily="2" charset="0"/>
              </a:rPr>
              <a:t>This time 𝜏 strongly affects the rate capability of the detector because of a local charging-up. In case of discharge this effect lowers the amplification field then stopping its propagation but at the same time switching off that part of the detector. The resistivity of the DLC is then a crucial point: a large resistivity makes the detector safer but increases the earlier mentioned 𝜏 then worsening the rate capability of the detector; a low resistivity plays an exactly complementary role: larger rate capability but lower discharge quenching power.</a:t>
            </a:r>
          </a:p>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41</a:t>
            </a:fld>
            <a:endParaRPr lang="it-IT"/>
          </a:p>
        </p:txBody>
      </p:sp>
    </p:spTree>
    <p:extLst>
      <p:ext uri="{BB962C8B-B14F-4D97-AF65-F5344CB8AC3E}">
        <p14:creationId xmlns:p14="http://schemas.microsoft.com/office/powerpoint/2010/main" val="36535678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effectLst/>
                <a:latin typeface="Helvetica" pitchFamily="2" charset="0"/>
              </a:rPr>
              <a:t>.Applying a suitable voltage between the copper layer and the DLC, the well acts as a multiplication channel for the ionization produced </a:t>
            </a:r>
            <a:r>
              <a:rPr lang="en-US" dirty="0" err="1">
                <a:effectLst/>
                <a:latin typeface="Helvetica" pitchFamily="2" charset="0"/>
              </a:rPr>
              <a:t>inthe</a:t>
            </a:r>
            <a:r>
              <a:rPr lang="en-US" dirty="0">
                <a:effectLst/>
                <a:latin typeface="Helvetica" pitchFamily="2" charset="0"/>
              </a:rPr>
              <a:t> drift gas gap.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latin typeface="Helvetica" pitchFamily="2" charset="0"/>
              </a:rPr>
              <a:t> </a:t>
            </a:r>
            <a:r>
              <a:rPr lang="en-US" noProof="0" dirty="0"/>
              <a:t>The streamer created inside the amplification volume , inducing a large current flowing into the resistive </a:t>
            </a:r>
            <a:r>
              <a:rPr lang="en-US" noProof="0" dirty="0" err="1"/>
              <a:t>leyer</a:t>
            </a:r>
            <a:r>
              <a:rPr lang="en-US" noProof="0" dirty="0"/>
              <a:t>, generate a localized  drop of the amplifying voltage with an effective quenching of the </a:t>
            </a:r>
            <a:r>
              <a:rPr lang="en-US" noProof="0" dirty="0" err="1"/>
              <a:t>moltiplication</a:t>
            </a:r>
            <a:r>
              <a:rPr lang="en-US" noProof="0" dirty="0"/>
              <a:t> process  in the gas.=&gt; this process strongly suppress the discharge amplitude allows to operate at large gains with a single amplification stage.  </a:t>
            </a:r>
          </a:p>
          <a:p>
            <a:endParaRPr lang="en-US" dirty="0">
              <a:effectLst/>
              <a:latin typeface="Helvetica" pitchFamily="2" charset="0"/>
            </a:endParaRPr>
          </a:p>
          <a:p>
            <a:r>
              <a:rPr lang="en-US" dirty="0">
                <a:effectLst/>
                <a:latin typeface="Helvetica" pitchFamily="2" charset="0"/>
              </a:rPr>
              <a:t>This time 𝜏 strongly affects the rate capability of the detector because of a local charging-up. In case of discharge this effect lowers the amplification field then stopping its propagation but at the same time switching off that part of the detector. The resistivity of the DLC is then a crucial point: a large resistivity makes the detector safer but increases the earlier mentioned 𝜏 then worsening the rate capability of the detector; a low resistivity plays an exactly complementary role: larger rate capability but lower discharge quenching power.</a:t>
            </a:r>
          </a:p>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42</a:t>
            </a:fld>
            <a:endParaRPr lang="it-IT"/>
          </a:p>
        </p:txBody>
      </p:sp>
    </p:spTree>
    <p:extLst>
      <p:ext uri="{BB962C8B-B14F-4D97-AF65-F5344CB8AC3E}">
        <p14:creationId xmlns:p14="http://schemas.microsoft.com/office/powerpoint/2010/main" val="36803902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43</a:t>
            </a:fld>
            <a:endParaRPr lang="it-IT"/>
          </a:p>
        </p:txBody>
      </p:sp>
    </p:spTree>
    <p:extLst>
      <p:ext uri="{BB962C8B-B14F-4D97-AF65-F5344CB8AC3E}">
        <p14:creationId xmlns:p14="http://schemas.microsoft.com/office/powerpoint/2010/main" val="402072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44</a:t>
            </a:fld>
            <a:endParaRPr lang="it-IT"/>
          </a:p>
        </p:txBody>
      </p:sp>
    </p:spTree>
    <p:extLst>
      <p:ext uri="{BB962C8B-B14F-4D97-AF65-F5344CB8AC3E}">
        <p14:creationId xmlns:p14="http://schemas.microsoft.com/office/powerpoint/2010/main" val="34477865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45</a:t>
            </a:fld>
            <a:endParaRPr lang="it-IT"/>
          </a:p>
        </p:txBody>
      </p:sp>
    </p:spTree>
    <p:extLst>
      <p:ext uri="{BB962C8B-B14F-4D97-AF65-F5344CB8AC3E}">
        <p14:creationId xmlns:p14="http://schemas.microsoft.com/office/powerpoint/2010/main" val="17987231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a:effectLst/>
                <a:latin typeface="Helvetica" pitchFamily="2" charset="0"/>
              </a:rPr>
              <a:t>The basic concept of capacitive-sharing readout structures is  composed of a vertical stack of Transfer layers; each layer consists of 5 </a:t>
            </a:r>
            <a:r>
              <a:rPr lang="en-US" noProof="0" err="1">
                <a:effectLst/>
                <a:latin typeface="Helvetica" pitchFamily="2" charset="0"/>
              </a:rPr>
              <a:t>μm</a:t>
            </a:r>
            <a:r>
              <a:rPr lang="en-US" noProof="0">
                <a:effectLst/>
                <a:latin typeface="Helvetica" pitchFamily="2" charset="0"/>
              </a:rPr>
              <a:t> copper (Cu) pads deposited on 50 </a:t>
            </a:r>
            <a:r>
              <a:rPr lang="en-US" noProof="0" err="1">
                <a:effectLst/>
                <a:latin typeface="Helvetica" pitchFamily="2" charset="0"/>
              </a:rPr>
              <a:t>μm</a:t>
            </a:r>
            <a:r>
              <a:rPr lang="en-US" noProof="0">
                <a:effectLst/>
                <a:latin typeface="Helvetica" pitchFamily="2" charset="0"/>
              </a:rPr>
              <a:t> polyimide (Kapton) foils, in this </a:t>
            </a:r>
            <a:r>
              <a:rPr lang="en-US" noProof="0" err="1">
                <a:effectLst/>
                <a:latin typeface="Helvetica" pitchFamily="2" charset="0"/>
              </a:rPr>
              <a:t>prototipe</a:t>
            </a:r>
            <a:r>
              <a:rPr lang="en-US" noProof="0">
                <a:effectLst/>
                <a:latin typeface="Helvetica" pitchFamily="2" charset="0"/>
              </a:rPr>
              <a:t> the  pad sizes are: f 200 </a:t>
            </a:r>
            <a:r>
              <a:rPr lang="en-US" noProof="0" err="1">
                <a:effectLst/>
                <a:latin typeface="Helvetica" pitchFamily="2" charset="0"/>
              </a:rPr>
              <a:t>μm</a:t>
            </a:r>
            <a:r>
              <a:rPr lang="en-US" noProof="0">
                <a:effectLst/>
                <a:latin typeface="Helvetica" pitchFamily="2" charset="0"/>
              </a:rPr>
              <a:t> x¡200 </a:t>
            </a:r>
            <a:r>
              <a:rPr lang="en-US" noProof="0" err="1">
                <a:effectLst/>
                <a:latin typeface="Helvetica" pitchFamily="2" charset="0"/>
              </a:rPr>
              <a:t>μm</a:t>
            </a:r>
            <a:r>
              <a:rPr lang="en-US" noProof="0">
                <a:effectLst/>
                <a:latin typeface="Helvetica" pitchFamily="2" charset="0"/>
              </a:rPr>
              <a:t>, 400 </a:t>
            </a:r>
            <a:r>
              <a:rPr lang="en-US" noProof="0" err="1">
                <a:effectLst/>
                <a:latin typeface="Helvetica" pitchFamily="2" charset="0"/>
              </a:rPr>
              <a:t>μm</a:t>
            </a:r>
            <a:r>
              <a:rPr lang="en-US" noProof="0">
                <a:effectLst/>
                <a:latin typeface="Helvetica" pitchFamily="2" charset="0"/>
              </a:rPr>
              <a:t> x¡400 </a:t>
            </a:r>
            <a:r>
              <a:rPr lang="en-US" noProof="0" err="1">
                <a:effectLst/>
                <a:latin typeface="Helvetica" pitchFamily="2" charset="0"/>
              </a:rPr>
              <a:t>μm</a:t>
            </a:r>
            <a:r>
              <a:rPr lang="en-US" noProof="0">
                <a:effectLst/>
                <a:latin typeface="Helvetica" pitchFamily="2" charset="0"/>
              </a:rPr>
              <a:t>, 800 </a:t>
            </a:r>
            <a:r>
              <a:rPr lang="en-US" noProof="0" err="1">
                <a:effectLst/>
                <a:latin typeface="Helvetica" pitchFamily="2" charset="0"/>
              </a:rPr>
              <a:t>μm</a:t>
            </a:r>
            <a:r>
              <a:rPr lang="en-US" noProof="0">
                <a:effectLst/>
                <a:latin typeface="Helvetica" pitchFamily="2" charset="0"/>
              </a:rPr>
              <a:t> x 800 </a:t>
            </a:r>
            <a:r>
              <a:rPr lang="en-US" noProof="0" err="1">
                <a:effectLst/>
                <a:latin typeface="Helvetica" pitchFamily="2" charset="0"/>
              </a:rPr>
              <a:t>μm</a:t>
            </a:r>
            <a:r>
              <a:rPr lang="en-US" noProof="0">
                <a:effectLst/>
                <a:latin typeface="Helvetica" pitchFamily="2" charset="0"/>
              </a:rPr>
              <a:t> for the three transfer layers</a:t>
            </a:r>
          </a:p>
          <a:p>
            <a:r>
              <a:rPr lang="en-US" noProof="0">
                <a:effectLst/>
                <a:latin typeface="Helvetica" pitchFamily="2" charset="0"/>
              </a:rPr>
              <a:t>respectively. he stack of several such layers can be viewed, in a simple approximation, as a set capacitors in series along the vertical direction as a way to simply describe how charge are transferred from one layer to another. </a:t>
            </a:r>
          </a:p>
          <a:p>
            <a:r>
              <a:rPr lang="it-IT">
                <a:effectLst/>
                <a:latin typeface="Helvetica" pitchFamily="2" charset="0"/>
              </a:rPr>
              <a:t>For </a:t>
            </a:r>
            <a:r>
              <a:rPr lang="it-IT" err="1">
                <a:effectLst/>
                <a:latin typeface="Helvetica" pitchFamily="2" charset="0"/>
              </a:rPr>
              <a:t>n</a:t>
            </a:r>
            <a:r>
              <a:rPr lang="it-IT">
                <a:effectLst/>
                <a:latin typeface="Helvetica" pitchFamily="2" charset="0"/>
              </a:rPr>
              <a:t> </a:t>
            </a:r>
            <a:r>
              <a:rPr lang="it-IT" err="1">
                <a:effectLst/>
                <a:latin typeface="Helvetica" pitchFamily="2" charset="0"/>
              </a:rPr>
              <a:t>layers</a:t>
            </a:r>
            <a:r>
              <a:rPr lang="it-IT">
                <a:effectLst/>
                <a:latin typeface="Helvetica" pitchFamily="2" charset="0"/>
              </a:rPr>
              <a:t>, the </a:t>
            </a:r>
            <a:r>
              <a:rPr lang="it-IT" err="1">
                <a:effectLst/>
                <a:latin typeface="Helvetica" pitchFamily="2" charset="0"/>
              </a:rPr>
              <a:t>number</a:t>
            </a:r>
            <a:r>
              <a:rPr lang="it-IT">
                <a:effectLst/>
                <a:latin typeface="Helvetica" pitchFamily="2" charset="0"/>
              </a:rPr>
              <a:t> of </a:t>
            </a:r>
            <a:r>
              <a:rPr lang="it-IT" err="1">
                <a:effectLst/>
                <a:latin typeface="Helvetica" pitchFamily="2" charset="0"/>
              </a:rPr>
              <a:t>readout</a:t>
            </a:r>
            <a:r>
              <a:rPr lang="it-IT">
                <a:effectLst/>
                <a:latin typeface="Helvetica" pitchFamily="2" charset="0"/>
              </a:rPr>
              <a:t> </a:t>
            </a:r>
            <a:r>
              <a:rPr lang="it-IT" err="1">
                <a:effectLst/>
                <a:latin typeface="Helvetica" pitchFamily="2" charset="0"/>
              </a:rPr>
              <a:t>pads</a:t>
            </a:r>
            <a:r>
              <a:rPr lang="it-IT">
                <a:effectLst/>
                <a:latin typeface="Helvetica" pitchFamily="2" charset="0"/>
              </a:rPr>
              <a:t> or strips </a:t>
            </a:r>
            <a:r>
              <a:rPr lang="it-IT" err="1">
                <a:effectLst/>
                <a:latin typeface="Helvetica" pitchFamily="2" charset="0"/>
              </a:rPr>
              <a:t>along</a:t>
            </a:r>
            <a:r>
              <a:rPr lang="it-IT">
                <a:effectLst/>
                <a:latin typeface="Helvetica" pitchFamily="2" charset="0"/>
              </a:rPr>
              <a:t> one </a:t>
            </a:r>
            <a:r>
              <a:rPr lang="it-IT" err="1">
                <a:effectLst/>
                <a:latin typeface="Helvetica" pitchFamily="2" charset="0"/>
              </a:rPr>
              <a:t>axis</a:t>
            </a:r>
            <a:r>
              <a:rPr lang="it-IT">
                <a:effectLst/>
                <a:latin typeface="Helvetica" pitchFamily="2" charset="0"/>
              </a:rPr>
              <a:t> of the </a:t>
            </a:r>
            <a:r>
              <a:rPr lang="it-IT" err="1">
                <a:effectLst/>
                <a:latin typeface="Helvetica" pitchFamily="2" charset="0"/>
              </a:rPr>
              <a:t>readout</a:t>
            </a:r>
            <a:r>
              <a:rPr lang="it-IT">
                <a:effectLst/>
                <a:latin typeface="Helvetica" pitchFamily="2" charset="0"/>
              </a:rPr>
              <a:t> </a:t>
            </a:r>
            <a:r>
              <a:rPr lang="it-IT" err="1">
                <a:effectLst/>
                <a:latin typeface="Helvetica" pitchFamily="2" charset="0"/>
              </a:rPr>
              <a:t>plane</a:t>
            </a:r>
            <a:r>
              <a:rPr lang="it-IT">
                <a:effectLst/>
                <a:latin typeface="Helvetica" pitchFamily="2" charset="0"/>
              </a:rPr>
              <a:t>, </a:t>
            </a:r>
            <a:r>
              <a:rPr lang="it-IT" err="1">
                <a:effectLst/>
                <a:latin typeface="Helvetica" pitchFamily="2" charset="0"/>
              </a:rPr>
              <a:t>connected</a:t>
            </a:r>
            <a:r>
              <a:rPr lang="it-IT">
                <a:effectLst/>
                <a:latin typeface="Helvetica" pitchFamily="2" charset="0"/>
              </a:rPr>
              <a:t> to the front end </a:t>
            </a:r>
            <a:r>
              <a:rPr lang="it-IT" err="1">
                <a:effectLst/>
                <a:latin typeface="Helvetica" pitchFamily="2" charset="0"/>
              </a:rPr>
              <a:t>electronics</a:t>
            </a:r>
            <a:r>
              <a:rPr lang="it-IT">
                <a:effectLst/>
                <a:latin typeface="Helvetica" pitchFamily="2" charset="0"/>
              </a:rPr>
              <a:t> </a:t>
            </a:r>
            <a:r>
              <a:rPr lang="it-IT" err="1">
                <a:effectLst/>
                <a:latin typeface="Helvetica" pitchFamily="2" charset="0"/>
              </a:rPr>
              <a:t>is</a:t>
            </a:r>
            <a:r>
              <a:rPr lang="it-IT">
                <a:effectLst/>
                <a:latin typeface="Helvetica" pitchFamily="2" charset="0"/>
              </a:rPr>
              <a:t> </a:t>
            </a:r>
            <a:r>
              <a:rPr lang="it-IT" err="1">
                <a:effectLst/>
                <a:latin typeface="Helvetica" pitchFamily="2" charset="0"/>
              </a:rPr>
              <a:t>only</a:t>
            </a:r>
            <a:r>
              <a:rPr lang="it-IT">
                <a:effectLst/>
                <a:latin typeface="Helvetica" pitchFamily="2" charset="0"/>
              </a:rPr>
              <a:t> a </a:t>
            </a:r>
            <a:r>
              <a:rPr lang="it-IT" err="1">
                <a:effectLst/>
                <a:latin typeface="Helvetica" pitchFamily="2" charset="0"/>
              </a:rPr>
              <a:t>fraction</a:t>
            </a:r>
            <a:r>
              <a:rPr lang="it-IT">
                <a:effectLst/>
                <a:latin typeface="Helvetica" pitchFamily="2" charset="0"/>
              </a:rPr>
              <a:t> 1/</a:t>
            </a:r>
            <a:r>
              <a:rPr lang="it-IT" err="1">
                <a:effectLst/>
                <a:latin typeface="Helvetica" pitchFamily="2" charset="0"/>
              </a:rPr>
              <a:t>n</a:t>
            </a:r>
            <a:r>
              <a:rPr lang="it-IT">
                <a:effectLst/>
                <a:latin typeface="Helvetica" pitchFamily="2" charset="0"/>
              </a:rPr>
              <a:t> of the </a:t>
            </a:r>
            <a:r>
              <a:rPr lang="it-IT" err="1">
                <a:effectLst/>
                <a:latin typeface="Helvetica" pitchFamily="2" charset="0"/>
              </a:rPr>
              <a:t>number</a:t>
            </a:r>
            <a:r>
              <a:rPr lang="it-IT">
                <a:effectLst/>
                <a:latin typeface="Helvetica" pitchFamily="2" charset="0"/>
              </a:rPr>
              <a:t> of </a:t>
            </a:r>
            <a:r>
              <a:rPr lang="it-IT" err="1">
                <a:effectLst/>
                <a:latin typeface="Helvetica" pitchFamily="2" charset="0"/>
              </a:rPr>
              <a:t>pads</a:t>
            </a:r>
            <a:r>
              <a:rPr lang="it-IT">
                <a:effectLst/>
                <a:latin typeface="Helvetica" pitchFamily="2" charset="0"/>
              </a:rPr>
              <a:t> </a:t>
            </a:r>
            <a:r>
              <a:rPr lang="it-IT" err="1">
                <a:effectLst/>
                <a:latin typeface="Helvetica" pitchFamily="2" charset="0"/>
              </a:rPr>
              <a:t>along</a:t>
            </a:r>
            <a:r>
              <a:rPr lang="it-IT">
                <a:effectLst/>
                <a:latin typeface="Helvetica" pitchFamily="2" charset="0"/>
              </a:rPr>
              <a:t> the </a:t>
            </a:r>
            <a:r>
              <a:rPr lang="it-IT" err="1">
                <a:effectLst/>
                <a:latin typeface="Helvetica" pitchFamily="2" charset="0"/>
              </a:rPr>
              <a:t>same</a:t>
            </a:r>
            <a:r>
              <a:rPr lang="it-IT">
                <a:effectLst/>
                <a:latin typeface="Helvetica" pitchFamily="2" charset="0"/>
              </a:rPr>
              <a:t> </a:t>
            </a:r>
            <a:r>
              <a:rPr lang="it-IT" err="1">
                <a:effectLst/>
                <a:latin typeface="Helvetica" pitchFamily="2" charset="0"/>
              </a:rPr>
              <a:t>axis</a:t>
            </a:r>
            <a:r>
              <a:rPr lang="it-IT">
                <a:effectLst/>
                <a:latin typeface="Helvetica" pitchFamily="2" charset="0"/>
              </a:rPr>
              <a:t> of the first transfer </a:t>
            </a:r>
            <a:r>
              <a:rPr lang="it-IT" err="1">
                <a:effectLst/>
                <a:latin typeface="Helvetica" pitchFamily="2" charset="0"/>
              </a:rPr>
              <a:t>layer</a:t>
            </a:r>
            <a:r>
              <a:rPr lang="it-IT">
                <a:effectLst/>
                <a:latin typeface="Helvetica" pitchFamily="2" charset="0"/>
              </a:rPr>
              <a:t> </a:t>
            </a:r>
            <a:r>
              <a:rPr lang="it-IT" err="1">
                <a:effectLst/>
                <a:latin typeface="Helvetica" pitchFamily="2" charset="0"/>
              </a:rPr>
              <a:t>collecting</a:t>
            </a:r>
            <a:r>
              <a:rPr lang="it-IT">
                <a:effectLst/>
                <a:latin typeface="Helvetica" pitchFamily="2" charset="0"/>
              </a:rPr>
              <a:t> the incoming </a:t>
            </a:r>
            <a:r>
              <a:rPr lang="it-IT" err="1">
                <a:effectLst/>
                <a:latin typeface="Helvetica" pitchFamily="2" charset="0"/>
              </a:rPr>
              <a:t>signal</a:t>
            </a:r>
            <a:r>
              <a:rPr lang="it-IT">
                <a:effectLst/>
                <a:latin typeface="Helvetica" pitchFamily="2" charset="0"/>
              </a:rPr>
              <a:t> from the MPGD </a:t>
            </a:r>
            <a:r>
              <a:rPr lang="it-IT" err="1">
                <a:effectLst/>
                <a:latin typeface="Helvetica" pitchFamily="2" charset="0"/>
              </a:rPr>
              <a:t>amplification</a:t>
            </a:r>
            <a:r>
              <a:rPr lang="it-IT">
                <a:effectLst/>
                <a:latin typeface="Helvetica" pitchFamily="2" charset="0"/>
              </a:rPr>
              <a:t> </a:t>
            </a:r>
            <a:r>
              <a:rPr lang="it-IT" err="1">
                <a:effectLst/>
                <a:latin typeface="Helvetica" pitchFamily="2" charset="0"/>
              </a:rPr>
              <a:t>structure</a:t>
            </a:r>
            <a:r>
              <a:rPr lang="it-IT">
                <a:effectLst/>
                <a:latin typeface="Helvetica" pitchFamily="2" charset="0"/>
              </a:rPr>
              <a:t>. In </a:t>
            </a:r>
            <a:r>
              <a:rPr lang="it-IT" err="1">
                <a:effectLst/>
                <a:latin typeface="Helvetica" pitchFamily="2" charset="0"/>
              </a:rPr>
              <a:t>essence</a:t>
            </a:r>
            <a:r>
              <a:rPr lang="it-IT">
                <a:effectLst/>
                <a:latin typeface="Helvetica" pitchFamily="2" charset="0"/>
              </a:rPr>
              <a:t>, the </a:t>
            </a:r>
            <a:r>
              <a:rPr lang="it-IT" err="1">
                <a:effectLst/>
                <a:latin typeface="Helvetica" pitchFamily="2" charset="0"/>
              </a:rPr>
              <a:t>pad</a:t>
            </a:r>
            <a:r>
              <a:rPr lang="it-IT">
                <a:effectLst/>
                <a:latin typeface="Helvetica" pitchFamily="2" charset="0"/>
              </a:rPr>
              <a:t> size of </a:t>
            </a:r>
            <a:r>
              <a:rPr lang="it-IT" err="1">
                <a:effectLst/>
                <a:latin typeface="Helvetica" pitchFamily="2" charset="0"/>
              </a:rPr>
              <a:t>this</a:t>
            </a:r>
            <a:r>
              <a:rPr lang="it-IT">
                <a:effectLst/>
                <a:latin typeface="Helvetica" pitchFamily="2" charset="0"/>
              </a:rPr>
              <a:t> first transfer </a:t>
            </a:r>
            <a:r>
              <a:rPr lang="it-IT" err="1">
                <a:effectLst/>
                <a:latin typeface="Helvetica" pitchFamily="2" charset="0"/>
              </a:rPr>
              <a:t>layer</a:t>
            </a:r>
            <a:r>
              <a:rPr lang="it-IT">
                <a:effectLst/>
                <a:latin typeface="Helvetica" pitchFamily="2" charset="0"/>
              </a:rPr>
              <a:t> (layer1) </a:t>
            </a:r>
            <a:r>
              <a:rPr lang="it-IT" err="1">
                <a:effectLst/>
                <a:latin typeface="Helvetica" pitchFamily="2" charset="0"/>
              </a:rPr>
              <a:t>defines</a:t>
            </a:r>
            <a:r>
              <a:rPr lang="it-IT">
                <a:effectLst/>
                <a:latin typeface="Helvetica" pitchFamily="2" charset="0"/>
              </a:rPr>
              <a:t> the </a:t>
            </a:r>
            <a:r>
              <a:rPr lang="it-IT" err="1">
                <a:effectLst/>
                <a:latin typeface="Helvetica" pitchFamily="2" charset="0"/>
              </a:rPr>
              <a:t>spatial</a:t>
            </a:r>
            <a:r>
              <a:rPr lang="it-IT">
                <a:effectLst/>
                <a:latin typeface="Helvetica" pitchFamily="2" charset="0"/>
              </a:rPr>
              <a:t> </a:t>
            </a:r>
            <a:r>
              <a:rPr lang="it-IT" err="1">
                <a:effectLst/>
                <a:latin typeface="Helvetica" pitchFamily="2" charset="0"/>
              </a:rPr>
              <a:t>resolution</a:t>
            </a:r>
            <a:r>
              <a:rPr lang="it-IT">
                <a:effectLst/>
                <a:latin typeface="Helvetica" pitchFamily="2" charset="0"/>
              </a:rPr>
              <a:t> performance of the </a:t>
            </a:r>
            <a:r>
              <a:rPr lang="it-IT" err="1">
                <a:effectLst/>
                <a:latin typeface="Helvetica" pitchFamily="2" charset="0"/>
              </a:rPr>
              <a:t>readout</a:t>
            </a:r>
            <a:r>
              <a:rPr lang="it-IT">
                <a:effectLst/>
                <a:latin typeface="Helvetica" pitchFamily="2" charset="0"/>
              </a:rPr>
              <a:t> </a:t>
            </a:r>
            <a:r>
              <a:rPr lang="it-IT" err="1">
                <a:effectLst/>
                <a:latin typeface="Helvetica" pitchFamily="2" charset="0"/>
              </a:rPr>
              <a:t>plane</a:t>
            </a:r>
            <a:r>
              <a:rPr lang="it-IT">
                <a:effectLst/>
                <a:latin typeface="Helvetica" pitchFamily="2" charset="0"/>
              </a:rPr>
              <a:t> and the </a:t>
            </a:r>
            <a:r>
              <a:rPr lang="it-IT" err="1">
                <a:effectLst/>
                <a:latin typeface="Helvetica" pitchFamily="2" charset="0"/>
              </a:rPr>
              <a:t>pad</a:t>
            </a:r>
            <a:r>
              <a:rPr lang="it-IT">
                <a:effectLst/>
                <a:latin typeface="Helvetica" pitchFamily="2" charset="0"/>
              </a:rPr>
              <a:t> size of </a:t>
            </a:r>
            <a:r>
              <a:rPr lang="it-IT" err="1">
                <a:effectLst/>
                <a:latin typeface="Helvetica" pitchFamily="2" charset="0"/>
              </a:rPr>
              <a:t>readout</a:t>
            </a:r>
            <a:r>
              <a:rPr lang="it-IT">
                <a:effectLst/>
                <a:latin typeface="Helvetica" pitchFamily="2" charset="0"/>
              </a:rPr>
              <a:t> </a:t>
            </a:r>
            <a:r>
              <a:rPr lang="it-IT" err="1">
                <a:effectLst/>
                <a:latin typeface="Helvetica" pitchFamily="2" charset="0"/>
              </a:rPr>
              <a:t>layer</a:t>
            </a:r>
            <a:r>
              <a:rPr lang="it-IT">
                <a:effectLst/>
                <a:latin typeface="Helvetica" pitchFamily="2" charset="0"/>
              </a:rPr>
              <a:t> (</a:t>
            </a:r>
            <a:r>
              <a:rPr lang="it-IT" err="1">
                <a:effectLst/>
                <a:latin typeface="Helvetica" pitchFamily="2" charset="0"/>
              </a:rPr>
              <a:t>layer</a:t>
            </a:r>
            <a:r>
              <a:rPr lang="it-IT">
                <a:effectLst/>
                <a:latin typeface="Helvetica" pitchFamily="2" charset="0"/>
              </a:rPr>
              <a:t>𝑛) </a:t>
            </a:r>
            <a:r>
              <a:rPr lang="it-IT" err="1">
                <a:effectLst/>
                <a:latin typeface="Helvetica" pitchFamily="2" charset="0"/>
              </a:rPr>
              <a:t>defines</a:t>
            </a:r>
            <a:r>
              <a:rPr lang="it-IT">
                <a:effectLst/>
                <a:latin typeface="Helvetica" pitchFamily="2" charset="0"/>
              </a:rPr>
              <a:t> the </a:t>
            </a:r>
            <a:r>
              <a:rPr lang="it-IT" err="1">
                <a:effectLst/>
                <a:latin typeface="Helvetica" pitchFamily="2" charset="0"/>
              </a:rPr>
              <a:t>total</a:t>
            </a:r>
            <a:r>
              <a:rPr lang="it-IT">
                <a:effectLst/>
                <a:latin typeface="Helvetica" pitchFamily="2" charset="0"/>
              </a:rPr>
              <a:t> </a:t>
            </a:r>
            <a:r>
              <a:rPr lang="it-IT" err="1">
                <a:effectLst/>
                <a:latin typeface="Helvetica" pitchFamily="2" charset="0"/>
              </a:rPr>
              <a:t>number</a:t>
            </a:r>
            <a:r>
              <a:rPr lang="it-IT">
                <a:effectLst/>
                <a:latin typeface="Helvetica" pitchFamily="2" charset="0"/>
              </a:rPr>
              <a:t> of </a:t>
            </a:r>
            <a:r>
              <a:rPr lang="it-IT" err="1">
                <a:effectLst/>
                <a:latin typeface="Helvetica" pitchFamily="2" charset="0"/>
              </a:rPr>
              <a:t>electronic</a:t>
            </a:r>
            <a:r>
              <a:rPr lang="it-IT">
                <a:effectLst/>
                <a:latin typeface="Helvetica" pitchFamily="2" charset="0"/>
              </a:rPr>
              <a:t> </a:t>
            </a:r>
            <a:r>
              <a:rPr lang="it-IT" err="1">
                <a:effectLst/>
                <a:latin typeface="Helvetica" pitchFamily="2" charset="0"/>
              </a:rPr>
              <a:t>channels</a:t>
            </a:r>
            <a:r>
              <a:rPr lang="it-IT">
                <a:effectLst/>
                <a:latin typeface="Helvetica" pitchFamily="2" charset="0"/>
              </a:rPr>
              <a:t> </a:t>
            </a:r>
            <a:r>
              <a:rPr lang="it-IT" err="1">
                <a:effectLst/>
                <a:latin typeface="Helvetica" pitchFamily="2" charset="0"/>
              </a:rPr>
              <a:t>required</a:t>
            </a:r>
            <a:r>
              <a:rPr lang="it-IT">
                <a:effectLst/>
                <a:latin typeface="Helvetica" pitchFamily="2" charset="0"/>
              </a:rPr>
              <a:t> to </a:t>
            </a:r>
            <a:r>
              <a:rPr lang="it-IT" err="1">
                <a:effectLst/>
                <a:latin typeface="Helvetica" pitchFamily="2" charset="0"/>
              </a:rPr>
              <a:t>read</a:t>
            </a:r>
            <a:r>
              <a:rPr lang="it-IT">
                <a:effectLst/>
                <a:latin typeface="Helvetica" pitchFamily="2" charset="0"/>
              </a:rPr>
              <a:t> out the detector </a:t>
            </a:r>
            <a:r>
              <a:rPr lang="it-IT" err="1">
                <a:effectLst/>
                <a:latin typeface="Helvetica" pitchFamily="2" charset="0"/>
              </a:rPr>
              <a:t>plane</a:t>
            </a:r>
            <a:endParaRPr lang="it-IT">
              <a:effectLst/>
              <a:latin typeface="Helvetica" pitchFamily="2" charset="0"/>
            </a:endParaRPr>
          </a:p>
          <a:p>
            <a:endParaRPr lang="it-IT">
              <a:effectLst/>
              <a:latin typeface="Helvetica" pitchFamily="2" charset="0"/>
            </a:endParaRPr>
          </a:p>
          <a:p>
            <a:endParaRPr lang="en-US" noProof="0">
              <a:effectLst/>
              <a:latin typeface="Helvetica" pitchFamily="2" charset="0"/>
            </a:endParaRPr>
          </a:p>
          <a:p>
            <a:endParaRPr lang="en-US"/>
          </a:p>
        </p:txBody>
      </p:sp>
      <p:sp>
        <p:nvSpPr>
          <p:cNvPr id="4" name="Segnaposto numero diapositiva 3"/>
          <p:cNvSpPr>
            <a:spLocks noGrp="1"/>
          </p:cNvSpPr>
          <p:nvPr>
            <p:ph type="sldNum" sz="quarter" idx="5"/>
          </p:nvPr>
        </p:nvSpPr>
        <p:spPr/>
        <p:txBody>
          <a:bodyPr/>
          <a:lstStyle/>
          <a:p>
            <a:fld id="{A28EFDE0-AEF1-404B-8329-E9D5A5C6DBAD}" type="slidenum">
              <a:rPr lang="it-IT" smtClean="0"/>
              <a:t>47</a:t>
            </a:fld>
            <a:endParaRPr lang="it-IT"/>
          </a:p>
        </p:txBody>
      </p:sp>
    </p:spTree>
    <p:extLst>
      <p:ext uri="{BB962C8B-B14F-4D97-AF65-F5344CB8AC3E}">
        <p14:creationId xmlns:p14="http://schemas.microsoft.com/office/powerpoint/2010/main" val="15634136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a:effectLst/>
                <a:latin typeface="Helvetica" pitchFamily="2" charset="0"/>
              </a:rPr>
              <a:t>The basic concept of capacitive-sharing readout structures is  composed of a vertical stack of Transfer layers; each layer consists of 5 </a:t>
            </a:r>
            <a:r>
              <a:rPr lang="en-US" noProof="0" err="1">
                <a:effectLst/>
                <a:latin typeface="Helvetica" pitchFamily="2" charset="0"/>
              </a:rPr>
              <a:t>μm</a:t>
            </a:r>
            <a:r>
              <a:rPr lang="en-US" noProof="0">
                <a:effectLst/>
                <a:latin typeface="Helvetica" pitchFamily="2" charset="0"/>
              </a:rPr>
              <a:t> copper (Cu) pads deposited on 50 </a:t>
            </a:r>
            <a:r>
              <a:rPr lang="en-US" noProof="0" err="1">
                <a:effectLst/>
                <a:latin typeface="Helvetica" pitchFamily="2" charset="0"/>
              </a:rPr>
              <a:t>μm</a:t>
            </a:r>
            <a:r>
              <a:rPr lang="en-US" noProof="0">
                <a:effectLst/>
                <a:latin typeface="Helvetica" pitchFamily="2" charset="0"/>
              </a:rPr>
              <a:t> polyimide (Kapton) foils, in this </a:t>
            </a:r>
            <a:r>
              <a:rPr lang="en-US" noProof="0" err="1">
                <a:effectLst/>
                <a:latin typeface="Helvetica" pitchFamily="2" charset="0"/>
              </a:rPr>
              <a:t>prototipe</a:t>
            </a:r>
            <a:r>
              <a:rPr lang="en-US" noProof="0">
                <a:effectLst/>
                <a:latin typeface="Helvetica" pitchFamily="2" charset="0"/>
              </a:rPr>
              <a:t> the  pad sizes are: f 200 </a:t>
            </a:r>
            <a:r>
              <a:rPr lang="en-US" noProof="0" err="1">
                <a:effectLst/>
                <a:latin typeface="Helvetica" pitchFamily="2" charset="0"/>
              </a:rPr>
              <a:t>μm</a:t>
            </a:r>
            <a:r>
              <a:rPr lang="en-US" noProof="0">
                <a:effectLst/>
                <a:latin typeface="Helvetica" pitchFamily="2" charset="0"/>
              </a:rPr>
              <a:t> x¡200 </a:t>
            </a:r>
            <a:r>
              <a:rPr lang="en-US" noProof="0" err="1">
                <a:effectLst/>
                <a:latin typeface="Helvetica" pitchFamily="2" charset="0"/>
              </a:rPr>
              <a:t>μm</a:t>
            </a:r>
            <a:r>
              <a:rPr lang="en-US" noProof="0">
                <a:effectLst/>
                <a:latin typeface="Helvetica" pitchFamily="2" charset="0"/>
              </a:rPr>
              <a:t>, 400 </a:t>
            </a:r>
            <a:r>
              <a:rPr lang="en-US" noProof="0" err="1">
                <a:effectLst/>
                <a:latin typeface="Helvetica" pitchFamily="2" charset="0"/>
              </a:rPr>
              <a:t>μm</a:t>
            </a:r>
            <a:r>
              <a:rPr lang="en-US" noProof="0">
                <a:effectLst/>
                <a:latin typeface="Helvetica" pitchFamily="2" charset="0"/>
              </a:rPr>
              <a:t> x¡400 </a:t>
            </a:r>
            <a:r>
              <a:rPr lang="en-US" noProof="0" err="1">
                <a:effectLst/>
                <a:latin typeface="Helvetica" pitchFamily="2" charset="0"/>
              </a:rPr>
              <a:t>μm</a:t>
            </a:r>
            <a:r>
              <a:rPr lang="en-US" noProof="0">
                <a:effectLst/>
                <a:latin typeface="Helvetica" pitchFamily="2" charset="0"/>
              </a:rPr>
              <a:t>, 800 </a:t>
            </a:r>
            <a:r>
              <a:rPr lang="en-US" noProof="0" err="1">
                <a:effectLst/>
                <a:latin typeface="Helvetica" pitchFamily="2" charset="0"/>
              </a:rPr>
              <a:t>μm</a:t>
            </a:r>
            <a:r>
              <a:rPr lang="en-US" noProof="0">
                <a:effectLst/>
                <a:latin typeface="Helvetica" pitchFamily="2" charset="0"/>
              </a:rPr>
              <a:t> x 800 </a:t>
            </a:r>
            <a:r>
              <a:rPr lang="en-US" noProof="0" err="1">
                <a:effectLst/>
                <a:latin typeface="Helvetica" pitchFamily="2" charset="0"/>
              </a:rPr>
              <a:t>μm</a:t>
            </a:r>
            <a:r>
              <a:rPr lang="en-US" noProof="0">
                <a:effectLst/>
                <a:latin typeface="Helvetica" pitchFamily="2" charset="0"/>
              </a:rPr>
              <a:t> for the three transfer layers</a:t>
            </a:r>
          </a:p>
          <a:p>
            <a:r>
              <a:rPr lang="en-US" noProof="0">
                <a:effectLst/>
                <a:latin typeface="Helvetica" pitchFamily="2" charset="0"/>
              </a:rPr>
              <a:t>respectively. he stack of several such layers can be viewed, in a simple approximation, as a set capacitors in series along the vertical direction as a way to simply describe how charge are transferred from one layer to another. </a:t>
            </a:r>
          </a:p>
          <a:p>
            <a:r>
              <a:rPr lang="it-IT">
                <a:effectLst/>
                <a:latin typeface="Helvetica" pitchFamily="2" charset="0"/>
              </a:rPr>
              <a:t>For </a:t>
            </a:r>
            <a:r>
              <a:rPr lang="it-IT" err="1">
                <a:effectLst/>
                <a:latin typeface="Helvetica" pitchFamily="2" charset="0"/>
              </a:rPr>
              <a:t>n</a:t>
            </a:r>
            <a:r>
              <a:rPr lang="it-IT">
                <a:effectLst/>
                <a:latin typeface="Helvetica" pitchFamily="2" charset="0"/>
              </a:rPr>
              <a:t> </a:t>
            </a:r>
            <a:r>
              <a:rPr lang="it-IT" err="1">
                <a:effectLst/>
                <a:latin typeface="Helvetica" pitchFamily="2" charset="0"/>
              </a:rPr>
              <a:t>layers</a:t>
            </a:r>
            <a:r>
              <a:rPr lang="it-IT">
                <a:effectLst/>
                <a:latin typeface="Helvetica" pitchFamily="2" charset="0"/>
              </a:rPr>
              <a:t>, the </a:t>
            </a:r>
            <a:r>
              <a:rPr lang="it-IT" err="1">
                <a:effectLst/>
                <a:latin typeface="Helvetica" pitchFamily="2" charset="0"/>
              </a:rPr>
              <a:t>number</a:t>
            </a:r>
            <a:r>
              <a:rPr lang="it-IT">
                <a:effectLst/>
                <a:latin typeface="Helvetica" pitchFamily="2" charset="0"/>
              </a:rPr>
              <a:t> of </a:t>
            </a:r>
            <a:r>
              <a:rPr lang="it-IT" err="1">
                <a:effectLst/>
                <a:latin typeface="Helvetica" pitchFamily="2" charset="0"/>
              </a:rPr>
              <a:t>readout</a:t>
            </a:r>
            <a:r>
              <a:rPr lang="it-IT">
                <a:effectLst/>
                <a:latin typeface="Helvetica" pitchFamily="2" charset="0"/>
              </a:rPr>
              <a:t> </a:t>
            </a:r>
            <a:r>
              <a:rPr lang="it-IT" err="1">
                <a:effectLst/>
                <a:latin typeface="Helvetica" pitchFamily="2" charset="0"/>
              </a:rPr>
              <a:t>pads</a:t>
            </a:r>
            <a:r>
              <a:rPr lang="it-IT">
                <a:effectLst/>
                <a:latin typeface="Helvetica" pitchFamily="2" charset="0"/>
              </a:rPr>
              <a:t> or strips </a:t>
            </a:r>
            <a:r>
              <a:rPr lang="it-IT" err="1">
                <a:effectLst/>
                <a:latin typeface="Helvetica" pitchFamily="2" charset="0"/>
              </a:rPr>
              <a:t>along</a:t>
            </a:r>
            <a:r>
              <a:rPr lang="it-IT">
                <a:effectLst/>
                <a:latin typeface="Helvetica" pitchFamily="2" charset="0"/>
              </a:rPr>
              <a:t> one </a:t>
            </a:r>
            <a:r>
              <a:rPr lang="it-IT" err="1">
                <a:effectLst/>
                <a:latin typeface="Helvetica" pitchFamily="2" charset="0"/>
              </a:rPr>
              <a:t>axis</a:t>
            </a:r>
            <a:r>
              <a:rPr lang="it-IT">
                <a:effectLst/>
                <a:latin typeface="Helvetica" pitchFamily="2" charset="0"/>
              </a:rPr>
              <a:t> of the </a:t>
            </a:r>
            <a:r>
              <a:rPr lang="it-IT" err="1">
                <a:effectLst/>
                <a:latin typeface="Helvetica" pitchFamily="2" charset="0"/>
              </a:rPr>
              <a:t>readout</a:t>
            </a:r>
            <a:r>
              <a:rPr lang="it-IT">
                <a:effectLst/>
                <a:latin typeface="Helvetica" pitchFamily="2" charset="0"/>
              </a:rPr>
              <a:t> </a:t>
            </a:r>
            <a:r>
              <a:rPr lang="it-IT" err="1">
                <a:effectLst/>
                <a:latin typeface="Helvetica" pitchFamily="2" charset="0"/>
              </a:rPr>
              <a:t>plane</a:t>
            </a:r>
            <a:r>
              <a:rPr lang="it-IT">
                <a:effectLst/>
                <a:latin typeface="Helvetica" pitchFamily="2" charset="0"/>
              </a:rPr>
              <a:t>, </a:t>
            </a:r>
            <a:r>
              <a:rPr lang="it-IT" err="1">
                <a:effectLst/>
                <a:latin typeface="Helvetica" pitchFamily="2" charset="0"/>
              </a:rPr>
              <a:t>connected</a:t>
            </a:r>
            <a:r>
              <a:rPr lang="it-IT">
                <a:effectLst/>
                <a:latin typeface="Helvetica" pitchFamily="2" charset="0"/>
              </a:rPr>
              <a:t> to the front end </a:t>
            </a:r>
            <a:r>
              <a:rPr lang="it-IT" err="1">
                <a:effectLst/>
                <a:latin typeface="Helvetica" pitchFamily="2" charset="0"/>
              </a:rPr>
              <a:t>electronics</a:t>
            </a:r>
            <a:r>
              <a:rPr lang="it-IT">
                <a:effectLst/>
                <a:latin typeface="Helvetica" pitchFamily="2" charset="0"/>
              </a:rPr>
              <a:t> </a:t>
            </a:r>
            <a:r>
              <a:rPr lang="it-IT" err="1">
                <a:effectLst/>
                <a:latin typeface="Helvetica" pitchFamily="2" charset="0"/>
              </a:rPr>
              <a:t>is</a:t>
            </a:r>
            <a:r>
              <a:rPr lang="it-IT">
                <a:effectLst/>
                <a:latin typeface="Helvetica" pitchFamily="2" charset="0"/>
              </a:rPr>
              <a:t> </a:t>
            </a:r>
            <a:r>
              <a:rPr lang="it-IT" err="1">
                <a:effectLst/>
                <a:latin typeface="Helvetica" pitchFamily="2" charset="0"/>
              </a:rPr>
              <a:t>only</a:t>
            </a:r>
            <a:r>
              <a:rPr lang="it-IT">
                <a:effectLst/>
                <a:latin typeface="Helvetica" pitchFamily="2" charset="0"/>
              </a:rPr>
              <a:t> a </a:t>
            </a:r>
            <a:r>
              <a:rPr lang="it-IT" err="1">
                <a:effectLst/>
                <a:latin typeface="Helvetica" pitchFamily="2" charset="0"/>
              </a:rPr>
              <a:t>fraction</a:t>
            </a:r>
            <a:r>
              <a:rPr lang="it-IT">
                <a:effectLst/>
                <a:latin typeface="Helvetica" pitchFamily="2" charset="0"/>
              </a:rPr>
              <a:t> 1/</a:t>
            </a:r>
            <a:r>
              <a:rPr lang="it-IT" err="1">
                <a:effectLst/>
                <a:latin typeface="Helvetica" pitchFamily="2" charset="0"/>
              </a:rPr>
              <a:t>n</a:t>
            </a:r>
            <a:r>
              <a:rPr lang="it-IT">
                <a:effectLst/>
                <a:latin typeface="Helvetica" pitchFamily="2" charset="0"/>
              </a:rPr>
              <a:t> of the </a:t>
            </a:r>
            <a:r>
              <a:rPr lang="it-IT" err="1">
                <a:effectLst/>
                <a:latin typeface="Helvetica" pitchFamily="2" charset="0"/>
              </a:rPr>
              <a:t>number</a:t>
            </a:r>
            <a:r>
              <a:rPr lang="it-IT">
                <a:effectLst/>
                <a:latin typeface="Helvetica" pitchFamily="2" charset="0"/>
              </a:rPr>
              <a:t> of </a:t>
            </a:r>
            <a:r>
              <a:rPr lang="it-IT" err="1">
                <a:effectLst/>
                <a:latin typeface="Helvetica" pitchFamily="2" charset="0"/>
              </a:rPr>
              <a:t>pads</a:t>
            </a:r>
            <a:r>
              <a:rPr lang="it-IT">
                <a:effectLst/>
                <a:latin typeface="Helvetica" pitchFamily="2" charset="0"/>
              </a:rPr>
              <a:t> </a:t>
            </a:r>
            <a:r>
              <a:rPr lang="it-IT" err="1">
                <a:effectLst/>
                <a:latin typeface="Helvetica" pitchFamily="2" charset="0"/>
              </a:rPr>
              <a:t>along</a:t>
            </a:r>
            <a:r>
              <a:rPr lang="it-IT">
                <a:effectLst/>
                <a:latin typeface="Helvetica" pitchFamily="2" charset="0"/>
              </a:rPr>
              <a:t> the </a:t>
            </a:r>
            <a:r>
              <a:rPr lang="it-IT" err="1">
                <a:effectLst/>
                <a:latin typeface="Helvetica" pitchFamily="2" charset="0"/>
              </a:rPr>
              <a:t>same</a:t>
            </a:r>
            <a:r>
              <a:rPr lang="it-IT">
                <a:effectLst/>
                <a:latin typeface="Helvetica" pitchFamily="2" charset="0"/>
              </a:rPr>
              <a:t> </a:t>
            </a:r>
            <a:r>
              <a:rPr lang="it-IT" err="1">
                <a:effectLst/>
                <a:latin typeface="Helvetica" pitchFamily="2" charset="0"/>
              </a:rPr>
              <a:t>axis</a:t>
            </a:r>
            <a:r>
              <a:rPr lang="it-IT">
                <a:effectLst/>
                <a:latin typeface="Helvetica" pitchFamily="2" charset="0"/>
              </a:rPr>
              <a:t> of the first transfer </a:t>
            </a:r>
            <a:r>
              <a:rPr lang="it-IT" err="1">
                <a:effectLst/>
                <a:latin typeface="Helvetica" pitchFamily="2" charset="0"/>
              </a:rPr>
              <a:t>layer</a:t>
            </a:r>
            <a:r>
              <a:rPr lang="it-IT">
                <a:effectLst/>
                <a:latin typeface="Helvetica" pitchFamily="2" charset="0"/>
              </a:rPr>
              <a:t> </a:t>
            </a:r>
            <a:r>
              <a:rPr lang="it-IT" err="1">
                <a:effectLst/>
                <a:latin typeface="Helvetica" pitchFamily="2" charset="0"/>
              </a:rPr>
              <a:t>collecting</a:t>
            </a:r>
            <a:r>
              <a:rPr lang="it-IT">
                <a:effectLst/>
                <a:latin typeface="Helvetica" pitchFamily="2" charset="0"/>
              </a:rPr>
              <a:t> the incoming </a:t>
            </a:r>
            <a:r>
              <a:rPr lang="it-IT" err="1">
                <a:effectLst/>
                <a:latin typeface="Helvetica" pitchFamily="2" charset="0"/>
              </a:rPr>
              <a:t>signal</a:t>
            </a:r>
            <a:r>
              <a:rPr lang="it-IT">
                <a:effectLst/>
                <a:latin typeface="Helvetica" pitchFamily="2" charset="0"/>
              </a:rPr>
              <a:t> from the MPGD </a:t>
            </a:r>
            <a:r>
              <a:rPr lang="it-IT" err="1">
                <a:effectLst/>
                <a:latin typeface="Helvetica" pitchFamily="2" charset="0"/>
              </a:rPr>
              <a:t>amplification</a:t>
            </a:r>
            <a:r>
              <a:rPr lang="it-IT">
                <a:effectLst/>
                <a:latin typeface="Helvetica" pitchFamily="2" charset="0"/>
              </a:rPr>
              <a:t> </a:t>
            </a:r>
            <a:r>
              <a:rPr lang="it-IT" err="1">
                <a:effectLst/>
                <a:latin typeface="Helvetica" pitchFamily="2" charset="0"/>
              </a:rPr>
              <a:t>structure</a:t>
            </a:r>
            <a:r>
              <a:rPr lang="it-IT">
                <a:effectLst/>
                <a:latin typeface="Helvetica" pitchFamily="2" charset="0"/>
              </a:rPr>
              <a:t>. In </a:t>
            </a:r>
            <a:r>
              <a:rPr lang="it-IT" err="1">
                <a:effectLst/>
                <a:latin typeface="Helvetica" pitchFamily="2" charset="0"/>
              </a:rPr>
              <a:t>essence</a:t>
            </a:r>
            <a:r>
              <a:rPr lang="it-IT">
                <a:effectLst/>
                <a:latin typeface="Helvetica" pitchFamily="2" charset="0"/>
              </a:rPr>
              <a:t>, the </a:t>
            </a:r>
            <a:r>
              <a:rPr lang="it-IT" err="1">
                <a:effectLst/>
                <a:latin typeface="Helvetica" pitchFamily="2" charset="0"/>
              </a:rPr>
              <a:t>pad</a:t>
            </a:r>
            <a:r>
              <a:rPr lang="it-IT">
                <a:effectLst/>
                <a:latin typeface="Helvetica" pitchFamily="2" charset="0"/>
              </a:rPr>
              <a:t> size of </a:t>
            </a:r>
            <a:r>
              <a:rPr lang="it-IT" err="1">
                <a:effectLst/>
                <a:latin typeface="Helvetica" pitchFamily="2" charset="0"/>
              </a:rPr>
              <a:t>this</a:t>
            </a:r>
            <a:r>
              <a:rPr lang="it-IT">
                <a:effectLst/>
                <a:latin typeface="Helvetica" pitchFamily="2" charset="0"/>
              </a:rPr>
              <a:t> first transfer </a:t>
            </a:r>
            <a:r>
              <a:rPr lang="it-IT" err="1">
                <a:effectLst/>
                <a:latin typeface="Helvetica" pitchFamily="2" charset="0"/>
              </a:rPr>
              <a:t>layer</a:t>
            </a:r>
            <a:r>
              <a:rPr lang="it-IT">
                <a:effectLst/>
                <a:latin typeface="Helvetica" pitchFamily="2" charset="0"/>
              </a:rPr>
              <a:t> (layer1) </a:t>
            </a:r>
            <a:r>
              <a:rPr lang="it-IT" err="1">
                <a:effectLst/>
                <a:latin typeface="Helvetica" pitchFamily="2" charset="0"/>
              </a:rPr>
              <a:t>defines</a:t>
            </a:r>
            <a:r>
              <a:rPr lang="it-IT">
                <a:effectLst/>
                <a:latin typeface="Helvetica" pitchFamily="2" charset="0"/>
              </a:rPr>
              <a:t> the </a:t>
            </a:r>
            <a:r>
              <a:rPr lang="it-IT" err="1">
                <a:effectLst/>
                <a:latin typeface="Helvetica" pitchFamily="2" charset="0"/>
              </a:rPr>
              <a:t>spatial</a:t>
            </a:r>
            <a:r>
              <a:rPr lang="it-IT">
                <a:effectLst/>
                <a:latin typeface="Helvetica" pitchFamily="2" charset="0"/>
              </a:rPr>
              <a:t> </a:t>
            </a:r>
            <a:r>
              <a:rPr lang="it-IT" err="1">
                <a:effectLst/>
                <a:latin typeface="Helvetica" pitchFamily="2" charset="0"/>
              </a:rPr>
              <a:t>resolution</a:t>
            </a:r>
            <a:r>
              <a:rPr lang="it-IT">
                <a:effectLst/>
                <a:latin typeface="Helvetica" pitchFamily="2" charset="0"/>
              </a:rPr>
              <a:t> performance of the </a:t>
            </a:r>
            <a:r>
              <a:rPr lang="it-IT" err="1">
                <a:effectLst/>
                <a:latin typeface="Helvetica" pitchFamily="2" charset="0"/>
              </a:rPr>
              <a:t>readout</a:t>
            </a:r>
            <a:r>
              <a:rPr lang="it-IT">
                <a:effectLst/>
                <a:latin typeface="Helvetica" pitchFamily="2" charset="0"/>
              </a:rPr>
              <a:t> </a:t>
            </a:r>
            <a:r>
              <a:rPr lang="it-IT" err="1">
                <a:effectLst/>
                <a:latin typeface="Helvetica" pitchFamily="2" charset="0"/>
              </a:rPr>
              <a:t>plane</a:t>
            </a:r>
            <a:r>
              <a:rPr lang="it-IT">
                <a:effectLst/>
                <a:latin typeface="Helvetica" pitchFamily="2" charset="0"/>
              </a:rPr>
              <a:t> and the </a:t>
            </a:r>
            <a:r>
              <a:rPr lang="it-IT" err="1">
                <a:effectLst/>
                <a:latin typeface="Helvetica" pitchFamily="2" charset="0"/>
              </a:rPr>
              <a:t>pad</a:t>
            </a:r>
            <a:r>
              <a:rPr lang="it-IT">
                <a:effectLst/>
                <a:latin typeface="Helvetica" pitchFamily="2" charset="0"/>
              </a:rPr>
              <a:t> size of </a:t>
            </a:r>
            <a:r>
              <a:rPr lang="it-IT" err="1">
                <a:effectLst/>
                <a:latin typeface="Helvetica" pitchFamily="2" charset="0"/>
              </a:rPr>
              <a:t>readout</a:t>
            </a:r>
            <a:r>
              <a:rPr lang="it-IT">
                <a:effectLst/>
                <a:latin typeface="Helvetica" pitchFamily="2" charset="0"/>
              </a:rPr>
              <a:t> </a:t>
            </a:r>
            <a:r>
              <a:rPr lang="it-IT" err="1">
                <a:effectLst/>
                <a:latin typeface="Helvetica" pitchFamily="2" charset="0"/>
              </a:rPr>
              <a:t>layer</a:t>
            </a:r>
            <a:r>
              <a:rPr lang="it-IT">
                <a:effectLst/>
                <a:latin typeface="Helvetica" pitchFamily="2" charset="0"/>
              </a:rPr>
              <a:t> (</a:t>
            </a:r>
            <a:r>
              <a:rPr lang="it-IT" err="1">
                <a:effectLst/>
                <a:latin typeface="Helvetica" pitchFamily="2" charset="0"/>
              </a:rPr>
              <a:t>layer</a:t>
            </a:r>
            <a:r>
              <a:rPr lang="it-IT">
                <a:effectLst/>
                <a:latin typeface="Helvetica" pitchFamily="2" charset="0"/>
              </a:rPr>
              <a:t>𝑛) </a:t>
            </a:r>
            <a:r>
              <a:rPr lang="it-IT" err="1">
                <a:effectLst/>
                <a:latin typeface="Helvetica" pitchFamily="2" charset="0"/>
              </a:rPr>
              <a:t>defines</a:t>
            </a:r>
            <a:r>
              <a:rPr lang="it-IT">
                <a:effectLst/>
                <a:latin typeface="Helvetica" pitchFamily="2" charset="0"/>
              </a:rPr>
              <a:t> the </a:t>
            </a:r>
            <a:r>
              <a:rPr lang="it-IT" err="1">
                <a:effectLst/>
                <a:latin typeface="Helvetica" pitchFamily="2" charset="0"/>
              </a:rPr>
              <a:t>total</a:t>
            </a:r>
            <a:r>
              <a:rPr lang="it-IT">
                <a:effectLst/>
                <a:latin typeface="Helvetica" pitchFamily="2" charset="0"/>
              </a:rPr>
              <a:t> </a:t>
            </a:r>
            <a:r>
              <a:rPr lang="it-IT" err="1">
                <a:effectLst/>
                <a:latin typeface="Helvetica" pitchFamily="2" charset="0"/>
              </a:rPr>
              <a:t>number</a:t>
            </a:r>
            <a:r>
              <a:rPr lang="it-IT">
                <a:effectLst/>
                <a:latin typeface="Helvetica" pitchFamily="2" charset="0"/>
              </a:rPr>
              <a:t> of </a:t>
            </a:r>
            <a:r>
              <a:rPr lang="it-IT" err="1">
                <a:effectLst/>
                <a:latin typeface="Helvetica" pitchFamily="2" charset="0"/>
              </a:rPr>
              <a:t>electronic</a:t>
            </a:r>
            <a:r>
              <a:rPr lang="it-IT">
                <a:effectLst/>
                <a:latin typeface="Helvetica" pitchFamily="2" charset="0"/>
              </a:rPr>
              <a:t> </a:t>
            </a:r>
            <a:r>
              <a:rPr lang="it-IT" err="1">
                <a:effectLst/>
                <a:latin typeface="Helvetica" pitchFamily="2" charset="0"/>
              </a:rPr>
              <a:t>channels</a:t>
            </a:r>
            <a:r>
              <a:rPr lang="it-IT">
                <a:effectLst/>
                <a:latin typeface="Helvetica" pitchFamily="2" charset="0"/>
              </a:rPr>
              <a:t> </a:t>
            </a:r>
            <a:r>
              <a:rPr lang="it-IT" err="1">
                <a:effectLst/>
                <a:latin typeface="Helvetica" pitchFamily="2" charset="0"/>
              </a:rPr>
              <a:t>required</a:t>
            </a:r>
            <a:r>
              <a:rPr lang="it-IT">
                <a:effectLst/>
                <a:latin typeface="Helvetica" pitchFamily="2" charset="0"/>
              </a:rPr>
              <a:t> to </a:t>
            </a:r>
            <a:r>
              <a:rPr lang="it-IT" err="1">
                <a:effectLst/>
                <a:latin typeface="Helvetica" pitchFamily="2" charset="0"/>
              </a:rPr>
              <a:t>read</a:t>
            </a:r>
            <a:r>
              <a:rPr lang="it-IT">
                <a:effectLst/>
                <a:latin typeface="Helvetica" pitchFamily="2" charset="0"/>
              </a:rPr>
              <a:t> out the detector </a:t>
            </a:r>
            <a:r>
              <a:rPr lang="it-IT" err="1">
                <a:effectLst/>
                <a:latin typeface="Helvetica" pitchFamily="2" charset="0"/>
              </a:rPr>
              <a:t>plane</a:t>
            </a:r>
            <a:endParaRPr lang="it-IT">
              <a:effectLst/>
              <a:latin typeface="Helvetica" pitchFamily="2" charset="0"/>
            </a:endParaRPr>
          </a:p>
          <a:p>
            <a:endParaRPr lang="it-IT">
              <a:effectLst/>
              <a:latin typeface="Helvetica" pitchFamily="2" charset="0"/>
            </a:endParaRPr>
          </a:p>
          <a:p>
            <a:endParaRPr lang="en-US" noProof="0">
              <a:effectLst/>
              <a:latin typeface="Helvetica" pitchFamily="2" charset="0"/>
            </a:endParaRPr>
          </a:p>
          <a:p>
            <a:endParaRPr lang="en-US"/>
          </a:p>
        </p:txBody>
      </p:sp>
      <p:sp>
        <p:nvSpPr>
          <p:cNvPr id="4" name="Segnaposto numero diapositiva 3"/>
          <p:cNvSpPr>
            <a:spLocks noGrp="1"/>
          </p:cNvSpPr>
          <p:nvPr>
            <p:ph type="sldNum" sz="quarter" idx="5"/>
          </p:nvPr>
        </p:nvSpPr>
        <p:spPr/>
        <p:txBody>
          <a:bodyPr/>
          <a:lstStyle/>
          <a:p>
            <a:fld id="{A28EFDE0-AEF1-404B-8329-E9D5A5C6DBAD}" type="slidenum">
              <a:rPr lang="it-IT" smtClean="0"/>
              <a:t>48</a:t>
            </a:fld>
            <a:endParaRPr lang="it-IT"/>
          </a:p>
        </p:txBody>
      </p:sp>
    </p:spTree>
    <p:extLst>
      <p:ext uri="{BB962C8B-B14F-4D97-AF65-F5344CB8AC3E}">
        <p14:creationId xmlns:p14="http://schemas.microsoft.com/office/powerpoint/2010/main" val="42681825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28EFDE0-AEF1-404B-8329-E9D5A5C6DBAD}" type="slidenum">
              <a:rPr lang="it-IT" smtClean="0"/>
              <a:t>49</a:t>
            </a:fld>
            <a:endParaRPr lang="it-IT"/>
          </a:p>
        </p:txBody>
      </p:sp>
    </p:spTree>
    <p:extLst>
      <p:ext uri="{BB962C8B-B14F-4D97-AF65-F5344CB8AC3E}">
        <p14:creationId xmlns:p14="http://schemas.microsoft.com/office/powerpoint/2010/main" val="38165067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28EFDE0-AEF1-404B-8329-E9D5A5C6DBAD}" type="slidenum">
              <a:rPr lang="it-IT" smtClean="0"/>
              <a:t>50</a:t>
            </a:fld>
            <a:endParaRPr lang="it-IT"/>
          </a:p>
        </p:txBody>
      </p:sp>
    </p:spTree>
    <p:extLst>
      <p:ext uri="{BB962C8B-B14F-4D97-AF65-F5344CB8AC3E}">
        <p14:creationId xmlns:p14="http://schemas.microsoft.com/office/powerpoint/2010/main" val="942411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5</a:t>
            </a:fld>
            <a:endParaRPr lang="it-IT"/>
          </a:p>
        </p:txBody>
      </p:sp>
    </p:spTree>
    <p:extLst>
      <p:ext uri="{BB962C8B-B14F-4D97-AF65-F5344CB8AC3E}">
        <p14:creationId xmlns:p14="http://schemas.microsoft.com/office/powerpoint/2010/main" val="3892773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28EFDE0-AEF1-404B-8329-E9D5A5C6DBAD}" type="slidenum">
              <a:rPr lang="it-IT" smtClean="0"/>
              <a:t>51</a:t>
            </a:fld>
            <a:endParaRPr lang="it-IT"/>
          </a:p>
        </p:txBody>
      </p:sp>
    </p:spTree>
    <p:extLst>
      <p:ext uri="{BB962C8B-B14F-4D97-AF65-F5344CB8AC3E}">
        <p14:creationId xmlns:p14="http://schemas.microsoft.com/office/powerpoint/2010/main" val="2071119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28EFDE0-AEF1-404B-8329-E9D5A5C6DBAD}" type="slidenum">
              <a:rPr lang="it-IT" smtClean="0"/>
              <a:t>52</a:t>
            </a:fld>
            <a:endParaRPr lang="it-IT"/>
          </a:p>
        </p:txBody>
      </p:sp>
    </p:spTree>
    <p:extLst>
      <p:ext uri="{BB962C8B-B14F-4D97-AF65-F5344CB8AC3E}">
        <p14:creationId xmlns:p14="http://schemas.microsoft.com/office/powerpoint/2010/main" val="23339127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28EFDE0-AEF1-404B-8329-E9D5A5C6DBAD}" type="slidenum">
              <a:rPr lang="it-IT" smtClean="0"/>
              <a:t>53</a:t>
            </a:fld>
            <a:endParaRPr lang="it-IT"/>
          </a:p>
        </p:txBody>
      </p:sp>
    </p:spTree>
    <p:extLst>
      <p:ext uri="{BB962C8B-B14F-4D97-AF65-F5344CB8AC3E}">
        <p14:creationId xmlns:p14="http://schemas.microsoft.com/office/powerpoint/2010/main" val="11853081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effectLst/>
                <a:latin typeface="Helvetica" pitchFamily="2" charset="0"/>
              </a:rPr>
              <a:t>Studies </a:t>
            </a:r>
            <a:r>
              <a:rPr lang="it-IT" dirty="0" err="1">
                <a:effectLst/>
                <a:latin typeface="Helvetica" pitchFamily="2" charset="0"/>
              </a:rPr>
              <a:t>have</a:t>
            </a:r>
            <a:r>
              <a:rPr lang="it-IT" dirty="0">
                <a:effectLst/>
                <a:latin typeface="Helvetica" pitchFamily="2" charset="0"/>
              </a:rPr>
              <a:t> </a:t>
            </a:r>
            <a:r>
              <a:rPr lang="it-IT" dirty="0" err="1">
                <a:effectLst/>
                <a:latin typeface="Helvetica" pitchFamily="2" charset="0"/>
              </a:rPr>
              <a:t>been</a:t>
            </a:r>
            <a:r>
              <a:rPr lang="it-IT" dirty="0">
                <a:effectLst/>
                <a:latin typeface="Helvetica" pitchFamily="2" charset="0"/>
              </a:rPr>
              <a:t> </a:t>
            </a:r>
            <a:r>
              <a:rPr lang="it-IT" dirty="0" err="1">
                <a:effectLst/>
                <a:latin typeface="Helvetica" pitchFamily="2" charset="0"/>
              </a:rPr>
              <a:t>focused</a:t>
            </a:r>
            <a:r>
              <a:rPr lang="it-IT" dirty="0">
                <a:effectLst/>
                <a:latin typeface="Helvetica" pitchFamily="2" charset="0"/>
              </a:rPr>
              <a:t> on the DLC grounding layout with the </a:t>
            </a:r>
            <a:r>
              <a:rPr lang="it-IT" dirty="0" err="1">
                <a:effectLst/>
                <a:latin typeface="Helvetica" pitchFamily="2" charset="0"/>
              </a:rPr>
              <a:t>purpose</a:t>
            </a:r>
            <a:r>
              <a:rPr lang="it-IT" dirty="0">
                <a:effectLst/>
                <a:latin typeface="Helvetica" pitchFamily="2" charset="0"/>
              </a:rPr>
              <a:t> to </a:t>
            </a:r>
            <a:r>
              <a:rPr lang="it-IT" dirty="0" err="1">
                <a:effectLst/>
                <a:latin typeface="Helvetica" pitchFamily="2" charset="0"/>
              </a:rPr>
              <a:t>increase</a:t>
            </a:r>
            <a:r>
              <a:rPr lang="it-IT" dirty="0">
                <a:effectLst/>
                <a:latin typeface="Helvetica" pitchFamily="2" charset="0"/>
              </a:rPr>
              <a:t> the rate capability </a:t>
            </a:r>
            <a:r>
              <a:rPr lang="it-IT" dirty="0" err="1">
                <a:effectLst/>
                <a:latin typeface="Helvetica" pitchFamily="2" charset="0"/>
              </a:rPr>
              <a:t>while</a:t>
            </a:r>
            <a:r>
              <a:rPr lang="it-IT" dirty="0">
                <a:effectLst/>
                <a:latin typeface="Helvetica" pitchFamily="2" charset="0"/>
              </a:rPr>
              <a:t> </a:t>
            </a:r>
            <a:r>
              <a:rPr lang="it-IT" dirty="0" err="1">
                <a:effectLst/>
                <a:latin typeface="Helvetica" pitchFamily="2" charset="0"/>
              </a:rPr>
              <a:t>maintaining</a:t>
            </a:r>
            <a:r>
              <a:rPr lang="it-IT" dirty="0">
                <a:effectLst/>
                <a:latin typeface="Helvetica" pitchFamily="2" charset="0"/>
              </a:rPr>
              <a:t> a safe</a:t>
            </a:r>
          </a:p>
          <a:p>
            <a:r>
              <a:rPr lang="it-IT" dirty="0" err="1">
                <a:effectLst/>
                <a:latin typeface="Helvetica" pitchFamily="2" charset="0"/>
              </a:rPr>
              <a:t>resistivity</a:t>
            </a:r>
            <a:r>
              <a:rPr lang="it-IT" dirty="0">
                <a:effectLst/>
                <a:latin typeface="Helvetica" pitchFamily="2" charset="0"/>
              </a:rPr>
              <a:t>. In the  first layout the DLC grounding </a:t>
            </a:r>
            <a:r>
              <a:rPr lang="it-IT" dirty="0" err="1">
                <a:effectLst/>
                <a:latin typeface="Helvetica" pitchFamily="2" charset="0"/>
              </a:rPr>
              <a:t>is</a:t>
            </a:r>
            <a:r>
              <a:rPr lang="it-IT" dirty="0">
                <a:effectLst/>
                <a:latin typeface="Helvetica" pitchFamily="2" charset="0"/>
              </a:rPr>
              <a:t> </a:t>
            </a:r>
            <a:r>
              <a:rPr lang="it-IT" dirty="0" err="1">
                <a:effectLst/>
                <a:latin typeface="Helvetica" pitchFamily="2" charset="0"/>
              </a:rPr>
              <a:t>provided</a:t>
            </a:r>
            <a:r>
              <a:rPr lang="it-IT" dirty="0">
                <a:effectLst/>
                <a:latin typeface="Helvetica" pitchFamily="2" charset="0"/>
              </a:rPr>
              <a:t> </a:t>
            </a:r>
            <a:r>
              <a:rPr lang="it-IT" dirty="0" err="1">
                <a:effectLst/>
                <a:latin typeface="Helvetica" pitchFamily="2" charset="0"/>
              </a:rPr>
              <a:t>all</a:t>
            </a:r>
            <a:r>
              <a:rPr lang="it-IT" dirty="0">
                <a:effectLst/>
                <a:latin typeface="Helvetica" pitchFamily="2" charset="0"/>
              </a:rPr>
              <a:t> </a:t>
            </a:r>
            <a:r>
              <a:rPr lang="it-IT" dirty="0" err="1">
                <a:effectLst/>
                <a:latin typeface="Helvetica" pitchFamily="2" charset="0"/>
              </a:rPr>
              <a:t>around</a:t>
            </a:r>
            <a:r>
              <a:rPr lang="it-IT" dirty="0">
                <a:effectLst/>
                <a:latin typeface="Helvetica" pitchFamily="2" charset="0"/>
              </a:rPr>
              <a:t> the </a:t>
            </a:r>
            <a:r>
              <a:rPr lang="it-IT" dirty="0" err="1">
                <a:effectLst/>
                <a:latin typeface="Helvetica" pitchFamily="2" charset="0"/>
              </a:rPr>
              <a:t>active</a:t>
            </a:r>
            <a:r>
              <a:rPr lang="it-IT" dirty="0">
                <a:effectLst/>
                <a:latin typeface="Helvetica" pitchFamily="2" charset="0"/>
              </a:rPr>
              <a:t> area. </a:t>
            </a:r>
          </a:p>
          <a:p>
            <a:r>
              <a:rPr lang="it-IT" dirty="0">
                <a:effectLst/>
                <a:latin typeface="Helvetica" pitchFamily="2" charset="0"/>
              </a:rPr>
              <a:t>To </a:t>
            </a:r>
            <a:r>
              <a:rPr lang="it-IT" dirty="0" err="1">
                <a:effectLst/>
                <a:latin typeface="Helvetica" pitchFamily="2" charset="0"/>
              </a:rPr>
              <a:t>increase</a:t>
            </a:r>
            <a:r>
              <a:rPr lang="it-IT" dirty="0">
                <a:effectLst/>
                <a:latin typeface="Helvetica" pitchFamily="2" charset="0"/>
              </a:rPr>
              <a:t> the rate capability of the detector </a:t>
            </a:r>
            <a:r>
              <a:rPr lang="it-IT" dirty="0" err="1">
                <a:effectLst/>
                <a:latin typeface="Helvetica" pitchFamily="2" charset="0"/>
              </a:rPr>
              <a:t>it</a:t>
            </a:r>
            <a:r>
              <a:rPr lang="it-IT" dirty="0">
                <a:effectLst/>
                <a:latin typeface="Helvetica" pitchFamily="2" charset="0"/>
              </a:rPr>
              <a:t> </a:t>
            </a:r>
            <a:r>
              <a:rPr lang="it-IT" dirty="0" err="1">
                <a:effectLst/>
                <a:latin typeface="Helvetica" pitchFamily="2" charset="0"/>
              </a:rPr>
              <a:t>was</a:t>
            </a:r>
            <a:r>
              <a:rPr lang="it-IT" dirty="0">
                <a:effectLst/>
                <a:latin typeface="Helvetica" pitchFamily="2" charset="0"/>
              </a:rPr>
              <a:t> </a:t>
            </a:r>
            <a:r>
              <a:rPr lang="it-IT" dirty="0" err="1">
                <a:effectLst/>
                <a:latin typeface="Helvetica" pitchFamily="2" charset="0"/>
              </a:rPr>
              <a:t>introduced</a:t>
            </a:r>
            <a:r>
              <a:rPr lang="it-IT" dirty="0">
                <a:effectLst/>
                <a:latin typeface="Helvetica" pitchFamily="2" charset="0"/>
              </a:rPr>
              <a:t> a grounding network </a:t>
            </a:r>
            <a:r>
              <a:rPr lang="it-IT" dirty="0" err="1">
                <a:effectLst/>
                <a:latin typeface="Helvetica" pitchFamily="2" charset="0"/>
              </a:rPr>
              <a:t>also</a:t>
            </a:r>
            <a:r>
              <a:rPr lang="it-IT" dirty="0">
                <a:effectLst/>
                <a:latin typeface="Helvetica" pitchFamily="2" charset="0"/>
              </a:rPr>
              <a:t> in the </a:t>
            </a:r>
            <a:r>
              <a:rPr lang="it-IT" dirty="0" err="1">
                <a:effectLst/>
                <a:latin typeface="Helvetica" pitchFamily="2" charset="0"/>
              </a:rPr>
              <a:t>active</a:t>
            </a:r>
            <a:r>
              <a:rPr lang="it-IT" dirty="0">
                <a:effectLst/>
                <a:latin typeface="Helvetica" pitchFamily="2" charset="0"/>
              </a:rPr>
              <a:t> area</a:t>
            </a:r>
          </a:p>
          <a:p>
            <a:r>
              <a:rPr lang="it-IT" dirty="0">
                <a:effectLst/>
                <a:latin typeface="Helvetica" pitchFamily="2" charset="0"/>
              </a:rPr>
              <a:t>First </a:t>
            </a:r>
            <a:r>
              <a:rPr lang="it-IT" dirty="0" err="1">
                <a:effectLst/>
                <a:latin typeface="Helvetica" pitchFamily="2" charset="0"/>
              </a:rPr>
              <a:t>evolution</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the Double Resistive Layer (DRL) </a:t>
            </a:r>
            <a:r>
              <a:rPr lang="it-IT" dirty="0" err="1">
                <a:effectLst/>
                <a:latin typeface="Helvetica" pitchFamily="2" charset="0"/>
              </a:rPr>
              <a:t>where</a:t>
            </a:r>
            <a:r>
              <a:rPr lang="it-IT" dirty="0">
                <a:effectLst/>
                <a:latin typeface="Helvetica" pitchFamily="2" charset="0"/>
              </a:rPr>
              <a:t> a second resistive </a:t>
            </a:r>
            <a:r>
              <a:rPr lang="it-IT" dirty="0" err="1">
                <a:effectLst/>
                <a:latin typeface="Helvetica" pitchFamily="2" charset="0"/>
              </a:rPr>
              <a:t>layer</a:t>
            </a:r>
            <a:r>
              <a:rPr lang="it-IT" dirty="0">
                <a:effectLst/>
                <a:latin typeface="Helvetica" pitchFamily="2" charset="0"/>
              </a:rPr>
              <a:t> </a:t>
            </a:r>
            <a:r>
              <a:rPr lang="it-IT" dirty="0" err="1">
                <a:effectLst/>
                <a:latin typeface="Helvetica" pitchFamily="2" charset="0"/>
              </a:rPr>
              <a:t>has</a:t>
            </a:r>
            <a:r>
              <a:rPr lang="it-IT" dirty="0">
                <a:effectLst/>
                <a:latin typeface="Helvetica" pitchFamily="2" charset="0"/>
              </a:rPr>
              <a:t> </a:t>
            </a:r>
            <a:r>
              <a:rPr lang="it-IT" dirty="0" err="1">
                <a:effectLst/>
                <a:latin typeface="Helvetica" pitchFamily="2" charset="0"/>
              </a:rPr>
              <a:t>been</a:t>
            </a:r>
            <a:r>
              <a:rPr lang="it-IT" dirty="0">
                <a:effectLst/>
                <a:latin typeface="Helvetica" pitchFamily="2" charset="0"/>
              </a:rPr>
              <a:t> </a:t>
            </a:r>
            <a:r>
              <a:rPr lang="it-IT" dirty="0" err="1">
                <a:effectLst/>
                <a:latin typeface="Helvetica" pitchFamily="2" charset="0"/>
              </a:rPr>
              <a:t>introduced</a:t>
            </a:r>
            <a:r>
              <a:rPr lang="it-IT" dirty="0">
                <a:effectLst/>
                <a:latin typeface="Helvetica" pitchFamily="2" charset="0"/>
              </a:rPr>
              <a:t>. The </a:t>
            </a:r>
            <a:r>
              <a:rPr lang="it-IT" dirty="0" err="1">
                <a:effectLst/>
                <a:latin typeface="Helvetica" pitchFamily="2" charset="0"/>
              </a:rPr>
              <a:t>two</a:t>
            </a:r>
            <a:r>
              <a:rPr lang="it-IT" dirty="0">
                <a:effectLst/>
                <a:latin typeface="Helvetica" pitchFamily="2" charset="0"/>
              </a:rPr>
              <a:t> </a:t>
            </a:r>
            <a:r>
              <a:rPr lang="it-IT" dirty="0" err="1">
                <a:effectLst/>
                <a:latin typeface="Helvetica" pitchFamily="2" charset="0"/>
              </a:rPr>
              <a:t>layers</a:t>
            </a:r>
            <a:r>
              <a:rPr lang="it-IT" dirty="0">
                <a:effectLst/>
                <a:latin typeface="Helvetica" pitchFamily="2" charset="0"/>
              </a:rPr>
              <a:t> are </a:t>
            </a:r>
            <a:r>
              <a:rPr lang="it-IT" dirty="0" err="1">
                <a:effectLst/>
                <a:latin typeface="Helvetica" pitchFamily="2" charset="0"/>
              </a:rPr>
              <a:t>interleaved</a:t>
            </a:r>
            <a:r>
              <a:rPr lang="it-IT" dirty="0">
                <a:effectLst/>
                <a:latin typeface="Helvetica" pitchFamily="2" charset="0"/>
              </a:rPr>
              <a:t> by a </a:t>
            </a:r>
            <a:r>
              <a:rPr lang="it-IT" dirty="0" err="1">
                <a:effectLst/>
                <a:latin typeface="Helvetica" pitchFamily="2" charset="0"/>
              </a:rPr>
              <a:t>gluing</a:t>
            </a:r>
            <a:r>
              <a:rPr lang="it-IT" dirty="0">
                <a:effectLst/>
                <a:latin typeface="Helvetica" pitchFamily="2" charset="0"/>
              </a:rPr>
              <a:t> film, 50 </a:t>
            </a:r>
            <a:r>
              <a:rPr lang="el-GR" dirty="0">
                <a:effectLst/>
                <a:latin typeface="Helvetica" pitchFamily="2" charset="0"/>
              </a:rPr>
              <a:t>μ</a:t>
            </a:r>
            <a:r>
              <a:rPr lang="it-IT" dirty="0">
                <a:effectLst/>
                <a:latin typeface="Helvetica" pitchFamily="2" charset="0"/>
              </a:rPr>
              <a:t>m</a:t>
            </a:r>
          </a:p>
          <a:p>
            <a:r>
              <a:rPr lang="it-IT" dirty="0" err="1">
                <a:effectLst/>
                <a:latin typeface="Helvetica" pitchFamily="2" charset="0"/>
              </a:rPr>
              <a:t>thin</a:t>
            </a:r>
            <a:r>
              <a:rPr lang="it-IT" dirty="0">
                <a:effectLst/>
                <a:latin typeface="Helvetica" pitchFamily="2" charset="0"/>
              </a:rPr>
              <a:t>, and </a:t>
            </a:r>
            <a:r>
              <a:rPr lang="it-IT" dirty="0" err="1">
                <a:effectLst/>
                <a:latin typeface="Helvetica" pitchFamily="2" charset="0"/>
              </a:rPr>
              <a:t>connected</a:t>
            </a:r>
            <a:r>
              <a:rPr lang="it-IT" dirty="0">
                <a:effectLst/>
                <a:latin typeface="Helvetica" pitchFamily="2" charset="0"/>
              </a:rPr>
              <a:t> by a </a:t>
            </a:r>
            <a:r>
              <a:rPr lang="it-IT" dirty="0" err="1">
                <a:effectLst/>
                <a:latin typeface="Helvetica" pitchFamily="2" charset="0"/>
              </a:rPr>
              <a:t>matrix</a:t>
            </a:r>
            <a:r>
              <a:rPr lang="it-IT" dirty="0">
                <a:effectLst/>
                <a:latin typeface="Helvetica" pitchFamily="2" charset="0"/>
              </a:rPr>
              <a:t> of </a:t>
            </a:r>
            <a:r>
              <a:rPr lang="it-IT" dirty="0" err="1">
                <a:effectLst/>
                <a:latin typeface="Helvetica" pitchFamily="2" charset="0"/>
              </a:rPr>
              <a:t>metalized</a:t>
            </a:r>
            <a:r>
              <a:rPr lang="it-IT" dirty="0">
                <a:effectLst/>
                <a:latin typeface="Helvetica" pitchFamily="2" charset="0"/>
              </a:rPr>
              <a:t> </a:t>
            </a:r>
            <a:r>
              <a:rPr lang="it-IT" dirty="0" err="1">
                <a:effectLst/>
                <a:latin typeface="Helvetica" pitchFamily="2" charset="0"/>
              </a:rPr>
              <a:t>vias</a:t>
            </a:r>
            <a:r>
              <a:rPr lang="it-IT" dirty="0">
                <a:effectLst/>
                <a:latin typeface="Helvetica" pitchFamily="2" charset="0"/>
              </a:rPr>
              <a:t>. The </a:t>
            </a:r>
            <a:r>
              <a:rPr lang="it-IT" dirty="0" err="1">
                <a:effectLst/>
                <a:latin typeface="Helvetica" pitchFamily="2" charset="0"/>
              </a:rPr>
              <a:t>same</a:t>
            </a:r>
            <a:r>
              <a:rPr lang="it-IT" dirty="0">
                <a:effectLst/>
                <a:latin typeface="Helvetica" pitchFamily="2" charset="0"/>
              </a:rPr>
              <a:t> </a:t>
            </a:r>
            <a:r>
              <a:rPr lang="it-IT" dirty="0" err="1">
                <a:effectLst/>
                <a:latin typeface="Helvetica" pitchFamily="2" charset="0"/>
              </a:rPr>
              <a:t>scheme</a:t>
            </a:r>
            <a:r>
              <a:rPr lang="it-IT" dirty="0">
                <a:effectLst/>
                <a:latin typeface="Helvetica" pitchFamily="2" charset="0"/>
              </a:rPr>
              <a:t> </a:t>
            </a:r>
            <a:r>
              <a:rPr lang="it-IT" dirty="0" err="1">
                <a:effectLst/>
                <a:latin typeface="Helvetica" pitchFamily="2" charset="0"/>
              </a:rPr>
              <a:t>applies</a:t>
            </a:r>
            <a:r>
              <a:rPr lang="it-IT" dirty="0">
                <a:effectLst/>
                <a:latin typeface="Helvetica" pitchFamily="2" charset="0"/>
              </a:rPr>
              <a:t> </a:t>
            </a:r>
            <a:r>
              <a:rPr lang="it-IT" dirty="0" err="1">
                <a:effectLst/>
                <a:latin typeface="Helvetica" pitchFamily="2" charset="0"/>
              </a:rPr>
              <a:t>between</a:t>
            </a:r>
            <a:r>
              <a:rPr lang="it-IT" dirty="0">
                <a:effectLst/>
                <a:latin typeface="Helvetica" pitchFamily="2" charset="0"/>
              </a:rPr>
              <a:t> the second </a:t>
            </a:r>
            <a:r>
              <a:rPr lang="it-IT" dirty="0" err="1">
                <a:effectLst/>
                <a:latin typeface="Helvetica" pitchFamily="2" charset="0"/>
              </a:rPr>
              <a:t>layer</a:t>
            </a:r>
            <a:r>
              <a:rPr lang="it-IT" dirty="0">
                <a:effectLst/>
                <a:latin typeface="Helvetica" pitchFamily="2" charset="0"/>
              </a:rPr>
              <a:t> and the </a:t>
            </a:r>
            <a:r>
              <a:rPr lang="it-IT" dirty="0" err="1">
                <a:effectLst/>
                <a:latin typeface="Helvetica" pitchFamily="2" charset="0"/>
              </a:rPr>
              <a:t>readout</a:t>
            </a:r>
            <a:r>
              <a:rPr lang="it-IT" dirty="0">
                <a:effectLst/>
                <a:latin typeface="Helvetica" pitchFamily="2" charset="0"/>
              </a:rPr>
              <a:t> </a:t>
            </a:r>
            <a:r>
              <a:rPr lang="it-IT" dirty="0" err="1">
                <a:effectLst/>
                <a:latin typeface="Helvetica" pitchFamily="2" charset="0"/>
              </a:rPr>
              <a:t>plane</a:t>
            </a:r>
            <a:r>
              <a:rPr lang="it-IT" dirty="0">
                <a:effectLst/>
                <a:latin typeface="Helvetica" pitchFamily="2" charset="0"/>
              </a:rPr>
              <a:t>. The last </a:t>
            </a:r>
            <a:r>
              <a:rPr lang="it-IT" dirty="0" err="1">
                <a:effectLst/>
                <a:latin typeface="Helvetica" pitchFamily="2" charset="0"/>
              </a:rPr>
              <a:t>plane</a:t>
            </a:r>
            <a:r>
              <a:rPr lang="it-IT" dirty="0">
                <a:effectLst/>
                <a:latin typeface="Helvetica" pitchFamily="2" charset="0"/>
              </a:rPr>
              <a:t> </a:t>
            </a:r>
            <a:r>
              <a:rPr lang="it-IT" dirty="0" err="1">
                <a:effectLst/>
                <a:latin typeface="Helvetica" pitchFamily="2" charset="0"/>
              </a:rPr>
              <a:t>provides</a:t>
            </a:r>
            <a:r>
              <a:rPr lang="it-IT" dirty="0">
                <a:effectLst/>
                <a:latin typeface="Helvetica" pitchFamily="2" charset="0"/>
              </a:rPr>
              <a:t> the </a:t>
            </a:r>
            <a:r>
              <a:rPr lang="it-IT" dirty="0" err="1">
                <a:effectLst/>
                <a:latin typeface="Helvetica" pitchFamily="2" charset="0"/>
              </a:rPr>
              <a:t>final</a:t>
            </a:r>
            <a:r>
              <a:rPr lang="it-IT" dirty="0">
                <a:effectLst/>
                <a:latin typeface="Helvetica" pitchFamily="2" charset="0"/>
              </a:rPr>
              <a:t> grounding to the </a:t>
            </a:r>
            <a:r>
              <a:rPr lang="it-IT" dirty="0" err="1">
                <a:effectLst/>
                <a:latin typeface="Helvetica" pitchFamily="2" charset="0"/>
              </a:rPr>
              <a:t>whole</a:t>
            </a:r>
            <a:r>
              <a:rPr lang="it-IT" dirty="0">
                <a:effectLst/>
                <a:latin typeface="Helvetica" pitchFamily="2" charset="0"/>
              </a:rPr>
              <a:t> resistive stage.</a:t>
            </a:r>
          </a:p>
          <a:p>
            <a:r>
              <a:rPr lang="it-IT" dirty="0">
                <a:effectLst/>
                <a:latin typeface="Helvetica" pitchFamily="2" charset="0"/>
              </a:rPr>
              <a:t> </a:t>
            </a:r>
            <a:r>
              <a:rPr lang="it-IT" dirty="0" err="1">
                <a:effectLst/>
                <a:latin typeface="Helvetica" pitchFamily="2" charset="0"/>
              </a:rPr>
              <a:t>This</a:t>
            </a:r>
            <a:r>
              <a:rPr lang="it-IT" dirty="0">
                <a:effectLst/>
                <a:latin typeface="Helvetica" pitchFamily="2" charset="0"/>
              </a:rPr>
              <a:t> </a:t>
            </a:r>
            <a:r>
              <a:rPr lang="it-IT" dirty="0" err="1">
                <a:effectLst/>
                <a:latin typeface="Helvetica" pitchFamily="2" charset="0"/>
              </a:rPr>
              <a:t>version</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the first </a:t>
            </a:r>
            <a:r>
              <a:rPr lang="it-IT" dirty="0" err="1">
                <a:effectLst/>
                <a:latin typeface="Helvetica" pitchFamily="2" charset="0"/>
              </a:rPr>
              <a:t>where</a:t>
            </a:r>
            <a:r>
              <a:rPr lang="it-IT" dirty="0">
                <a:effectLst/>
                <a:latin typeface="Helvetica" pitchFamily="2" charset="0"/>
              </a:rPr>
              <a:t> a </a:t>
            </a:r>
            <a:r>
              <a:rPr lang="it-IT" dirty="0" err="1">
                <a:effectLst/>
                <a:latin typeface="Helvetica" pitchFamily="2" charset="0"/>
              </a:rPr>
              <a:t>particular</a:t>
            </a:r>
            <a:r>
              <a:rPr lang="it-IT" dirty="0">
                <a:effectLst/>
                <a:latin typeface="Helvetica" pitchFamily="2" charset="0"/>
              </a:rPr>
              <a:t> </a:t>
            </a:r>
            <a:r>
              <a:rPr lang="it-IT" dirty="0" err="1">
                <a:effectLst/>
                <a:latin typeface="Helvetica" pitchFamily="2" charset="0"/>
              </a:rPr>
              <a:t>attention</a:t>
            </a:r>
            <a:r>
              <a:rPr lang="it-IT" dirty="0">
                <a:effectLst/>
                <a:latin typeface="Helvetica" pitchFamily="2" charset="0"/>
              </a:rPr>
              <a:t> </a:t>
            </a:r>
            <a:r>
              <a:rPr lang="it-IT" dirty="0" err="1">
                <a:effectLst/>
                <a:latin typeface="Helvetica" pitchFamily="2" charset="0"/>
              </a:rPr>
              <a:t>has</a:t>
            </a:r>
            <a:r>
              <a:rPr lang="it-IT" dirty="0">
                <a:effectLst/>
                <a:latin typeface="Helvetica" pitchFamily="2" charset="0"/>
              </a:rPr>
              <a:t> </a:t>
            </a:r>
            <a:r>
              <a:rPr lang="it-IT" dirty="0" err="1">
                <a:effectLst/>
                <a:latin typeface="Helvetica" pitchFamily="2" charset="0"/>
              </a:rPr>
              <a:t>been</a:t>
            </a:r>
            <a:r>
              <a:rPr lang="it-IT" dirty="0">
                <a:effectLst/>
                <a:latin typeface="Helvetica" pitchFamily="2" charset="0"/>
              </a:rPr>
              <a:t> </a:t>
            </a:r>
            <a:r>
              <a:rPr lang="it-IT" dirty="0" err="1">
                <a:effectLst/>
                <a:latin typeface="Helvetica" pitchFamily="2" charset="0"/>
              </a:rPr>
              <a:t>paid</a:t>
            </a:r>
            <a:r>
              <a:rPr lang="it-IT" dirty="0">
                <a:effectLst/>
                <a:latin typeface="Helvetica" pitchFamily="2" charset="0"/>
              </a:rPr>
              <a:t> to the minimum </a:t>
            </a:r>
            <a:r>
              <a:rPr lang="it-IT" dirty="0" err="1">
                <a:effectLst/>
                <a:latin typeface="Helvetica" pitchFamily="2" charset="0"/>
              </a:rPr>
              <a:t>distance</a:t>
            </a:r>
            <a:r>
              <a:rPr lang="it-IT" dirty="0">
                <a:effectLst/>
                <a:latin typeface="Helvetica" pitchFamily="2" charset="0"/>
              </a:rPr>
              <a:t> </a:t>
            </a:r>
            <a:r>
              <a:rPr lang="it-IT" dirty="0" err="1">
                <a:effectLst/>
                <a:latin typeface="Helvetica" pitchFamily="2" charset="0"/>
              </a:rPr>
              <a:t>between</a:t>
            </a:r>
            <a:r>
              <a:rPr lang="it-IT" dirty="0">
                <a:effectLst/>
                <a:latin typeface="Helvetica" pitchFamily="2" charset="0"/>
              </a:rPr>
              <a:t> the grounding</a:t>
            </a:r>
          </a:p>
          <a:p>
            <a:r>
              <a:rPr lang="it-IT" dirty="0" err="1">
                <a:effectLst/>
                <a:latin typeface="Helvetica" pitchFamily="2" charset="0"/>
              </a:rPr>
              <a:t>node</a:t>
            </a:r>
            <a:r>
              <a:rPr lang="it-IT" dirty="0">
                <a:effectLst/>
                <a:latin typeface="Helvetica" pitchFamily="2" charset="0"/>
              </a:rPr>
              <a:t> and the </a:t>
            </a:r>
            <a:r>
              <a:rPr lang="it-IT" dirty="0" err="1">
                <a:effectLst/>
                <a:latin typeface="Helvetica" pitchFamily="2" charset="0"/>
              </a:rPr>
              <a:t>amplification</a:t>
            </a:r>
            <a:r>
              <a:rPr lang="it-IT" dirty="0">
                <a:effectLst/>
                <a:latin typeface="Helvetica" pitchFamily="2" charset="0"/>
              </a:rPr>
              <a:t> </a:t>
            </a:r>
            <a:r>
              <a:rPr lang="it-IT" dirty="0" err="1">
                <a:effectLst/>
                <a:latin typeface="Helvetica" pitchFamily="2" charset="0"/>
              </a:rPr>
              <a:t>channels</a:t>
            </a:r>
            <a:r>
              <a:rPr lang="it-IT" dirty="0">
                <a:effectLst/>
                <a:latin typeface="Helvetica" pitchFamily="2" charset="0"/>
              </a:rPr>
              <a:t> (DOCA standing for </a:t>
            </a:r>
            <a:r>
              <a:rPr lang="it-IT" dirty="0" err="1">
                <a:effectLst/>
                <a:latin typeface="Helvetica" pitchFamily="2" charset="0"/>
              </a:rPr>
              <a:t>Distance</a:t>
            </a:r>
            <a:r>
              <a:rPr lang="it-IT" dirty="0">
                <a:effectLst/>
                <a:latin typeface="Helvetica" pitchFamily="2" charset="0"/>
              </a:rPr>
              <a:t> Of </a:t>
            </a:r>
            <a:r>
              <a:rPr lang="it-IT" dirty="0" err="1">
                <a:effectLst/>
                <a:latin typeface="Helvetica" pitchFamily="2" charset="0"/>
              </a:rPr>
              <a:t>Closest</a:t>
            </a:r>
            <a:r>
              <a:rPr lang="it-IT" dirty="0">
                <a:effectLst/>
                <a:latin typeface="Helvetica" pitchFamily="2" charset="0"/>
              </a:rPr>
              <a:t> </a:t>
            </a:r>
            <a:r>
              <a:rPr lang="it-IT" dirty="0" err="1">
                <a:effectLst/>
                <a:latin typeface="Helvetica" pitchFamily="2" charset="0"/>
              </a:rPr>
              <a:t>Approach</a:t>
            </a:r>
            <a:r>
              <a:rPr lang="it-IT" dirty="0">
                <a:effectLst/>
                <a:latin typeface="Helvetica" pitchFamily="2" charset="0"/>
              </a:rPr>
              <a:t>). </a:t>
            </a:r>
            <a:r>
              <a:rPr lang="it-IT" dirty="0" err="1">
                <a:effectLst/>
                <a:latin typeface="Helvetica" pitchFamily="2" charset="0"/>
              </a:rPr>
              <a:t>Although</a:t>
            </a:r>
            <a:r>
              <a:rPr lang="it-IT" dirty="0">
                <a:effectLst/>
                <a:latin typeface="Helvetica" pitchFamily="2" charset="0"/>
              </a:rPr>
              <a:t> </a:t>
            </a:r>
            <a:r>
              <a:rPr lang="it-IT" dirty="0" err="1">
                <a:effectLst/>
                <a:latin typeface="Helvetica" pitchFamily="2" charset="0"/>
              </a:rPr>
              <a:t>this</a:t>
            </a:r>
            <a:r>
              <a:rPr lang="it-IT" dirty="0">
                <a:effectLst/>
                <a:latin typeface="Helvetica" pitchFamily="2" charset="0"/>
              </a:rPr>
              <a:t> </a:t>
            </a:r>
            <a:r>
              <a:rPr lang="it-IT" dirty="0" err="1">
                <a:effectLst/>
                <a:latin typeface="Helvetica" pitchFamily="2" charset="0"/>
              </a:rPr>
              <a:t>prototype</a:t>
            </a:r>
            <a:r>
              <a:rPr lang="it-IT" dirty="0">
                <a:effectLst/>
                <a:latin typeface="Helvetica" pitchFamily="2" charset="0"/>
              </a:rPr>
              <a:t> </a:t>
            </a:r>
            <a:r>
              <a:rPr lang="it-IT" dirty="0" err="1">
                <a:effectLst/>
                <a:latin typeface="Helvetica" pitchFamily="2" charset="0"/>
              </a:rPr>
              <a:t>exhibited</a:t>
            </a:r>
            <a:r>
              <a:rPr lang="it-IT" dirty="0">
                <a:effectLst/>
                <a:latin typeface="Helvetica" pitchFamily="2" charset="0"/>
              </a:rPr>
              <a:t> a rate capability up to 10 MHz/cm2, </a:t>
            </a:r>
            <a:r>
              <a:rPr lang="it-IT" dirty="0" err="1">
                <a:effectLst/>
                <a:latin typeface="Helvetica" pitchFamily="2" charset="0"/>
              </a:rPr>
              <a:t>its</a:t>
            </a:r>
            <a:endParaRPr lang="it-IT" dirty="0">
              <a:effectLst/>
              <a:latin typeface="Helvetica" pitchFamily="2" charset="0"/>
            </a:endParaRPr>
          </a:p>
          <a:p>
            <a:r>
              <a:rPr lang="it-IT" dirty="0">
                <a:effectLst/>
                <a:latin typeface="Helvetica" pitchFamily="2" charset="0"/>
              </a:rPr>
              <a:t>manufacturing </a:t>
            </a:r>
            <a:r>
              <a:rPr lang="it-IT" dirty="0" err="1">
                <a:effectLst/>
                <a:latin typeface="Helvetica" pitchFamily="2" charset="0"/>
              </a:rPr>
              <a:t>is</a:t>
            </a:r>
            <a:r>
              <a:rPr lang="it-IT" dirty="0">
                <a:effectLst/>
                <a:latin typeface="Helvetica" pitchFamily="2" charset="0"/>
              </a:rPr>
              <a:t> </a:t>
            </a:r>
            <a:r>
              <a:rPr lang="it-IT" dirty="0" err="1">
                <a:effectLst/>
                <a:latin typeface="Helvetica" pitchFamily="2" charset="0"/>
              </a:rPr>
              <a:t>quite</a:t>
            </a:r>
            <a:r>
              <a:rPr lang="it-IT" dirty="0">
                <a:effectLst/>
                <a:latin typeface="Helvetica" pitchFamily="2" charset="0"/>
              </a:rPr>
              <a:t> </a:t>
            </a:r>
            <a:r>
              <a:rPr lang="it-IT" dirty="0" err="1">
                <a:effectLst/>
                <a:latin typeface="Helvetica" pitchFamily="2" charset="0"/>
              </a:rPr>
              <a:t>complex</a:t>
            </a:r>
            <a:r>
              <a:rPr lang="it-IT" dirty="0">
                <a:effectLst/>
                <a:latin typeface="Helvetica" pitchFamily="2" charset="0"/>
              </a:rPr>
              <a:t> and </a:t>
            </a:r>
            <a:r>
              <a:rPr lang="it-IT" dirty="0" err="1">
                <a:effectLst/>
                <a:latin typeface="Helvetica" pitchFamily="2" charset="0"/>
              </a:rPr>
              <a:t>not</a:t>
            </a:r>
            <a:r>
              <a:rPr lang="it-IT" dirty="0">
                <a:effectLst/>
                <a:latin typeface="Helvetica" pitchFamily="2" charset="0"/>
              </a:rPr>
              <a:t> </a:t>
            </a:r>
            <a:r>
              <a:rPr lang="it-IT" dirty="0" err="1">
                <a:effectLst/>
                <a:latin typeface="Helvetica" pitchFamily="2" charset="0"/>
              </a:rPr>
              <a:t>reliable</a:t>
            </a:r>
            <a:r>
              <a:rPr lang="it-IT" dirty="0">
                <a:effectLst/>
                <a:latin typeface="Helvetica" pitchFamily="2" charset="0"/>
              </a:rPr>
              <a:t> for a </a:t>
            </a:r>
            <a:r>
              <a:rPr lang="it-IT" dirty="0" err="1">
                <a:effectLst/>
                <a:latin typeface="Helvetica" pitchFamily="2" charset="0"/>
              </a:rPr>
              <a:t>technological</a:t>
            </a:r>
            <a:r>
              <a:rPr lang="it-IT" dirty="0">
                <a:effectLst/>
                <a:latin typeface="Helvetica" pitchFamily="2" charset="0"/>
              </a:rPr>
              <a:t> transfer to </a:t>
            </a:r>
            <a:r>
              <a:rPr lang="it-IT" dirty="0" err="1">
                <a:effectLst/>
                <a:latin typeface="Helvetica" pitchFamily="2" charset="0"/>
              </a:rPr>
              <a:t>industry</a:t>
            </a:r>
            <a:endParaRPr lang="it-IT" dirty="0">
              <a:effectLst/>
              <a:latin typeface="Helvetica" pitchFamily="2" charset="0"/>
            </a:endParaRPr>
          </a:p>
          <a:p>
            <a:r>
              <a:rPr lang="it-IT" dirty="0">
                <a:effectLst/>
                <a:latin typeface="Helvetica" pitchFamily="2" charset="0"/>
              </a:rPr>
              <a:t>To </a:t>
            </a:r>
            <a:r>
              <a:rPr lang="it-IT" dirty="0" err="1">
                <a:effectLst/>
                <a:latin typeface="Helvetica" pitchFamily="2" charset="0"/>
              </a:rPr>
              <a:t>meet</a:t>
            </a:r>
            <a:r>
              <a:rPr lang="it-IT" dirty="0">
                <a:effectLst/>
                <a:latin typeface="Helvetica" pitchFamily="2" charset="0"/>
              </a:rPr>
              <a:t> </a:t>
            </a:r>
            <a:r>
              <a:rPr lang="it-IT" dirty="0" err="1">
                <a:effectLst/>
                <a:latin typeface="Helvetica" pitchFamily="2" charset="0"/>
              </a:rPr>
              <a:t>this</a:t>
            </a:r>
            <a:r>
              <a:rPr lang="it-IT" dirty="0">
                <a:effectLst/>
                <a:latin typeface="Helvetica" pitchFamily="2" charset="0"/>
              </a:rPr>
              <a:t> </a:t>
            </a:r>
            <a:r>
              <a:rPr lang="it-IT" dirty="0" err="1">
                <a:effectLst/>
                <a:latin typeface="Helvetica" pitchFamily="2" charset="0"/>
              </a:rPr>
              <a:t>request</a:t>
            </a:r>
            <a:r>
              <a:rPr lang="it-IT" dirty="0">
                <a:effectLst/>
                <a:latin typeface="Helvetica" pitchFamily="2" charset="0"/>
              </a:rPr>
              <a:t> a second </a:t>
            </a:r>
            <a:r>
              <a:rPr lang="it-IT" dirty="0" err="1">
                <a:effectLst/>
                <a:latin typeface="Helvetica" pitchFamily="2" charset="0"/>
              </a:rPr>
              <a:t>version</a:t>
            </a:r>
            <a:r>
              <a:rPr lang="it-IT" dirty="0">
                <a:effectLst/>
                <a:latin typeface="Helvetica" pitchFamily="2" charset="0"/>
              </a:rPr>
              <a:t> of the detector </a:t>
            </a:r>
            <a:r>
              <a:rPr lang="it-IT" dirty="0" err="1">
                <a:effectLst/>
                <a:latin typeface="Helvetica" pitchFamily="2" charset="0"/>
              </a:rPr>
              <a:t>has</a:t>
            </a:r>
            <a:r>
              <a:rPr lang="it-IT" dirty="0">
                <a:effectLst/>
                <a:latin typeface="Helvetica" pitchFamily="2" charset="0"/>
              </a:rPr>
              <a:t> </a:t>
            </a:r>
            <a:r>
              <a:rPr lang="it-IT" dirty="0" err="1">
                <a:effectLst/>
                <a:latin typeface="Helvetica" pitchFamily="2" charset="0"/>
              </a:rPr>
              <a:t>been</a:t>
            </a:r>
            <a:r>
              <a:rPr lang="it-IT" dirty="0">
                <a:effectLst/>
                <a:latin typeface="Helvetica" pitchFamily="2" charset="0"/>
              </a:rPr>
              <a:t> </a:t>
            </a:r>
            <a:r>
              <a:rPr lang="it-IT" dirty="0" err="1">
                <a:effectLst/>
                <a:latin typeface="Helvetica" pitchFamily="2" charset="0"/>
              </a:rPr>
              <a:t>built</a:t>
            </a:r>
            <a:r>
              <a:rPr lang="it-IT" dirty="0">
                <a:effectLst/>
                <a:latin typeface="Helvetica" pitchFamily="2" charset="0"/>
              </a:rPr>
              <a:t> : the Silver </a:t>
            </a:r>
            <a:r>
              <a:rPr lang="it-IT" dirty="0" err="1">
                <a:effectLst/>
                <a:latin typeface="Helvetica" pitchFamily="2" charset="0"/>
              </a:rPr>
              <a:t>Grid</a:t>
            </a:r>
            <a:r>
              <a:rPr lang="it-IT" dirty="0">
                <a:effectLst/>
                <a:latin typeface="Helvetica" pitchFamily="2" charset="0"/>
              </a:rPr>
              <a:t> (SG). The grounding network </a:t>
            </a:r>
            <a:r>
              <a:rPr lang="it-IT" dirty="0" err="1">
                <a:effectLst/>
                <a:latin typeface="Helvetica" pitchFamily="2" charset="0"/>
              </a:rPr>
              <a:t>is</a:t>
            </a:r>
            <a:r>
              <a:rPr lang="it-IT" dirty="0">
                <a:effectLst/>
                <a:latin typeface="Helvetica" pitchFamily="2" charset="0"/>
              </a:rPr>
              <a:t> </a:t>
            </a:r>
            <a:r>
              <a:rPr lang="it-IT" dirty="0" err="1">
                <a:effectLst/>
                <a:latin typeface="Helvetica" pitchFamily="2" charset="0"/>
              </a:rPr>
              <a:t>created</a:t>
            </a:r>
            <a:r>
              <a:rPr lang="it-IT" dirty="0">
                <a:effectLst/>
                <a:latin typeface="Helvetica" pitchFamily="2" charset="0"/>
              </a:rPr>
              <a:t> with </a:t>
            </a:r>
            <a:r>
              <a:rPr lang="it-IT" dirty="0" err="1">
                <a:effectLst/>
                <a:latin typeface="Helvetica" pitchFamily="2" charset="0"/>
              </a:rPr>
              <a:t>copper</a:t>
            </a:r>
            <a:r>
              <a:rPr lang="it-IT" dirty="0">
                <a:effectLst/>
                <a:latin typeface="Helvetica" pitchFamily="2" charset="0"/>
              </a:rPr>
              <a:t> strips </a:t>
            </a:r>
            <a:r>
              <a:rPr lang="it-IT" dirty="0" err="1">
                <a:effectLst/>
                <a:latin typeface="Helvetica" pitchFamily="2" charset="0"/>
              </a:rPr>
              <a:t>realized</a:t>
            </a:r>
            <a:r>
              <a:rPr lang="it-IT" dirty="0">
                <a:effectLst/>
                <a:latin typeface="Helvetica" pitchFamily="2" charset="0"/>
              </a:rPr>
              <a:t> by </a:t>
            </a:r>
            <a:r>
              <a:rPr lang="it-IT" dirty="0" err="1">
                <a:effectLst/>
                <a:latin typeface="Helvetica" pitchFamily="2" charset="0"/>
              </a:rPr>
              <a:t>photolitography</a:t>
            </a:r>
            <a:r>
              <a:rPr lang="it-IT" dirty="0">
                <a:effectLst/>
                <a:latin typeface="Helvetica" pitchFamily="2" charset="0"/>
              </a:rPr>
              <a:t> </a:t>
            </a:r>
            <a:r>
              <a:rPr lang="it-IT" dirty="0" err="1">
                <a:effectLst/>
                <a:latin typeface="Helvetica" pitchFamily="2" charset="0"/>
              </a:rPr>
              <a:t>below</a:t>
            </a:r>
            <a:r>
              <a:rPr lang="it-IT" dirty="0">
                <a:effectLst/>
                <a:latin typeface="Helvetica" pitchFamily="2" charset="0"/>
              </a:rPr>
              <a:t> the DLC: the base </a:t>
            </a:r>
            <a:r>
              <a:rPr lang="it-IT" dirty="0" err="1">
                <a:effectLst/>
                <a:latin typeface="Helvetica" pitchFamily="2" charset="0"/>
              </a:rPr>
              <a:t>material</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a:t>
            </a:r>
            <a:r>
              <a:rPr lang="it-IT" dirty="0" err="1">
                <a:effectLst/>
                <a:latin typeface="Helvetica" pitchFamily="2" charset="0"/>
              </a:rPr>
              <a:t>indeed</a:t>
            </a:r>
            <a:r>
              <a:rPr lang="it-IT" dirty="0">
                <a:effectLst/>
                <a:latin typeface="Helvetica" pitchFamily="2" charset="0"/>
              </a:rPr>
              <a:t> a stack of </a:t>
            </a:r>
            <a:r>
              <a:rPr lang="it-IT" dirty="0" err="1">
                <a:effectLst/>
                <a:latin typeface="Helvetica" pitchFamily="2" charset="0"/>
              </a:rPr>
              <a:t>copper</a:t>
            </a:r>
            <a:r>
              <a:rPr lang="it-IT" dirty="0">
                <a:effectLst/>
                <a:latin typeface="Helvetica" pitchFamily="2" charset="0"/>
              </a:rPr>
              <a:t>, </a:t>
            </a:r>
            <a:r>
              <a:rPr lang="it-IT" dirty="0" err="1">
                <a:effectLst/>
                <a:latin typeface="Helvetica" pitchFamily="2" charset="0"/>
              </a:rPr>
              <a:t>kapton</a:t>
            </a:r>
            <a:r>
              <a:rPr lang="it-IT" dirty="0">
                <a:effectLst/>
                <a:latin typeface="Helvetica" pitchFamily="2" charset="0"/>
              </a:rPr>
              <a:t>, DLC and </a:t>
            </a:r>
            <a:r>
              <a:rPr lang="it-IT" dirty="0" err="1">
                <a:effectLst/>
                <a:latin typeface="Helvetica" pitchFamily="2" charset="0"/>
              </a:rPr>
              <a:t>copper</a:t>
            </a:r>
            <a:r>
              <a:rPr lang="it-IT" dirty="0">
                <a:effectLst/>
                <a:latin typeface="Helvetica" pitchFamily="2" charset="0"/>
              </a:rPr>
              <a:t> </a:t>
            </a:r>
            <a:r>
              <a:rPr lang="it-IT" dirty="0" err="1">
                <a:effectLst/>
                <a:latin typeface="Helvetica" pitchFamily="2" charset="0"/>
              </a:rPr>
              <a:t>again</a:t>
            </a:r>
            <a:r>
              <a:rPr lang="it-IT" dirty="0">
                <a:effectLst/>
                <a:latin typeface="Helvetica" pitchFamily="2" charset="0"/>
              </a:rPr>
              <a:t>. To </a:t>
            </a:r>
            <a:r>
              <a:rPr lang="it-IT" dirty="0" err="1">
                <a:effectLst/>
                <a:latin typeface="Helvetica" pitchFamily="2" charset="0"/>
              </a:rPr>
              <a:t>increase</a:t>
            </a:r>
            <a:r>
              <a:rPr lang="it-IT" dirty="0">
                <a:effectLst/>
                <a:latin typeface="Helvetica" pitchFamily="2" charset="0"/>
              </a:rPr>
              <a:t> the DOCA a dead area </a:t>
            </a:r>
            <a:r>
              <a:rPr lang="it-IT" dirty="0" err="1">
                <a:effectLst/>
                <a:latin typeface="Helvetica" pitchFamily="2" charset="0"/>
              </a:rPr>
              <a:t>is</a:t>
            </a:r>
            <a:r>
              <a:rPr lang="it-IT" dirty="0">
                <a:effectLst/>
                <a:latin typeface="Helvetica" pitchFamily="2" charset="0"/>
              </a:rPr>
              <a:t> </a:t>
            </a:r>
            <a:r>
              <a:rPr lang="it-IT" dirty="0" err="1">
                <a:effectLst/>
                <a:latin typeface="Helvetica" pitchFamily="2" charset="0"/>
              </a:rPr>
              <a:t>present</a:t>
            </a:r>
            <a:r>
              <a:rPr lang="it-IT" dirty="0">
                <a:effectLst/>
                <a:latin typeface="Helvetica" pitchFamily="2" charset="0"/>
              </a:rPr>
              <a:t> </a:t>
            </a:r>
            <a:r>
              <a:rPr lang="it-IT" dirty="0" err="1">
                <a:effectLst/>
                <a:latin typeface="Helvetica" pitchFamily="2" charset="0"/>
              </a:rPr>
              <a:t>above</a:t>
            </a:r>
            <a:r>
              <a:rPr lang="it-IT" dirty="0">
                <a:effectLst/>
                <a:latin typeface="Helvetica" pitchFamily="2" charset="0"/>
              </a:rPr>
              <a:t> the grounding strips. The </a:t>
            </a:r>
            <a:r>
              <a:rPr lang="it-IT" dirty="0" err="1">
                <a:effectLst/>
                <a:latin typeface="Helvetica" pitchFamily="2" charset="0"/>
              </a:rPr>
              <a:t>alignment</a:t>
            </a:r>
            <a:r>
              <a:rPr lang="it-IT" dirty="0">
                <a:effectLst/>
                <a:latin typeface="Helvetica" pitchFamily="2" charset="0"/>
              </a:rPr>
              <a:t> of </a:t>
            </a:r>
            <a:r>
              <a:rPr lang="it-IT" dirty="0" err="1">
                <a:effectLst/>
                <a:latin typeface="Helvetica" pitchFamily="2" charset="0"/>
              </a:rPr>
              <a:t>these</a:t>
            </a:r>
            <a:r>
              <a:rPr lang="it-IT" dirty="0">
                <a:effectLst/>
                <a:latin typeface="Helvetica" pitchFamily="2" charset="0"/>
              </a:rPr>
              <a:t> dead </a:t>
            </a:r>
            <a:r>
              <a:rPr lang="it-IT" dirty="0" err="1">
                <a:effectLst/>
                <a:latin typeface="Helvetica" pitchFamily="2" charset="0"/>
              </a:rPr>
              <a:t>areas</a:t>
            </a:r>
            <a:r>
              <a:rPr lang="it-IT" dirty="0">
                <a:effectLst/>
                <a:latin typeface="Helvetica" pitchFamily="2" charset="0"/>
              </a:rPr>
              <a:t> with the strip can be </a:t>
            </a:r>
            <a:r>
              <a:rPr lang="it-IT" dirty="0" err="1">
                <a:effectLst/>
                <a:latin typeface="Helvetica" pitchFamily="2" charset="0"/>
              </a:rPr>
              <a:t>difficult</a:t>
            </a:r>
            <a:r>
              <a:rPr lang="it-IT" dirty="0">
                <a:effectLst/>
                <a:latin typeface="Helvetica" pitchFamily="2" charset="0"/>
              </a:rPr>
              <a:t> in </a:t>
            </a:r>
            <a:r>
              <a:rPr lang="it-IT" dirty="0" err="1">
                <a:effectLst/>
                <a:latin typeface="Helvetica" pitchFamily="2" charset="0"/>
              </a:rPr>
              <a:t>particular</a:t>
            </a:r>
            <a:endParaRPr lang="it-IT" dirty="0">
              <a:effectLst/>
              <a:latin typeface="Helvetica" pitchFamily="2" charset="0"/>
            </a:endParaRPr>
          </a:p>
          <a:p>
            <a:r>
              <a:rPr lang="it-IT" dirty="0" err="1">
                <a:effectLst/>
                <a:latin typeface="Helvetica" pitchFamily="2" charset="0"/>
              </a:rPr>
              <a:t>when</a:t>
            </a:r>
            <a:r>
              <a:rPr lang="it-IT" dirty="0">
                <a:effectLst/>
                <a:latin typeface="Helvetica" pitchFamily="2" charset="0"/>
              </a:rPr>
              <a:t> </a:t>
            </a:r>
            <a:r>
              <a:rPr lang="it-IT" dirty="0" err="1">
                <a:effectLst/>
                <a:latin typeface="Helvetica" pitchFamily="2" charset="0"/>
              </a:rPr>
              <a:t>going</a:t>
            </a:r>
            <a:r>
              <a:rPr lang="it-IT" dirty="0">
                <a:effectLst/>
                <a:latin typeface="Helvetica" pitchFamily="2" charset="0"/>
              </a:rPr>
              <a:t> </a:t>
            </a:r>
            <a:r>
              <a:rPr lang="it-IT" dirty="0" err="1">
                <a:effectLst/>
                <a:latin typeface="Helvetica" pitchFamily="2" charset="0"/>
              </a:rPr>
              <a:t>toward</a:t>
            </a:r>
            <a:r>
              <a:rPr lang="it-IT" dirty="0">
                <a:effectLst/>
                <a:latin typeface="Helvetica" pitchFamily="2" charset="0"/>
              </a:rPr>
              <a:t> large area devices. </a:t>
            </a:r>
          </a:p>
          <a:p>
            <a:pPr marL="0" marR="0" lvl="0" indent="0" algn="l" defTabSz="457200" rtl="0" eaLnBrk="1" fontAlgn="auto" latinLnBrk="0" hangingPunct="1">
              <a:lnSpc>
                <a:spcPct val="100000"/>
              </a:lnSpc>
              <a:spcBef>
                <a:spcPts val="0"/>
              </a:spcBef>
              <a:spcAft>
                <a:spcPts val="0"/>
              </a:spcAft>
              <a:buClrTx/>
              <a:buSzTx/>
              <a:buFontTx/>
              <a:buNone/>
              <a:tabLst/>
              <a:defRPr/>
            </a:pPr>
            <a:r>
              <a:rPr lang="it-IT" dirty="0" err="1">
                <a:effectLst/>
                <a:latin typeface="Helvetica" pitchFamily="2" charset="0"/>
              </a:rPr>
              <a:t>This</a:t>
            </a:r>
            <a:r>
              <a:rPr lang="it-IT" dirty="0">
                <a:effectLst/>
                <a:latin typeface="Helvetica" pitchFamily="2" charset="0"/>
              </a:rPr>
              <a:t> </a:t>
            </a:r>
            <a:r>
              <a:rPr lang="it-IT" dirty="0" err="1">
                <a:effectLst/>
                <a:latin typeface="Helvetica" pitchFamily="2" charset="0"/>
              </a:rPr>
              <a:t>issue</a:t>
            </a:r>
            <a:r>
              <a:rPr lang="it-IT" dirty="0">
                <a:effectLst/>
                <a:latin typeface="Helvetica" pitchFamily="2" charset="0"/>
              </a:rPr>
              <a:t> </a:t>
            </a:r>
            <a:r>
              <a:rPr lang="it-IT" dirty="0" err="1">
                <a:effectLst/>
                <a:latin typeface="Helvetica" pitchFamily="2" charset="0"/>
              </a:rPr>
              <a:t>suggested</a:t>
            </a:r>
            <a:r>
              <a:rPr lang="it-IT" dirty="0">
                <a:effectLst/>
                <a:latin typeface="Helvetica" pitchFamily="2" charset="0"/>
              </a:rPr>
              <a:t> a </a:t>
            </a:r>
            <a:r>
              <a:rPr lang="it-IT" dirty="0" err="1">
                <a:effectLst/>
                <a:latin typeface="Helvetica" pitchFamily="2" charset="0"/>
              </a:rPr>
              <a:t>different</a:t>
            </a:r>
            <a:r>
              <a:rPr lang="it-IT" dirty="0">
                <a:effectLst/>
                <a:latin typeface="Helvetica" pitchFamily="2" charset="0"/>
              </a:rPr>
              <a:t> procedure to </a:t>
            </a:r>
            <a:r>
              <a:rPr lang="it-IT" dirty="0" err="1">
                <a:effectLst/>
                <a:latin typeface="Helvetica" pitchFamily="2" charset="0"/>
              </a:rPr>
              <a:t>obtain</a:t>
            </a:r>
            <a:r>
              <a:rPr lang="it-IT" dirty="0">
                <a:effectLst/>
                <a:latin typeface="Helvetica" pitchFamily="2" charset="0"/>
              </a:rPr>
              <a:t> the grounding of the DLC =&gt; </a:t>
            </a:r>
            <a:r>
              <a:rPr lang="en-US" b="1" dirty="0">
                <a:effectLst/>
              </a:rPr>
              <a:t>GPEP – Groove-Patterning-Etching-plating </a:t>
            </a:r>
            <a:endParaRPr lang="en-US" dirty="0">
              <a:effectLst/>
            </a:endParaRPr>
          </a:p>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54</a:t>
            </a:fld>
            <a:endParaRPr lang="it-IT"/>
          </a:p>
        </p:txBody>
      </p:sp>
    </p:spTree>
    <p:extLst>
      <p:ext uri="{BB962C8B-B14F-4D97-AF65-F5344CB8AC3E}">
        <p14:creationId xmlns:p14="http://schemas.microsoft.com/office/powerpoint/2010/main" val="40869675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28EFDE0-AEF1-404B-8329-E9D5A5C6DBAD}" type="slidenum">
              <a:rPr lang="it-IT" smtClean="0"/>
              <a:t>55</a:t>
            </a:fld>
            <a:endParaRPr lang="it-IT"/>
          </a:p>
        </p:txBody>
      </p:sp>
    </p:spTree>
    <p:extLst>
      <p:ext uri="{BB962C8B-B14F-4D97-AF65-F5344CB8AC3E}">
        <p14:creationId xmlns:p14="http://schemas.microsoft.com/office/powerpoint/2010/main" val="32565306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effectLst/>
                <a:latin typeface="Helvetica" pitchFamily="2" charset="0"/>
              </a:rPr>
              <a:t>The </a:t>
            </a:r>
            <a:r>
              <a:rPr lang="it-IT" dirty="0" err="1">
                <a:effectLst/>
                <a:latin typeface="Helvetica" pitchFamily="2" charset="0"/>
              </a:rPr>
              <a:t>prototypes</a:t>
            </a:r>
            <a:r>
              <a:rPr lang="it-IT" dirty="0">
                <a:effectLst/>
                <a:latin typeface="Helvetica" pitchFamily="2" charset="0"/>
              </a:rPr>
              <a:t> </a:t>
            </a:r>
            <a:r>
              <a:rPr lang="it-IT" dirty="0" err="1">
                <a:effectLst/>
                <a:latin typeface="Helvetica" pitchFamily="2" charset="0"/>
              </a:rPr>
              <a:t>have</a:t>
            </a:r>
            <a:r>
              <a:rPr lang="it-IT" dirty="0">
                <a:effectLst/>
                <a:latin typeface="Helvetica" pitchFamily="2" charset="0"/>
              </a:rPr>
              <a:t> </a:t>
            </a:r>
            <a:r>
              <a:rPr lang="it-IT" dirty="0" err="1">
                <a:effectLst/>
                <a:latin typeface="Helvetica" pitchFamily="2" charset="0"/>
              </a:rPr>
              <a:t>been</a:t>
            </a:r>
            <a:r>
              <a:rPr lang="it-IT" dirty="0">
                <a:effectLst/>
                <a:latin typeface="Helvetica" pitchFamily="2" charset="0"/>
              </a:rPr>
              <a:t> </a:t>
            </a:r>
            <a:r>
              <a:rPr lang="it-IT" dirty="0" err="1">
                <a:effectLst/>
                <a:latin typeface="Helvetica" pitchFamily="2" charset="0"/>
              </a:rPr>
              <a:t>all</a:t>
            </a:r>
            <a:r>
              <a:rPr lang="it-IT" dirty="0">
                <a:effectLst/>
                <a:latin typeface="Helvetica" pitchFamily="2" charset="0"/>
              </a:rPr>
              <a:t> </a:t>
            </a:r>
            <a:r>
              <a:rPr lang="it-IT" dirty="0" err="1">
                <a:effectLst/>
                <a:latin typeface="Helvetica" pitchFamily="2" charset="0"/>
              </a:rPr>
              <a:t>characterized</a:t>
            </a:r>
            <a:r>
              <a:rPr lang="it-IT" dirty="0">
                <a:effectLst/>
                <a:latin typeface="Helvetica" pitchFamily="2" charset="0"/>
              </a:rPr>
              <a:t> under high </a:t>
            </a:r>
            <a:r>
              <a:rPr lang="it-IT" dirty="0" err="1">
                <a:effectLst/>
                <a:latin typeface="Helvetica" pitchFamily="2" charset="0"/>
              </a:rPr>
              <a:t>intensity</a:t>
            </a:r>
            <a:r>
              <a:rPr lang="it-IT" dirty="0">
                <a:effectLst/>
                <a:latin typeface="Helvetica" pitchFamily="2" charset="0"/>
              </a:rPr>
              <a:t> X-ray Philips 2217/20 gun. The detectors </a:t>
            </a:r>
            <a:r>
              <a:rPr lang="it-IT" dirty="0" err="1">
                <a:effectLst/>
                <a:latin typeface="Helvetica" pitchFamily="2" charset="0"/>
              </a:rPr>
              <a:t>have</a:t>
            </a:r>
            <a:r>
              <a:rPr lang="it-IT" dirty="0">
                <a:effectLst/>
                <a:latin typeface="Helvetica" pitchFamily="2" charset="0"/>
              </a:rPr>
              <a:t> </a:t>
            </a:r>
            <a:r>
              <a:rPr lang="it-IT" dirty="0" err="1">
                <a:effectLst/>
                <a:latin typeface="Helvetica" pitchFamily="2" charset="0"/>
              </a:rPr>
              <a:t>been</a:t>
            </a:r>
            <a:r>
              <a:rPr lang="it-IT" dirty="0">
                <a:effectLst/>
                <a:latin typeface="Helvetica" pitchFamily="2" charset="0"/>
              </a:rPr>
              <a:t> </a:t>
            </a:r>
            <a:r>
              <a:rPr lang="it-IT" dirty="0" err="1">
                <a:effectLst/>
                <a:latin typeface="Helvetica" pitchFamily="2" charset="0"/>
              </a:rPr>
              <a:t>flushed</a:t>
            </a:r>
            <a:r>
              <a:rPr lang="it-IT" dirty="0">
                <a:effectLst/>
                <a:latin typeface="Helvetica" pitchFamily="2" charset="0"/>
              </a:rPr>
              <a:t> with Ar:CO2:CF4 45:15:40. In </a:t>
            </a:r>
            <a:r>
              <a:rPr lang="it-IT" dirty="0" err="1">
                <a:effectLst/>
                <a:latin typeface="Helvetica" pitchFamily="2" charset="0"/>
              </a:rPr>
              <a:t>this</a:t>
            </a:r>
            <a:r>
              <a:rPr lang="it-IT" dirty="0">
                <a:effectLst/>
                <a:latin typeface="Helvetica" pitchFamily="2" charset="0"/>
              </a:rPr>
              <a:t> </a:t>
            </a:r>
            <a:r>
              <a:rPr lang="it-IT" dirty="0" err="1">
                <a:effectLst/>
                <a:latin typeface="Helvetica" pitchFamily="2" charset="0"/>
              </a:rPr>
              <a:t>mixture</a:t>
            </a:r>
            <a:r>
              <a:rPr lang="it-IT" dirty="0">
                <a:effectLst/>
                <a:latin typeface="Helvetica" pitchFamily="2" charset="0"/>
              </a:rPr>
              <a:t> the 5.9 </a:t>
            </a:r>
            <a:r>
              <a:rPr lang="it-IT" dirty="0" err="1">
                <a:effectLst/>
                <a:latin typeface="Helvetica" pitchFamily="2" charset="0"/>
              </a:rPr>
              <a:t>keV</a:t>
            </a:r>
            <a:r>
              <a:rPr lang="it-IT" dirty="0">
                <a:effectLst/>
                <a:latin typeface="Helvetica" pitchFamily="2" charset="0"/>
              </a:rPr>
              <a:t> X-rays</a:t>
            </a:r>
          </a:p>
          <a:p>
            <a:r>
              <a:rPr lang="it-IT" dirty="0">
                <a:effectLst/>
                <a:latin typeface="Helvetica" pitchFamily="2" charset="0"/>
              </a:rPr>
              <a:t>produce a </a:t>
            </a:r>
            <a:r>
              <a:rPr lang="it-IT" dirty="0" err="1">
                <a:effectLst/>
                <a:latin typeface="Helvetica" pitchFamily="2" charset="0"/>
              </a:rPr>
              <a:t>ionization</a:t>
            </a:r>
            <a:r>
              <a:rPr lang="it-IT" dirty="0">
                <a:effectLst/>
                <a:latin typeface="Helvetica" pitchFamily="2" charset="0"/>
              </a:rPr>
              <a:t> </a:t>
            </a:r>
            <a:r>
              <a:rPr lang="it-IT" dirty="0" err="1">
                <a:effectLst/>
                <a:latin typeface="Helvetica" pitchFamily="2" charset="0"/>
              </a:rPr>
              <a:t>about</a:t>
            </a:r>
            <a:r>
              <a:rPr lang="it-IT" dirty="0">
                <a:effectLst/>
                <a:latin typeface="Helvetica" pitchFamily="2" charset="0"/>
              </a:rPr>
              <a:t> 3 times </a:t>
            </a:r>
            <a:r>
              <a:rPr lang="it-IT" dirty="0" err="1">
                <a:effectLst/>
                <a:latin typeface="Helvetica" pitchFamily="2" charset="0"/>
              </a:rPr>
              <a:t>larger</a:t>
            </a:r>
            <a:r>
              <a:rPr lang="it-IT" dirty="0">
                <a:effectLst/>
                <a:latin typeface="Helvetica" pitchFamily="2" charset="0"/>
              </a:rPr>
              <a:t> </a:t>
            </a:r>
            <a:r>
              <a:rPr lang="it-IT" dirty="0" err="1">
                <a:effectLst/>
                <a:latin typeface="Helvetica" pitchFamily="2" charset="0"/>
              </a:rPr>
              <a:t>than</a:t>
            </a:r>
            <a:r>
              <a:rPr lang="it-IT" dirty="0">
                <a:effectLst/>
                <a:latin typeface="Helvetica" pitchFamily="2" charset="0"/>
              </a:rPr>
              <a:t> the one </a:t>
            </a:r>
            <a:r>
              <a:rPr lang="it-IT" dirty="0" err="1">
                <a:effectLst/>
                <a:latin typeface="Helvetica" pitchFamily="2" charset="0"/>
              </a:rPr>
              <a:t>given</a:t>
            </a:r>
            <a:r>
              <a:rPr lang="it-IT" dirty="0">
                <a:effectLst/>
                <a:latin typeface="Helvetica" pitchFamily="2" charset="0"/>
              </a:rPr>
              <a:t> by a </a:t>
            </a:r>
            <a:r>
              <a:rPr lang="it-IT" dirty="0" err="1">
                <a:effectLst/>
                <a:latin typeface="Helvetica" pitchFamily="2" charset="0"/>
              </a:rPr>
              <a:t>m.i.p</a:t>
            </a:r>
            <a:r>
              <a:rPr lang="it-IT" dirty="0">
                <a:effectLst/>
                <a:latin typeface="Helvetica" pitchFamily="2" charset="0"/>
              </a:rPr>
              <a:t>. in the 6 mm </a:t>
            </a:r>
            <a:r>
              <a:rPr lang="it-IT" dirty="0" err="1">
                <a:effectLst/>
                <a:latin typeface="Helvetica" pitchFamily="2" charset="0"/>
              </a:rPr>
              <a:t>thick</a:t>
            </a:r>
            <a:r>
              <a:rPr lang="it-IT" dirty="0">
                <a:effectLst/>
                <a:latin typeface="Helvetica" pitchFamily="2" charset="0"/>
              </a:rPr>
              <a:t> gas gap. The plots in fig. </a:t>
            </a:r>
            <a:r>
              <a:rPr lang="it-IT" dirty="0">
                <a:solidFill>
                  <a:srgbClr val="1A1AFF"/>
                </a:solidFill>
                <a:effectLst/>
                <a:latin typeface="Helvetica" pitchFamily="2" charset="0"/>
              </a:rPr>
              <a:t>4 </a:t>
            </a:r>
            <a:r>
              <a:rPr lang="it-IT" dirty="0">
                <a:effectLst/>
                <a:latin typeface="Helvetica" pitchFamily="2" charset="0"/>
              </a:rPr>
              <a:t>show </a:t>
            </a:r>
            <a:r>
              <a:rPr lang="it-IT" dirty="0" err="1">
                <a:effectLst/>
                <a:latin typeface="Helvetica" pitchFamily="2" charset="0"/>
              </a:rPr>
              <a:t>that</a:t>
            </a:r>
            <a:r>
              <a:rPr lang="it-IT" dirty="0">
                <a:effectLst/>
                <a:latin typeface="Helvetica" pitchFamily="2" charset="0"/>
              </a:rPr>
              <a:t> for a Double Resistive Layer (</a:t>
            </a:r>
            <a:r>
              <a:rPr lang="it-IT" dirty="0" err="1">
                <a:effectLst/>
                <a:latin typeface="Helvetica" pitchFamily="2" charset="0"/>
              </a:rPr>
              <a:t>left</a:t>
            </a:r>
            <a:r>
              <a:rPr lang="it-IT" dirty="0">
                <a:effectLst/>
                <a:latin typeface="Helvetica" pitchFamily="2" charset="0"/>
              </a:rPr>
              <a:t>) the ratio of the </a:t>
            </a:r>
            <a:r>
              <a:rPr lang="it-IT" dirty="0" err="1">
                <a:effectLst/>
                <a:latin typeface="Helvetica" pitchFamily="2" charset="0"/>
              </a:rPr>
              <a:t>measured</a:t>
            </a:r>
            <a:r>
              <a:rPr lang="it-IT" dirty="0">
                <a:effectLst/>
                <a:latin typeface="Helvetica" pitchFamily="2" charset="0"/>
              </a:rPr>
              <a:t> gain to</a:t>
            </a:r>
          </a:p>
          <a:p>
            <a:r>
              <a:rPr lang="it-IT" dirty="0">
                <a:effectLst/>
                <a:latin typeface="Helvetica" pitchFamily="2" charset="0"/>
              </a:rPr>
              <a:t>the </a:t>
            </a:r>
            <a:r>
              <a:rPr lang="it-IT" dirty="0" err="1">
                <a:effectLst/>
                <a:latin typeface="Helvetica" pitchFamily="2" charset="0"/>
              </a:rPr>
              <a:t>nominal</a:t>
            </a:r>
            <a:r>
              <a:rPr lang="it-IT" dirty="0">
                <a:effectLst/>
                <a:latin typeface="Helvetica" pitchFamily="2" charset="0"/>
              </a:rPr>
              <a:t> one drops down to 90% for a </a:t>
            </a:r>
            <a:r>
              <a:rPr lang="it-IT" dirty="0" err="1">
                <a:effectLst/>
                <a:latin typeface="Helvetica" pitchFamily="2" charset="0"/>
              </a:rPr>
              <a:t>photon</a:t>
            </a:r>
            <a:r>
              <a:rPr lang="it-IT" dirty="0">
                <a:effectLst/>
                <a:latin typeface="Helvetica" pitchFamily="2" charset="0"/>
              </a:rPr>
              <a:t> </a:t>
            </a:r>
            <a:r>
              <a:rPr lang="it-IT" dirty="0" err="1">
                <a:effectLst/>
                <a:latin typeface="Helvetica" pitchFamily="2" charset="0"/>
              </a:rPr>
              <a:t>flux</a:t>
            </a:r>
            <a:r>
              <a:rPr lang="it-IT" dirty="0">
                <a:effectLst/>
                <a:latin typeface="Helvetica" pitchFamily="2" charset="0"/>
              </a:rPr>
              <a:t> </a:t>
            </a:r>
            <a:r>
              <a:rPr lang="it-IT" dirty="0" err="1">
                <a:effectLst/>
                <a:latin typeface="Helvetica" pitchFamily="2" charset="0"/>
              </a:rPr>
              <a:t>around</a:t>
            </a:r>
            <a:r>
              <a:rPr lang="it-IT" dirty="0">
                <a:effectLst/>
                <a:latin typeface="Helvetica" pitchFamily="2" charset="0"/>
              </a:rPr>
              <a:t> 1 MHz/cm2, </a:t>
            </a:r>
            <a:r>
              <a:rPr lang="it-IT" dirty="0" err="1">
                <a:effectLst/>
                <a:latin typeface="Helvetica" pitchFamily="2" charset="0"/>
              </a:rPr>
              <a:t>which</a:t>
            </a:r>
            <a:r>
              <a:rPr lang="it-IT" dirty="0">
                <a:effectLst/>
                <a:latin typeface="Helvetica" pitchFamily="2" charset="0"/>
              </a:rPr>
              <a:t> </a:t>
            </a:r>
            <a:r>
              <a:rPr lang="it-IT" dirty="0" err="1">
                <a:effectLst/>
                <a:latin typeface="Helvetica" pitchFamily="2" charset="0"/>
              </a:rPr>
              <a:t>corresponds</a:t>
            </a:r>
            <a:r>
              <a:rPr lang="it-IT" dirty="0">
                <a:effectLst/>
                <a:latin typeface="Helvetica" pitchFamily="2" charset="0"/>
              </a:rPr>
              <a:t> to a </a:t>
            </a:r>
            <a:r>
              <a:rPr lang="it-IT" dirty="0" err="1">
                <a:effectLst/>
                <a:latin typeface="Helvetica" pitchFamily="2" charset="0"/>
              </a:rPr>
              <a:t>m.i.p</a:t>
            </a:r>
            <a:r>
              <a:rPr lang="it-IT" dirty="0">
                <a:effectLst/>
                <a:latin typeface="Helvetica" pitchFamily="2" charset="0"/>
              </a:rPr>
              <a:t>. rate of 3 MHz/cm2. The PEP (</a:t>
            </a:r>
            <a:r>
              <a:rPr lang="it-IT" dirty="0" err="1">
                <a:effectLst/>
                <a:latin typeface="Helvetica" pitchFamily="2" charset="0"/>
              </a:rPr>
              <a:t>right</a:t>
            </a:r>
            <a:r>
              <a:rPr lang="it-IT" dirty="0">
                <a:effectLst/>
                <a:latin typeface="Helvetica" pitchFamily="2" charset="0"/>
              </a:rPr>
              <a:t>) shows a relative gain drop of 10% </a:t>
            </a:r>
            <a:r>
              <a:rPr lang="it-IT" dirty="0" err="1">
                <a:effectLst/>
                <a:latin typeface="Helvetica" pitchFamily="2" charset="0"/>
              </a:rPr>
              <a:t>at</a:t>
            </a:r>
            <a:r>
              <a:rPr lang="it-IT" dirty="0">
                <a:effectLst/>
                <a:latin typeface="Helvetica" pitchFamily="2" charset="0"/>
              </a:rPr>
              <a:t> </a:t>
            </a:r>
            <a:r>
              <a:rPr lang="it-IT" dirty="0" err="1">
                <a:effectLst/>
                <a:latin typeface="Helvetica" pitchFamily="2" charset="0"/>
              </a:rPr>
              <a:t>flux</a:t>
            </a:r>
            <a:r>
              <a:rPr lang="it-IT" dirty="0">
                <a:effectLst/>
                <a:latin typeface="Helvetica" pitchFamily="2" charset="0"/>
              </a:rPr>
              <a:t> 7 times </a:t>
            </a:r>
            <a:r>
              <a:rPr lang="it-IT" dirty="0" err="1">
                <a:effectLst/>
                <a:latin typeface="Helvetica" pitchFamily="2" charset="0"/>
              </a:rPr>
              <a:t>larger</a:t>
            </a:r>
            <a:r>
              <a:rPr lang="it-IT" dirty="0">
                <a:effectLst/>
                <a:latin typeface="Helvetica" pitchFamily="2" charset="0"/>
              </a:rPr>
              <a:t>,</a:t>
            </a:r>
          </a:p>
          <a:p>
            <a:r>
              <a:rPr lang="it-IT" dirty="0" err="1">
                <a:effectLst/>
                <a:latin typeface="Helvetica" pitchFamily="2" charset="0"/>
              </a:rPr>
              <a:t>according</a:t>
            </a:r>
            <a:r>
              <a:rPr lang="it-IT" dirty="0">
                <a:effectLst/>
                <a:latin typeface="Helvetica" pitchFamily="2" charset="0"/>
              </a:rPr>
              <a:t> to the </a:t>
            </a:r>
            <a:r>
              <a:rPr lang="it-IT" dirty="0" err="1">
                <a:effectLst/>
                <a:latin typeface="Helvetica" pitchFamily="2" charset="0"/>
              </a:rPr>
              <a:t>extrapolation</a:t>
            </a:r>
            <a:r>
              <a:rPr lang="it-IT" dirty="0">
                <a:effectLst/>
                <a:latin typeface="Helvetica" pitchFamily="2" charset="0"/>
              </a:rPr>
              <a:t> of the fitting </a:t>
            </a:r>
            <a:r>
              <a:rPr lang="it-IT" dirty="0" err="1">
                <a:effectLst/>
                <a:latin typeface="Helvetica" pitchFamily="2" charset="0"/>
              </a:rPr>
              <a:t>function</a:t>
            </a:r>
            <a:r>
              <a:rPr lang="it-IT" dirty="0">
                <a:effectLst/>
                <a:latin typeface="Helvetica" pitchFamily="2" charset="0"/>
              </a:rPr>
              <a:t> </a:t>
            </a:r>
            <a:r>
              <a:rPr lang="it-IT" dirty="0" err="1">
                <a:effectLst/>
                <a:latin typeface="Helvetica" pitchFamily="2" charset="0"/>
              </a:rPr>
              <a:t>since</a:t>
            </a:r>
            <a:r>
              <a:rPr lang="it-IT" dirty="0">
                <a:effectLst/>
                <a:latin typeface="Helvetica" pitchFamily="2" charset="0"/>
              </a:rPr>
              <a:t> </a:t>
            </a:r>
            <a:r>
              <a:rPr lang="it-IT" dirty="0" err="1">
                <a:effectLst/>
                <a:latin typeface="Helvetica" pitchFamily="2" charset="0"/>
              </a:rPr>
              <a:t>such</a:t>
            </a:r>
            <a:r>
              <a:rPr lang="it-IT" dirty="0">
                <a:effectLst/>
                <a:latin typeface="Helvetica" pitchFamily="2" charset="0"/>
              </a:rPr>
              <a:t> </a:t>
            </a:r>
            <a:r>
              <a:rPr lang="it-IT" dirty="0" err="1">
                <a:effectLst/>
                <a:latin typeface="Helvetica" pitchFamily="2" charset="0"/>
              </a:rPr>
              <a:t>flux</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out of the range of </a:t>
            </a:r>
            <a:r>
              <a:rPr lang="it-IT" dirty="0" err="1">
                <a:effectLst/>
                <a:latin typeface="Helvetica" pitchFamily="2" charset="0"/>
              </a:rPr>
              <a:t>our</a:t>
            </a:r>
            <a:r>
              <a:rPr lang="it-IT" dirty="0">
                <a:effectLst/>
                <a:latin typeface="Helvetica" pitchFamily="2" charset="0"/>
              </a:rPr>
              <a:t> gun. The </a:t>
            </a:r>
            <a:r>
              <a:rPr lang="it-IT" dirty="0" err="1">
                <a:effectLst/>
                <a:latin typeface="Helvetica" pitchFamily="2" charset="0"/>
              </a:rPr>
              <a:t>measurements</a:t>
            </a:r>
            <a:r>
              <a:rPr lang="it-IT" dirty="0">
                <a:effectLst/>
                <a:latin typeface="Helvetica" pitchFamily="2" charset="0"/>
              </a:rPr>
              <a:t> </a:t>
            </a:r>
            <a:r>
              <a:rPr lang="it-IT" dirty="0" err="1">
                <a:effectLst/>
                <a:latin typeface="Helvetica" pitchFamily="2" charset="0"/>
              </a:rPr>
              <a:t>have</a:t>
            </a:r>
            <a:r>
              <a:rPr lang="it-IT" dirty="0">
                <a:effectLst/>
                <a:latin typeface="Helvetica" pitchFamily="2" charset="0"/>
              </a:rPr>
              <a:t> </a:t>
            </a:r>
            <a:r>
              <a:rPr lang="it-IT" dirty="0" err="1">
                <a:effectLst/>
                <a:latin typeface="Helvetica" pitchFamily="2" charset="0"/>
              </a:rPr>
              <a:t>been</a:t>
            </a:r>
            <a:r>
              <a:rPr lang="it-IT" dirty="0">
                <a:effectLst/>
                <a:latin typeface="Helvetica" pitchFamily="2" charset="0"/>
              </a:rPr>
              <a:t> </a:t>
            </a:r>
            <a:r>
              <a:rPr lang="it-IT" dirty="0" err="1">
                <a:effectLst/>
                <a:latin typeface="Helvetica" pitchFamily="2" charset="0"/>
              </a:rPr>
              <a:t>performed</a:t>
            </a:r>
            <a:r>
              <a:rPr lang="it-IT" dirty="0">
                <a:effectLst/>
                <a:latin typeface="Helvetica" pitchFamily="2" charset="0"/>
              </a:rPr>
              <a:t> with </a:t>
            </a:r>
            <a:r>
              <a:rPr lang="it-IT" dirty="0" err="1">
                <a:effectLst/>
                <a:latin typeface="Helvetica" pitchFamily="2" charset="0"/>
              </a:rPr>
              <a:t>different</a:t>
            </a:r>
            <a:r>
              <a:rPr lang="it-IT" dirty="0">
                <a:effectLst/>
                <a:latin typeface="Helvetica" pitchFamily="2" charset="0"/>
              </a:rPr>
              <a:t> </a:t>
            </a:r>
            <a:r>
              <a:rPr lang="it-IT" dirty="0" err="1">
                <a:effectLst/>
                <a:latin typeface="Helvetica" pitchFamily="2" charset="0"/>
              </a:rPr>
              <a:t>collimators</a:t>
            </a:r>
            <a:r>
              <a:rPr lang="it-IT" dirty="0">
                <a:effectLst/>
                <a:latin typeface="Helvetica" pitchFamily="2" charset="0"/>
              </a:rPr>
              <a:t> with the </a:t>
            </a:r>
            <a:r>
              <a:rPr lang="it-IT" dirty="0" err="1">
                <a:effectLst/>
                <a:latin typeface="Helvetica" pitchFamily="2" charset="0"/>
              </a:rPr>
              <a:t>purpose</a:t>
            </a:r>
            <a:r>
              <a:rPr lang="it-IT" dirty="0">
                <a:effectLst/>
                <a:latin typeface="Helvetica" pitchFamily="2" charset="0"/>
              </a:rPr>
              <a:t> to compare the</a:t>
            </a:r>
          </a:p>
          <a:p>
            <a:r>
              <a:rPr lang="it-IT" dirty="0">
                <a:effectLst/>
                <a:latin typeface="Helvetica" pitchFamily="2" charset="0"/>
              </a:rPr>
              <a:t>detector </a:t>
            </a:r>
            <a:r>
              <a:rPr lang="it-IT" dirty="0" err="1">
                <a:effectLst/>
                <a:latin typeface="Helvetica" pitchFamily="2" charset="0"/>
              </a:rPr>
              <a:t>response</a:t>
            </a:r>
            <a:r>
              <a:rPr lang="it-IT" dirty="0">
                <a:effectLst/>
                <a:latin typeface="Helvetica" pitchFamily="2" charset="0"/>
              </a:rPr>
              <a:t> </a:t>
            </a:r>
            <a:r>
              <a:rPr lang="it-IT" dirty="0" err="1">
                <a:effectLst/>
                <a:latin typeface="Helvetica" pitchFamily="2" charset="0"/>
              </a:rPr>
              <a:t>as</a:t>
            </a:r>
            <a:r>
              <a:rPr lang="it-IT" dirty="0">
                <a:effectLst/>
                <a:latin typeface="Helvetica" pitchFamily="2" charset="0"/>
              </a:rPr>
              <a:t> a </a:t>
            </a:r>
            <a:r>
              <a:rPr lang="it-IT" dirty="0" err="1">
                <a:effectLst/>
                <a:latin typeface="Helvetica" pitchFamily="2" charset="0"/>
              </a:rPr>
              <a:t>function</a:t>
            </a:r>
            <a:r>
              <a:rPr lang="it-IT" dirty="0">
                <a:effectLst/>
                <a:latin typeface="Helvetica" pitchFamily="2" charset="0"/>
              </a:rPr>
              <a:t> of the </a:t>
            </a:r>
            <a:r>
              <a:rPr lang="it-IT" dirty="0" err="1">
                <a:effectLst/>
                <a:latin typeface="Helvetica" pitchFamily="2" charset="0"/>
              </a:rPr>
              <a:t>irradiated</a:t>
            </a:r>
            <a:r>
              <a:rPr lang="it-IT" dirty="0">
                <a:effectLst/>
                <a:latin typeface="Helvetica" pitchFamily="2" charset="0"/>
              </a:rPr>
              <a:t> area. </a:t>
            </a:r>
            <a:r>
              <a:rPr lang="it-IT" dirty="0" err="1">
                <a:effectLst/>
                <a:latin typeface="Helvetica" pitchFamily="2" charset="0"/>
              </a:rPr>
              <a:t>As</a:t>
            </a:r>
            <a:r>
              <a:rPr lang="it-IT" dirty="0">
                <a:effectLst/>
                <a:latin typeface="Helvetica" pitchFamily="2" charset="0"/>
              </a:rPr>
              <a:t> </a:t>
            </a:r>
            <a:r>
              <a:rPr lang="it-IT" dirty="0" err="1">
                <a:effectLst/>
                <a:latin typeface="Helvetica" pitchFamily="2" charset="0"/>
              </a:rPr>
              <a:t>expected</a:t>
            </a:r>
            <a:r>
              <a:rPr lang="it-IT" dirty="0">
                <a:effectLst/>
                <a:latin typeface="Helvetica" pitchFamily="2" charset="0"/>
              </a:rPr>
              <a:t> the </a:t>
            </a:r>
            <a:r>
              <a:rPr lang="it-IT" dirty="0" err="1">
                <a:effectLst/>
                <a:latin typeface="Helvetica" pitchFamily="2" charset="0"/>
              </a:rPr>
              <a:t>larger</a:t>
            </a:r>
            <a:r>
              <a:rPr lang="it-IT" dirty="0">
                <a:effectLst/>
                <a:latin typeface="Helvetica" pitchFamily="2" charset="0"/>
              </a:rPr>
              <a:t> the </a:t>
            </a:r>
            <a:r>
              <a:rPr lang="it-IT" dirty="0" err="1">
                <a:effectLst/>
                <a:latin typeface="Helvetica" pitchFamily="2" charset="0"/>
              </a:rPr>
              <a:t>irradiated</a:t>
            </a:r>
            <a:r>
              <a:rPr lang="it-IT" dirty="0">
                <a:effectLst/>
                <a:latin typeface="Helvetica" pitchFamily="2" charset="0"/>
              </a:rPr>
              <a:t> area the </a:t>
            </a:r>
            <a:r>
              <a:rPr lang="it-IT" dirty="0" err="1">
                <a:effectLst/>
                <a:latin typeface="Helvetica" pitchFamily="2" charset="0"/>
              </a:rPr>
              <a:t>worse</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the rate capability with a </a:t>
            </a:r>
            <a:r>
              <a:rPr lang="it-IT" dirty="0" err="1">
                <a:effectLst/>
                <a:latin typeface="Helvetica" pitchFamily="2" charset="0"/>
              </a:rPr>
              <a:t>saturation</a:t>
            </a:r>
            <a:r>
              <a:rPr lang="it-IT" dirty="0">
                <a:effectLst/>
                <a:latin typeface="Helvetica" pitchFamily="2" charset="0"/>
              </a:rPr>
              <a:t> </a:t>
            </a:r>
            <a:r>
              <a:rPr lang="it-IT" dirty="0" err="1">
                <a:effectLst/>
                <a:latin typeface="Helvetica" pitchFamily="2" charset="0"/>
              </a:rPr>
              <a:t>effect</a:t>
            </a:r>
            <a:r>
              <a:rPr lang="it-IT" dirty="0">
                <a:effectLst/>
                <a:latin typeface="Helvetica" pitchFamily="2" charset="0"/>
              </a:rPr>
              <a:t> due to the </a:t>
            </a:r>
            <a:r>
              <a:rPr lang="it-IT" dirty="0" err="1">
                <a:effectLst/>
                <a:latin typeface="Helvetica" pitchFamily="2" charset="0"/>
              </a:rPr>
              <a:t>fact</a:t>
            </a:r>
            <a:r>
              <a:rPr lang="it-IT" dirty="0">
                <a:effectLst/>
                <a:latin typeface="Helvetica" pitchFamily="2" charset="0"/>
              </a:rPr>
              <a:t> </a:t>
            </a:r>
            <a:r>
              <a:rPr lang="it-IT" dirty="0" err="1">
                <a:effectLst/>
                <a:latin typeface="Helvetica" pitchFamily="2" charset="0"/>
              </a:rPr>
              <a:t>that</a:t>
            </a:r>
            <a:r>
              <a:rPr lang="it-IT" dirty="0">
                <a:effectLst/>
                <a:latin typeface="Helvetica" pitchFamily="2" charset="0"/>
              </a:rPr>
              <a:t> in PEP the </a:t>
            </a:r>
            <a:r>
              <a:rPr lang="it-IT" dirty="0" err="1">
                <a:effectLst/>
                <a:latin typeface="Helvetica" pitchFamily="2" charset="0"/>
              </a:rPr>
              <a:t>sector</a:t>
            </a:r>
            <a:r>
              <a:rPr lang="it-IT" dirty="0">
                <a:effectLst/>
                <a:latin typeface="Helvetica" pitchFamily="2" charset="0"/>
              </a:rPr>
              <a:t> </a:t>
            </a:r>
            <a:r>
              <a:rPr lang="it-IT" dirty="0" err="1">
                <a:effectLst/>
                <a:latin typeface="Helvetica" pitchFamily="2" charset="0"/>
              </a:rPr>
              <a:t>width</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1</a:t>
            </a:r>
          </a:p>
          <a:p>
            <a:r>
              <a:rPr lang="it-IT" dirty="0">
                <a:effectLst/>
                <a:latin typeface="Helvetica" pitchFamily="2" charset="0"/>
              </a:rPr>
              <a:t>cm and </a:t>
            </a:r>
            <a:r>
              <a:rPr lang="it-IT" dirty="0" err="1">
                <a:effectLst/>
                <a:latin typeface="Helvetica" pitchFamily="2" charset="0"/>
              </a:rPr>
              <a:t>larger</a:t>
            </a:r>
            <a:r>
              <a:rPr lang="it-IT" dirty="0">
                <a:effectLst/>
                <a:latin typeface="Helvetica" pitchFamily="2" charset="0"/>
              </a:rPr>
              <a:t> </a:t>
            </a:r>
            <a:r>
              <a:rPr lang="it-IT" dirty="0" err="1">
                <a:effectLst/>
                <a:latin typeface="Helvetica" pitchFamily="2" charset="0"/>
              </a:rPr>
              <a:t>collimators</a:t>
            </a:r>
            <a:r>
              <a:rPr lang="it-IT" dirty="0">
                <a:effectLst/>
                <a:latin typeface="Helvetica" pitchFamily="2" charset="0"/>
              </a:rPr>
              <a:t> do </a:t>
            </a:r>
            <a:r>
              <a:rPr lang="it-IT" dirty="0" err="1">
                <a:effectLst/>
                <a:latin typeface="Helvetica" pitchFamily="2" charset="0"/>
              </a:rPr>
              <a:t>not</a:t>
            </a:r>
            <a:r>
              <a:rPr lang="it-IT" dirty="0">
                <a:effectLst/>
                <a:latin typeface="Helvetica" pitchFamily="2" charset="0"/>
              </a:rPr>
              <a:t> </a:t>
            </a:r>
            <a:r>
              <a:rPr lang="it-IT" dirty="0" err="1">
                <a:effectLst/>
                <a:latin typeface="Helvetica" pitchFamily="2" charset="0"/>
              </a:rPr>
              <a:t>affect</a:t>
            </a:r>
            <a:r>
              <a:rPr lang="it-IT" dirty="0">
                <a:effectLst/>
                <a:latin typeface="Helvetica" pitchFamily="2" charset="0"/>
              </a:rPr>
              <a:t> </a:t>
            </a:r>
            <a:r>
              <a:rPr lang="it-IT" dirty="0" err="1">
                <a:effectLst/>
                <a:latin typeface="Helvetica" pitchFamily="2" charset="0"/>
              </a:rPr>
              <a:t>any</a:t>
            </a:r>
            <a:r>
              <a:rPr lang="it-IT" dirty="0">
                <a:effectLst/>
                <a:latin typeface="Helvetica" pitchFamily="2" charset="0"/>
              </a:rPr>
              <a:t> </a:t>
            </a:r>
            <a:r>
              <a:rPr lang="it-IT" dirty="0" err="1">
                <a:effectLst/>
                <a:latin typeface="Helvetica" pitchFamily="2" charset="0"/>
              </a:rPr>
              <a:t>longer</a:t>
            </a:r>
            <a:r>
              <a:rPr lang="it-IT" dirty="0">
                <a:effectLst/>
                <a:latin typeface="Helvetica" pitchFamily="2" charset="0"/>
              </a:rPr>
              <a:t> the </a:t>
            </a:r>
            <a:r>
              <a:rPr lang="it-IT" dirty="0" err="1">
                <a:effectLst/>
                <a:latin typeface="Helvetica" pitchFamily="2" charset="0"/>
              </a:rPr>
              <a:t>behaviour</a:t>
            </a:r>
            <a:r>
              <a:rPr lang="it-IT" dirty="0">
                <a:effectLst/>
                <a:latin typeface="Helvetica" pitchFamily="2" charset="0"/>
              </a:rPr>
              <a:t> of the single </a:t>
            </a:r>
            <a:r>
              <a:rPr lang="it-IT" dirty="0" err="1">
                <a:effectLst/>
                <a:latin typeface="Helvetica" pitchFamily="2" charset="0"/>
              </a:rPr>
              <a:t>sector</a:t>
            </a:r>
            <a:r>
              <a:rPr lang="it-IT" dirty="0">
                <a:effectLst/>
                <a:latin typeface="Helvetica" pitchFamily="2" charset="0"/>
              </a:rPr>
              <a:t>.</a:t>
            </a:r>
          </a:p>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56</a:t>
            </a:fld>
            <a:endParaRPr lang="it-IT"/>
          </a:p>
        </p:txBody>
      </p:sp>
    </p:spTree>
    <p:extLst>
      <p:ext uri="{BB962C8B-B14F-4D97-AF65-F5344CB8AC3E}">
        <p14:creationId xmlns:p14="http://schemas.microsoft.com/office/powerpoint/2010/main" val="3386075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Segnaposto note 2"/>
              <p:cNvSpPr>
                <a:spLocks noGrp="1"/>
              </p:cNvSpPr>
              <p:nvPr>
                <p:ph type="body" idx="1"/>
              </p:nvPr>
            </p:nvSpPr>
            <p:spPr/>
            <p:txBody>
              <a:bodyPr/>
              <a:lstStyle/>
              <a:p>
                <a:r>
                  <a:rPr lang="it-IT" dirty="0">
                    <a:effectLst/>
                    <a:latin typeface="Helvetica" pitchFamily="2" charset="0"/>
                  </a:rPr>
                  <a:t>The idea </a:t>
                </a:r>
                <a:r>
                  <a:rPr lang="it-IT" dirty="0" err="1">
                    <a:effectLst/>
                    <a:latin typeface="Helvetica" pitchFamily="2" charset="0"/>
                  </a:rPr>
                  <a:t>developed</a:t>
                </a:r>
                <a:r>
                  <a:rPr lang="it-IT" dirty="0">
                    <a:effectLst/>
                    <a:latin typeface="Helvetica" pitchFamily="2" charset="0"/>
                  </a:rPr>
                  <a:t> for the ATLAS </a:t>
                </a:r>
                <a:r>
                  <a:rPr lang="it-IT" dirty="0" err="1">
                    <a:effectLst/>
                    <a:latin typeface="Helvetica" pitchFamily="2" charset="0"/>
                  </a:rPr>
                  <a:t>MicroMegas</a:t>
                </a:r>
                <a:r>
                  <a:rPr lang="it-IT" dirty="0">
                    <a:effectLst/>
                    <a:latin typeface="Helvetica" pitchFamily="2" charset="0"/>
                  </a:rPr>
                  <a:t> of the New Small </a:t>
                </a:r>
                <a:r>
                  <a:rPr lang="it-IT" dirty="0" err="1">
                    <a:effectLst/>
                    <a:latin typeface="Helvetica" pitchFamily="2" charset="0"/>
                  </a:rPr>
                  <a:t>Wheels</a:t>
                </a:r>
                <a:r>
                  <a:rPr lang="it-IT" dirty="0">
                    <a:effectLst/>
                    <a:latin typeface="Helvetica" pitchFamily="2" charset="0"/>
                  </a:rPr>
                  <a:t> [</a:t>
                </a:r>
                <a:r>
                  <a:rPr lang="it-IT" dirty="0">
                    <a:solidFill>
                      <a:srgbClr val="0000FF"/>
                    </a:solidFill>
                    <a:effectLst/>
                    <a:latin typeface="Helvetica" pitchFamily="2" charset="0"/>
                  </a:rPr>
                  <a:t>10</a:t>
                </a:r>
                <a:r>
                  <a:rPr lang="it-IT" dirty="0">
                    <a:effectLst/>
                    <a:latin typeface="Helvetica" pitchFamily="2" charset="0"/>
                  </a:rPr>
                  <a:t>, </a:t>
                </a:r>
                <a:r>
                  <a:rPr lang="it-IT" dirty="0">
                    <a:solidFill>
                      <a:srgbClr val="0000FF"/>
                    </a:solidFill>
                    <a:effectLst/>
                    <a:latin typeface="Helvetica" pitchFamily="2" charset="0"/>
                  </a:rPr>
                  <a:t>11</a:t>
                </a:r>
                <a:r>
                  <a:rPr lang="it-IT" dirty="0">
                    <a:effectLst/>
                    <a:latin typeface="Helvetica" pitchFamily="2" charset="0"/>
                  </a:rPr>
                  <a:t>], and </a:t>
                </a:r>
                <a:r>
                  <a:rPr lang="it-IT" dirty="0" err="1">
                    <a:effectLst/>
                    <a:latin typeface="Helvetica" pitchFamily="2" charset="0"/>
                  </a:rPr>
                  <a:t>also</a:t>
                </a:r>
                <a:r>
                  <a:rPr lang="it-IT" dirty="0">
                    <a:effectLst/>
                    <a:latin typeface="Helvetica" pitchFamily="2" charset="0"/>
                  </a:rPr>
                  <a:t> </a:t>
                </a:r>
                <a:r>
                  <a:rPr lang="it-IT" dirty="0" err="1">
                    <a:effectLst/>
                    <a:latin typeface="Helvetica" pitchFamily="2" charset="0"/>
                  </a:rPr>
                  <a:t>implemented</a:t>
                </a:r>
                <a:r>
                  <a:rPr lang="it-IT" dirty="0">
                    <a:effectLst/>
                    <a:latin typeface="Helvetica" pitchFamily="2" charset="0"/>
                  </a:rPr>
                  <a:t> on the BESIII </a:t>
                </a:r>
                <a:r>
                  <a:rPr lang="it-IT" dirty="0" err="1">
                    <a:effectLst/>
                    <a:latin typeface="Helvetica" pitchFamily="2" charset="0"/>
                  </a:rPr>
                  <a:t>cylindrical</a:t>
                </a:r>
                <a:r>
                  <a:rPr lang="it-IT" dirty="0">
                    <a:effectLst/>
                    <a:latin typeface="Helvetica" pitchFamily="2" charset="0"/>
                  </a:rPr>
                  <a:t> GEM [</a:t>
                </a:r>
                <a:r>
                  <a:rPr lang="it-IT" dirty="0">
                    <a:solidFill>
                      <a:srgbClr val="0000FF"/>
                    </a:solidFill>
                    <a:effectLst/>
                    <a:latin typeface="Helvetica" pitchFamily="2" charset="0"/>
                  </a:rPr>
                  <a:t>12</a:t>
                </a:r>
                <a:r>
                  <a:rPr lang="it-IT" dirty="0">
                    <a:effectLst/>
                    <a:latin typeface="Helvetica" pitchFamily="2" charset="0"/>
                  </a:rPr>
                  <a:t>, </a:t>
                </a:r>
                <a:r>
                  <a:rPr lang="it-IT" dirty="0">
                    <a:solidFill>
                      <a:srgbClr val="0000FF"/>
                    </a:solidFill>
                    <a:effectLst/>
                    <a:latin typeface="Helvetica" pitchFamily="2" charset="0"/>
                  </a:rPr>
                  <a:t>13</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to </a:t>
                </a:r>
                <a:r>
                  <a:rPr lang="it-IT" dirty="0" err="1">
                    <a:effectLst/>
                    <a:latin typeface="Helvetica" pitchFamily="2" charset="0"/>
                  </a:rPr>
                  <a:t>reconstruct</a:t>
                </a:r>
                <a:r>
                  <a:rPr lang="it-IT" dirty="0">
                    <a:effectLst/>
                    <a:latin typeface="Helvetica" pitchFamily="2" charset="0"/>
                  </a:rPr>
                  <a:t> a track </a:t>
                </a:r>
                <a:r>
                  <a:rPr lang="it-IT" dirty="0" err="1">
                    <a:effectLst/>
                    <a:latin typeface="Helvetica" pitchFamily="2" charset="0"/>
                  </a:rPr>
                  <a:t>segment</a:t>
                </a:r>
                <a:r>
                  <a:rPr lang="it-IT" dirty="0">
                    <a:effectLst/>
                    <a:latin typeface="Helvetica" pitchFamily="2" charset="0"/>
                  </a:rPr>
                  <a:t> inside the detector </a:t>
                </a:r>
                <a:r>
                  <a:rPr lang="it-IT" dirty="0" err="1">
                    <a:effectLst/>
                    <a:latin typeface="Helvetica" pitchFamily="2" charset="0"/>
                  </a:rPr>
                  <a:t>conversion</a:t>
                </a:r>
                <a:r>
                  <a:rPr lang="it-IT" dirty="0">
                    <a:effectLst/>
                    <a:latin typeface="Helvetica" pitchFamily="2" charset="0"/>
                  </a:rPr>
                  <a:t> gap </a:t>
                </a:r>
                <a:r>
                  <a:rPr lang="it-IT" dirty="0" err="1">
                    <a:effectLst/>
                    <a:latin typeface="Helvetica" pitchFamily="2" charset="0"/>
                  </a:rPr>
                  <a:t>rather</a:t>
                </a:r>
                <a:r>
                  <a:rPr lang="it-IT" dirty="0">
                    <a:effectLst/>
                    <a:latin typeface="Helvetica" pitchFamily="2" charset="0"/>
                  </a:rPr>
                  <a:t> </a:t>
                </a:r>
                <a:r>
                  <a:rPr lang="it-IT" dirty="0" err="1">
                    <a:effectLst/>
                    <a:latin typeface="Helvetica" pitchFamily="2" charset="0"/>
                  </a:rPr>
                  <a:t>than</a:t>
                </a:r>
                <a:r>
                  <a:rPr lang="it-IT" dirty="0">
                    <a:effectLst/>
                    <a:latin typeface="Helvetica" pitchFamily="2" charset="0"/>
                  </a:rPr>
                  <a:t> a single hit </a:t>
                </a:r>
                <a:r>
                  <a:rPr lang="it-IT" dirty="0" err="1">
                    <a:effectLst/>
                    <a:latin typeface="Helvetica" pitchFamily="2" charset="0"/>
                  </a:rPr>
                  <a:t>exploiting</a:t>
                </a:r>
                <a:r>
                  <a:rPr lang="it-IT" dirty="0">
                    <a:effectLst/>
                    <a:latin typeface="Helvetica" pitchFamily="2" charset="0"/>
                  </a:rPr>
                  <a:t> the </a:t>
                </a:r>
                <a:r>
                  <a:rPr lang="it-IT" dirty="0" err="1">
                    <a:effectLst/>
                    <a:latin typeface="Helvetica" pitchFamily="2" charset="0"/>
                  </a:rPr>
                  <a:t>analog</a:t>
                </a:r>
                <a:r>
                  <a:rPr lang="it-IT" dirty="0">
                    <a:effectLst/>
                    <a:latin typeface="Helvetica" pitchFamily="2" charset="0"/>
                  </a:rPr>
                  <a:t> </a:t>
                </a:r>
                <a:r>
                  <a:rPr lang="it-IT" dirty="0" err="1">
                    <a:effectLst/>
                    <a:latin typeface="Helvetica" pitchFamily="2" charset="0"/>
                  </a:rPr>
                  <a:t>readout</a:t>
                </a:r>
                <a:r>
                  <a:rPr lang="it-IT" dirty="0">
                    <a:effectLst/>
                    <a:latin typeface="Helvetica" pitchFamily="2" charset="0"/>
                  </a:rPr>
                  <a:t> of the </a:t>
                </a:r>
                <a:r>
                  <a:rPr lang="it-IT" dirty="0" err="1">
                    <a:effectLst/>
                    <a:latin typeface="Helvetica" pitchFamily="2" charset="0"/>
                  </a:rPr>
                  <a:t>signals</a:t>
                </a:r>
                <a:r>
                  <a:rPr lang="it-IT" dirty="0">
                    <a:effectLst/>
                    <a:latin typeface="Helvetica" pitchFamily="2" charset="0"/>
                  </a:rPr>
                  <a:t>.</a:t>
                </a:r>
              </a:p>
              <a:p>
                <a:endParaRPr lang="it-IT" dirty="0">
                  <a:effectLst/>
                  <a:latin typeface="Helvetica" pitchFamily="2" charset="0"/>
                </a:endParaRPr>
              </a:p>
              <a:p>
                <a14:m>
                  <m:oMath xmlns:m="http://schemas.openxmlformats.org/officeDocument/2006/math">
                    <m:r>
                      <a:rPr lang="en-US" sz="1800" i="1" kern="0" smtClean="0">
                        <a:effectLst/>
                        <a:latin typeface="Cambria Math" panose="02040503050406030204" pitchFamily="18" charset="0"/>
                        <a:ea typeface="Century Schoolbook" panose="02040604050505020304" pitchFamily="18" charset="0"/>
                        <a:cs typeface="Times New Roman" panose="02020603050405020304" pitchFamily="18" charset="0"/>
                      </a:rPr>
                      <m:t>𝜇</m:t>
                    </m:r>
                  </m:oMath>
                </a14:m>
                <a:r>
                  <a:rPr lang="en-US" sz="1800" kern="0" dirty="0">
                    <a:effectLst/>
                    <a:latin typeface="Times New Roman" panose="02020603050405020304" pitchFamily="18" charset="0"/>
                    <a:ea typeface="Century Schoolbook" panose="02040604050505020304" pitchFamily="18" charset="0"/>
                    <a:cs typeface="Times New Roman" panose="02020603050405020304" pitchFamily="18" charset="0"/>
                  </a:rPr>
                  <a:t>TPC0=&gt;</a:t>
                </a:r>
                <a:r>
                  <a:rPr lang="en-US" sz="1800" kern="0" baseline="0" dirty="0">
                    <a:effectLst/>
                    <a:latin typeface="Times New Roman" panose="02020603050405020304" pitchFamily="18" charset="0"/>
                    <a:ea typeface="Century Schoolbook" panose="02040604050505020304" pitchFamily="18" charset="0"/>
                    <a:cs typeface="Times New Roman" panose="02020603050405020304" pitchFamily="18" charset="0"/>
                  </a:rPr>
                  <a:t> </a:t>
                </a:r>
                <a:r>
                  <a:rPr lang="en-US" sz="1800" kern="0" dirty="0">
                    <a:effectLst/>
                    <a:latin typeface="Times New Roman" panose="02020603050405020304" pitchFamily="18" charset="0"/>
                    <a:ea typeface="Century Schoolbook" panose="02040604050505020304" pitchFamily="18" charset="0"/>
                    <a:cs typeface="Times New Roman" panose="02020603050405020304" pitchFamily="18" charset="0"/>
                  </a:rPr>
                  <a:t>a readout approach that combines</a:t>
                </a:r>
                <a:r>
                  <a:rPr lang="en-US" sz="1800" kern="0" baseline="0" dirty="0">
                    <a:effectLst/>
                    <a:latin typeface="Times New Roman" panose="02020603050405020304" pitchFamily="18" charset="0"/>
                    <a:ea typeface="Century Schoolbook" panose="02040604050505020304" pitchFamily="18" charset="0"/>
                    <a:cs typeface="Times New Roman" panose="02020603050405020304" pitchFamily="18" charset="0"/>
                  </a:rPr>
                  <a:t> </a:t>
                </a:r>
                <a:r>
                  <a:rPr lang="en-US" sz="1800" kern="0" dirty="0">
                    <a:effectLst/>
                    <a:latin typeface="Times New Roman" panose="02020603050405020304" pitchFamily="18" charset="0"/>
                    <a:ea typeface="Century Schoolbook" panose="02040604050505020304" pitchFamily="18" charset="0"/>
                    <a:cs typeface="Times New Roman" panose="02020603050405020304" pitchFamily="18" charset="0"/>
                  </a:rPr>
                  <a:t>measurement of the arrival time of electrons and the amplitude of the signals on </a:t>
                </a:r>
                <a:r>
                  <a:rPr lang="en-US" sz="1800" kern="0" dirty="0">
                    <a:effectLst/>
                    <a:latin typeface="Times New Roman" panose="02020603050405020304" pitchFamily="18" charset="0"/>
                    <a:ea typeface="Century Schoolbook" panose="02040604050505020304" pitchFamily="18" charset="0"/>
                  </a:rPr>
                  <a:t>the strips</a:t>
                </a:r>
                <a:r>
                  <a:rPr lang="it-IT" dirty="0">
                    <a:effectLst/>
                  </a:rPr>
                  <a:t> </a:t>
                </a:r>
                <a:endParaRPr lang="it-IT" dirty="0">
                  <a:effectLst/>
                  <a:latin typeface="Helvetica" pitchFamily="2" charset="0"/>
                </a:endParaRPr>
              </a:p>
              <a:p>
                <a:r>
                  <a:rPr lang="it-IT" dirty="0">
                    <a:effectLst/>
                    <a:latin typeface="Helvetica" pitchFamily="2" charset="0"/>
                  </a:rPr>
                  <a:t>The </a:t>
                </a:r>
                <a:r>
                  <a:rPr lang="it-IT" dirty="0" err="1">
                    <a:effectLst/>
                    <a:latin typeface="Helvetica" pitchFamily="2" charset="0"/>
                  </a:rPr>
                  <a:t>fired</a:t>
                </a:r>
                <a:r>
                  <a:rPr lang="it-IT" dirty="0">
                    <a:effectLst/>
                    <a:latin typeface="Helvetica" pitchFamily="2" charset="0"/>
                  </a:rPr>
                  <a:t> strips </a:t>
                </a:r>
                <a:r>
                  <a:rPr lang="it-IT" dirty="0" err="1">
                    <a:effectLst/>
                    <a:latin typeface="Helvetica" pitchFamily="2" charset="0"/>
                  </a:rPr>
                  <a:t>represent</a:t>
                </a:r>
                <a:r>
                  <a:rPr lang="it-IT" dirty="0">
                    <a:effectLst/>
                    <a:latin typeface="Helvetica" pitchFamily="2" charset="0"/>
                  </a:rPr>
                  <a:t> the </a:t>
                </a:r>
                <a:r>
                  <a:rPr lang="it-IT" dirty="0" err="1">
                    <a:effectLst/>
                    <a:latin typeface="Helvetica" pitchFamily="2" charset="0"/>
                  </a:rPr>
                  <a:t>projection</a:t>
                </a:r>
                <a:r>
                  <a:rPr lang="it-IT" dirty="0">
                    <a:effectLst/>
                    <a:latin typeface="Helvetica" pitchFamily="2" charset="0"/>
                  </a:rPr>
                  <a:t> of the track on the </a:t>
                </a:r>
                <a:r>
                  <a:rPr lang="it-IT" dirty="0" err="1">
                    <a:effectLst/>
                    <a:latin typeface="Helvetica" pitchFamily="2" charset="0"/>
                  </a:rPr>
                  <a:t>readout</a:t>
                </a:r>
                <a:r>
                  <a:rPr lang="it-IT" dirty="0">
                    <a:effectLst/>
                    <a:latin typeface="Helvetica" pitchFamily="2" charset="0"/>
                  </a:rPr>
                  <a:t> and </a:t>
                </a:r>
                <a:r>
                  <a:rPr lang="it-IT" dirty="0" err="1">
                    <a:effectLst/>
                    <a:latin typeface="Helvetica" pitchFamily="2" charset="0"/>
                  </a:rPr>
                  <a:t>each</a:t>
                </a:r>
                <a:r>
                  <a:rPr lang="it-IT" dirty="0">
                    <a:effectLst/>
                    <a:latin typeface="Helvetica" pitchFamily="2" charset="0"/>
                  </a:rPr>
                  <a:t> center </a:t>
                </a:r>
                <a:r>
                  <a:rPr lang="it-IT" dirty="0" err="1">
                    <a:effectLst/>
                    <a:latin typeface="Helvetica" pitchFamily="2" charset="0"/>
                  </a:rPr>
                  <a:t>is</a:t>
                </a:r>
                <a:r>
                  <a:rPr lang="it-IT" dirty="0">
                    <a:effectLst/>
                    <a:latin typeface="Helvetica" pitchFamily="2" charset="0"/>
                  </a:rPr>
                  <a:t> the x coordinate of the </a:t>
                </a:r>
                <a:r>
                  <a:rPr lang="it-IT" dirty="0" err="1">
                    <a:effectLst/>
                    <a:latin typeface="Helvetica" pitchFamily="2" charset="0"/>
                  </a:rPr>
                  <a:t>corresponding</a:t>
                </a:r>
                <a:r>
                  <a:rPr lang="it-IT" dirty="0">
                    <a:effectLst/>
                    <a:latin typeface="Helvetica" pitchFamily="2" charset="0"/>
                  </a:rPr>
                  <a:t> </a:t>
                </a:r>
                <a:r>
                  <a:rPr lang="it-IT" dirty="0" err="1">
                    <a:effectLst/>
                    <a:latin typeface="Helvetica" pitchFamily="2" charset="0"/>
                  </a:rPr>
                  <a:t>ionization</a:t>
                </a:r>
                <a:r>
                  <a:rPr lang="it-IT" dirty="0">
                    <a:effectLst/>
                    <a:latin typeface="Helvetica" pitchFamily="2" charset="0"/>
                  </a:rPr>
                  <a:t>. </a:t>
                </a:r>
              </a:p>
              <a:p>
                <a:r>
                  <a:rPr lang="it-IT" dirty="0" err="1">
                    <a:effectLst/>
                    <a:latin typeface="Helvetica" pitchFamily="2" charset="0"/>
                  </a:rPr>
                  <a:t>These</a:t>
                </a:r>
                <a:r>
                  <a:rPr lang="it-IT" dirty="0">
                    <a:effectLst/>
                    <a:latin typeface="Helvetica" pitchFamily="2" charset="0"/>
                  </a:rPr>
                  <a:t> hits are </a:t>
                </a:r>
                <a:r>
                  <a:rPr lang="it-IT" dirty="0" err="1">
                    <a:effectLst/>
                    <a:latin typeface="Helvetica" pitchFamily="2" charset="0"/>
                  </a:rPr>
                  <a:t>recorded</a:t>
                </a:r>
                <a:r>
                  <a:rPr lang="it-IT" dirty="0">
                    <a:effectLst/>
                    <a:latin typeface="Helvetica" pitchFamily="2" charset="0"/>
                  </a:rPr>
                  <a:t> </a:t>
                </a:r>
                <a:r>
                  <a:rPr lang="it-IT" dirty="0" err="1">
                    <a:effectLst/>
                    <a:latin typeface="Helvetica" pitchFamily="2" charset="0"/>
                  </a:rPr>
                  <a:t>at</a:t>
                </a:r>
                <a:r>
                  <a:rPr lang="it-IT" dirty="0">
                    <a:effectLst/>
                    <a:latin typeface="Helvetica" pitchFamily="2" charset="0"/>
                  </a:rPr>
                  <a:t> </a:t>
                </a:r>
                <a:r>
                  <a:rPr lang="it-IT" dirty="0" err="1">
                    <a:effectLst/>
                    <a:latin typeface="Helvetica" pitchFamily="2" charset="0"/>
                  </a:rPr>
                  <a:t>different</a:t>
                </a:r>
                <a:r>
                  <a:rPr lang="it-IT" dirty="0">
                    <a:effectLst/>
                    <a:latin typeface="Helvetica" pitchFamily="2" charset="0"/>
                  </a:rPr>
                  <a:t> times </a:t>
                </a:r>
                <a:r>
                  <a:rPr lang="it-IT" dirty="0" err="1">
                    <a:effectLst/>
                    <a:latin typeface="Helvetica" pitchFamily="2" charset="0"/>
                  </a:rPr>
                  <a:t>tk</a:t>
                </a:r>
                <a:r>
                  <a:rPr lang="it-IT" dirty="0">
                    <a:effectLst/>
                    <a:latin typeface="Helvetica" pitchFamily="2" charset="0"/>
                  </a:rPr>
                  <a:t> , </a:t>
                </a:r>
                <a:r>
                  <a:rPr lang="it-IT" dirty="0" err="1">
                    <a:effectLst/>
                    <a:latin typeface="Helvetica" pitchFamily="2" charset="0"/>
                  </a:rPr>
                  <a:t>depending</a:t>
                </a:r>
                <a:r>
                  <a:rPr lang="it-IT" dirty="0">
                    <a:effectLst/>
                    <a:latin typeface="Helvetica" pitchFamily="2" charset="0"/>
                  </a:rPr>
                  <a:t> on the </a:t>
                </a:r>
                <a:r>
                  <a:rPr lang="it-IT" dirty="0" err="1">
                    <a:effectLst/>
                    <a:latin typeface="Helvetica" pitchFamily="2" charset="0"/>
                  </a:rPr>
                  <a:t>distance</a:t>
                </a:r>
                <a:r>
                  <a:rPr lang="it-IT" dirty="0">
                    <a:effectLst/>
                    <a:latin typeface="Helvetica" pitchFamily="2" charset="0"/>
                  </a:rPr>
                  <a:t> of the </a:t>
                </a:r>
                <a:r>
                  <a:rPr lang="it-IT" dirty="0" err="1">
                    <a:effectLst/>
                    <a:latin typeface="Helvetica" pitchFamily="2" charset="0"/>
                  </a:rPr>
                  <a:t>ionization</a:t>
                </a:r>
                <a:r>
                  <a:rPr lang="it-IT" dirty="0">
                    <a:effectLst/>
                    <a:latin typeface="Helvetica" pitchFamily="2" charset="0"/>
                  </a:rPr>
                  <a:t> </a:t>
                </a:r>
                <a:r>
                  <a:rPr lang="it-IT" dirty="0" err="1">
                    <a:effectLst/>
                    <a:latin typeface="Helvetica" pitchFamily="2" charset="0"/>
                  </a:rPr>
                  <a:t>electrons</a:t>
                </a:r>
                <a:r>
                  <a:rPr lang="it-IT" dirty="0">
                    <a:effectLst/>
                    <a:latin typeface="Helvetica" pitchFamily="2" charset="0"/>
                  </a:rPr>
                  <a:t> from the </a:t>
                </a:r>
                <a:r>
                  <a:rPr lang="it-IT" dirty="0" err="1">
                    <a:effectLst/>
                    <a:latin typeface="Helvetica" pitchFamily="2" charset="0"/>
                  </a:rPr>
                  <a:t>readout</a:t>
                </a:r>
                <a:r>
                  <a:rPr lang="it-IT" dirty="0">
                    <a:effectLst/>
                    <a:latin typeface="Helvetica" pitchFamily="2" charset="0"/>
                  </a:rPr>
                  <a:t> </a:t>
                </a:r>
                <a:r>
                  <a:rPr lang="it-IT" dirty="0" err="1">
                    <a:effectLst/>
                    <a:latin typeface="Helvetica" pitchFamily="2" charset="0"/>
                  </a:rPr>
                  <a:t>plane</a:t>
                </a:r>
                <a:r>
                  <a:rPr lang="it-IT" dirty="0">
                    <a:effectLst/>
                    <a:latin typeface="Helvetica" pitchFamily="2" charset="0"/>
                  </a:rPr>
                  <a:t>. </a:t>
                </a:r>
                <a:r>
                  <a:rPr lang="it-IT" dirty="0" err="1">
                    <a:effectLst/>
                    <a:latin typeface="Helvetica" pitchFamily="2" charset="0"/>
                  </a:rPr>
                  <a:t>Applying</a:t>
                </a:r>
                <a:r>
                  <a:rPr lang="it-IT" dirty="0">
                    <a:effectLst/>
                    <a:latin typeface="Helvetica" pitchFamily="2" charset="0"/>
                  </a:rPr>
                  <a:t> the </a:t>
                </a:r>
                <a:r>
                  <a:rPr lang="it-IT" dirty="0" err="1">
                    <a:effectLst/>
                    <a:latin typeface="Helvetica" pitchFamily="2" charset="0"/>
                  </a:rPr>
                  <a:t>simple</a:t>
                </a:r>
                <a:r>
                  <a:rPr lang="it-IT" dirty="0">
                    <a:effectLst/>
                    <a:latin typeface="Helvetica" pitchFamily="2" charset="0"/>
                  </a:rPr>
                  <a:t> formula</a:t>
                </a:r>
              </a:p>
              <a:p>
                <a:r>
                  <a:rPr lang="it-IT" dirty="0" err="1">
                    <a:effectLst/>
                    <a:latin typeface="Helvetica" pitchFamily="2" charset="0"/>
                  </a:rPr>
                  <a:t>zk</a:t>
                </a:r>
                <a:r>
                  <a:rPr lang="it-IT" dirty="0">
                    <a:effectLst/>
                    <a:latin typeface="Helvetica" pitchFamily="2" charset="0"/>
                  </a:rPr>
                  <a:t> = </a:t>
                </a:r>
                <a:r>
                  <a:rPr lang="it-IT" dirty="0" err="1">
                    <a:effectLst/>
                    <a:latin typeface="Helvetica" pitchFamily="2" charset="0"/>
                  </a:rPr>
                  <a:t>v_drift</a:t>
                </a:r>
                <a:r>
                  <a:rPr lang="it-IT" dirty="0">
                    <a:effectLst/>
                    <a:latin typeface="Helvetica" pitchFamily="2" charset="0"/>
                  </a:rPr>
                  <a:t> * (tk-t0) the </a:t>
                </a:r>
                <a:r>
                  <a:rPr lang="it-IT" dirty="0" err="1">
                    <a:effectLst/>
                    <a:latin typeface="Helvetica" pitchFamily="2" charset="0"/>
                  </a:rPr>
                  <a:t>z</a:t>
                </a:r>
                <a:r>
                  <a:rPr lang="it-IT" dirty="0">
                    <a:effectLst/>
                    <a:latin typeface="Helvetica" pitchFamily="2" charset="0"/>
                  </a:rPr>
                  <a:t> position of the k-</a:t>
                </a:r>
                <a:r>
                  <a:rPr lang="it-IT" dirty="0" err="1">
                    <a:effectLst/>
                    <a:latin typeface="Helvetica" pitchFamily="2" charset="0"/>
                  </a:rPr>
                  <a:t>th</a:t>
                </a:r>
                <a:r>
                  <a:rPr lang="it-IT" dirty="0">
                    <a:effectLst/>
                    <a:latin typeface="Helvetica" pitchFamily="2" charset="0"/>
                  </a:rPr>
                  <a:t> cluster can be </a:t>
                </a:r>
                <a:r>
                  <a:rPr lang="it-IT" dirty="0" err="1">
                    <a:effectLst/>
                    <a:latin typeface="Helvetica" pitchFamily="2" charset="0"/>
                  </a:rPr>
                  <a:t>computed</a:t>
                </a:r>
                <a:r>
                  <a:rPr lang="it-IT" dirty="0">
                    <a:effectLst/>
                    <a:latin typeface="Helvetica" pitchFamily="2" charset="0"/>
                  </a:rPr>
                  <a:t>.</a:t>
                </a:r>
              </a:p>
              <a:p>
                <a:endParaRPr lang="en-US" dirty="0"/>
              </a:p>
            </p:txBody>
          </p:sp>
        </mc:Choice>
        <mc:Fallback xmlns="">
          <p:sp>
            <p:nvSpPr>
              <p:cNvPr id="3" name="Segnaposto note 2"/>
              <p:cNvSpPr>
                <a:spLocks noGrp="1"/>
              </p:cNvSpPr>
              <p:nvPr>
                <p:ph type="body" idx="1"/>
              </p:nvPr>
            </p:nvSpPr>
            <p:spPr/>
            <p:txBody>
              <a:bodyPr/>
              <a:lstStyle/>
              <a:p>
                <a:r>
                  <a:rPr lang="it-IT" dirty="0">
                    <a:effectLst/>
                    <a:latin typeface="Helvetica" pitchFamily="2" charset="0"/>
                  </a:rPr>
                  <a:t>The idea </a:t>
                </a:r>
                <a:r>
                  <a:rPr lang="it-IT" dirty="0" err="1">
                    <a:effectLst/>
                    <a:latin typeface="Helvetica" pitchFamily="2" charset="0"/>
                  </a:rPr>
                  <a:t>developed</a:t>
                </a:r>
                <a:r>
                  <a:rPr lang="it-IT" dirty="0">
                    <a:effectLst/>
                    <a:latin typeface="Helvetica" pitchFamily="2" charset="0"/>
                  </a:rPr>
                  <a:t> for the ATLAS </a:t>
                </a:r>
                <a:r>
                  <a:rPr lang="it-IT" dirty="0" err="1">
                    <a:effectLst/>
                    <a:latin typeface="Helvetica" pitchFamily="2" charset="0"/>
                  </a:rPr>
                  <a:t>MicroMegas</a:t>
                </a:r>
                <a:r>
                  <a:rPr lang="it-IT" dirty="0">
                    <a:effectLst/>
                    <a:latin typeface="Helvetica" pitchFamily="2" charset="0"/>
                  </a:rPr>
                  <a:t> of the New Small </a:t>
                </a:r>
                <a:r>
                  <a:rPr lang="it-IT" dirty="0" err="1">
                    <a:effectLst/>
                    <a:latin typeface="Helvetica" pitchFamily="2" charset="0"/>
                  </a:rPr>
                  <a:t>Wheels</a:t>
                </a:r>
                <a:r>
                  <a:rPr lang="it-IT" dirty="0">
                    <a:effectLst/>
                    <a:latin typeface="Helvetica" pitchFamily="2" charset="0"/>
                  </a:rPr>
                  <a:t> [</a:t>
                </a:r>
                <a:r>
                  <a:rPr lang="it-IT" dirty="0">
                    <a:solidFill>
                      <a:srgbClr val="0000FF"/>
                    </a:solidFill>
                    <a:effectLst/>
                    <a:latin typeface="Helvetica" pitchFamily="2" charset="0"/>
                  </a:rPr>
                  <a:t>10</a:t>
                </a:r>
                <a:r>
                  <a:rPr lang="it-IT" dirty="0">
                    <a:effectLst/>
                    <a:latin typeface="Helvetica" pitchFamily="2" charset="0"/>
                  </a:rPr>
                  <a:t>, </a:t>
                </a:r>
                <a:r>
                  <a:rPr lang="it-IT" dirty="0">
                    <a:solidFill>
                      <a:srgbClr val="0000FF"/>
                    </a:solidFill>
                    <a:effectLst/>
                    <a:latin typeface="Helvetica" pitchFamily="2" charset="0"/>
                  </a:rPr>
                  <a:t>11</a:t>
                </a:r>
                <a:r>
                  <a:rPr lang="it-IT" dirty="0">
                    <a:effectLst/>
                    <a:latin typeface="Helvetica" pitchFamily="2" charset="0"/>
                  </a:rPr>
                  <a:t>], and </a:t>
                </a:r>
                <a:r>
                  <a:rPr lang="it-IT" dirty="0" err="1">
                    <a:effectLst/>
                    <a:latin typeface="Helvetica" pitchFamily="2" charset="0"/>
                  </a:rPr>
                  <a:t>also</a:t>
                </a:r>
                <a:r>
                  <a:rPr lang="it-IT" dirty="0">
                    <a:effectLst/>
                    <a:latin typeface="Helvetica" pitchFamily="2" charset="0"/>
                  </a:rPr>
                  <a:t> </a:t>
                </a:r>
                <a:r>
                  <a:rPr lang="it-IT" dirty="0" err="1">
                    <a:effectLst/>
                    <a:latin typeface="Helvetica" pitchFamily="2" charset="0"/>
                  </a:rPr>
                  <a:t>implemented</a:t>
                </a:r>
                <a:r>
                  <a:rPr lang="it-IT" dirty="0">
                    <a:effectLst/>
                    <a:latin typeface="Helvetica" pitchFamily="2" charset="0"/>
                  </a:rPr>
                  <a:t> on the BESIII </a:t>
                </a:r>
                <a:r>
                  <a:rPr lang="it-IT" dirty="0" err="1">
                    <a:effectLst/>
                    <a:latin typeface="Helvetica" pitchFamily="2" charset="0"/>
                  </a:rPr>
                  <a:t>cylindrical</a:t>
                </a:r>
                <a:r>
                  <a:rPr lang="it-IT" dirty="0">
                    <a:effectLst/>
                    <a:latin typeface="Helvetica" pitchFamily="2" charset="0"/>
                  </a:rPr>
                  <a:t> GEM [</a:t>
                </a:r>
                <a:r>
                  <a:rPr lang="it-IT" dirty="0">
                    <a:solidFill>
                      <a:srgbClr val="0000FF"/>
                    </a:solidFill>
                    <a:effectLst/>
                    <a:latin typeface="Helvetica" pitchFamily="2" charset="0"/>
                  </a:rPr>
                  <a:t>12</a:t>
                </a:r>
                <a:r>
                  <a:rPr lang="it-IT" dirty="0">
                    <a:effectLst/>
                    <a:latin typeface="Helvetica" pitchFamily="2" charset="0"/>
                  </a:rPr>
                  <a:t>, </a:t>
                </a:r>
                <a:r>
                  <a:rPr lang="it-IT" dirty="0">
                    <a:solidFill>
                      <a:srgbClr val="0000FF"/>
                    </a:solidFill>
                    <a:effectLst/>
                    <a:latin typeface="Helvetica" pitchFamily="2" charset="0"/>
                  </a:rPr>
                  <a:t>13</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to </a:t>
                </a:r>
                <a:r>
                  <a:rPr lang="it-IT" dirty="0" err="1">
                    <a:effectLst/>
                    <a:latin typeface="Helvetica" pitchFamily="2" charset="0"/>
                  </a:rPr>
                  <a:t>reconstruct</a:t>
                </a:r>
                <a:r>
                  <a:rPr lang="it-IT" dirty="0">
                    <a:effectLst/>
                    <a:latin typeface="Helvetica" pitchFamily="2" charset="0"/>
                  </a:rPr>
                  <a:t> a track </a:t>
                </a:r>
                <a:r>
                  <a:rPr lang="it-IT" dirty="0" err="1">
                    <a:effectLst/>
                    <a:latin typeface="Helvetica" pitchFamily="2" charset="0"/>
                  </a:rPr>
                  <a:t>segment</a:t>
                </a:r>
                <a:r>
                  <a:rPr lang="it-IT" dirty="0">
                    <a:effectLst/>
                    <a:latin typeface="Helvetica" pitchFamily="2" charset="0"/>
                  </a:rPr>
                  <a:t> inside the detector </a:t>
                </a:r>
                <a:r>
                  <a:rPr lang="it-IT" dirty="0" err="1">
                    <a:effectLst/>
                    <a:latin typeface="Helvetica" pitchFamily="2" charset="0"/>
                  </a:rPr>
                  <a:t>conversion</a:t>
                </a:r>
                <a:r>
                  <a:rPr lang="it-IT" dirty="0">
                    <a:effectLst/>
                    <a:latin typeface="Helvetica" pitchFamily="2" charset="0"/>
                  </a:rPr>
                  <a:t> gap </a:t>
                </a:r>
                <a:r>
                  <a:rPr lang="it-IT" dirty="0" err="1">
                    <a:effectLst/>
                    <a:latin typeface="Helvetica" pitchFamily="2" charset="0"/>
                  </a:rPr>
                  <a:t>rather</a:t>
                </a:r>
                <a:r>
                  <a:rPr lang="it-IT" dirty="0">
                    <a:effectLst/>
                    <a:latin typeface="Helvetica" pitchFamily="2" charset="0"/>
                  </a:rPr>
                  <a:t> </a:t>
                </a:r>
                <a:r>
                  <a:rPr lang="it-IT" dirty="0" err="1">
                    <a:effectLst/>
                    <a:latin typeface="Helvetica" pitchFamily="2" charset="0"/>
                  </a:rPr>
                  <a:t>than</a:t>
                </a:r>
                <a:r>
                  <a:rPr lang="it-IT" dirty="0">
                    <a:effectLst/>
                    <a:latin typeface="Helvetica" pitchFamily="2" charset="0"/>
                  </a:rPr>
                  <a:t> a single hit </a:t>
                </a:r>
                <a:r>
                  <a:rPr lang="it-IT" dirty="0" err="1">
                    <a:effectLst/>
                    <a:latin typeface="Helvetica" pitchFamily="2" charset="0"/>
                  </a:rPr>
                  <a:t>exploiting</a:t>
                </a:r>
                <a:r>
                  <a:rPr lang="it-IT" dirty="0">
                    <a:effectLst/>
                    <a:latin typeface="Helvetica" pitchFamily="2" charset="0"/>
                  </a:rPr>
                  <a:t> the </a:t>
                </a:r>
                <a:r>
                  <a:rPr lang="it-IT" dirty="0" err="1">
                    <a:effectLst/>
                    <a:latin typeface="Helvetica" pitchFamily="2" charset="0"/>
                  </a:rPr>
                  <a:t>analog</a:t>
                </a:r>
                <a:r>
                  <a:rPr lang="it-IT" dirty="0">
                    <a:effectLst/>
                    <a:latin typeface="Helvetica" pitchFamily="2" charset="0"/>
                  </a:rPr>
                  <a:t> </a:t>
                </a:r>
                <a:r>
                  <a:rPr lang="it-IT" dirty="0" err="1">
                    <a:effectLst/>
                    <a:latin typeface="Helvetica" pitchFamily="2" charset="0"/>
                  </a:rPr>
                  <a:t>readout</a:t>
                </a:r>
                <a:r>
                  <a:rPr lang="it-IT" dirty="0">
                    <a:effectLst/>
                    <a:latin typeface="Helvetica" pitchFamily="2" charset="0"/>
                  </a:rPr>
                  <a:t> of the </a:t>
                </a:r>
                <a:r>
                  <a:rPr lang="it-IT" dirty="0" err="1">
                    <a:effectLst/>
                    <a:latin typeface="Helvetica" pitchFamily="2" charset="0"/>
                  </a:rPr>
                  <a:t>signals</a:t>
                </a:r>
                <a:r>
                  <a:rPr lang="it-IT" dirty="0">
                    <a:effectLst/>
                    <a:latin typeface="Helvetica" pitchFamily="2" charset="0"/>
                  </a:rPr>
                  <a:t>.</a:t>
                </a:r>
              </a:p>
              <a:p>
                <a:endParaRPr lang="it-IT" dirty="0">
                  <a:effectLst/>
                  <a:latin typeface="Helvetica" pitchFamily="2" charset="0"/>
                </a:endParaRPr>
              </a:p>
              <a:p>
                <a:r>
                  <a:rPr lang="en-US" sz="1800" i="0" kern="0">
                    <a:effectLst/>
                    <a:latin typeface="Cambria Math" panose="02040503050406030204" pitchFamily="18" charset="0"/>
                    <a:ea typeface="Century Schoolbook" panose="02040604050505020304" pitchFamily="18" charset="0"/>
                    <a:cs typeface="Times New Roman" panose="02020603050405020304" pitchFamily="18" charset="0"/>
                  </a:rPr>
                  <a:t>𝜇</a:t>
                </a:r>
                <a:r>
                  <a:rPr lang="en-US" sz="1800" kern="0" dirty="0">
                    <a:effectLst/>
                    <a:latin typeface="Times New Roman" panose="02020603050405020304" pitchFamily="18" charset="0"/>
                    <a:ea typeface="Century Schoolbook" panose="02040604050505020304" pitchFamily="18" charset="0"/>
                    <a:cs typeface="Times New Roman" panose="02020603050405020304" pitchFamily="18" charset="0"/>
                  </a:rPr>
                  <a:t>TPC0=&gt;</a:t>
                </a:r>
                <a:r>
                  <a:rPr lang="en-US" sz="1800" kern="0" baseline="0" dirty="0">
                    <a:effectLst/>
                    <a:latin typeface="Times New Roman" panose="02020603050405020304" pitchFamily="18" charset="0"/>
                    <a:ea typeface="Century Schoolbook" panose="02040604050505020304" pitchFamily="18" charset="0"/>
                    <a:cs typeface="Times New Roman" panose="02020603050405020304" pitchFamily="18" charset="0"/>
                  </a:rPr>
                  <a:t> </a:t>
                </a:r>
                <a:r>
                  <a:rPr lang="en-US" sz="1800" kern="0" dirty="0">
                    <a:effectLst/>
                    <a:latin typeface="Times New Roman" panose="02020603050405020304" pitchFamily="18" charset="0"/>
                    <a:ea typeface="Century Schoolbook" panose="02040604050505020304" pitchFamily="18" charset="0"/>
                    <a:cs typeface="Times New Roman" panose="02020603050405020304" pitchFamily="18" charset="0"/>
                  </a:rPr>
                  <a:t>a readout approach that combines</a:t>
                </a:r>
                <a:r>
                  <a:rPr lang="en-US" sz="1800" kern="0" baseline="0" dirty="0">
                    <a:effectLst/>
                    <a:latin typeface="Times New Roman" panose="02020603050405020304" pitchFamily="18" charset="0"/>
                    <a:ea typeface="Century Schoolbook" panose="02040604050505020304" pitchFamily="18" charset="0"/>
                    <a:cs typeface="Times New Roman" panose="02020603050405020304" pitchFamily="18" charset="0"/>
                  </a:rPr>
                  <a:t> </a:t>
                </a:r>
                <a:r>
                  <a:rPr lang="en-US" sz="1800" kern="0" dirty="0">
                    <a:effectLst/>
                    <a:latin typeface="Times New Roman" panose="02020603050405020304" pitchFamily="18" charset="0"/>
                    <a:ea typeface="Century Schoolbook" panose="02040604050505020304" pitchFamily="18" charset="0"/>
                    <a:cs typeface="Times New Roman" panose="02020603050405020304" pitchFamily="18" charset="0"/>
                  </a:rPr>
                  <a:t>measurement of the arrival time of electrons and the amplitude of the signals on </a:t>
                </a:r>
                <a:r>
                  <a:rPr lang="en-US" sz="1800" kern="0" dirty="0">
                    <a:effectLst/>
                    <a:latin typeface="Times New Roman" panose="02020603050405020304" pitchFamily="18" charset="0"/>
                    <a:ea typeface="Century Schoolbook" panose="02040604050505020304" pitchFamily="18" charset="0"/>
                  </a:rPr>
                  <a:t>the strips</a:t>
                </a:r>
                <a:r>
                  <a:rPr lang="it-IT" dirty="0">
                    <a:effectLst/>
                  </a:rPr>
                  <a:t> </a:t>
                </a:r>
                <a:endParaRPr lang="it-IT" dirty="0">
                  <a:effectLst/>
                  <a:latin typeface="Helvetica" pitchFamily="2" charset="0"/>
                </a:endParaRPr>
              </a:p>
              <a:p>
                <a:r>
                  <a:rPr lang="it-IT" dirty="0">
                    <a:effectLst/>
                    <a:latin typeface="Helvetica" pitchFamily="2" charset="0"/>
                  </a:rPr>
                  <a:t>The </a:t>
                </a:r>
                <a:r>
                  <a:rPr lang="it-IT" dirty="0" err="1">
                    <a:effectLst/>
                    <a:latin typeface="Helvetica" pitchFamily="2" charset="0"/>
                  </a:rPr>
                  <a:t>fired</a:t>
                </a:r>
                <a:r>
                  <a:rPr lang="it-IT" dirty="0">
                    <a:effectLst/>
                    <a:latin typeface="Helvetica" pitchFamily="2" charset="0"/>
                  </a:rPr>
                  <a:t> strips </a:t>
                </a:r>
                <a:r>
                  <a:rPr lang="it-IT" dirty="0" err="1">
                    <a:effectLst/>
                    <a:latin typeface="Helvetica" pitchFamily="2" charset="0"/>
                  </a:rPr>
                  <a:t>represent</a:t>
                </a:r>
                <a:r>
                  <a:rPr lang="it-IT" dirty="0">
                    <a:effectLst/>
                    <a:latin typeface="Helvetica" pitchFamily="2" charset="0"/>
                  </a:rPr>
                  <a:t> the </a:t>
                </a:r>
                <a:r>
                  <a:rPr lang="it-IT" dirty="0" err="1">
                    <a:effectLst/>
                    <a:latin typeface="Helvetica" pitchFamily="2" charset="0"/>
                  </a:rPr>
                  <a:t>projection</a:t>
                </a:r>
                <a:r>
                  <a:rPr lang="it-IT" dirty="0">
                    <a:effectLst/>
                    <a:latin typeface="Helvetica" pitchFamily="2" charset="0"/>
                  </a:rPr>
                  <a:t> of the track on the </a:t>
                </a:r>
                <a:r>
                  <a:rPr lang="it-IT" dirty="0" err="1">
                    <a:effectLst/>
                    <a:latin typeface="Helvetica" pitchFamily="2" charset="0"/>
                  </a:rPr>
                  <a:t>readout</a:t>
                </a:r>
                <a:r>
                  <a:rPr lang="it-IT" dirty="0">
                    <a:effectLst/>
                    <a:latin typeface="Helvetica" pitchFamily="2" charset="0"/>
                  </a:rPr>
                  <a:t> and </a:t>
                </a:r>
                <a:r>
                  <a:rPr lang="it-IT" dirty="0" err="1">
                    <a:effectLst/>
                    <a:latin typeface="Helvetica" pitchFamily="2" charset="0"/>
                  </a:rPr>
                  <a:t>each</a:t>
                </a:r>
                <a:r>
                  <a:rPr lang="it-IT" dirty="0">
                    <a:effectLst/>
                    <a:latin typeface="Helvetica" pitchFamily="2" charset="0"/>
                  </a:rPr>
                  <a:t> center </a:t>
                </a:r>
                <a:r>
                  <a:rPr lang="it-IT" dirty="0" err="1">
                    <a:effectLst/>
                    <a:latin typeface="Helvetica" pitchFamily="2" charset="0"/>
                  </a:rPr>
                  <a:t>is</a:t>
                </a:r>
                <a:r>
                  <a:rPr lang="it-IT" dirty="0">
                    <a:effectLst/>
                    <a:latin typeface="Helvetica" pitchFamily="2" charset="0"/>
                  </a:rPr>
                  <a:t> the x coordinate of the </a:t>
                </a:r>
                <a:r>
                  <a:rPr lang="it-IT" dirty="0" err="1">
                    <a:effectLst/>
                    <a:latin typeface="Helvetica" pitchFamily="2" charset="0"/>
                  </a:rPr>
                  <a:t>corresponding</a:t>
                </a:r>
                <a:r>
                  <a:rPr lang="it-IT" dirty="0">
                    <a:effectLst/>
                    <a:latin typeface="Helvetica" pitchFamily="2" charset="0"/>
                  </a:rPr>
                  <a:t> </a:t>
                </a:r>
                <a:r>
                  <a:rPr lang="it-IT" dirty="0" err="1">
                    <a:effectLst/>
                    <a:latin typeface="Helvetica" pitchFamily="2" charset="0"/>
                  </a:rPr>
                  <a:t>ionization</a:t>
                </a:r>
                <a:r>
                  <a:rPr lang="it-IT" dirty="0">
                    <a:effectLst/>
                    <a:latin typeface="Helvetica" pitchFamily="2" charset="0"/>
                  </a:rPr>
                  <a:t>. </a:t>
                </a:r>
              </a:p>
              <a:p>
                <a:r>
                  <a:rPr lang="it-IT" dirty="0" err="1">
                    <a:effectLst/>
                    <a:latin typeface="Helvetica" pitchFamily="2" charset="0"/>
                  </a:rPr>
                  <a:t>These</a:t>
                </a:r>
                <a:r>
                  <a:rPr lang="it-IT" dirty="0">
                    <a:effectLst/>
                    <a:latin typeface="Helvetica" pitchFamily="2" charset="0"/>
                  </a:rPr>
                  <a:t> hits are </a:t>
                </a:r>
                <a:r>
                  <a:rPr lang="it-IT" dirty="0" err="1">
                    <a:effectLst/>
                    <a:latin typeface="Helvetica" pitchFamily="2" charset="0"/>
                  </a:rPr>
                  <a:t>recorded</a:t>
                </a:r>
                <a:r>
                  <a:rPr lang="it-IT" dirty="0">
                    <a:effectLst/>
                    <a:latin typeface="Helvetica" pitchFamily="2" charset="0"/>
                  </a:rPr>
                  <a:t> </a:t>
                </a:r>
                <a:r>
                  <a:rPr lang="it-IT" dirty="0" err="1">
                    <a:effectLst/>
                    <a:latin typeface="Helvetica" pitchFamily="2" charset="0"/>
                  </a:rPr>
                  <a:t>at</a:t>
                </a:r>
                <a:r>
                  <a:rPr lang="it-IT" dirty="0">
                    <a:effectLst/>
                    <a:latin typeface="Helvetica" pitchFamily="2" charset="0"/>
                  </a:rPr>
                  <a:t> </a:t>
                </a:r>
                <a:r>
                  <a:rPr lang="it-IT" dirty="0" err="1">
                    <a:effectLst/>
                    <a:latin typeface="Helvetica" pitchFamily="2" charset="0"/>
                  </a:rPr>
                  <a:t>different</a:t>
                </a:r>
                <a:r>
                  <a:rPr lang="it-IT" dirty="0">
                    <a:effectLst/>
                    <a:latin typeface="Helvetica" pitchFamily="2" charset="0"/>
                  </a:rPr>
                  <a:t> times </a:t>
                </a:r>
                <a:r>
                  <a:rPr lang="it-IT" dirty="0" err="1">
                    <a:effectLst/>
                    <a:latin typeface="Helvetica" pitchFamily="2" charset="0"/>
                  </a:rPr>
                  <a:t>tk</a:t>
                </a:r>
                <a:r>
                  <a:rPr lang="it-IT" dirty="0">
                    <a:effectLst/>
                    <a:latin typeface="Helvetica" pitchFamily="2" charset="0"/>
                  </a:rPr>
                  <a:t> , </a:t>
                </a:r>
                <a:r>
                  <a:rPr lang="it-IT" dirty="0" err="1">
                    <a:effectLst/>
                    <a:latin typeface="Helvetica" pitchFamily="2" charset="0"/>
                  </a:rPr>
                  <a:t>depending</a:t>
                </a:r>
                <a:r>
                  <a:rPr lang="it-IT" dirty="0">
                    <a:effectLst/>
                    <a:latin typeface="Helvetica" pitchFamily="2" charset="0"/>
                  </a:rPr>
                  <a:t> on the </a:t>
                </a:r>
                <a:r>
                  <a:rPr lang="it-IT" dirty="0" err="1">
                    <a:effectLst/>
                    <a:latin typeface="Helvetica" pitchFamily="2" charset="0"/>
                  </a:rPr>
                  <a:t>distance</a:t>
                </a:r>
                <a:r>
                  <a:rPr lang="it-IT" dirty="0">
                    <a:effectLst/>
                    <a:latin typeface="Helvetica" pitchFamily="2" charset="0"/>
                  </a:rPr>
                  <a:t> of the </a:t>
                </a:r>
                <a:r>
                  <a:rPr lang="it-IT" dirty="0" err="1">
                    <a:effectLst/>
                    <a:latin typeface="Helvetica" pitchFamily="2" charset="0"/>
                  </a:rPr>
                  <a:t>ionization</a:t>
                </a:r>
                <a:r>
                  <a:rPr lang="it-IT" dirty="0">
                    <a:effectLst/>
                    <a:latin typeface="Helvetica" pitchFamily="2" charset="0"/>
                  </a:rPr>
                  <a:t> </a:t>
                </a:r>
                <a:r>
                  <a:rPr lang="it-IT" dirty="0" err="1">
                    <a:effectLst/>
                    <a:latin typeface="Helvetica" pitchFamily="2" charset="0"/>
                  </a:rPr>
                  <a:t>electrons</a:t>
                </a:r>
                <a:r>
                  <a:rPr lang="it-IT" dirty="0">
                    <a:effectLst/>
                    <a:latin typeface="Helvetica" pitchFamily="2" charset="0"/>
                  </a:rPr>
                  <a:t> from the </a:t>
                </a:r>
                <a:r>
                  <a:rPr lang="it-IT" dirty="0" err="1">
                    <a:effectLst/>
                    <a:latin typeface="Helvetica" pitchFamily="2" charset="0"/>
                  </a:rPr>
                  <a:t>readout</a:t>
                </a:r>
                <a:r>
                  <a:rPr lang="it-IT" dirty="0">
                    <a:effectLst/>
                    <a:latin typeface="Helvetica" pitchFamily="2" charset="0"/>
                  </a:rPr>
                  <a:t> </a:t>
                </a:r>
                <a:r>
                  <a:rPr lang="it-IT" dirty="0" err="1">
                    <a:effectLst/>
                    <a:latin typeface="Helvetica" pitchFamily="2" charset="0"/>
                  </a:rPr>
                  <a:t>plane</a:t>
                </a:r>
                <a:r>
                  <a:rPr lang="it-IT" dirty="0">
                    <a:effectLst/>
                    <a:latin typeface="Helvetica" pitchFamily="2" charset="0"/>
                  </a:rPr>
                  <a:t>. </a:t>
                </a:r>
                <a:r>
                  <a:rPr lang="it-IT" dirty="0" err="1">
                    <a:effectLst/>
                    <a:latin typeface="Helvetica" pitchFamily="2" charset="0"/>
                  </a:rPr>
                  <a:t>Applying</a:t>
                </a:r>
                <a:r>
                  <a:rPr lang="it-IT" dirty="0">
                    <a:effectLst/>
                    <a:latin typeface="Helvetica" pitchFamily="2" charset="0"/>
                  </a:rPr>
                  <a:t> the </a:t>
                </a:r>
                <a:r>
                  <a:rPr lang="it-IT" dirty="0" err="1">
                    <a:effectLst/>
                    <a:latin typeface="Helvetica" pitchFamily="2" charset="0"/>
                  </a:rPr>
                  <a:t>simple</a:t>
                </a:r>
                <a:r>
                  <a:rPr lang="it-IT" dirty="0">
                    <a:effectLst/>
                    <a:latin typeface="Helvetica" pitchFamily="2" charset="0"/>
                  </a:rPr>
                  <a:t> formula</a:t>
                </a:r>
              </a:p>
              <a:p>
                <a:r>
                  <a:rPr lang="it-IT" dirty="0" err="1">
                    <a:effectLst/>
                    <a:latin typeface="Helvetica" pitchFamily="2" charset="0"/>
                  </a:rPr>
                  <a:t>zk</a:t>
                </a:r>
                <a:r>
                  <a:rPr lang="it-IT" dirty="0">
                    <a:effectLst/>
                    <a:latin typeface="Helvetica" pitchFamily="2" charset="0"/>
                  </a:rPr>
                  <a:t> = </a:t>
                </a:r>
                <a:r>
                  <a:rPr lang="it-IT" dirty="0" err="1">
                    <a:effectLst/>
                    <a:latin typeface="Helvetica" pitchFamily="2" charset="0"/>
                  </a:rPr>
                  <a:t>v_drift</a:t>
                </a:r>
                <a:r>
                  <a:rPr lang="it-IT" dirty="0">
                    <a:effectLst/>
                    <a:latin typeface="Helvetica" pitchFamily="2" charset="0"/>
                  </a:rPr>
                  <a:t> * (tk-t0) the </a:t>
                </a:r>
                <a:r>
                  <a:rPr lang="it-IT" dirty="0" err="1">
                    <a:effectLst/>
                    <a:latin typeface="Helvetica" pitchFamily="2" charset="0"/>
                  </a:rPr>
                  <a:t>z</a:t>
                </a:r>
                <a:r>
                  <a:rPr lang="it-IT" dirty="0">
                    <a:effectLst/>
                    <a:latin typeface="Helvetica" pitchFamily="2" charset="0"/>
                  </a:rPr>
                  <a:t> position of the k-</a:t>
                </a:r>
                <a:r>
                  <a:rPr lang="it-IT" dirty="0" err="1">
                    <a:effectLst/>
                    <a:latin typeface="Helvetica" pitchFamily="2" charset="0"/>
                  </a:rPr>
                  <a:t>th</a:t>
                </a:r>
                <a:r>
                  <a:rPr lang="it-IT" dirty="0">
                    <a:effectLst/>
                    <a:latin typeface="Helvetica" pitchFamily="2" charset="0"/>
                  </a:rPr>
                  <a:t> cluster can be </a:t>
                </a:r>
                <a:r>
                  <a:rPr lang="it-IT" dirty="0" err="1">
                    <a:effectLst/>
                    <a:latin typeface="Helvetica" pitchFamily="2" charset="0"/>
                  </a:rPr>
                  <a:t>computed</a:t>
                </a:r>
                <a:r>
                  <a:rPr lang="it-IT" dirty="0">
                    <a:effectLst/>
                    <a:latin typeface="Helvetica" pitchFamily="2" charset="0"/>
                  </a:rPr>
                  <a:t>.</a:t>
                </a:r>
              </a:p>
              <a:p>
                <a:endParaRPr lang="en-US" dirty="0"/>
              </a:p>
            </p:txBody>
          </p:sp>
        </mc:Fallback>
      </mc:AlternateContent>
      <p:sp>
        <p:nvSpPr>
          <p:cNvPr id="4" name="Segnaposto numero diapositiva 3"/>
          <p:cNvSpPr>
            <a:spLocks noGrp="1"/>
          </p:cNvSpPr>
          <p:nvPr>
            <p:ph type="sldNum" sz="quarter" idx="5"/>
          </p:nvPr>
        </p:nvSpPr>
        <p:spPr/>
        <p:txBody>
          <a:bodyPr/>
          <a:lstStyle/>
          <a:p>
            <a:fld id="{A28EFDE0-AEF1-404B-8329-E9D5A5C6DBAD}" type="slidenum">
              <a:rPr lang="it-IT" smtClean="0"/>
              <a:t>57</a:t>
            </a:fld>
            <a:endParaRPr lang="it-IT"/>
          </a:p>
        </p:txBody>
      </p:sp>
    </p:spTree>
    <p:extLst>
      <p:ext uri="{BB962C8B-B14F-4D97-AF65-F5344CB8AC3E}">
        <p14:creationId xmlns:p14="http://schemas.microsoft.com/office/powerpoint/2010/main" val="4224545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6</a:t>
            </a:fld>
            <a:endParaRPr lang="it-IT"/>
          </a:p>
        </p:txBody>
      </p:sp>
    </p:spTree>
    <p:extLst>
      <p:ext uri="{BB962C8B-B14F-4D97-AF65-F5344CB8AC3E}">
        <p14:creationId xmlns:p14="http://schemas.microsoft.com/office/powerpoint/2010/main" val="1666448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7</a:t>
            </a:fld>
            <a:endParaRPr lang="it-IT"/>
          </a:p>
        </p:txBody>
      </p:sp>
    </p:spTree>
    <p:extLst>
      <p:ext uri="{BB962C8B-B14F-4D97-AF65-F5344CB8AC3E}">
        <p14:creationId xmlns:p14="http://schemas.microsoft.com/office/powerpoint/2010/main" val="4245550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8</a:t>
            </a:fld>
            <a:endParaRPr lang="it-IT"/>
          </a:p>
        </p:txBody>
      </p:sp>
    </p:spTree>
    <p:extLst>
      <p:ext uri="{BB962C8B-B14F-4D97-AF65-F5344CB8AC3E}">
        <p14:creationId xmlns:p14="http://schemas.microsoft.com/office/powerpoint/2010/main" val="549126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9</a:t>
            </a:fld>
            <a:endParaRPr lang="it-IT"/>
          </a:p>
        </p:txBody>
      </p:sp>
    </p:spTree>
    <p:extLst>
      <p:ext uri="{BB962C8B-B14F-4D97-AF65-F5344CB8AC3E}">
        <p14:creationId xmlns:p14="http://schemas.microsoft.com/office/powerpoint/2010/main" val="3401600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597819"/>
            <a:ext cx="7772400" cy="1102519"/>
          </a:xfrm>
        </p:spPr>
        <p:txBody>
          <a:bodyPr/>
          <a:lstStyle/>
          <a:p>
            <a:r>
              <a:rPr lang="it-IT"/>
              <a:t>Fare clic per modificare stile</a:t>
            </a:r>
          </a:p>
        </p:txBody>
      </p:sp>
      <p:sp>
        <p:nvSpPr>
          <p:cNvPr id="3" name="Sottotitolo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5" name="Segnaposto piè di pagina 4"/>
          <p:cNvSpPr>
            <a:spLocks noGrp="1"/>
          </p:cNvSpPr>
          <p:nvPr>
            <p:ph type="ftr" sz="quarter" idx="11"/>
          </p:nvPr>
        </p:nvSpPr>
        <p:spPr/>
        <p:txBody>
          <a:bodyPr/>
          <a:lstStyle/>
          <a:p>
            <a:r>
              <a:rPr lang="it-IT"/>
              <a:t>Giornate Nazionali 28 Giugno 2024 – Annalisa D'Angelo</a:t>
            </a:r>
          </a:p>
        </p:txBody>
      </p:sp>
      <p:sp>
        <p:nvSpPr>
          <p:cNvPr id="6" name="Segnaposto numero diapositiva 5"/>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432261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a:xfrm>
            <a:off x="457200" y="1200151"/>
            <a:ext cx="8229600" cy="3394472"/>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4767263"/>
            <a:ext cx="2133600" cy="273844"/>
          </a:xfrm>
          <a:prstGeom prst="rect">
            <a:avLst/>
          </a:prstGeom>
        </p:spPr>
        <p:txBody>
          <a:bodyPr/>
          <a:lstStyle/>
          <a:p>
            <a:endParaRPr lang="it-IT"/>
          </a:p>
        </p:txBody>
      </p:sp>
      <p:sp>
        <p:nvSpPr>
          <p:cNvPr id="5" name="Segnaposto piè di pagina 4"/>
          <p:cNvSpPr>
            <a:spLocks noGrp="1"/>
          </p:cNvSpPr>
          <p:nvPr>
            <p:ph type="ftr" sz="quarter" idx="11"/>
          </p:nvPr>
        </p:nvSpPr>
        <p:spPr/>
        <p:txBody>
          <a:bodyPr/>
          <a:lstStyle/>
          <a:p>
            <a:r>
              <a:rPr lang="it-IT"/>
              <a:t>Giornate Nazionali 28 Giugno 2024 – Annalisa D'Angelo</a:t>
            </a:r>
          </a:p>
        </p:txBody>
      </p:sp>
      <p:sp>
        <p:nvSpPr>
          <p:cNvPr id="6" name="Segnaposto numero diapositiva 5"/>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1465490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154781"/>
            <a:ext cx="2057400" cy="3290888"/>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154781"/>
            <a:ext cx="6019800" cy="3290888"/>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4767263"/>
            <a:ext cx="2133600" cy="273844"/>
          </a:xfrm>
          <a:prstGeom prst="rect">
            <a:avLst/>
          </a:prstGeom>
        </p:spPr>
        <p:txBody>
          <a:bodyPr/>
          <a:lstStyle/>
          <a:p>
            <a:endParaRPr lang="it-IT"/>
          </a:p>
        </p:txBody>
      </p:sp>
      <p:sp>
        <p:nvSpPr>
          <p:cNvPr id="5" name="Segnaposto piè di pagina 4"/>
          <p:cNvSpPr>
            <a:spLocks noGrp="1"/>
          </p:cNvSpPr>
          <p:nvPr>
            <p:ph type="ftr" sz="quarter" idx="11"/>
          </p:nvPr>
        </p:nvSpPr>
        <p:spPr/>
        <p:txBody>
          <a:bodyPr/>
          <a:lstStyle/>
          <a:p>
            <a:r>
              <a:rPr lang="it-IT"/>
              <a:t>Giornate Nazionali 28 Giugno 2024 – Annalisa D'Angelo</a:t>
            </a:r>
          </a:p>
        </p:txBody>
      </p:sp>
      <p:sp>
        <p:nvSpPr>
          <p:cNvPr id="6" name="Segnaposto numero diapositiva 5"/>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3701360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603A9C-A120-6C45-3FA5-6721E5A22601}"/>
              </a:ext>
            </a:extLst>
          </p:cNvPr>
          <p:cNvSpPr>
            <a:spLocks noGrp="1"/>
          </p:cNvSpPr>
          <p:nvPr>
            <p:ph type="title"/>
          </p:nvPr>
        </p:nvSpPr>
        <p:spPr/>
        <p:txBody>
          <a:bodyPr/>
          <a:lstStyle/>
          <a:p>
            <a:r>
              <a:rPr lang="it-IT"/>
              <a:t>Fare clic per modificare lo stile del titolo dello schema</a:t>
            </a:r>
          </a:p>
        </p:txBody>
      </p:sp>
      <p:sp>
        <p:nvSpPr>
          <p:cNvPr id="3" name="Segnaposto piè di pagina 2">
            <a:extLst>
              <a:ext uri="{FF2B5EF4-FFF2-40B4-BE49-F238E27FC236}">
                <a16:creationId xmlns:a16="http://schemas.microsoft.com/office/drawing/2014/main" id="{370FF5A7-C76E-5457-C3B6-3DB46C0EFE4F}"/>
              </a:ext>
            </a:extLst>
          </p:cNvPr>
          <p:cNvSpPr>
            <a:spLocks noGrp="1"/>
          </p:cNvSpPr>
          <p:nvPr>
            <p:ph type="ftr" sz="quarter" idx="10"/>
          </p:nvPr>
        </p:nvSpPr>
        <p:spPr/>
        <p:txBody>
          <a:bodyPr/>
          <a:lstStyle/>
          <a:p>
            <a:r>
              <a:rPr lang="it-IT"/>
              <a:t>Giornate Nazionali 28 Giugno 2024 – Annalisa D'Angelo</a:t>
            </a:r>
            <a:endParaRPr lang="en-US"/>
          </a:p>
        </p:txBody>
      </p:sp>
      <p:sp>
        <p:nvSpPr>
          <p:cNvPr id="4" name="Segnaposto numero diapositiva 3">
            <a:extLst>
              <a:ext uri="{FF2B5EF4-FFF2-40B4-BE49-F238E27FC236}">
                <a16:creationId xmlns:a16="http://schemas.microsoft.com/office/drawing/2014/main" id="{648C7870-6ECD-A0D9-DCBB-050AD2136DB5}"/>
              </a:ext>
            </a:extLst>
          </p:cNvPr>
          <p:cNvSpPr>
            <a:spLocks noGrp="1"/>
          </p:cNvSpPr>
          <p:nvPr>
            <p:ph type="sldNum" sz="quarter" idx="11"/>
          </p:nvPr>
        </p:nvSpPr>
        <p:spPr/>
        <p:txBody>
          <a:bodyPr/>
          <a:lstStyle/>
          <a:p>
            <a:fld id="{E33505E3-9B21-8742-B4DC-5DD2FCC133AE}" type="slidenum">
              <a:rPr lang="it-IT" smtClean="0"/>
              <a:pPr/>
              <a:t>‹N›</a:t>
            </a:fld>
            <a:endParaRPr lang="it-IT"/>
          </a:p>
        </p:txBody>
      </p:sp>
    </p:spTree>
    <p:extLst>
      <p:ext uri="{BB962C8B-B14F-4D97-AF65-F5344CB8AC3E}">
        <p14:creationId xmlns:p14="http://schemas.microsoft.com/office/powerpoint/2010/main" val="2842228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redefinito">
    <p:spTree>
      <p:nvGrpSpPr>
        <p:cNvPr id="1" name=""/>
        <p:cNvGrpSpPr/>
        <p:nvPr/>
      </p:nvGrpSpPr>
      <p:grpSpPr>
        <a:xfrm>
          <a:off x="0" y="0"/>
          <a:ext cx="0" cy="0"/>
          <a:chOff x="0" y="0"/>
          <a:chExt cx="0" cy="0"/>
        </a:xfrm>
      </p:grpSpPr>
      <p:sp>
        <p:nvSpPr>
          <p:cNvPr id="15" name="PlaceHolder 1"/>
          <p:cNvSpPr>
            <a:spLocks noGrp="1"/>
          </p:cNvSpPr>
          <p:nvPr>
            <p:ph type="title"/>
          </p:nvPr>
        </p:nvSpPr>
        <p:spPr>
          <a:xfrm>
            <a:off x="235770" y="133881"/>
            <a:ext cx="8734264" cy="424502"/>
          </a:xfrm>
          <a:prstGeom prst="rect">
            <a:avLst/>
          </a:prstGeom>
          <a:noFill/>
          <a:ln w="0">
            <a:noFill/>
          </a:ln>
        </p:spPr>
        <p:txBody>
          <a:bodyPr lIns="0" tIns="0" rIns="0" bIns="0" anchor="ctr">
            <a:noAutofit/>
          </a:bodyPr>
          <a:lstStyle>
            <a:lvl1pPr indent="0">
              <a:buNone/>
              <a:defRPr/>
            </a:lvl1pPr>
          </a:lstStyle>
          <a:p>
            <a:pPr indent="0">
              <a:buNone/>
            </a:pPr>
            <a:endParaRPr lang="en-US" sz="2540" b="0" strike="noStrike" spc="50">
              <a:solidFill>
                <a:srgbClr val="000000"/>
              </a:solidFill>
              <a:latin typeface="Impact"/>
            </a:endParaRPr>
          </a:p>
        </p:txBody>
      </p:sp>
      <p:sp>
        <p:nvSpPr>
          <p:cNvPr id="16" name="PlaceHolder 2"/>
          <p:cNvSpPr>
            <a:spLocks noGrp="1"/>
          </p:cNvSpPr>
          <p:nvPr>
            <p:ph/>
          </p:nvPr>
        </p:nvSpPr>
        <p:spPr>
          <a:xfrm>
            <a:off x="457172" y="887208"/>
            <a:ext cx="8228763" cy="3656266"/>
          </a:xfrm>
          <a:prstGeom prst="rect">
            <a:avLst/>
          </a:prstGeom>
          <a:noFill/>
          <a:ln w="0">
            <a:noFill/>
          </a:ln>
        </p:spPr>
        <p:txBody>
          <a:bodyPr lIns="0" tIns="0" rIns="0" bIns="0" anchor="t">
            <a:normAutofit/>
          </a:bodyPr>
          <a:lstStyle>
            <a:lvl1pPr indent="0">
              <a:spcAft>
                <a:spcPts val="962"/>
              </a:spcAft>
              <a:buNone/>
              <a:defRPr/>
            </a:lvl1pPr>
          </a:lstStyle>
          <a:p>
            <a:pPr indent="0">
              <a:spcAft>
                <a:spcPts val="1060"/>
              </a:spcAft>
              <a:buNone/>
            </a:pPr>
            <a:endParaRPr lang="en-US" sz="1089" b="0" strike="noStrike" spc="-1">
              <a:solidFill>
                <a:srgbClr val="000000"/>
              </a:solidFill>
              <a:latin typeface="DejaVu Serif Condensed"/>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D6F75C6B-7432-47AD-8A28-ADB0748246D1}" type="slidenum">
              <a:t>‹N›</a:t>
            </a:fld>
            <a:endParaRPr/>
          </a:p>
        </p:txBody>
      </p:sp>
      <p:sp>
        <p:nvSpPr>
          <p:cNvPr id="6"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23284737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EB404B-B77A-9555-55D9-0FC3F5D79D29}"/>
              </a:ext>
            </a:extLst>
          </p:cNvPr>
          <p:cNvSpPr>
            <a:spLocks noGrp="1"/>
          </p:cNvSpPr>
          <p:nvPr>
            <p:ph type="ctrTitle"/>
          </p:nvPr>
        </p:nvSpPr>
        <p:spPr>
          <a:xfrm>
            <a:off x="1143000" y="841375"/>
            <a:ext cx="6858000" cy="17907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D248DEC-6D48-5431-914C-635AC5C879CB}"/>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FAB409F2-1136-2485-3F2B-87FC63D2D088}"/>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8ED77866-CD86-5535-714B-F98B72DEB6F1}"/>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71B2042E-BBA1-7C03-B880-781CDEC067E3}"/>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3852955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9D748D-E37C-2E6B-7C9C-EC92418ADD6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36EA910-3E57-625B-5384-9E6B0AD175D7}"/>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BD551D2-70EF-E6C9-9553-04CD83AF7CE1}"/>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E20EC9DB-C385-0292-DDA2-451E6F951FC9}"/>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1CC7B309-54F5-D52E-C608-0ACAA4DAF303}"/>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23853245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0FD817-6F99-03BC-E35B-A126166693D5}"/>
              </a:ext>
            </a:extLst>
          </p:cNvPr>
          <p:cNvSpPr>
            <a:spLocks noGrp="1"/>
          </p:cNvSpPr>
          <p:nvPr>
            <p:ph type="title"/>
          </p:nvPr>
        </p:nvSpPr>
        <p:spPr>
          <a:xfrm>
            <a:off x="623888" y="1282700"/>
            <a:ext cx="7886700" cy="2139950"/>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3760D2E7-0CE6-69B8-F5CC-6B2BF5ABD944}"/>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86ABB825-F7B7-72A3-E996-13EE356D02D4}"/>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C3930FBF-0DF4-41D7-1AA8-DB8ADAAF03E9}"/>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548ED22E-7B7E-6DA7-F8A7-30F3B53E593B}"/>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4287856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1EF66B-A00D-C6FC-C755-96C282B0483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30513F5-6377-EBE9-40AB-67DE545A6641}"/>
              </a:ext>
            </a:extLst>
          </p:cNvPr>
          <p:cNvSpPr>
            <a:spLocks noGrp="1"/>
          </p:cNvSpPr>
          <p:nvPr>
            <p:ph sz="half" idx="1"/>
          </p:nvPr>
        </p:nvSpPr>
        <p:spPr>
          <a:xfrm>
            <a:off x="628650" y="1370013"/>
            <a:ext cx="3867150" cy="326231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D969411-57CD-F534-AB6D-07C965AF111C}"/>
              </a:ext>
            </a:extLst>
          </p:cNvPr>
          <p:cNvSpPr>
            <a:spLocks noGrp="1"/>
          </p:cNvSpPr>
          <p:nvPr>
            <p:ph sz="half" idx="2"/>
          </p:nvPr>
        </p:nvSpPr>
        <p:spPr>
          <a:xfrm>
            <a:off x="4648200" y="1370013"/>
            <a:ext cx="3867150" cy="326231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C244852-7DA4-4A72-587B-B2A17841A9FF}"/>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18F56D71-A59E-DDA0-3610-244A832F9E0C}"/>
              </a:ext>
            </a:extLst>
          </p:cNvPr>
          <p:cNvSpPr>
            <a:spLocks noGrp="1"/>
          </p:cNvSpPr>
          <p:nvPr>
            <p:ph type="ftr" sz="quarter" idx="11"/>
          </p:nvPr>
        </p:nvSpPr>
        <p:spPr/>
        <p:txBody>
          <a:bodyPr/>
          <a:lstStyle/>
          <a:p>
            <a:r>
              <a:rPr lang="it-IT"/>
              <a:t>Giornate Nazionali 28 Giugno 2024 – Annalisa D'Angelo</a:t>
            </a:r>
          </a:p>
        </p:txBody>
      </p:sp>
      <p:sp>
        <p:nvSpPr>
          <p:cNvPr id="7" name="Segnaposto numero diapositiva 6">
            <a:extLst>
              <a:ext uri="{FF2B5EF4-FFF2-40B4-BE49-F238E27FC236}">
                <a16:creationId xmlns:a16="http://schemas.microsoft.com/office/drawing/2014/main" id="{53CC57DD-B827-7FCC-3F55-B665CA9B8E61}"/>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9734350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6EEFC5-E424-4C8D-A011-15469435A415}"/>
              </a:ext>
            </a:extLst>
          </p:cNvPr>
          <p:cNvSpPr>
            <a:spLocks noGrp="1"/>
          </p:cNvSpPr>
          <p:nvPr>
            <p:ph type="title"/>
          </p:nvPr>
        </p:nvSpPr>
        <p:spPr>
          <a:xfrm>
            <a:off x="630238" y="274638"/>
            <a:ext cx="7886700" cy="993775"/>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24B259F-CDEB-9851-CB59-DDBFD61134DB}"/>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F1F6F777-CE90-4FE7-5682-803BB3E9CD89}"/>
              </a:ext>
            </a:extLst>
          </p:cNvPr>
          <p:cNvSpPr>
            <a:spLocks noGrp="1"/>
          </p:cNvSpPr>
          <p:nvPr>
            <p:ph sz="half" idx="2"/>
          </p:nvPr>
        </p:nvSpPr>
        <p:spPr>
          <a:xfrm>
            <a:off x="630238" y="1879600"/>
            <a:ext cx="3868737" cy="27622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903A38A-941A-05A7-EEAC-E17242FC907A}"/>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98463FDF-17FD-1DC7-5F0B-0D36757A2C94}"/>
              </a:ext>
            </a:extLst>
          </p:cNvPr>
          <p:cNvSpPr>
            <a:spLocks noGrp="1"/>
          </p:cNvSpPr>
          <p:nvPr>
            <p:ph sz="quarter" idx="4"/>
          </p:nvPr>
        </p:nvSpPr>
        <p:spPr>
          <a:xfrm>
            <a:off x="4629150" y="1879600"/>
            <a:ext cx="3887788" cy="27622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6A126F65-DB3A-E7F2-1D4E-E0064B71840F}"/>
              </a:ext>
            </a:extLst>
          </p:cNvPr>
          <p:cNvSpPr>
            <a:spLocks noGrp="1"/>
          </p:cNvSpPr>
          <p:nvPr>
            <p:ph type="dt" sz="half" idx="10"/>
          </p:nvPr>
        </p:nvSpPr>
        <p:spPr/>
        <p:txBody>
          <a:bodyPr/>
          <a:lstStyle/>
          <a:p>
            <a:endParaRPr lang="it-IT"/>
          </a:p>
        </p:txBody>
      </p:sp>
      <p:sp>
        <p:nvSpPr>
          <p:cNvPr id="8" name="Segnaposto piè di pagina 7">
            <a:extLst>
              <a:ext uri="{FF2B5EF4-FFF2-40B4-BE49-F238E27FC236}">
                <a16:creationId xmlns:a16="http://schemas.microsoft.com/office/drawing/2014/main" id="{854E4030-25C7-F9F5-ECC8-43320C8B0A41}"/>
              </a:ext>
            </a:extLst>
          </p:cNvPr>
          <p:cNvSpPr>
            <a:spLocks noGrp="1"/>
          </p:cNvSpPr>
          <p:nvPr>
            <p:ph type="ftr" sz="quarter" idx="11"/>
          </p:nvPr>
        </p:nvSpPr>
        <p:spPr/>
        <p:txBody>
          <a:bodyPr/>
          <a:lstStyle/>
          <a:p>
            <a:r>
              <a:rPr lang="it-IT"/>
              <a:t>Giornate Nazionali 28 Giugno 2024 – Annalisa D'Angelo</a:t>
            </a:r>
          </a:p>
        </p:txBody>
      </p:sp>
      <p:sp>
        <p:nvSpPr>
          <p:cNvPr id="9" name="Segnaposto numero diapositiva 8">
            <a:extLst>
              <a:ext uri="{FF2B5EF4-FFF2-40B4-BE49-F238E27FC236}">
                <a16:creationId xmlns:a16="http://schemas.microsoft.com/office/drawing/2014/main" id="{7A078A1F-4E83-4436-3857-4CE70F093D93}"/>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987564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E047E1-462C-2EC6-D8D7-771980B8E0B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2080000-3CDA-B203-AC64-9349421F0B86}"/>
              </a:ext>
            </a:extLst>
          </p:cNvPr>
          <p:cNvSpPr>
            <a:spLocks noGrp="1"/>
          </p:cNvSpPr>
          <p:nvPr>
            <p:ph type="dt" sz="half" idx="10"/>
          </p:nvPr>
        </p:nvSpPr>
        <p:spPr/>
        <p:txBody>
          <a:bodyPr/>
          <a:lstStyle/>
          <a:p>
            <a:endParaRPr lang="it-IT"/>
          </a:p>
        </p:txBody>
      </p:sp>
      <p:sp>
        <p:nvSpPr>
          <p:cNvPr id="4" name="Segnaposto piè di pagina 3">
            <a:extLst>
              <a:ext uri="{FF2B5EF4-FFF2-40B4-BE49-F238E27FC236}">
                <a16:creationId xmlns:a16="http://schemas.microsoft.com/office/drawing/2014/main" id="{34CDAA18-EF4D-53DA-55EA-BD3EEA187088}"/>
              </a:ext>
            </a:extLst>
          </p:cNvPr>
          <p:cNvSpPr>
            <a:spLocks noGrp="1"/>
          </p:cNvSpPr>
          <p:nvPr>
            <p:ph type="ftr" sz="quarter" idx="11"/>
          </p:nvPr>
        </p:nvSpPr>
        <p:spPr/>
        <p:txBody>
          <a:bodyPr/>
          <a:lstStyle/>
          <a:p>
            <a:r>
              <a:rPr lang="it-IT"/>
              <a:t>Giornate Nazionali 28 Giugno 2024 – Annalisa D'Angelo</a:t>
            </a:r>
          </a:p>
        </p:txBody>
      </p:sp>
      <p:sp>
        <p:nvSpPr>
          <p:cNvPr id="5" name="Segnaposto numero diapositiva 4">
            <a:extLst>
              <a:ext uri="{FF2B5EF4-FFF2-40B4-BE49-F238E27FC236}">
                <a16:creationId xmlns:a16="http://schemas.microsoft.com/office/drawing/2014/main" id="{C63961C9-6206-3F7D-A8C1-B46BC367B9F2}"/>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585842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a:xfrm>
            <a:off x="457200" y="1200151"/>
            <a:ext cx="8229600" cy="3394472"/>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7662279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38D2E7FA-72EC-55C0-D3A1-4417C3EC876E}"/>
              </a:ext>
            </a:extLst>
          </p:cNvPr>
          <p:cNvSpPr>
            <a:spLocks noGrp="1"/>
          </p:cNvSpPr>
          <p:nvPr>
            <p:ph type="dt" sz="half" idx="10"/>
          </p:nvPr>
        </p:nvSpPr>
        <p:spPr/>
        <p:txBody>
          <a:bodyPr/>
          <a:lstStyle/>
          <a:p>
            <a:endParaRPr lang="it-IT"/>
          </a:p>
        </p:txBody>
      </p:sp>
      <p:sp>
        <p:nvSpPr>
          <p:cNvPr id="3" name="Segnaposto piè di pagina 2">
            <a:extLst>
              <a:ext uri="{FF2B5EF4-FFF2-40B4-BE49-F238E27FC236}">
                <a16:creationId xmlns:a16="http://schemas.microsoft.com/office/drawing/2014/main" id="{710C3D42-3C7E-B86D-34B9-F0033CB80021}"/>
              </a:ext>
            </a:extLst>
          </p:cNvPr>
          <p:cNvSpPr>
            <a:spLocks noGrp="1"/>
          </p:cNvSpPr>
          <p:nvPr>
            <p:ph type="ftr" sz="quarter" idx="11"/>
          </p:nvPr>
        </p:nvSpPr>
        <p:spPr/>
        <p:txBody>
          <a:bodyPr/>
          <a:lstStyle/>
          <a:p>
            <a:r>
              <a:rPr lang="it-IT"/>
              <a:t>Giornate Nazionali 28 Giugno 2024 – Annalisa D'Angelo</a:t>
            </a:r>
          </a:p>
        </p:txBody>
      </p:sp>
      <p:sp>
        <p:nvSpPr>
          <p:cNvPr id="4" name="Segnaposto numero diapositiva 3">
            <a:extLst>
              <a:ext uri="{FF2B5EF4-FFF2-40B4-BE49-F238E27FC236}">
                <a16:creationId xmlns:a16="http://schemas.microsoft.com/office/drawing/2014/main" id="{1AAA3E8B-E8FE-F3C5-BF9A-30A9154CA291}"/>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8386212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78FFE6-5885-844C-3431-AB8ABDEC19F9}"/>
              </a:ext>
            </a:extLst>
          </p:cNvPr>
          <p:cNvSpPr>
            <a:spLocks noGrp="1"/>
          </p:cNvSpPr>
          <p:nvPr>
            <p:ph type="title"/>
          </p:nvPr>
        </p:nvSpPr>
        <p:spPr>
          <a:xfrm>
            <a:off x="630238" y="342900"/>
            <a:ext cx="2949575" cy="120015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57499AD-08A1-7B42-2ACD-841C09193071}"/>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D0DB4A49-A51E-597B-31DE-E94FCA9BA308}"/>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1ADB234-F3DE-3280-EAD2-E9662EFDA820}"/>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22F87B59-BB36-DADE-5198-654887C4BE73}"/>
              </a:ext>
            </a:extLst>
          </p:cNvPr>
          <p:cNvSpPr>
            <a:spLocks noGrp="1"/>
          </p:cNvSpPr>
          <p:nvPr>
            <p:ph type="ftr" sz="quarter" idx="11"/>
          </p:nvPr>
        </p:nvSpPr>
        <p:spPr/>
        <p:txBody>
          <a:bodyPr/>
          <a:lstStyle/>
          <a:p>
            <a:r>
              <a:rPr lang="it-IT"/>
              <a:t>Giornate Nazionali 28 Giugno 2024 – Annalisa D'Angelo</a:t>
            </a:r>
          </a:p>
        </p:txBody>
      </p:sp>
      <p:sp>
        <p:nvSpPr>
          <p:cNvPr id="7" name="Segnaposto numero diapositiva 6">
            <a:extLst>
              <a:ext uri="{FF2B5EF4-FFF2-40B4-BE49-F238E27FC236}">
                <a16:creationId xmlns:a16="http://schemas.microsoft.com/office/drawing/2014/main" id="{85EF84AC-C969-D459-6EBC-3DDE371AC31F}"/>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13267499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ED3149-977D-D252-08EF-43C818BD9875}"/>
              </a:ext>
            </a:extLst>
          </p:cNvPr>
          <p:cNvSpPr>
            <a:spLocks noGrp="1"/>
          </p:cNvSpPr>
          <p:nvPr>
            <p:ph type="title"/>
          </p:nvPr>
        </p:nvSpPr>
        <p:spPr>
          <a:xfrm>
            <a:off x="630238" y="342900"/>
            <a:ext cx="2949575" cy="120015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6CB0B80-2D22-F26E-192E-D5C00338E199}"/>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461536D2-94BF-6750-FFC1-C6A3A43733A0}"/>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DDC1032-41BA-DA60-F1B3-04D0FC83C532}"/>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933462E8-1158-2DFF-B508-9660294F7E89}"/>
              </a:ext>
            </a:extLst>
          </p:cNvPr>
          <p:cNvSpPr>
            <a:spLocks noGrp="1"/>
          </p:cNvSpPr>
          <p:nvPr>
            <p:ph type="ftr" sz="quarter" idx="11"/>
          </p:nvPr>
        </p:nvSpPr>
        <p:spPr/>
        <p:txBody>
          <a:bodyPr/>
          <a:lstStyle/>
          <a:p>
            <a:r>
              <a:rPr lang="it-IT"/>
              <a:t>Giornate Nazionali 28 Giugno 2024 – Annalisa D'Angelo</a:t>
            </a:r>
          </a:p>
        </p:txBody>
      </p:sp>
      <p:sp>
        <p:nvSpPr>
          <p:cNvPr id="7" name="Segnaposto numero diapositiva 6">
            <a:extLst>
              <a:ext uri="{FF2B5EF4-FFF2-40B4-BE49-F238E27FC236}">
                <a16:creationId xmlns:a16="http://schemas.microsoft.com/office/drawing/2014/main" id="{55705E25-6007-188B-1C96-3C9FBBE1E823}"/>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16609923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16E461-8BA6-2705-2348-6DC406A751C8}"/>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F2BE0C4-7742-2D79-C219-89B15E72CC18}"/>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ED4C0CD-C41E-F740-E49D-5A52354ACBA1}"/>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B1E4CA17-A6A4-748D-899A-4144F271A0EC}"/>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EC02D162-8270-F7CE-FC2B-46A326437B84}"/>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13113833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866599E-D6D6-2903-C17A-4A8B3527AFFD}"/>
              </a:ext>
            </a:extLst>
          </p:cNvPr>
          <p:cNvSpPr>
            <a:spLocks noGrp="1"/>
          </p:cNvSpPr>
          <p:nvPr>
            <p:ph type="title" orient="vert"/>
          </p:nvPr>
        </p:nvSpPr>
        <p:spPr>
          <a:xfrm>
            <a:off x="6543675" y="274638"/>
            <a:ext cx="1971675" cy="4357687"/>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34AD0FC-B305-3633-5EA0-3C1B31A7A307}"/>
              </a:ext>
            </a:extLst>
          </p:cNvPr>
          <p:cNvSpPr>
            <a:spLocks noGrp="1"/>
          </p:cNvSpPr>
          <p:nvPr>
            <p:ph type="body" orient="vert" idx="1"/>
          </p:nvPr>
        </p:nvSpPr>
        <p:spPr>
          <a:xfrm>
            <a:off x="628650" y="274638"/>
            <a:ext cx="5762625" cy="435768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B7CCFDF-5CAC-7E9D-CD77-8945D8D95F37}"/>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57FD247C-B355-DC65-A884-B8976CDD2FB7}"/>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1A86230B-AC52-A786-B998-A4FE6E5BFB8C}"/>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3335973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F147CC-0EA1-FB5B-8C1C-B6A090BD0543}"/>
              </a:ext>
            </a:extLst>
          </p:cNvPr>
          <p:cNvSpPr>
            <a:spLocks noGrp="1"/>
          </p:cNvSpPr>
          <p:nvPr>
            <p:ph type="ctrTitle"/>
          </p:nvPr>
        </p:nvSpPr>
        <p:spPr>
          <a:xfrm>
            <a:off x="1143000" y="841375"/>
            <a:ext cx="6858000" cy="17907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862EF52-DFF4-3F36-66EF-4F4E58A97071}"/>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B0B2D5C-66C0-CF7C-39D0-AC95134A0874}"/>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5A149B11-7DCA-509D-94CC-568C4C43CB81}"/>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0174D961-C44B-7728-B5B1-D27190D829ED}"/>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18483944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A34458-BB9E-DE7B-92F4-AFB3B98AE5E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59B7359-2A75-A527-B622-BD08A7969C1E}"/>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56BCFF3-8B14-F18B-F84C-C17686E51215}"/>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29439A31-4DD4-E4E4-7D2A-6BEEAC971114}"/>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E0A2FA08-24D1-862A-138A-AC317520AE32}"/>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491432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9C9C9A-BDE9-D8EC-70A7-350050D6D0B2}"/>
              </a:ext>
            </a:extLst>
          </p:cNvPr>
          <p:cNvSpPr>
            <a:spLocks noGrp="1"/>
          </p:cNvSpPr>
          <p:nvPr>
            <p:ph type="title"/>
          </p:nvPr>
        </p:nvSpPr>
        <p:spPr>
          <a:xfrm>
            <a:off x="623888" y="1282700"/>
            <a:ext cx="7886700" cy="2139950"/>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80393FCB-533B-7288-272A-E7A1140F72B3}"/>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A3D512AB-A5D7-46FA-695C-860179733A7B}"/>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0B4F55F4-1C54-6A4E-D7CA-AB08E923B049}"/>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E0EEBC86-6B61-10AD-8F09-320E9AE953DF}"/>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4156017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4D08A8-7BDD-DA2B-7E8E-80B80429CD0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8813B9B-130A-0A5D-5A5F-450BFE453207}"/>
              </a:ext>
            </a:extLst>
          </p:cNvPr>
          <p:cNvSpPr>
            <a:spLocks noGrp="1"/>
          </p:cNvSpPr>
          <p:nvPr>
            <p:ph sz="half" idx="1"/>
          </p:nvPr>
        </p:nvSpPr>
        <p:spPr>
          <a:xfrm>
            <a:off x="628650" y="1370013"/>
            <a:ext cx="3867150" cy="326231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ACABCC1-71A1-707B-1A3C-802D0D3C0921}"/>
              </a:ext>
            </a:extLst>
          </p:cNvPr>
          <p:cNvSpPr>
            <a:spLocks noGrp="1"/>
          </p:cNvSpPr>
          <p:nvPr>
            <p:ph sz="half" idx="2"/>
          </p:nvPr>
        </p:nvSpPr>
        <p:spPr>
          <a:xfrm>
            <a:off x="4648200" y="1370013"/>
            <a:ext cx="3867150" cy="326231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CE540B0C-B028-629D-4D8D-3CA8F5B49FC0}"/>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A83B2604-A1C6-2282-1D12-A7F0D79B53E3}"/>
              </a:ext>
            </a:extLst>
          </p:cNvPr>
          <p:cNvSpPr>
            <a:spLocks noGrp="1"/>
          </p:cNvSpPr>
          <p:nvPr>
            <p:ph type="ftr" sz="quarter" idx="11"/>
          </p:nvPr>
        </p:nvSpPr>
        <p:spPr/>
        <p:txBody>
          <a:bodyPr/>
          <a:lstStyle/>
          <a:p>
            <a:r>
              <a:rPr lang="it-IT"/>
              <a:t>Giornate Nazionali 28 Giugno 2024 – Annalisa D'Angelo</a:t>
            </a:r>
          </a:p>
        </p:txBody>
      </p:sp>
      <p:sp>
        <p:nvSpPr>
          <p:cNvPr id="7" name="Segnaposto numero diapositiva 6">
            <a:extLst>
              <a:ext uri="{FF2B5EF4-FFF2-40B4-BE49-F238E27FC236}">
                <a16:creationId xmlns:a16="http://schemas.microsoft.com/office/drawing/2014/main" id="{9BF24023-1B3B-DE29-5460-1FCF3F043C1B}"/>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11349299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B5E46D-0135-EAF4-179C-D3A4FE19F724}"/>
              </a:ext>
            </a:extLst>
          </p:cNvPr>
          <p:cNvSpPr>
            <a:spLocks noGrp="1"/>
          </p:cNvSpPr>
          <p:nvPr>
            <p:ph type="title"/>
          </p:nvPr>
        </p:nvSpPr>
        <p:spPr>
          <a:xfrm>
            <a:off x="630238" y="274638"/>
            <a:ext cx="7886700" cy="993775"/>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3B94ACE-0D0F-65D2-6F48-B6B5BC1A62BB}"/>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B0A98EE2-734E-FF65-1D3F-175F185A87B4}"/>
              </a:ext>
            </a:extLst>
          </p:cNvPr>
          <p:cNvSpPr>
            <a:spLocks noGrp="1"/>
          </p:cNvSpPr>
          <p:nvPr>
            <p:ph sz="half" idx="2"/>
          </p:nvPr>
        </p:nvSpPr>
        <p:spPr>
          <a:xfrm>
            <a:off x="630238" y="1879600"/>
            <a:ext cx="3868737" cy="27622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D195A9F9-99BE-785A-4744-F5C3499459C9}"/>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99E6A2B4-5011-EF2A-63BF-CCA59A8F09F4}"/>
              </a:ext>
            </a:extLst>
          </p:cNvPr>
          <p:cNvSpPr>
            <a:spLocks noGrp="1"/>
          </p:cNvSpPr>
          <p:nvPr>
            <p:ph sz="quarter" idx="4"/>
          </p:nvPr>
        </p:nvSpPr>
        <p:spPr>
          <a:xfrm>
            <a:off x="4629150" y="1879600"/>
            <a:ext cx="3887788" cy="27622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52B608C9-38D2-46CC-E4E7-7957C4EAF4C5}"/>
              </a:ext>
            </a:extLst>
          </p:cNvPr>
          <p:cNvSpPr>
            <a:spLocks noGrp="1"/>
          </p:cNvSpPr>
          <p:nvPr>
            <p:ph type="dt" sz="half" idx="10"/>
          </p:nvPr>
        </p:nvSpPr>
        <p:spPr/>
        <p:txBody>
          <a:bodyPr/>
          <a:lstStyle/>
          <a:p>
            <a:endParaRPr lang="it-IT"/>
          </a:p>
        </p:txBody>
      </p:sp>
      <p:sp>
        <p:nvSpPr>
          <p:cNvPr id="8" name="Segnaposto piè di pagina 7">
            <a:extLst>
              <a:ext uri="{FF2B5EF4-FFF2-40B4-BE49-F238E27FC236}">
                <a16:creationId xmlns:a16="http://schemas.microsoft.com/office/drawing/2014/main" id="{763FB7D7-9321-994C-6358-7CED080892B3}"/>
              </a:ext>
            </a:extLst>
          </p:cNvPr>
          <p:cNvSpPr>
            <a:spLocks noGrp="1"/>
          </p:cNvSpPr>
          <p:nvPr>
            <p:ph type="ftr" sz="quarter" idx="11"/>
          </p:nvPr>
        </p:nvSpPr>
        <p:spPr/>
        <p:txBody>
          <a:bodyPr/>
          <a:lstStyle/>
          <a:p>
            <a:r>
              <a:rPr lang="it-IT"/>
              <a:t>Giornate Nazionali 28 Giugno 2024 – Annalisa D'Angelo</a:t>
            </a:r>
          </a:p>
        </p:txBody>
      </p:sp>
      <p:sp>
        <p:nvSpPr>
          <p:cNvPr id="9" name="Segnaposto numero diapositiva 8">
            <a:extLst>
              <a:ext uri="{FF2B5EF4-FFF2-40B4-BE49-F238E27FC236}">
                <a16:creationId xmlns:a16="http://schemas.microsoft.com/office/drawing/2014/main" id="{6C96FBD7-0DBA-C0A3-E945-12D278FE3C34}"/>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3738628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3305176"/>
            <a:ext cx="7772400" cy="1021556"/>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a:xfrm>
            <a:off x="457200" y="4767263"/>
            <a:ext cx="2133600" cy="273844"/>
          </a:xfrm>
          <a:prstGeom prst="rect">
            <a:avLst/>
          </a:prstGeom>
        </p:spPr>
        <p:txBody>
          <a:bodyPr/>
          <a:lstStyle/>
          <a:p>
            <a:endParaRPr lang="it-IT"/>
          </a:p>
        </p:txBody>
      </p:sp>
      <p:sp>
        <p:nvSpPr>
          <p:cNvPr id="5" name="Segnaposto piè di pagina 4"/>
          <p:cNvSpPr>
            <a:spLocks noGrp="1"/>
          </p:cNvSpPr>
          <p:nvPr>
            <p:ph type="ftr" sz="quarter" idx="11"/>
          </p:nvPr>
        </p:nvSpPr>
        <p:spPr/>
        <p:txBody>
          <a:bodyPr/>
          <a:lstStyle/>
          <a:p>
            <a:r>
              <a:rPr lang="it-IT"/>
              <a:t>Giornate Nazionali 28 Giugno 2024 – Annalisa D'Angelo</a:t>
            </a:r>
          </a:p>
        </p:txBody>
      </p:sp>
      <p:sp>
        <p:nvSpPr>
          <p:cNvPr id="6" name="Segnaposto numero diapositiva 5"/>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30555009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09612B-19D7-406C-A273-6656EDCAE823}"/>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C42E4A6-8213-369F-A50C-DED860F5130A}"/>
              </a:ext>
            </a:extLst>
          </p:cNvPr>
          <p:cNvSpPr>
            <a:spLocks noGrp="1"/>
          </p:cNvSpPr>
          <p:nvPr>
            <p:ph type="dt" sz="half" idx="10"/>
          </p:nvPr>
        </p:nvSpPr>
        <p:spPr/>
        <p:txBody>
          <a:bodyPr/>
          <a:lstStyle/>
          <a:p>
            <a:endParaRPr lang="it-IT"/>
          </a:p>
        </p:txBody>
      </p:sp>
      <p:sp>
        <p:nvSpPr>
          <p:cNvPr id="4" name="Segnaposto piè di pagina 3">
            <a:extLst>
              <a:ext uri="{FF2B5EF4-FFF2-40B4-BE49-F238E27FC236}">
                <a16:creationId xmlns:a16="http://schemas.microsoft.com/office/drawing/2014/main" id="{2B47BD05-511E-9518-2D7E-8E7CC98F936C}"/>
              </a:ext>
            </a:extLst>
          </p:cNvPr>
          <p:cNvSpPr>
            <a:spLocks noGrp="1"/>
          </p:cNvSpPr>
          <p:nvPr>
            <p:ph type="ftr" sz="quarter" idx="11"/>
          </p:nvPr>
        </p:nvSpPr>
        <p:spPr/>
        <p:txBody>
          <a:bodyPr/>
          <a:lstStyle/>
          <a:p>
            <a:r>
              <a:rPr lang="it-IT"/>
              <a:t>Giornate Nazionali 28 Giugno 2024 – Annalisa D'Angelo</a:t>
            </a:r>
          </a:p>
        </p:txBody>
      </p:sp>
      <p:sp>
        <p:nvSpPr>
          <p:cNvPr id="5" name="Segnaposto numero diapositiva 4">
            <a:extLst>
              <a:ext uri="{FF2B5EF4-FFF2-40B4-BE49-F238E27FC236}">
                <a16:creationId xmlns:a16="http://schemas.microsoft.com/office/drawing/2014/main" id="{7737504D-EEAA-72B7-545C-3CC68A1B104D}"/>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33611889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4C055A6-ADAC-800C-E95C-90607C791886}"/>
              </a:ext>
            </a:extLst>
          </p:cNvPr>
          <p:cNvSpPr>
            <a:spLocks noGrp="1"/>
          </p:cNvSpPr>
          <p:nvPr>
            <p:ph type="dt" sz="half" idx="10"/>
          </p:nvPr>
        </p:nvSpPr>
        <p:spPr/>
        <p:txBody>
          <a:bodyPr/>
          <a:lstStyle/>
          <a:p>
            <a:endParaRPr lang="it-IT"/>
          </a:p>
        </p:txBody>
      </p:sp>
      <p:sp>
        <p:nvSpPr>
          <p:cNvPr id="3" name="Segnaposto piè di pagina 2">
            <a:extLst>
              <a:ext uri="{FF2B5EF4-FFF2-40B4-BE49-F238E27FC236}">
                <a16:creationId xmlns:a16="http://schemas.microsoft.com/office/drawing/2014/main" id="{453CF365-1002-E042-FD2B-534A2251C0E0}"/>
              </a:ext>
            </a:extLst>
          </p:cNvPr>
          <p:cNvSpPr>
            <a:spLocks noGrp="1"/>
          </p:cNvSpPr>
          <p:nvPr>
            <p:ph type="ftr" sz="quarter" idx="11"/>
          </p:nvPr>
        </p:nvSpPr>
        <p:spPr/>
        <p:txBody>
          <a:bodyPr/>
          <a:lstStyle/>
          <a:p>
            <a:r>
              <a:rPr lang="it-IT"/>
              <a:t>Giornate Nazionali 28 Giugno 2024 – Annalisa D'Angelo</a:t>
            </a:r>
          </a:p>
        </p:txBody>
      </p:sp>
      <p:sp>
        <p:nvSpPr>
          <p:cNvPr id="4" name="Segnaposto numero diapositiva 3">
            <a:extLst>
              <a:ext uri="{FF2B5EF4-FFF2-40B4-BE49-F238E27FC236}">
                <a16:creationId xmlns:a16="http://schemas.microsoft.com/office/drawing/2014/main" id="{4B59707C-E19A-C089-1FA1-841B473AC026}"/>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2346750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1C0E37-4540-D439-FDB3-06644C5905F1}"/>
              </a:ext>
            </a:extLst>
          </p:cNvPr>
          <p:cNvSpPr>
            <a:spLocks noGrp="1"/>
          </p:cNvSpPr>
          <p:nvPr>
            <p:ph type="title"/>
          </p:nvPr>
        </p:nvSpPr>
        <p:spPr>
          <a:xfrm>
            <a:off x="630238" y="342900"/>
            <a:ext cx="2949575" cy="120015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8A2E40C-8D5C-CBDF-5117-B328C192DAF7}"/>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1677A03-962B-0B1A-AABA-F8EB2C4868ED}"/>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45F3275-8D77-96FF-354C-CC639A04FE30}"/>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EA7E8414-3A47-8E83-44E1-62D55EA6125D}"/>
              </a:ext>
            </a:extLst>
          </p:cNvPr>
          <p:cNvSpPr>
            <a:spLocks noGrp="1"/>
          </p:cNvSpPr>
          <p:nvPr>
            <p:ph type="ftr" sz="quarter" idx="11"/>
          </p:nvPr>
        </p:nvSpPr>
        <p:spPr/>
        <p:txBody>
          <a:bodyPr/>
          <a:lstStyle/>
          <a:p>
            <a:r>
              <a:rPr lang="it-IT"/>
              <a:t>Giornate Nazionali 28 Giugno 2024 – Annalisa D'Angelo</a:t>
            </a:r>
          </a:p>
        </p:txBody>
      </p:sp>
      <p:sp>
        <p:nvSpPr>
          <p:cNvPr id="7" name="Segnaposto numero diapositiva 6">
            <a:extLst>
              <a:ext uri="{FF2B5EF4-FFF2-40B4-BE49-F238E27FC236}">
                <a16:creationId xmlns:a16="http://schemas.microsoft.com/office/drawing/2014/main" id="{EB12B188-8876-1AAD-9611-70D2506C5BE1}"/>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8009127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472DA7-1310-DB41-64EB-5877F041A0D7}"/>
              </a:ext>
            </a:extLst>
          </p:cNvPr>
          <p:cNvSpPr>
            <a:spLocks noGrp="1"/>
          </p:cNvSpPr>
          <p:nvPr>
            <p:ph type="title"/>
          </p:nvPr>
        </p:nvSpPr>
        <p:spPr>
          <a:xfrm>
            <a:off x="630238" y="342900"/>
            <a:ext cx="2949575" cy="120015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288A6C8-08A5-9AE0-F588-E63EEA6EF29A}"/>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1506F7D7-CCC4-470D-CCF3-BE0DE0C9203C}"/>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E694792-74EB-1D58-9759-6A1E354B2EFD}"/>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F7999BAF-C257-BB6F-49DB-1BF324F141EC}"/>
              </a:ext>
            </a:extLst>
          </p:cNvPr>
          <p:cNvSpPr>
            <a:spLocks noGrp="1"/>
          </p:cNvSpPr>
          <p:nvPr>
            <p:ph type="ftr" sz="quarter" idx="11"/>
          </p:nvPr>
        </p:nvSpPr>
        <p:spPr/>
        <p:txBody>
          <a:bodyPr/>
          <a:lstStyle/>
          <a:p>
            <a:r>
              <a:rPr lang="it-IT"/>
              <a:t>Giornate Nazionali 28 Giugno 2024 – Annalisa D'Angelo</a:t>
            </a:r>
          </a:p>
        </p:txBody>
      </p:sp>
      <p:sp>
        <p:nvSpPr>
          <p:cNvPr id="7" name="Segnaposto numero diapositiva 6">
            <a:extLst>
              <a:ext uri="{FF2B5EF4-FFF2-40B4-BE49-F238E27FC236}">
                <a16:creationId xmlns:a16="http://schemas.microsoft.com/office/drawing/2014/main" id="{733E4616-5505-A378-699D-83F3EF000D98}"/>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39202138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C3D65C-15FB-A592-F06C-53567AF28099}"/>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D9AF65F-40F8-B487-29B3-10B7D7A77055}"/>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43A532E-2435-648A-096E-18F8807260FB}"/>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21113AA1-D566-8E93-B777-A39515FC8A8A}"/>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557CFBD5-C429-1DEC-9010-869ACE6AF486}"/>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20546130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18878817-D1E0-89E3-8C96-07A464640F01}"/>
              </a:ext>
            </a:extLst>
          </p:cNvPr>
          <p:cNvSpPr>
            <a:spLocks noGrp="1"/>
          </p:cNvSpPr>
          <p:nvPr>
            <p:ph type="title" orient="vert"/>
          </p:nvPr>
        </p:nvSpPr>
        <p:spPr>
          <a:xfrm>
            <a:off x="6543675" y="274638"/>
            <a:ext cx="1971675" cy="4357687"/>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671B936-E195-CA61-A2D0-62F314D6DA4C}"/>
              </a:ext>
            </a:extLst>
          </p:cNvPr>
          <p:cNvSpPr>
            <a:spLocks noGrp="1"/>
          </p:cNvSpPr>
          <p:nvPr>
            <p:ph type="body" orient="vert" idx="1"/>
          </p:nvPr>
        </p:nvSpPr>
        <p:spPr>
          <a:xfrm>
            <a:off x="628650" y="274638"/>
            <a:ext cx="5762625" cy="435768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E7DF886-2A3A-CCC8-D4C2-903CC51B6852}"/>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110B4F60-0273-4F92-BB9B-F238399766F3}"/>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93278CA2-61E6-9B24-62DD-744676132D36}"/>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15168930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4AB458-F38F-CD89-BDB2-DA772459A821}"/>
              </a:ext>
            </a:extLst>
          </p:cNvPr>
          <p:cNvSpPr>
            <a:spLocks noGrp="1"/>
          </p:cNvSpPr>
          <p:nvPr>
            <p:ph type="ctrTitle"/>
          </p:nvPr>
        </p:nvSpPr>
        <p:spPr>
          <a:xfrm>
            <a:off x="1143000" y="841375"/>
            <a:ext cx="6858000" cy="17907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1E4F6FA3-0F5E-8F5B-55F2-92C5D4D108F3}"/>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2188399-27CA-F039-846D-F63F4A64CE40}"/>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49B9326F-0890-8356-A82D-504F19CB5503}"/>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F566BEB9-F914-8F5A-6B7E-B287A39C96A7}"/>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1373395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6CB611-98D2-5B9E-B079-95B0C0C7256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43D6ECB-160F-EB6D-C0FD-9A51C0E34E5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6BEB073-7176-6412-45E4-33196A225161}"/>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D8105B00-A835-8E84-FFAE-E2F45A9FD3BC}"/>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AA01B9AE-BE0B-2A12-DCE2-0E23F7C52187}"/>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31591777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BA2AA7-6FA7-D968-74CA-44CE9F2FB49D}"/>
              </a:ext>
            </a:extLst>
          </p:cNvPr>
          <p:cNvSpPr>
            <a:spLocks noGrp="1"/>
          </p:cNvSpPr>
          <p:nvPr>
            <p:ph type="title"/>
          </p:nvPr>
        </p:nvSpPr>
        <p:spPr>
          <a:xfrm>
            <a:off x="623888" y="1282700"/>
            <a:ext cx="7886700" cy="2139950"/>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2CEF0E34-C34E-28AB-D2BE-51F3B1EA7EE6}"/>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53A8927E-72B4-A344-5BA5-1B5B3CF0B1B3}"/>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E41DBEDB-69CE-F866-CBB8-80E170EFBE98}"/>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CB858EFE-A50A-C9D1-426E-21B5DAC05489}"/>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16786407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91A071-6A47-0726-5533-3AB1C5029CE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0C996F8-7DB5-AF9A-1F95-016E03DFAC61}"/>
              </a:ext>
            </a:extLst>
          </p:cNvPr>
          <p:cNvSpPr>
            <a:spLocks noGrp="1"/>
          </p:cNvSpPr>
          <p:nvPr>
            <p:ph sz="half" idx="1"/>
          </p:nvPr>
        </p:nvSpPr>
        <p:spPr>
          <a:xfrm>
            <a:off x="628650" y="1370013"/>
            <a:ext cx="3867150" cy="326231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BC334DD7-AA7E-1CAF-5127-2707C6BB0BE2}"/>
              </a:ext>
            </a:extLst>
          </p:cNvPr>
          <p:cNvSpPr>
            <a:spLocks noGrp="1"/>
          </p:cNvSpPr>
          <p:nvPr>
            <p:ph sz="half" idx="2"/>
          </p:nvPr>
        </p:nvSpPr>
        <p:spPr>
          <a:xfrm>
            <a:off x="4648200" y="1370013"/>
            <a:ext cx="3867150" cy="326231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24234D74-B850-1B67-AFFD-B9E1CFDC85E4}"/>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10045894-6C84-5BBA-8954-5EB763057311}"/>
              </a:ext>
            </a:extLst>
          </p:cNvPr>
          <p:cNvSpPr>
            <a:spLocks noGrp="1"/>
          </p:cNvSpPr>
          <p:nvPr>
            <p:ph type="ftr" sz="quarter" idx="11"/>
          </p:nvPr>
        </p:nvSpPr>
        <p:spPr/>
        <p:txBody>
          <a:bodyPr/>
          <a:lstStyle/>
          <a:p>
            <a:r>
              <a:rPr lang="it-IT"/>
              <a:t>Giornate Nazionali 28 Giugno 2024 – Annalisa D'Angelo</a:t>
            </a:r>
          </a:p>
        </p:txBody>
      </p:sp>
      <p:sp>
        <p:nvSpPr>
          <p:cNvPr id="7" name="Segnaposto numero diapositiva 6">
            <a:extLst>
              <a:ext uri="{FF2B5EF4-FFF2-40B4-BE49-F238E27FC236}">
                <a16:creationId xmlns:a16="http://schemas.microsoft.com/office/drawing/2014/main" id="{F5547F87-2144-F5ED-1524-7D580A8BDF06}"/>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2727229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a:xfrm>
            <a:off x="457200" y="4767263"/>
            <a:ext cx="2133600" cy="273844"/>
          </a:xfrm>
          <a:prstGeom prst="rect">
            <a:avLst/>
          </a:prstGeom>
        </p:spPr>
        <p:txBody>
          <a:bodyPr/>
          <a:lstStyle/>
          <a:p>
            <a:endParaRPr lang="it-IT"/>
          </a:p>
        </p:txBody>
      </p:sp>
      <p:sp>
        <p:nvSpPr>
          <p:cNvPr id="6" name="Segnaposto piè di pagina 5"/>
          <p:cNvSpPr>
            <a:spLocks noGrp="1"/>
          </p:cNvSpPr>
          <p:nvPr>
            <p:ph type="ftr" sz="quarter" idx="11"/>
          </p:nvPr>
        </p:nvSpPr>
        <p:spPr/>
        <p:txBody>
          <a:bodyPr/>
          <a:lstStyle/>
          <a:p>
            <a:r>
              <a:rPr lang="it-IT"/>
              <a:t>Giornate Nazionali 28 Giugno 2024 – Annalisa D'Angelo</a:t>
            </a:r>
          </a:p>
        </p:txBody>
      </p:sp>
      <p:sp>
        <p:nvSpPr>
          <p:cNvPr id="7" name="Segnaposto numero diapositiva 6"/>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1262767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0EC18E-0098-31C1-3D4A-F7CEF81122EA}"/>
              </a:ext>
            </a:extLst>
          </p:cNvPr>
          <p:cNvSpPr>
            <a:spLocks noGrp="1"/>
          </p:cNvSpPr>
          <p:nvPr>
            <p:ph type="title"/>
          </p:nvPr>
        </p:nvSpPr>
        <p:spPr>
          <a:xfrm>
            <a:off x="630238" y="274638"/>
            <a:ext cx="7886700" cy="993775"/>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032A0E5-191E-7EF1-23BC-F70A81D3EEE5}"/>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7D1A8306-0A91-B37F-07E7-A57C2F7721CD}"/>
              </a:ext>
            </a:extLst>
          </p:cNvPr>
          <p:cNvSpPr>
            <a:spLocks noGrp="1"/>
          </p:cNvSpPr>
          <p:nvPr>
            <p:ph sz="half" idx="2"/>
          </p:nvPr>
        </p:nvSpPr>
        <p:spPr>
          <a:xfrm>
            <a:off x="630238" y="1879600"/>
            <a:ext cx="3868737" cy="27622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1AFCADBE-5796-9183-3A35-5FB23D3663E2}"/>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ACA80B6E-8FE5-1E73-0228-1B6014B3E790}"/>
              </a:ext>
            </a:extLst>
          </p:cNvPr>
          <p:cNvSpPr>
            <a:spLocks noGrp="1"/>
          </p:cNvSpPr>
          <p:nvPr>
            <p:ph sz="quarter" idx="4"/>
          </p:nvPr>
        </p:nvSpPr>
        <p:spPr>
          <a:xfrm>
            <a:off x="4629150" y="1879600"/>
            <a:ext cx="3887788" cy="27622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804C7947-813C-038C-62D5-E46B989EB9ED}"/>
              </a:ext>
            </a:extLst>
          </p:cNvPr>
          <p:cNvSpPr>
            <a:spLocks noGrp="1"/>
          </p:cNvSpPr>
          <p:nvPr>
            <p:ph type="dt" sz="half" idx="10"/>
          </p:nvPr>
        </p:nvSpPr>
        <p:spPr/>
        <p:txBody>
          <a:bodyPr/>
          <a:lstStyle/>
          <a:p>
            <a:endParaRPr lang="it-IT"/>
          </a:p>
        </p:txBody>
      </p:sp>
      <p:sp>
        <p:nvSpPr>
          <p:cNvPr id="8" name="Segnaposto piè di pagina 7">
            <a:extLst>
              <a:ext uri="{FF2B5EF4-FFF2-40B4-BE49-F238E27FC236}">
                <a16:creationId xmlns:a16="http://schemas.microsoft.com/office/drawing/2014/main" id="{D274AFDF-35DC-ACD0-306E-7DED079F5D52}"/>
              </a:ext>
            </a:extLst>
          </p:cNvPr>
          <p:cNvSpPr>
            <a:spLocks noGrp="1"/>
          </p:cNvSpPr>
          <p:nvPr>
            <p:ph type="ftr" sz="quarter" idx="11"/>
          </p:nvPr>
        </p:nvSpPr>
        <p:spPr/>
        <p:txBody>
          <a:bodyPr/>
          <a:lstStyle/>
          <a:p>
            <a:r>
              <a:rPr lang="it-IT"/>
              <a:t>Giornate Nazionali 28 Giugno 2024 – Annalisa D'Angelo</a:t>
            </a:r>
          </a:p>
        </p:txBody>
      </p:sp>
      <p:sp>
        <p:nvSpPr>
          <p:cNvPr id="9" name="Segnaposto numero diapositiva 8">
            <a:extLst>
              <a:ext uri="{FF2B5EF4-FFF2-40B4-BE49-F238E27FC236}">
                <a16:creationId xmlns:a16="http://schemas.microsoft.com/office/drawing/2014/main" id="{CF440EEB-6415-3D15-58B2-05AE7F26A2F0}"/>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17393153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4E84C2-E8AF-F2AF-B409-E02789548978}"/>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9338DA4-F4C5-75CE-8903-A339AF352ADD}"/>
              </a:ext>
            </a:extLst>
          </p:cNvPr>
          <p:cNvSpPr>
            <a:spLocks noGrp="1"/>
          </p:cNvSpPr>
          <p:nvPr>
            <p:ph type="dt" sz="half" idx="10"/>
          </p:nvPr>
        </p:nvSpPr>
        <p:spPr/>
        <p:txBody>
          <a:bodyPr/>
          <a:lstStyle/>
          <a:p>
            <a:endParaRPr lang="it-IT"/>
          </a:p>
        </p:txBody>
      </p:sp>
      <p:sp>
        <p:nvSpPr>
          <p:cNvPr id="4" name="Segnaposto piè di pagina 3">
            <a:extLst>
              <a:ext uri="{FF2B5EF4-FFF2-40B4-BE49-F238E27FC236}">
                <a16:creationId xmlns:a16="http://schemas.microsoft.com/office/drawing/2014/main" id="{7D7C8C48-6A48-50CF-126C-CF3B145CB21E}"/>
              </a:ext>
            </a:extLst>
          </p:cNvPr>
          <p:cNvSpPr>
            <a:spLocks noGrp="1"/>
          </p:cNvSpPr>
          <p:nvPr>
            <p:ph type="ftr" sz="quarter" idx="11"/>
          </p:nvPr>
        </p:nvSpPr>
        <p:spPr/>
        <p:txBody>
          <a:bodyPr/>
          <a:lstStyle/>
          <a:p>
            <a:r>
              <a:rPr lang="it-IT"/>
              <a:t>Giornate Nazionali 28 Giugno 2024 – Annalisa D'Angelo</a:t>
            </a:r>
          </a:p>
        </p:txBody>
      </p:sp>
      <p:sp>
        <p:nvSpPr>
          <p:cNvPr id="5" name="Segnaposto numero diapositiva 4">
            <a:extLst>
              <a:ext uri="{FF2B5EF4-FFF2-40B4-BE49-F238E27FC236}">
                <a16:creationId xmlns:a16="http://schemas.microsoft.com/office/drawing/2014/main" id="{5F6F9268-ADD0-BE8B-4185-A594BBE06CEA}"/>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27264204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DC9A158B-E117-7269-1A88-8E43C59C8B3A}"/>
              </a:ext>
            </a:extLst>
          </p:cNvPr>
          <p:cNvSpPr>
            <a:spLocks noGrp="1"/>
          </p:cNvSpPr>
          <p:nvPr>
            <p:ph type="dt" sz="half" idx="10"/>
          </p:nvPr>
        </p:nvSpPr>
        <p:spPr/>
        <p:txBody>
          <a:bodyPr/>
          <a:lstStyle/>
          <a:p>
            <a:endParaRPr lang="it-IT"/>
          </a:p>
        </p:txBody>
      </p:sp>
      <p:sp>
        <p:nvSpPr>
          <p:cNvPr id="3" name="Segnaposto piè di pagina 2">
            <a:extLst>
              <a:ext uri="{FF2B5EF4-FFF2-40B4-BE49-F238E27FC236}">
                <a16:creationId xmlns:a16="http://schemas.microsoft.com/office/drawing/2014/main" id="{F8485A51-CBDC-735B-C03A-0FE795B1DF25}"/>
              </a:ext>
            </a:extLst>
          </p:cNvPr>
          <p:cNvSpPr>
            <a:spLocks noGrp="1"/>
          </p:cNvSpPr>
          <p:nvPr>
            <p:ph type="ftr" sz="quarter" idx="11"/>
          </p:nvPr>
        </p:nvSpPr>
        <p:spPr/>
        <p:txBody>
          <a:bodyPr/>
          <a:lstStyle/>
          <a:p>
            <a:r>
              <a:rPr lang="it-IT"/>
              <a:t>Giornate Nazionali 28 Giugno 2024 – Annalisa D'Angelo</a:t>
            </a:r>
          </a:p>
        </p:txBody>
      </p:sp>
      <p:sp>
        <p:nvSpPr>
          <p:cNvPr id="4" name="Segnaposto numero diapositiva 3">
            <a:extLst>
              <a:ext uri="{FF2B5EF4-FFF2-40B4-BE49-F238E27FC236}">
                <a16:creationId xmlns:a16="http://schemas.microsoft.com/office/drawing/2014/main" id="{347D4F51-FEF3-E8EA-C20A-FA98E677DE2A}"/>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10018164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E8D35D-78ED-A111-FAD5-9FC91A281EE8}"/>
              </a:ext>
            </a:extLst>
          </p:cNvPr>
          <p:cNvSpPr>
            <a:spLocks noGrp="1"/>
          </p:cNvSpPr>
          <p:nvPr>
            <p:ph type="title"/>
          </p:nvPr>
        </p:nvSpPr>
        <p:spPr>
          <a:xfrm>
            <a:off x="630238" y="342900"/>
            <a:ext cx="2949575" cy="120015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86E8022-A319-1C54-B0AF-F5F91B8B75B0}"/>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BA70C8BC-625A-24E8-5682-EE23EF76C276}"/>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A89D1D5-33EA-02F6-0BA5-6D23D17F9D82}"/>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FD0EBC53-18A9-F26E-906F-F0598D8315B6}"/>
              </a:ext>
            </a:extLst>
          </p:cNvPr>
          <p:cNvSpPr>
            <a:spLocks noGrp="1"/>
          </p:cNvSpPr>
          <p:nvPr>
            <p:ph type="ftr" sz="quarter" idx="11"/>
          </p:nvPr>
        </p:nvSpPr>
        <p:spPr/>
        <p:txBody>
          <a:bodyPr/>
          <a:lstStyle/>
          <a:p>
            <a:r>
              <a:rPr lang="it-IT"/>
              <a:t>Giornate Nazionali 28 Giugno 2024 – Annalisa D'Angelo</a:t>
            </a:r>
          </a:p>
        </p:txBody>
      </p:sp>
      <p:sp>
        <p:nvSpPr>
          <p:cNvPr id="7" name="Segnaposto numero diapositiva 6">
            <a:extLst>
              <a:ext uri="{FF2B5EF4-FFF2-40B4-BE49-F238E27FC236}">
                <a16:creationId xmlns:a16="http://schemas.microsoft.com/office/drawing/2014/main" id="{5C5C68C5-BEED-7BBB-B804-B3DED29B6D7D}"/>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25350073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2407BF-7CAA-7131-3C28-C56AF2F6C254}"/>
              </a:ext>
            </a:extLst>
          </p:cNvPr>
          <p:cNvSpPr>
            <a:spLocks noGrp="1"/>
          </p:cNvSpPr>
          <p:nvPr>
            <p:ph type="title"/>
          </p:nvPr>
        </p:nvSpPr>
        <p:spPr>
          <a:xfrm>
            <a:off x="630238" y="342900"/>
            <a:ext cx="2949575" cy="120015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0DED272F-CC49-DDF5-DFAD-EC5AFEDFF3B9}"/>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29604750-239D-D31B-872D-8F96116B6C4E}"/>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F6075F6-C5EA-03C1-3F4B-B7811BF342B9}"/>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434AA4A3-CC55-BDC8-41DA-6BA7C00D4E31}"/>
              </a:ext>
            </a:extLst>
          </p:cNvPr>
          <p:cNvSpPr>
            <a:spLocks noGrp="1"/>
          </p:cNvSpPr>
          <p:nvPr>
            <p:ph type="ftr" sz="quarter" idx="11"/>
          </p:nvPr>
        </p:nvSpPr>
        <p:spPr/>
        <p:txBody>
          <a:bodyPr/>
          <a:lstStyle/>
          <a:p>
            <a:r>
              <a:rPr lang="it-IT"/>
              <a:t>Giornate Nazionali 28 Giugno 2024 – Annalisa D'Angelo</a:t>
            </a:r>
          </a:p>
        </p:txBody>
      </p:sp>
      <p:sp>
        <p:nvSpPr>
          <p:cNvPr id="7" name="Segnaposto numero diapositiva 6">
            <a:extLst>
              <a:ext uri="{FF2B5EF4-FFF2-40B4-BE49-F238E27FC236}">
                <a16:creationId xmlns:a16="http://schemas.microsoft.com/office/drawing/2014/main" id="{0B85234F-15C7-20F0-0915-9F2995E51AAD}"/>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2211255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3997B0-3834-1CA2-A54D-40E4650D88BA}"/>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E9FA1B7-6B2B-94B2-6524-1EDA9E26ECB6}"/>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2DB07E9-43F0-407B-8A3B-2C325E0E8B3B}"/>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35CC4876-5B6C-DD1D-6033-D4BCB0A0C22B}"/>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740F3211-10CA-F8F0-FEAF-EF1DB6C19492}"/>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15809410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1DC5B02F-2144-26F0-982B-CE95EB99E77E}"/>
              </a:ext>
            </a:extLst>
          </p:cNvPr>
          <p:cNvSpPr>
            <a:spLocks noGrp="1"/>
          </p:cNvSpPr>
          <p:nvPr>
            <p:ph type="title" orient="vert"/>
          </p:nvPr>
        </p:nvSpPr>
        <p:spPr>
          <a:xfrm>
            <a:off x="6543675" y="274638"/>
            <a:ext cx="1971675" cy="4357687"/>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19935F8-15AE-FD44-91BE-0B896CC85927}"/>
              </a:ext>
            </a:extLst>
          </p:cNvPr>
          <p:cNvSpPr>
            <a:spLocks noGrp="1"/>
          </p:cNvSpPr>
          <p:nvPr>
            <p:ph type="body" orient="vert" idx="1"/>
          </p:nvPr>
        </p:nvSpPr>
        <p:spPr>
          <a:xfrm>
            <a:off x="628650" y="274638"/>
            <a:ext cx="5762625" cy="435768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1A1EAC2-6654-3AE8-EEEE-576DDF1C2087}"/>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CF6EC08A-6407-42FD-B471-9447C88FEB82}"/>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1991F759-4B54-6E3F-FC0D-5B5DD3E9278A}"/>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23846102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978720-A93D-67A4-E76D-8BD4E68FC9D2}"/>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45B6F0F4-8118-73AB-8F8F-0C948093078D}"/>
              </a:ext>
            </a:extLst>
          </p:cNvPr>
          <p:cNvSpPr>
            <a:spLocks noGrp="1"/>
          </p:cNvSpPr>
          <p:nvPr>
            <p:ph type="dt" sz="half" idx="10"/>
          </p:nvPr>
        </p:nvSpPr>
        <p:spPr/>
        <p:txBody>
          <a:bodyPr/>
          <a:lstStyle/>
          <a:p>
            <a:endParaRPr lang="it-IT"/>
          </a:p>
        </p:txBody>
      </p:sp>
      <p:sp>
        <p:nvSpPr>
          <p:cNvPr id="4" name="Segnaposto piè di pagina 3">
            <a:extLst>
              <a:ext uri="{FF2B5EF4-FFF2-40B4-BE49-F238E27FC236}">
                <a16:creationId xmlns:a16="http://schemas.microsoft.com/office/drawing/2014/main" id="{CE86E23A-0F60-69BE-8CB6-1D5DD8C307FF}"/>
              </a:ext>
            </a:extLst>
          </p:cNvPr>
          <p:cNvSpPr>
            <a:spLocks noGrp="1"/>
          </p:cNvSpPr>
          <p:nvPr>
            <p:ph type="ftr" sz="quarter" idx="11"/>
          </p:nvPr>
        </p:nvSpPr>
        <p:spPr/>
        <p:txBody>
          <a:bodyPr/>
          <a:lstStyle/>
          <a:p>
            <a:r>
              <a:rPr lang="it-IT"/>
              <a:t>Giornate Nazionali 28 Giugno 2024 – Annalisa D'Angelo</a:t>
            </a:r>
          </a:p>
        </p:txBody>
      </p:sp>
      <p:sp>
        <p:nvSpPr>
          <p:cNvPr id="5" name="Segnaposto numero diapositiva 4">
            <a:extLst>
              <a:ext uri="{FF2B5EF4-FFF2-40B4-BE49-F238E27FC236}">
                <a16:creationId xmlns:a16="http://schemas.microsoft.com/office/drawing/2014/main" id="{E78C4B17-240A-4CDE-E732-2974E60BC392}"/>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480465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05979"/>
            <a:ext cx="8229600" cy="85725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a:xfrm>
            <a:off x="457200" y="4767263"/>
            <a:ext cx="2133600" cy="273844"/>
          </a:xfrm>
          <a:prstGeom prst="rect">
            <a:avLst/>
          </a:prstGeom>
        </p:spPr>
        <p:txBody>
          <a:bodyPr/>
          <a:lstStyle/>
          <a:p>
            <a:endParaRPr lang="it-IT"/>
          </a:p>
        </p:txBody>
      </p:sp>
      <p:sp>
        <p:nvSpPr>
          <p:cNvPr id="8" name="Segnaposto piè di pagina 7"/>
          <p:cNvSpPr>
            <a:spLocks noGrp="1"/>
          </p:cNvSpPr>
          <p:nvPr>
            <p:ph type="ftr" sz="quarter" idx="11"/>
          </p:nvPr>
        </p:nvSpPr>
        <p:spPr/>
        <p:txBody>
          <a:bodyPr/>
          <a:lstStyle/>
          <a:p>
            <a:r>
              <a:rPr lang="it-IT"/>
              <a:t>Giornate Nazionali 28 Giugno 2024 – Annalisa D'Angelo</a:t>
            </a:r>
          </a:p>
        </p:txBody>
      </p:sp>
      <p:sp>
        <p:nvSpPr>
          <p:cNvPr id="9" name="Segnaposto numero diapositiva 8"/>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1355775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a:xfrm>
            <a:off x="457200" y="4767263"/>
            <a:ext cx="2133600" cy="273844"/>
          </a:xfrm>
          <a:prstGeom prst="rect">
            <a:avLst/>
          </a:prstGeom>
        </p:spPr>
        <p:txBody>
          <a:bodyPr/>
          <a:lstStyle/>
          <a:p>
            <a:endParaRPr lang="it-IT"/>
          </a:p>
        </p:txBody>
      </p:sp>
      <p:sp>
        <p:nvSpPr>
          <p:cNvPr id="4" name="Segnaposto piè di pagina 3"/>
          <p:cNvSpPr>
            <a:spLocks noGrp="1"/>
          </p:cNvSpPr>
          <p:nvPr>
            <p:ph type="ftr" sz="quarter" idx="11"/>
          </p:nvPr>
        </p:nvSpPr>
        <p:spPr/>
        <p:txBody>
          <a:bodyPr/>
          <a:lstStyle/>
          <a:p>
            <a:r>
              <a:rPr lang="it-IT"/>
              <a:t>Giornate Nazionali 28 Giugno 2024 – Annalisa D'Angelo</a:t>
            </a:r>
          </a:p>
        </p:txBody>
      </p:sp>
      <p:sp>
        <p:nvSpPr>
          <p:cNvPr id="5" name="Segnaposto numero diapositiva 4"/>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4203063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457200" y="4767263"/>
            <a:ext cx="2133600" cy="273844"/>
          </a:xfrm>
          <a:prstGeom prst="rect">
            <a:avLst/>
          </a:prstGeom>
        </p:spPr>
        <p:txBody>
          <a:bodyPr/>
          <a:lstStyle/>
          <a:p>
            <a:endParaRPr lang="it-IT"/>
          </a:p>
        </p:txBody>
      </p:sp>
      <p:sp>
        <p:nvSpPr>
          <p:cNvPr id="3" name="Segnaposto piè di pagina 2"/>
          <p:cNvSpPr>
            <a:spLocks noGrp="1"/>
          </p:cNvSpPr>
          <p:nvPr>
            <p:ph type="ftr" sz="quarter" idx="11"/>
          </p:nvPr>
        </p:nvSpPr>
        <p:spPr/>
        <p:txBody>
          <a:bodyPr/>
          <a:lstStyle/>
          <a:p>
            <a:r>
              <a:rPr lang="it-IT"/>
              <a:t>Giornate Nazionali 28 Giugno 2024 – Annalisa D'Angelo</a:t>
            </a:r>
          </a:p>
        </p:txBody>
      </p:sp>
      <p:sp>
        <p:nvSpPr>
          <p:cNvPr id="4" name="Segnaposto numero diapositiva 3"/>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3079613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04787"/>
            <a:ext cx="3008313" cy="871538"/>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a:xfrm>
            <a:off x="457200" y="4767263"/>
            <a:ext cx="2133600" cy="273844"/>
          </a:xfrm>
          <a:prstGeom prst="rect">
            <a:avLst/>
          </a:prstGeom>
        </p:spPr>
        <p:txBody>
          <a:bodyPr/>
          <a:lstStyle/>
          <a:p>
            <a:endParaRPr lang="it-IT"/>
          </a:p>
        </p:txBody>
      </p:sp>
      <p:sp>
        <p:nvSpPr>
          <p:cNvPr id="6" name="Segnaposto piè di pagina 5"/>
          <p:cNvSpPr>
            <a:spLocks noGrp="1"/>
          </p:cNvSpPr>
          <p:nvPr>
            <p:ph type="ftr" sz="quarter" idx="11"/>
          </p:nvPr>
        </p:nvSpPr>
        <p:spPr/>
        <p:txBody>
          <a:bodyPr/>
          <a:lstStyle/>
          <a:p>
            <a:r>
              <a:rPr lang="it-IT"/>
              <a:t>Giornate Nazionali 28 Giugno 2024 – Annalisa D'Angelo</a:t>
            </a:r>
          </a:p>
        </p:txBody>
      </p:sp>
      <p:sp>
        <p:nvSpPr>
          <p:cNvPr id="7" name="Segnaposto numero diapositiva 6"/>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976485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3600450"/>
            <a:ext cx="5486400" cy="425054"/>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a:xfrm>
            <a:off x="457200" y="4767263"/>
            <a:ext cx="2133600" cy="273844"/>
          </a:xfrm>
          <a:prstGeom prst="rect">
            <a:avLst/>
          </a:prstGeom>
        </p:spPr>
        <p:txBody>
          <a:bodyPr/>
          <a:lstStyle/>
          <a:p>
            <a:endParaRPr lang="it-IT"/>
          </a:p>
        </p:txBody>
      </p:sp>
      <p:sp>
        <p:nvSpPr>
          <p:cNvPr id="6" name="Segnaposto piè di pagina 5"/>
          <p:cNvSpPr>
            <a:spLocks noGrp="1"/>
          </p:cNvSpPr>
          <p:nvPr>
            <p:ph type="ftr" sz="quarter" idx="11"/>
          </p:nvPr>
        </p:nvSpPr>
        <p:spPr/>
        <p:txBody>
          <a:bodyPr/>
          <a:lstStyle/>
          <a:p>
            <a:r>
              <a:rPr lang="it-IT"/>
              <a:t>Giornate Nazionali 28 Giugno 2024 – Annalisa D'Angelo</a:t>
            </a:r>
          </a:p>
        </p:txBody>
      </p:sp>
      <p:sp>
        <p:nvSpPr>
          <p:cNvPr id="7" name="Segnaposto numero diapositiva 6"/>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1686504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it-IT"/>
              <a:t>Fare clic per modificare stile</a:t>
            </a:r>
          </a:p>
        </p:txBody>
      </p:sp>
      <p:sp>
        <p:nvSpPr>
          <p:cNvPr id="5" name="Segnaposto piè di pagina 4"/>
          <p:cNvSpPr>
            <a:spLocks noGrp="1"/>
          </p:cNvSpPr>
          <p:nvPr>
            <p:ph type="ftr" sz="quarter" idx="3"/>
          </p:nvPr>
        </p:nvSpPr>
        <p:spPr>
          <a:xfrm>
            <a:off x="1439144" y="4793604"/>
            <a:ext cx="6371338" cy="273844"/>
          </a:xfrm>
          <a:prstGeom prst="rect">
            <a:avLst/>
          </a:prstGeom>
        </p:spPr>
        <p:txBody>
          <a:bodyPr vert="horz" lIns="91440" tIns="45720" rIns="91440" bIns="45720" rtlCol="0" anchor="ctr"/>
          <a:lstStyle>
            <a:lvl1pPr algn="ctr">
              <a:defRPr sz="1200">
                <a:solidFill>
                  <a:srgbClr val="800000"/>
                </a:solidFill>
              </a:defRPr>
            </a:lvl1pPr>
          </a:lstStyle>
          <a:p>
            <a:r>
              <a:rPr lang="en-US"/>
              <a:t>Giornate Nazionali 28 Giugno 2024 – Annalisa D'Angelo</a:t>
            </a:r>
          </a:p>
        </p:txBody>
      </p:sp>
      <p:sp>
        <p:nvSpPr>
          <p:cNvPr id="6" name="Segnaposto numero diapositiva 5"/>
          <p:cNvSpPr>
            <a:spLocks noGrp="1"/>
          </p:cNvSpPr>
          <p:nvPr>
            <p:ph type="sldNum" sz="quarter" idx="4"/>
          </p:nvPr>
        </p:nvSpPr>
        <p:spPr>
          <a:xfrm>
            <a:off x="7810482" y="4785815"/>
            <a:ext cx="404992" cy="273844"/>
          </a:xfrm>
          <a:prstGeom prst="rect">
            <a:avLst/>
          </a:prstGeom>
        </p:spPr>
        <p:txBody>
          <a:bodyPr vert="horz" lIns="91440" tIns="45720" rIns="91440" bIns="45720" rtlCol="0" anchor="ctr"/>
          <a:lstStyle>
            <a:lvl1pPr algn="r">
              <a:defRPr sz="1200">
                <a:solidFill>
                  <a:srgbClr val="800000"/>
                </a:solidFill>
              </a:defRPr>
            </a:lvl1pPr>
          </a:lstStyle>
          <a:p>
            <a:fld id="{E33505E3-9B21-8742-B4DC-5DD2FCC133AE}" type="slidenum">
              <a:rPr lang="it-IT" smtClean="0"/>
              <a:pPr/>
              <a:t>‹N›</a:t>
            </a:fld>
            <a:endParaRPr lang="it-IT"/>
          </a:p>
        </p:txBody>
      </p:sp>
      <p:cxnSp>
        <p:nvCxnSpPr>
          <p:cNvPr id="9" name="Connettore 1 8"/>
          <p:cNvCxnSpPr/>
          <p:nvPr userDrawn="1"/>
        </p:nvCxnSpPr>
        <p:spPr bwMode="auto">
          <a:xfrm>
            <a:off x="1439144" y="4767263"/>
            <a:ext cx="6776330" cy="0"/>
          </a:xfrm>
          <a:prstGeom prst="line">
            <a:avLst/>
          </a:prstGeom>
          <a:solidFill>
            <a:schemeClr val="accent1"/>
          </a:solidFill>
          <a:ln w="38100" cap="flat" cmpd="sng" algn="ctr">
            <a:solidFill>
              <a:srgbClr val="8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4" name="Immagine 3">
            <a:extLst>
              <a:ext uri="{FF2B5EF4-FFF2-40B4-BE49-F238E27FC236}">
                <a16:creationId xmlns:a16="http://schemas.microsoft.com/office/drawing/2014/main" id="{A734D167-043F-412C-639F-B9B6FCB8100A}"/>
              </a:ext>
            </a:extLst>
          </p:cNvPr>
          <p:cNvPicPr>
            <a:picLocks noChangeAspect="1"/>
          </p:cNvPicPr>
          <p:nvPr userDrawn="1"/>
        </p:nvPicPr>
        <p:blipFill>
          <a:blip r:embed="rId15"/>
          <a:stretch>
            <a:fillRect/>
          </a:stretch>
        </p:blipFill>
        <p:spPr>
          <a:xfrm>
            <a:off x="8215474" y="1"/>
            <a:ext cx="928526" cy="643778"/>
          </a:xfrm>
          <a:prstGeom prst="rect">
            <a:avLst/>
          </a:prstGeom>
        </p:spPr>
      </p:pic>
    </p:spTree>
    <p:extLst>
      <p:ext uri="{BB962C8B-B14F-4D97-AF65-F5344CB8AC3E}">
        <p14:creationId xmlns:p14="http://schemas.microsoft.com/office/powerpoint/2010/main" val="3536798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 id="2147483698" r:id="rId13"/>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ECCD41D8-4B28-DA22-0545-4DAFA7CDC7E1}"/>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A987835-8360-5CBC-D8C3-782C3FCF5C54}"/>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A809E2B-1BE0-8821-DED7-F726CB66B78A}"/>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Segnaposto piè di pagina 4">
            <a:extLst>
              <a:ext uri="{FF2B5EF4-FFF2-40B4-BE49-F238E27FC236}">
                <a16:creationId xmlns:a16="http://schemas.microsoft.com/office/drawing/2014/main" id="{980B5B5D-A1AF-2312-203C-232321BF0BC4}"/>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FA430902-868F-33B7-F74B-E5470D2A9B62}"/>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B246E4C3-CBB0-7044-A42B-59DF7434697A}" type="slidenum">
              <a:rPr lang="it-IT" smtClean="0"/>
              <a:t>‹N›</a:t>
            </a:fld>
            <a:endParaRPr lang="it-IT"/>
          </a:p>
        </p:txBody>
      </p:sp>
    </p:spTree>
    <p:extLst>
      <p:ext uri="{BB962C8B-B14F-4D97-AF65-F5344CB8AC3E}">
        <p14:creationId xmlns:p14="http://schemas.microsoft.com/office/powerpoint/2010/main" val="23636276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21B7F83-9A0D-71BC-CDC1-27CC7F40099D}"/>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C54ECAC-619C-995C-9FAB-B5963F1A657C}"/>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8F4BE8D-430E-CEE9-19B6-BAFAD4FF1571}"/>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Segnaposto piè di pagina 4">
            <a:extLst>
              <a:ext uri="{FF2B5EF4-FFF2-40B4-BE49-F238E27FC236}">
                <a16:creationId xmlns:a16="http://schemas.microsoft.com/office/drawing/2014/main" id="{23668EAD-6CA4-D10D-EB0B-C78EF2B7C5B5}"/>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FB968307-AD1E-6B8B-B3CB-F0D80A70579B}"/>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E6015B55-AD44-664A-9508-1B8414566560}" type="slidenum">
              <a:rPr lang="it-IT" smtClean="0"/>
              <a:t>‹N›</a:t>
            </a:fld>
            <a:endParaRPr lang="it-IT"/>
          </a:p>
        </p:txBody>
      </p:sp>
    </p:spTree>
    <p:extLst>
      <p:ext uri="{BB962C8B-B14F-4D97-AF65-F5344CB8AC3E}">
        <p14:creationId xmlns:p14="http://schemas.microsoft.com/office/powerpoint/2010/main" val="83166617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CAC4A5F5-5F70-C705-0CDD-E0D09C4AF321}"/>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8728C42-6941-5C18-791B-C66ED144A3A6}"/>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E20C2A1-5371-24D4-9D12-80A94F4F8667}"/>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Segnaposto piè di pagina 4">
            <a:extLst>
              <a:ext uri="{FF2B5EF4-FFF2-40B4-BE49-F238E27FC236}">
                <a16:creationId xmlns:a16="http://schemas.microsoft.com/office/drawing/2014/main" id="{71049ADB-00AA-B415-8FD0-DC563C5F8152}"/>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AAC78C81-3060-5A0D-82B3-BB77DCB6B025}"/>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C6EE85FA-2F3F-F74E-8D78-ED7DA6D1924B}" type="slidenum">
              <a:rPr lang="it-IT" smtClean="0"/>
              <a:t>‹N›</a:t>
            </a:fld>
            <a:endParaRPr lang="it-IT"/>
          </a:p>
        </p:txBody>
      </p:sp>
    </p:spTree>
    <p:extLst>
      <p:ext uri="{BB962C8B-B14F-4D97-AF65-F5344CB8AC3E}">
        <p14:creationId xmlns:p14="http://schemas.microsoft.com/office/powerpoint/2010/main" val="10999546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2.pn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g"/><Relationship Id="rId7"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 Id="rId9"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51.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20.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91.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51.png"/><Relationship Id="rId4" Type="http://schemas.openxmlformats.org/officeDocument/2006/relationships/image" Target="../media/image14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81.png"/></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76.png"/><Relationship Id="rId7" Type="http://schemas.openxmlformats.org/officeDocument/2006/relationships/image" Target="../media/image300.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90.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79.emf"/></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1.jpg"/></Relationships>
</file>

<file path=ppt/slides/_rels/slide44.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70.png"/><Relationship Id="rId3" Type="http://schemas.openxmlformats.org/officeDocument/2006/relationships/image" Target="../media/image82.png"/><Relationship Id="rId7" Type="http://schemas.openxmlformats.org/officeDocument/2006/relationships/image" Target="../media/image86.jpg"/><Relationship Id="rId12" Type="http://schemas.openxmlformats.org/officeDocument/2006/relationships/image" Target="../media/image16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150.png"/><Relationship Id="rId5" Type="http://schemas.openxmlformats.org/officeDocument/2006/relationships/image" Target="../media/image84.png"/><Relationship Id="rId10" Type="http://schemas.openxmlformats.org/officeDocument/2006/relationships/image" Target="../media/image140.png"/><Relationship Id="rId4" Type="http://schemas.openxmlformats.org/officeDocument/2006/relationships/image" Target="../media/image83.png"/><Relationship Id="rId9" Type="http://schemas.openxmlformats.org/officeDocument/2006/relationships/image" Target="../media/image130.png"/></Relationships>
</file>

<file path=ppt/slides/_rels/slide45.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80.png"/><Relationship Id="rId4" Type="http://schemas.openxmlformats.org/officeDocument/2006/relationships/customXml" Target="../ink/ink1.xml"/></Relationships>
</file>

<file path=ppt/slides/_rels/slide48.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customXml" Target="../ink/ink2.xml"/><Relationship Id="rId7" Type="http://schemas.openxmlformats.org/officeDocument/2006/relationships/image" Target="../media/image91.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15.png"/><Relationship Id="rId4" Type="http://schemas.openxmlformats.org/officeDocument/2006/relationships/image" Target="../media/image200.png"/><Relationship Id="rId9" Type="http://schemas.openxmlformats.org/officeDocument/2006/relationships/image" Target="../media/image250.png"/></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image" Target="../media/image190.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70.png"/></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90.png"/></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550.png"/><Relationship Id="rId4" Type="http://schemas.openxmlformats.org/officeDocument/2006/relationships/image" Target="../media/image95.png"/></Relationships>
</file>

<file path=ppt/slides/_rels/slide53.xml.rels><?xml version="1.0" encoding="UTF-8" standalone="yes"?>
<Relationships xmlns="http://schemas.openxmlformats.org/package/2006/relationships"><Relationship Id="rId7" Type="http://schemas.openxmlformats.org/officeDocument/2006/relationships/image" Target="../media/image96.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520.png"/><Relationship Id="rId4" Type="http://schemas.openxmlformats.org/officeDocument/2006/relationships/image" Target="../media/image511.png"/></Relationships>
</file>

<file path=ppt/slides/_rels/slide54.xml.rels><?xml version="1.0" encoding="UTF-8" standalone="yes"?>
<Relationships xmlns="http://schemas.openxmlformats.org/package/2006/relationships"><Relationship Id="rId8" Type="http://schemas.openxmlformats.org/officeDocument/2006/relationships/image" Target="../media/image241.png"/><Relationship Id="rId3" Type="http://schemas.openxmlformats.org/officeDocument/2006/relationships/image" Target="../media/image97.png"/><Relationship Id="rId7" Type="http://schemas.openxmlformats.org/officeDocument/2006/relationships/image" Target="../media/image230.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99.png"/><Relationship Id="rId10" Type="http://schemas.openxmlformats.org/officeDocument/2006/relationships/image" Target="../media/image260.png"/><Relationship Id="rId4" Type="http://schemas.openxmlformats.org/officeDocument/2006/relationships/image" Target="../media/image98.png"/><Relationship Id="rId9" Type="http://schemas.openxmlformats.org/officeDocument/2006/relationships/image" Target="../media/image251.png"/></Relationships>
</file>

<file path=ppt/slides/_rels/slide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270.png"/><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510.png"/><Relationship Id="rId3" Type="http://schemas.openxmlformats.org/officeDocument/2006/relationships/image" Target="../media/image104.png"/><Relationship Id="rId7" Type="http://schemas.openxmlformats.org/officeDocument/2006/relationships/image" Target="../media/image700.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680.png"/><Relationship Id="rId4" Type="http://schemas.openxmlformats.org/officeDocument/2006/relationships/image" Target="../media/image670.png"/></Relationships>
</file>

<file path=ppt/slides/_rels/slide5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3.xml"/><Relationship Id="rId6" Type="http://schemas.openxmlformats.org/officeDocument/2006/relationships/image" Target="../media/image112.svg"/><Relationship Id="rId5" Type="http://schemas.openxmlformats.org/officeDocument/2006/relationships/image" Target="../media/image111.png"/><Relationship Id="rId4" Type="http://schemas.openxmlformats.org/officeDocument/2006/relationships/image" Target="../media/image109.sv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13.xml"/><Relationship Id="rId5" Type="http://schemas.openxmlformats.org/officeDocument/2006/relationships/image" Target="../media/image116.jpeg"/><Relationship Id="rId4" Type="http://schemas.openxmlformats.org/officeDocument/2006/relationships/image" Target="../media/image115.jpeg"/></Relationships>
</file>

<file path=ppt/slides/_rels/slide61.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8.png"/><Relationship Id="rId7" Type="http://schemas.openxmlformats.org/officeDocument/2006/relationships/image" Target="../media/image123.png"/><Relationship Id="rId2" Type="http://schemas.openxmlformats.org/officeDocument/2006/relationships/image" Target="../media/image117.png"/><Relationship Id="rId1" Type="http://schemas.openxmlformats.org/officeDocument/2006/relationships/slideLayout" Target="../slideLayouts/slideLayout13.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19.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52.png"/><Relationship Id="rId3" Type="http://schemas.openxmlformats.org/officeDocument/2006/relationships/image" Target="../media/image253.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80.png"/><Relationship Id="rId5" Type="http://schemas.openxmlformats.org/officeDocument/2006/relationships/image" Target="../media/image15.png"/><Relationship Id="rId4" Type="http://schemas.openxmlformats.org/officeDocument/2006/relationships/image" Target="../media/image261.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2.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280.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D22A8738-47BD-CA48-B418-D27BAFDDBF6F}"/>
                  </a:ext>
                </a:extLst>
              </p:cNvPr>
              <p:cNvSpPr txBox="1"/>
              <p:nvPr/>
            </p:nvSpPr>
            <p:spPr>
              <a:xfrm>
                <a:off x="0" y="2963940"/>
                <a:ext cx="9144001" cy="1323439"/>
              </a:xfrm>
              <a:prstGeom prst="rect">
                <a:avLst/>
              </a:prstGeom>
              <a:noFill/>
            </p:spPr>
            <p:txBody>
              <a:bodyPr wrap="square" rtlCol="0">
                <a:spAutoFit/>
              </a:bodyPr>
              <a:lstStyle/>
              <a:p>
                <a:pPr marL="1707618" indent="-1707618" algn="ctr"/>
                <a:r>
                  <a:rPr lang="en-US" sz="2400" b="1" dirty="0">
                    <a:solidFill>
                      <a:srgbClr val="0070C0"/>
                    </a:solidFill>
                    <a:ea typeface="Cambria Math" panose="02040503050406030204" pitchFamily="18" charset="0"/>
                  </a:rPr>
                  <a:t>MPGD - ECT</a:t>
                </a:r>
              </a:p>
              <a:p>
                <a:pPr marL="1707618" indent="-1707618" algn="ctr"/>
                <a14:m>
                  <m:oMath xmlns:m="http://schemas.openxmlformats.org/officeDocument/2006/math">
                    <m:r>
                      <a:rPr lang="en-US" sz="2400" b="1" i="1" smtClean="0">
                        <a:latin typeface="Cambria Math" panose="02040503050406030204" pitchFamily="18" charset="0"/>
                        <a:ea typeface="Cambria Math" panose="02040503050406030204" pitchFamily="18" charset="0"/>
                      </a:rPr>
                      <m:t>𝛍</m:t>
                    </m:r>
                    <m:r>
                      <a:rPr lang="en-US" sz="2400" b="1" i="1" smtClean="0">
                        <a:latin typeface="Cambria Math" panose="02040503050406030204" pitchFamily="18" charset="0"/>
                        <a:ea typeface="Cambria Math" panose="02040503050406030204" pitchFamily="18" charset="0"/>
                      </a:rPr>
                      <m:t>−</m:t>
                    </m:r>
                  </m:oMath>
                </a14:m>
                <a:r>
                  <a:rPr lang="en-US" sz="2400" b="1" dirty="0">
                    <a:ea typeface="Cambria Math" panose="02040503050406030204" pitchFamily="18" charset="0"/>
                  </a:rPr>
                  <a:t> </a:t>
                </a:r>
                <a14:m>
                  <m:oMath xmlns:m="http://schemas.openxmlformats.org/officeDocument/2006/math">
                    <m:r>
                      <a:rPr lang="en-US" sz="2400" b="1" i="0">
                        <a:latin typeface="Cambria Math" panose="02040503050406030204" pitchFamily="18" charset="0"/>
                        <a:ea typeface="Cambria Math" panose="02040503050406030204" pitchFamily="18" charset="0"/>
                      </a:rPr>
                      <m:t>𝐑𝐰𝐞𝐥𝐥</m:t>
                    </m:r>
                    <m:r>
                      <a:rPr lang="en-US" sz="2400" b="1" i="0">
                        <a:latin typeface="Cambria Math" panose="02040503050406030204" pitchFamily="18" charset="0"/>
                        <a:ea typeface="Cambria Math" panose="02040503050406030204" pitchFamily="18" charset="0"/>
                      </a:rPr>
                      <m:t> </m:t>
                    </m:r>
                    <m:r>
                      <a:rPr lang="en-US" sz="2400" b="1" i="0" smtClean="0">
                        <a:latin typeface="Cambria Math" panose="02040503050406030204" pitchFamily="18" charset="0"/>
                        <a:ea typeface="Cambria Math" panose="02040503050406030204" pitchFamily="18" charset="0"/>
                      </a:rPr>
                      <m:t>𝐞𝐧𝐝𝐜𝐚𝐩</m:t>
                    </m:r>
                    <m:r>
                      <a:rPr lang="en-US" sz="2400" b="1" i="0" smtClean="0">
                        <a:latin typeface="Cambria Math" panose="02040503050406030204" pitchFamily="18" charset="0"/>
                        <a:ea typeface="Cambria Math" panose="02040503050406030204" pitchFamily="18" charset="0"/>
                      </a:rPr>
                      <m:t> </m:t>
                    </m:r>
                    <m:r>
                      <a:rPr lang="en-US" sz="2400" b="1" i="0" smtClean="0">
                        <a:latin typeface="Cambria Math" panose="02040503050406030204" pitchFamily="18" charset="0"/>
                        <a:ea typeface="Cambria Math" panose="02040503050406030204" pitchFamily="18" charset="0"/>
                      </a:rPr>
                      <m:t>𝐭𝐫𝐚𝐜𝐤𝐞𝐫𝐬</m:t>
                    </m:r>
                    <m:r>
                      <a:rPr lang="en-US" sz="2400" b="1" i="0">
                        <a:latin typeface="Cambria Math" panose="02040503050406030204" pitchFamily="18" charset="0"/>
                        <a:ea typeface="Cambria Math" panose="02040503050406030204" pitchFamily="18" charset="0"/>
                      </a:rPr>
                      <m:t> </m:t>
                    </m:r>
                    <m:r>
                      <a:rPr lang="en-US" sz="2400" b="1" i="0">
                        <a:latin typeface="Cambria Math" panose="02040503050406030204" pitchFamily="18" charset="0"/>
                        <a:ea typeface="Cambria Math" panose="02040503050406030204" pitchFamily="18" charset="0"/>
                      </a:rPr>
                      <m:t>𝐟𝐨𝐫</m:t>
                    </m:r>
                    <m:r>
                      <a:rPr lang="en-US" sz="2400" b="1" i="0">
                        <a:latin typeface="Cambria Math" panose="02040503050406030204" pitchFamily="18" charset="0"/>
                        <a:ea typeface="Cambria Math" panose="02040503050406030204" pitchFamily="18" charset="0"/>
                      </a:rPr>
                      <m:t> </m:t>
                    </m:r>
                    <m:r>
                      <a:rPr lang="en-US" sz="2400" b="1" i="0" smtClean="0">
                        <a:latin typeface="Cambria Math" panose="02040503050406030204" pitchFamily="18" charset="0"/>
                        <a:ea typeface="Cambria Math" panose="02040503050406030204" pitchFamily="18" charset="0"/>
                      </a:rPr>
                      <m:t>𝐭𝐡𝐞</m:t>
                    </m:r>
                    <m:r>
                      <a:rPr lang="en-US" sz="2400" b="1" i="0" smtClean="0">
                        <a:latin typeface="Cambria Math" panose="02040503050406030204" pitchFamily="18" charset="0"/>
                        <a:ea typeface="Cambria Math" panose="02040503050406030204" pitchFamily="18" charset="0"/>
                      </a:rPr>
                      <m:t> </m:t>
                    </m:r>
                    <m:r>
                      <a:rPr lang="en-US" sz="2400" b="1" i="0" smtClean="0">
                        <a:latin typeface="Cambria Math" panose="02040503050406030204" pitchFamily="18" charset="0"/>
                        <a:ea typeface="Cambria Math" panose="02040503050406030204" pitchFamily="18" charset="0"/>
                      </a:rPr>
                      <m:t>𝐄𝐏𝐈𝐂</m:t>
                    </m:r>
                    <m:r>
                      <a:rPr lang="en-US" sz="2400" b="1" i="0">
                        <a:latin typeface="Cambria Math" panose="02040503050406030204" pitchFamily="18" charset="0"/>
                        <a:ea typeface="Cambria Math" panose="02040503050406030204" pitchFamily="18" charset="0"/>
                      </a:rPr>
                      <m:t> </m:t>
                    </m:r>
                    <m:r>
                      <a:rPr lang="en-US" sz="2400" b="1" i="0" smtClean="0">
                        <a:latin typeface="Cambria Math" panose="02040503050406030204" pitchFamily="18" charset="0"/>
                        <a:ea typeface="Cambria Math" panose="02040503050406030204" pitchFamily="18" charset="0"/>
                      </a:rPr>
                      <m:t>𝐝𝐞𝐭𝐞𝐜𝐭𝐨𝐫</m:t>
                    </m:r>
                    <m:r>
                      <a:rPr lang="en-US" sz="2400" b="1" i="0" smtClean="0">
                        <a:latin typeface="Cambria Math" panose="02040503050406030204" pitchFamily="18" charset="0"/>
                        <a:ea typeface="Cambria Math" panose="02040503050406030204" pitchFamily="18" charset="0"/>
                      </a:rPr>
                      <m:t> </m:t>
                    </m:r>
                    <m:r>
                      <a:rPr lang="en-US" sz="2400" b="1" i="0" smtClean="0">
                        <a:latin typeface="Cambria Math" panose="02040503050406030204" pitchFamily="18" charset="0"/>
                        <a:ea typeface="Cambria Math" panose="02040503050406030204" pitchFamily="18" charset="0"/>
                      </a:rPr>
                      <m:t>𝐚𝐭</m:t>
                    </m:r>
                    <m:r>
                      <a:rPr lang="en-US" sz="2400" b="1" i="0" smtClean="0">
                        <a:latin typeface="Cambria Math" panose="02040503050406030204" pitchFamily="18" charset="0"/>
                        <a:ea typeface="Cambria Math" panose="02040503050406030204" pitchFamily="18" charset="0"/>
                      </a:rPr>
                      <m:t> </m:t>
                    </m:r>
                    <m:r>
                      <a:rPr lang="en-US" sz="2400" b="1" i="0" smtClean="0">
                        <a:latin typeface="Cambria Math" panose="02040503050406030204" pitchFamily="18" charset="0"/>
                        <a:ea typeface="Cambria Math" panose="02040503050406030204" pitchFamily="18" charset="0"/>
                      </a:rPr>
                      <m:t>𝐄𝐈𝐂</m:t>
                    </m:r>
                    <m:r>
                      <a:rPr lang="en-US" sz="2400" b="1" i="0" smtClean="0">
                        <a:latin typeface="Cambria Math" panose="02040503050406030204" pitchFamily="18" charset="0"/>
                        <a:ea typeface="Cambria Math" panose="02040503050406030204" pitchFamily="18" charset="0"/>
                      </a:rPr>
                      <m:t> </m:t>
                    </m:r>
                  </m:oMath>
                </a14:m>
                <a:endParaRPr lang="en-US" sz="2400" b="1" i="0" dirty="0">
                  <a:latin typeface="Cambria Math" panose="02040503050406030204" pitchFamily="18" charset="0"/>
                  <a:ea typeface="Cambria Math" panose="02040503050406030204" pitchFamily="18" charset="0"/>
                </a:endParaRPr>
              </a:p>
              <a:p>
                <a:pPr marL="1707618" indent="-1707618" algn="ctr"/>
                <a:r>
                  <a:rPr lang="en-US" b="1" dirty="0">
                    <a:solidFill>
                      <a:srgbClr val="811916"/>
                    </a:solidFill>
                  </a:rPr>
                  <a:t>Annalisa D’Angelo</a:t>
                </a:r>
              </a:p>
              <a:p>
                <a:pPr marL="1707618" indent="-1707618" algn="ctr"/>
                <a:r>
                  <a:rPr lang="en-US" sz="1400" dirty="0"/>
                  <a:t>University of Rome Tor </a:t>
                </a:r>
                <a:r>
                  <a:rPr lang="en-US" sz="1400" dirty="0" err="1"/>
                  <a:t>Vergata</a:t>
                </a:r>
                <a:r>
                  <a:rPr lang="en-US" sz="1400" dirty="0"/>
                  <a:t> &amp; INFN Rome Tor </a:t>
                </a:r>
                <a:r>
                  <a:rPr lang="en-US" sz="1400" dirty="0" err="1"/>
                  <a:t>Vergata</a:t>
                </a:r>
                <a:r>
                  <a:rPr lang="en-US" sz="1400" dirty="0"/>
                  <a:t> Rome – Italy</a:t>
                </a:r>
              </a:p>
            </p:txBody>
          </p:sp>
        </mc:Choice>
        <mc:Fallback xmlns="">
          <p:sp>
            <p:nvSpPr>
              <p:cNvPr id="8" name="CasellaDiTesto 7">
                <a:extLst>
                  <a:ext uri="{FF2B5EF4-FFF2-40B4-BE49-F238E27FC236}">
                    <a16:creationId xmlns:a16="http://schemas.microsoft.com/office/drawing/2014/main" id="{D22A8738-47BD-CA48-B418-D27BAFDDBF6F}"/>
                  </a:ext>
                </a:extLst>
              </p:cNvPr>
              <p:cNvSpPr txBox="1">
                <a:spLocks noRot="1" noChangeAspect="1" noMove="1" noResize="1" noEditPoints="1" noAdjustHandles="1" noChangeArrowheads="1" noChangeShapeType="1" noTextEdit="1"/>
              </p:cNvSpPr>
              <p:nvPr/>
            </p:nvSpPr>
            <p:spPr>
              <a:xfrm>
                <a:off x="0" y="2963940"/>
                <a:ext cx="9144001" cy="1323439"/>
              </a:xfrm>
              <a:prstGeom prst="rect">
                <a:avLst/>
              </a:prstGeom>
              <a:blipFill>
                <a:blip r:embed="rId3"/>
                <a:stretch>
                  <a:fillRect t="-3810" b="-3810"/>
                </a:stretch>
              </a:blipFill>
            </p:spPr>
            <p:txBody>
              <a:bodyPr/>
              <a:lstStyle/>
              <a:p>
                <a:r>
                  <a:rPr lang="en-US">
                    <a:noFill/>
                  </a:rPr>
                  <a:t> </a:t>
                </a:r>
              </a:p>
            </p:txBody>
          </p:sp>
        </mc:Fallback>
      </mc:AlternateContent>
      <p:cxnSp>
        <p:nvCxnSpPr>
          <p:cNvPr id="14" name="Straight Connector 31">
            <a:extLst>
              <a:ext uri="{FF2B5EF4-FFF2-40B4-BE49-F238E27FC236}">
                <a16:creationId xmlns:a16="http://schemas.microsoft.com/office/drawing/2014/main" id="{722A8AD8-205F-D242-A62A-268090A39D86}"/>
              </a:ext>
            </a:extLst>
          </p:cNvPr>
          <p:cNvCxnSpPr/>
          <p:nvPr/>
        </p:nvCxnSpPr>
        <p:spPr>
          <a:xfrm>
            <a:off x="0" y="2835131"/>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 name="Immagine 2" descr="Immagine che contiene schermata, Modello in scala&#10;&#10;Descrizione generata automaticamente">
            <a:extLst>
              <a:ext uri="{FF2B5EF4-FFF2-40B4-BE49-F238E27FC236}">
                <a16:creationId xmlns:a16="http://schemas.microsoft.com/office/drawing/2014/main" id="{DA628D8F-63EB-7CE3-22B1-F6A10795BB92}"/>
              </a:ext>
            </a:extLst>
          </p:cNvPr>
          <p:cNvPicPr>
            <a:picLocks noChangeAspect="1"/>
          </p:cNvPicPr>
          <p:nvPr/>
        </p:nvPicPr>
        <p:blipFill>
          <a:blip r:embed="rId4"/>
          <a:stretch>
            <a:fillRect/>
          </a:stretch>
        </p:blipFill>
        <p:spPr>
          <a:xfrm>
            <a:off x="1929384" y="31090"/>
            <a:ext cx="4837176" cy="2675233"/>
          </a:xfrm>
          <a:prstGeom prst="rect">
            <a:avLst/>
          </a:prstGeom>
        </p:spPr>
      </p:pic>
    </p:spTree>
    <p:extLst>
      <p:ext uri="{BB962C8B-B14F-4D97-AF65-F5344CB8AC3E}">
        <p14:creationId xmlns:p14="http://schemas.microsoft.com/office/powerpoint/2010/main" val="1827032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10</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3" name="Text Placeholder 2">
            <a:extLst>
              <a:ext uri="{FF2B5EF4-FFF2-40B4-BE49-F238E27FC236}">
                <a16:creationId xmlns:a16="http://schemas.microsoft.com/office/drawing/2014/main" id="{149780E7-3482-B2BA-1867-A77416117F71}"/>
              </a:ext>
            </a:extLst>
          </p:cNvPr>
          <p:cNvSpPr txBox="1">
            <a:spLocks/>
          </p:cNvSpPr>
          <p:nvPr/>
        </p:nvSpPr>
        <p:spPr>
          <a:xfrm>
            <a:off x="345767" y="661006"/>
            <a:ext cx="8641080" cy="3909060"/>
          </a:xfr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dirty="0"/>
              <a:t>The assigned envelope will include the detectors and the FEB electronics. </a:t>
            </a:r>
          </a:p>
          <a:p>
            <a:pPr marL="0" indent="0">
              <a:buFont typeface="Arial"/>
              <a:buNone/>
            </a:pPr>
            <a:r>
              <a:rPr lang="en-US" sz="2000" dirty="0"/>
              <a:t>The disks will be attached together and to the support frame under design.</a:t>
            </a:r>
          </a:p>
          <a:p>
            <a:pPr marL="0" indent="0">
              <a:buFont typeface="Arial"/>
              <a:buNone/>
            </a:pPr>
            <a:endParaRPr lang="en-US" sz="2000" dirty="0"/>
          </a:p>
          <a:p>
            <a:pPr marL="0" indent="0">
              <a:buFont typeface="Arial"/>
              <a:buNone/>
            </a:pPr>
            <a:endParaRPr lang="en-US" sz="2000" dirty="0"/>
          </a:p>
        </p:txBody>
      </p:sp>
      <p:sp>
        <p:nvSpPr>
          <p:cNvPr id="4" name="Title 1">
            <a:extLst>
              <a:ext uri="{FF2B5EF4-FFF2-40B4-BE49-F238E27FC236}">
                <a16:creationId xmlns:a16="http://schemas.microsoft.com/office/drawing/2014/main" id="{8B93C969-506E-6372-E1AF-57C3C67A1F0F}"/>
              </a:ext>
            </a:extLst>
          </p:cNvPr>
          <p:cNvSpPr txBox="1">
            <a:spLocks/>
          </p:cNvSpPr>
          <p:nvPr/>
        </p:nvSpPr>
        <p:spPr>
          <a:xfrm>
            <a:off x="362421" y="244032"/>
            <a:ext cx="6198270" cy="30200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600" b="1" u="none" kern="1200">
                <a:solidFill>
                  <a:schemeClr val="tx1"/>
                </a:solidFill>
                <a:latin typeface="+mn-lt"/>
                <a:ea typeface="+mj-ea"/>
                <a:cs typeface="+mj-cs"/>
              </a:defRPr>
            </a:lvl1pPr>
          </a:lstStyle>
          <a:p>
            <a:r>
              <a:rPr lang="en-US" sz="2800" dirty="0">
                <a:solidFill>
                  <a:srgbClr val="C00000"/>
                </a:solidFill>
              </a:rPr>
              <a:t>Endcap Detectors Integration in </a:t>
            </a:r>
            <a:r>
              <a:rPr lang="en-US" sz="2800" dirty="0" err="1">
                <a:solidFill>
                  <a:srgbClr val="C00000"/>
                </a:solidFill>
              </a:rPr>
              <a:t>ePIC</a:t>
            </a:r>
            <a:r>
              <a:rPr lang="en-US" sz="2800" dirty="0">
                <a:solidFill>
                  <a:srgbClr val="C00000"/>
                </a:solidFill>
              </a:rPr>
              <a:t> </a:t>
            </a:r>
          </a:p>
        </p:txBody>
      </p:sp>
      <p:pic>
        <p:nvPicPr>
          <p:cNvPr id="10" name="Immagine 9">
            <a:extLst>
              <a:ext uri="{FF2B5EF4-FFF2-40B4-BE49-F238E27FC236}">
                <a16:creationId xmlns:a16="http://schemas.microsoft.com/office/drawing/2014/main" id="{4400CC0A-4148-F516-4BF7-D861A2A05C81}"/>
              </a:ext>
            </a:extLst>
          </p:cNvPr>
          <p:cNvPicPr>
            <a:picLocks noChangeAspect="1"/>
          </p:cNvPicPr>
          <p:nvPr/>
        </p:nvPicPr>
        <p:blipFill>
          <a:blip r:embed="rId3"/>
          <a:stretch>
            <a:fillRect/>
          </a:stretch>
        </p:blipFill>
        <p:spPr>
          <a:xfrm>
            <a:off x="2683795" y="1390486"/>
            <a:ext cx="3876896" cy="3216789"/>
          </a:xfrm>
          <a:prstGeom prst="rect">
            <a:avLst/>
          </a:prstGeom>
        </p:spPr>
      </p:pic>
      <p:pic>
        <p:nvPicPr>
          <p:cNvPr id="5" name="Immagine 4" descr="Immagine che contiene cerchio, schermata&#10;&#10;Descrizione generata automaticamente">
            <a:extLst>
              <a:ext uri="{FF2B5EF4-FFF2-40B4-BE49-F238E27FC236}">
                <a16:creationId xmlns:a16="http://schemas.microsoft.com/office/drawing/2014/main" id="{6FA233F8-8232-A3EB-4692-A136B5412F43}"/>
              </a:ext>
            </a:extLst>
          </p:cNvPr>
          <p:cNvPicPr>
            <a:picLocks noChangeAspect="1"/>
          </p:cNvPicPr>
          <p:nvPr/>
        </p:nvPicPr>
        <p:blipFill>
          <a:blip r:embed="rId4"/>
          <a:stretch>
            <a:fillRect/>
          </a:stretch>
        </p:blipFill>
        <p:spPr>
          <a:xfrm>
            <a:off x="408146" y="1328622"/>
            <a:ext cx="2217551" cy="3384683"/>
          </a:xfrm>
          <a:prstGeom prst="rect">
            <a:avLst/>
          </a:prstGeom>
        </p:spPr>
      </p:pic>
      <p:pic>
        <p:nvPicPr>
          <p:cNvPr id="12" name="Immagine 11" descr="Immagine che contiene cerchio, schermata&#10;&#10;Descrizione generata automaticamente">
            <a:extLst>
              <a:ext uri="{FF2B5EF4-FFF2-40B4-BE49-F238E27FC236}">
                <a16:creationId xmlns:a16="http://schemas.microsoft.com/office/drawing/2014/main" id="{0B8CD9CB-DE7F-1B68-F565-9A83D5BBCF7E}"/>
              </a:ext>
            </a:extLst>
          </p:cNvPr>
          <p:cNvPicPr>
            <a:picLocks noChangeAspect="1"/>
          </p:cNvPicPr>
          <p:nvPr/>
        </p:nvPicPr>
        <p:blipFill>
          <a:blip r:embed="rId4"/>
          <a:stretch>
            <a:fillRect/>
          </a:stretch>
        </p:blipFill>
        <p:spPr>
          <a:xfrm>
            <a:off x="6769296" y="1348116"/>
            <a:ext cx="2217551" cy="3384683"/>
          </a:xfrm>
          <a:prstGeom prst="rect">
            <a:avLst/>
          </a:prstGeom>
        </p:spPr>
      </p:pic>
      <p:sp>
        <p:nvSpPr>
          <p:cNvPr id="14" name="Segnaposto piè di pagina 23">
            <a:extLst>
              <a:ext uri="{FF2B5EF4-FFF2-40B4-BE49-F238E27FC236}">
                <a16:creationId xmlns:a16="http://schemas.microsoft.com/office/drawing/2014/main" id="{3D0BE819-8FC8-BAA0-580E-2EA707937213}"/>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2163268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11</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3" name="Text Placeholder 2">
            <a:extLst>
              <a:ext uri="{FF2B5EF4-FFF2-40B4-BE49-F238E27FC236}">
                <a16:creationId xmlns:a16="http://schemas.microsoft.com/office/drawing/2014/main" id="{149780E7-3482-B2BA-1867-A77416117F71}"/>
              </a:ext>
            </a:extLst>
          </p:cNvPr>
          <p:cNvSpPr txBox="1">
            <a:spLocks/>
          </p:cNvSpPr>
          <p:nvPr/>
        </p:nvSpPr>
        <p:spPr>
          <a:xfrm>
            <a:off x="345767" y="661006"/>
            <a:ext cx="8641080" cy="3909060"/>
          </a:xfr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dirty="0"/>
              <a:t>.</a:t>
            </a:r>
          </a:p>
          <a:p>
            <a:pPr marL="0" indent="0">
              <a:buFont typeface="Arial"/>
              <a:buNone/>
            </a:pPr>
            <a:endParaRPr lang="en-US" sz="2000" dirty="0"/>
          </a:p>
          <a:p>
            <a:pPr marL="0" indent="0">
              <a:buFont typeface="Arial"/>
              <a:buNone/>
            </a:pPr>
            <a:endParaRPr lang="en-US" sz="2000" dirty="0"/>
          </a:p>
        </p:txBody>
      </p:sp>
      <p:sp>
        <p:nvSpPr>
          <p:cNvPr id="4" name="Title 1">
            <a:extLst>
              <a:ext uri="{FF2B5EF4-FFF2-40B4-BE49-F238E27FC236}">
                <a16:creationId xmlns:a16="http://schemas.microsoft.com/office/drawing/2014/main" id="{8B93C969-506E-6372-E1AF-57C3C67A1F0F}"/>
              </a:ext>
            </a:extLst>
          </p:cNvPr>
          <p:cNvSpPr txBox="1">
            <a:spLocks/>
          </p:cNvSpPr>
          <p:nvPr/>
        </p:nvSpPr>
        <p:spPr>
          <a:xfrm>
            <a:off x="439479" y="132268"/>
            <a:ext cx="7853053" cy="30200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600" b="1" u="none" kern="1200">
                <a:solidFill>
                  <a:schemeClr val="tx1"/>
                </a:solidFill>
                <a:latin typeface="+mn-lt"/>
                <a:ea typeface="+mj-ea"/>
                <a:cs typeface="+mj-cs"/>
              </a:defRPr>
            </a:lvl1pPr>
          </a:lstStyle>
          <a:p>
            <a:r>
              <a:rPr lang="en-US" sz="2800" dirty="0">
                <a:solidFill>
                  <a:srgbClr val="C00000"/>
                </a:solidFill>
              </a:rPr>
              <a:t>Endcap Detectors Mechanical design in progress</a:t>
            </a:r>
          </a:p>
        </p:txBody>
      </p:sp>
      <p:pic>
        <p:nvPicPr>
          <p:cNvPr id="5" name="Immagine 4">
            <a:extLst>
              <a:ext uri="{FF2B5EF4-FFF2-40B4-BE49-F238E27FC236}">
                <a16:creationId xmlns:a16="http://schemas.microsoft.com/office/drawing/2014/main" id="{0C1FA815-70E4-4653-B7D2-CB5B7DE4388C}"/>
              </a:ext>
            </a:extLst>
          </p:cNvPr>
          <p:cNvPicPr>
            <a:picLocks noChangeAspect="1"/>
          </p:cNvPicPr>
          <p:nvPr/>
        </p:nvPicPr>
        <p:blipFill>
          <a:blip r:embed="rId3"/>
          <a:stretch>
            <a:fillRect/>
          </a:stretch>
        </p:blipFill>
        <p:spPr>
          <a:xfrm>
            <a:off x="4120431" y="623836"/>
            <a:ext cx="4500724" cy="2526480"/>
          </a:xfrm>
          <a:prstGeom prst="rect">
            <a:avLst/>
          </a:prstGeom>
        </p:spPr>
      </p:pic>
      <p:pic>
        <p:nvPicPr>
          <p:cNvPr id="18" name="Immagine 17">
            <a:extLst>
              <a:ext uri="{FF2B5EF4-FFF2-40B4-BE49-F238E27FC236}">
                <a16:creationId xmlns:a16="http://schemas.microsoft.com/office/drawing/2014/main" id="{861AD4C0-99F5-7986-1AE5-A25E77394C7F}"/>
              </a:ext>
            </a:extLst>
          </p:cNvPr>
          <p:cNvPicPr>
            <a:picLocks noChangeAspect="1"/>
          </p:cNvPicPr>
          <p:nvPr/>
        </p:nvPicPr>
        <p:blipFill>
          <a:blip r:embed="rId4"/>
          <a:stretch>
            <a:fillRect/>
          </a:stretch>
        </p:blipFill>
        <p:spPr>
          <a:xfrm>
            <a:off x="5600055" y="3136216"/>
            <a:ext cx="2808633" cy="1590603"/>
          </a:xfrm>
          <a:prstGeom prst="rect">
            <a:avLst/>
          </a:prstGeom>
        </p:spPr>
      </p:pic>
      <p:pic>
        <p:nvPicPr>
          <p:cNvPr id="19" name="Immagine 18">
            <a:extLst>
              <a:ext uri="{FF2B5EF4-FFF2-40B4-BE49-F238E27FC236}">
                <a16:creationId xmlns:a16="http://schemas.microsoft.com/office/drawing/2014/main" id="{3963809D-5C3B-3768-A848-D42034EB10B1}"/>
              </a:ext>
            </a:extLst>
          </p:cNvPr>
          <p:cNvPicPr>
            <a:picLocks noChangeAspect="1"/>
          </p:cNvPicPr>
          <p:nvPr/>
        </p:nvPicPr>
        <p:blipFill>
          <a:blip r:embed="rId5"/>
          <a:stretch>
            <a:fillRect/>
          </a:stretch>
        </p:blipFill>
        <p:spPr>
          <a:xfrm>
            <a:off x="2025340" y="2519571"/>
            <a:ext cx="3302512" cy="1986978"/>
          </a:xfrm>
          <a:prstGeom prst="rect">
            <a:avLst/>
          </a:prstGeom>
        </p:spPr>
      </p:pic>
      <p:pic>
        <p:nvPicPr>
          <p:cNvPr id="17" name="Immagine 16">
            <a:extLst>
              <a:ext uri="{FF2B5EF4-FFF2-40B4-BE49-F238E27FC236}">
                <a16:creationId xmlns:a16="http://schemas.microsoft.com/office/drawing/2014/main" id="{9EF93368-F884-20AA-07DE-A779FD408A6F}"/>
              </a:ext>
            </a:extLst>
          </p:cNvPr>
          <p:cNvPicPr>
            <a:picLocks noChangeAspect="1"/>
          </p:cNvPicPr>
          <p:nvPr/>
        </p:nvPicPr>
        <p:blipFill>
          <a:blip r:embed="rId6"/>
          <a:stretch>
            <a:fillRect/>
          </a:stretch>
        </p:blipFill>
        <p:spPr>
          <a:xfrm>
            <a:off x="1649325" y="689531"/>
            <a:ext cx="3836662" cy="1663552"/>
          </a:xfrm>
          <a:prstGeom prst="rect">
            <a:avLst/>
          </a:prstGeom>
        </p:spPr>
      </p:pic>
      <p:pic>
        <p:nvPicPr>
          <p:cNvPr id="21" name="Immagine 20" descr="Immagine che contiene cerchio, schermata&#10;&#10;Descrizione generata automaticamente">
            <a:extLst>
              <a:ext uri="{FF2B5EF4-FFF2-40B4-BE49-F238E27FC236}">
                <a16:creationId xmlns:a16="http://schemas.microsoft.com/office/drawing/2014/main" id="{683FDB5E-917A-0508-243B-859692CE0225}"/>
              </a:ext>
            </a:extLst>
          </p:cNvPr>
          <p:cNvPicPr>
            <a:picLocks noChangeAspect="1"/>
          </p:cNvPicPr>
          <p:nvPr/>
        </p:nvPicPr>
        <p:blipFill>
          <a:blip r:embed="rId7"/>
          <a:stretch>
            <a:fillRect/>
          </a:stretch>
        </p:blipFill>
        <p:spPr>
          <a:xfrm>
            <a:off x="145580" y="1873740"/>
            <a:ext cx="1812873" cy="2767017"/>
          </a:xfrm>
          <a:prstGeom prst="rect">
            <a:avLst/>
          </a:prstGeom>
        </p:spPr>
      </p:pic>
      <p:cxnSp>
        <p:nvCxnSpPr>
          <p:cNvPr id="23" name="Connettore 2 22">
            <a:extLst>
              <a:ext uri="{FF2B5EF4-FFF2-40B4-BE49-F238E27FC236}">
                <a16:creationId xmlns:a16="http://schemas.microsoft.com/office/drawing/2014/main" id="{DF43CAA5-E067-133D-F2D9-21D54396C91D}"/>
              </a:ext>
            </a:extLst>
          </p:cNvPr>
          <p:cNvCxnSpPr/>
          <p:nvPr/>
        </p:nvCxnSpPr>
        <p:spPr>
          <a:xfrm flipV="1">
            <a:off x="1958453" y="1999716"/>
            <a:ext cx="836022" cy="42729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Connettore 2 23">
            <a:extLst>
              <a:ext uri="{FF2B5EF4-FFF2-40B4-BE49-F238E27FC236}">
                <a16:creationId xmlns:a16="http://schemas.microsoft.com/office/drawing/2014/main" id="{2B029B97-43E3-88AA-AF18-391A7156A252}"/>
              </a:ext>
            </a:extLst>
          </p:cNvPr>
          <p:cNvCxnSpPr>
            <a:cxnSpLocks/>
          </p:cNvCxnSpPr>
          <p:nvPr/>
        </p:nvCxnSpPr>
        <p:spPr>
          <a:xfrm flipV="1">
            <a:off x="2093683" y="2045619"/>
            <a:ext cx="3248909" cy="4739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Connettore 2 25">
            <a:extLst>
              <a:ext uri="{FF2B5EF4-FFF2-40B4-BE49-F238E27FC236}">
                <a16:creationId xmlns:a16="http://schemas.microsoft.com/office/drawing/2014/main" id="{36D4D64E-078D-2A03-78D3-297EB7F58E60}"/>
              </a:ext>
            </a:extLst>
          </p:cNvPr>
          <p:cNvCxnSpPr>
            <a:cxnSpLocks/>
          </p:cNvCxnSpPr>
          <p:nvPr/>
        </p:nvCxnSpPr>
        <p:spPr>
          <a:xfrm>
            <a:off x="1931217" y="3416154"/>
            <a:ext cx="1039595" cy="464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8" name="CasellaDiTesto 27">
            <a:extLst>
              <a:ext uri="{FF2B5EF4-FFF2-40B4-BE49-F238E27FC236}">
                <a16:creationId xmlns:a16="http://schemas.microsoft.com/office/drawing/2014/main" id="{C329535C-F01A-D33D-A0DD-DAD472A4964B}"/>
              </a:ext>
            </a:extLst>
          </p:cNvPr>
          <p:cNvSpPr txBox="1"/>
          <p:nvPr/>
        </p:nvSpPr>
        <p:spPr>
          <a:xfrm>
            <a:off x="1506778" y="592758"/>
            <a:ext cx="1926553" cy="369332"/>
          </a:xfrm>
          <a:prstGeom prst="rect">
            <a:avLst/>
          </a:prstGeom>
          <a:noFill/>
        </p:spPr>
        <p:txBody>
          <a:bodyPr wrap="none" rtlCol="0">
            <a:spAutoFit/>
          </a:bodyPr>
          <a:lstStyle/>
          <a:p>
            <a:r>
              <a:rPr lang="en-US" dirty="0">
                <a:solidFill>
                  <a:srgbClr val="0070C0"/>
                </a:solidFill>
              </a:rPr>
              <a:t>Longitudinal stack </a:t>
            </a:r>
          </a:p>
        </p:txBody>
      </p:sp>
      <p:sp>
        <p:nvSpPr>
          <p:cNvPr id="29" name="CasellaDiTesto 28">
            <a:extLst>
              <a:ext uri="{FF2B5EF4-FFF2-40B4-BE49-F238E27FC236}">
                <a16:creationId xmlns:a16="http://schemas.microsoft.com/office/drawing/2014/main" id="{82D4F836-038D-5B81-8041-032C91A6D054}"/>
              </a:ext>
            </a:extLst>
          </p:cNvPr>
          <p:cNvSpPr txBox="1"/>
          <p:nvPr/>
        </p:nvSpPr>
        <p:spPr>
          <a:xfrm>
            <a:off x="4133091" y="2168417"/>
            <a:ext cx="1488997" cy="369332"/>
          </a:xfrm>
          <a:prstGeom prst="rect">
            <a:avLst/>
          </a:prstGeom>
          <a:noFill/>
        </p:spPr>
        <p:txBody>
          <a:bodyPr wrap="none" rtlCol="0">
            <a:spAutoFit/>
          </a:bodyPr>
          <a:lstStyle/>
          <a:p>
            <a:r>
              <a:rPr lang="en-US" dirty="0">
                <a:solidFill>
                  <a:srgbClr val="0070C0"/>
                </a:solidFill>
              </a:rPr>
              <a:t>FEB mounting</a:t>
            </a:r>
          </a:p>
        </p:txBody>
      </p:sp>
      <p:sp>
        <p:nvSpPr>
          <p:cNvPr id="30" name="CasellaDiTesto 29">
            <a:extLst>
              <a:ext uri="{FF2B5EF4-FFF2-40B4-BE49-F238E27FC236}">
                <a16:creationId xmlns:a16="http://schemas.microsoft.com/office/drawing/2014/main" id="{52AA01A4-5F91-DB11-AA6B-966828CC783C}"/>
              </a:ext>
            </a:extLst>
          </p:cNvPr>
          <p:cNvSpPr txBox="1"/>
          <p:nvPr/>
        </p:nvSpPr>
        <p:spPr>
          <a:xfrm>
            <a:off x="5320701" y="3234799"/>
            <a:ext cx="1249253" cy="369332"/>
          </a:xfrm>
          <a:prstGeom prst="rect">
            <a:avLst/>
          </a:prstGeom>
          <a:noFill/>
        </p:spPr>
        <p:txBody>
          <a:bodyPr wrap="none" rtlCol="0">
            <a:spAutoFit/>
          </a:bodyPr>
          <a:lstStyle/>
          <a:p>
            <a:r>
              <a:rPr lang="en-US" dirty="0">
                <a:solidFill>
                  <a:srgbClr val="0070C0"/>
                </a:solidFill>
              </a:rPr>
              <a:t>Connectors</a:t>
            </a:r>
          </a:p>
        </p:txBody>
      </p:sp>
      <p:sp>
        <p:nvSpPr>
          <p:cNvPr id="31" name="CasellaDiTesto 30">
            <a:extLst>
              <a:ext uri="{FF2B5EF4-FFF2-40B4-BE49-F238E27FC236}">
                <a16:creationId xmlns:a16="http://schemas.microsoft.com/office/drawing/2014/main" id="{32A1CA35-C11F-A012-0980-BDB3028A1B76}"/>
              </a:ext>
            </a:extLst>
          </p:cNvPr>
          <p:cNvSpPr txBox="1"/>
          <p:nvPr/>
        </p:nvSpPr>
        <p:spPr>
          <a:xfrm>
            <a:off x="1901054" y="2690383"/>
            <a:ext cx="1261564" cy="646331"/>
          </a:xfrm>
          <a:prstGeom prst="rect">
            <a:avLst/>
          </a:prstGeom>
          <a:noFill/>
        </p:spPr>
        <p:txBody>
          <a:bodyPr wrap="none" rtlCol="0">
            <a:spAutoFit/>
          </a:bodyPr>
          <a:lstStyle/>
          <a:p>
            <a:r>
              <a:rPr lang="en-US" dirty="0">
                <a:solidFill>
                  <a:srgbClr val="0070C0"/>
                </a:solidFill>
              </a:rPr>
              <a:t>Mechanical</a:t>
            </a:r>
          </a:p>
          <a:p>
            <a:r>
              <a:rPr lang="en-US" dirty="0">
                <a:solidFill>
                  <a:srgbClr val="0070C0"/>
                </a:solidFill>
              </a:rPr>
              <a:t>Support</a:t>
            </a:r>
          </a:p>
        </p:txBody>
      </p:sp>
      <p:sp>
        <p:nvSpPr>
          <p:cNvPr id="32" name="Segnaposto piè di pagina 23">
            <a:extLst>
              <a:ext uri="{FF2B5EF4-FFF2-40B4-BE49-F238E27FC236}">
                <a16:creationId xmlns:a16="http://schemas.microsoft.com/office/drawing/2014/main" id="{5DB7CB96-DDAE-820D-79EF-32AB44F16572}"/>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3753768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0" name="Text Placeholder 2">
                <a:extLst>
                  <a:ext uri="{FF2B5EF4-FFF2-40B4-BE49-F238E27FC236}">
                    <a16:creationId xmlns:a16="http://schemas.microsoft.com/office/drawing/2014/main" id="{8AD0290E-6103-C749-A0F1-2F8499E63135}"/>
                  </a:ext>
                </a:extLst>
              </p:cNvPr>
              <p:cNvSpPr txBox="1">
                <a:spLocks/>
              </p:cNvSpPr>
              <p:nvPr/>
            </p:nvSpPr>
            <p:spPr>
              <a:xfrm>
                <a:off x="86042" y="3052141"/>
                <a:ext cx="9490620" cy="906801"/>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a:solidFill>
                      <a:srgbClr val="C00000"/>
                    </a:solidFill>
                  </a:rPr>
                  <a:t>(X, Y) readout is preferred vs (R,</a:t>
                </a:r>
                <a14:m>
                  <m:oMath xmlns:m="http://schemas.openxmlformats.org/officeDocument/2006/math">
                    <m:r>
                      <a:rPr lang="en-US" sz="2400" i="1" smtClean="0">
                        <a:solidFill>
                          <a:srgbClr val="C00000"/>
                        </a:solidFill>
                        <a:latin typeface="Cambria Math" panose="02040503050406030204" pitchFamily="18" charset="0"/>
                        <a:ea typeface="Cambria Math" panose="02040503050406030204" pitchFamily="18" charset="0"/>
                      </a:rPr>
                      <m:t>𝜑</m:t>
                    </m:r>
                  </m:oMath>
                </a14:m>
                <a:r>
                  <a:rPr lang="en-US" sz="2400">
                    <a:solidFill>
                      <a:srgbClr val="C00000"/>
                    </a:solidFill>
                  </a:rPr>
                  <a:t>) </a:t>
                </a:r>
                <a:r>
                  <a:rPr lang="en-US" sz="2400">
                    <a:solidFill>
                      <a:srgbClr val="0070C0"/>
                    </a:solidFill>
                  </a:rPr>
                  <a:t>– </a:t>
                </a:r>
                <a:r>
                  <a:rPr lang="en-US" sz="2400"/>
                  <a:t>no FEB on the active area</a:t>
                </a:r>
              </a:p>
              <a:p>
                <a:r>
                  <a:rPr lang="en-US" sz="2400">
                    <a:solidFill>
                      <a:srgbClr val="C00000"/>
                    </a:solidFill>
                  </a:rPr>
                  <a:t>500 </a:t>
                </a:r>
                <a14:m>
                  <m:oMath xmlns:m="http://schemas.openxmlformats.org/officeDocument/2006/math">
                    <m:r>
                      <a:rPr lang="en-US" sz="2400" i="1" smtClean="0">
                        <a:solidFill>
                          <a:srgbClr val="C00000"/>
                        </a:solidFill>
                        <a:latin typeface="Cambria Math" panose="02040503050406030204" pitchFamily="18" charset="0"/>
                        <a:ea typeface="Cambria Math" panose="02040503050406030204" pitchFamily="18" charset="0"/>
                      </a:rPr>
                      <m:t>𝜇</m:t>
                    </m:r>
                    <m:r>
                      <a:rPr lang="en-US" sz="2400" i="1" smtClean="0">
                        <a:solidFill>
                          <a:srgbClr val="C00000"/>
                        </a:solidFill>
                        <a:latin typeface="Cambria Math" panose="02040503050406030204" pitchFamily="18" charset="0"/>
                        <a:ea typeface="Cambria Math" panose="02040503050406030204" pitchFamily="18" charset="0"/>
                      </a:rPr>
                      <m:t>𝑚</m:t>
                    </m:r>
                  </m:oMath>
                </a14:m>
                <a:r>
                  <a:rPr lang="en-US" sz="2400">
                    <a:solidFill>
                      <a:srgbClr val="C00000"/>
                    </a:solidFill>
                  </a:rPr>
                  <a:t> pitch </a:t>
                </a:r>
                <a14:m>
                  <m:oMath xmlns:m="http://schemas.openxmlformats.org/officeDocument/2006/math">
                    <m:r>
                      <a:rPr lang="en-US" sz="2400" i="1" smtClean="0">
                        <a:latin typeface="Cambria Math" panose="02040503050406030204" pitchFamily="18" charset="0"/>
                        <a:ea typeface="Cambria Math" panose="02040503050406030204" pitchFamily="18" charset="0"/>
                      </a:rPr>
                      <m:t>→</m:t>
                    </m:r>
                  </m:oMath>
                </a14:m>
                <a:r>
                  <a:rPr lang="en-US" sz="2400"/>
                  <a:t> better than 150 </a:t>
                </a:r>
                <a14:m>
                  <m:oMath xmlns:m="http://schemas.openxmlformats.org/officeDocument/2006/math">
                    <m:r>
                      <a:rPr lang="en-US" sz="2400" i="1">
                        <a:latin typeface="Cambria Math" panose="02040503050406030204" pitchFamily="18" charset="0"/>
                        <a:ea typeface="Cambria Math" panose="02040503050406030204" pitchFamily="18" charset="0"/>
                      </a:rPr>
                      <m:t>𝜇</m:t>
                    </m:r>
                    <m:r>
                      <a:rPr lang="en-US" sz="2400" i="1">
                        <a:latin typeface="Cambria Math" panose="02040503050406030204" pitchFamily="18" charset="0"/>
                        <a:ea typeface="Cambria Math" panose="02040503050406030204" pitchFamily="18" charset="0"/>
                      </a:rPr>
                      <m:t>𝑚</m:t>
                    </m:r>
                  </m:oMath>
                </a14:m>
                <a:r>
                  <a:rPr lang="en-US" sz="2400"/>
                  <a:t> intrinsic position resolution </a:t>
                </a:r>
                <a:endParaRPr lang="en-US" sz="2400">
                  <a:solidFill>
                    <a:srgbClr val="0070C0"/>
                  </a:solidFill>
                </a:endParaRPr>
              </a:p>
            </p:txBody>
          </p:sp>
        </mc:Choice>
        <mc:Fallback xmlns="">
          <p:sp>
            <p:nvSpPr>
              <p:cNvPr id="10" name="Text Placeholder 2">
                <a:extLst>
                  <a:ext uri="{FF2B5EF4-FFF2-40B4-BE49-F238E27FC236}">
                    <a16:creationId xmlns:a16="http://schemas.microsoft.com/office/drawing/2014/main" id="{8AD0290E-6103-C749-A0F1-2F8499E63135}"/>
                  </a:ext>
                </a:extLst>
              </p:cNvPr>
              <p:cNvSpPr txBox="1">
                <a:spLocks noRot="1" noChangeAspect="1" noMove="1" noResize="1" noEditPoints="1" noAdjustHandles="1" noChangeArrowheads="1" noChangeShapeType="1" noTextEdit="1"/>
              </p:cNvSpPr>
              <p:nvPr/>
            </p:nvSpPr>
            <p:spPr>
              <a:xfrm>
                <a:off x="86042" y="3052141"/>
                <a:ext cx="9490620" cy="906801"/>
              </a:xfrm>
              <a:prstGeom prst="rect">
                <a:avLst/>
              </a:prstGeom>
              <a:blipFill>
                <a:blip r:embed="rId3"/>
                <a:stretch>
                  <a:fillRect l="-801" t="-4167" b="-13889"/>
                </a:stretch>
              </a:blipFill>
            </p:spPr>
            <p:txBody>
              <a:bodyPr/>
              <a:lstStyle/>
              <a:p>
                <a:r>
                  <a:rPr lang="en-US">
                    <a:noFill/>
                  </a:rPr>
                  <a:t> </a:t>
                </a:r>
              </a:p>
            </p:txBody>
          </p:sp>
        </mc:Fallback>
      </mc:AlternateContent>
      <p:graphicFrame>
        <p:nvGraphicFramePr>
          <p:cNvPr id="11" name="Tabella 10">
            <a:extLst>
              <a:ext uri="{FF2B5EF4-FFF2-40B4-BE49-F238E27FC236}">
                <a16:creationId xmlns:a16="http://schemas.microsoft.com/office/drawing/2014/main" id="{9FD58889-2BC8-DEDC-DBD2-A9A60F9BD318}"/>
              </a:ext>
            </a:extLst>
          </p:cNvPr>
          <p:cNvGraphicFramePr>
            <a:graphicFrameLocks noGrp="1"/>
          </p:cNvGraphicFramePr>
          <p:nvPr/>
        </p:nvGraphicFramePr>
        <p:xfrm>
          <a:off x="178639" y="1212733"/>
          <a:ext cx="5413362" cy="1402080"/>
        </p:xfrm>
        <a:graphic>
          <a:graphicData uri="http://schemas.openxmlformats.org/drawingml/2006/table">
            <a:tbl>
              <a:tblPr firstRow="1" bandRow="1">
                <a:tableStyleId>{2A488322-F2BA-4B5B-9748-0D474271808F}</a:tableStyleId>
              </a:tblPr>
              <a:tblGrid>
                <a:gridCol w="2456065">
                  <a:extLst>
                    <a:ext uri="{9D8B030D-6E8A-4147-A177-3AD203B41FA5}">
                      <a16:colId xmlns:a16="http://schemas.microsoft.com/office/drawing/2014/main" val="175600883"/>
                    </a:ext>
                  </a:extLst>
                </a:gridCol>
                <a:gridCol w="2957297">
                  <a:extLst>
                    <a:ext uri="{9D8B030D-6E8A-4147-A177-3AD203B41FA5}">
                      <a16:colId xmlns:a16="http://schemas.microsoft.com/office/drawing/2014/main" val="3630520888"/>
                    </a:ext>
                  </a:extLst>
                </a:gridCol>
              </a:tblGrid>
              <a:tr h="271150">
                <a:tc>
                  <a:txBody>
                    <a:bodyPr/>
                    <a:lstStyle/>
                    <a:p>
                      <a:r>
                        <a:rPr lang="en-US"/>
                        <a:t>PROs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r>
                        <a:rPr lang="en-US"/>
                        <a:t>CONs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4182686377"/>
                  </a:ext>
                </a:extLst>
              </a:tr>
              <a:tr h="271150">
                <a:tc>
                  <a:txBody>
                    <a:bodyPr/>
                    <a:lstStyle/>
                    <a:p>
                      <a:r>
                        <a:rPr lang="en-US" sz="1400"/>
                        <a:t>The strip length does not vary much along the active area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a:t>Alignment is critical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7750083"/>
                  </a:ext>
                </a:extLst>
              </a:tr>
              <a:tr h="271150">
                <a:tc>
                  <a:txBody>
                    <a:bodyPr/>
                    <a:lstStyle/>
                    <a:p>
                      <a:r>
                        <a:rPr lang="en-US" sz="1400" b="1"/>
                        <a:t>All readout FE hybrids may be located outside the active area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a:t>Routes to read-out connectors must be accurately studied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3811048"/>
                  </a:ext>
                </a:extLst>
              </a:tr>
            </a:tbl>
          </a:graphicData>
        </a:graphic>
      </p:graphicFrame>
      <p:sp>
        <p:nvSpPr>
          <p:cNvPr id="12" name="CasellaDiTesto 11">
            <a:extLst>
              <a:ext uri="{FF2B5EF4-FFF2-40B4-BE49-F238E27FC236}">
                <a16:creationId xmlns:a16="http://schemas.microsoft.com/office/drawing/2014/main" id="{9DFBDB4B-8706-AACC-CBE6-5F1C54703CB5}"/>
              </a:ext>
            </a:extLst>
          </p:cNvPr>
          <p:cNvSpPr txBox="1"/>
          <p:nvPr/>
        </p:nvSpPr>
        <p:spPr>
          <a:xfrm>
            <a:off x="0" y="666933"/>
            <a:ext cx="3649472" cy="461665"/>
          </a:xfrm>
          <a:prstGeom prst="rect">
            <a:avLst/>
          </a:prstGeom>
          <a:noFill/>
        </p:spPr>
        <p:txBody>
          <a:bodyPr wrap="square">
            <a:spAutoFit/>
          </a:bodyPr>
          <a:lstStyle/>
          <a:p>
            <a:r>
              <a:rPr lang="en-US" sz="2400">
                <a:solidFill>
                  <a:srgbClr val="C00000"/>
                </a:solidFill>
                <a:effectLst/>
              </a:rPr>
              <a:t>(X, Y) read-out geometry </a:t>
            </a:r>
            <a:endParaRPr lang="en-US" sz="2400">
              <a:solidFill>
                <a:srgbClr val="C00000"/>
              </a:solidFill>
            </a:endParaRPr>
          </a:p>
        </p:txBody>
      </p:sp>
      <p:grpSp>
        <p:nvGrpSpPr>
          <p:cNvPr id="14" name="Gruppo 13">
            <a:extLst>
              <a:ext uri="{FF2B5EF4-FFF2-40B4-BE49-F238E27FC236}">
                <a16:creationId xmlns:a16="http://schemas.microsoft.com/office/drawing/2014/main" id="{26A1DA33-D922-A2B2-ED84-1B3F95EEF957}"/>
              </a:ext>
            </a:extLst>
          </p:cNvPr>
          <p:cNvGrpSpPr/>
          <p:nvPr/>
        </p:nvGrpSpPr>
        <p:grpSpPr>
          <a:xfrm>
            <a:off x="6096000" y="695186"/>
            <a:ext cx="3649472" cy="3656924"/>
            <a:chOff x="8204027" y="1674323"/>
            <a:chExt cx="3198951" cy="3230032"/>
          </a:xfrm>
        </p:grpSpPr>
        <p:grpSp>
          <p:nvGrpSpPr>
            <p:cNvPr id="15" name="Gruppo 14">
              <a:extLst>
                <a:ext uri="{FF2B5EF4-FFF2-40B4-BE49-F238E27FC236}">
                  <a16:creationId xmlns:a16="http://schemas.microsoft.com/office/drawing/2014/main" id="{37D048A4-F833-708B-6EFA-AE04C18C3F08}"/>
                </a:ext>
              </a:extLst>
            </p:cNvPr>
            <p:cNvGrpSpPr/>
            <p:nvPr/>
          </p:nvGrpSpPr>
          <p:grpSpPr>
            <a:xfrm>
              <a:off x="8347547" y="1834927"/>
              <a:ext cx="3055431" cy="3069428"/>
              <a:chOff x="7359902" y="1259289"/>
              <a:chExt cx="3271456" cy="3308399"/>
            </a:xfrm>
          </p:grpSpPr>
          <p:sp>
            <p:nvSpPr>
              <p:cNvPr id="21" name="Torta 20">
                <a:extLst>
                  <a:ext uri="{FF2B5EF4-FFF2-40B4-BE49-F238E27FC236}">
                    <a16:creationId xmlns:a16="http://schemas.microsoft.com/office/drawing/2014/main" id="{6D5E6ED3-3A1A-9EE5-DC3A-6E6322A1867C}"/>
                  </a:ext>
                </a:extLst>
              </p:cNvPr>
              <p:cNvSpPr/>
              <p:nvPr/>
            </p:nvSpPr>
            <p:spPr>
              <a:xfrm>
                <a:off x="7376034" y="1268290"/>
                <a:ext cx="3255324" cy="3299398"/>
              </a:xfrm>
              <a:prstGeom prst="pie">
                <a:avLst>
                  <a:gd name="adj1" fmla="val 10773094"/>
                  <a:gd name="adj2" fmla="val 16230796"/>
                </a:avLst>
              </a:prstGeom>
              <a:solidFill>
                <a:schemeClr val="tx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22" name="Gruppo 21">
                <a:extLst>
                  <a:ext uri="{FF2B5EF4-FFF2-40B4-BE49-F238E27FC236}">
                    <a16:creationId xmlns:a16="http://schemas.microsoft.com/office/drawing/2014/main" id="{19F3458A-29E7-BF0A-3AE4-95032ACAE2FE}"/>
                  </a:ext>
                </a:extLst>
              </p:cNvPr>
              <p:cNvGrpSpPr/>
              <p:nvPr/>
            </p:nvGrpSpPr>
            <p:grpSpPr>
              <a:xfrm>
                <a:off x="7359902" y="1275380"/>
                <a:ext cx="1805437" cy="1802538"/>
                <a:chOff x="7359902" y="1275380"/>
                <a:chExt cx="1805437" cy="1802538"/>
              </a:xfrm>
            </p:grpSpPr>
            <p:sp>
              <p:nvSpPr>
                <p:cNvPr id="28" name="Torta 27">
                  <a:extLst>
                    <a:ext uri="{FF2B5EF4-FFF2-40B4-BE49-F238E27FC236}">
                      <a16:creationId xmlns:a16="http://schemas.microsoft.com/office/drawing/2014/main" id="{9EA15B76-BEC5-1641-4137-4ABC2F27936C}"/>
                    </a:ext>
                  </a:extLst>
                </p:cNvPr>
                <p:cNvSpPr/>
                <p:nvPr/>
              </p:nvSpPr>
              <p:spPr>
                <a:xfrm>
                  <a:off x="8842053" y="2758059"/>
                  <a:ext cx="323286" cy="319859"/>
                </a:xfrm>
                <a:prstGeom prst="pie">
                  <a:avLst>
                    <a:gd name="adj1" fmla="val 10755844"/>
                    <a:gd name="adj2" fmla="val 16335167"/>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9" name="Connettore 1 28">
                  <a:extLst>
                    <a:ext uri="{FF2B5EF4-FFF2-40B4-BE49-F238E27FC236}">
                      <a16:creationId xmlns:a16="http://schemas.microsoft.com/office/drawing/2014/main" id="{43441584-9EFD-9BF1-9B67-B42E6DB80BB9}"/>
                    </a:ext>
                  </a:extLst>
                </p:cNvPr>
                <p:cNvCxnSpPr/>
                <p:nvPr/>
              </p:nvCxnSpPr>
              <p:spPr>
                <a:xfrm>
                  <a:off x="8952037" y="1275380"/>
                  <a:ext cx="0" cy="1489769"/>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Connettore 1 29">
                  <a:extLst>
                    <a:ext uri="{FF2B5EF4-FFF2-40B4-BE49-F238E27FC236}">
                      <a16:creationId xmlns:a16="http://schemas.microsoft.com/office/drawing/2014/main" id="{FB8EAF6E-9C2A-6E58-C2DC-2C9E1ED6D5BB}"/>
                    </a:ext>
                  </a:extLst>
                </p:cNvPr>
                <p:cNvCxnSpPr>
                  <a:cxnSpLocks/>
                </p:cNvCxnSpPr>
                <p:nvPr/>
              </p:nvCxnSpPr>
              <p:spPr>
                <a:xfrm>
                  <a:off x="8900378" y="1281292"/>
                  <a:ext cx="0" cy="1529027"/>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Connettore 1 30">
                  <a:extLst>
                    <a:ext uri="{FF2B5EF4-FFF2-40B4-BE49-F238E27FC236}">
                      <a16:creationId xmlns:a16="http://schemas.microsoft.com/office/drawing/2014/main" id="{67A45B64-51FE-0AEB-3BBF-3E474342D300}"/>
                    </a:ext>
                  </a:extLst>
                </p:cNvPr>
                <p:cNvCxnSpPr>
                  <a:cxnSpLocks/>
                  <a:endCxn id="28" idx="2"/>
                </p:cNvCxnSpPr>
                <p:nvPr/>
              </p:nvCxnSpPr>
              <p:spPr>
                <a:xfrm>
                  <a:off x="8842053" y="1281292"/>
                  <a:ext cx="0" cy="1636697"/>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Connettore 1 31">
                  <a:extLst>
                    <a:ext uri="{FF2B5EF4-FFF2-40B4-BE49-F238E27FC236}">
                      <a16:creationId xmlns:a16="http://schemas.microsoft.com/office/drawing/2014/main" id="{F5CB2995-9C5E-7C9C-DE14-D250C97F08A4}"/>
                    </a:ext>
                  </a:extLst>
                </p:cNvPr>
                <p:cNvCxnSpPr>
                  <a:cxnSpLocks/>
                </p:cNvCxnSpPr>
                <p:nvPr/>
              </p:nvCxnSpPr>
              <p:spPr>
                <a:xfrm>
                  <a:off x="8784654" y="1281292"/>
                  <a:ext cx="0" cy="1651191"/>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Connettore 1 32">
                  <a:extLst>
                    <a:ext uri="{FF2B5EF4-FFF2-40B4-BE49-F238E27FC236}">
                      <a16:creationId xmlns:a16="http://schemas.microsoft.com/office/drawing/2014/main" id="{FF7727AE-53FE-CD61-23B5-F90F39474C0A}"/>
                    </a:ext>
                  </a:extLst>
                </p:cNvPr>
                <p:cNvCxnSpPr>
                  <a:cxnSpLocks/>
                </p:cNvCxnSpPr>
                <p:nvPr/>
              </p:nvCxnSpPr>
              <p:spPr>
                <a:xfrm>
                  <a:off x="8724385" y="1281292"/>
                  <a:ext cx="0" cy="1651191"/>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Connettore 1 33">
                  <a:extLst>
                    <a:ext uri="{FF2B5EF4-FFF2-40B4-BE49-F238E27FC236}">
                      <a16:creationId xmlns:a16="http://schemas.microsoft.com/office/drawing/2014/main" id="{3BCEDBFA-BF43-CCEF-6FBF-9CB650F5D829}"/>
                    </a:ext>
                  </a:extLst>
                </p:cNvPr>
                <p:cNvCxnSpPr>
                  <a:cxnSpLocks/>
                </p:cNvCxnSpPr>
                <p:nvPr/>
              </p:nvCxnSpPr>
              <p:spPr>
                <a:xfrm>
                  <a:off x="8654792" y="1282324"/>
                  <a:ext cx="0" cy="1650159"/>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Connettore 1 34">
                  <a:extLst>
                    <a:ext uri="{FF2B5EF4-FFF2-40B4-BE49-F238E27FC236}">
                      <a16:creationId xmlns:a16="http://schemas.microsoft.com/office/drawing/2014/main" id="{042BEDCA-D70F-F598-C04E-B51062DBFE36}"/>
                    </a:ext>
                  </a:extLst>
                </p:cNvPr>
                <p:cNvCxnSpPr>
                  <a:cxnSpLocks/>
                </p:cNvCxnSpPr>
                <p:nvPr/>
              </p:nvCxnSpPr>
              <p:spPr>
                <a:xfrm>
                  <a:off x="8594523" y="1292001"/>
                  <a:ext cx="0" cy="1640482"/>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Connettore 1 35">
                  <a:extLst>
                    <a:ext uri="{FF2B5EF4-FFF2-40B4-BE49-F238E27FC236}">
                      <a16:creationId xmlns:a16="http://schemas.microsoft.com/office/drawing/2014/main" id="{DFBA0D6A-274A-48E5-31FF-43297C30D714}"/>
                    </a:ext>
                  </a:extLst>
                </p:cNvPr>
                <p:cNvCxnSpPr>
                  <a:cxnSpLocks/>
                </p:cNvCxnSpPr>
                <p:nvPr/>
              </p:nvCxnSpPr>
              <p:spPr>
                <a:xfrm flipH="1">
                  <a:off x="8533382" y="1337979"/>
                  <a:ext cx="3097" cy="1580009"/>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Connettore 1 36">
                  <a:extLst>
                    <a:ext uri="{FF2B5EF4-FFF2-40B4-BE49-F238E27FC236}">
                      <a16:creationId xmlns:a16="http://schemas.microsoft.com/office/drawing/2014/main" id="{9AD9AC64-68E1-E1CD-CF8C-4035D6F06C1E}"/>
                    </a:ext>
                  </a:extLst>
                </p:cNvPr>
                <p:cNvCxnSpPr>
                  <a:cxnSpLocks/>
                </p:cNvCxnSpPr>
                <p:nvPr/>
              </p:nvCxnSpPr>
              <p:spPr>
                <a:xfrm flipH="1">
                  <a:off x="8460410" y="1356548"/>
                  <a:ext cx="8446" cy="1575935"/>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Connettore 1 37">
                  <a:extLst>
                    <a:ext uri="{FF2B5EF4-FFF2-40B4-BE49-F238E27FC236}">
                      <a16:creationId xmlns:a16="http://schemas.microsoft.com/office/drawing/2014/main" id="{939BFE06-369B-B32D-152F-BE78843EDA8C}"/>
                    </a:ext>
                  </a:extLst>
                </p:cNvPr>
                <p:cNvCxnSpPr>
                  <a:cxnSpLocks/>
                </p:cNvCxnSpPr>
                <p:nvPr/>
              </p:nvCxnSpPr>
              <p:spPr>
                <a:xfrm>
                  <a:off x="8395883" y="1356548"/>
                  <a:ext cx="0" cy="1575935"/>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Connettore 1 38">
                  <a:extLst>
                    <a:ext uri="{FF2B5EF4-FFF2-40B4-BE49-F238E27FC236}">
                      <a16:creationId xmlns:a16="http://schemas.microsoft.com/office/drawing/2014/main" id="{D3B9F04B-F3FB-BF62-DF6C-AE40723C9313}"/>
                    </a:ext>
                  </a:extLst>
                </p:cNvPr>
                <p:cNvCxnSpPr>
                  <a:cxnSpLocks/>
                </p:cNvCxnSpPr>
                <p:nvPr/>
              </p:nvCxnSpPr>
              <p:spPr>
                <a:xfrm>
                  <a:off x="8339707" y="1410830"/>
                  <a:ext cx="0" cy="1507158"/>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Connettore 1 39">
                  <a:extLst>
                    <a:ext uri="{FF2B5EF4-FFF2-40B4-BE49-F238E27FC236}">
                      <a16:creationId xmlns:a16="http://schemas.microsoft.com/office/drawing/2014/main" id="{BB0C3099-CE24-BE19-1FB3-6299A2C775D6}"/>
                    </a:ext>
                  </a:extLst>
                </p:cNvPr>
                <p:cNvCxnSpPr>
                  <a:cxnSpLocks/>
                </p:cNvCxnSpPr>
                <p:nvPr/>
              </p:nvCxnSpPr>
              <p:spPr>
                <a:xfrm>
                  <a:off x="8276568" y="1446663"/>
                  <a:ext cx="0" cy="1471325"/>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Connettore 1 40">
                  <a:extLst>
                    <a:ext uri="{FF2B5EF4-FFF2-40B4-BE49-F238E27FC236}">
                      <a16:creationId xmlns:a16="http://schemas.microsoft.com/office/drawing/2014/main" id="{B0CD7533-0524-88C2-890D-70AF7B3B6A85}"/>
                    </a:ext>
                  </a:extLst>
                </p:cNvPr>
                <p:cNvCxnSpPr>
                  <a:cxnSpLocks/>
                </p:cNvCxnSpPr>
                <p:nvPr/>
              </p:nvCxnSpPr>
              <p:spPr>
                <a:xfrm>
                  <a:off x="8215157" y="1475484"/>
                  <a:ext cx="0" cy="1442504"/>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Connettore 1 41">
                  <a:extLst>
                    <a:ext uri="{FF2B5EF4-FFF2-40B4-BE49-F238E27FC236}">
                      <a16:creationId xmlns:a16="http://schemas.microsoft.com/office/drawing/2014/main" id="{E0928238-0A61-99AB-00D4-648496DDC5BF}"/>
                    </a:ext>
                  </a:extLst>
                </p:cNvPr>
                <p:cNvCxnSpPr>
                  <a:cxnSpLocks/>
                </p:cNvCxnSpPr>
                <p:nvPr/>
              </p:nvCxnSpPr>
              <p:spPr>
                <a:xfrm>
                  <a:off x="8152018" y="1509869"/>
                  <a:ext cx="0" cy="1408119"/>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Connettore 1 42">
                  <a:extLst>
                    <a:ext uri="{FF2B5EF4-FFF2-40B4-BE49-F238E27FC236}">
                      <a16:creationId xmlns:a16="http://schemas.microsoft.com/office/drawing/2014/main" id="{1CB0ACB4-8EA0-46A8-7138-7D0E4A73BA74}"/>
                    </a:ext>
                  </a:extLst>
                </p:cNvPr>
                <p:cNvCxnSpPr>
                  <a:cxnSpLocks/>
                </p:cNvCxnSpPr>
                <p:nvPr/>
              </p:nvCxnSpPr>
              <p:spPr>
                <a:xfrm>
                  <a:off x="8080269" y="1557859"/>
                  <a:ext cx="0" cy="1393683"/>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Connettore 1 43">
                  <a:extLst>
                    <a:ext uri="{FF2B5EF4-FFF2-40B4-BE49-F238E27FC236}">
                      <a16:creationId xmlns:a16="http://schemas.microsoft.com/office/drawing/2014/main" id="{ACD8995A-40A5-476D-041C-14BD413EF21E}"/>
                    </a:ext>
                  </a:extLst>
                </p:cNvPr>
                <p:cNvCxnSpPr>
                  <a:cxnSpLocks/>
                </p:cNvCxnSpPr>
                <p:nvPr/>
              </p:nvCxnSpPr>
              <p:spPr>
                <a:xfrm>
                  <a:off x="8008520" y="1615501"/>
                  <a:ext cx="0" cy="1336041"/>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Connettore 1 44">
                  <a:extLst>
                    <a:ext uri="{FF2B5EF4-FFF2-40B4-BE49-F238E27FC236}">
                      <a16:creationId xmlns:a16="http://schemas.microsoft.com/office/drawing/2014/main" id="{CE559380-93BA-4E6F-3506-660B88AECF5D}"/>
                    </a:ext>
                  </a:extLst>
                </p:cNvPr>
                <p:cNvCxnSpPr>
                  <a:cxnSpLocks/>
                </p:cNvCxnSpPr>
                <p:nvPr/>
              </p:nvCxnSpPr>
              <p:spPr>
                <a:xfrm>
                  <a:off x="7936771" y="1664496"/>
                  <a:ext cx="0" cy="1287046"/>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Connettore 1 45">
                  <a:extLst>
                    <a:ext uri="{FF2B5EF4-FFF2-40B4-BE49-F238E27FC236}">
                      <a16:creationId xmlns:a16="http://schemas.microsoft.com/office/drawing/2014/main" id="{91875411-2F9D-B5E6-22E6-A927DB75E0A9}"/>
                    </a:ext>
                  </a:extLst>
                </p:cNvPr>
                <p:cNvCxnSpPr>
                  <a:cxnSpLocks/>
                </p:cNvCxnSpPr>
                <p:nvPr/>
              </p:nvCxnSpPr>
              <p:spPr>
                <a:xfrm>
                  <a:off x="7867892" y="1736549"/>
                  <a:ext cx="0" cy="1214993"/>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Connettore 1 46">
                  <a:extLst>
                    <a:ext uri="{FF2B5EF4-FFF2-40B4-BE49-F238E27FC236}">
                      <a16:creationId xmlns:a16="http://schemas.microsoft.com/office/drawing/2014/main" id="{A07F784A-521E-CFB1-BB6B-621F9A99C6C3}"/>
                    </a:ext>
                  </a:extLst>
                </p:cNvPr>
                <p:cNvCxnSpPr>
                  <a:cxnSpLocks/>
                </p:cNvCxnSpPr>
                <p:nvPr/>
              </p:nvCxnSpPr>
              <p:spPr>
                <a:xfrm>
                  <a:off x="7799013" y="1799955"/>
                  <a:ext cx="0" cy="1151587"/>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Connettore 1 47">
                  <a:extLst>
                    <a:ext uri="{FF2B5EF4-FFF2-40B4-BE49-F238E27FC236}">
                      <a16:creationId xmlns:a16="http://schemas.microsoft.com/office/drawing/2014/main" id="{8D75B362-B223-2A82-AD1A-F9FFEA9A50F8}"/>
                    </a:ext>
                  </a:extLst>
                </p:cNvPr>
                <p:cNvCxnSpPr>
                  <a:cxnSpLocks/>
                </p:cNvCxnSpPr>
                <p:nvPr/>
              </p:nvCxnSpPr>
              <p:spPr>
                <a:xfrm>
                  <a:off x="7727264" y="1891746"/>
                  <a:ext cx="0" cy="1059796"/>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Connettore 1 48">
                  <a:extLst>
                    <a:ext uri="{FF2B5EF4-FFF2-40B4-BE49-F238E27FC236}">
                      <a16:creationId xmlns:a16="http://schemas.microsoft.com/office/drawing/2014/main" id="{35187050-0CC5-E434-FF8F-99671C914246}"/>
                    </a:ext>
                  </a:extLst>
                </p:cNvPr>
                <p:cNvCxnSpPr>
                  <a:cxnSpLocks/>
                </p:cNvCxnSpPr>
                <p:nvPr/>
              </p:nvCxnSpPr>
              <p:spPr>
                <a:xfrm>
                  <a:off x="7658385" y="1983537"/>
                  <a:ext cx="0" cy="968005"/>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Connettore 1 49">
                  <a:extLst>
                    <a:ext uri="{FF2B5EF4-FFF2-40B4-BE49-F238E27FC236}">
                      <a16:creationId xmlns:a16="http://schemas.microsoft.com/office/drawing/2014/main" id="{03C9FB74-3481-0F6B-D8BE-65B3AF99EA04}"/>
                    </a:ext>
                  </a:extLst>
                </p:cNvPr>
                <p:cNvCxnSpPr>
                  <a:cxnSpLocks/>
                </p:cNvCxnSpPr>
                <p:nvPr/>
              </p:nvCxnSpPr>
              <p:spPr>
                <a:xfrm flipH="1">
                  <a:off x="7589107" y="2079708"/>
                  <a:ext cx="6139" cy="852775"/>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Connettore 1 50">
                  <a:extLst>
                    <a:ext uri="{FF2B5EF4-FFF2-40B4-BE49-F238E27FC236}">
                      <a16:creationId xmlns:a16="http://schemas.microsoft.com/office/drawing/2014/main" id="{BF8FD5C5-84A4-1935-FB25-46EE0A9B8D4F}"/>
                    </a:ext>
                  </a:extLst>
                </p:cNvPr>
                <p:cNvCxnSpPr>
                  <a:cxnSpLocks/>
                </p:cNvCxnSpPr>
                <p:nvPr/>
              </p:nvCxnSpPr>
              <p:spPr>
                <a:xfrm>
                  <a:off x="7521974" y="2213928"/>
                  <a:ext cx="0" cy="722020"/>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Connettore 1 51">
                  <a:extLst>
                    <a:ext uri="{FF2B5EF4-FFF2-40B4-BE49-F238E27FC236}">
                      <a16:creationId xmlns:a16="http://schemas.microsoft.com/office/drawing/2014/main" id="{F508C8E9-ACEB-7EEC-C678-ED642A5E60AB}"/>
                    </a:ext>
                  </a:extLst>
                </p:cNvPr>
                <p:cNvCxnSpPr>
                  <a:cxnSpLocks/>
                </p:cNvCxnSpPr>
                <p:nvPr/>
              </p:nvCxnSpPr>
              <p:spPr>
                <a:xfrm>
                  <a:off x="7463228" y="2338708"/>
                  <a:ext cx="0" cy="612834"/>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Connettore 1 52">
                  <a:extLst>
                    <a:ext uri="{FF2B5EF4-FFF2-40B4-BE49-F238E27FC236}">
                      <a16:creationId xmlns:a16="http://schemas.microsoft.com/office/drawing/2014/main" id="{A0DA62C0-392C-7FDC-E700-E863C0214835}"/>
                    </a:ext>
                  </a:extLst>
                </p:cNvPr>
                <p:cNvCxnSpPr>
                  <a:cxnSpLocks/>
                </p:cNvCxnSpPr>
                <p:nvPr/>
              </p:nvCxnSpPr>
              <p:spPr>
                <a:xfrm>
                  <a:off x="7417251" y="2544446"/>
                  <a:ext cx="0" cy="407096"/>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Connettore 1 53">
                  <a:extLst>
                    <a:ext uri="{FF2B5EF4-FFF2-40B4-BE49-F238E27FC236}">
                      <a16:creationId xmlns:a16="http://schemas.microsoft.com/office/drawing/2014/main" id="{C915231E-BA92-8A0C-75E4-415FFC5365E7}"/>
                    </a:ext>
                  </a:extLst>
                </p:cNvPr>
                <p:cNvCxnSpPr>
                  <a:cxnSpLocks/>
                  <a:stCxn id="21" idx="2"/>
                </p:cNvCxnSpPr>
                <p:nvPr/>
              </p:nvCxnSpPr>
              <p:spPr>
                <a:xfrm flipV="1">
                  <a:off x="7376034" y="2917988"/>
                  <a:ext cx="1633255" cy="1"/>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Connettore 1 54">
                  <a:extLst>
                    <a:ext uri="{FF2B5EF4-FFF2-40B4-BE49-F238E27FC236}">
                      <a16:creationId xmlns:a16="http://schemas.microsoft.com/office/drawing/2014/main" id="{3FA5DBA7-16E2-E42F-91D7-D19FB6323603}"/>
                    </a:ext>
                  </a:extLst>
                </p:cNvPr>
                <p:cNvCxnSpPr>
                  <a:cxnSpLocks/>
                </p:cNvCxnSpPr>
                <p:nvPr/>
              </p:nvCxnSpPr>
              <p:spPr>
                <a:xfrm flipV="1">
                  <a:off x="7361685" y="2853376"/>
                  <a:ext cx="1478150" cy="2541"/>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Connettore 1 55">
                  <a:extLst>
                    <a:ext uri="{FF2B5EF4-FFF2-40B4-BE49-F238E27FC236}">
                      <a16:creationId xmlns:a16="http://schemas.microsoft.com/office/drawing/2014/main" id="{32D92F50-2E36-3951-59B9-BC9C7F7761E7}"/>
                    </a:ext>
                  </a:extLst>
                </p:cNvPr>
                <p:cNvCxnSpPr>
                  <a:cxnSpLocks/>
                </p:cNvCxnSpPr>
                <p:nvPr/>
              </p:nvCxnSpPr>
              <p:spPr>
                <a:xfrm>
                  <a:off x="7359902" y="2794021"/>
                  <a:ext cx="1540476" cy="13125"/>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Connettore 1 56">
                  <a:extLst>
                    <a:ext uri="{FF2B5EF4-FFF2-40B4-BE49-F238E27FC236}">
                      <a16:creationId xmlns:a16="http://schemas.microsoft.com/office/drawing/2014/main" id="{9FB239E7-2BBC-1783-1D47-2E1DCB5C188C}"/>
                    </a:ext>
                  </a:extLst>
                </p:cNvPr>
                <p:cNvCxnSpPr>
                  <a:cxnSpLocks/>
                </p:cNvCxnSpPr>
                <p:nvPr/>
              </p:nvCxnSpPr>
              <p:spPr>
                <a:xfrm>
                  <a:off x="7376034" y="2731009"/>
                  <a:ext cx="1642011" cy="8237"/>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Connettore 1 57">
                  <a:extLst>
                    <a:ext uri="{FF2B5EF4-FFF2-40B4-BE49-F238E27FC236}">
                      <a16:creationId xmlns:a16="http://schemas.microsoft.com/office/drawing/2014/main" id="{87DC5354-93B9-9513-6E3D-43FD93ECCB3B}"/>
                    </a:ext>
                  </a:extLst>
                </p:cNvPr>
                <p:cNvCxnSpPr>
                  <a:cxnSpLocks/>
                </p:cNvCxnSpPr>
                <p:nvPr/>
              </p:nvCxnSpPr>
              <p:spPr>
                <a:xfrm>
                  <a:off x="7394151" y="2664907"/>
                  <a:ext cx="1623895" cy="11327"/>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Connettore 1 58">
                  <a:extLst>
                    <a:ext uri="{FF2B5EF4-FFF2-40B4-BE49-F238E27FC236}">
                      <a16:creationId xmlns:a16="http://schemas.microsoft.com/office/drawing/2014/main" id="{A992F1FC-7C3C-C8CD-08C8-1D289F474D9D}"/>
                    </a:ext>
                  </a:extLst>
                </p:cNvPr>
                <p:cNvCxnSpPr>
                  <a:cxnSpLocks/>
                </p:cNvCxnSpPr>
                <p:nvPr/>
              </p:nvCxnSpPr>
              <p:spPr>
                <a:xfrm>
                  <a:off x="7403209" y="2604468"/>
                  <a:ext cx="1623895" cy="11327"/>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Connettore 1 59">
                  <a:extLst>
                    <a:ext uri="{FF2B5EF4-FFF2-40B4-BE49-F238E27FC236}">
                      <a16:creationId xmlns:a16="http://schemas.microsoft.com/office/drawing/2014/main" id="{FC57816C-1A1A-AA61-FAA7-CEB586E1CB4C}"/>
                    </a:ext>
                  </a:extLst>
                </p:cNvPr>
                <p:cNvCxnSpPr>
                  <a:cxnSpLocks/>
                </p:cNvCxnSpPr>
                <p:nvPr/>
              </p:nvCxnSpPr>
              <p:spPr>
                <a:xfrm>
                  <a:off x="7419701" y="2540953"/>
                  <a:ext cx="1607403" cy="16174"/>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Connettore 1 60">
                  <a:extLst>
                    <a:ext uri="{FF2B5EF4-FFF2-40B4-BE49-F238E27FC236}">
                      <a16:creationId xmlns:a16="http://schemas.microsoft.com/office/drawing/2014/main" id="{B210506F-133D-8772-57BA-8584FD6BE674}"/>
                    </a:ext>
                  </a:extLst>
                </p:cNvPr>
                <p:cNvCxnSpPr>
                  <a:cxnSpLocks/>
                </p:cNvCxnSpPr>
                <p:nvPr/>
              </p:nvCxnSpPr>
              <p:spPr>
                <a:xfrm>
                  <a:off x="7426513" y="2473933"/>
                  <a:ext cx="1600591" cy="14715"/>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Connettore 1 61">
                  <a:extLst>
                    <a:ext uri="{FF2B5EF4-FFF2-40B4-BE49-F238E27FC236}">
                      <a16:creationId xmlns:a16="http://schemas.microsoft.com/office/drawing/2014/main" id="{908E574E-7890-D39E-4B04-38111FE347AD}"/>
                    </a:ext>
                  </a:extLst>
                </p:cNvPr>
                <p:cNvCxnSpPr>
                  <a:cxnSpLocks/>
                </p:cNvCxnSpPr>
                <p:nvPr/>
              </p:nvCxnSpPr>
              <p:spPr>
                <a:xfrm>
                  <a:off x="7457186" y="2418344"/>
                  <a:ext cx="1569918" cy="11327"/>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Connettore 1 62">
                  <a:extLst>
                    <a:ext uri="{FF2B5EF4-FFF2-40B4-BE49-F238E27FC236}">
                      <a16:creationId xmlns:a16="http://schemas.microsoft.com/office/drawing/2014/main" id="{6C927C2F-605E-9775-F891-D8E8289A3154}"/>
                    </a:ext>
                  </a:extLst>
                </p:cNvPr>
                <p:cNvCxnSpPr>
                  <a:cxnSpLocks/>
                </p:cNvCxnSpPr>
                <p:nvPr/>
              </p:nvCxnSpPr>
              <p:spPr>
                <a:xfrm>
                  <a:off x="7463228" y="2355626"/>
                  <a:ext cx="1569918" cy="11327"/>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Connettore 1 63">
                  <a:extLst>
                    <a:ext uri="{FF2B5EF4-FFF2-40B4-BE49-F238E27FC236}">
                      <a16:creationId xmlns:a16="http://schemas.microsoft.com/office/drawing/2014/main" id="{120EE531-B807-E8CD-CD49-11A06F6F7EF7}"/>
                    </a:ext>
                  </a:extLst>
                </p:cNvPr>
                <p:cNvCxnSpPr>
                  <a:cxnSpLocks/>
                </p:cNvCxnSpPr>
                <p:nvPr/>
              </p:nvCxnSpPr>
              <p:spPr>
                <a:xfrm>
                  <a:off x="7491609" y="2289268"/>
                  <a:ext cx="1541536" cy="11325"/>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Connettore 1 64">
                  <a:extLst>
                    <a:ext uri="{FF2B5EF4-FFF2-40B4-BE49-F238E27FC236}">
                      <a16:creationId xmlns:a16="http://schemas.microsoft.com/office/drawing/2014/main" id="{C651392D-06D1-C993-5063-261B6B2BB911}"/>
                    </a:ext>
                  </a:extLst>
                </p:cNvPr>
                <p:cNvCxnSpPr>
                  <a:cxnSpLocks/>
                </p:cNvCxnSpPr>
                <p:nvPr/>
              </p:nvCxnSpPr>
              <p:spPr>
                <a:xfrm>
                  <a:off x="7517487" y="2229512"/>
                  <a:ext cx="1515659" cy="12415"/>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Connettore 1 65">
                  <a:extLst>
                    <a:ext uri="{FF2B5EF4-FFF2-40B4-BE49-F238E27FC236}">
                      <a16:creationId xmlns:a16="http://schemas.microsoft.com/office/drawing/2014/main" id="{AD6AADB3-8337-0946-E115-181B20836A40}"/>
                    </a:ext>
                  </a:extLst>
                </p:cNvPr>
                <p:cNvCxnSpPr>
                  <a:cxnSpLocks/>
                </p:cNvCxnSpPr>
                <p:nvPr/>
              </p:nvCxnSpPr>
              <p:spPr>
                <a:xfrm>
                  <a:off x="7549275" y="2161600"/>
                  <a:ext cx="1477829" cy="18694"/>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Connettore 1 66">
                  <a:extLst>
                    <a:ext uri="{FF2B5EF4-FFF2-40B4-BE49-F238E27FC236}">
                      <a16:creationId xmlns:a16="http://schemas.microsoft.com/office/drawing/2014/main" id="{DE38824B-C143-DADB-63E5-C003DF39EBBE}"/>
                    </a:ext>
                  </a:extLst>
                </p:cNvPr>
                <p:cNvCxnSpPr>
                  <a:cxnSpLocks/>
                </p:cNvCxnSpPr>
                <p:nvPr/>
              </p:nvCxnSpPr>
              <p:spPr>
                <a:xfrm>
                  <a:off x="7589107" y="2097528"/>
                  <a:ext cx="1428938" cy="19921"/>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Connettore 1 67">
                  <a:extLst>
                    <a:ext uri="{FF2B5EF4-FFF2-40B4-BE49-F238E27FC236}">
                      <a16:creationId xmlns:a16="http://schemas.microsoft.com/office/drawing/2014/main" id="{469109BC-E940-CCC8-7F91-8C8508A43EAC}"/>
                    </a:ext>
                  </a:extLst>
                </p:cNvPr>
                <p:cNvCxnSpPr>
                  <a:cxnSpLocks/>
                </p:cNvCxnSpPr>
                <p:nvPr/>
              </p:nvCxnSpPr>
              <p:spPr>
                <a:xfrm>
                  <a:off x="7622387" y="2030857"/>
                  <a:ext cx="1404717" cy="21836"/>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Connettore 1 68">
                  <a:extLst>
                    <a:ext uri="{FF2B5EF4-FFF2-40B4-BE49-F238E27FC236}">
                      <a16:creationId xmlns:a16="http://schemas.microsoft.com/office/drawing/2014/main" id="{8ACC2B3D-1959-040A-7C04-0BB6B68E8157}"/>
                    </a:ext>
                  </a:extLst>
                </p:cNvPr>
                <p:cNvCxnSpPr>
                  <a:cxnSpLocks/>
                </p:cNvCxnSpPr>
                <p:nvPr/>
              </p:nvCxnSpPr>
              <p:spPr>
                <a:xfrm>
                  <a:off x="7670073" y="1953336"/>
                  <a:ext cx="1357031" cy="22488"/>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Connettore 1 69">
                  <a:extLst>
                    <a:ext uri="{FF2B5EF4-FFF2-40B4-BE49-F238E27FC236}">
                      <a16:creationId xmlns:a16="http://schemas.microsoft.com/office/drawing/2014/main" id="{FF568DD4-056A-F0F4-33A6-CEE3C63FF197}"/>
                    </a:ext>
                  </a:extLst>
                </p:cNvPr>
                <p:cNvCxnSpPr>
                  <a:cxnSpLocks/>
                </p:cNvCxnSpPr>
                <p:nvPr/>
              </p:nvCxnSpPr>
              <p:spPr>
                <a:xfrm>
                  <a:off x="7725539" y="1884440"/>
                  <a:ext cx="1301565" cy="23298"/>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Connettore 1 70">
                  <a:extLst>
                    <a:ext uri="{FF2B5EF4-FFF2-40B4-BE49-F238E27FC236}">
                      <a16:creationId xmlns:a16="http://schemas.microsoft.com/office/drawing/2014/main" id="{2EFB224C-F0B6-E62F-895B-57A9CD3DF96B}"/>
                    </a:ext>
                  </a:extLst>
                </p:cNvPr>
                <p:cNvCxnSpPr>
                  <a:cxnSpLocks/>
                </p:cNvCxnSpPr>
                <p:nvPr/>
              </p:nvCxnSpPr>
              <p:spPr>
                <a:xfrm>
                  <a:off x="7764663" y="1826579"/>
                  <a:ext cx="1262441" cy="15864"/>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Connettore 1 71">
                  <a:extLst>
                    <a:ext uri="{FF2B5EF4-FFF2-40B4-BE49-F238E27FC236}">
                      <a16:creationId xmlns:a16="http://schemas.microsoft.com/office/drawing/2014/main" id="{45A907FA-3B89-26BF-97DA-F5B665D37DFA}"/>
                    </a:ext>
                  </a:extLst>
                </p:cNvPr>
                <p:cNvCxnSpPr>
                  <a:cxnSpLocks/>
                </p:cNvCxnSpPr>
                <p:nvPr/>
              </p:nvCxnSpPr>
              <p:spPr>
                <a:xfrm>
                  <a:off x="7831738" y="1762697"/>
                  <a:ext cx="1195366" cy="18156"/>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Connettore 1 72">
                  <a:extLst>
                    <a:ext uri="{FF2B5EF4-FFF2-40B4-BE49-F238E27FC236}">
                      <a16:creationId xmlns:a16="http://schemas.microsoft.com/office/drawing/2014/main" id="{8CAC8215-4B73-9A08-7922-ADF6EADE9CBC}"/>
                    </a:ext>
                  </a:extLst>
                </p:cNvPr>
                <p:cNvCxnSpPr>
                  <a:cxnSpLocks/>
                </p:cNvCxnSpPr>
                <p:nvPr/>
              </p:nvCxnSpPr>
              <p:spPr>
                <a:xfrm>
                  <a:off x="7893717" y="1699915"/>
                  <a:ext cx="1133387" cy="13664"/>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Connettore 1 73">
                  <a:extLst>
                    <a:ext uri="{FF2B5EF4-FFF2-40B4-BE49-F238E27FC236}">
                      <a16:creationId xmlns:a16="http://schemas.microsoft.com/office/drawing/2014/main" id="{9ECB39CC-E41E-FB0E-8FD8-8F50E7A5C909}"/>
                    </a:ext>
                  </a:extLst>
                </p:cNvPr>
                <p:cNvCxnSpPr>
                  <a:cxnSpLocks/>
                </p:cNvCxnSpPr>
                <p:nvPr/>
              </p:nvCxnSpPr>
              <p:spPr>
                <a:xfrm>
                  <a:off x="7973476" y="1630932"/>
                  <a:ext cx="1053628" cy="17580"/>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Connettore 1 74">
                  <a:extLst>
                    <a:ext uri="{FF2B5EF4-FFF2-40B4-BE49-F238E27FC236}">
                      <a16:creationId xmlns:a16="http://schemas.microsoft.com/office/drawing/2014/main" id="{3D1722AA-A329-35C5-2E0B-7319A5681821}"/>
                    </a:ext>
                  </a:extLst>
                </p:cNvPr>
                <p:cNvCxnSpPr>
                  <a:cxnSpLocks/>
                </p:cNvCxnSpPr>
                <p:nvPr/>
              </p:nvCxnSpPr>
              <p:spPr>
                <a:xfrm>
                  <a:off x="8063196" y="1568262"/>
                  <a:ext cx="963908" cy="21280"/>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Connettore 1 75">
                  <a:extLst>
                    <a:ext uri="{FF2B5EF4-FFF2-40B4-BE49-F238E27FC236}">
                      <a16:creationId xmlns:a16="http://schemas.microsoft.com/office/drawing/2014/main" id="{0DDD49C0-F4E6-3F07-67D3-F0F1B2F88C0E}"/>
                    </a:ext>
                  </a:extLst>
                </p:cNvPr>
                <p:cNvCxnSpPr>
                  <a:cxnSpLocks/>
                </p:cNvCxnSpPr>
                <p:nvPr/>
              </p:nvCxnSpPr>
              <p:spPr>
                <a:xfrm>
                  <a:off x="8152018" y="1513229"/>
                  <a:ext cx="875086" cy="8541"/>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Connettore 1 76">
                  <a:extLst>
                    <a:ext uri="{FF2B5EF4-FFF2-40B4-BE49-F238E27FC236}">
                      <a16:creationId xmlns:a16="http://schemas.microsoft.com/office/drawing/2014/main" id="{4147584B-C69E-1C93-F16F-03C14350D926}"/>
                    </a:ext>
                  </a:extLst>
                </p:cNvPr>
                <p:cNvCxnSpPr>
                  <a:cxnSpLocks/>
                </p:cNvCxnSpPr>
                <p:nvPr/>
              </p:nvCxnSpPr>
              <p:spPr>
                <a:xfrm>
                  <a:off x="8275316" y="1449010"/>
                  <a:ext cx="751788" cy="15621"/>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Connettore 1 77">
                  <a:extLst>
                    <a:ext uri="{FF2B5EF4-FFF2-40B4-BE49-F238E27FC236}">
                      <a16:creationId xmlns:a16="http://schemas.microsoft.com/office/drawing/2014/main" id="{85A021B3-3E3A-DC43-F429-593548A98EBD}"/>
                    </a:ext>
                  </a:extLst>
                </p:cNvPr>
                <p:cNvCxnSpPr>
                  <a:cxnSpLocks/>
                </p:cNvCxnSpPr>
                <p:nvPr/>
              </p:nvCxnSpPr>
              <p:spPr>
                <a:xfrm>
                  <a:off x="8367901" y="1397861"/>
                  <a:ext cx="659203" cy="11995"/>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Connettore 1 78">
                  <a:extLst>
                    <a:ext uri="{FF2B5EF4-FFF2-40B4-BE49-F238E27FC236}">
                      <a16:creationId xmlns:a16="http://schemas.microsoft.com/office/drawing/2014/main" id="{9C5D2108-F1D7-DAAD-BA45-AB52B83587C7}"/>
                    </a:ext>
                  </a:extLst>
                </p:cNvPr>
                <p:cNvCxnSpPr>
                  <a:cxnSpLocks/>
                </p:cNvCxnSpPr>
                <p:nvPr/>
              </p:nvCxnSpPr>
              <p:spPr>
                <a:xfrm>
                  <a:off x="8524546" y="1348084"/>
                  <a:ext cx="502558" cy="17101"/>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Connettore 1 79">
                  <a:extLst>
                    <a:ext uri="{FF2B5EF4-FFF2-40B4-BE49-F238E27FC236}">
                      <a16:creationId xmlns:a16="http://schemas.microsoft.com/office/drawing/2014/main" id="{85B58CE2-0F7E-AA23-9DC9-A78DEA6CEE04}"/>
                    </a:ext>
                  </a:extLst>
                </p:cNvPr>
                <p:cNvCxnSpPr>
                  <a:cxnSpLocks/>
                </p:cNvCxnSpPr>
                <p:nvPr/>
              </p:nvCxnSpPr>
              <p:spPr>
                <a:xfrm>
                  <a:off x="8652567" y="1306472"/>
                  <a:ext cx="374537" cy="13115"/>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3" name="Arco 22">
                <a:extLst>
                  <a:ext uri="{FF2B5EF4-FFF2-40B4-BE49-F238E27FC236}">
                    <a16:creationId xmlns:a16="http://schemas.microsoft.com/office/drawing/2014/main" id="{838C0C85-F70D-81C1-0451-C536A6C2DEDE}"/>
                  </a:ext>
                </a:extLst>
              </p:cNvPr>
              <p:cNvSpPr/>
              <p:nvPr/>
            </p:nvSpPr>
            <p:spPr>
              <a:xfrm>
                <a:off x="7364422" y="1259289"/>
                <a:ext cx="3255323" cy="3299398"/>
              </a:xfrm>
              <a:prstGeom prst="arc">
                <a:avLst>
                  <a:gd name="adj1" fmla="val 10744211"/>
                  <a:gd name="adj2" fmla="val 16229128"/>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Ovale 23">
                <a:extLst>
                  <a:ext uri="{FF2B5EF4-FFF2-40B4-BE49-F238E27FC236}">
                    <a16:creationId xmlns:a16="http://schemas.microsoft.com/office/drawing/2014/main" id="{1281911B-1816-4A33-58A4-D11F9619F888}"/>
                  </a:ext>
                </a:extLst>
              </p:cNvPr>
              <p:cNvSpPr/>
              <p:nvPr/>
            </p:nvSpPr>
            <p:spPr>
              <a:xfrm>
                <a:off x="8858216" y="2731009"/>
                <a:ext cx="332049" cy="31276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co 24">
                <a:extLst>
                  <a:ext uri="{FF2B5EF4-FFF2-40B4-BE49-F238E27FC236}">
                    <a16:creationId xmlns:a16="http://schemas.microsoft.com/office/drawing/2014/main" id="{7C8A5861-04CD-496E-59A1-19A69306C460}"/>
                  </a:ext>
                </a:extLst>
              </p:cNvPr>
              <p:cNvSpPr/>
              <p:nvPr/>
            </p:nvSpPr>
            <p:spPr>
              <a:xfrm>
                <a:off x="8851446" y="2735143"/>
                <a:ext cx="312535" cy="323177"/>
              </a:xfrm>
              <a:prstGeom prst="arc">
                <a:avLst>
                  <a:gd name="adj1" fmla="val 9971999"/>
                  <a:gd name="adj2" fmla="val 16232868"/>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 name="Connettore 1 25">
                <a:extLst>
                  <a:ext uri="{FF2B5EF4-FFF2-40B4-BE49-F238E27FC236}">
                    <a16:creationId xmlns:a16="http://schemas.microsoft.com/office/drawing/2014/main" id="{1B3E7130-61F5-8094-B1F5-E543304F514F}"/>
                  </a:ext>
                </a:extLst>
              </p:cNvPr>
              <p:cNvCxnSpPr>
                <a:stCxn id="21" idx="3"/>
                <a:endCxn id="25" idx="2"/>
              </p:cNvCxnSpPr>
              <p:nvPr/>
            </p:nvCxnSpPr>
            <p:spPr>
              <a:xfrm>
                <a:off x="9003696" y="1268290"/>
                <a:ext cx="5562" cy="14668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ttore 1 26">
                <a:extLst>
                  <a:ext uri="{FF2B5EF4-FFF2-40B4-BE49-F238E27FC236}">
                    <a16:creationId xmlns:a16="http://schemas.microsoft.com/office/drawing/2014/main" id="{A58F222F-2155-C4E9-4FE0-506E9D54C4F4}"/>
                  </a:ext>
                </a:extLst>
              </p:cNvPr>
              <p:cNvCxnSpPr>
                <a:cxnSpLocks/>
                <a:endCxn id="25" idx="0"/>
              </p:cNvCxnSpPr>
              <p:nvPr/>
            </p:nvCxnSpPr>
            <p:spPr>
              <a:xfrm flipV="1">
                <a:off x="7374676" y="2934075"/>
                <a:ext cx="1481000" cy="11928"/>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6" name="Rettangolo 15">
              <a:extLst>
                <a:ext uri="{FF2B5EF4-FFF2-40B4-BE49-F238E27FC236}">
                  <a16:creationId xmlns:a16="http://schemas.microsoft.com/office/drawing/2014/main" id="{E0AAABE1-E543-8419-6F9C-2196899004C9}"/>
                </a:ext>
              </a:extLst>
            </p:cNvPr>
            <p:cNvSpPr/>
            <p:nvPr/>
          </p:nvSpPr>
          <p:spPr>
            <a:xfrm rot="2881102">
              <a:off x="8704888" y="1937501"/>
              <a:ext cx="119584" cy="43542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ttangolo 16">
              <a:extLst>
                <a:ext uri="{FF2B5EF4-FFF2-40B4-BE49-F238E27FC236}">
                  <a16:creationId xmlns:a16="http://schemas.microsoft.com/office/drawing/2014/main" id="{8B12F2B1-0787-4C8B-D99A-D952015A6624}"/>
                </a:ext>
              </a:extLst>
            </p:cNvPr>
            <p:cNvSpPr/>
            <p:nvPr/>
          </p:nvSpPr>
          <p:spPr>
            <a:xfrm rot="3927968">
              <a:off x="9131395" y="1656552"/>
              <a:ext cx="113788" cy="43542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ttangolo 17">
              <a:extLst>
                <a:ext uri="{FF2B5EF4-FFF2-40B4-BE49-F238E27FC236}">
                  <a16:creationId xmlns:a16="http://schemas.microsoft.com/office/drawing/2014/main" id="{1B1BA0D2-7837-8CE9-1437-B96ED945815E}"/>
                </a:ext>
              </a:extLst>
            </p:cNvPr>
            <p:cNvSpPr/>
            <p:nvPr/>
          </p:nvSpPr>
          <p:spPr>
            <a:xfrm rot="1878796">
              <a:off x="8387270" y="2333935"/>
              <a:ext cx="119584" cy="43542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ttangolo 18">
              <a:extLst>
                <a:ext uri="{FF2B5EF4-FFF2-40B4-BE49-F238E27FC236}">
                  <a16:creationId xmlns:a16="http://schemas.microsoft.com/office/drawing/2014/main" id="{A294BFAE-9549-AFA5-4309-B37BABDD743E}"/>
                </a:ext>
              </a:extLst>
            </p:cNvPr>
            <p:cNvSpPr/>
            <p:nvPr/>
          </p:nvSpPr>
          <p:spPr>
            <a:xfrm rot="4974796">
              <a:off x="9595300" y="1513504"/>
              <a:ext cx="113788" cy="43542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ttangolo 19">
              <a:extLst>
                <a:ext uri="{FF2B5EF4-FFF2-40B4-BE49-F238E27FC236}">
                  <a16:creationId xmlns:a16="http://schemas.microsoft.com/office/drawing/2014/main" id="{BDFA0A41-32BD-0AA2-12CB-4874B6F3BEC1}"/>
                </a:ext>
              </a:extLst>
            </p:cNvPr>
            <p:cNvSpPr/>
            <p:nvPr/>
          </p:nvSpPr>
          <p:spPr>
            <a:xfrm rot="933626">
              <a:off x="8204027" y="2807193"/>
              <a:ext cx="119584" cy="43542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CasellaDiTesto 80">
            <a:extLst>
              <a:ext uri="{FF2B5EF4-FFF2-40B4-BE49-F238E27FC236}">
                <a16:creationId xmlns:a16="http://schemas.microsoft.com/office/drawing/2014/main" id="{ACF08EE9-1697-0E83-932B-34838F8C62D5}"/>
              </a:ext>
            </a:extLst>
          </p:cNvPr>
          <p:cNvSpPr txBox="1"/>
          <p:nvPr/>
        </p:nvSpPr>
        <p:spPr>
          <a:xfrm>
            <a:off x="2047875" y="4064874"/>
            <a:ext cx="6718506" cy="461665"/>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rgbClr val="002060"/>
                </a:solidFill>
              </a:rPr>
              <a:t>Strips routing details is being studied</a:t>
            </a:r>
          </a:p>
        </p:txBody>
      </p:sp>
      <mc:AlternateContent xmlns:mc="http://schemas.openxmlformats.org/markup-compatibility/2006" xmlns:a14="http://schemas.microsoft.com/office/drawing/2010/main">
        <mc:Choice Requires="a14">
          <p:sp>
            <p:nvSpPr>
              <p:cNvPr id="4" name="Title 1">
                <a:extLst>
                  <a:ext uri="{FF2B5EF4-FFF2-40B4-BE49-F238E27FC236}">
                    <a16:creationId xmlns:a16="http://schemas.microsoft.com/office/drawing/2014/main" id="{8C0FA721-E5D5-3B90-1E2A-F083FA0968F1}"/>
                  </a:ext>
                </a:extLst>
              </p:cNvPr>
              <p:cNvSpPr txBox="1">
                <a:spLocks/>
              </p:cNvSpPr>
              <p:nvPr/>
            </p:nvSpPr>
            <p:spPr>
              <a:xfrm>
                <a:off x="-77287" y="134091"/>
                <a:ext cx="7009765"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Detector Technology Choices: (X,Y) vs (R,</a:t>
                </a:r>
                <a14:m>
                  <m:oMath xmlns:m="http://schemas.openxmlformats.org/officeDocument/2006/math">
                    <m:r>
                      <a:rPr lang="en-US" b="1" i="1" smtClean="0">
                        <a:latin typeface="Cambria Math" panose="02040503050406030204" pitchFamily="18" charset="0"/>
                        <a:ea typeface="Cambria Math" panose="02040503050406030204" pitchFamily="18" charset="0"/>
                      </a:rPr>
                      <m:t>𝝋</m:t>
                    </m:r>
                  </m:oMath>
                </a14:m>
                <a:r>
                  <a:rPr lang="en-US" b="1" dirty="0"/>
                  <a:t>) read-out</a:t>
                </a:r>
              </a:p>
            </p:txBody>
          </p:sp>
        </mc:Choice>
        <mc:Fallback xmlns="">
          <p:sp>
            <p:nvSpPr>
              <p:cNvPr id="4" name="Title 1">
                <a:extLst>
                  <a:ext uri="{FF2B5EF4-FFF2-40B4-BE49-F238E27FC236}">
                    <a16:creationId xmlns:a16="http://schemas.microsoft.com/office/drawing/2014/main" id="{8C0FA721-E5D5-3B90-1E2A-F083FA0968F1}"/>
                  </a:ext>
                </a:extLst>
              </p:cNvPr>
              <p:cNvSpPr txBox="1">
                <a:spLocks noRot="1" noChangeAspect="1" noMove="1" noResize="1" noEditPoints="1" noAdjustHandles="1" noChangeArrowheads="1" noChangeShapeType="1" noTextEdit="1"/>
              </p:cNvSpPr>
              <p:nvPr/>
            </p:nvSpPr>
            <p:spPr>
              <a:xfrm>
                <a:off x="-77287" y="134091"/>
                <a:ext cx="7009765" cy="402670"/>
              </a:xfrm>
              <a:prstGeom prst="rect">
                <a:avLst/>
              </a:prstGeom>
              <a:blipFill>
                <a:blip r:embed="rId4"/>
                <a:stretch>
                  <a:fillRect t="-24242" b="-30303"/>
                </a:stretch>
              </a:blipFill>
            </p:spPr>
            <p:txBody>
              <a:bodyPr/>
              <a:lstStyle/>
              <a:p>
                <a:r>
                  <a:rPr lang="en-US">
                    <a:noFill/>
                  </a:rPr>
                  <a:t> </a:t>
                </a:r>
              </a:p>
            </p:txBody>
          </p:sp>
        </mc:Fallback>
      </mc:AlternateContent>
      <p:sp>
        <p:nvSpPr>
          <p:cNvPr id="6" name="Segnaposto numero diapositiva 7">
            <a:extLst>
              <a:ext uri="{FF2B5EF4-FFF2-40B4-BE49-F238E27FC236}">
                <a16:creationId xmlns:a16="http://schemas.microsoft.com/office/drawing/2014/main" id="{C60E7804-EFE8-62A5-15C4-BC55EE99CFE1}"/>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12</a:t>
            </a:fld>
            <a:endParaRPr lang="en-US"/>
          </a:p>
        </p:txBody>
      </p:sp>
      <p:sp>
        <p:nvSpPr>
          <p:cNvPr id="3" name="Segnaposto piè di pagina 23">
            <a:extLst>
              <a:ext uri="{FF2B5EF4-FFF2-40B4-BE49-F238E27FC236}">
                <a16:creationId xmlns:a16="http://schemas.microsoft.com/office/drawing/2014/main" id="{071C410F-F0E4-FBF6-91A7-C0AD3F4C4A55}"/>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1933098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6E38EED4-AA59-80FC-FE6D-B892F752D4DD}"/>
                  </a:ext>
                </a:extLst>
              </p:cNvPr>
              <p:cNvSpPr txBox="1"/>
              <p:nvPr/>
            </p:nvSpPr>
            <p:spPr>
              <a:xfrm>
                <a:off x="2821495" y="2146139"/>
                <a:ext cx="858120" cy="276999"/>
              </a:xfrm>
              <a:prstGeom prst="rect">
                <a:avLst/>
              </a:prstGeom>
              <a:noFill/>
            </p:spPr>
            <p:txBody>
              <a:bodyPr wrap="none" lIns="0" tIns="0" rIns="0" bIns="0" rtlCol="0">
                <a:spAutoFit/>
              </a:bodyPr>
              <a:lstStyle/>
              <a:p>
                <a14:m>
                  <m:oMath xmlns:m="http://schemas.openxmlformats.org/officeDocument/2006/math">
                    <m:d>
                      <m:dPr>
                        <m:begChr m:val="|"/>
                        <m:endChr m:val="|"/>
                        <m:ctrlPr>
                          <a:rPr lang="en-US" i="1" smtClean="0">
                            <a:solidFill>
                              <a:schemeClr val="bg1"/>
                            </a:solidFill>
                            <a:latin typeface="Cambria Math" panose="02040503050406030204" pitchFamily="18" charset="0"/>
                          </a:rPr>
                        </m:ctrlPr>
                      </m:dPr>
                      <m:e>
                        <m:r>
                          <a:rPr lang="en-US" i="1">
                            <a:solidFill>
                              <a:schemeClr val="bg1"/>
                            </a:solidFill>
                            <a:latin typeface="Cambria Math" panose="02040503050406030204" pitchFamily="18" charset="0"/>
                            <a:ea typeface="Cambria Math" panose="02040503050406030204" pitchFamily="18" charset="0"/>
                          </a:rPr>
                          <m:t>𝜂</m:t>
                        </m:r>
                      </m:e>
                    </m:d>
                  </m:oMath>
                </a14:m>
                <a:r>
                  <a:rPr lang="en-US">
                    <a:solidFill>
                      <a:schemeClr val="bg1"/>
                    </a:solidFill>
                  </a:rPr>
                  <a:t>&gt;1.99</a:t>
                </a:r>
              </a:p>
            </p:txBody>
          </p:sp>
        </mc:Choice>
        <mc:Fallback xmlns="">
          <p:sp>
            <p:nvSpPr>
              <p:cNvPr id="10" name="CasellaDiTesto 9">
                <a:extLst>
                  <a:ext uri="{FF2B5EF4-FFF2-40B4-BE49-F238E27FC236}">
                    <a16:creationId xmlns:a16="http://schemas.microsoft.com/office/drawing/2014/main" id="{6E38EED4-AA59-80FC-FE6D-B892F752D4DD}"/>
                  </a:ext>
                </a:extLst>
              </p:cNvPr>
              <p:cNvSpPr txBox="1">
                <a:spLocks noRot="1" noChangeAspect="1" noMove="1" noResize="1" noEditPoints="1" noAdjustHandles="1" noChangeArrowheads="1" noChangeShapeType="1" noTextEdit="1"/>
              </p:cNvSpPr>
              <p:nvPr/>
            </p:nvSpPr>
            <p:spPr>
              <a:xfrm>
                <a:off x="2821495" y="2146139"/>
                <a:ext cx="858120" cy="276999"/>
              </a:xfrm>
              <a:prstGeom prst="rect">
                <a:avLst/>
              </a:prstGeom>
              <a:blipFill>
                <a:blip r:embed="rId3"/>
                <a:stretch>
                  <a:fillRect l="-1471" t="-21739" r="-8824" b="-52174"/>
                </a:stretch>
              </a:blipFill>
            </p:spPr>
            <p:txBody>
              <a:bodyPr/>
              <a:lstStyle/>
              <a:p>
                <a:r>
                  <a:rPr lang="en-US">
                    <a:noFill/>
                  </a:rPr>
                  <a:t> </a:t>
                </a:r>
              </a:p>
            </p:txBody>
          </p:sp>
        </mc:Fallback>
      </mc:AlternateContent>
      <p:sp>
        <p:nvSpPr>
          <p:cNvPr id="11" name="CasellaDiTesto 10">
            <a:extLst>
              <a:ext uri="{FF2B5EF4-FFF2-40B4-BE49-F238E27FC236}">
                <a16:creationId xmlns:a16="http://schemas.microsoft.com/office/drawing/2014/main" id="{57449490-5332-0761-05F7-8A8CC032C3C5}"/>
              </a:ext>
            </a:extLst>
          </p:cNvPr>
          <p:cNvSpPr txBox="1"/>
          <p:nvPr/>
        </p:nvSpPr>
        <p:spPr>
          <a:xfrm>
            <a:off x="1010265" y="3806386"/>
            <a:ext cx="1018227" cy="369332"/>
          </a:xfrm>
          <a:prstGeom prst="rect">
            <a:avLst/>
          </a:prstGeom>
          <a:noFill/>
        </p:spPr>
        <p:txBody>
          <a:bodyPr wrap="none" rtlCol="0">
            <a:spAutoFit/>
          </a:bodyPr>
          <a:lstStyle/>
          <a:p>
            <a:r>
              <a:rPr lang="en-US">
                <a:solidFill>
                  <a:srgbClr val="C00000"/>
                </a:solidFill>
              </a:rPr>
              <a:t>525 mm</a:t>
            </a:r>
          </a:p>
        </p:txBody>
      </p:sp>
      <p:cxnSp>
        <p:nvCxnSpPr>
          <p:cNvPr id="12" name="Connettore 2 11">
            <a:extLst>
              <a:ext uri="{FF2B5EF4-FFF2-40B4-BE49-F238E27FC236}">
                <a16:creationId xmlns:a16="http://schemas.microsoft.com/office/drawing/2014/main" id="{32E957F7-BFD0-91D4-8253-B26F866067D4}"/>
              </a:ext>
            </a:extLst>
          </p:cNvPr>
          <p:cNvCxnSpPr>
            <a:cxnSpLocks/>
          </p:cNvCxnSpPr>
          <p:nvPr/>
        </p:nvCxnSpPr>
        <p:spPr>
          <a:xfrm>
            <a:off x="508471" y="858189"/>
            <a:ext cx="0" cy="3586817"/>
          </a:xfrm>
          <a:prstGeom prst="straightConnector1">
            <a:avLst/>
          </a:prstGeom>
          <a:ln>
            <a:solidFill>
              <a:srgbClr val="0070C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3" name="CasellaDiTesto 12">
            <a:extLst>
              <a:ext uri="{FF2B5EF4-FFF2-40B4-BE49-F238E27FC236}">
                <a16:creationId xmlns:a16="http://schemas.microsoft.com/office/drawing/2014/main" id="{E80EF957-8669-61AC-C920-785BCF58B1E2}"/>
              </a:ext>
            </a:extLst>
          </p:cNvPr>
          <p:cNvSpPr txBox="1"/>
          <p:nvPr/>
        </p:nvSpPr>
        <p:spPr>
          <a:xfrm>
            <a:off x="508471" y="1128860"/>
            <a:ext cx="1074333" cy="369332"/>
          </a:xfrm>
          <a:prstGeom prst="rect">
            <a:avLst/>
          </a:prstGeom>
          <a:noFill/>
        </p:spPr>
        <p:txBody>
          <a:bodyPr wrap="none" rtlCol="0">
            <a:spAutoFit/>
          </a:bodyPr>
          <a:lstStyle/>
          <a:p>
            <a:r>
              <a:rPr lang="en-US">
                <a:solidFill>
                  <a:srgbClr val="0070C0"/>
                </a:solidFill>
              </a:rPr>
              <a:t>1000 mm</a:t>
            </a:r>
          </a:p>
        </p:txBody>
      </p:sp>
      <p:cxnSp>
        <p:nvCxnSpPr>
          <p:cNvPr id="14" name="Connettore 2 13">
            <a:extLst>
              <a:ext uri="{FF2B5EF4-FFF2-40B4-BE49-F238E27FC236}">
                <a16:creationId xmlns:a16="http://schemas.microsoft.com/office/drawing/2014/main" id="{DA96BCD1-44BC-38D3-54B7-5E4D94F45F48}"/>
              </a:ext>
            </a:extLst>
          </p:cNvPr>
          <p:cNvCxnSpPr>
            <a:cxnSpLocks/>
          </p:cNvCxnSpPr>
          <p:nvPr/>
        </p:nvCxnSpPr>
        <p:spPr>
          <a:xfrm>
            <a:off x="1354201" y="4629672"/>
            <a:ext cx="1999907" cy="0"/>
          </a:xfrm>
          <a:prstGeom prst="straightConnector1">
            <a:avLst/>
          </a:prstGeom>
          <a:ln>
            <a:solidFill>
              <a:srgbClr val="C0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grpSp>
        <p:nvGrpSpPr>
          <p:cNvPr id="15" name="Gruppo 14">
            <a:extLst>
              <a:ext uri="{FF2B5EF4-FFF2-40B4-BE49-F238E27FC236}">
                <a16:creationId xmlns:a16="http://schemas.microsoft.com/office/drawing/2014/main" id="{432B81D8-CB54-34E3-43B8-33E582D3443D}"/>
              </a:ext>
            </a:extLst>
          </p:cNvPr>
          <p:cNvGrpSpPr/>
          <p:nvPr/>
        </p:nvGrpSpPr>
        <p:grpSpPr>
          <a:xfrm>
            <a:off x="1488662" y="744103"/>
            <a:ext cx="3805766" cy="3809083"/>
            <a:chOff x="1287231" y="715097"/>
            <a:chExt cx="3805766" cy="3809083"/>
          </a:xfrm>
        </p:grpSpPr>
        <p:grpSp>
          <p:nvGrpSpPr>
            <p:cNvPr id="16" name="Gruppo 15">
              <a:extLst>
                <a:ext uri="{FF2B5EF4-FFF2-40B4-BE49-F238E27FC236}">
                  <a16:creationId xmlns:a16="http://schemas.microsoft.com/office/drawing/2014/main" id="{9D8B6332-7302-96A0-7471-F048CB3A4C18}"/>
                </a:ext>
              </a:extLst>
            </p:cNvPr>
            <p:cNvGrpSpPr/>
            <p:nvPr/>
          </p:nvGrpSpPr>
          <p:grpSpPr>
            <a:xfrm>
              <a:off x="1287231" y="715097"/>
              <a:ext cx="3805766" cy="3809083"/>
              <a:chOff x="1909506" y="1150988"/>
              <a:chExt cx="3805766" cy="3809083"/>
            </a:xfrm>
          </p:grpSpPr>
          <p:sp>
            <p:nvSpPr>
              <p:cNvPr id="18" name="Corda 17">
                <a:extLst>
                  <a:ext uri="{FF2B5EF4-FFF2-40B4-BE49-F238E27FC236}">
                    <a16:creationId xmlns:a16="http://schemas.microsoft.com/office/drawing/2014/main" id="{524465BE-9CFE-41A1-E40D-F7818FD39B06}"/>
                  </a:ext>
                </a:extLst>
              </p:cNvPr>
              <p:cNvSpPr/>
              <p:nvPr/>
            </p:nvSpPr>
            <p:spPr>
              <a:xfrm>
                <a:off x="1909506" y="1150988"/>
                <a:ext cx="3805766" cy="3809083"/>
              </a:xfrm>
              <a:prstGeom prst="chord">
                <a:avLst>
                  <a:gd name="adj1" fmla="val 5320018"/>
                  <a:gd name="adj2" fmla="val 16249683"/>
                </a:avLst>
              </a:prstGeom>
              <a:solidFill>
                <a:srgbClr val="4371C5">
                  <a:alpha val="48648"/>
                </a:srgbClr>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Oval 6">
                <a:extLst>
                  <a:ext uri="{FF2B5EF4-FFF2-40B4-BE49-F238E27FC236}">
                    <a16:creationId xmlns:a16="http://schemas.microsoft.com/office/drawing/2014/main" id="{805F6E89-1126-1215-3ED1-2BA37F17B1C1}"/>
                  </a:ext>
                </a:extLst>
              </p:cNvPr>
              <p:cNvSpPr/>
              <p:nvPr/>
            </p:nvSpPr>
            <p:spPr>
              <a:xfrm>
                <a:off x="3586111" y="2877105"/>
                <a:ext cx="386411" cy="39339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7" name="Rettangolo 16">
              <a:extLst>
                <a:ext uri="{FF2B5EF4-FFF2-40B4-BE49-F238E27FC236}">
                  <a16:creationId xmlns:a16="http://schemas.microsoft.com/office/drawing/2014/main" id="{AB1D61DA-954C-7D5E-2707-7F635DD7551E}"/>
                </a:ext>
              </a:extLst>
            </p:cNvPr>
            <p:cNvSpPr/>
            <p:nvPr/>
          </p:nvSpPr>
          <p:spPr>
            <a:xfrm>
              <a:off x="3152677" y="2443284"/>
              <a:ext cx="151719" cy="4121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uppo 19">
            <a:extLst>
              <a:ext uri="{FF2B5EF4-FFF2-40B4-BE49-F238E27FC236}">
                <a16:creationId xmlns:a16="http://schemas.microsoft.com/office/drawing/2014/main" id="{39105952-3E11-1CF2-EF46-B72A9109E055}"/>
              </a:ext>
            </a:extLst>
          </p:cNvPr>
          <p:cNvGrpSpPr/>
          <p:nvPr/>
        </p:nvGrpSpPr>
        <p:grpSpPr>
          <a:xfrm>
            <a:off x="3989602" y="744103"/>
            <a:ext cx="3805766" cy="3809083"/>
            <a:chOff x="3772209" y="731904"/>
            <a:chExt cx="3805766" cy="3809083"/>
          </a:xfrm>
        </p:grpSpPr>
        <p:grpSp>
          <p:nvGrpSpPr>
            <p:cNvPr id="21" name="Gruppo 20">
              <a:extLst>
                <a:ext uri="{FF2B5EF4-FFF2-40B4-BE49-F238E27FC236}">
                  <a16:creationId xmlns:a16="http://schemas.microsoft.com/office/drawing/2014/main" id="{C486ACE5-7C6B-24AB-3D31-A3E74E5A54C5}"/>
                </a:ext>
              </a:extLst>
            </p:cNvPr>
            <p:cNvGrpSpPr/>
            <p:nvPr/>
          </p:nvGrpSpPr>
          <p:grpSpPr>
            <a:xfrm>
              <a:off x="3772209" y="731904"/>
              <a:ext cx="3805766" cy="3809083"/>
              <a:chOff x="3784346" y="763565"/>
              <a:chExt cx="3805766" cy="3809083"/>
            </a:xfrm>
          </p:grpSpPr>
          <p:sp>
            <p:nvSpPr>
              <p:cNvPr id="23" name="Corda 22">
                <a:extLst>
                  <a:ext uri="{FF2B5EF4-FFF2-40B4-BE49-F238E27FC236}">
                    <a16:creationId xmlns:a16="http://schemas.microsoft.com/office/drawing/2014/main" id="{A4960DF4-4DA9-7FCD-0BAF-DABC8EDC7461}"/>
                  </a:ext>
                </a:extLst>
              </p:cNvPr>
              <p:cNvSpPr/>
              <p:nvPr/>
            </p:nvSpPr>
            <p:spPr>
              <a:xfrm rot="10800000">
                <a:off x="3784346" y="763565"/>
                <a:ext cx="3805766" cy="3809083"/>
              </a:xfrm>
              <a:prstGeom prst="chord">
                <a:avLst>
                  <a:gd name="adj1" fmla="val 5285647"/>
                  <a:gd name="adj2" fmla="val 16282274"/>
                </a:avLst>
              </a:prstGeom>
              <a:solidFill>
                <a:schemeClr val="accent5">
                  <a:lumMod val="60000"/>
                  <a:lumOff val="40000"/>
                  <a:alpha val="51817"/>
                </a:schemeClr>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6">
                <a:extLst>
                  <a:ext uri="{FF2B5EF4-FFF2-40B4-BE49-F238E27FC236}">
                    <a16:creationId xmlns:a16="http://schemas.microsoft.com/office/drawing/2014/main" id="{EC983C05-E2C1-02AB-7D93-CA43E39B47AC}"/>
                  </a:ext>
                </a:extLst>
              </p:cNvPr>
              <p:cNvSpPr/>
              <p:nvPr/>
            </p:nvSpPr>
            <p:spPr>
              <a:xfrm>
                <a:off x="5481887" y="2493446"/>
                <a:ext cx="365474" cy="39339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2" name="Rettangolo 21">
              <a:extLst>
                <a:ext uri="{FF2B5EF4-FFF2-40B4-BE49-F238E27FC236}">
                  <a16:creationId xmlns:a16="http://schemas.microsoft.com/office/drawing/2014/main" id="{AB9D1C60-3D76-87D5-3262-234A986DF156}"/>
                </a:ext>
              </a:extLst>
            </p:cNvPr>
            <p:cNvSpPr/>
            <p:nvPr/>
          </p:nvSpPr>
          <p:spPr>
            <a:xfrm>
              <a:off x="5574762" y="2458021"/>
              <a:ext cx="106984" cy="3933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5" name="Connettore 2 24">
            <a:extLst>
              <a:ext uri="{FF2B5EF4-FFF2-40B4-BE49-F238E27FC236}">
                <a16:creationId xmlns:a16="http://schemas.microsoft.com/office/drawing/2014/main" id="{8362D74A-96FB-3D8C-A5FF-EE7301864BBF}"/>
              </a:ext>
            </a:extLst>
          </p:cNvPr>
          <p:cNvCxnSpPr>
            <a:cxnSpLocks/>
          </p:cNvCxnSpPr>
          <p:nvPr/>
        </p:nvCxnSpPr>
        <p:spPr>
          <a:xfrm>
            <a:off x="5795461" y="4636759"/>
            <a:ext cx="1999907" cy="0"/>
          </a:xfrm>
          <a:prstGeom prst="straightConnector1">
            <a:avLst/>
          </a:prstGeom>
          <a:ln>
            <a:solidFill>
              <a:srgbClr val="C0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6" name="CasellaDiTesto 25">
            <a:extLst>
              <a:ext uri="{FF2B5EF4-FFF2-40B4-BE49-F238E27FC236}">
                <a16:creationId xmlns:a16="http://schemas.microsoft.com/office/drawing/2014/main" id="{CAD917E4-45E1-BADD-7515-FB5BAB392688}"/>
              </a:ext>
            </a:extLst>
          </p:cNvPr>
          <p:cNvSpPr txBox="1"/>
          <p:nvPr/>
        </p:nvSpPr>
        <p:spPr>
          <a:xfrm>
            <a:off x="6891293" y="4260340"/>
            <a:ext cx="1018227" cy="369332"/>
          </a:xfrm>
          <a:prstGeom prst="rect">
            <a:avLst/>
          </a:prstGeom>
          <a:noFill/>
        </p:spPr>
        <p:txBody>
          <a:bodyPr wrap="none" rtlCol="0">
            <a:spAutoFit/>
          </a:bodyPr>
          <a:lstStyle/>
          <a:p>
            <a:r>
              <a:rPr lang="en-US">
                <a:solidFill>
                  <a:srgbClr val="C00000"/>
                </a:solidFill>
              </a:rPr>
              <a:t>525 mm</a:t>
            </a:r>
          </a:p>
        </p:txBody>
      </p:sp>
      <p:cxnSp>
        <p:nvCxnSpPr>
          <p:cNvPr id="27" name="Connettore 2 26">
            <a:extLst>
              <a:ext uri="{FF2B5EF4-FFF2-40B4-BE49-F238E27FC236}">
                <a16:creationId xmlns:a16="http://schemas.microsoft.com/office/drawing/2014/main" id="{B8506E89-440D-48E6-3111-5F5479E78CB8}"/>
              </a:ext>
            </a:extLst>
          </p:cNvPr>
          <p:cNvCxnSpPr/>
          <p:nvPr/>
        </p:nvCxnSpPr>
        <p:spPr>
          <a:xfrm>
            <a:off x="8168122" y="944790"/>
            <a:ext cx="0" cy="3500216"/>
          </a:xfrm>
          <a:prstGeom prst="straightConnector1">
            <a:avLst/>
          </a:prstGeom>
          <a:ln>
            <a:solidFill>
              <a:srgbClr val="0070C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8" name="CasellaDiTesto 27">
            <a:extLst>
              <a:ext uri="{FF2B5EF4-FFF2-40B4-BE49-F238E27FC236}">
                <a16:creationId xmlns:a16="http://schemas.microsoft.com/office/drawing/2014/main" id="{77464CB8-72DE-5319-695C-32911EAFD398}"/>
              </a:ext>
            </a:extLst>
          </p:cNvPr>
          <p:cNvSpPr txBox="1"/>
          <p:nvPr/>
        </p:nvSpPr>
        <p:spPr>
          <a:xfrm>
            <a:off x="8224811" y="858189"/>
            <a:ext cx="1074333" cy="369332"/>
          </a:xfrm>
          <a:prstGeom prst="rect">
            <a:avLst/>
          </a:prstGeom>
          <a:noFill/>
        </p:spPr>
        <p:txBody>
          <a:bodyPr wrap="none" rtlCol="0">
            <a:spAutoFit/>
          </a:bodyPr>
          <a:lstStyle/>
          <a:p>
            <a:r>
              <a:rPr lang="en-US">
                <a:solidFill>
                  <a:srgbClr val="0070C0"/>
                </a:solidFill>
              </a:rPr>
              <a:t>1000 mm</a:t>
            </a:r>
          </a:p>
        </p:txBody>
      </p:sp>
      <p:sp>
        <p:nvSpPr>
          <p:cNvPr id="34" name="CasellaDiTesto 33">
            <a:extLst>
              <a:ext uri="{FF2B5EF4-FFF2-40B4-BE49-F238E27FC236}">
                <a16:creationId xmlns:a16="http://schemas.microsoft.com/office/drawing/2014/main" id="{2B473ED9-80E1-3558-1E82-2EED722CDB91}"/>
              </a:ext>
            </a:extLst>
          </p:cNvPr>
          <p:cNvSpPr txBox="1"/>
          <p:nvPr/>
        </p:nvSpPr>
        <p:spPr>
          <a:xfrm>
            <a:off x="5173884" y="3287210"/>
            <a:ext cx="184731" cy="369332"/>
          </a:xfrm>
          <a:prstGeom prst="rect">
            <a:avLst/>
          </a:prstGeom>
          <a:noFill/>
        </p:spPr>
        <p:txBody>
          <a:bodyPr wrap="none" rtlCol="0">
            <a:spAutoFit/>
          </a:bodyPr>
          <a:lstStyle/>
          <a:p>
            <a:endParaRPr lang="en-US" dirty="0"/>
          </a:p>
        </p:txBody>
      </p:sp>
      <p:sp>
        <p:nvSpPr>
          <p:cNvPr id="4" name="Title 1">
            <a:extLst>
              <a:ext uri="{FF2B5EF4-FFF2-40B4-BE49-F238E27FC236}">
                <a16:creationId xmlns:a16="http://schemas.microsoft.com/office/drawing/2014/main" id="{87AFB09A-A00E-818C-464E-BC991A11C09A}"/>
              </a:ext>
            </a:extLst>
          </p:cNvPr>
          <p:cNvSpPr txBox="1">
            <a:spLocks/>
          </p:cNvSpPr>
          <p:nvPr/>
        </p:nvSpPr>
        <p:spPr>
          <a:xfrm>
            <a:off x="317920" y="104070"/>
            <a:ext cx="7009765"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Detector Technology Choices: Detector sectors overlap</a:t>
            </a:r>
          </a:p>
        </p:txBody>
      </p:sp>
      <p:sp>
        <p:nvSpPr>
          <p:cNvPr id="5" name="Segnaposto numero diapositiva 7">
            <a:extLst>
              <a:ext uri="{FF2B5EF4-FFF2-40B4-BE49-F238E27FC236}">
                <a16:creationId xmlns:a16="http://schemas.microsoft.com/office/drawing/2014/main" id="{66FF9979-9A8A-60AB-D58C-107AC493003A}"/>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13</a:t>
            </a:fld>
            <a:endParaRPr lang="en-US"/>
          </a:p>
        </p:txBody>
      </p:sp>
      <p:sp>
        <p:nvSpPr>
          <p:cNvPr id="3" name="Segnaposto piè di pagina 23">
            <a:extLst>
              <a:ext uri="{FF2B5EF4-FFF2-40B4-BE49-F238E27FC236}">
                <a16:creationId xmlns:a16="http://schemas.microsoft.com/office/drawing/2014/main" id="{D0672F80-5B48-F418-AB5E-1DAE68F7BBE2}"/>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363063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8.33333E-7 0.00957 L -0.14427 0.00494 " pathEditMode="relative" rAng="0" ptsTypes="AA">
                                      <p:cBhvr>
                                        <p:cTn id="6" dur="2000" fill="hold"/>
                                        <p:tgtEl>
                                          <p:spTgt spid="20"/>
                                        </p:tgtEl>
                                        <p:attrNameLst>
                                          <p:attrName>ppt_x</p:attrName>
                                          <p:attrName>ppt_y</p:attrName>
                                        </p:attrNameLst>
                                      </p:cBhvr>
                                      <p:rCtr x="-7222" y="-247"/>
                                    </p:animMotion>
                                  </p:childTnLst>
                                </p:cTn>
                              </p:par>
                              <p:par>
                                <p:cTn id="7" presetID="0" presetClass="path" presetSubtype="0" accel="50000" decel="50000" fill="hold" nodeType="withEffect">
                                  <p:stCondLst>
                                    <p:cond delay="0"/>
                                  </p:stCondLst>
                                  <p:childTnLst>
                                    <p:animMotion origin="layout" path="M 4.72222E-6 4.32099E-6 L 0.12916 0.00679 " pathEditMode="relative" rAng="0" ptsTypes="AA">
                                      <p:cBhvr>
                                        <p:cTn id="8" dur="2000" fill="hold"/>
                                        <p:tgtEl>
                                          <p:spTgt spid="15"/>
                                        </p:tgtEl>
                                        <p:attrNameLst>
                                          <p:attrName>ppt_x</p:attrName>
                                          <p:attrName>ppt_y</p:attrName>
                                        </p:attrNameLst>
                                      </p:cBhvr>
                                      <p:rCtr x="6458" y="3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 name="Titolo 1">
            <a:extLst>
              <a:ext uri="{FF2B5EF4-FFF2-40B4-BE49-F238E27FC236}">
                <a16:creationId xmlns:a16="http://schemas.microsoft.com/office/drawing/2014/main" id="{05414317-826C-492E-542B-808502C16DFB}"/>
              </a:ext>
            </a:extLst>
          </p:cNvPr>
          <p:cNvSpPr txBox="1">
            <a:spLocks/>
          </p:cNvSpPr>
          <p:nvPr/>
        </p:nvSpPr>
        <p:spPr>
          <a:xfrm>
            <a:off x="78680" y="-76027"/>
            <a:ext cx="7045889" cy="696207"/>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733" b="1" err="1">
                <a:solidFill>
                  <a:srgbClr val="0070C0"/>
                </a:solidFill>
              </a:rPr>
              <a:t>ePIC</a:t>
            </a:r>
            <a:r>
              <a:rPr lang="en-US" sz="3733" b="1">
                <a:solidFill>
                  <a:srgbClr val="0070C0"/>
                </a:solidFill>
              </a:rPr>
              <a:t> Endcaps – open options</a:t>
            </a:r>
          </a:p>
        </p:txBody>
      </p:sp>
      <p:cxnSp>
        <p:nvCxnSpPr>
          <p:cNvPr id="6" name="Straight Connector 31">
            <a:extLst>
              <a:ext uri="{FF2B5EF4-FFF2-40B4-BE49-F238E27FC236}">
                <a16:creationId xmlns:a16="http://schemas.microsoft.com/office/drawing/2014/main" id="{9B3DA43C-781C-CB7E-1934-B7A07E7E1680}"/>
              </a:ext>
            </a:extLst>
          </p:cNvPr>
          <p:cNvCxnSpPr/>
          <p:nvPr/>
        </p:nvCxnSpPr>
        <p:spPr>
          <a:xfrm>
            <a:off x="-832104" y="7235340"/>
            <a:ext cx="12192000" cy="0"/>
          </a:xfrm>
          <a:prstGeom prst="line">
            <a:avLst/>
          </a:prstGeom>
          <a:ln w="38100" cap="flat" cmpd="sng" algn="ctr">
            <a:solidFill>
              <a:srgbClr val="B6471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13" name="Tabella 12">
                <a:extLst>
                  <a:ext uri="{FF2B5EF4-FFF2-40B4-BE49-F238E27FC236}">
                    <a16:creationId xmlns:a16="http://schemas.microsoft.com/office/drawing/2014/main" id="{E243C7E6-459A-EFCD-42C3-E03704195BC8}"/>
                  </a:ext>
                </a:extLst>
              </p:cNvPr>
              <p:cNvGraphicFramePr>
                <a:graphicFrameLocks noGrp="1"/>
              </p:cNvGraphicFramePr>
              <p:nvPr>
                <p:extLst>
                  <p:ext uri="{D42A27DB-BD31-4B8C-83A1-F6EECF244321}">
                    <p14:modId xmlns:p14="http://schemas.microsoft.com/office/powerpoint/2010/main" val="1511526862"/>
                  </p:ext>
                </p:extLst>
              </p:nvPr>
            </p:nvGraphicFramePr>
            <p:xfrm>
              <a:off x="29206" y="2901678"/>
              <a:ext cx="4787643" cy="1839071"/>
            </p:xfrm>
            <a:graphic>
              <a:graphicData uri="http://schemas.openxmlformats.org/drawingml/2006/table">
                <a:tbl>
                  <a:tblPr firstRow="1" bandRow="1">
                    <a:tableStyleId>{5C22544A-7EE6-4342-B048-85BDC9FD1C3A}</a:tableStyleId>
                  </a:tblPr>
                  <a:tblGrid>
                    <a:gridCol w="2372721">
                      <a:extLst>
                        <a:ext uri="{9D8B030D-6E8A-4147-A177-3AD203B41FA5}">
                          <a16:colId xmlns:a16="http://schemas.microsoft.com/office/drawing/2014/main" val="175600883"/>
                        </a:ext>
                      </a:extLst>
                    </a:gridCol>
                    <a:gridCol w="2414922">
                      <a:extLst>
                        <a:ext uri="{9D8B030D-6E8A-4147-A177-3AD203B41FA5}">
                          <a16:colId xmlns:a16="http://schemas.microsoft.com/office/drawing/2014/main" val="3630520888"/>
                        </a:ext>
                      </a:extLst>
                    </a:gridCol>
                  </a:tblGrid>
                  <a:tr h="373566">
                    <a:tc>
                      <a:txBody>
                        <a:bodyPr/>
                        <a:lstStyle/>
                        <a:p>
                          <a:r>
                            <a:rPr lang="en-US"/>
                            <a:t>PROs</a:t>
                          </a:r>
                        </a:p>
                      </a:txBody>
                      <a:tcPr anchor="ctr"/>
                    </a:tc>
                    <a:tc>
                      <a:txBody>
                        <a:bodyPr/>
                        <a:lstStyle/>
                        <a:p>
                          <a:r>
                            <a:rPr lang="en-US" dirty="0"/>
                            <a:t>CONs</a:t>
                          </a:r>
                        </a:p>
                      </a:txBody>
                      <a:tcPr anchor="ctr"/>
                    </a:tc>
                    <a:extLst>
                      <a:ext uri="{0D108BD9-81ED-4DB2-BD59-A6C34878D82A}">
                        <a16:rowId xmlns:a16="http://schemas.microsoft.com/office/drawing/2014/main" val="4182686377"/>
                      </a:ext>
                    </a:extLst>
                  </a:tr>
                  <a:tr h="435498">
                    <a:tc>
                      <a:txBody>
                        <a:bodyPr/>
                        <a:lstStyle/>
                        <a:p>
                          <a:r>
                            <a:rPr lang="en-US" sz="1200"/>
                            <a:t>One vertical/horizontal overlap only – less material</a:t>
                          </a:r>
                        </a:p>
                      </a:txBody>
                      <a:tcPr anchor="ctr"/>
                    </a:tc>
                    <a:tc>
                      <a:txBody>
                        <a:bodyPr/>
                        <a:lstStyle/>
                        <a:p>
                          <a:r>
                            <a:rPr lang="en-US" sz="1200" dirty="0"/>
                            <a:t>Larger detector surfaces are more difficult to handle.</a:t>
                          </a:r>
                        </a:p>
                      </a:txBody>
                      <a:tcPr anchor="ctr"/>
                    </a:tc>
                    <a:extLst>
                      <a:ext uri="{0D108BD9-81ED-4DB2-BD59-A6C34878D82A}">
                        <a16:rowId xmlns:a16="http://schemas.microsoft.com/office/drawing/2014/main" val="3847750083"/>
                      </a:ext>
                    </a:extLst>
                  </a:tr>
                  <a:tr h="629678">
                    <a:tc>
                      <a:txBody>
                        <a:bodyPr/>
                        <a:lstStyle/>
                        <a:p>
                          <a:r>
                            <a:rPr lang="en-US" sz="1200"/>
                            <a:t>The two endcaps may be rotated by 90</a:t>
                          </a:r>
                          <a14:m>
                            <m:oMath xmlns:m="http://schemas.openxmlformats.org/officeDocument/2006/math">
                              <m:r>
                                <a:rPr lang="en-US" sz="1200" smtClean="0">
                                  <a:latin typeface="Cambria Math" panose="02040503050406030204" pitchFamily="18" charset="0"/>
                                </a:rPr>
                                <m:t>°</m:t>
                              </m:r>
                            </m:oMath>
                          </a14:m>
                          <a:r>
                            <a:rPr lang="en-US" sz="1200"/>
                            <a:t> one respect to the other to recover overall</a:t>
                          </a:r>
                          <a:r>
                            <a:rPr lang="en-US" sz="1200" baseline="0"/>
                            <a:t> symmetry</a:t>
                          </a:r>
                          <a:endParaRPr lang="en-US" sz="1200"/>
                        </a:p>
                      </a:txBody>
                      <a:tcPr anchor="ctr"/>
                    </a:tc>
                    <a:tc>
                      <a:txBody>
                        <a:bodyPr/>
                        <a:lstStyle/>
                        <a:p>
                          <a:r>
                            <a:rPr lang="en-US" sz="1200" dirty="0"/>
                            <a:t>Longer strips: </a:t>
                          </a:r>
                          <a14:m>
                            <m:oMath xmlns:m="http://schemas.openxmlformats.org/officeDocument/2006/math">
                              <m:r>
                                <a:rPr lang="en-US" sz="1200" smtClean="0">
                                  <a:latin typeface="Cambria Math" panose="02040503050406030204" pitchFamily="18" charset="0"/>
                                </a:rPr>
                                <m:t>→</m:t>
                              </m:r>
                              <m:r>
                                <a:rPr lang="en-US" sz="1200" b="0" smtClean="0">
                                  <a:latin typeface="Cambria Math" panose="02040503050406030204" pitchFamily="18" charset="0"/>
                                </a:rPr>
                                <m:t> </m:t>
                              </m:r>
                            </m:oMath>
                          </a14:m>
                          <a:r>
                            <a:rPr lang="en-US" sz="1200" dirty="0"/>
                            <a:t>Readout should be segmented into two sectors to avoid too long strips</a:t>
                          </a:r>
                        </a:p>
                      </a:txBody>
                      <a:tcPr anchor="ctr"/>
                    </a:tc>
                    <a:extLst>
                      <a:ext uri="{0D108BD9-81ED-4DB2-BD59-A6C34878D82A}">
                        <a16:rowId xmlns:a16="http://schemas.microsoft.com/office/drawing/2014/main" val="3503811048"/>
                      </a:ext>
                    </a:extLst>
                  </a:tr>
                  <a:tr h="368225">
                    <a:tc>
                      <a:txBody>
                        <a:bodyPr/>
                        <a:lstStyle/>
                        <a:p>
                          <a:endParaRPr lang="en-US" sz="1400" dirty="0"/>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GEM foils need to be supported</a:t>
                          </a:r>
                        </a:p>
                      </a:txBody>
                      <a:tcPr anchor="ctr"/>
                    </a:tc>
                    <a:extLst>
                      <a:ext uri="{0D108BD9-81ED-4DB2-BD59-A6C34878D82A}">
                        <a16:rowId xmlns:a16="http://schemas.microsoft.com/office/drawing/2014/main" val="3031622088"/>
                      </a:ext>
                    </a:extLst>
                  </a:tr>
                </a:tbl>
              </a:graphicData>
            </a:graphic>
          </p:graphicFrame>
        </mc:Choice>
        <mc:Fallback xmlns="">
          <p:graphicFrame>
            <p:nvGraphicFramePr>
              <p:cNvPr id="13" name="Tabella 12">
                <a:extLst>
                  <a:ext uri="{FF2B5EF4-FFF2-40B4-BE49-F238E27FC236}">
                    <a16:creationId xmlns:a16="http://schemas.microsoft.com/office/drawing/2014/main" id="{E243C7E6-459A-EFCD-42C3-E03704195BC8}"/>
                  </a:ext>
                </a:extLst>
              </p:cNvPr>
              <p:cNvGraphicFramePr>
                <a:graphicFrameLocks noGrp="1"/>
              </p:cNvGraphicFramePr>
              <p:nvPr>
                <p:extLst>
                  <p:ext uri="{D42A27DB-BD31-4B8C-83A1-F6EECF244321}">
                    <p14:modId xmlns:p14="http://schemas.microsoft.com/office/powerpoint/2010/main" val="1511526862"/>
                  </p:ext>
                </p:extLst>
              </p:nvPr>
            </p:nvGraphicFramePr>
            <p:xfrm>
              <a:off x="29206" y="2901678"/>
              <a:ext cx="4787643" cy="1839071"/>
            </p:xfrm>
            <a:graphic>
              <a:graphicData uri="http://schemas.openxmlformats.org/drawingml/2006/table">
                <a:tbl>
                  <a:tblPr firstRow="1" bandRow="1">
                    <a:tableStyleId>{5C22544A-7EE6-4342-B048-85BDC9FD1C3A}</a:tableStyleId>
                  </a:tblPr>
                  <a:tblGrid>
                    <a:gridCol w="2372721">
                      <a:extLst>
                        <a:ext uri="{9D8B030D-6E8A-4147-A177-3AD203B41FA5}">
                          <a16:colId xmlns:a16="http://schemas.microsoft.com/office/drawing/2014/main" val="175600883"/>
                        </a:ext>
                      </a:extLst>
                    </a:gridCol>
                    <a:gridCol w="2414922">
                      <a:extLst>
                        <a:ext uri="{9D8B030D-6E8A-4147-A177-3AD203B41FA5}">
                          <a16:colId xmlns:a16="http://schemas.microsoft.com/office/drawing/2014/main" val="3630520888"/>
                        </a:ext>
                      </a:extLst>
                    </a:gridCol>
                  </a:tblGrid>
                  <a:tr h="373566">
                    <a:tc>
                      <a:txBody>
                        <a:bodyPr/>
                        <a:lstStyle/>
                        <a:p>
                          <a:r>
                            <a:rPr lang="en-US"/>
                            <a:t>PROs</a:t>
                          </a:r>
                        </a:p>
                      </a:txBody>
                      <a:tcPr anchor="ctr"/>
                    </a:tc>
                    <a:tc>
                      <a:txBody>
                        <a:bodyPr/>
                        <a:lstStyle/>
                        <a:p>
                          <a:r>
                            <a:rPr lang="en-US" dirty="0"/>
                            <a:t>CONs</a:t>
                          </a:r>
                        </a:p>
                      </a:txBody>
                      <a:tcPr anchor="ctr"/>
                    </a:tc>
                    <a:extLst>
                      <a:ext uri="{0D108BD9-81ED-4DB2-BD59-A6C34878D82A}">
                        <a16:rowId xmlns:a16="http://schemas.microsoft.com/office/drawing/2014/main" val="4182686377"/>
                      </a:ext>
                    </a:extLst>
                  </a:tr>
                  <a:tr h="457200">
                    <a:tc>
                      <a:txBody>
                        <a:bodyPr/>
                        <a:lstStyle/>
                        <a:p>
                          <a:r>
                            <a:rPr lang="en-US" sz="1200"/>
                            <a:t>One vertical/horizontal overlap only – less material</a:t>
                          </a:r>
                        </a:p>
                      </a:txBody>
                      <a:tcPr anchor="ctr"/>
                    </a:tc>
                    <a:tc>
                      <a:txBody>
                        <a:bodyPr/>
                        <a:lstStyle/>
                        <a:p>
                          <a:r>
                            <a:rPr lang="en-US" sz="1200" dirty="0"/>
                            <a:t>Larger detector surfaces are more difficult to handle.</a:t>
                          </a:r>
                        </a:p>
                      </a:txBody>
                      <a:tcPr anchor="ctr"/>
                    </a:tc>
                    <a:extLst>
                      <a:ext uri="{0D108BD9-81ED-4DB2-BD59-A6C34878D82A}">
                        <a16:rowId xmlns:a16="http://schemas.microsoft.com/office/drawing/2014/main" val="3847750083"/>
                      </a:ext>
                    </a:extLst>
                  </a:tr>
                  <a:tr h="640080">
                    <a:tc>
                      <a:txBody>
                        <a:bodyPr/>
                        <a:lstStyle/>
                        <a:p>
                          <a:endParaRPr lang="it-IT"/>
                        </a:p>
                      </a:txBody>
                      <a:tcPr anchor="ctr">
                        <a:blipFill>
                          <a:blip r:embed="rId3"/>
                          <a:stretch>
                            <a:fillRect l="-535" t="-133333" r="-103209" b="-58824"/>
                          </a:stretch>
                        </a:blipFill>
                      </a:tcPr>
                    </a:tc>
                    <a:tc>
                      <a:txBody>
                        <a:bodyPr/>
                        <a:lstStyle/>
                        <a:p>
                          <a:endParaRPr lang="it-IT"/>
                        </a:p>
                      </a:txBody>
                      <a:tcPr anchor="ctr">
                        <a:blipFill>
                          <a:blip r:embed="rId3"/>
                          <a:stretch>
                            <a:fillRect l="-98429" t="-133333" r="-1047" b="-58824"/>
                          </a:stretch>
                        </a:blipFill>
                      </a:tcPr>
                    </a:tc>
                    <a:extLst>
                      <a:ext uri="{0D108BD9-81ED-4DB2-BD59-A6C34878D82A}">
                        <a16:rowId xmlns:a16="http://schemas.microsoft.com/office/drawing/2014/main" val="3503811048"/>
                      </a:ext>
                    </a:extLst>
                  </a:tr>
                  <a:tr h="368225">
                    <a:tc>
                      <a:txBody>
                        <a:bodyPr/>
                        <a:lstStyle/>
                        <a:p>
                          <a:endParaRPr lang="en-US" sz="1400" dirty="0"/>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GEM foils need to be supported</a:t>
                          </a:r>
                        </a:p>
                      </a:txBody>
                      <a:tcPr anchor="ctr"/>
                    </a:tc>
                    <a:extLst>
                      <a:ext uri="{0D108BD9-81ED-4DB2-BD59-A6C34878D82A}">
                        <a16:rowId xmlns:a16="http://schemas.microsoft.com/office/drawing/2014/main" val="3031622088"/>
                      </a:ext>
                    </a:extLst>
                  </a:tr>
                </a:tbl>
              </a:graphicData>
            </a:graphic>
          </p:graphicFrame>
        </mc:Fallback>
      </mc:AlternateContent>
      <p:graphicFrame>
        <p:nvGraphicFramePr>
          <p:cNvPr id="23" name="Tabella 22">
            <a:extLst>
              <a:ext uri="{FF2B5EF4-FFF2-40B4-BE49-F238E27FC236}">
                <a16:creationId xmlns:a16="http://schemas.microsoft.com/office/drawing/2014/main" id="{68C796DB-8DB3-7B7B-B3DA-0DA07DA52398}"/>
              </a:ext>
            </a:extLst>
          </p:cNvPr>
          <p:cNvGraphicFramePr>
            <a:graphicFrameLocks noGrp="1"/>
          </p:cNvGraphicFramePr>
          <p:nvPr>
            <p:extLst>
              <p:ext uri="{D42A27DB-BD31-4B8C-83A1-F6EECF244321}">
                <p14:modId xmlns:p14="http://schemas.microsoft.com/office/powerpoint/2010/main" val="4214586864"/>
              </p:ext>
            </p:extLst>
          </p:nvPr>
        </p:nvGraphicFramePr>
        <p:xfrm>
          <a:off x="4831315" y="2532233"/>
          <a:ext cx="4251265" cy="2208516"/>
        </p:xfrm>
        <a:graphic>
          <a:graphicData uri="http://schemas.openxmlformats.org/drawingml/2006/table">
            <a:tbl>
              <a:tblPr firstRow="1" bandRow="1">
                <a:tableStyleId>{5C22544A-7EE6-4342-B048-85BDC9FD1C3A}</a:tableStyleId>
              </a:tblPr>
              <a:tblGrid>
                <a:gridCol w="2208558">
                  <a:extLst>
                    <a:ext uri="{9D8B030D-6E8A-4147-A177-3AD203B41FA5}">
                      <a16:colId xmlns:a16="http://schemas.microsoft.com/office/drawing/2014/main" val="175600883"/>
                    </a:ext>
                  </a:extLst>
                </a:gridCol>
                <a:gridCol w="2042707">
                  <a:extLst>
                    <a:ext uri="{9D8B030D-6E8A-4147-A177-3AD203B41FA5}">
                      <a16:colId xmlns:a16="http://schemas.microsoft.com/office/drawing/2014/main" val="3630520888"/>
                    </a:ext>
                  </a:extLst>
                </a:gridCol>
              </a:tblGrid>
              <a:tr h="288276">
                <a:tc>
                  <a:txBody>
                    <a:bodyPr/>
                    <a:lstStyle/>
                    <a:p>
                      <a:r>
                        <a:rPr lang="en-US"/>
                        <a:t>PROs</a:t>
                      </a:r>
                    </a:p>
                  </a:txBody>
                  <a:tcPr/>
                </a:tc>
                <a:tc>
                  <a:txBody>
                    <a:bodyPr/>
                    <a:lstStyle/>
                    <a:p>
                      <a:r>
                        <a:rPr lang="en-US"/>
                        <a:t>CONs</a:t>
                      </a:r>
                    </a:p>
                  </a:txBody>
                  <a:tcPr/>
                </a:tc>
                <a:extLst>
                  <a:ext uri="{0D108BD9-81ED-4DB2-BD59-A6C34878D82A}">
                    <a16:rowId xmlns:a16="http://schemas.microsoft.com/office/drawing/2014/main" val="4182686377"/>
                  </a:ext>
                </a:extLst>
              </a:tr>
              <a:tr h="576551">
                <a:tc>
                  <a:txBody>
                    <a:bodyPr/>
                    <a:lstStyle/>
                    <a:p>
                      <a:r>
                        <a:rPr lang="en-US" sz="1200"/>
                        <a:t>Smaller dimensions are easier to handle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Two vertical and horizontal overlapping regions – more material budget</a:t>
                      </a:r>
                    </a:p>
                  </a:txBody>
                  <a:tcPr/>
                </a:tc>
                <a:extLst>
                  <a:ext uri="{0D108BD9-81ED-4DB2-BD59-A6C34878D82A}">
                    <a16:rowId xmlns:a16="http://schemas.microsoft.com/office/drawing/2014/main" val="3847750083"/>
                  </a:ext>
                </a:extLst>
              </a:tr>
              <a:tr h="464553">
                <a:tc>
                  <a:txBody>
                    <a:bodyPr/>
                    <a:lstStyle/>
                    <a:p>
                      <a:r>
                        <a:rPr lang="en-US" sz="1200"/>
                        <a:t>Each  endcap  is intrinsically symmetric </a:t>
                      </a:r>
                    </a:p>
                  </a:txBody>
                  <a:tcPr/>
                </a:tc>
                <a:tc>
                  <a:txBody>
                    <a:bodyPr/>
                    <a:lstStyle/>
                    <a:p>
                      <a:r>
                        <a:rPr lang="en-US" sz="1200"/>
                        <a:t>We need to study how to attach two quadrants in a semi-circle</a:t>
                      </a:r>
                    </a:p>
                  </a:txBody>
                  <a:tcPr/>
                </a:tc>
                <a:extLst>
                  <a:ext uri="{0D108BD9-81ED-4DB2-BD59-A6C34878D82A}">
                    <a16:rowId xmlns:a16="http://schemas.microsoft.com/office/drawing/2014/main" val="3503811048"/>
                  </a:ext>
                </a:extLst>
              </a:tr>
              <a:tr h="28827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t>Strips length are shorter</a:t>
                      </a:r>
                    </a:p>
                  </a:txBody>
                  <a:tcPr/>
                </a:tc>
                <a:tc>
                  <a:txBody>
                    <a:bodyPr/>
                    <a:lstStyle/>
                    <a:p>
                      <a:endParaRPr lang="en-US" sz="1200"/>
                    </a:p>
                  </a:txBody>
                  <a:tcPr/>
                </a:tc>
                <a:extLst>
                  <a:ext uri="{0D108BD9-81ED-4DB2-BD59-A6C34878D82A}">
                    <a16:rowId xmlns:a16="http://schemas.microsoft.com/office/drawing/2014/main" val="3974508383"/>
                  </a:ext>
                </a:extLst>
              </a:tr>
              <a:tr h="2453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GEM foils easier to stretch</a:t>
                      </a:r>
                    </a:p>
                  </a:txBody>
                  <a:tcPr/>
                </a:tc>
                <a:tc>
                  <a:txBody>
                    <a:bodyPr/>
                    <a:lstStyle/>
                    <a:p>
                      <a:endParaRPr lang="en-US" sz="1200" dirty="0"/>
                    </a:p>
                  </a:txBody>
                  <a:tcPr/>
                </a:tc>
                <a:extLst>
                  <a:ext uri="{0D108BD9-81ED-4DB2-BD59-A6C34878D82A}">
                    <a16:rowId xmlns:a16="http://schemas.microsoft.com/office/drawing/2014/main" val="1008466523"/>
                  </a:ext>
                </a:extLst>
              </a:tr>
            </a:tbl>
          </a:graphicData>
        </a:graphic>
      </p:graphicFrame>
      <p:grpSp>
        <p:nvGrpSpPr>
          <p:cNvPr id="29" name="Gruppo 28">
            <a:extLst>
              <a:ext uri="{FF2B5EF4-FFF2-40B4-BE49-F238E27FC236}">
                <a16:creationId xmlns:a16="http://schemas.microsoft.com/office/drawing/2014/main" id="{4FB7239F-EA94-8B48-8087-88EA05B152E2}"/>
              </a:ext>
            </a:extLst>
          </p:cNvPr>
          <p:cNvGrpSpPr/>
          <p:nvPr/>
        </p:nvGrpSpPr>
        <p:grpSpPr>
          <a:xfrm>
            <a:off x="5058441" y="535903"/>
            <a:ext cx="4140395" cy="3439506"/>
            <a:chOff x="5469153" y="1801094"/>
            <a:chExt cx="4140395" cy="3439506"/>
          </a:xfrm>
        </p:grpSpPr>
        <p:grpSp>
          <p:nvGrpSpPr>
            <p:cNvPr id="16" name="Gruppo 15">
              <a:extLst>
                <a:ext uri="{FF2B5EF4-FFF2-40B4-BE49-F238E27FC236}">
                  <a16:creationId xmlns:a16="http://schemas.microsoft.com/office/drawing/2014/main" id="{92A93594-14FE-2B6A-AA85-82183AB954AF}"/>
                </a:ext>
              </a:extLst>
            </p:cNvPr>
            <p:cNvGrpSpPr/>
            <p:nvPr/>
          </p:nvGrpSpPr>
          <p:grpSpPr>
            <a:xfrm rot="5400000">
              <a:off x="5619260" y="2259264"/>
              <a:ext cx="2962736" cy="2999935"/>
              <a:chOff x="4172431" y="1300446"/>
              <a:chExt cx="1798070" cy="1796055"/>
            </a:xfr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2700000" scaled="1"/>
              <a:tileRect/>
            </a:gradFill>
          </p:grpSpPr>
          <p:sp>
            <p:nvSpPr>
              <p:cNvPr id="17" name="Torta 16">
                <a:extLst>
                  <a:ext uri="{FF2B5EF4-FFF2-40B4-BE49-F238E27FC236}">
                    <a16:creationId xmlns:a16="http://schemas.microsoft.com/office/drawing/2014/main" id="{3D6EDB7A-8C37-6349-1A34-4FD27A1BCA38}"/>
                  </a:ext>
                </a:extLst>
              </p:cNvPr>
              <p:cNvSpPr/>
              <p:nvPr/>
            </p:nvSpPr>
            <p:spPr>
              <a:xfrm>
                <a:off x="4172431" y="1300446"/>
                <a:ext cx="1798070" cy="1796055"/>
              </a:xfrm>
              <a:prstGeom prst="pie">
                <a:avLst>
                  <a:gd name="adj1" fmla="val 10838818"/>
                  <a:gd name="adj2" fmla="val 16232010"/>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Torta 17">
                <a:extLst>
                  <a:ext uri="{FF2B5EF4-FFF2-40B4-BE49-F238E27FC236}">
                    <a16:creationId xmlns:a16="http://schemas.microsoft.com/office/drawing/2014/main" id="{F266025C-82A7-0B44-48D8-297D5DAF3005}"/>
                  </a:ext>
                </a:extLst>
              </p:cNvPr>
              <p:cNvSpPr/>
              <p:nvPr/>
            </p:nvSpPr>
            <p:spPr>
              <a:xfrm>
                <a:off x="4982183" y="2111414"/>
                <a:ext cx="178566" cy="174118"/>
              </a:xfrm>
              <a:prstGeom prst="pie">
                <a:avLst>
                  <a:gd name="adj1" fmla="val 10755844"/>
                  <a:gd name="adj2" fmla="val 16335167"/>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28" name="Gruppo 27">
              <a:extLst>
                <a:ext uri="{FF2B5EF4-FFF2-40B4-BE49-F238E27FC236}">
                  <a16:creationId xmlns:a16="http://schemas.microsoft.com/office/drawing/2014/main" id="{ECB96FA5-F9B3-8170-82B0-5BAF3CCF7181}"/>
                </a:ext>
              </a:extLst>
            </p:cNvPr>
            <p:cNvGrpSpPr/>
            <p:nvPr/>
          </p:nvGrpSpPr>
          <p:grpSpPr>
            <a:xfrm>
              <a:off x="5469153" y="1801094"/>
              <a:ext cx="4140395" cy="2105253"/>
              <a:chOff x="5469153" y="1801094"/>
              <a:chExt cx="4140395" cy="2105253"/>
            </a:xfrm>
          </p:grpSpPr>
          <p:cxnSp>
            <p:nvCxnSpPr>
              <p:cNvPr id="19" name="Connettore 2 18">
                <a:extLst>
                  <a:ext uri="{FF2B5EF4-FFF2-40B4-BE49-F238E27FC236}">
                    <a16:creationId xmlns:a16="http://schemas.microsoft.com/office/drawing/2014/main" id="{EDB537CC-3C70-5064-1757-C89E6A800F73}"/>
                  </a:ext>
                </a:extLst>
              </p:cNvPr>
              <p:cNvCxnSpPr>
                <a:cxnSpLocks/>
              </p:cNvCxnSpPr>
              <p:nvPr/>
            </p:nvCxnSpPr>
            <p:spPr>
              <a:xfrm>
                <a:off x="7124569" y="2167435"/>
                <a:ext cx="1570589" cy="0"/>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 name="Connettore 2 19">
                <a:extLst>
                  <a:ext uri="{FF2B5EF4-FFF2-40B4-BE49-F238E27FC236}">
                    <a16:creationId xmlns:a16="http://schemas.microsoft.com/office/drawing/2014/main" id="{FA9A7C4B-D94E-9594-4220-380ADC5C62EB}"/>
                  </a:ext>
                </a:extLst>
              </p:cNvPr>
              <p:cNvCxnSpPr>
                <a:cxnSpLocks/>
              </p:cNvCxnSpPr>
              <p:nvPr/>
            </p:nvCxnSpPr>
            <p:spPr>
              <a:xfrm flipV="1">
                <a:off x="9067221" y="2153665"/>
                <a:ext cx="0" cy="1572829"/>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1" name="CasellaDiTesto 20">
                <a:extLst>
                  <a:ext uri="{FF2B5EF4-FFF2-40B4-BE49-F238E27FC236}">
                    <a16:creationId xmlns:a16="http://schemas.microsoft.com/office/drawing/2014/main" id="{29A7F619-A782-524A-5D0F-7A58D5FC8028}"/>
                  </a:ext>
                </a:extLst>
              </p:cNvPr>
              <p:cNvSpPr txBox="1"/>
              <p:nvPr/>
            </p:nvSpPr>
            <p:spPr>
              <a:xfrm>
                <a:off x="8681089" y="1855505"/>
                <a:ext cx="928459" cy="369332"/>
              </a:xfrm>
              <a:prstGeom prst="rect">
                <a:avLst/>
              </a:prstGeom>
              <a:noFill/>
            </p:spPr>
            <p:txBody>
              <a:bodyPr wrap="none" rtlCol="0">
                <a:spAutoFit/>
              </a:bodyPr>
              <a:lstStyle/>
              <a:p>
                <a:r>
                  <a:rPr lang="en-US"/>
                  <a:t>52.5 cm</a:t>
                </a:r>
              </a:p>
            </p:txBody>
          </p:sp>
          <p:sp>
            <p:nvSpPr>
              <p:cNvPr id="22" name="CasellaDiTesto 21">
                <a:extLst>
                  <a:ext uri="{FF2B5EF4-FFF2-40B4-BE49-F238E27FC236}">
                    <a16:creationId xmlns:a16="http://schemas.microsoft.com/office/drawing/2014/main" id="{A57969DA-BE5A-3E89-B006-D8C4323C78A2}"/>
                  </a:ext>
                </a:extLst>
              </p:cNvPr>
              <p:cNvSpPr txBox="1"/>
              <p:nvPr/>
            </p:nvSpPr>
            <p:spPr>
              <a:xfrm>
                <a:off x="7100628" y="1801094"/>
                <a:ext cx="928459" cy="369332"/>
              </a:xfrm>
              <a:prstGeom prst="rect">
                <a:avLst/>
              </a:prstGeom>
              <a:noFill/>
            </p:spPr>
            <p:txBody>
              <a:bodyPr wrap="none" rtlCol="0">
                <a:spAutoFit/>
              </a:bodyPr>
              <a:lstStyle/>
              <a:p>
                <a:r>
                  <a:rPr lang="en-US"/>
                  <a:t>52.5 cm</a:t>
                </a:r>
              </a:p>
            </p:txBody>
          </p:sp>
          <p:sp>
            <p:nvSpPr>
              <p:cNvPr id="24" name="CasellaDiTesto 23">
                <a:extLst>
                  <a:ext uri="{FF2B5EF4-FFF2-40B4-BE49-F238E27FC236}">
                    <a16:creationId xmlns:a16="http://schemas.microsoft.com/office/drawing/2014/main" id="{4619E27A-723D-9C7F-3B45-403161A028C9}"/>
                  </a:ext>
                </a:extLst>
              </p:cNvPr>
              <p:cNvSpPr txBox="1"/>
              <p:nvPr/>
            </p:nvSpPr>
            <p:spPr>
              <a:xfrm>
                <a:off x="5469153" y="3002906"/>
                <a:ext cx="1624087" cy="369332"/>
              </a:xfrm>
              <a:prstGeom prst="rect">
                <a:avLst/>
              </a:prstGeom>
              <a:noFill/>
            </p:spPr>
            <p:txBody>
              <a:bodyPr wrap="square">
                <a:spAutoFit/>
              </a:bodyPr>
              <a:lstStyle/>
              <a:p>
                <a:r>
                  <a:rPr lang="en-US" b="1"/>
                  <a:t>4 Quadrants </a:t>
                </a:r>
              </a:p>
            </p:txBody>
          </p:sp>
          <p:sp>
            <p:nvSpPr>
              <p:cNvPr id="25" name="Ovale 24">
                <a:extLst>
                  <a:ext uri="{FF2B5EF4-FFF2-40B4-BE49-F238E27FC236}">
                    <a16:creationId xmlns:a16="http://schemas.microsoft.com/office/drawing/2014/main" id="{50C0865F-3220-5D28-8C37-15E9B67A2B04}"/>
                  </a:ext>
                </a:extLst>
              </p:cNvPr>
              <p:cNvSpPr/>
              <p:nvPr/>
            </p:nvSpPr>
            <p:spPr>
              <a:xfrm>
                <a:off x="6955214" y="3612117"/>
                <a:ext cx="290829" cy="29423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 name="Gruppo 26">
            <a:extLst>
              <a:ext uri="{FF2B5EF4-FFF2-40B4-BE49-F238E27FC236}">
                <a16:creationId xmlns:a16="http://schemas.microsoft.com/office/drawing/2014/main" id="{7C6934CC-FE4D-B9BD-61B4-20C6521C5F92}"/>
              </a:ext>
            </a:extLst>
          </p:cNvPr>
          <p:cNvGrpSpPr>
            <a:grpSpLocks noChangeAspect="1"/>
          </p:cNvGrpSpPr>
          <p:nvPr/>
        </p:nvGrpSpPr>
        <p:grpSpPr>
          <a:xfrm>
            <a:off x="440934" y="826570"/>
            <a:ext cx="4082943" cy="2025771"/>
            <a:chOff x="-183050" y="2153665"/>
            <a:chExt cx="4333441" cy="2150057"/>
          </a:xfrm>
        </p:grpSpPr>
        <p:cxnSp>
          <p:nvCxnSpPr>
            <p:cNvPr id="7" name="Connettore 2 6">
              <a:extLst>
                <a:ext uri="{FF2B5EF4-FFF2-40B4-BE49-F238E27FC236}">
                  <a16:creationId xmlns:a16="http://schemas.microsoft.com/office/drawing/2014/main" id="{C3021A99-C36D-A2A9-95BA-BFD77B32284A}"/>
                </a:ext>
              </a:extLst>
            </p:cNvPr>
            <p:cNvCxnSpPr/>
            <p:nvPr/>
          </p:nvCxnSpPr>
          <p:spPr>
            <a:xfrm>
              <a:off x="1341225" y="4281947"/>
              <a:ext cx="1188256" cy="0"/>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9" name="Oval 6">
              <a:extLst>
                <a:ext uri="{FF2B5EF4-FFF2-40B4-BE49-F238E27FC236}">
                  <a16:creationId xmlns:a16="http://schemas.microsoft.com/office/drawing/2014/main" id="{E50B2AD8-C99F-41BC-BB9B-99C887C68E25}"/>
                </a:ext>
              </a:extLst>
            </p:cNvPr>
            <p:cNvSpPr/>
            <p:nvPr/>
          </p:nvSpPr>
          <p:spPr>
            <a:xfrm>
              <a:off x="1177912" y="2919388"/>
              <a:ext cx="326625" cy="3322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sellaDiTesto 9">
              <a:extLst>
                <a:ext uri="{FF2B5EF4-FFF2-40B4-BE49-F238E27FC236}">
                  <a16:creationId xmlns:a16="http://schemas.microsoft.com/office/drawing/2014/main" id="{B2F55F6A-28B2-6769-A2B8-7DBE2D83FDB9}"/>
                </a:ext>
              </a:extLst>
            </p:cNvPr>
            <p:cNvSpPr txBox="1"/>
            <p:nvPr/>
          </p:nvSpPr>
          <p:spPr>
            <a:xfrm>
              <a:off x="2179058" y="3762745"/>
              <a:ext cx="928459" cy="369332"/>
            </a:xfrm>
            <a:prstGeom prst="rect">
              <a:avLst/>
            </a:prstGeom>
            <a:noFill/>
          </p:spPr>
          <p:txBody>
            <a:bodyPr wrap="none" rtlCol="0">
              <a:spAutoFit/>
            </a:bodyPr>
            <a:lstStyle/>
            <a:p>
              <a:r>
                <a:rPr lang="en-US"/>
                <a:t>52.5 cm</a:t>
              </a:r>
            </a:p>
          </p:txBody>
        </p:sp>
        <p:cxnSp>
          <p:nvCxnSpPr>
            <p:cNvPr id="11" name="Connettore 2 10">
              <a:extLst>
                <a:ext uri="{FF2B5EF4-FFF2-40B4-BE49-F238E27FC236}">
                  <a16:creationId xmlns:a16="http://schemas.microsoft.com/office/drawing/2014/main" id="{9C5FA6CF-5C54-3A3C-4630-D1646C39101E}"/>
                </a:ext>
              </a:extLst>
            </p:cNvPr>
            <p:cNvCxnSpPr>
              <a:cxnSpLocks/>
            </p:cNvCxnSpPr>
            <p:nvPr/>
          </p:nvCxnSpPr>
          <p:spPr>
            <a:xfrm flipH="1">
              <a:off x="3294993" y="2330959"/>
              <a:ext cx="26329" cy="1972763"/>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2" name="CasellaDiTesto 11">
              <a:extLst>
                <a:ext uri="{FF2B5EF4-FFF2-40B4-BE49-F238E27FC236}">
                  <a16:creationId xmlns:a16="http://schemas.microsoft.com/office/drawing/2014/main" id="{63B4CAF0-2E75-A1DA-C323-CF3FD07879CA}"/>
                </a:ext>
              </a:extLst>
            </p:cNvPr>
            <p:cNvSpPr txBox="1"/>
            <p:nvPr/>
          </p:nvSpPr>
          <p:spPr>
            <a:xfrm>
              <a:off x="3279640" y="2994167"/>
              <a:ext cx="870751" cy="369332"/>
            </a:xfrm>
            <a:prstGeom prst="rect">
              <a:avLst/>
            </a:prstGeom>
            <a:noFill/>
          </p:spPr>
          <p:txBody>
            <a:bodyPr wrap="none" rtlCol="0">
              <a:spAutoFit/>
            </a:bodyPr>
            <a:lstStyle/>
            <a:p>
              <a:r>
                <a:rPr lang="en-US"/>
                <a:t>100 cm</a:t>
              </a:r>
            </a:p>
          </p:txBody>
        </p:sp>
        <p:sp>
          <p:nvSpPr>
            <p:cNvPr id="14" name="CasellaDiTesto 13">
              <a:extLst>
                <a:ext uri="{FF2B5EF4-FFF2-40B4-BE49-F238E27FC236}">
                  <a16:creationId xmlns:a16="http://schemas.microsoft.com/office/drawing/2014/main" id="{BC474477-695E-245C-9542-52A32530D94B}"/>
                </a:ext>
              </a:extLst>
            </p:cNvPr>
            <p:cNvSpPr txBox="1"/>
            <p:nvPr/>
          </p:nvSpPr>
          <p:spPr>
            <a:xfrm>
              <a:off x="-183050" y="3022107"/>
              <a:ext cx="1590303" cy="369332"/>
            </a:xfrm>
            <a:prstGeom prst="rect">
              <a:avLst/>
            </a:prstGeom>
            <a:noFill/>
          </p:spPr>
          <p:txBody>
            <a:bodyPr wrap="square">
              <a:spAutoFit/>
            </a:bodyPr>
            <a:lstStyle/>
            <a:p>
              <a:pPr marL="49213" lvl="3"/>
              <a:r>
                <a:rPr lang="en-US" b="1"/>
                <a:t>2 semi-circles</a:t>
              </a:r>
            </a:p>
          </p:txBody>
        </p:sp>
        <p:sp>
          <p:nvSpPr>
            <p:cNvPr id="15" name="Corda 14">
              <a:extLst>
                <a:ext uri="{FF2B5EF4-FFF2-40B4-BE49-F238E27FC236}">
                  <a16:creationId xmlns:a16="http://schemas.microsoft.com/office/drawing/2014/main" id="{8FCA99E2-8618-55D8-68CA-33EE85E9EA35}"/>
                </a:ext>
              </a:extLst>
            </p:cNvPr>
            <p:cNvSpPr/>
            <p:nvPr/>
          </p:nvSpPr>
          <p:spPr>
            <a:xfrm rot="10800000">
              <a:off x="424259" y="2153665"/>
              <a:ext cx="2029519" cy="1975145"/>
            </a:xfrm>
            <a:prstGeom prst="chord">
              <a:avLst>
                <a:gd name="adj1" fmla="val 5285647"/>
                <a:gd name="adj2" fmla="val 16304532"/>
              </a:avLst>
            </a:prstGeom>
            <a:solidFill>
              <a:srgbClr val="0070C0">
                <a:alpha val="51817"/>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Ovale 25">
              <a:extLst>
                <a:ext uri="{FF2B5EF4-FFF2-40B4-BE49-F238E27FC236}">
                  <a16:creationId xmlns:a16="http://schemas.microsoft.com/office/drawing/2014/main" id="{9F7A263E-30FA-5D21-9F1D-0F0D56525C22}"/>
                </a:ext>
              </a:extLst>
            </p:cNvPr>
            <p:cNvSpPr/>
            <p:nvPr/>
          </p:nvSpPr>
          <p:spPr>
            <a:xfrm>
              <a:off x="1285309" y="2984633"/>
              <a:ext cx="290829" cy="29423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Segnaposto numero diapositiva 7">
            <a:extLst>
              <a:ext uri="{FF2B5EF4-FFF2-40B4-BE49-F238E27FC236}">
                <a16:creationId xmlns:a16="http://schemas.microsoft.com/office/drawing/2014/main" id="{4FB4BD8D-FC12-4391-D298-F43517A0851B}"/>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14</a:t>
            </a:fld>
            <a:endParaRPr lang="en-US" dirty="0"/>
          </a:p>
        </p:txBody>
      </p:sp>
      <p:sp>
        <p:nvSpPr>
          <p:cNvPr id="3" name="Segnaposto piè di pagina 23">
            <a:extLst>
              <a:ext uri="{FF2B5EF4-FFF2-40B4-BE49-F238E27FC236}">
                <a16:creationId xmlns:a16="http://schemas.microsoft.com/office/drawing/2014/main" id="{3D4CB589-3140-51E9-681C-74A86EC1A038}"/>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965277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15</a:t>
            </a:fld>
            <a:endParaRPr lang="en-US" dirty="0"/>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5" name="Title 1">
            <a:extLst>
              <a:ext uri="{FF2B5EF4-FFF2-40B4-BE49-F238E27FC236}">
                <a16:creationId xmlns:a16="http://schemas.microsoft.com/office/drawing/2014/main" id="{36D4443E-9638-919F-AD6A-E438025646E1}"/>
              </a:ext>
            </a:extLst>
          </p:cNvPr>
          <p:cNvSpPr txBox="1">
            <a:spLocks/>
          </p:cNvSpPr>
          <p:nvPr/>
        </p:nvSpPr>
        <p:spPr>
          <a:xfrm>
            <a:off x="486021" y="187644"/>
            <a:ext cx="7296912"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FEB – RDO – DAQ electronics </a:t>
            </a:r>
          </a:p>
        </p:txBody>
      </p:sp>
      <p:pic>
        <p:nvPicPr>
          <p:cNvPr id="9" name="Immagine 8" descr="Immagine che contiene testo, schermata, diagramma, design&#10;&#10;Descrizione generata automaticamente">
            <a:extLst>
              <a:ext uri="{FF2B5EF4-FFF2-40B4-BE49-F238E27FC236}">
                <a16:creationId xmlns:a16="http://schemas.microsoft.com/office/drawing/2014/main" id="{AC39244F-E967-289C-6BF7-FD944DAA3594}"/>
              </a:ext>
            </a:extLst>
          </p:cNvPr>
          <p:cNvPicPr>
            <a:picLocks noChangeAspect="1"/>
          </p:cNvPicPr>
          <p:nvPr/>
        </p:nvPicPr>
        <p:blipFill>
          <a:blip r:embed="rId3"/>
          <a:stretch>
            <a:fillRect/>
          </a:stretch>
        </p:blipFill>
        <p:spPr>
          <a:xfrm>
            <a:off x="1167467" y="623835"/>
            <a:ext cx="6809064" cy="4099983"/>
          </a:xfrm>
          <a:prstGeom prst="rect">
            <a:avLst/>
          </a:prstGeom>
        </p:spPr>
      </p:pic>
      <p:sp>
        <p:nvSpPr>
          <p:cNvPr id="12" name="Rettangolo 11">
            <a:extLst>
              <a:ext uri="{FF2B5EF4-FFF2-40B4-BE49-F238E27FC236}">
                <a16:creationId xmlns:a16="http://schemas.microsoft.com/office/drawing/2014/main" id="{DD207CC0-FBFA-6CC4-1F3F-616388F72B9C}"/>
              </a:ext>
            </a:extLst>
          </p:cNvPr>
          <p:cNvSpPr/>
          <p:nvPr/>
        </p:nvSpPr>
        <p:spPr>
          <a:xfrm>
            <a:off x="7213600" y="623835"/>
            <a:ext cx="799378" cy="4852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egnaposto piè di pagina 23">
            <a:extLst>
              <a:ext uri="{FF2B5EF4-FFF2-40B4-BE49-F238E27FC236}">
                <a16:creationId xmlns:a16="http://schemas.microsoft.com/office/drawing/2014/main" id="{30ED5C38-6F0C-DFFA-1E70-FF1C520A3E47}"/>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3962359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464588"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solidFill>
                  <a:schemeClr val="accent5">
                    <a:lumMod val="75000"/>
                  </a:schemeClr>
                </a:solidFill>
              </a:rPr>
              <a:t>By Mariangela </a:t>
            </a:r>
            <a:r>
              <a:rPr lang="it-IT" dirty="0" err="1">
                <a:solidFill>
                  <a:schemeClr val="accent5">
                    <a:lumMod val="75000"/>
                  </a:schemeClr>
                </a:solidFill>
              </a:rPr>
              <a:t>Bondi’</a:t>
            </a:r>
            <a:endParaRPr lang="it-IT" dirty="0">
              <a:solidFill>
                <a:schemeClr val="accent5">
                  <a:lumMod val="75000"/>
                </a:schemeClr>
              </a:solidFill>
            </a:endParaRPr>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16</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5" name="Title 1">
            <a:extLst>
              <a:ext uri="{FF2B5EF4-FFF2-40B4-BE49-F238E27FC236}">
                <a16:creationId xmlns:a16="http://schemas.microsoft.com/office/drawing/2014/main" id="{36D4443E-9638-919F-AD6A-E438025646E1}"/>
              </a:ext>
            </a:extLst>
          </p:cNvPr>
          <p:cNvSpPr txBox="1">
            <a:spLocks/>
          </p:cNvSpPr>
          <p:nvPr/>
        </p:nvSpPr>
        <p:spPr>
          <a:xfrm>
            <a:off x="486021" y="187644"/>
            <a:ext cx="7296912"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MPGD in </a:t>
            </a:r>
            <a:r>
              <a:rPr lang="en-US" b="1" dirty="0" err="1"/>
              <a:t>ePIC</a:t>
            </a:r>
            <a:r>
              <a:rPr lang="en-US" b="1" dirty="0"/>
              <a:t> Simulation</a:t>
            </a:r>
          </a:p>
        </p:txBody>
      </p:sp>
      <p:pic>
        <p:nvPicPr>
          <p:cNvPr id="9" name="Google Shape;55;p13">
            <a:extLst>
              <a:ext uri="{FF2B5EF4-FFF2-40B4-BE49-F238E27FC236}">
                <a16:creationId xmlns:a16="http://schemas.microsoft.com/office/drawing/2014/main" id="{79FD5A09-2261-1396-7A80-35811C898E76}"/>
              </a:ext>
            </a:extLst>
          </p:cNvPr>
          <p:cNvPicPr preferRelativeResize="0"/>
          <p:nvPr/>
        </p:nvPicPr>
        <p:blipFill rotWithShape="1">
          <a:blip r:embed="rId3">
            <a:alphaModFix/>
          </a:blip>
          <a:srcRect l="9996" t="8083" r="14610" b="11245"/>
          <a:stretch/>
        </p:blipFill>
        <p:spPr>
          <a:xfrm>
            <a:off x="231634" y="743893"/>
            <a:ext cx="2983576" cy="3165675"/>
          </a:xfrm>
          <a:prstGeom prst="rect">
            <a:avLst/>
          </a:prstGeom>
          <a:noFill/>
          <a:ln>
            <a:noFill/>
          </a:ln>
        </p:spPr>
      </p:pic>
      <p:pic>
        <p:nvPicPr>
          <p:cNvPr id="10" name="Google Shape;56;p13">
            <a:extLst>
              <a:ext uri="{FF2B5EF4-FFF2-40B4-BE49-F238E27FC236}">
                <a16:creationId xmlns:a16="http://schemas.microsoft.com/office/drawing/2014/main" id="{8EFB1410-FA5A-16AF-D460-F0A64FF9AA80}"/>
              </a:ext>
            </a:extLst>
          </p:cNvPr>
          <p:cNvPicPr preferRelativeResize="0"/>
          <p:nvPr/>
        </p:nvPicPr>
        <p:blipFill>
          <a:blip r:embed="rId4">
            <a:alphaModFix/>
          </a:blip>
          <a:stretch>
            <a:fillRect/>
          </a:stretch>
        </p:blipFill>
        <p:spPr>
          <a:xfrm>
            <a:off x="4041421" y="2042243"/>
            <a:ext cx="4818526" cy="2710051"/>
          </a:xfrm>
          <a:prstGeom prst="rect">
            <a:avLst/>
          </a:prstGeom>
          <a:noFill/>
          <a:ln>
            <a:noFill/>
          </a:ln>
          <a:effectLst>
            <a:outerShdw blurRad="57150" dist="19050" dir="5400000" algn="bl" rotWithShape="0">
              <a:srgbClr val="000000">
                <a:alpha val="50000"/>
              </a:srgbClr>
            </a:outerShdw>
          </a:effectLst>
        </p:spPr>
      </p:pic>
      <p:sp>
        <p:nvSpPr>
          <p:cNvPr id="12" name="Google Shape;57;p13">
            <a:extLst>
              <a:ext uri="{FF2B5EF4-FFF2-40B4-BE49-F238E27FC236}">
                <a16:creationId xmlns:a16="http://schemas.microsoft.com/office/drawing/2014/main" id="{4BDDFB7B-9C5B-DF4A-6FA9-D3F4066AD5E4}"/>
              </a:ext>
            </a:extLst>
          </p:cNvPr>
          <p:cNvSpPr txBox="1"/>
          <p:nvPr/>
        </p:nvSpPr>
        <p:spPr>
          <a:xfrm>
            <a:off x="3849533" y="452394"/>
            <a:ext cx="4746300" cy="1665900"/>
          </a:xfrm>
          <a:prstGeom prst="rect">
            <a:avLst/>
          </a:prstGeom>
          <a:noFill/>
          <a:ln>
            <a:noFill/>
          </a:ln>
        </p:spPr>
        <p:txBody>
          <a:bodyPr spcFirstLastPara="1" wrap="square" lIns="91425" tIns="91425" rIns="91425" bIns="91425" anchor="t" anchorCtr="0">
            <a:normAutofit lnSpcReduction="10000"/>
          </a:bodyPr>
          <a:lstStyle/>
          <a:p>
            <a:pPr marL="457200" lvl="0" indent="-330200" algn="l" rtl="0">
              <a:lnSpc>
                <a:spcPct val="115000"/>
              </a:lnSpc>
              <a:spcBef>
                <a:spcPts val="1200"/>
              </a:spcBef>
              <a:spcAft>
                <a:spcPts val="0"/>
              </a:spcAft>
              <a:buClr>
                <a:srgbClr val="000000"/>
              </a:buClr>
              <a:buSzPts val="1600"/>
              <a:buChar char="●"/>
            </a:pPr>
            <a:r>
              <a:rPr lang="it" sz="1600" dirty="0">
                <a:highlight>
                  <a:srgbClr val="FFFFFF"/>
                </a:highlight>
              </a:rPr>
              <a:t>ePIC geometry is based on DD4HEP  </a:t>
            </a:r>
            <a:endParaRPr sz="1600" dirty="0">
              <a:highlight>
                <a:srgbClr val="FFFFFF"/>
              </a:highlight>
            </a:endParaRPr>
          </a:p>
          <a:p>
            <a:pPr marL="457200" lvl="0" indent="-330200" algn="l" rtl="0">
              <a:lnSpc>
                <a:spcPct val="115000"/>
              </a:lnSpc>
              <a:spcBef>
                <a:spcPts val="0"/>
              </a:spcBef>
              <a:spcAft>
                <a:spcPts val="0"/>
              </a:spcAft>
              <a:buSzPts val="1600"/>
              <a:buChar char="●"/>
            </a:pPr>
            <a:r>
              <a:rPr lang="it" sz="1600" dirty="0">
                <a:highlight>
                  <a:srgbClr val="FFFFFF"/>
                </a:highlight>
              </a:rPr>
              <a:t>ACTS is a toolkit for charge particle track reconstruction in hep experiments</a:t>
            </a:r>
            <a:endParaRPr sz="1600" dirty="0">
              <a:highlight>
                <a:srgbClr val="FFFFFF"/>
              </a:highlight>
            </a:endParaRPr>
          </a:p>
          <a:p>
            <a:pPr marL="457200" lvl="0" indent="-330200" algn="l" rtl="0">
              <a:lnSpc>
                <a:spcPct val="115000"/>
              </a:lnSpc>
              <a:spcBef>
                <a:spcPts val="0"/>
              </a:spcBef>
              <a:spcAft>
                <a:spcPts val="0"/>
              </a:spcAft>
              <a:buSzPts val="1600"/>
              <a:buChar char="●"/>
            </a:pPr>
            <a:r>
              <a:rPr lang="it" sz="1600" dirty="0">
                <a:highlight>
                  <a:srgbClr val="FFFFFF"/>
                </a:highlight>
              </a:rPr>
              <a:t>All digitization and reconstruction is done in EICrecon based on JANA</a:t>
            </a:r>
            <a:endParaRPr sz="1600" dirty="0">
              <a:highlight>
                <a:srgbClr val="FFFFFF"/>
              </a:highlight>
            </a:endParaRPr>
          </a:p>
        </p:txBody>
      </p:sp>
      <p:sp>
        <p:nvSpPr>
          <p:cNvPr id="4" name="Segnaposto piè di pagina 23">
            <a:extLst>
              <a:ext uri="{FF2B5EF4-FFF2-40B4-BE49-F238E27FC236}">
                <a16:creationId xmlns:a16="http://schemas.microsoft.com/office/drawing/2014/main" id="{70149D9E-AA8B-380A-7083-9D0B3D9E086B}"/>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3262580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17</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5" name="Title 1">
            <a:extLst>
              <a:ext uri="{FF2B5EF4-FFF2-40B4-BE49-F238E27FC236}">
                <a16:creationId xmlns:a16="http://schemas.microsoft.com/office/drawing/2014/main" id="{36D4443E-9638-919F-AD6A-E438025646E1}"/>
              </a:ext>
            </a:extLst>
          </p:cNvPr>
          <p:cNvSpPr txBox="1">
            <a:spLocks/>
          </p:cNvSpPr>
          <p:nvPr/>
        </p:nvSpPr>
        <p:spPr>
          <a:xfrm>
            <a:off x="918562" y="135968"/>
            <a:ext cx="7296912"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lvl="0" indent="0" algn="l" rtl="0">
              <a:spcBef>
                <a:spcPts val="0"/>
              </a:spcBef>
              <a:spcAft>
                <a:spcPts val="0"/>
              </a:spcAft>
              <a:buNone/>
            </a:pPr>
            <a:r>
              <a:rPr lang="en-US" sz="4400" b="1">
                <a:solidFill>
                  <a:srgbClr val="C00000"/>
                </a:solidFill>
              </a:rPr>
              <a:t>MC simulation of EndCap MPGD Disks geometry </a:t>
            </a:r>
          </a:p>
        </p:txBody>
      </p:sp>
      <p:pic>
        <p:nvPicPr>
          <p:cNvPr id="4" name="Google Shape;63;p14">
            <a:extLst>
              <a:ext uri="{FF2B5EF4-FFF2-40B4-BE49-F238E27FC236}">
                <a16:creationId xmlns:a16="http://schemas.microsoft.com/office/drawing/2014/main" id="{56915FE4-42EA-E527-DF93-F7942556F726}"/>
              </a:ext>
            </a:extLst>
          </p:cNvPr>
          <p:cNvPicPr preferRelativeResize="0"/>
          <p:nvPr/>
        </p:nvPicPr>
        <p:blipFill>
          <a:blip r:embed="rId3">
            <a:alphaModFix/>
          </a:blip>
          <a:stretch>
            <a:fillRect/>
          </a:stretch>
        </p:blipFill>
        <p:spPr>
          <a:xfrm>
            <a:off x="2369951" y="2052184"/>
            <a:ext cx="1596646" cy="2209549"/>
          </a:xfrm>
          <a:prstGeom prst="rect">
            <a:avLst/>
          </a:prstGeom>
          <a:noFill/>
          <a:ln>
            <a:noFill/>
          </a:ln>
        </p:spPr>
      </p:pic>
      <p:pic>
        <p:nvPicPr>
          <p:cNvPr id="7" name="Google Shape;64;p14">
            <a:extLst>
              <a:ext uri="{FF2B5EF4-FFF2-40B4-BE49-F238E27FC236}">
                <a16:creationId xmlns:a16="http://schemas.microsoft.com/office/drawing/2014/main" id="{7D35B32D-607C-1233-C05B-48F74692276F}"/>
              </a:ext>
            </a:extLst>
          </p:cNvPr>
          <p:cNvPicPr preferRelativeResize="0"/>
          <p:nvPr/>
        </p:nvPicPr>
        <p:blipFill>
          <a:blip r:embed="rId4">
            <a:alphaModFix/>
          </a:blip>
          <a:stretch>
            <a:fillRect/>
          </a:stretch>
        </p:blipFill>
        <p:spPr>
          <a:xfrm>
            <a:off x="508300" y="784900"/>
            <a:ext cx="1845157" cy="1993775"/>
          </a:xfrm>
          <a:prstGeom prst="rect">
            <a:avLst/>
          </a:prstGeom>
          <a:noFill/>
          <a:ln>
            <a:noFill/>
          </a:ln>
        </p:spPr>
      </p:pic>
      <p:cxnSp>
        <p:nvCxnSpPr>
          <p:cNvPr id="9" name="Google Shape;65;p14">
            <a:extLst>
              <a:ext uri="{FF2B5EF4-FFF2-40B4-BE49-F238E27FC236}">
                <a16:creationId xmlns:a16="http://schemas.microsoft.com/office/drawing/2014/main" id="{83A34D89-8DA4-EE10-937F-551B41F48CF9}"/>
              </a:ext>
            </a:extLst>
          </p:cNvPr>
          <p:cNvCxnSpPr/>
          <p:nvPr/>
        </p:nvCxnSpPr>
        <p:spPr>
          <a:xfrm flipH="1">
            <a:off x="1920121" y="1499953"/>
            <a:ext cx="868500" cy="42000"/>
          </a:xfrm>
          <a:prstGeom prst="straightConnector1">
            <a:avLst/>
          </a:prstGeom>
          <a:noFill/>
          <a:ln w="9525" cap="flat" cmpd="sng">
            <a:solidFill>
              <a:schemeClr val="dk2"/>
            </a:solidFill>
            <a:prstDash val="solid"/>
            <a:round/>
            <a:headEnd type="none" w="med" len="med"/>
            <a:tailEnd type="triangle" w="med" len="med"/>
          </a:ln>
        </p:spPr>
      </p:cxnSp>
      <p:cxnSp>
        <p:nvCxnSpPr>
          <p:cNvPr id="10" name="Google Shape;66;p14">
            <a:extLst>
              <a:ext uri="{FF2B5EF4-FFF2-40B4-BE49-F238E27FC236}">
                <a16:creationId xmlns:a16="http://schemas.microsoft.com/office/drawing/2014/main" id="{8439F258-8990-2391-E03D-A0806E26E0DA}"/>
              </a:ext>
            </a:extLst>
          </p:cNvPr>
          <p:cNvCxnSpPr/>
          <p:nvPr/>
        </p:nvCxnSpPr>
        <p:spPr>
          <a:xfrm rot="10800000" flipH="1">
            <a:off x="1461382" y="3616262"/>
            <a:ext cx="796800" cy="153900"/>
          </a:xfrm>
          <a:prstGeom prst="straightConnector1">
            <a:avLst/>
          </a:prstGeom>
          <a:noFill/>
          <a:ln w="9525" cap="flat" cmpd="sng">
            <a:solidFill>
              <a:schemeClr val="dk2"/>
            </a:solidFill>
            <a:prstDash val="solid"/>
            <a:round/>
            <a:headEnd type="none" w="med" len="med"/>
            <a:tailEnd type="triangle" w="med" len="med"/>
          </a:ln>
        </p:spPr>
      </p:cxnSp>
      <p:sp>
        <p:nvSpPr>
          <p:cNvPr id="12" name="Google Shape;67;p14">
            <a:extLst>
              <a:ext uri="{FF2B5EF4-FFF2-40B4-BE49-F238E27FC236}">
                <a16:creationId xmlns:a16="http://schemas.microsoft.com/office/drawing/2014/main" id="{0065EE4D-E202-6C1D-2A1A-6AA8EFF81B80}"/>
              </a:ext>
            </a:extLst>
          </p:cNvPr>
          <p:cNvSpPr txBox="1"/>
          <p:nvPr/>
        </p:nvSpPr>
        <p:spPr>
          <a:xfrm>
            <a:off x="2556139" y="1129510"/>
            <a:ext cx="1498800" cy="475800"/>
          </a:xfrm>
          <a:prstGeom prst="rect">
            <a:avLst/>
          </a:prstGeom>
          <a:noFill/>
          <a:ln>
            <a:noFill/>
          </a:ln>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it" sz="1800" dirty="0">
                <a:solidFill>
                  <a:schemeClr val="dk2"/>
                </a:solidFill>
              </a:rPr>
              <a:t>1 configuration  </a:t>
            </a:r>
            <a:endParaRPr sz="1800" dirty="0">
              <a:solidFill>
                <a:schemeClr val="dk2"/>
              </a:solidFill>
            </a:endParaRPr>
          </a:p>
        </p:txBody>
      </p:sp>
      <p:sp>
        <p:nvSpPr>
          <p:cNvPr id="14" name="Google Shape;68;p14">
            <a:extLst>
              <a:ext uri="{FF2B5EF4-FFF2-40B4-BE49-F238E27FC236}">
                <a16:creationId xmlns:a16="http://schemas.microsoft.com/office/drawing/2014/main" id="{5357DA20-6514-7834-98FB-3F35BD27F095}"/>
              </a:ext>
            </a:extLst>
          </p:cNvPr>
          <p:cNvSpPr txBox="1"/>
          <p:nvPr/>
        </p:nvSpPr>
        <p:spPr>
          <a:xfrm>
            <a:off x="238425" y="3925588"/>
            <a:ext cx="1498800" cy="475800"/>
          </a:xfrm>
          <a:prstGeom prst="rect">
            <a:avLst/>
          </a:prstGeom>
          <a:noFill/>
          <a:ln>
            <a:noFill/>
          </a:ln>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it" sz="1800">
                <a:solidFill>
                  <a:schemeClr val="dk2"/>
                </a:solidFill>
              </a:rPr>
              <a:t>2 configuration  </a:t>
            </a:r>
            <a:endParaRPr sz="1800">
              <a:solidFill>
                <a:schemeClr val="dk2"/>
              </a:solidFill>
            </a:endParaRPr>
          </a:p>
        </p:txBody>
      </p:sp>
      <p:sp>
        <p:nvSpPr>
          <p:cNvPr id="15" name="Google Shape;69;p14">
            <a:extLst>
              <a:ext uri="{FF2B5EF4-FFF2-40B4-BE49-F238E27FC236}">
                <a16:creationId xmlns:a16="http://schemas.microsoft.com/office/drawing/2014/main" id="{9B27124A-8F09-105E-5B16-4E22000791EA}"/>
              </a:ext>
            </a:extLst>
          </p:cNvPr>
          <p:cNvSpPr txBox="1"/>
          <p:nvPr/>
        </p:nvSpPr>
        <p:spPr>
          <a:xfrm>
            <a:off x="4262400" y="1194997"/>
            <a:ext cx="4746300" cy="3640800"/>
          </a:xfrm>
          <a:prstGeom prst="rect">
            <a:avLst/>
          </a:prstGeom>
          <a:noFill/>
          <a:ln>
            <a:noFill/>
          </a:ln>
        </p:spPr>
        <p:txBody>
          <a:bodyPr spcFirstLastPara="1" wrap="square" lIns="91425" tIns="91425" rIns="91425" bIns="91425" anchor="t" anchorCtr="0">
            <a:normAutofit/>
          </a:bodyPr>
          <a:lstStyle/>
          <a:p>
            <a:pPr marL="457200" lvl="0" indent="-330200" algn="l" rtl="0">
              <a:lnSpc>
                <a:spcPct val="115000"/>
              </a:lnSpc>
              <a:spcBef>
                <a:spcPts val="1200"/>
              </a:spcBef>
              <a:spcAft>
                <a:spcPts val="0"/>
              </a:spcAft>
              <a:buClr>
                <a:srgbClr val="000000"/>
              </a:buClr>
              <a:buSzPts val="1600"/>
              <a:buChar char="●"/>
            </a:pPr>
            <a:r>
              <a:rPr lang="it" sz="1600">
                <a:highlight>
                  <a:srgbClr val="FFFFFF"/>
                </a:highlight>
              </a:rPr>
              <a:t>Pairs of disk in electron and hadron endcaps based on uRWell technology </a:t>
            </a:r>
            <a:endParaRPr sz="1600">
              <a:highlight>
                <a:srgbClr val="FFFFFF"/>
              </a:highlight>
            </a:endParaRPr>
          </a:p>
          <a:p>
            <a:pPr marL="457200" lvl="0" indent="-330200" algn="l" rtl="0">
              <a:lnSpc>
                <a:spcPct val="115000"/>
              </a:lnSpc>
              <a:spcBef>
                <a:spcPts val="0"/>
              </a:spcBef>
              <a:spcAft>
                <a:spcPts val="0"/>
              </a:spcAft>
              <a:buSzPts val="1600"/>
              <a:buChar char="●"/>
            </a:pPr>
            <a:r>
              <a:rPr lang="it" sz="1600">
                <a:highlight>
                  <a:srgbClr val="FFFFFF"/>
                </a:highlight>
              </a:rPr>
              <a:t>2 configuration under development: </a:t>
            </a:r>
            <a:endParaRPr sz="1600">
              <a:highlight>
                <a:srgbClr val="FFFFFF"/>
              </a:highlight>
            </a:endParaRPr>
          </a:p>
          <a:p>
            <a:pPr marL="914400" lvl="1" indent="-330200" algn="l" rtl="0">
              <a:lnSpc>
                <a:spcPct val="115000"/>
              </a:lnSpc>
              <a:spcBef>
                <a:spcPts val="0"/>
              </a:spcBef>
              <a:spcAft>
                <a:spcPts val="0"/>
              </a:spcAft>
              <a:buSzPts val="1600"/>
              <a:buChar char="○"/>
            </a:pPr>
            <a:r>
              <a:rPr lang="it" sz="1600">
                <a:highlight>
                  <a:srgbClr val="FFFFFF"/>
                </a:highlight>
              </a:rPr>
              <a:t>1 configuration : 4 quarters</a:t>
            </a:r>
            <a:endParaRPr sz="1600">
              <a:highlight>
                <a:srgbClr val="FFFFFF"/>
              </a:highlight>
            </a:endParaRPr>
          </a:p>
          <a:p>
            <a:pPr marL="914400" lvl="1" indent="-330200" algn="l" rtl="0">
              <a:lnSpc>
                <a:spcPct val="115000"/>
              </a:lnSpc>
              <a:spcBef>
                <a:spcPts val="0"/>
              </a:spcBef>
              <a:spcAft>
                <a:spcPts val="0"/>
              </a:spcAft>
              <a:buSzPts val="1600"/>
              <a:buChar char="○"/>
            </a:pPr>
            <a:r>
              <a:rPr lang="it" sz="1600">
                <a:highlight>
                  <a:srgbClr val="FFFFFF"/>
                </a:highlight>
              </a:rPr>
              <a:t>2 configuration:  2 semi-ellipses </a:t>
            </a:r>
            <a:endParaRPr sz="1600">
              <a:highlight>
                <a:srgbClr val="FFFFFF"/>
              </a:highlight>
            </a:endParaRPr>
          </a:p>
          <a:p>
            <a:pPr marL="457200" lvl="0" indent="-330200" algn="l" rtl="0">
              <a:lnSpc>
                <a:spcPct val="115000"/>
              </a:lnSpc>
              <a:spcBef>
                <a:spcPts val="0"/>
              </a:spcBef>
              <a:spcAft>
                <a:spcPts val="0"/>
              </a:spcAft>
              <a:buSzPts val="1600"/>
              <a:buChar char="●"/>
            </a:pPr>
            <a:r>
              <a:rPr lang="it" sz="1600">
                <a:highlight>
                  <a:srgbClr val="FFFFFF"/>
                </a:highlight>
              </a:rPr>
              <a:t>Currently disk made of subtracted solid </a:t>
            </a:r>
            <a:endParaRPr sz="1600">
              <a:highlight>
                <a:srgbClr val="FFFFFF"/>
              </a:highlight>
            </a:endParaRPr>
          </a:p>
          <a:p>
            <a:pPr marL="914400" lvl="1" indent="-330200" algn="l" rtl="0">
              <a:lnSpc>
                <a:spcPct val="115000"/>
              </a:lnSpc>
              <a:spcBef>
                <a:spcPts val="0"/>
              </a:spcBef>
              <a:spcAft>
                <a:spcPts val="0"/>
              </a:spcAft>
              <a:buSzPts val="1600"/>
              <a:buChar char="○"/>
            </a:pPr>
            <a:r>
              <a:rPr lang="it" sz="1600">
                <a:highlight>
                  <a:srgbClr val="FFFFFF"/>
                </a:highlight>
              </a:rPr>
              <a:t>No overlaps ✅</a:t>
            </a:r>
            <a:endParaRPr sz="1600">
              <a:highlight>
                <a:srgbClr val="FFFFFF"/>
              </a:highlight>
            </a:endParaRPr>
          </a:p>
          <a:p>
            <a:pPr marL="914400" lvl="1" indent="-330200" algn="l" rtl="0">
              <a:lnSpc>
                <a:spcPct val="115000"/>
              </a:lnSpc>
              <a:spcBef>
                <a:spcPts val="0"/>
              </a:spcBef>
              <a:spcAft>
                <a:spcPts val="0"/>
              </a:spcAft>
              <a:buSzPts val="1600"/>
              <a:buChar char="○"/>
            </a:pPr>
            <a:r>
              <a:rPr lang="it" sz="1600">
                <a:highlight>
                  <a:srgbClr val="FFFFFF"/>
                </a:highlight>
              </a:rPr>
              <a:t>DD4hep-ACTS conversions fail ❌</a:t>
            </a:r>
            <a:endParaRPr sz="1600">
              <a:highlight>
                <a:srgbClr val="FFFFFF"/>
              </a:highlight>
            </a:endParaRPr>
          </a:p>
          <a:p>
            <a:pPr marL="1371600" lvl="2" indent="-330200" algn="l" rtl="0">
              <a:lnSpc>
                <a:spcPct val="115000"/>
              </a:lnSpc>
              <a:spcBef>
                <a:spcPts val="0"/>
              </a:spcBef>
              <a:spcAft>
                <a:spcPts val="0"/>
              </a:spcAft>
              <a:buSzPts val="1600"/>
              <a:buChar char="■"/>
            </a:pPr>
            <a:r>
              <a:rPr lang="it" sz="1600">
                <a:highlight>
                  <a:srgbClr val="FFFFFF"/>
                </a:highlight>
              </a:rPr>
              <a:t>Disk approximation with trapezoid: working in progress  </a:t>
            </a:r>
            <a:endParaRPr sz="1600">
              <a:highlight>
                <a:srgbClr val="FFFFFF"/>
              </a:highlight>
            </a:endParaRPr>
          </a:p>
        </p:txBody>
      </p:sp>
      <p:sp>
        <p:nvSpPr>
          <p:cNvPr id="16" name="Rettangolo 15">
            <a:extLst>
              <a:ext uri="{FF2B5EF4-FFF2-40B4-BE49-F238E27FC236}">
                <a16:creationId xmlns:a16="http://schemas.microsoft.com/office/drawing/2014/main" id="{440BFE42-6454-721D-CA12-17852BFEFA8E}"/>
              </a:ext>
            </a:extLst>
          </p:cNvPr>
          <p:cNvSpPr/>
          <p:nvPr/>
        </p:nvSpPr>
        <p:spPr>
          <a:xfrm>
            <a:off x="439479" y="4387702"/>
            <a:ext cx="2464588"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solidFill>
                  <a:schemeClr val="accent5">
                    <a:lumMod val="75000"/>
                  </a:schemeClr>
                </a:solidFill>
              </a:rPr>
              <a:t>By Mariangela </a:t>
            </a:r>
            <a:r>
              <a:rPr lang="it-IT" dirty="0" err="1">
                <a:solidFill>
                  <a:schemeClr val="accent5">
                    <a:lumMod val="75000"/>
                  </a:schemeClr>
                </a:solidFill>
              </a:rPr>
              <a:t>Bondi’</a:t>
            </a:r>
            <a:endParaRPr lang="it-IT" dirty="0">
              <a:solidFill>
                <a:schemeClr val="accent5">
                  <a:lumMod val="75000"/>
                </a:schemeClr>
              </a:solidFill>
            </a:endParaRPr>
          </a:p>
        </p:txBody>
      </p:sp>
      <p:sp>
        <p:nvSpPr>
          <p:cNvPr id="6" name="Segnaposto piè di pagina 23">
            <a:extLst>
              <a:ext uri="{FF2B5EF4-FFF2-40B4-BE49-F238E27FC236}">
                <a16:creationId xmlns:a16="http://schemas.microsoft.com/office/drawing/2014/main" id="{46EC393C-5841-E0FC-DD27-2E5CC4E23A6F}"/>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4251576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18</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7" name="Title 1">
            <a:extLst>
              <a:ext uri="{FF2B5EF4-FFF2-40B4-BE49-F238E27FC236}">
                <a16:creationId xmlns:a16="http://schemas.microsoft.com/office/drawing/2014/main" id="{826EB2EC-7764-097B-1881-31EFC9FFB22F}"/>
              </a:ext>
            </a:extLst>
          </p:cNvPr>
          <p:cNvSpPr txBox="1">
            <a:spLocks/>
          </p:cNvSpPr>
          <p:nvPr/>
        </p:nvSpPr>
        <p:spPr>
          <a:xfrm>
            <a:off x="235550" y="144916"/>
            <a:ext cx="4336449"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a:t>Involved Institutions &amp; Workforce</a:t>
            </a:r>
          </a:p>
        </p:txBody>
      </p:sp>
      <mc:AlternateContent xmlns:mc="http://schemas.openxmlformats.org/markup-compatibility/2006">
        <mc:Choice xmlns:a14="http://schemas.microsoft.com/office/drawing/2010/main" Requires="a14">
          <p:sp>
            <p:nvSpPr>
              <p:cNvPr id="9" name="Text Placeholder 2">
                <a:extLst>
                  <a:ext uri="{FF2B5EF4-FFF2-40B4-BE49-F238E27FC236}">
                    <a16:creationId xmlns:a16="http://schemas.microsoft.com/office/drawing/2014/main" id="{5EC92C87-578A-4983-A9D0-67EFD3A3D813}"/>
                  </a:ext>
                </a:extLst>
              </p:cNvPr>
              <p:cNvSpPr txBox="1">
                <a:spLocks/>
              </p:cNvSpPr>
              <p:nvPr/>
            </p:nvSpPr>
            <p:spPr>
              <a:xfrm>
                <a:off x="171011" y="633043"/>
                <a:ext cx="8649577" cy="4091355"/>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400" b="1" dirty="0">
                    <a:solidFill>
                      <a:srgbClr val="C00000"/>
                    </a:solidFill>
                  </a:rPr>
                  <a:t>INFN Workforce: </a:t>
                </a:r>
              </a:p>
              <a:p>
                <a:r>
                  <a:rPr lang="en-US" sz="1400" b="1" dirty="0"/>
                  <a:t>Roma Tor </a:t>
                </a:r>
                <a:r>
                  <a:rPr lang="en-US" sz="1400" b="1" dirty="0" err="1"/>
                  <a:t>Vergata</a:t>
                </a:r>
                <a:r>
                  <a:rPr lang="en-US" sz="1400" b="1" dirty="0"/>
                  <a:t> – </a:t>
                </a:r>
                <a:r>
                  <a:rPr lang="en-US" sz="1400" b="1" dirty="0">
                    <a:solidFill>
                      <a:srgbClr val="C00000"/>
                    </a:solidFill>
                  </a:rPr>
                  <a:t>Also member of the DRD-1 WP1</a:t>
                </a:r>
              </a:p>
              <a:p>
                <a:pPr marL="0" indent="0">
                  <a:buFont typeface="Arial"/>
                  <a:buNone/>
                </a:pPr>
                <a:r>
                  <a:rPr lang="en-US" sz="1400" dirty="0">
                    <a:solidFill>
                      <a:srgbClr val="0070C0"/>
                    </a:solidFill>
                  </a:rPr>
                  <a:t>Coordinator</a:t>
                </a:r>
                <a:r>
                  <a:rPr lang="en-US" sz="1400" b="1" dirty="0">
                    <a:solidFill>
                      <a:srgbClr val="0070C0"/>
                    </a:solidFill>
                  </a:rPr>
                  <a:t>: </a:t>
                </a:r>
                <a:r>
                  <a:rPr lang="en-US" sz="1400" dirty="0"/>
                  <a:t>A. D’Angelo, </a:t>
                </a:r>
              </a:p>
              <a:p>
                <a:pPr marL="0" indent="0">
                  <a:buFont typeface="Arial"/>
                  <a:buNone/>
                </a:pPr>
                <a:r>
                  <a:rPr lang="en-US" sz="1400" dirty="0">
                    <a:solidFill>
                      <a:srgbClr val="0070C0"/>
                    </a:solidFill>
                  </a:rPr>
                  <a:t>Detector Hardware and QA: </a:t>
                </a:r>
                <a:r>
                  <a:rPr lang="en-US" sz="1400" dirty="0"/>
                  <a:t>E. </a:t>
                </a:r>
                <a:r>
                  <a:rPr lang="en-US" sz="1400" dirty="0" err="1"/>
                  <a:t>Sidoretti</a:t>
                </a:r>
                <a:r>
                  <a:rPr lang="en-US" sz="1400" dirty="0"/>
                  <a:t> (PhD) A. </a:t>
                </a:r>
                <a:r>
                  <a:rPr lang="en-US" sz="1400" dirty="0" err="1"/>
                  <a:t>Fantini</a:t>
                </a:r>
                <a:r>
                  <a:rPr lang="en-US" sz="1400" dirty="0"/>
                  <a:t>, L. Lanza, Post Doc</a:t>
                </a:r>
              </a:p>
              <a:p>
                <a:pPr marL="0" indent="0">
                  <a:buFont typeface="Arial"/>
                  <a:buNone/>
                </a:pPr>
                <a:r>
                  <a:rPr lang="en-US" sz="1400" dirty="0">
                    <a:solidFill>
                      <a:srgbClr val="0070C0"/>
                    </a:solidFill>
                  </a:rPr>
                  <a:t>Simulation &amp; Reconstruction: </a:t>
                </a:r>
                <a:r>
                  <a:rPr lang="en-US" sz="1400" dirty="0"/>
                  <a:t>L. Lanza, A. </a:t>
                </a:r>
                <a:r>
                  <a:rPr lang="en-US" sz="1400" dirty="0" err="1"/>
                  <a:t>Fantini</a:t>
                </a:r>
                <a:r>
                  <a:rPr lang="en-US" sz="1400" dirty="0"/>
                  <a:t>, R. Di Salvo</a:t>
                </a:r>
              </a:p>
              <a:p>
                <a:pPr marL="0" indent="0">
                  <a:buFont typeface="Arial"/>
                  <a:buNone/>
                </a:pPr>
                <a:r>
                  <a:rPr lang="en-US" sz="1400" dirty="0">
                    <a:solidFill>
                      <a:srgbClr val="0070C0"/>
                    </a:solidFill>
                  </a:rPr>
                  <a:t>FEB Electronics: </a:t>
                </a:r>
                <a:r>
                  <a:rPr lang="en-US" sz="1400" dirty="0"/>
                  <a:t>R. </a:t>
                </a:r>
                <a:r>
                  <a:rPr lang="en-US" sz="1400" dirty="0" err="1"/>
                  <a:t>Ammendola</a:t>
                </a:r>
                <a:endParaRPr lang="en-US" sz="1400" dirty="0"/>
              </a:p>
              <a:p>
                <a:r>
                  <a:rPr lang="en-US" sz="1400" b="1" dirty="0"/>
                  <a:t>Genova</a:t>
                </a:r>
              </a:p>
              <a:p>
                <a:pPr marL="0" indent="0">
                  <a:buFont typeface="Arial"/>
                  <a:buNone/>
                </a:pPr>
                <a:r>
                  <a:rPr lang="en-US" sz="1400" dirty="0">
                    <a:solidFill>
                      <a:srgbClr val="0070C0"/>
                    </a:solidFill>
                  </a:rPr>
                  <a:t>FEB Electronics: </a:t>
                </a:r>
                <a:r>
                  <a:rPr lang="en-US" sz="1400" dirty="0"/>
                  <a:t>Paolo </a:t>
                </a:r>
                <a:r>
                  <a:rPr lang="en-US" sz="1400" dirty="0" err="1"/>
                  <a:t>Musico</a:t>
                </a:r>
                <a:r>
                  <a:rPr lang="en-US" sz="1400" dirty="0"/>
                  <a:t>, M. </a:t>
                </a:r>
                <a:r>
                  <a:rPr lang="en-US" sz="1400" dirty="0" err="1"/>
                  <a:t>Battaglieri</a:t>
                </a:r>
                <a:r>
                  <a:rPr lang="en-US" sz="1400" dirty="0"/>
                  <a:t> (streaming </a:t>
                </a:r>
                <a:r>
                  <a:rPr lang="en-US" sz="1400" dirty="0" err="1"/>
                  <a:t>ro</a:t>
                </a:r>
                <a:r>
                  <a:rPr lang="en-US" sz="1400" dirty="0"/>
                  <a:t>)</a:t>
                </a:r>
              </a:p>
              <a:p>
                <a:r>
                  <a:rPr lang="en-US" sz="1400" b="1" dirty="0"/>
                  <a:t>Catania </a:t>
                </a:r>
              </a:p>
              <a:p>
                <a:pPr marL="0" indent="0">
                  <a:buFont typeface="Arial"/>
                  <a:buNone/>
                </a:pPr>
                <a:r>
                  <a:rPr lang="en-US" sz="1400" dirty="0">
                    <a:solidFill>
                      <a:srgbClr val="0070C0"/>
                    </a:solidFill>
                  </a:rPr>
                  <a:t>Simulation &amp; Reconstruction: </a:t>
                </a:r>
                <a:r>
                  <a:rPr lang="en-US" sz="1400" dirty="0" err="1"/>
                  <a:t>Mariagela</a:t>
                </a:r>
                <a:r>
                  <a:rPr lang="en-US" sz="1400" dirty="0"/>
                  <a:t> Bondi’ </a:t>
                </a:r>
              </a:p>
              <a:p>
                <a:pPr marL="0" indent="0">
                  <a:buFont typeface="Arial"/>
                  <a:buNone/>
                </a:pPr>
                <a:endParaRPr lang="en-US" sz="1400" b="1" dirty="0"/>
              </a:p>
              <a:p>
                <a:pPr marL="0" indent="0">
                  <a:buFont typeface="Arial"/>
                  <a:buNone/>
                </a:pPr>
                <a:r>
                  <a:rPr lang="en-US" sz="1400" b="1" dirty="0">
                    <a:solidFill>
                      <a:srgbClr val="C00000"/>
                    </a:solidFill>
                  </a:rPr>
                  <a:t>INFN coordinates the GEM-</a:t>
                </a:r>
                <a14:m>
                  <m:oMath xmlns:m="http://schemas.openxmlformats.org/officeDocument/2006/math">
                    <m:r>
                      <a:rPr lang="en-US" sz="1400" b="1" i="1" smtClean="0">
                        <a:solidFill>
                          <a:srgbClr val="C00000"/>
                        </a:solidFill>
                        <a:latin typeface="Cambria Math" panose="02040503050406030204" pitchFamily="18" charset="0"/>
                        <a:ea typeface="Cambria Math" panose="02040503050406030204" pitchFamily="18" charset="0"/>
                      </a:rPr>
                      <m:t>𝝁</m:t>
                    </m:r>
                  </m:oMath>
                </a14:m>
                <a:r>
                  <a:rPr lang="en-US" sz="1400" b="1" dirty="0" err="1">
                    <a:solidFill>
                      <a:srgbClr val="C00000"/>
                    </a:solidFill>
                  </a:rPr>
                  <a:t>Rwell</a:t>
                </a:r>
                <a:r>
                  <a:rPr lang="en-US" sz="1400" b="1" dirty="0">
                    <a:solidFill>
                      <a:srgbClr val="C00000"/>
                    </a:solidFill>
                  </a:rPr>
                  <a:t> MPGD ECT – for both the Hadron and Lepton Disks </a:t>
                </a:r>
              </a:p>
              <a:p>
                <a:r>
                  <a:rPr lang="en-US" sz="1400" b="1" dirty="0"/>
                  <a:t>INFN will provide the Hadron Disks and related electronics as In-kind contributions</a:t>
                </a:r>
              </a:p>
              <a:p>
                <a:r>
                  <a:rPr lang="en-US" sz="1400" b="1" dirty="0">
                    <a:solidFill>
                      <a:srgbClr val="C00000"/>
                    </a:solidFill>
                  </a:rPr>
                  <a:t>Temple U.</a:t>
                </a:r>
                <a:r>
                  <a:rPr lang="en-US" sz="1400" dirty="0"/>
                  <a:t> (Bernd </a:t>
                </a:r>
                <a:r>
                  <a:rPr lang="en-US" sz="1400" dirty="0" err="1"/>
                  <a:t>Surrow</a:t>
                </a:r>
                <a:r>
                  <a:rPr lang="en-US" sz="1400" dirty="0"/>
                  <a:t> , Matt </a:t>
                </a:r>
                <a:r>
                  <a:rPr lang="en-US" sz="1400" dirty="0" err="1"/>
                  <a:t>Posik</a:t>
                </a:r>
                <a:r>
                  <a:rPr lang="en-US" sz="1400" dirty="0"/>
                  <a:t>, ….) are interested taking the responsibility of the Lepton Disks.</a:t>
                </a:r>
              </a:p>
              <a:p>
                <a:endParaRPr lang="en-US" sz="1400" dirty="0"/>
              </a:p>
              <a:p>
                <a:pPr marL="0" indent="0">
                  <a:buFont typeface="Arial"/>
                  <a:buNone/>
                </a:pPr>
                <a:r>
                  <a:rPr lang="en-US" sz="1400" b="1" dirty="0">
                    <a:solidFill>
                      <a:srgbClr val="C00000"/>
                    </a:solidFill>
                  </a:rPr>
                  <a:t>The is being performed in close connection with:</a:t>
                </a:r>
              </a:p>
              <a:p>
                <a:pPr marL="0" indent="0">
                  <a:buFont typeface="Arial"/>
                  <a:buNone/>
                </a:pPr>
                <a:r>
                  <a:rPr lang="en-US" sz="1400" dirty="0"/>
                  <a:t> the group of </a:t>
                </a:r>
                <a:r>
                  <a:rPr lang="en-US" sz="1400" dirty="0">
                    <a:solidFill>
                      <a:srgbClr val="C00000"/>
                    </a:solidFill>
                  </a:rPr>
                  <a:t>Gianni </a:t>
                </a:r>
                <a:r>
                  <a:rPr lang="en-US" sz="1400" dirty="0" err="1">
                    <a:solidFill>
                      <a:srgbClr val="C00000"/>
                    </a:solidFill>
                  </a:rPr>
                  <a:t>Bencivenni</a:t>
                </a:r>
                <a:r>
                  <a:rPr lang="en-US" sz="1400" dirty="0">
                    <a:solidFill>
                      <a:srgbClr val="C00000"/>
                    </a:solidFill>
                  </a:rPr>
                  <a:t> @ INFN LNF </a:t>
                </a:r>
                <a:r>
                  <a:rPr lang="en-US" sz="1400" dirty="0"/>
                  <a:t>and with the </a:t>
                </a:r>
                <a:r>
                  <a:rPr lang="en-US" sz="1400" dirty="0" err="1"/>
                  <a:t>JLab</a:t>
                </a:r>
                <a:r>
                  <a:rPr lang="en-US" sz="1400" dirty="0"/>
                  <a:t> detector group (</a:t>
                </a:r>
                <a:r>
                  <a:rPr lang="en-US" sz="1400" dirty="0">
                    <a:solidFill>
                      <a:srgbClr val="C00000"/>
                    </a:solidFill>
                  </a:rPr>
                  <a:t>Kondo </a:t>
                </a:r>
                <a:r>
                  <a:rPr lang="en-US" sz="1400" dirty="0" err="1">
                    <a:solidFill>
                      <a:srgbClr val="C00000"/>
                    </a:solidFill>
                  </a:rPr>
                  <a:t>Gnanvo</a:t>
                </a:r>
                <a:r>
                  <a:rPr lang="en-US" sz="1400" dirty="0">
                    <a:solidFill>
                      <a:srgbClr val="C00000"/>
                    </a:solidFill>
                  </a:rPr>
                  <a:t>, Seung Joon Lee</a:t>
                </a:r>
                <a:r>
                  <a:rPr lang="en-US" sz="1400" dirty="0"/>
                  <a:t>)</a:t>
                </a:r>
              </a:p>
              <a:p>
                <a:pPr marL="0" indent="0">
                  <a:buNone/>
                </a:pPr>
                <a:endParaRPr lang="en-US" sz="1400" dirty="0"/>
              </a:p>
            </p:txBody>
          </p:sp>
        </mc:Choice>
        <mc:Fallback>
          <p:sp>
            <p:nvSpPr>
              <p:cNvPr id="9" name="Text Placeholder 2">
                <a:extLst>
                  <a:ext uri="{FF2B5EF4-FFF2-40B4-BE49-F238E27FC236}">
                    <a16:creationId xmlns:a16="http://schemas.microsoft.com/office/drawing/2014/main" id="{5EC92C87-578A-4983-A9D0-67EFD3A3D813}"/>
                  </a:ext>
                </a:extLst>
              </p:cNvPr>
              <p:cNvSpPr txBox="1">
                <a:spLocks noRot="1" noChangeAspect="1" noMove="1" noResize="1" noEditPoints="1" noAdjustHandles="1" noChangeArrowheads="1" noChangeShapeType="1" noTextEdit="1"/>
              </p:cNvSpPr>
              <p:nvPr/>
            </p:nvSpPr>
            <p:spPr>
              <a:xfrm>
                <a:off x="171011" y="633043"/>
                <a:ext cx="8649577" cy="4091355"/>
              </a:xfrm>
              <a:prstGeom prst="rect">
                <a:avLst/>
              </a:prstGeom>
              <a:blipFill>
                <a:blip r:embed="rId3"/>
                <a:stretch>
                  <a:fillRect l="-147" t="-619" b="-310"/>
                </a:stretch>
              </a:blipFill>
            </p:spPr>
            <p:txBody>
              <a:bodyPr/>
              <a:lstStyle/>
              <a:p>
                <a:r>
                  <a:rPr lang="en-US">
                    <a:noFill/>
                  </a:rPr>
                  <a:t> </a:t>
                </a:r>
              </a:p>
            </p:txBody>
          </p:sp>
        </mc:Fallback>
      </mc:AlternateContent>
      <p:pic>
        <p:nvPicPr>
          <p:cNvPr id="10" name="Immagine 9">
            <a:extLst>
              <a:ext uri="{FF2B5EF4-FFF2-40B4-BE49-F238E27FC236}">
                <a16:creationId xmlns:a16="http://schemas.microsoft.com/office/drawing/2014/main" id="{82B13151-9246-2AEA-0B07-04156AB111F8}"/>
              </a:ext>
            </a:extLst>
          </p:cNvPr>
          <p:cNvPicPr>
            <a:picLocks noChangeAspect="1"/>
          </p:cNvPicPr>
          <p:nvPr/>
        </p:nvPicPr>
        <p:blipFill>
          <a:blip r:embed="rId4"/>
          <a:stretch>
            <a:fillRect/>
          </a:stretch>
        </p:blipFill>
        <p:spPr>
          <a:xfrm>
            <a:off x="5719050" y="696446"/>
            <a:ext cx="3101538" cy="2326154"/>
          </a:xfrm>
          <a:prstGeom prst="rect">
            <a:avLst/>
          </a:prstGeom>
        </p:spPr>
      </p:pic>
      <p:sp>
        <p:nvSpPr>
          <p:cNvPr id="3" name="Segnaposto piè di pagina 23">
            <a:extLst>
              <a:ext uri="{FF2B5EF4-FFF2-40B4-BE49-F238E27FC236}">
                <a16:creationId xmlns:a16="http://schemas.microsoft.com/office/drawing/2014/main" id="{44AEB288-F7F1-6EBE-5665-61532A6D7730}"/>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2186394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19</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3" name="Title 1">
            <a:extLst>
              <a:ext uri="{FF2B5EF4-FFF2-40B4-BE49-F238E27FC236}">
                <a16:creationId xmlns:a16="http://schemas.microsoft.com/office/drawing/2014/main" id="{958A6A60-3037-C364-BBA3-F417072F1AA6}"/>
              </a:ext>
            </a:extLst>
          </p:cNvPr>
          <p:cNvSpPr txBox="1">
            <a:spLocks/>
          </p:cNvSpPr>
          <p:nvPr/>
        </p:nvSpPr>
        <p:spPr>
          <a:xfrm>
            <a:off x="0" y="25478"/>
            <a:ext cx="8705186" cy="40266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70C0"/>
                </a:solidFill>
              </a:rPr>
              <a:t>Fabrication and Assembly Plans </a:t>
            </a:r>
          </a:p>
        </p:txBody>
      </p:sp>
      <p:sp>
        <p:nvSpPr>
          <p:cNvPr id="4" name="Text Placeholder 2">
            <a:extLst>
              <a:ext uri="{FF2B5EF4-FFF2-40B4-BE49-F238E27FC236}">
                <a16:creationId xmlns:a16="http://schemas.microsoft.com/office/drawing/2014/main" id="{4BC096FD-9C14-34F2-EA22-394D26E85DB3}"/>
              </a:ext>
            </a:extLst>
          </p:cNvPr>
          <p:cNvSpPr txBox="1">
            <a:spLocks/>
          </p:cNvSpPr>
          <p:nvPr/>
        </p:nvSpPr>
        <p:spPr>
          <a:xfrm>
            <a:off x="57872" y="590314"/>
            <a:ext cx="8721996" cy="521196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Design by end of 2024</a:t>
            </a:r>
          </a:p>
          <a:p>
            <a:r>
              <a:rPr lang="en-US" sz="2000" dirty="0"/>
              <a:t>2025 - 2026  Engineering Test Article and Pre-Production</a:t>
            </a:r>
          </a:p>
          <a:p>
            <a:r>
              <a:rPr lang="en-US" sz="2000" dirty="0"/>
              <a:t>2027 - 2029 production &amp; QA</a:t>
            </a:r>
          </a:p>
          <a:p>
            <a:r>
              <a:rPr lang="en-US" sz="2000" dirty="0"/>
              <a:t>2030 Commissioning &amp; Installation</a:t>
            </a:r>
          </a:p>
          <a:p>
            <a:pPr marL="0" indent="0">
              <a:buFont typeface="Arial"/>
              <a:buNone/>
            </a:pPr>
            <a:endParaRPr lang="en-US" sz="2000" dirty="0"/>
          </a:p>
        </p:txBody>
      </p:sp>
      <p:pic>
        <p:nvPicPr>
          <p:cNvPr id="5" name="Immagine 4" descr="Immagine che contiene testo, schermata, linea, diagramma&#10;&#10;Descrizione generata automaticamente">
            <a:extLst>
              <a:ext uri="{FF2B5EF4-FFF2-40B4-BE49-F238E27FC236}">
                <a16:creationId xmlns:a16="http://schemas.microsoft.com/office/drawing/2014/main" id="{289CE331-DDC3-49BB-F506-F51E90E9128E}"/>
              </a:ext>
            </a:extLst>
          </p:cNvPr>
          <p:cNvPicPr>
            <a:picLocks noChangeAspect="1"/>
          </p:cNvPicPr>
          <p:nvPr/>
        </p:nvPicPr>
        <p:blipFill>
          <a:blip r:embed="rId3"/>
          <a:stretch>
            <a:fillRect/>
          </a:stretch>
        </p:blipFill>
        <p:spPr>
          <a:xfrm>
            <a:off x="57872" y="2077376"/>
            <a:ext cx="5254906" cy="2596627"/>
          </a:xfrm>
          <a:prstGeom prst="rect">
            <a:avLst/>
          </a:prstGeom>
        </p:spPr>
      </p:pic>
      <p:graphicFrame>
        <p:nvGraphicFramePr>
          <p:cNvPr id="6" name="Tabella 5">
            <a:extLst>
              <a:ext uri="{FF2B5EF4-FFF2-40B4-BE49-F238E27FC236}">
                <a16:creationId xmlns:a16="http://schemas.microsoft.com/office/drawing/2014/main" id="{BB9DE295-49F5-D0DE-56D2-F8FEF8030854}"/>
              </a:ext>
            </a:extLst>
          </p:cNvPr>
          <p:cNvGraphicFramePr>
            <a:graphicFrameLocks noGrp="1"/>
          </p:cNvGraphicFramePr>
          <p:nvPr>
            <p:extLst>
              <p:ext uri="{D42A27DB-BD31-4B8C-83A1-F6EECF244321}">
                <p14:modId xmlns:p14="http://schemas.microsoft.com/office/powerpoint/2010/main" val="275205369"/>
              </p:ext>
            </p:extLst>
          </p:nvPr>
        </p:nvGraphicFramePr>
        <p:xfrm>
          <a:off x="5519261" y="2460110"/>
          <a:ext cx="3566867" cy="1838292"/>
        </p:xfrm>
        <a:graphic>
          <a:graphicData uri="http://schemas.openxmlformats.org/drawingml/2006/table">
            <a:tbl>
              <a:tblPr>
                <a:tableStyleId>{5C22544A-7EE6-4342-B048-85BDC9FD1C3A}</a:tableStyleId>
              </a:tblPr>
              <a:tblGrid>
                <a:gridCol w="662933">
                  <a:extLst>
                    <a:ext uri="{9D8B030D-6E8A-4147-A177-3AD203B41FA5}">
                      <a16:colId xmlns:a16="http://schemas.microsoft.com/office/drawing/2014/main" val="201910796"/>
                    </a:ext>
                  </a:extLst>
                </a:gridCol>
                <a:gridCol w="662933">
                  <a:extLst>
                    <a:ext uri="{9D8B030D-6E8A-4147-A177-3AD203B41FA5}">
                      <a16:colId xmlns:a16="http://schemas.microsoft.com/office/drawing/2014/main" val="1205707762"/>
                    </a:ext>
                  </a:extLst>
                </a:gridCol>
                <a:gridCol w="1412335">
                  <a:extLst>
                    <a:ext uri="{9D8B030D-6E8A-4147-A177-3AD203B41FA5}">
                      <a16:colId xmlns:a16="http://schemas.microsoft.com/office/drawing/2014/main" val="3902651746"/>
                    </a:ext>
                  </a:extLst>
                </a:gridCol>
                <a:gridCol w="828666">
                  <a:extLst>
                    <a:ext uri="{9D8B030D-6E8A-4147-A177-3AD203B41FA5}">
                      <a16:colId xmlns:a16="http://schemas.microsoft.com/office/drawing/2014/main" val="3869054045"/>
                    </a:ext>
                  </a:extLst>
                </a:gridCol>
              </a:tblGrid>
              <a:tr h="323843">
                <a:tc gridSpan="3">
                  <a:txBody>
                    <a:bodyPr/>
                    <a:lstStyle/>
                    <a:p>
                      <a:pPr algn="ctr" rtl="0" fontAlgn="ctr"/>
                      <a:r>
                        <a:rPr lang="it-IT" sz="1600" u="none" strike="noStrike">
                          <a:effectLst/>
                        </a:rPr>
                        <a:t>MPGD Timeline</a:t>
                      </a:r>
                      <a:endParaRPr lang="it-IT" sz="1600" b="0" i="0" u="none" strike="noStrike">
                        <a:solidFill>
                          <a:srgbClr val="FFFFFF"/>
                        </a:solidFill>
                        <a:effectLst/>
                        <a:latin typeface="Century Gothic" panose="020B0502020202020204" pitchFamily="34" charset="0"/>
                      </a:endParaRPr>
                    </a:p>
                  </a:txBody>
                  <a:tcPr marL="0" marR="0" marT="0" marB="0" anchor="ctr"/>
                </a:tc>
                <a:tc hMerge="1">
                  <a:txBody>
                    <a:bodyPr/>
                    <a:lstStyle/>
                    <a:p>
                      <a:endParaRPr lang="en-US"/>
                    </a:p>
                  </a:txBody>
                  <a:tcPr/>
                </a:tc>
                <a:tc hMerge="1">
                  <a:txBody>
                    <a:bodyPr/>
                    <a:lstStyle/>
                    <a:p>
                      <a:endParaRPr lang="en-US"/>
                    </a:p>
                  </a:txBody>
                  <a:tcPr/>
                </a:tc>
                <a:tc rowSpan="2">
                  <a:txBody>
                    <a:bodyPr/>
                    <a:lstStyle/>
                    <a:p>
                      <a:pPr algn="ctr" rtl="0" fontAlgn="ctr"/>
                      <a:r>
                        <a:rPr lang="it-IT" sz="1000" u="none" strike="noStrike">
                          <a:effectLst/>
                        </a:rPr>
                        <a:t>DURATION </a:t>
                      </a:r>
                    </a:p>
                    <a:p>
                      <a:pPr algn="ctr" rtl="0" fontAlgn="ctr"/>
                      <a:r>
                        <a:rPr lang="it-IT" sz="1000" u="none" strike="noStrike">
                          <a:effectLst/>
                        </a:rPr>
                        <a:t>(</a:t>
                      </a:r>
                      <a:r>
                        <a:rPr lang="it-IT" sz="1000" u="none" strike="noStrike" err="1">
                          <a:effectLst/>
                        </a:rPr>
                        <a:t>years</a:t>
                      </a:r>
                      <a:r>
                        <a:rPr lang="it-IT" sz="1000" u="none" strike="noStrike">
                          <a:effectLst/>
                        </a:rPr>
                        <a:t>)</a:t>
                      </a:r>
                      <a:endParaRPr lang="it-IT" sz="1000" b="0" i="0" u="none" strike="noStrike">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442978259"/>
                  </a:ext>
                </a:extLst>
              </a:tr>
              <a:tr h="352417">
                <a:tc>
                  <a:txBody>
                    <a:bodyPr/>
                    <a:lstStyle/>
                    <a:p>
                      <a:pPr algn="ctr" rtl="0" fontAlgn="ctr"/>
                      <a:r>
                        <a:rPr lang="it-IT" sz="1000" u="none" strike="noStrike">
                          <a:effectLst/>
                        </a:rPr>
                        <a:t>START DATE</a:t>
                      </a:r>
                      <a:endParaRPr lang="it-IT" sz="1000" b="0" i="0" u="none" strike="noStrike">
                        <a:solidFill>
                          <a:srgbClr val="000000"/>
                        </a:solidFill>
                        <a:effectLst/>
                        <a:latin typeface="Century Gothic" panose="020B0502020202020204" pitchFamily="34" charset="0"/>
                      </a:endParaRPr>
                    </a:p>
                  </a:txBody>
                  <a:tcPr marL="0" marR="0" marT="0" marB="0" anchor="ctr"/>
                </a:tc>
                <a:tc>
                  <a:txBody>
                    <a:bodyPr/>
                    <a:lstStyle/>
                    <a:p>
                      <a:pPr algn="ctr" rtl="0" fontAlgn="ctr"/>
                      <a:r>
                        <a:rPr lang="it-IT" sz="1000" u="none" strike="noStrike">
                          <a:effectLst/>
                        </a:rPr>
                        <a:t>END DATE</a:t>
                      </a:r>
                      <a:endParaRPr lang="it-IT" sz="1000" b="0" i="0" u="none" strike="noStrike">
                        <a:solidFill>
                          <a:srgbClr val="000000"/>
                        </a:solidFill>
                        <a:effectLst/>
                        <a:latin typeface="Century Gothic" panose="020B0502020202020204" pitchFamily="34" charset="0"/>
                      </a:endParaRPr>
                    </a:p>
                  </a:txBody>
                  <a:tcPr marL="0" marR="0" marT="0" marB="0" anchor="ctr"/>
                </a:tc>
                <a:tc>
                  <a:txBody>
                    <a:bodyPr/>
                    <a:lstStyle/>
                    <a:p>
                      <a:pPr algn="ctr" rtl="0" fontAlgn="ctr"/>
                      <a:r>
                        <a:rPr lang="it-IT" sz="1000" u="none" strike="noStrike" dirty="0">
                          <a:effectLst/>
                        </a:rPr>
                        <a:t>DESCRIPTION</a:t>
                      </a:r>
                      <a:endParaRPr lang="it-IT" sz="1000" b="0" i="0" u="none" strike="noStrike" dirty="0">
                        <a:solidFill>
                          <a:srgbClr val="000000"/>
                        </a:solidFill>
                        <a:effectLst/>
                        <a:latin typeface="Century Gothic" panose="020B0502020202020204" pitchFamily="34" charset="0"/>
                      </a:endParaRPr>
                    </a:p>
                  </a:txBody>
                  <a:tcPr marL="0" marR="0" marT="0" marB="0" anchor="ctr"/>
                </a:tc>
                <a:tc vMerge="1">
                  <a:txBody>
                    <a:bodyPr/>
                    <a:lstStyle/>
                    <a:p>
                      <a:endParaRPr lang="en-US"/>
                    </a:p>
                  </a:txBody>
                  <a:tcPr/>
                </a:tc>
                <a:extLst>
                  <a:ext uri="{0D108BD9-81ED-4DB2-BD59-A6C34878D82A}">
                    <a16:rowId xmlns:a16="http://schemas.microsoft.com/office/drawing/2014/main" val="2565293305"/>
                  </a:ext>
                </a:extLst>
              </a:tr>
              <a:tr h="285744">
                <a:tc>
                  <a:txBody>
                    <a:bodyPr/>
                    <a:lstStyle/>
                    <a:p>
                      <a:pPr algn="ctr" rtl="0" fontAlgn="ctr"/>
                      <a:r>
                        <a:rPr lang="it-IT" sz="1000" u="none" strike="noStrike">
                          <a:solidFill>
                            <a:schemeClr val="tx1"/>
                          </a:solidFill>
                          <a:effectLst/>
                        </a:rPr>
                        <a:t>3/1/24</a:t>
                      </a:r>
                      <a:endParaRPr lang="it-IT" sz="1000" b="0" i="0" u="none" strike="noStrike">
                        <a:solidFill>
                          <a:schemeClr val="tx1"/>
                        </a:solidFill>
                        <a:effectLst/>
                        <a:latin typeface="Century Gothic" panose="020B0502020202020204" pitchFamily="34" charset="0"/>
                      </a:endParaRPr>
                    </a:p>
                  </a:txBody>
                  <a:tcPr marL="0" marR="0" marT="0" marB="0" anchor="ctr">
                    <a:solidFill>
                      <a:schemeClr val="accent1"/>
                    </a:solidFill>
                  </a:tcPr>
                </a:tc>
                <a:tc>
                  <a:txBody>
                    <a:bodyPr/>
                    <a:lstStyle/>
                    <a:p>
                      <a:pPr algn="ctr" rtl="0" fontAlgn="ctr"/>
                      <a:r>
                        <a:rPr lang="it-IT" sz="1000" u="none" strike="noStrike">
                          <a:solidFill>
                            <a:schemeClr val="tx1"/>
                          </a:solidFill>
                          <a:effectLst/>
                        </a:rPr>
                        <a:t>12/31/24</a:t>
                      </a:r>
                      <a:endParaRPr lang="it-IT" sz="1000" b="0" i="0" u="none" strike="noStrike">
                        <a:solidFill>
                          <a:schemeClr val="tx1"/>
                        </a:solidFill>
                        <a:effectLst/>
                        <a:latin typeface="Century Gothic" panose="020B0502020202020204" pitchFamily="34" charset="0"/>
                      </a:endParaRPr>
                    </a:p>
                  </a:txBody>
                  <a:tcPr marL="0" marR="0" marT="0" marB="0" anchor="ctr">
                    <a:solidFill>
                      <a:schemeClr val="accent1"/>
                    </a:solidFill>
                  </a:tcPr>
                </a:tc>
                <a:tc>
                  <a:txBody>
                    <a:bodyPr/>
                    <a:lstStyle/>
                    <a:p>
                      <a:pPr algn="l" rtl="0" fontAlgn="ctr"/>
                      <a:r>
                        <a:rPr lang="it-IT" sz="1000" u="none" strike="noStrike">
                          <a:solidFill>
                            <a:schemeClr val="tx1"/>
                          </a:solidFill>
                          <a:effectLst/>
                        </a:rPr>
                        <a:t>Detectors Overall Design</a:t>
                      </a:r>
                      <a:endParaRPr lang="it-IT" sz="1000" b="0" i="0" u="none" strike="noStrike">
                        <a:solidFill>
                          <a:schemeClr val="tx1"/>
                        </a:solidFill>
                        <a:effectLst/>
                        <a:latin typeface="Century Gothic" panose="020B0502020202020204" pitchFamily="34" charset="0"/>
                      </a:endParaRPr>
                    </a:p>
                  </a:txBody>
                  <a:tcPr marL="0" marR="0" marT="0" marB="0" anchor="ctr">
                    <a:solidFill>
                      <a:schemeClr val="accent1"/>
                    </a:solidFill>
                  </a:tcPr>
                </a:tc>
                <a:tc>
                  <a:txBody>
                    <a:bodyPr/>
                    <a:lstStyle/>
                    <a:p>
                      <a:pPr algn="ctr" rtl="0" fontAlgn="ctr"/>
                      <a:r>
                        <a:rPr lang="it-IT" sz="1000" b="0" i="0" u="none" strike="noStrike">
                          <a:solidFill>
                            <a:schemeClr val="tx1"/>
                          </a:solidFill>
                          <a:effectLst/>
                          <a:latin typeface="Century Gothic" panose="020B0502020202020204" pitchFamily="34" charset="0"/>
                        </a:rPr>
                        <a:t>&lt;1</a:t>
                      </a:r>
                    </a:p>
                  </a:txBody>
                  <a:tcPr marL="0" marR="0" marT="0" marB="0" anchor="ctr">
                    <a:solidFill>
                      <a:schemeClr val="accent1"/>
                    </a:solidFill>
                  </a:tcPr>
                </a:tc>
                <a:extLst>
                  <a:ext uri="{0D108BD9-81ED-4DB2-BD59-A6C34878D82A}">
                    <a16:rowId xmlns:a16="http://schemas.microsoft.com/office/drawing/2014/main" val="4027527210"/>
                  </a:ext>
                </a:extLst>
              </a:tr>
              <a:tr h="285744">
                <a:tc>
                  <a:txBody>
                    <a:bodyPr/>
                    <a:lstStyle/>
                    <a:p>
                      <a:pPr algn="ctr" rtl="0" fontAlgn="ctr"/>
                      <a:r>
                        <a:rPr lang="it-IT" sz="1000" u="none" strike="noStrike">
                          <a:effectLst/>
                        </a:rPr>
                        <a:t>1/1/25</a:t>
                      </a:r>
                      <a:endParaRPr lang="it-IT" sz="1000" b="0" i="0" u="none" strike="noStrike">
                        <a:solidFill>
                          <a:srgbClr val="000000"/>
                        </a:solidFill>
                        <a:effectLst/>
                        <a:latin typeface="Century Gothic" panose="020B0502020202020204" pitchFamily="34" charset="0"/>
                      </a:endParaRPr>
                    </a:p>
                  </a:txBody>
                  <a:tcPr marL="0" marR="0" marT="0" marB="0" anchor="ctr">
                    <a:solidFill>
                      <a:schemeClr val="tx2">
                        <a:lumMod val="20000"/>
                        <a:lumOff val="80000"/>
                      </a:schemeClr>
                    </a:solidFill>
                  </a:tcPr>
                </a:tc>
                <a:tc>
                  <a:txBody>
                    <a:bodyPr/>
                    <a:lstStyle/>
                    <a:p>
                      <a:pPr algn="ctr" rtl="0" fontAlgn="ctr"/>
                      <a:r>
                        <a:rPr lang="it-IT" sz="1000" u="none" strike="noStrike">
                          <a:effectLst/>
                        </a:rPr>
                        <a:t>12/31/26</a:t>
                      </a:r>
                      <a:endParaRPr lang="it-IT" sz="1000" b="0" i="0" u="none" strike="noStrike">
                        <a:solidFill>
                          <a:srgbClr val="000000"/>
                        </a:solidFill>
                        <a:effectLst/>
                        <a:latin typeface="Century Gothic" panose="020B0502020202020204" pitchFamily="34" charset="0"/>
                      </a:endParaRPr>
                    </a:p>
                  </a:txBody>
                  <a:tcPr marL="0" marR="0" marT="0" marB="0" anchor="ctr">
                    <a:solidFill>
                      <a:schemeClr val="tx2">
                        <a:lumMod val="20000"/>
                        <a:lumOff val="80000"/>
                      </a:schemeClr>
                    </a:solidFill>
                  </a:tcPr>
                </a:tc>
                <a:tc>
                  <a:txBody>
                    <a:bodyPr/>
                    <a:lstStyle/>
                    <a:p>
                      <a:pPr algn="l" rtl="0" fontAlgn="ctr"/>
                      <a:r>
                        <a:rPr lang="it-IT" sz="1000" u="none" strike="noStrike">
                          <a:effectLst/>
                        </a:rPr>
                        <a:t>Pre - Production</a:t>
                      </a:r>
                      <a:endParaRPr lang="it-IT" sz="1000" b="0" i="0" u="none" strike="noStrike">
                        <a:solidFill>
                          <a:srgbClr val="000000"/>
                        </a:solidFill>
                        <a:effectLst/>
                        <a:latin typeface="Century Gothic" panose="020B0502020202020204" pitchFamily="34" charset="0"/>
                      </a:endParaRPr>
                    </a:p>
                  </a:txBody>
                  <a:tcPr marL="0" marR="0" marT="0" marB="0" anchor="ctr">
                    <a:solidFill>
                      <a:schemeClr val="tx2">
                        <a:lumMod val="20000"/>
                        <a:lumOff val="80000"/>
                      </a:schemeClr>
                    </a:solidFill>
                  </a:tcPr>
                </a:tc>
                <a:tc>
                  <a:txBody>
                    <a:bodyPr/>
                    <a:lstStyle/>
                    <a:p>
                      <a:pPr algn="ctr" rtl="0" fontAlgn="ctr"/>
                      <a:r>
                        <a:rPr lang="it-IT" sz="1000" u="none" strike="noStrike">
                          <a:effectLst/>
                        </a:rPr>
                        <a:t>2</a:t>
                      </a:r>
                      <a:endParaRPr lang="it-IT" sz="1000" b="0" i="0" u="none" strike="noStrike">
                        <a:solidFill>
                          <a:srgbClr val="000000"/>
                        </a:solidFill>
                        <a:effectLst/>
                        <a:latin typeface="Century Gothic" panose="020B0502020202020204" pitchFamily="34" charset="0"/>
                      </a:endParaRPr>
                    </a:p>
                  </a:txBody>
                  <a:tcPr marL="0" marR="0" marT="0" marB="0" anchor="ctr">
                    <a:solidFill>
                      <a:schemeClr val="tx2">
                        <a:lumMod val="20000"/>
                        <a:lumOff val="80000"/>
                      </a:schemeClr>
                    </a:solidFill>
                  </a:tcPr>
                </a:tc>
                <a:extLst>
                  <a:ext uri="{0D108BD9-81ED-4DB2-BD59-A6C34878D82A}">
                    <a16:rowId xmlns:a16="http://schemas.microsoft.com/office/drawing/2014/main" val="2695621818"/>
                  </a:ext>
                </a:extLst>
              </a:tr>
              <a:tr h="285744">
                <a:tc>
                  <a:txBody>
                    <a:bodyPr/>
                    <a:lstStyle/>
                    <a:p>
                      <a:pPr algn="ctr" rtl="0" fontAlgn="ctr"/>
                      <a:r>
                        <a:rPr lang="it-IT" sz="1000" u="none" strike="noStrike">
                          <a:effectLst/>
                        </a:rPr>
                        <a:t>1/1/27</a:t>
                      </a:r>
                      <a:endParaRPr lang="it-IT" sz="1000" b="0" i="0" u="none" strike="noStrike">
                        <a:solidFill>
                          <a:srgbClr val="000000"/>
                        </a:solidFill>
                        <a:effectLst/>
                        <a:latin typeface="Century Gothic" panose="020B0502020202020204" pitchFamily="34" charset="0"/>
                      </a:endParaRPr>
                    </a:p>
                  </a:txBody>
                  <a:tcPr marL="0" marR="0" marT="0" marB="0" anchor="ctr">
                    <a:solidFill>
                      <a:schemeClr val="accent5">
                        <a:lumMod val="20000"/>
                        <a:lumOff val="80000"/>
                      </a:schemeClr>
                    </a:solidFill>
                  </a:tcPr>
                </a:tc>
                <a:tc>
                  <a:txBody>
                    <a:bodyPr/>
                    <a:lstStyle/>
                    <a:p>
                      <a:pPr algn="ctr" rtl="0" fontAlgn="ctr"/>
                      <a:r>
                        <a:rPr lang="it-IT" sz="1000" u="none" strike="noStrike">
                          <a:effectLst/>
                        </a:rPr>
                        <a:t>31/12/29</a:t>
                      </a:r>
                      <a:endParaRPr lang="it-IT" sz="1000" b="0" i="0" u="none" strike="noStrike">
                        <a:solidFill>
                          <a:srgbClr val="000000"/>
                        </a:solidFill>
                        <a:effectLst/>
                        <a:latin typeface="Century Gothic" panose="020B0502020202020204" pitchFamily="34" charset="0"/>
                      </a:endParaRPr>
                    </a:p>
                  </a:txBody>
                  <a:tcPr marL="0" marR="0" marT="0" marB="0" anchor="ctr">
                    <a:solidFill>
                      <a:schemeClr val="accent5">
                        <a:lumMod val="20000"/>
                        <a:lumOff val="80000"/>
                      </a:schemeClr>
                    </a:solidFill>
                  </a:tcPr>
                </a:tc>
                <a:tc>
                  <a:txBody>
                    <a:bodyPr/>
                    <a:lstStyle/>
                    <a:p>
                      <a:pPr algn="l" rtl="0" fontAlgn="ctr"/>
                      <a:r>
                        <a:rPr lang="it-IT" sz="1000" u="none" strike="noStrike">
                          <a:effectLst/>
                        </a:rPr>
                        <a:t>Production &amp; QA</a:t>
                      </a:r>
                      <a:endParaRPr lang="it-IT" sz="1000" b="0" i="0" u="none" strike="noStrike">
                        <a:solidFill>
                          <a:srgbClr val="000000"/>
                        </a:solidFill>
                        <a:effectLst/>
                        <a:latin typeface="Century Gothic" panose="020B0502020202020204" pitchFamily="34" charset="0"/>
                      </a:endParaRPr>
                    </a:p>
                  </a:txBody>
                  <a:tcPr marL="0" marR="0" marT="0" marB="0" anchor="ctr">
                    <a:solidFill>
                      <a:schemeClr val="accent5">
                        <a:lumMod val="20000"/>
                        <a:lumOff val="80000"/>
                      </a:schemeClr>
                    </a:solidFill>
                  </a:tcPr>
                </a:tc>
                <a:tc>
                  <a:txBody>
                    <a:bodyPr/>
                    <a:lstStyle/>
                    <a:p>
                      <a:pPr algn="ctr" rtl="0" fontAlgn="ctr"/>
                      <a:r>
                        <a:rPr lang="it-IT" sz="1000" u="none" strike="noStrike">
                          <a:effectLst/>
                        </a:rPr>
                        <a:t>3</a:t>
                      </a:r>
                      <a:endParaRPr lang="it-IT" sz="1000" b="0" i="0" u="none" strike="noStrike">
                        <a:solidFill>
                          <a:srgbClr val="000000"/>
                        </a:solidFill>
                        <a:effectLst/>
                        <a:latin typeface="Century Gothic" panose="020B0502020202020204" pitchFamily="34" charset="0"/>
                      </a:endParaRPr>
                    </a:p>
                  </a:txBody>
                  <a:tcPr marL="0" marR="0" marT="0" marB="0" anchor="ctr">
                    <a:solidFill>
                      <a:schemeClr val="accent5">
                        <a:lumMod val="20000"/>
                        <a:lumOff val="80000"/>
                      </a:schemeClr>
                    </a:solidFill>
                  </a:tcPr>
                </a:tc>
                <a:extLst>
                  <a:ext uri="{0D108BD9-81ED-4DB2-BD59-A6C34878D82A}">
                    <a16:rowId xmlns:a16="http://schemas.microsoft.com/office/drawing/2014/main" val="3749333507"/>
                  </a:ext>
                </a:extLst>
              </a:tr>
              <a:tr h="304793">
                <a:tc>
                  <a:txBody>
                    <a:bodyPr/>
                    <a:lstStyle/>
                    <a:p>
                      <a:pPr algn="ctr" rtl="0" fontAlgn="ctr"/>
                      <a:r>
                        <a:rPr lang="it-IT" sz="1000" u="none" strike="noStrike">
                          <a:effectLst/>
                        </a:rPr>
                        <a:t>1/1/30</a:t>
                      </a:r>
                      <a:endParaRPr lang="it-IT" sz="1000" b="0" i="0" u="none" strike="noStrike">
                        <a:solidFill>
                          <a:srgbClr val="000000"/>
                        </a:solidFill>
                        <a:effectLst/>
                        <a:latin typeface="Century Gothic" panose="020B0502020202020204" pitchFamily="34" charset="0"/>
                      </a:endParaRPr>
                    </a:p>
                  </a:txBody>
                  <a:tcPr marL="0" marR="0" marT="0" marB="0" anchor="ctr">
                    <a:solidFill>
                      <a:schemeClr val="accent1">
                        <a:lumMod val="20000"/>
                        <a:lumOff val="80000"/>
                      </a:schemeClr>
                    </a:solidFill>
                  </a:tcPr>
                </a:tc>
                <a:tc>
                  <a:txBody>
                    <a:bodyPr/>
                    <a:lstStyle/>
                    <a:p>
                      <a:pPr algn="ctr" rtl="0" fontAlgn="ctr"/>
                      <a:r>
                        <a:rPr lang="it-IT" sz="1000" u="none" strike="noStrike" dirty="0">
                          <a:effectLst/>
                        </a:rPr>
                        <a:t>6/1/30</a:t>
                      </a:r>
                      <a:endParaRPr lang="it-IT" sz="1000" b="0" i="0" u="none" strike="noStrike" dirty="0">
                        <a:solidFill>
                          <a:srgbClr val="000000"/>
                        </a:solidFill>
                        <a:effectLst/>
                        <a:latin typeface="Century Gothic" panose="020B0502020202020204" pitchFamily="34" charset="0"/>
                      </a:endParaRPr>
                    </a:p>
                  </a:txBody>
                  <a:tcPr marL="0" marR="0" marT="0" marB="0" anchor="ctr">
                    <a:solidFill>
                      <a:schemeClr val="accent1">
                        <a:lumMod val="20000"/>
                        <a:lumOff val="80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000" u="none" strike="noStrike" noProof="0">
                          <a:effectLst/>
                        </a:rPr>
                        <a:t>Commissioning </a:t>
                      </a:r>
                      <a:r>
                        <a:rPr lang="it-IT" sz="1000" u="none" strike="noStrike">
                          <a:effectLst/>
                        </a:rPr>
                        <a:t>&amp;</a:t>
                      </a:r>
                      <a:endParaRPr lang="it-IT" sz="1000" b="0" i="0" u="none" strike="noStrike">
                        <a:solidFill>
                          <a:srgbClr val="000000"/>
                        </a:solidFill>
                        <a:effectLst/>
                        <a:latin typeface="Century Gothic" panose="020B0502020202020204" pitchFamily="34" charset="0"/>
                      </a:endParaRPr>
                    </a:p>
                    <a:p>
                      <a:pPr algn="l" rtl="0" fontAlgn="ctr"/>
                      <a:r>
                        <a:rPr lang="it-IT" sz="1000" u="none" strike="noStrike">
                          <a:effectLst/>
                        </a:rPr>
                        <a:t>Installation</a:t>
                      </a:r>
                      <a:endParaRPr lang="it-IT" sz="1000" b="0" i="0" u="none" strike="noStrike">
                        <a:solidFill>
                          <a:srgbClr val="000000"/>
                        </a:solidFill>
                        <a:effectLst/>
                        <a:latin typeface="Century Gothic" panose="020B0502020202020204" pitchFamily="34" charset="0"/>
                      </a:endParaRPr>
                    </a:p>
                  </a:txBody>
                  <a:tcPr marL="0" marR="0" marT="0" marB="0" anchor="ctr">
                    <a:solidFill>
                      <a:schemeClr val="accent1">
                        <a:lumMod val="20000"/>
                        <a:lumOff val="80000"/>
                      </a:schemeClr>
                    </a:solidFill>
                  </a:tcPr>
                </a:tc>
                <a:tc>
                  <a:txBody>
                    <a:bodyPr/>
                    <a:lstStyle/>
                    <a:p>
                      <a:pPr algn="ctr" rtl="0" fontAlgn="ctr"/>
                      <a:r>
                        <a:rPr lang="it-IT" sz="1000" u="none" strike="noStrike" dirty="0">
                          <a:effectLst/>
                        </a:rPr>
                        <a:t>0.5</a:t>
                      </a:r>
                      <a:endParaRPr lang="it-IT" sz="1000" b="0" i="0" u="none" strike="noStrike" dirty="0">
                        <a:solidFill>
                          <a:srgbClr val="000000"/>
                        </a:solidFill>
                        <a:effectLst/>
                        <a:latin typeface="Century Gothic" panose="020B0502020202020204" pitchFamily="34"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1795127734"/>
                  </a:ext>
                </a:extLst>
              </a:tr>
            </a:tbl>
          </a:graphicData>
        </a:graphic>
      </p:graphicFrame>
      <p:sp>
        <p:nvSpPr>
          <p:cNvPr id="7" name="Segnaposto piè di pagina 23">
            <a:extLst>
              <a:ext uri="{FF2B5EF4-FFF2-40B4-BE49-F238E27FC236}">
                <a16:creationId xmlns:a16="http://schemas.microsoft.com/office/drawing/2014/main" id="{BEA03EBB-28D2-AF7D-B207-6B871729E368}"/>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2189857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Titolo 1">
            <a:extLst>
              <a:ext uri="{FF2B5EF4-FFF2-40B4-BE49-F238E27FC236}">
                <a16:creationId xmlns:a16="http://schemas.microsoft.com/office/drawing/2014/main" id="{C39847F0-B6CA-6280-74BD-DD3A0B297859}"/>
              </a:ext>
            </a:extLst>
          </p:cNvPr>
          <p:cNvSpPr txBox="1">
            <a:spLocks/>
          </p:cNvSpPr>
          <p:nvPr/>
        </p:nvSpPr>
        <p:spPr>
          <a:xfrm>
            <a:off x="-253556" y="-82812"/>
            <a:ext cx="9036177"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0070C0"/>
                </a:solidFill>
              </a:rPr>
              <a:t>Scope of the MPGD endcaps in </a:t>
            </a:r>
            <a:r>
              <a:rPr lang="en-US" sz="2400" b="1" dirty="0" err="1">
                <a:solidFill>
                  <a:srgbClr val="0070C0"/>
                </a:solidFill>
              </a:rPr>
              <a:t>ePIC</a:t>
            </a:r>
            <a:r>
              <a:rPr lang="en-US" sz="2400" b="1" dirty="0">
                <a:solidFill>
                  <a:srgbClr val="0070C0"/>
                </a:solidFill>
              </a:rPr>
              <a:t> detector tracking </a:t>
            </a:r>
          </a:p>
        </p:txBody>
      </p: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3" name="CasellaDiTesto 2">
            <a:extLst>
              <a:ext uri="{FF2B5EF4-FFF2-40B4-BE49-F238E27FC236}">
                <a16:creationId xmlns:a16="http://schemas.microsoft.com/office/drawing/2014/main" id="{44B6C921-2F6F-575D-1DCB-EE5B5F5EC538}"/>
              </a:ext>
            </a:extLst>
          </p:cNvPr>
          <p:cNvSpPr txBox="1"/>
          <p:nvPr/>
        </p:nvSpPr>
        <p:spPr>
          <a:xfrm>
            <a:off x="100927" y="720980"/>
            <a:ext cx="8874397" cy="646331"/>
          </a:xfrm>
          <a:prstGeom prst="rect">
            <a:avLst/>
          </a:prstGeom>
          <a:noFill/>
        </p:spPr>
        <p:txBody>
          <a:bodyPr wrap="square">
            <a:spAutoFit/>
          </a:bodyPr>
          <a:lstStyle/>
          <a:p>
            <a:pPr marL="285750" indent="-285750" algn="just">
              <a:buFont typeface="Arial" panose="020B0604020202020204" pitchFamily="34" charset="0"/>
              <a:buChar char="•"/>
            </a:pPr>
            <a:r>
              <a:rPr lang="en-US" dirty="0"/>
              <a:t>Adding </a:t>
            </a:r>
            <a:r>
              <a:rPr lang="en-US" b="1" dirty="0"/>
              <a:t>two MPGD Endcap Tracking (ECT) disks </a:t>
            </a:r>
            <a:r>
              <a:rPr lang="en-US" dirty="0"/>
              <a:t>both in the </a:t>
            </a:r>
            <a:r>
              <a:rPr lang="en-US" b="1" dirty="0"/>
              <a:t>hadronic</a:t>
            </a:r>
            <a:r>
              <a:rPr lang="en-US" dirty="0"/>
              <a:t> and in the </a:t>
            </a:r>
            <a:r>
              <a:rPr lang="en-US" b="1" dirty="0"/>
              <a:t>leptonic regions </a:t>
            </a:r>
            <a:r>
              <a:rPr lang="en-US" dirty="0"/>
              <a:t>increased the number of hits in the </a:t>
            </a:r>
            <a:r>
              <a:rPr lang="en-US" dirty="0">
                <a:solidFill>
                  <a:srgbClr val="C00000"/>
                </a:solidFill>
              </a:rPr>
              <a:t>|</a:t>
            </a:r>
            <a:r>
              <a:rPr lang="en-US" dirty="0" err="1">
                <a:solidFill>
                  <a:srgbClr val="C00000"/>
                </a:solidFill>
              </a:rPr>
              <a:t>η</a:t>
            </a:r>
            <a:r>
              <a:rPr lang="en-US" dirty="0">
                <a:solidFill>
                  <a:srgbClr val="C00000"/>
                </a:solidFill>
              </a:rPr>
              <a:t>| &gt; 2 </a:t>
            </a:r>
            <a:r>
              <a:rPr lang="en-US" dirty="0"/>
              <a:t>region to improve pattern recognition.</a:t>
            </a:r>
            <a:endParaRPr lang="en-US" dirty="0">
              <a:effectLst/>
            </a:endParaRPr>
          </a:p>
        </p:txBody>
      </p:sp>
      <p:pic>
        <p:nvPicPr>
          <p:cNvPr id="26" name="Picture 8" descr="A graph of a city&#10;&#10;Description automatically generated">
            <a:extLst>
              <a:ext uri="{FF2B5EF4-FFF2-40B4-BE49-F238E27FC236}">
                <a16:creationId xmlns:a16="http://schemas.microsoft.com/office/drawing/2014/main" id="{60477DB3-5E13-BF2B-A124-BC9BD5228974}"/>
              </a:ext>
            </a:extLst>
          </p:cNvPr>
          <p:cNvPicPr>
            <a:picLocks noChangeAspect="1"/>
          </p:cNvPicPr>
          <p:nvPr/>
        </p:nvPicPr>
        <p:blipFill rotWithShape="1">
          <a:blip r:embed="rId3"/>
          <a:srcRect r="52259"/>
          <a:stretch/>
        </p:blipFill>
        <p:spPr>
          <a:xfrm>
            <a:off x="5148387" y="1352345"/>
            <a:ext cx="3911914" cy="2865467"/>
          </a:xfrm>
          <a:prstGeom prst="rect">
            <a:avLst/>
          </a:prstGeom>
          <a:ln>
            <a:noFill/>
          </a:ln>
        </p:spPr>
        <p:style>
          <a:lnRef idx="2">
            <a:schemeClr val="accent6"/>
          </a:lnRef>
          <a:fillRef idx="1">
            <a:schemeClr val="lt1"/>
          </a:fillRef>
          <a:effectRef idx="0">
            <a:schemeClr val="accent6"/>
          </a:effectRef>
          <a:fontRef idx="minor">
            <a:schemeClr val="dk1"/>
          </a:fontRef>
        </p:style>
      </p:pic>
      <p:sp>
        <p:nvSpPr>
          <p:cNvPr id="27" name="CasellaDiTesto 26">
            <a:extLst>
              <a:ext uri="{FF2B5EF4-FFF2-40B4-BE49-F238E27FC236}">
                <a16:creationId xmlns:a16="http://schemas.microsoft.com/office/drawing/2014/main" id="{D84DC8ED-1528-FC84-9608-5FB23E3A4839}"/>
              </a:ext>
            </a:extLst>
          </p:cNvPr>
          <p:cNvSpPr txBox="1"/>
          <p:nvPr/>
        </p:nvSpPr>
        <p:spPr>
          <a:xfrm>
            <a:off x="6222683" y="2857576"/>
            <a:ext cx="2416046" cy="369332"/>
          </a:xfrm>
          <a:prstGeom prst="rect">
            <a:avLst/>
          </a:prstGeom>
          <a:noFill/>
        </p:spPr>
        <p:txBody>
          <a:bodyPr wrap="none" rtlCol="0">
            <a:spAutoFit/>
          </a:bodyPr>
          <a:lstStyle/>
          <a:p>
            <a:r>
              <a:rPr lang="en-US" dirty="0">
                <a:solidFill>
                  <a:srgbClr val="C00000"/>
                </a:solidFill>
              </a:rPr>
              <a:t>Present Configuration</a:t>
            </a:r>
          </a:p>
        </p:txBody>
      </p:sp>
      <p:sp>
        <p:nvSpPr>
          <p:cNvPr id="29" name="Ovale 28">
            <a:extLst>
              <a:ext uri="{FF2B5EF4-FFF2-40B4-BE49-F238E27FC236}">
                <a16:creationId xmlns:a16="http://schemas.microsoft.com/office/drawing/2014/main" id="{C4E06D08-64CF-636A-BDB1-E454A4673154}"/>
              </a:ext>
            </a:extLst>
          </p:cNvPr>
          <p:cNvSpPr/>
          <p:nvPr/>
        </p:nvSpPr>
        <p:spPr>
          <a:xfrm>
            <a:off x="5486939" y="2580645"/>
            <a:ext cx="275689" cy="233916"/>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e 29">
            <a:extLst>
              <a:ext uri="{FF2B5EF4-FFF2-40B4-BE49-F238E27FC236}">
                <a16:creationId xmlns:a16="http://schemas.microsoft.com/office/drawing/2014/main" id="{1FA8B07A-3146-F488-2D1C-84302249A589}"/>
              </a:ext>
            </a:extLst>
          </p:cNvPr>
          <p:cNvSpPr/>
          <p:nvPr/>
        </p:nvSpPr>
        <p:spPr>
          <a:xfrm>
            <a:off x="8782621" y="2463687"/>
            <a:ext cx="275689" cy="233916"/>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asellaDiTesto 30">
            <a:extLst>
              <a:ext uri="{FF2B5EF4-FFF2-40B4-BE49-F238E27FC236}">
                <a16:creationId xmlns:a16="http://schemas.microsoft.com/office/drawing/2014/main" id="{880A6199-9517-93B8-BEDC-36827A01841D}"/>
              </a:ext>
            </a:extLst>
          </p:cNvPr>
          <p:cNvSpPr txBox="1"/>
          <p:nvPr/>
        </p:nvSpPr>
        <p:spPr>
          <a:xfrm>
            <a:off x="5111365" y="4357395"/>
            <a:ext cx="3430989" cy="369332"/>
          </a:xfrm>
          <a:prstGeom prst="rect">
            <a:avLst/>
          </a:prstGeom>
          <a:noFill/>
        </p:spPr>
        <p:txBody>
          <a:bodyPr wrap="square">
            <a:spAutoFit/>
          </a:bodyPr>
          <a:lstStyle/>
          <a:p>
            <a:r>
              <a:rPr lang="en-US" dirty="0">
                <a:solidFill>
                  <a:srgbClr val="0070C0"/>
                </a:solidFill>
                <a:effectLst/>
                <a:latin typeface="Helvetica" pitchFamily="2" charset="0"/>
              </a:rPr>
              <a:t> Present </a:t>
            </a:r>
            <a:r>
              <a:rPr lang="en-US" dirty="0" err="1">
                <a:solidFill>
                  <a:srgbClr val="0070C0"/>
                </a:solidFill>
                <a:effectLst/>
                <a:latin typeface="Helvetica" pitchFamily="2" charset="0"/>
              </a:rPr>
              <a:t>ePIC</a:t>
            </a:r>
            <a:r>
              <a:rPr lang="en-US" dirty="0">
                <a:solidFill>
                  <a:srgbClr val="0070C0"/>
                </a:solidFill>
                <a:effectLst/>
                <a:latin typeface="Helvetica" pitchFamily="2" charset="0"/>
              </a:rPr>
              <a:t> tracker geometry</a:t>
            </a:r>
          </a:p>
        </p:txBody>
      </p:sp>
      <p:grpSp>
        <p:nvGrpSpPr>
          <p:cNvPr id="32" name="Gruppo 31">
            <a:extLst>
              <a:ext uri="{FF2B5EF4-FFF2-40B4-BE49-F238E27FC236}">
                <a16:creationId xmlns:a16="http://schemas.microsoft.com/office/drawing/2014/main" id="{282CDE1A-0E95-126E-7F34-7218526C99B8}"/>
              </a:ext>
            </a:extLst>
          </p:cNvPr>
          <p:cNvGrpSpPr/>
          <p:nvPr/>
        </p:nvGrpSpPr>
        <p:grpSpPr>
          <a:xfrm>
            <a:off x="420116" y="1325991"/>
            <a:ext cx="4357266" cy="3400736"/>
            <a:chOff x="1397349" y="2817098"/>
            <a:chExt cx="4357266" cy="3400736"/>
          </a:xfrm>
        </p:grpSpPr>
        <p:pic>
          <p:nvPicPr>
            <p:cNvPr id="33" name="Immagine 32" descr="Immagine che contiene schermata, Rettangolo&#10;&#10;Descrizione generata automaticamente">
              <a:extLst>
                <a:ext uri="{FF2B5EF4-FFF2-40B4-BE49-F238E27FC236}">
                  <a16:creationId xmlns:a16="http://schemas.microsoft.com/office/drawing/2014/main" id="{C464D83A-4ACC-544A-C66A-4DDEB66E688F}"/>
                </a:ext>
              </a:extLst>
            </p:cNvPr>
            <p:cNvPicPr>
              <a:picLocks noChangeAspect="1"/>
            </p:cNvPicPr>
            <p:nvPr/>
          </p:nvPicPr>
          <p:blipFill>
            <a:blip r:embed="rId4"/>
            <a:stretch>
              <a:fillRect/>
            </a:stretch>
          </p:blipFill>
          <p:spPr>
            <a:xfrm>
              <a:off x="1397349" y="2817098"/>
              <a:ext cx="4357266" cy="3400736"/>
            </a:xfrm>
            <a:prstGeom prst="rect">
              <a:avLst/>
            </a:prstGeom>
          </p:spPr>
        </p:pic>
        <p:cxnSp>
          <p:nvCxnSpPr>
            <p:cNvPr id="34" name="Connettore 1 33">
              <a:extLst>
                <a:ext uri="{FF2B5EF4-FFF2-40B4-BE49-F238E27FC236}">
                  <a16:creationId xmlns:a16="http://schemas.microsoft.com/office/drawing/2014/main" id="{B775F291-A836-721A-58B7-C526A6AF1F5D}"/>
                </a:ext>
              </a:extLst>
            </p:cNvPr>
            <p:cNvCxnSpPr>
              <a:cxnSpLocks/>
            </p:cNvCxnSpPr>
            <p:nvPr/>
          </p:nvCxnSpPr>
          <p:spPr>
            <a:xfrm flipV="1">
              <a:off x="3441908" y="3801638"/>
              <a:ext cx="2132342" cy="7102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Connettore 1 34">
              <a:extLst>
                <a:ext uri="{FF2B5EF4-FFF2-40B4-BE49-F238E27FC236}">
                  <a16:creationId xmlns:a16="http://schemas.microsoft.com/office/drawing/2014/main" id="{A70E9511-08BE-0E58-8FF7-3D6B1A326A40}"/>
                </a:ext>
              </a:extLst>
            </p:cNvPr>
            <p:cNvCxnSpPr>
              <a:cxnSpLocks/>
            </p:cNvCxnSpPr>
            <p:nvPr/>
          </p:nvCxnSpPr>
          <p:spPr>
            <a:xfrm>
              <a:off x="3460956" y="4517466"/>
              <a:ext cx="2090432" cy="603396"/>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Connettore 1 35">
              <a:extLst>
                <a:ext uri="{FF2B5EF4-FFF2-40B4-BE49-F238E27FC236}">
                  <a16:creationId xmlns:a16="http://schemas.microsoft.com/office/drawing/2014/main" id="{6D54D238-68A3-9EB5-60BC-114C31C01705}"/>
                </a:ext>
              </a:extLst>
            </p:cNvPr>
            <p:cNvCxnSpPr>
              <a:cxnSpLocks/>
            </p:cNvCxnSpPr>
            <p:nvPr/>
          </p:nvCxnSpPr>
          <p:spPr>
            <a:xfrm flipH="1" flipV="1">
              <a:off x="1769406" y="3832422"/>
              <a:ext cx="1679130" cy="6885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Connettore 1 36">
              <a:extLst>
                <a:ext uri="{FF2B5EF4-FFF2-40B4-BE49-F238E27FC236}">
                  <a16:creationId xmlns:a16="http://schemas.microsoft.com/office/drawing/2014/main" id="{DAA43766-3B39-31CD-817F-8F3813369674}"/>
                </a:ext>
              </a:extLst>
            </p:cNvPr>
            <p:cNvCxnSpPr>
              <a:cxnSpLocks/>
            </p:cNvCxnSpPr>
            <p:nvPr/>
          </p:nvCxnSpPr>
          <p:spPr>
            <a:xfrm flipH="1">
              <a:off x="1797158" y="4506229"/>
              <a:ext cx="1663798" cy="683259"/>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CasellaDiTesto 37">
                  <a:extLst>
                    <a:ext uri="{FF2B5EF4-FFF2-40B4-BE49-F238E27FC236}">
                      <a16:creationId xmlns:a16="http://schemas.microsoft.com/office/drawing/2014/main" id="{93CE438F-4185-A0CA-5C5D-5199232B6D99}"/>
                    </a:ext>
                  </a:extLst>
                </p:cNvPr>
                <p:cNvSpPr txBox="1"/>
                <p:nvPr/>
              </p:nvSpPr>
              <p:spPr>
                <a:xfrm>
                  <a:off x="1718176" y="4028275"/>
                  <a:ext cx="1718416" cy="243346"/>
                </a:xfrm>
                <a:prstGeom prst="rect">
                  <a:avLst/>
                </a:prstGeom>
                <a:noFill/>
              </p:spPr>
              <p:txBody>
                <a:bodyPr wrap="none" lIns="0" tIns="0" rIns="0" bIns="0" rtlCol="0">
                  <a:spAutoFit/>
                </a:bodyPr>
                <a:lstStyle/>
                <a:p>
                  <a:r>
                    <a:rPr lang="en-US" dirty="0">
                      <a:solidFill>
                        <a:schemeClr val="bg1"/>
                      </a:solidFill>
                    </a:rPr>
                    <a:t>-3.61</a:t>
                  </a:r>
                  <a14:m>
                    <m:oMath xmlns:m="http://schemas.openxmlformats.org/officeDocument/2006/math">
                      <m:r>
                        <a:rPr lang="en-US" b="0" i="1" smtClean="0">
                          <a:solidFill>
                            <a:schemeClr val="bg1"/>
                          </a:solidFill>
                          <a:latin typeface="Cambria Math" panose="02040503050406030204" pitchFamily="18" charset="0"/>
                        </a:rPr>
                        <m:t>&lt;</m:t>
                      </m:r>
                      <m:r>
                        <a:rPr lang="en-US" b="0" i="1" smtClean="0">
                          <a:solidFill>
                            <a:schemeClr val="bg1"/>
                          </a:solidFill>
                          <a:latin typeface="Cambria Math" panose="02040503050406030204" pitchFamily="18" charset="0"/>
                          <a:ea typeface="Cambria Math" panose="02040503050406030204" pitchFamily="18" charset="0"/>
                        </a:rPr>
                        <m:t>𝜂</m:t>
                      </m:r>
                      <m:r>
                        <a:rPr lang="en-US" b="0" i="1" smtClean="0">
                          <a:solidFill>
                            <a:schemeClr val="bg1"/>
                          </a:solidFill>
                          <a:latin typeface="Cambria Math" panose="02040503050406030204" pitchFamily="18" charset="0"/>
                          <a:ea typeface="Cambria Math" panose="02040503050406030204" pitchFamily="18" charset="0"/>
                        </a:rPr>
                        <m:t>&lt;</m:t>
                      </m:r>
                      <m:r>
                        <a:rPr lang="en-US" b="0" i="0" smtClean="0">
                          <a:solidFill>
                            <a:schemeClr val="bg1"/>
                          </a:solidFill>
                          <a:latin typeface="Cambria Math" panose="02040503050406030204" pitchFamily="18" charset="0"/>
                          <a:ea typeface="Cambria Math" panose="02040503050406030204" pitchFamily="18" charset="0"/>
                        </a:rPr>
                        <m:t>−1.72</m:t>
                      </m:r>
                    </m:oMath>
                  </a14:m>
                  <a:endParaRPr lang="en-US" dirty="0">
                    <a:solidFill>
                      <a:schemeClr val="bg1"/>
                    </a:solidFill>
                  </a:endParaRPr>
                </a:p>
              </p:txBody>
            </p:sp>
          </mc:Choice>
          <mc:Fallback xmlns="">
            <p:sp>
              <p:nvSpPr>
                <p:cNvPr id="6" name="CasellaDiTesto 5">
                  <a:extLst>
                    <a:ext uri="{FF2B5EF4-FFF2-40B4-BE49-F238E27FC236}">
                      <a16:creationId xmlns:a16="http://schemas.microsoft.com/office/drawing/2014/main" id="{6D610014-2A3D-E17D-1BA6-AE6059ED30B6}"/>
                    </a:ext>
                  </a:extLst>
                </p:cNvPr>
                <p:cNvSpPr txBox="1">
                  <a:spLocks noRot="1" noChangeAspect="1" noMove="1" noResize="1" noEditPoints="1" noAdjustHandles="1" noChangeArrowheads="1" noChangeShapeType="1" noTextEdit="1"/>
                </p:cNvSpPr>
                <p:nvPr/>
              </p:nvSpPr>
              <p:spPr>
                <a:xfrm>
                  <a:off x="1718176" y="4028275"/>
                  <a:ext cx="1718416" cy="243346"/>
                </a:xfrm>
                <a:prstGeom prst="rect">
                  <a:avLst/>
                </a:prstGeom>
                <a:blipFill>
                  <a:blip r:embed="rId5"/>
                  <a:stretch>
                    <a:fillRect l="-8824" t="-30000" r="-8088" b="-70000"/>
                  </a:stretch>
                </a:blipFill>
              </p:spPr>
              <p:txBody>
                <a:bodyPr/>
                <a:lstStyle/>
                <a:p>
                  <a:r>
                    <a:rPr lang="en-US">
                      <a:noFill/>
                    </a:rPr>
                    <a:t> </a:t>
                  </a:r>
                </a:p>
              </p:txBody>
            </p:sp>
          </mc:Fallback>
        </mc:AlternateContent>
        <p:cxnSp>
          <p:nvCxnSpPr>
            <p:cNvPr id="39" name="Connettore 1 38">
              <a:extLst>
                <a:ext uri="{FF2B5EF4-FFF2-40B4-BE49-F238E27FC236}">
                  <a16:creationId xmlns:a16="http://schemas.microsoft.com/office/drawing/2014/main" id="{75DF43C2-421C-602F-08E2-AA2312EC9CE3}"/>
                </a:ext>
              </a:extLst>
            </p:cNvPr>
            <p:cNvCxnSpPr>
              <a:cxnSpLocks/>
            </p:cNvCxnSpPr>
            <p:nvPr/>
          </p:nvCxnSpPr>
          <p:spPr>
            <a:xfrm flipV="1">
              <a:off x="3441908" y="4355472"/>
              <a:ext cx="2109821" cy="15890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Connettore 1 39">
              <a:extLst>
                <a:ext uri="{FF2B5EF4-FFF2-40B4-BE49-F238E27FC236}">
                  <a16:creationId xmlns:a16="http://schemas.microsoft.com/office/drawing/2014/main" id="{18007D7D-2A80-32A6-C8C7-5EEACA4616A9}"/>
                </a:ext>
              </a:extLst>
            </p:cNvPr>
            <p:cNvCxnSpPr>
              <a:cxnSpLocks/>
            </p:cNvCxnSpPr>
            <p:nvPr/>
          </p:nvCxnSpPr>
          <p:spPr>
            <a:xfrm>
              <a:off x="3451432" y="4515302"/>
              <a:ext cx="2083711" cy="2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Connettore 1 40">
              <a:extLst>
                <a:ext uri="{FF2B5EF4-FFF2-40B4-BE49-F238E27FC236}">
                  <a16:creationId xmlns:a16="http://schemas.microsoft.com/office/drawing/2014/main" id="{958D215D-C836-4AE5-6125-7628D57A2814}"/>
                </a:ext>
              </a:extLst>
            </p:cNvPr>
            <p:cNvCxnSpPr>
              <a:cxnSpLocks/>
            </p:cNvCxnSpPr>
            <p:nvPr/>
          </p:nvCxnSpPr>
          <p:spPr>
            <a:xfrm flipV="1">
              <a:off x="1774168" y="4520926"/>
              <a:ext cx="1667739" cy="111885"/>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Connettore 1 41">
              <a:extLst>
                <a:ext uri="{FF2B5EF4-FFF2-40B4-BE49-F238E27FC236}">
                  <a16:creationId xmlns:a16="http://schemas.microsoft.com/office/drawing/2014/main" id="{07B227CF-4ABC-CE04-E101-BF17318AC5C6}"/>
                </a:ext>
              </a:extLst>
            </p:cNvPr>
            <p:cNvCxnSpPr>
              <a:cxnSpLocks/>
            </p:cNvCxnSpPr>
            <p:nvPr/>
          </p:nvCxnSpPr>
          <p:spPr>
            <a:xfrm>
              <a:off x="1774168" y="4448960"/>
              <a:ext cx="1667739" cy="65421"/>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CasellaDiTesto 42">
                  <a:extLst>
                    <a:ext uri="{FF2B5EF4-FFF2-40B4-BE49-F238E27FC236}">
                      <a16:creationId xmlns:a16="http://schemas.microsoft.com/office/drawing/2014/main" id="{823B623A-3774-A4E4-768F-FFB00E75FE59}"/>
                    </a:ext>
                  </a:extLst>
                </p:cNvPr>
                <p:cNvSpPr txBox="1"/>
                <p:nvPr/>
              </p:nvSpPr>
              <p:spPr>
                <a:xfrm>
                  <a:off x="4001704" y="4528459"/>
                  <a:ext cx="1430227" cy="243346"/>
                </a:xfrm>
                <a:prstGeom prst="rect">
                  <a:avLst/>
                </a:prstGeom>
                <a:noFill/>
              </p:spPr>
              <p:txBody>
                <a:bodyPr wrap="none" lIns="0" tIns="0" rIns="0" bIns="0" rtlCol="0">
                  <a:spAutoFit/>
                </a:bodyPr>
                <a:lstStyle/>
                <a:p>
                  <a:r>
                    <a:rPr lang="en-US" b="0" dirty="0">
                      <a:solidFill>
                        <a:schemeClr val="bg1"/>
                      </a:solidFill>
                    </a:rPr>
                    <a:t>1.99</a:t>
                  </a:r>
                  <a14:m>
                    <m:oMath xmlns:m="http://schemas.openxmlformats.org/officeDocument/2006/math">
                      <m:r>
                        <a:rPr lang="en-US" b="0" i="1" smtClean="0">
                          <a:solidFill>
                            <a:schemeClr val="bg1"/>
                          </a:solidFill>
                          <a:latin typeface="Cambria Math" panose="02040503050406030204" pitchFamily="18" charset="0"/>
                        </a:rPr>
                        <m:t>&lt;</m:t>
                      </m:r>
                      <m:r>
                        <m:rPr>
                          <m:sty m:val="p"/>
                        </m:rPr>
                        <a:rPr lang="el-GR" b="0" i="1" smtClean="0">
                          <a:solidFill>
                            <a:schemeClr val="bg1"/>
                          </a:solidFill>
                          <a:latin typeface="Cambria Math" panose="02040503050406030204" pitchFamily="18" charset="0"/>
                          <a:ea typeface="Cambria Math" panose="02040503050406030204" pitchFamily="18" charset="0"/>
                        </a:rPr>
                        <m:t>η</m:t>
                      </m:r>
                      <m:r>
                        <a:rPr lang="en-US" b="0" i="0" smtClean="0">
                          <a:solidFill>
                            <a:schemeClr val="bg1"/>
                          </a:solidFill>
                          <a:latin typeface="Cambria Math" panose="02040503050406030204" pitchFamily="18" charset="0"/>
                          <a:ea typeface="Cambria Math" panose="02040503050406030204" pitchFamily="18" charset="0"/>
                        </a:rPr>
                        <m:t>&lt;</m:t>
                      </m:r>
                    </m:oMath>
                  </a14:m>
                  <a:r>
                    <a:rPr lang="en-US" dirty="0">
                      <a:solidFill>
                        <a:schemeClr val="bg1"/>
                      </a:solidFill>
                    </a:rPr>
                    <a:t>3.44</a:t>
                  </a:r>
                </a:p>
              </p:txBody>
            </p:sp>
          </mc:Choice>
          <mc:Fallback xmlns="">
            <p:sp>
              <p:nvSpPr>
                <p:cNvPr id="48" name="CasellaDiTesto 47">
                  <a:extLst>
                    <a:ext uri="{FF2B5EF4-FFF2-40B4-BE49-F238E27FC236}">
                      <a16:creationId xmlns:a16="http://schemas.microsoft.com/office/drawing/2014/main" id="{D26AC4ED-D7C7-BB9D-1FF7-942579F56EF6}"/>
                    </a:ext>
                  </a:extLst>
                </p:cNvPr>
                <p:cNvSpPr txBox="1">
                  <a:spLocks noRot="1" noChangeAspect="1" noMove="1" noResize="1" noEditPoints="1" noAdjustHandles="1" noChangeArrowheads="1" noChangeShapeType="1" noTextEdit="1"/>
                </p:cNvSpPr>
                <p:nvPr/>
              </p:nvSpPr>
              <p:spPr>
                <a:xfrm>
                  <a:off x="4001704" y="4528459"/>
                  <a:ext cx="1430227" cy="243346"/>
                </a:xfrm>
                <a:prstGeom prst="rect">
                  <a:avLst/>
                </a:prstGeom>
                <a:blipFill>
                  <a:blip r:embed="rId6"/>
                  <a:stretch>
                    <a:fillRect l="-9649" t="-30000" r="-14035" b="-70000"/>
                  </a:stretch>
                </a:blipFill>
              </p:spPr>
              <p:txBody>
                <a:bodyPr/>
                <a:lstStyle/>
                <a:p>
                  <a:r>
                    <a:rPr lang="en-US">
                      <a:noFill/>
                    </a:rPr>
                    <a:t> </a:t>
                  </a:r>
                </a:p>
              </p:txBody>
            </p:sp>
          </mc:Fallback>
        </mc:AlternateContent>
      </p:grpSp>
      <p:sp>
        <p:nvSpPr>
          <p:cNvPr id="5" name="Segnaposto piè di pagina 23">
            <a:extLst>
              <a:ext uri="{FF2B5EF4-FFF2-40B4-BE49-F238E27FC236}">
                <a16:creationId xmlns:a16="http://schemas.microsoft.com/office/drawing/2014/main" id="{83630EDA-8E5B-2C90-F3F8-F00CFAE5791F}"/>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2429011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20</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9" name="Title 1">
            <a:extLst>
              <a:ext uri="{FF2B5EF4-FFF2-40B4-BE49-F238E27FC236}">
                <a16:creationId xmlns:a16="http://schemas.microsoft.com/office/drawing/2014/main" id="{BEC9A4FE-9ABC-2F2C-6BB1-30C3877E9DC3}"/>
              </a:ext>
            </a:extLst>
          </p:cNvPr>
          <p:cNvSpPr txBox="1">
            <a:spLocks/>
          </p:cNvSpPr>
          <p:nvPr/>
        </p:nvSpPr>
        <p:spPr>
          <a:xfrm>
            <a:off x="219406" y="2026561"/>
            <a:ext cx="8705186" cy="40266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70C0"/>
                </a:solidFill>
              </a:rPr>
              <a:t>On-going activities</a:t>
            </a:r>
          </a:p>
        </p:txBody>
      </p:sp>
      <p:sp>
        <p:nvSpPr>
          <p:cNvPr id="4" name="Segnaposto piè di pagina 23">
            <a:extLst>
              <a:ext uri="{FF2B5EF4-FFF2-40B4-BE49-F238E27FC236}">
                <a16:creationId xmlns:a16="http://schemas.microsoft.com/office/drawing/2014/main" id="{7E85AD94-84EC-DCB1-C7EA-3A3CC53874A2}"/>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2352880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21</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mc:AlternateContent xmlns:mc="http://schemas.openxmlformats.org/markup-compatibility/2006" xmlns:a14="http://schemas.microsoft.com/office/drawing/2010/main">
        <mc:Choice Requires="a14">
          <p:sp>
            <p:nvSpPr>
              <p:cNvPr id="33" name="Title 1">
                <a:extLst>
                  <a:ext uri="{FF2B5EF4-FFF2-40B4-BE49-F238E27FC236}">
                    <a16:creationId xmlns:a16="http://schemas.microsoft.com/office/drawing/2014/main" id="{9EAE74A9-4B05-F881-6B77-EBEDDF08211C}"/>
                  </a:ext>
                </a:extLst>
              </p:cNvPr>
              <p:cNvSpPr txBox="1">
                <a:spLocks/>
              </p:cNvSpPr>
              <p:nvPr/>
            </p:nvSpPr>
            <p:spPr>
              <a:xfrm>
                <a:off x="-200997" y="57711"/>
                <a:ext cx="8705186" cy="40266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0070C0"/>
                    </a:solidFill>
                  </a:rPr>
                  <a:t>First 10x10 cm</a:t>
                </a:r>
                <a:r>
                  <a:rPr lang="en-US" sz="2400" b="1" baseline="30000" dirty="0">
                    <a:solidFill>
                      <a:srgbClr val="0070C0"/>
                    </a:solidFill>
                  </a:rPr>
                  <a:t>2   </a:t>
                </a:r>
                <a:r>
                  <a:rPr lang="en-US" sz="2400" b="1" dirty="0">
                    <a:solidFill>
                      <a:srgbClr val="0070C0"/>
                    </a:solidFill>
                  </a:rPr>
                  <a:t>GEM-</a:t>
                </a:r>
                <a14:m>
                  <m:oMath xmlns:m="http://schemas.openxmlformats.org/officeDocument/2006/math">
                    <m:r>
                      <a:rPr lang="en-US" sz="2400" b="1" i="1" smtClean="0">
                        <a:solidFill>
                          <a:srgbClr val="0070C0"/>
                        </a:solidFill>
                        <a:latin typeface="Cambria Math" panose="02040503050406030204" pitchFamily="18" charset="0"/>
                        <a:ea typeface="Cambria Math" panose="02040503050406030204" pitchFamily="18" charset="0"/>
                      </a:rPr>
                      <m:t>𝝁</m:t>
                    </m:r>
                  </m:oMath>
                </a14:m>
                <a:r>
                  <a:rPr lang="en-US" sz="2400" b="1" dirty="0" err="1">
                    <a:solidFill>
                      <a:srgbClr val="0070C0"/>
                    </a:solidFill>
                  </a:rPr>
                  <a:t>Rwell</a:t>
                </a:r>
                <a:r>
                  <a:rPr lang="en-US" sz="2400" b="1" dirty="0">
                    <a:solidFill>
                      <a:srgbClr val="0070C0"/>
                    </a:solidFill>
                  </a:rPr>
                  <a:t> prototype – synergies with JLAB12</a:t>
                </a:r>
                <a:endParaRPr lang="en-US" sz="2400" b="1" baseline="30000" dirty="0">
                  <a:solidFill>
                    <a:srgbClr val="0070C0"/>
                  </a:solidFill>
                </a:endParaRPr>
              </a:p>
            </p:txBody>
          </p:sp>
        </mc:Choice>
        <mc:Fallback xmlns="">
          <p:sp>
            <p:nvSpPr>
              <p:cNvPr id="33" name="Title 1">
                <a:extLst>
                  <a:ext uri="{FF2B5EF4-FFF2-40B4-BE49-F238E27FC236}">
                    <a16:creationId xmlns:a16="http://schemas.microsoft.com/office/drawing/2014/main" id="{9EAE74A9-4B05-F881-6B77-EBEDDF08211C}"/>
                  </a:ext>
                </a:extLst>
              </p:cNvPr>
              <p:cNvSpPr txBox="1">
                <a:spLocks noRot="1" noChangeAspect="1" noMove="1" noResize="1" noEditPoints="1" noAdjustHandles="1" noChangeArrowheads="1" noChangeShapeType="1" noTextEdit="1"/>
              </p:cNvSpPr>
              <p:nvPr/>
            </p:nvSpPr>
            <p:spPr>
              <a:xfrm>
                <a:off x="-200997" y="57711"/>
                <a:ext cx="8705186" cy="402661"/>
              </a:xfrm>
              <a:prstGeom prst="rect">
                <a:avLst/>
              </a:prstGeom>
              <a:blipFill>
                <a:blip r:embed="rId3"/>
                <a:stretch>
                  <a:fillRect t="-15152" b="-3939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CasellaDiTesto 2">
                <a:extLst>
                  <a:ext uri="{FF2B5EF4-FFF2-40B4-BE49-F238E27FC236}">
                    <a16:creationId xmlns:a16="http://schemas.microsoft.com/office/drawing/2014/main" id="{DA9AF754-667D-6C47-6C0A-659C50268AC0}"/>
                  </a:ext>
                </a:extLst>
              </p:cNvPr>
              <p:cNvSpPr txBox="1"/>
              <p:nvPr/>
            </p:nvSpPr>
            <p:spPr>
              <a:xfrm>
                <a:off x="54182" y="556714"/>
                <a:ext cx="4887043" cy="646331"/>
              </a:xfrm>
              <a:prstGeom prst="rect">
                <a:avLst/>
              </a:prstGeom>
              <a:noFill/>
            </p:spPr>
            <p:txBody>
              <a:bodyPr wrap="none" rtlCol="0">
                <a:spAutoFit/>
              </a:bodyPr>
              <a:lstStyle/>
              <a:p>
                <a:r>
                  <a:rPr lang="en-US" dirty="0"/>
                  <a:t>First GEM-</a:t>
                </a:r>
                <a14:m>
                  <m:oMath xmlns:m="http://schemas.openxmlformats.org/officeDocument/2006/math">
                    <m:r>
                      <a:rPr lang="en-US" i="1" smtClean="0">
                        <a:latin typeface="Cambria Math" panose="02040503050406030204" pitchFamily="18" charset="0"/>
                        <a:ea typeface="Cambria Math" panose="02040503050406030204" pitchFamily="18" charset="0"/>
                      </a:rPr>
                      <m:t>𝜇</m:t>
                    </m:r>
                  </m:oMath>
                </a14:m>
                <a:r>
                  <a:rPr lang="en-US" dirty="0" err="1"/>
                  <a:t>Rwell</a:t>
                </a:r>
                <a:r>
                  <a:rPr lang="en-US" dirty="0"/>
                  <a:t> 10x10 cm </a:t>
                </a:r>
                <a:r>
                  <a:rPr lang="en-US" baseline="30000" dirty="0"/>
                  <a:t>2</a:t>
                </a:r>
                <a:r>
                  <a:rPr lang="en-US" dirty="0"/>
                  <a:t> prototypes assembly</a:t>
                </a:r>
              </a:p>
              <a:p>
                <a:r>
                  <a:rPr lang="en-US" dirty="0"/>
                  <a:t>CERN Test Beam – November 13 – 27 2024.</a:t>
                </a:r>
              </a:p>
            </p:txBody>
          </p:sp>
        </mc:Choice>
        <mc:Fallback>
          <p:sp>
            <p:nvSpPr>
              <p:cNvPr id="3" name="CasellaDiTesto 2">
                <a:extLst>
                  <a:ext uri="{FF2B5EF4-FFF2-40B4-BE49-F238E27FC236}">
                    <a16:creationId xmlns:a16="http://schemas.microsoft.com/office/drawing/2014/main" id="{DA9AF754-667D-6C47-6C0A-659C50268AC0}"/>
                  </a:ext>
                </a:extLst>
              </p:cNvPr>
              <p:cNvSpPr txBox="1">
                <a:spLocks noRot="1" noChangeAspect="1" noMove="1" noResize="1" noEditPoints="1" noAdjustHandles="1" noChangeArrowheads="1" noChangeShapeType="1" noTextEdit="1"/>
              </p:cNvSpPr>
              <p:nvPr/>
            </p:nvSpPr>
            <p:spPr>
              <a:xfrm>
                <a:off x="54182" y="556714"/>
                <a:ext cx="4887043" cy="646331"/>
              </a:xfrm>
              <a:prstGeom prst="rect">
                <a:avLst/>
              </a:prstGeom>
              <a:blipFill>
                <a:blip r:embed="rId4"/>
                <a:stretch>
                  <a:fillRect l="-1036" t="-3846" b="-13462"/>
                </a:stretch>
              </a:blipFill>
            </p:spPr>
            <p:txBody>
              <a:bodyPr/>
              <a:lstStyle/>
              <a:p>
                <a:r>
                  <a:rPr lang="en-US">
                    <a:noFill/>
                  </a:rPr>
                  <a:t> </a:t>
                </a:r>
              </a:p>
            </p:txBody>
          </p:sp>
        </mc:Fallback>
      </mc:AlternateContent>
      <p:pic>
        <p:nvPicPr>
          <p:cNvPr id="4" name="Immagine 3" descr="Immagine che contiene Attrezzature mediche, macchina, medico, assistenza sanitaria&#10;&#10;Descrizione generata automaticamente">
            <a:extLst>
              <a:ext uri="{FF2B5EF4-FFF2-40B4-BE49-F238E27FC236}">
                <a16:creationId xmlns:a16="http://schemas.microsoft.com/office/drawing/2014/main" id="{7A12D0A4-1CC4-34CD-2460-0538697504E8}"/>
              </a:ext>
            </a:extLst>
          </p:cNvPr>
          <p:cNvPicPr>
            <a:picLocks noChangeAspect="1"/>
          </p:cNvPicPr>
          <p:nvPr/>
        </p:nvPicPr>
        <p:blipFill>
          <a:blip r:embed="rId5"/>
          <a:stretch>
            <a:fillRect/>
          </a:stretch>
        </p:blipFill>
        <p:spPr>
          <a:xfrm>
            <a:off x="4941225" y="2742548"/>
            <a:ext cx="4185142" cy="1988662"/>
          </a:xfrm>
          <a:prstGeom prst="rect">
            <a:avLst/>
          </a:prstGeom>
        </p:spPr>
      </p:pic>
      <p:pic>
        <p:nvPicPr>
          <p:cNvPr id="5" name="Immagine 4" descr="Immagine che contiene macchina, ingegneria, schermata, interno&#10;&#10;Descrizione generata automaticamente">
            <a:extLst>
              <a:ext uri="{FF2B5EF4-FFF2-40B4-BE49-F238E27FC236}">
                <a16:creationId xmlns:a16="http://schemas.microsoft.com/office/drawing/2014/main" id="{F2EC4F4F-E040-D344-5329-3E25BD0F2C89}"/>
              </a:ext>
            </a:extLst>
          </p:cNvPr>
          <p:cNvPicPr>
            <a:picLocks noChangeAspect="1"/>
          </p:cNvPicPr>
          <p:nvPr/>
        </p:nvPicPr>
        <p:blipFill>
          <a:blip r:embed="rId6"/>
          <a:stretch>
            <a:fillRect/>
          </a:stretch>
        </p:blipFill>
        <p:spPr>
          <a:xfrm>
            <a:off x="3287057" y="1149567"/>
            <a:ext cx="2814467" cy="3581643"/>
          </a:xfrm>
          <a:prstGeom prst="rect">
            <a:avLst/>
          </a:prstGeom>
        </p:spPr>
      </p:pic>
      <p:pic>
        <p:nvPicPr>
          <p:cNvPr id="6" name="Immagine 5" descr="Immagine che contiene Rettangolo, interno, design&#10;&#10;Descrizione generata automaticamente">
            <a:extLst>
              <a:ext uri="{FF2B5EF4-FFF2-40B4-BE49-F238E27FC236}">
                <a16:creationId xmlns:a16="http://schemas.microsoft.com/office/drawing/2014/main" id="{2D6E128B-9007-997C-EDD0-C67610F62C4F}"/>
              </a:ext>
            </a:extLst>
          </p:cNvPr>
          <p:cNvPicPr>
            <a:picLocks noChangeAspect="1"/>
          </p:cNvPicPr>
          <p:nvPr/>
        </p:nvPicPr>
        <p:blipFill>
          <a:blip r:embed="rId7"/>
          <a:stretch>
            <a:fillRect/>
          </a:stretch>
        </p:blipFill>
        <p:spPr>
          <a:xfrm>
            <a:off x="123638" y="1159192"/>
            <a:ext cx="3137678" cy="2353259"/>
          </a:xfrm>
          <a:prstGeom prst="rect">
            <a:avLst/>
          </a:prstGeom>
        </p:spPr>
      </p:pic>
      <p:pic>
        <p:nvPicPr>
          <p:cNvPr id="9" name="Immagine 8" descr="Immagine che contiene strumento, Guanto medico, Attrezzature mediche, plastica&#10;&#10;Descrizione generata automaticamente">
            <a:extLst>
              <a:ext uri="{FF2B5EF4-FFF2-40B4-BE49-F238E27FC236}">
                <a16:creationId xmlns:a16="http://schemas.microsoft.com/office/drawing/2014/main" id="{968494F6-547B-5AE6-120E-796DD9DB3178}"/>
              </a:ext>
            </a:extLst>
          </p:cNvPr>
          <p:cNvPicPr>
            <a:picLocks noChangeAspect="1"/>
          </p:cNvPicPr>
          <p:nvPr/>
        </p:nvPicPr>
        <p:blipFill>
          <a:blip r:embed="rId8"/>
          <a:stretch>
            <a:fillRect/>
          </a:stretch>
        </p:blipFill>
        <p:spPr>
          <a:xfrm>
            <a:off x="97897" y="3042192"/>
            <a:ext cx="3076306" cy="1750928"/>
          </a:xfrm>
          <a:prstGeom prst="rect">
            <a:avLst/>
          </a:prstGeom>
        </p:spPr>
      </p:pic>
      <p:pic>
        <p:nvPicPr>
          <p:cNvPr id="10" name="Immagine 9" descr="Immagine che contiene macchina, interno, elettronica, pannello di controllo&#10;&#10;Descrizione generata automaticamente">
            <a:extLst>
              <a:ext uri="{FF2B5EF4-FFF2-40B4-BE49-F238E27FC236}">
                <a16:creationId xmlns:a16="http://schemas.microsoft.com/office/drawing/2014/main" id="{50F164CE-BC27-AB3B-D5CE-769647C02F4D}"/>
              </a:ext>
            </a:extLst>
          </p:cNvPr>
          <p:cNvPicPr>
            <a:picLocks noChangeAspect="1"/>
          </p:cNvPicPr>
          <p:nvPr/>
        </p:nvPicPr>
        <p:blipFill>
          <a:blip r:embed="rId9"/>
          <a:stretch>
            <a:fillRect/>
          </a:stretch>
        </p:blipFill>
        <p:spPr>
          <a:xfrm>
            <a:off x="5845095" y="834649"/>
            <a:ext cx="3291252" cy="1840205"/>
          </a:xfrm>
          <a:prstGeom prst="rect">
            <a:avLst/>
          </a:prstGeom>
        </p:spPr>
      </p:pic>
      <p:sp>
        <p:nvSpPr>
          <p:cNvPr id="12" name="CasellaDiTesto 11">
            <a:extLst>
              <a:ext uri="{FF2B5EF4-FFF2-40B4-BE49-F238E27FC236}">
                <a16:creationId xmlns:a16="http://schemas.microsoft.com/office/drawing/2014/main" id="{800281E5-2F8C-ACF9-9FEF-19AFFE89A47D}"/>
              </a:ext>
            </a:extLst>
          </p:cNvPr>
          <p:cNvSpPr txBox="1"/>
          <p:nvPr/>
        </p:nvSpPr>
        <p:spPr>
          <a:xfrm>
            <a:off x="903001" y="1427934"/>
            <a:ext cx="986104" cy="369332"/>
          </a:xfrm>
          <a:prstGeom prst="rect">
            <a:avLst/>
          </a:prstGeom>
          <a:noFill/>
        </p:spPr>
        <p:txBody>
          <a:bodyPr wrap="none" rtlCol="0">
            <a:spAutoFit/>
          </a:bodyPr>
          <a:lstStyle/>
          <a:p>
            <a:r>
              <a:rPr lang="en-US" dirty="0"/>
              <a:t>GEM foil</a:t>
            </a:r>
          </a:p>
        </p:txBody>
      </p:sp>
      <p:sp>
        <p:nvSpPr>
          <p:cNvPr id="14" name="CasellaDiTesto 13">
            <a:extLst>
              <a:ext uri="{FF2B5EF4-FFF2-40B4-BE49-F238E27FC236}">
                <a16:creationId xmlns:a16="http://schemas.microsoft.com/office/drawing/2014/main" id="{623C1005-7F65-A253-288E-08E0DC0B11FB}"/>
              </a:ext>
            </a:extLst>
          </p:cNvPr>
          <p:cNvSpPr txBox="1"/>
          <p:nvPr/>
        </p:nvSpPr>
        <p:spPr>
          <a:xfrm>
            <a:off x="842807" y="4045054"/>
            <a:ext cx="2036198" cy="369332"/>
          </a:xfrm>
          <a:prstGeom prst="rect">
            <a:avLst/>
          </a:prstGeom>
          <a:noFill/>
        </p:spPr>
        <p:txBody>
          <a:bodyPr wrap="none" rtlCol="0">
            <a:spAutoFit/>
          </a:bodyPr>
          <a:lstStyle/>
          <a:p>
            <a:r>
              <a:rPr lang="en-US" dirty="0">
                <a:solidFill>
                  <a:schemeClr val="bg1"/>
                </a:solidFill>
              </a:rPr>
              <a:t>Glue on peek frame</a:t>
            </a:r>
          </a:p>
        </p:txBody>
      </p:sp>
      <p:sp>
        <p:nvSpPr>
          <p:cNvPr id="15" name="CasellaDiTesto 14">
            <a:extLst>
              <a:ext uri="{FF2B5EF4-FFF2-40B4-BE49-F238E27FC236}">
                <a16:creationId xmlns:a16="http://schemas.microsoft.com/office/drawing/2014/main" id="{F548B77C-7F02-B63D-AFB8-71E93BE6414C}"/>
              </a:ext>
            </a:extLst>
          </p:cNvPr>
          <p:cNvSpPr txBox="1"/>
          <p:nvPr/>
        </p:nvSpPr>
        <p:spPr>
          <a:xfrm>
            <a:off x="4219329" y="4102322"/>
            <a:ext cx="1625766" cy="369332"/>
          </a:xfrm>
          <a:prstGeom prst="rect">
            <a:avLst/>
          </a:prstGeom>
          <a:noFill/>
        </p:spPr>
        <p:txBody>
          <a:bodyPr wrap="none" rtlCol="0">
            <a:spAutoFit/>
          </a:bodyPr>
          <a:lstStyle/>
          <a:p>
            <a:r>
              <a:rPr lang="en-US" dirty="0">
                <a:solidFill>
                  <a:schemeClr val="bg1"/>
                </a:solidFill>
              </a:rPr>
              <a:t>GEM stretching</a:t>
            </a:r>
          </a:p>
        </p:txBody>
      </p:sp>
      <p:sp>
        <p:nvSpPr>
          <p:cNvPr id="16" name="CasellaDiTesto 15">
            <a:extLst>
              <a:ext uri="{FF2B5EF4-FFF2-40B4-BE49-F238E27FC236}">
                <a16:creationId xmlns:a16="http://schemas.microsoft.com/office/drawing/2014/main" id="{B27B1F38-150F-F65E-9400-3F46F31F4132}"/>
              </a:ext>
            </a:extLst>
          </p:cNvPr>
          <p:cNvSpPr txBox="1"/>
          <p:nvPr/>
        </p:nvSpPr>
        <p:spPr>
          <a:xfrm>
            <a:off x="6236613" y="884814"/>
            <a:ext cx="2754665" cy="369332"/>
          </a:xfrm>
          <a:prstGeom prst="rect">
            <a:avLst/>
          </a:prstGeom>
          <a:noFill/>
        </p:spPr>
        <p:txBody>
          <a:bodyPr wrap="none" rtlCol="0">
            <a:spAutoFit/>
          </a:bodyPr>
          <a:lstStyle/>
          <a:p>
            <a:r>
              <a:rPr lang="en-US" dirty="0">
                <a:solidFill>
                  <a:srgbClr val="FFFF00"/>
                </a:solidFill>
              </a:rPr>
              <a:t>GEM tension measurement</a:t>
            </a:r>
          </a:p>
        </p:txBody>
      </p:sp>
      <p:sp>
        <p:nvSpPr>
          <p:cNvPr id="17" name="CasellaDiTesto 16">
            <a:extLst>
              <a:ext uri="{FF2B5EF4-FFF2-40B4-BE49-F238E27FC236}">
                <a16:creationId xmlns:a16="http://schemas.microsoft.com/office/drawing/2014/main" id="{C5DAA53D-FD57-90B6-EA7E-74D0617EC182}"/>
              </a:ext>
            </a:extLst>
          </p:cNvPr>
          <p:cNvSpPr txBox="1"/>
          <p:nvPr/>
        </p:nvSpPr>
        <p:spPr>
          <a:xfrm>
            <a:off x="6377486" y="4258686"/>
            <a:ext cx="1877502" cy="369332"/>
          </a:xfrm>
          <a:prstGeom prst="rect">
            <a:avLst/>
          </a:prstGeom>
          <a:noFill/>
        </p:spPr>
        <p:txBody>
          <a:bodyPr wrap="none" rtlCol="0">
            <a:spAutoFit/>
          </a:bodyPr>
          <a:lstStyle/>
          <a:p>
            <a:r>
              <a:rPr lang="en-US" dirty="0">
                <a:solidFill>
                  <a:schemeClr val="bg1"/>
                </a:solidFill>
              </a:rPr>
              <a:t>Frame assembling</a:t>
            </a:r>
          </a:p>
        </p:txBody>
      </p:sp>
      <p:sp>
        <p:nvSpPr>
          <p:cNvPr id="18" name="Segnaposto piè di pagina 23">
            <a:extLst>
              <a:ext uri="{FF2B5EF4-FFF2-40B4-BE49-F238E27FC236}">
                <a16:creationId xmlns:a16="http://schemas.microsoft.com/office/drawing/2014/main" id="{9A934DB1-7B71-9BB0-E2CF-B587822E1C3C}"/>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3438319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flipV="1">
            <a:off x="2873729" y="3365418"/>
            <a:ext cx="2655004" cy="4923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22</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grpSp>
        <p:nvGrpSpPr>
          <p:cNvPr id="6" name="Gruppo 5">
            <a:extLst>
              <a:ext uri="{FF2B5EF4-FFF2-40B4-BE49-F238E27FC236}">
                <a16:creationId xmlns:a16="http://schemas.microsoft.com/office/drawing/2014/main" id="{DDDEACAB-976D-0B8F-3ADB-58D3C5F2F947}"/>
              </a:ext>
            </a:extLst>
          </p:cNvPr>
          <p:cNvGrpSpPr/>
          <p:nvPr/>
        </p:nvGrpSpPr>
        <p:grpSpPr>
          <a:xfrm>
            <a:off x="-90824" y="586954"/>
            <a:ext cx="8699427" cy="3977458"/>
            <a:chOff x="-90824" y="586954"/>
            <a:chExt cx="8699427" cy="3977458"/>
          </a:xfrm>
        </p:grpSpPr>
        <p:pic>
          <p:nvPicPr>
            <p:cNvPr id="4" name="Immagine 3" descr="Immagine che contiene interni, pavimento, rigido&#10;&#10;Descrizione generata automaticamente">
              <a:extLst>
                <a:ext uri="{FF2B5EF4-FFF2-40B4-BE49-F238E27FC236}">
                  <a16:creationId xmlns:a16="http://schemas.microsoft.com/office/drawing/2014/main" id="{6D05D371-396F-979F-6967-34CE83520E97}"/>
                </a:ext>
              </a:extLst>
            </p:cNvPr>
            <p:cNvPicPr>
              <a:picLocks noChangeAspect="1"/>
            </p:cNvPicPr>
            <p:nvPr/>
          </p:nvPicPr>
          <p:blipFill>
            <a:blip r:embed="rId3"/>
            <a:stretch>
              <a:fillRect/>
            </a:stretch>
          </p:blipFill>
          <p:spPr>
            <a:xfrm rot="5400000">
              <a:off x="4675486" y="2831038"/>
              <a:ext cx="1698472" cy="1273854"/>
            </a:xfrm>
            <a:prstGeom prst="rect">
              <a:avLst/>
            </a:prstGeom>
          </p:spPr>
        </p:pic>
        <p:pic>
          <p:nvPicPr>
            <p:cNvPr id="5" name="Immagine 4">
              <a:extLst>
                <a:ext uri="{FF2B5EF4-FFF2-40B4-BE49-F238E27FC236}">
                  <a16:creationId xmlns:a16="http://schemas.microsoft.com/office/drawing/2014/main" id="{CA35DA9A-CB7B-C6F4-D8B1-5A8532411FBC}"/>
                </a:ext>
              </a:extLst>
            </p:cNvPr>
            <p:cNvPicPr>
              <a:picLocks noChangeAspect="1"/>
            </p:cNvPicPr>
            <p:nvPr/>
          </p:nvPicPr>
          <p:blipFill>
            <a:blip r:embed="rId4"/>
            <a:stretch>
              <a:fillRect/>
            </a:stretch>
          </p:blipFill>
          <p:spPr>
            <a:xfrm>
              <a:off x="2530643" y="853198"/>
              <a:ext cx="2274605" cy="1705954"/>
            </a:xfrm>
            <a:prstGeom prst="rect">
              <a:avLst/>
            </a:prstGeom>
          </p:spPr>
        </p:pic>
        <p:pic>
          <p:nvPicPr>
            <p:cNvPr id="10" name="Immagine 9" descr="Immagine che contiene interno, soffitto, Uffici, arredo&#10;&#10;Descrizione generata automaticamente">
              <a:extLst>
                <a:ext uri="{FF2B5EF4-FFF2-40B4-BE49-F238E27FC236}">
                  <a16:creationId xmlns:a16="http://schemas.microsoft.com/office/drawing/2014/main" id="{F318453A-67DA-27DF-DDDB-FDB0CFE07A2F}"/>
                </a:ext>
              </a:extLst>
            </p:cNvPr>
            <p:cNvPicPr>
              <a:picLocks noChangeAspect="1"/>
            </p:cNvPicPr>
            <p:nvPr/>
          </p:nvPicPr>
          <p:blipFill>
            <a:blip r:embed="rId5"/>
            <a:stretch>
              <a:fillRect/>
            </a:stretch>
          </p:blipFill>
          <p:spPr>
            <a:xfrm>
              <a:off x="216112" y="870971"/>
              <a:ext cx="2238702" cy="1679026"/>
            </a:xfrm>
            <a:prstGeom prst="rect">
              <a:avLst/>
            </a:prstGeom>
          </p:spPr>
        </p:pic>
        <p:pic>
          <p:nvPicPr>
            <p:cNvPr id="12" name="Immagine 11" descr="Immagine che contiene cilindro, muro, estintore, interno&#10;&#10;Descrizione generata automaticamente">
              <a:extLst>
                <a:ext uri="{FF2B5EF4-FFF2-40B4-BE49-F238E27FC236}">
                  <a16:creationId xmlns:a16="http://schemas.microsoft.com/office/drawing/2014/main" id="{6CFB3A36-E7C9-00F7-185E-55B3E3E3867E}"/>
                </a:ext>
              </a:extLst>
            </p:cNvPr>
            <p:cNvPicPr>
              <a:picLocks noChangeAspect="1"/>
            </p:cNvPicPr>
            <p:nvPr/>
          </p:nvPicPr>
          <p:blipFill>
            <a:blip r:embed="rId6"/>
            <a:stretch>
              <a:fillRect/>
            </a:stretch>
          </p:blipFill>
          <p:spPr>
            <a:xfrm>
              <a:off x="216113" y="2621934"/>
              <a:ext cx="2238701" cy="1679026"/>
            </a:xfrm>
            <a:prstGeom prst="rect">
              <a:avLst/>
            </a:prstGeom>
          </p:spPr>
        </p:pic>
        <p:sp>
          <p:nvSpPr>
            <p:cNvPr id="14" name="CasellaDiTesto 13">
              <a:extLst>
                <a:ext uri="{FF2B5EF4-FFF2-40B4-BE49-F238E27FC236}">
                  <a16:creationId xmlns:a16="http://schemas.microsoft.com/office/drawing/2014/main" id="{E77C83BD-31AA-111C-A8C7-A3608407425E}"/>
                </a:ext>
              </a:extLst>
            </p:cNvPr>
            <p:cNvSpPr txBox="1"/>
            <p:nvPr/>
          </p:nvSpPr>
          <p:spPr>
            <a:xfrm>
              <a:off x="-90824" y="3513600"/>
              <a:ext cx="2888724" cy="738664"/>
            </a:xfrm>
            <a:prstGeom prst="rect">
              <a:avLst/>
            </a:prstGeom>
            <a:noFill/>
          </p:spPr>
          <p:txBody>
            <a:bodyPr wrap="square">
              <a:spAutoFit/>
            </a:bodyPr>
            <a:lstStyle/>
            <a:p>
              <a:pPr marL="342900" indent="-342900">
                <a:buFont typeface="Arial" panose="020B0604020202020204" pitchFamily="34" charset="0"/>
                <a:buChar char="•"/>
              </a:pPr>
              <a:r>
                <a:rPr lang="en-US" sz="1400" dirty="0">
                  <a:solidFill>
                    <a:schemeClr val="bg1"/>
                  </a:solidFill>
                  <a:latin typeface="Calibri" panose="020F0502020204030204" pitchFamily="34" charset="0"/>
                  <a:cs typeface="Calibri" panose="020F0502020204030204" pitchFamily="34" charset="0"/>
                </a:rPr>
                <a:t>The gas mixture </a:t>
              </a:r>
            </a:p>
            <a:p>
              <a:pPr marL="342900" indent="-342900">
                <a:buFont typeface="Arial" panose="020B0604020202020204" pitchFamily="34" charset="0"/>
                <a:buChar char="•"/>
              </a:pPr>
              <a:r>
                <a:rPr lang="en-US" sz="1400" dirty="0">
                  <a:solidFill>
                    <a:schemeClr val="bg1"/>
                  </a:solidFill>
                  <a:latin typeface="Calibri" panose="020F0502020204030204" pitchFamily="34" charset="0"/>
                  <a:cs typeface="Calibri" panose="020F0502020204030204" pitchFamily="34" charset="0"/>
                </a:rPr>
                <a:t>(</a:t>
              </a:r>
              <a:r>
                <a:rPr lang="en-US" sz="1400" dirty="0" err="1">
                  <a:solidFill>
                    <a:schemeClr val="bg1"/>
                  </a:solidFill>
                  <a:latin typeface="Calibri" panose="020F0502020204030204" pitchFamily="34" charset="0"/>
                  <a:cs typeface="Calibri" panose="020F0502020204030204" pitchFamily="34" charset="0"/>
                </a:rPr>
                <a:t>Ar</a:t>
              </a:r>
              <a:r>
                <a:rPr lang="en-US" sz="1400" dirty="0">
                  <a:solidFill>
                    <a:schemeClr val="bg1"/>
                  </a:solidFill>
                  <a:latin typeface="Calibri" panose="020F0502020204030204" pitchFamily="34" charset="0"/>
                  <a:cs typeface="Calibri" panose="020F0502020204030204" pitchFamily="34" charset="0"/>
                </a:rPr>
                <a:t> /CO</a:t>
              </a:r>
              <a:r>
                <a:rPr lang="en-US" sz="1400" baseline="-25000" dirty="0">
                  <a:solidFill>
                    <a:schemeClr val="bg1"/>
                  </a:solidFill>
                  <a:latin typeface="Calibri" panose="020F0502020204030204" pitchFamily="34" charset="0"/>
                  <a:cs typeface="Calibri" panose="020F0502020204030204" pitchFamily="34" charset="0"/>
                </a:rPr>
                <a:t>2</a:t>
              </a:r>
              <a:r>
                <a:rPr lang="en-US" sz="1400" dirty="0">
                  <a:solidFill>
                    <a:schemeClr val="bg1"/>
                  </a:solidFill>
                  <a:latin typeface="Calibri" panose="020F0502020204030204" pitchFamily="34" charset="0"/>
                  <a:cs typeface="Calibri" panose="020F0502020204030204" pitchFamily="34" charset="0"/>
                </a:rPr>
                <a:t>/CF</a:t>
              </a:r>
              <a:r>
                <a:rPr lang="en-US" sz="1400" baseline="-25000" dirty="0">
                  <a:solidFill>
                    <a:schemeClr val="bg1"/>
                  </a:solidFill>
                  <a:latin typeface="Calibri" panose="020F0502020204030204" pitchFamily="34" charset="0"/>
                  <a:cs typeface="Calibri" panose="020F0502020204030204" pitchFamily="34" charset="0"/>
                </a:rPr>
                <a:t>4</a:t>
              </a:r>
              <a:r>
                <a:rPr lang="en-US" sz="1400" dirty="0">
                  <a:solidFill>
                    <a:schemeClr val="bg1"/>
                  </a:solidFill>
                  <a:latin typeface="Calibri" panose="020F0502020204030204" pitchFamily="34" charset="0"/>
                  <a:cs typeface="Calibri" panose="020F0502020204030204" pitchFamily="34" charset="0"/>
                </a:rPr>
                <a:t>45%/15%/40%) and N2 bottles are available</a:t>
              </a:r>
              <a:endParaRPr lang="en-US" sz="1400" dirty="0">
                <a:solidFill>
                  <a:schemeClr val="bg1"/>
                </a:solidFill>
              </a:endParaRPr>
            </a:p>
          </p:txBody>
        </p:sp>
        <p:sp>
          <p:nvSpPr>
            <p:cNvPr id="9" name="CasellaDiTesto 8">
              <a:extLst>
                <a:ext uri="{FF2B5EF4-FFF2-40B4-BE49-F238E27FC236}">
                  <a16:creationId xmlns:a16="http://schemas.microsoft.com/office/drawing/2014/main" id="{48E93785-0599-18F7-B6E7-D14D718BABFE}"/>
                </a:ext>
              </a:extLst>
            </p:cNvPr>
            <p:cNvSpPr txBox="1"/>
            <p:nvPr/>
          </p:nvSpPr>
          <p:spPr>
            <a:xfrm>
              <a:off x="216112" y="586954"/>
              <a:ext cx="2494138" cy="1200329"/>
            </a:xfrm>
            <a:prstGeom prst="rect">
              <a:avLst/>
            </a:prstGeom>
            <a:noFill/>
          </p:spPr>
          <p:txBody>
            <a:bodyPr wrap="square" rtlCol="0">
              <a:spAutoFit/>
            </a:bodyPr>
            <a:lstStyle/>
            <a:p>
              <a:endParaRPr lang="en-US" dirty="0">
                <a:solidFill>
                  <a:schemeClr val="bg1"/>
                </a:solidFill>
                <a:latin typeface="Calibri" panose="020F0502020204030204" pitchFamily="34" charset="0"/>
                <a:cs typeface="Calibri" panose="020F0502020204030204" pitchFamily="34" charset="0"/>
              </a:endParaRPr>
            </a:p>
            <a:p>
              <a:r>
                <a:rPr lang="en-US" dirty="0">
                  <a:solidFill>
                    <a:schemeClr val="bg1"/>
                  </a:solidFill>
                  <a:latin typeface="Calibri" panose="020F0502020204030204" pitchFamily="34" charset="0"/>
                  <a:cs typeface="Calibri" panose="020F0502020204030204" pitchFamily="34" charset="0"/>
                </a:rPr>
                <a:t>The gas distribution system has been installed</a:t>
              </a:r>
            </a:p>
          </p:txBody>
        </p:sp>
        <p:pic>
          <p:nvPicPr>
            <p:cNvPr id="15" name="Immagine 14" descr="Immagine che contiene macchina, interno, Attrezzature mediche, muro&#10;&#10;Descrizione generata automaticamente">
              <a:extLst>
                <a:ext uri="{FF2B5EF4-FFF2-40B4-BE49-F238E27FC236}">
                  <a16:creationId xmlns:a16="http://schemas.microsoft.com/office/drawing/2014/main" id="{4C0CAE5F-89D6-D724-B228-6C6B15660ED8}"/>
                </a:ext>
              </a:extLst>
            </p:cNvPr>
            <p:cNvPicPr>
              <a:picLocks noChangeAspect="1"/>
            </p:cNvPicPr>
            <p:nvPr/>
          </p:nvPicPr>
          <p:blipFill>
            <a:blip r:embed="rId7"/>
            <a:stretch>
              <a:fillRect/>
            </a:stretch>
          </p:blipFill>
          <p:spPr>
            <a:xfrm>
              <a:off x="2530643" y="2611976"/>
              <a:ext cx="2273632" cy="1705224"/>
            </a:xfrm>
            <a:prstGeom prst="rect">
              <a:avLst/>
            </a:prstGeom>
          </p:spPr>
        </p:pic>
        <p:sp>
          <p:nvSpPr>
            <p:cNvPr id="16" name="CasellaDiTesto 15">
              <a:extLst>
                <a:ext uri="{FF2B5EF4-FFF2-40B4-BE49-F238E27FC236}">
                  <a16:creationId xmlns:a16="http://schemas.microsoft.com/office/drawing/2014/main" id="{54174479-61D4-1F87-95DD-2F91271AF92F}"/>
                </a:ext>
              </a:extLst>
            </p:cNvPr>
            <p:cNvSpPr txBox="1"/>
            <p:nvPr/>
          </p:nvSpPr>
          <p:spPr>
            <a:xfrm>
              <a:off x="2535238" y="2687911"/>
              <a:ext cx="2425952" cy="523220"/>
            </a:xfrm>
            <a:prstGeom prst="rect">
              <a:avLst/>
            </a:prstGeom>
            <a:noFill/>
          </p:spPr>
          <p:txBody>
            <a:bodyPr wrap="square">
              <a:spAutoFit/>
            </a:bodyPr>
            <a:lstStyle/>
            <a:p>
              <a:r>
                <a:rPr lang="en-US" sz="1400" dirty="0">
                  <a:solidFill>
                    <a:schemeClr val="bg1"/>
                  </a:solidFill>
                  <a:latin typeface="Calibri" panose="020F0502020204030204" pitchFamily="34" charset="0"/>
                  <a:cs typeface="Calibri" panose="020F0502020204030204" pitchFamily="34" charset="0"/>
                </a:rPr>
                <a:t>The oven and the </a:t>
              </a:r>
            </a:p>
            <a:p>
              <a:r>
                <a:rPr lang="en-US" sz="1400" dirty="0">
                  <a:solidFill>
                    <a:schemeClr val="bg1"/>
                  </a:solidFill>
                  <a:latin typeface="Calibri" panose="020F0502020204030204" pitchFamily="34" charset="0"/>
                  <a:cs typeface="Calibri" panose="020F0502020204030204" pitchFamily="34" charset="0"/>
                </a:rPr>
                <a:t>CAEN HV supply are available</a:t>
              </a:r>
              <a:endParaRPr lang="en-US" sz="1400" dirty="0">
                <a:solidFill>
                  <a:schemeClr val="bg1"/>
                </a:solidFill>
              </a:endParaRPr>
            </a:p>
          </p:txBody>
        </p:sp>
        <p:sp>
          <p:nvSpPr>
            <p:cNvPr id="17" name="CasellaDiTesto 16">
              <a:extLst>
                <a:ext uri="{FF2B5EF4-FFF2-40B4-BE49-F238E27FC236}">
                  <a16:creationId xmlns:a16="http://schemas.microsoft.com/office/drawing/2014/main" id="{2BCC3035-4DFE-E602-CC88-467F21460C38}"/>
                </a:ext>
              </a:extLst>
            </p:cNvPr>
            <p:cNvSpPr txBox="1"/>
            <p:nvPr/>
          </p:nvSpPr>
          <p:spPr>
            <a:xfrm>
              <a:off x="5696181" y="4256635"/>
              <a:ext cx="1308854" cy="307777"/>
            </a:xfrm>
            <a:prstGeom prst="rect">
              <a:avLst/>
            </a:prstGeom>
            <a:noFill/>
          </p:spPr>
          <p:txBody>
            <a:bodyPr wrap="square">
              <a:spAutoFit/>
            </a:bodyPr>
            <a:lstStyle/>
            <a:p>
              <a:r>
                <a:rPr lang="en-US" sz="1400" dirty="0">
                  <a:solidFill>
                    <a:schemeClr val="bg1"/>
                  </a:solidFill>
                  <a:latin typeface="Calibri" panose="020F0502020204030204" pitchFamily="34" charset="0"/>
                  <a:cs typeface="Calibri" panose="020F0502020204030204" pitchFamily="34" charset="0"/>
                </a:rPr>
                <a:t>Megger Tester</a:t>
              </a:r>
              <a:endParaRPr lang="en-US" sz="1400" dirty="0">
                <a:solidFill>
                  <a:schemeClr val="bg1"/>
                </a:solidFill>
              </a:endParaRPr>
            </a:p>
          </p:txBody>
        </p:sp>
        <p:pic>
          <p:nvPicPr>
            <p:cNvPr id="18" name="Immagine 17" descr="Immagine che contiene interno, scatola, forniture per ufficio, persona&#10;&#10;Descrizione generata automaticamente">
              <a:extLst>
                <a:ext uri="{FF2B5EF4-FFF2-40B4-BE49-F238E27FC236}">
                  <a16:creationId xmlns:a16="http://schemas.microsoft.com/office/drawing/2014/main" id="{C4332F10-67EB-BADE-7417-2E80E69A880A}"/>
                </a:ext>
              </a:extLst>
            </p:cNvPr>
            <p:cNvPicPr>
              <a:picLocks noChangeAspect="1"/>
            </p:cNvPicPr>
            <p:nvPr/>
          </p:nvPicPr>
          <p:blipFill>
            <a:blip r:embed="rId8"/>
            <a:stretch>
              <a:fillRect/>
            </a:stretch>
          </p:blipFill>
          <p:spPr>
            <a:xfrm>
              <a:off x="7223461" y="854362"/>
              <a:ext cx="1279466" cy="1705954"/>
            </a:xfrm>
            <a:prstGeom prst="rect">
              <a:avLst/>
            </a:prstGeom>
          </p:spPr>
        </p:pic>
        <p:sp>
          <p:nvSpPr>
            <p:cNvPr id="19" name="CasellaDiTesto 18">
              <a:extLst>
                <a:ext uri="{FF2B5EF4-FFF2-40B4-BE49-F238E27FC236}">
                  <a16:creationId xmlns:a16="http://schemas.microsoft.com/office/drawing/2014/main" id="{C5D459FB-8E14-3B89-C52E-DB27A5177ABE}"/>
                </a:ext>
              </a:extLst>
            </p:cNvPr>
            <p:cNvSpPr txBox="1"/>
            <p:nvPr/>
          </p:nvSpPr>
          <p:spPr>
            <a:xfrm>
              <a:off x="7299749" y="863583"/>
              <a:ext cx="1308854" cy="738664"/>
            </a:xfrm>
            <a:prstGeom prst="rect">
              <a:avLst/>
            </a:prstGeom>
            <a:noFill/>
          </p:spPr>
          <p:txBody>
            <a:bodyPr wrap="square">
              <a:spAutoFit/>
            </a:bodyPr>
            <a:lstStyle/>
            <a:p>
              <a:r>
                <a:rPr lang="en-US" sz="1400" dirty="0">
                  <a:solidFill>
                    <a:schemeClr val="bg1"/>
                  </a:solidFill>
                  <a:latin typeface="Calibri" panose="020F0502020204030204" pitchFamily="34" charset="0"/>
                  <a:cs typeface="Calibri" panose="020F0502020204030204" pitchFamily="34" charset="0"/>
                </a:rPr>
                <a:t>Flow controller</a:t>
              </a:r>
            </a:p>
            <a:p>
              <a:r>
                <a:rPr lang="en-US" sz="1400" dirty="0">
                  <a:solidFill>
                    <a:schemeClr val="bg1"/>
                  </a:solidFill>
                  <a:latin typeface="Calibri" panose="020F0502020204030204" pitchFamily="34" charset="0"/>
                  <a:cs typeface="Calibri" panose="020F0502020204030204" pitchFamily="34" charset="0"/>
                </a:rPr>
                <a:t>for gas mixtures</a:t>
              </a:r>
              <a:endParaRPr lang="en-US" sz="1400" dirty="0">
                <a:solidFill>
                  <a:schemeClr val="bg1"/>
                </a:solidFill>
              </a:endParaRPr>
            </a:p>
          </p:txBody>
        </p:sp>
        <p:pic>
          <p:nvPicPr>
            <p:cNvPr id="25" name="Immagine 24">
              <a:extLst>
                <a:ext uri="{FF2B5EF4-FFF2-40B4-BE49-F238E27FC236}">
                  <a16:creationId xmlns:a16="http://schemas.microsoft.com/office/drawing/2014/main" id="{835343A5-DF08-2125-2027-6979A8065BDA}"/>
                </a:ext>
              </a:extLst>
            </p:cNvPr>
            <p:cNvPicPr>
              <a:picLocks noChangeAspect="1"/>
            </p:cNvPicPr>
            <p:nvPr/>
          </p:nvPicPr>
          <p:blipFill>
            <a:blip r:embed="rId9"/>
            <a:stretch>
              <a:fillRect/>
            </a:stretch>
          </p:blipFill>
          <p:spPr>
            <a:xfrm>
              <a:off x="4883263" y="870971"/>
              <a:ext cx="2250909" cy="1688182"/>
            </a:xfrm>
            <a:prstGeom prst="rect">
              <a:avLst/>
            </a:prstGeom>
          </p:spPr>
        </p:pic>
        <p:sp>
          <p:nvSpPr>
            <p:cNvPr id="26" name="CasellaDiTesto 25">
              <a:extLst>
                <a:ext uri="{FF2B5EF4-FFF2-40B4-BE49-F238E27FC236}">
                  <a16:creationId xmlns:a16="http://schemas.microsoft.com/office/drawing/2014/main" id="{B0D4B1F1-48B4-0985-9E14-2A031ACA6F76}"/>
                </a:ext>
              </a:extLst>
            </p:cNvPr>
            <p:cNvSpPr txBox="1"/>
            <p:nvPr/>
          </p:nvSpPr>
          <p:spPr>
            <a:xfrm>
              <a:off x="3073108" y="1120248"/>
              <a:ext cx="1989869" cy="307777"/>
            </a:xfrm>
            <a:prstGeom prst="rect">
              <a:avLst/>
            </a:prstGeom>
            <a:noFill/>
          </p:spPr>
          <p:txBody>
            <a:bodyPr wrap="square">
              <a:spAutoFit/>
            </a:bodyPr>
            <a:lstStyle/>
            <a:p>
              <a:r>
                <a:rPr lang="en-US" sz="1400" dirty="0">
                  <a:solidFill>
                    <a:schemeClr val="bg1"/>
                  </a:solidFill>
                  <a:latin typeface="Calibri" panose="020F0502020204030204" pitchFamily="34" charset="0"/>
                  <a:cs typeface="Calibri" panose="020F0502020204030204" pitchFamily="34" charset="0"/>
                </a:rPr>
                <a:t>APV25 based SRS DAQ</a:t>
              </a:r>
              <a:endParaRPr lang="en-US" sz="1400" dirty="0">
                <a:solidFill>
                  <a:schemeClr val="bg1"/>
                </a:solidFill>
              </a:endParaRPr>
            </a:p>
          </p:txBody>
        </p:sp>
        <p:cxnSp>
          <p:nvCxnSpPr>
            <p:cNvPr id="29" name="Connettore 2 28">
              <a:extLst>
                <a:ext uri="{FF2B5EF4-FFF2-40B4-BE49-F238E27FC236}">
                  <a16:creationId xmlns:a16="http://schemas.microsoft.com/office/drawing/2014/main" id="{D6C27925-40DA-2271-EFAA-113532887772}"/>
                </a:ext>
              </a:extLst>
            </p:cNvPr>
            <p:cNvCxnSpPr/>
            <p:nvPr/>
          </p:nvCxnSpPr>
          <p:spPr>
            <a:xfrm>
              <a:off x="4345699" y="1428025"/>
              <a:ext cx="0" cy="559928"/>
            </a:xfrm>
            <a:prstGeom prst="straightConnector1">
              <a:avLst/>
            </a:prstGeom>
            <a:ln w="19050" cap="flat" cmpd="sng" algn="ctr">
              <a:solidFill>
                <a:srgbClr val="FFFFFF"/>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0" name="Connettore 2 29">
              <a:extLst>
                <a:ext uri="{FF2B5EF4-FFF2-40B4-BE49-F238E27FC236}">
                  <a16:creationId xmlns:a16="http://schemas.microsoft.com/office/drawing/2014/main" id="{952F6111-F16A-F5A3-7C28-0F1F1E77741B}"/>
                </a:ext>
              </a:extLst>
            </p:cNvPr>
            <p:cNvCxnSpPr>
              <a:cxnSpLocks/>
            </p:cNvCxnSpPr>
            <p:nvPr/>
          </p:nvCxnSpPr>
          <p:spPr>
            <a:xfrm>
              <a:off x="4819965" y="1288096"/>
              <a:ext cx="798326" cy="560513"/>
            </a:xfrm>
            <a:prstGeom prst="straightConnector1">
              <a:avLst/>
            </a:prstGeom>
            <a:ln w="19050" cap="flat" cmpd="sng" algn="ctr">
              <a:solidFill>
                <a:srgbClr val="FFFFFF"/>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
        <p:nvSpPr>
          <p:cNvPr id="33" name="Title 1">
            <a:extLst>
              <a:ext uri="{FF2B5EF4-FFF2-40B4-BE49-F238E27FC236}">
                <a16:creationId xmlns:a16="http://schemas.microsoft.com/office/drawing/2014/main" id="{9EAE74A9-4B05-F881-6B77-EBEDDF08211C}"/>
              </a:ext>
            </a:extLst>
          </p:cNvPr>
          <p:cNvSpPr txBox="1">
            <a:spLocks/>
          </p:cNvSpPr>
          <p:nvPr/>
        </p:nvSpPr>
        <p:spPr>
          <a:xfrm>
            <a:off x="0" y="76801"/>
            <a:ext cx="8705186" cy="40266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70C0"/>
                </a:solidFill>
              </a:rPr>
              <a:t>Infrastructures – synergies with JLAB12</a:t>
            </a:r>
          </a:p>
        </p:txBody>
      </p:sp>
      <p:sp>
        <p:nvSpPr>
          <p:cNvPr id="23" name="CasellaDiTesto 22">
            <a:extLst>
              <a:ext uri="{FF2B5EF4-FFF2-40B4-BE49-F238E27FC236}">
                <a16:creationId xmlns:a16="http://schemas.microsoft.com/office/drawing/2014/main" id="{525A5E6D-4325-2CE1-951C-CCCC361ED784}"/>
              </a:ext>
            </a:extLst>
          </p:cNvPr>
          <p:cNvSpPr txBox="1"/>
          <p:nvPr/>
        </p:nvSpPr>
        <p:spPr>
          <a:xfrm>
            <a:off x="6184132" y="2840863"/>
            <a:ext cx="2812311" cy="1323439"/>
          </a:xfrm>
          <a:prstGeom prst="rect">
            <a:avLst/>
          </a:prstGeom>
          <a:noFill/>
        </p:spPr>
        <p:txBody>
          <a:bodyPr wrap="square" rtlCol="0">
            <a:spAutoFit/>
          </a:bodyPr>
          <a:lstStyle/>
          <a:p>
            <a:pPr marL="268288" indent="-260350" algn="just">
              <a:buFont typeface="Arial" panose="020B0604020202020204" pitchFamily="34" charset="0"/>
              <a:buChar char="•"/>
            </a:pPr>
            <a:r>
              <a:rPr lang="en-US" sz="1600" dirty="0"/>
              <a:t>GEM layer for 50x50 cm</a:t>
            </a:r>
            <a:r>
              <a:rPr lang="en-US" sz="1600" baseline="30000" dirty="0"/>
              <a:t>2 </a:t>
            </a:r>
            <a:r>
              <a:rPr lang="en-US" sz="1600" dirty="0"/>
              <a:t>Large area detector with Capacitive sharing</a:t>
            </a:r>
          </a:p>
          <a:p>
            <a:pPr marL="285750" indent="-285750" algn="just">
              <a:buFont typeface="Arial" panose="020B0604020202020204" pitchFamily="34" charset="0"/>
              <a:buChar char="•"/>
            </a:pPr>
            <a:r>
              <a:rPr lang="en-US" sz="1600" dirty="0">
                <a:solidFill>
                  <a:srgbClr val="0070C0"/>
                </a:solidFill>
              </a:rPr>
              <a:t>X-Ray gun and shielding</a:t>
            </a:r>
          </a:p>
          <a:p>
            <a:pPr marL="285750" indent="-285750" algn="just">
              <a:buFont typeface="Arial" panose="020B0604020202020204" pitchFamily="34" charset="0"/>
              <a:buChar char="•"/>
            </a:pPr>
            <a:r>
              <a:rPr lang="en-US" sz="1600" dirty="0">
                <a:solidFill>
                  <a:srgbClr val="0070C0"/>
                </a:solidFill>
              </a:rPr>
              <a:t>GEM stretcher components</a:t>
            </a:r>
          </a:p>
        </p:txBody>
      </p:sp>
      <p:sp>
        <p:nvSpPr>
          <p:cNvPr id="24" name="CasellaDiTesto 23">
            <a:extLst>
              <a:ext uri="{FF2B5EF4-FFF2-40B4-BE49-F238E27FC236}">
                <a16:creationId xmlns:a16="http://schemas.microsoft.com/office/drawing/2014/main" id="{F0A83D89-FAA8-B336-87E4-6DAEA6947E06}"/>
              </a:ext>
            </a:extLst>
          </p:cNvPr>
          <p:cNvSpPr txBox="1"/>
          <p:nvPr/>
        </p:nvSpPr>
        <p:spPr>
          <a:xfrm>
            <a:off x="4948829" y="4050433"/>
            <a:ext cx="1273854" cy="307777"/>
          </a:xfrm>
          <a:prstGeom prst="rect">
            <a:avLst/>
          </a:prstGeom>
          <a:noFill/>
        </p:spPr>
        <p:txBody>
          <a:bodyPr wrap="square">
            <a:spAutoFit/>
          </a:bodyPr>
          <a:lstStyle/>
          <a:p>
            <a:r>
              <a:rPr lang="en-US" sz="1400" dirty="0">
                <a:solidFill>
                  <a:schemeClr val="bg1"/>
                </a:solidFill>
                <a:latin typeface="Calibri" panose="020F0502020204030204" pitchFamily="34" charset="0"/>
                <a:cs typeface="Calibri" panose="020F0502020204030204" pitchFamily="34" charset="0"/>
              </a:rPr>
              <a:t>Megger Tester</a:t>
            </a:r>
            <a:endParaRPr lang="en-US" sz="1400" dirty="0">
              <a:solidFill>
                <a:schemeClr val="bg1"/>
              </a:solidFill>
            </a:endParaRPr>
          </a:p>
        </p:txBody>
      </p:sp>
      <p:sp>
        <p:nvSpPr>
          <p:cNvPr id="3" name="Segnaposto piè di pagina 23">
            <a:extLst>
              <a:ext uri="{FF2B5EF4-FFF2-40B4-BE49-F238E27FC236}">
                <a16:creationId xmlns:a16="http://schemas.microsoft.com/office/drawing/2014/main" id="{5F41C2B6-45C4-3447-0F74-6CB6687DD72C}"/>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230950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23</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33" name="Title 1">
            <a:extLst>
              <a:ext uri="{FF2B5EF4-FFF2-40B4-BE49-F238E27FC236}">
                <a16:creationId xmlns:a16="http://schemas.microsoft.com/office/drawing/2014/main" id="{9EAE74A9-4B05-F881-6B77-EBEDDF08211C}"/>
              </a:ext>
            </a:extLst>
          </p:cNvPr>
          <p:cNvSpPr txBox="1">
            <a:spLocks/>
          </p:cNvSpPr>
          <p:nvPr/>
        </p:nvSpPr>
        <p:spPr>
          <a:xfrm>
            <a:off x="0" y="25478"/>
            <a:ext cx="8705186" cy="40266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70C0"/>
                </a:solidFill>
              </a:rPr>
              <a:t>Infrastructures and Tests – synergies with JLAB12</a:t>
            </a:r>
          </a:p>
        </p:txBody>
      </p:sp>
      <p:sp>
        <p:nvSpPr>
          <p:cNvPr id="3" name="CasellaDiTesto 2">
            <a:extLst>
              <a:ext uri="{FF2B5EF4-FFF2-40B4-BE49-F238E27FC236}">
                <a16:creationId xmlns:a16="http://schemas.microsoft.com/office/drawing/2014/main" id="{756950FF-023B-FC4B-3F8D-59A626E12133}"/>
              </a:ext>
            </a:extLst>
          </p:cNvPr>
          <p:cNvSpPr txBox="1"/>
          <p:nvPr/>
        </p:nvSpPr>
        <p:spPr>
          <a:xfrm>
            <a:off x="157223" y="735781"/>
            <a:ext cx="5596340" cy="369332"/>
          </a:xfrm>
          <a:prstGeom prst="rect">
            <a:avLst/>
          </a:prstGeom>
          <a:noFill/>
        </p:spPr>
        <p:txBody>
          <a:bodyPr wrap="none" rtlCol="0">
            <a:spAutoFit/>
          </a:bodyPr>
          <a:lstStyle/>
          <a:p>
            <a:r>
              <a:rPr lang="en-US" dirty="0"/>
              <a:t>Test of Large Area Prototype steps @ LNF: CS - 40x46 cm </a:t>
            </a:r>
            <a:r>
              <a:rPr lang="en-US" baseline="30000" dirty="0"/>
              <a:t>2</a:t>
            </a:r>
          </a:p>
        </p:txBody>
      </p:sp>
      <p:pic>
        <p:nvPicPr>
          <p:cNvPr id="4" name="Immagine 3" descr="Immagine che contiene interno, ingegneria, macchina, Laboratorio&#10;&#10;Descrizione generata automaticamente">
            <a:extLst>
              <a:ext uri="{FF2B5EF4-FFF2-40B4-BE49-F238E27FC236}">
                <a16:creationId xmlns:a16="http://schemas.microsoft.com/office/drawing/2014/main" id="{F9CD5B79-A74E-73EE-B730-ECCD696BF06C}"/>
              </a:ext>
            </a:extLst>
          </p:cNvPr>
          <p:cNvPicPr>
            <a:picLocks noChangeAspect="1"/>
          </p:cNvPicPr>
          <p:nvPr/>
        </p:nvPicPr>
        <p:blipFill>
          <a:blip r:embed="rId3"/>
          <a:stretch>
            <a:fillRect/>
          </a:stretch>
        </p:blipFill>
        <p:spPr>
          <a:xfrm>
            <a:off x="6404020" y="1120980"/>
            <a:ext cx="2457918" cy="3277224"/>
          </a:xfrm>
          <a:prstGeom prst="rect">
            <a:avLst/>
          </a:prstGeom>
        </p:spPr>
      </p:pic>
      <p:pic>
        <p:nvPicPr>
          <p:cNvPr id="5" name="Immagine 4" descr="Immagine che contiene scatola, costruzione, arte, tavolo da lavoro&#10;&#10;Descrizione generata automaticamente">
            <a:extLst>
              <a:ext uri="{FF2B5EF4-FFF2-40B4-BE49-F238E27FC236}">
                <a16:creationId xmlns:a16="http://schemas.microsoft.com/office/drawing/2014/main" id="{BCCB02A0-6441-4782-EA59-FD4BB34AD7A7}"/>
              </a:ext>
            </a:extLst>
          </p:cNvPr>
          <p:cNvPicPr>
            <a:picLocks noChangeAspect="1"/>
          </p:cNvPicPr>
          <p:nvPr/>
        </p:nvPicPr>
        <p:blipFill>
          <a:blip r:embed="rId4"/>
          <a:stretch>
            <a:fillRect/>
          </a:stretch>
        </p:blipFill>
        <p:spPr>
          <a:xfrm>
            <a:off x="282062" y="1120980"/>
            <a:ext cx="2012424" cy="2047730"/>
          </a:xfrm>
          <a:prstGeom prst="rect">
            <a:avLst/>
          </a:prstGeom>
        </p:spPr>
      </p:pic>
      <p:pic>
        <p:nvPicPr>
          <p:cNvPr id="6" name="Immagine 5" descr="Immagine che contiene ingegneria, acciaio, interno, binari&#10;&#10;Descrizione generata automaticamente">
            <a:extLst>
              <a:ext uri="{FF2B5EF4-FFF2-40B4-BE49-F238E27FC236}">
                <a16:creationId xmlns:a16="http://schemas.microsoft.com/office/drawing/2014/main" id="{B52F3CFA-21F3-EB74-070F-3C16F5B1710C}"/>
              </a:ext>
            </a:extLst>
          </p:cNvPr>
          <p:cNvPicPr>
            <a:picLocks noChangeAspect="1"/>
          </p:cNvPicPr>
          <p:nvPr/>
        </p:nvPicPr>
        <p:blipFill>
          <a:blip r:embed="rId5"/>
          <a:stretch>
            <a:fillRect/>
          </a:stretch>
        </p:blipFill>
        <p:spPr>
          <a:xfrm>
            <a:off x="157223" y="3168710"/>
            <a:ext cx="3354188" cy="1539746"/>
          </a:xfrm>
          <a:prstGeom prst="rect">
            <a:avLst/>
          </a:prstGeom>
        </p:spPr>
      </p:pic>
      <p:pic>
        <p:nvPicPr>
          <p:cNvPr id="9" name="Immagine 8" descr="Immagine che contiene veicolo, macchina, gas, acciaio&#10;&#10;Descrizione generata automaticamente">
            <a:extLst>
              <a:ext uri="{FF2B5EF4-FFF2-40B4-BE49-F238E27FC236}">
                <a16:creationId xmlns:a16="http://schemas.microsoft.com/office/drawing/2014/main" id="{10784807-5DFC-0F21-BEA1-EB79E878141D}"/>
              </a:ext>
            </a:extLst>
          </p:cNvPr>
          <p:cNvPicPr>
            <a:picLocks noChangeAspect="1"/>
          </p:cNvPicPr>
          <p:nvPr/>
        </p:nvPicPr>
        <p:blipFill>
          <a:blip r:embed="rId6"/>
          <a:stretch>
            <a:fillRect/>
          </a:stretch>
        </p:blipFill>
        <p:spPr>
          <a:xfrm>
            <a:off x="3635902" y="1174134"/>
            <a:ext cx="2730619" cy="3230652"/>
          </a:xfrm>
          <a:prstGeom prst="rect">
            <a:avLst/>
          </a:prstGeom>
        </p:spPr>
      </p:pic>
      <p:sp>
        <p:nvSpPr>
          <p:cNvPr id="10" name="CasellaDiTesto 9">
            <a:extLst>
              <a:ext uri="{FF2B5EF4-FFF2-40B4-BE49-F238E27FC236}">
                <a16:creationId xmlns:a16="http://schemas.microsoft.com/office/drawing/2014/main" id="{48E20308-0BA4-D3E2-42B4-559058122D43}"/>
              </a:ext>
            </a:extLst>
          </p:cNvPr>
          <p:cNvSpPr txBox="1"/>
          <p:nvPr/>
        </p:nvSpPr>
        <p:spPr>
          <a:xfrm>
            <a:off x="2379724" y="1323045"/>
            <a:ext cx="1256178" cy="369332"/>
          </a:xfrm>
          <a:prstGeom prst="rect">
            <a:avLst/>
          </a:prstGeom>
          <a:noFill/>
        </p:spPr>
        <p:txBody>
          <a:bodyPr wrap="none" rtlCol="0">
            <a:spAutoFit/>
          </a:bodyPr>
          <a:lstStyle/>
          <a:p>
            <a:r>
              <a:rPr lang="en-US" dirty="0">
                <a:solidFill>
                  <a:srgbClr val="0070C0"/>
                </a:solidFill>
              </a:rPr>
              <a:t>HV filter on</a:t>
            </a:r>
          </a:p>
        </p:txBody>
      </p:sp>
      <p:cxnSp>
        <p:nvCxnSpPr>
          <p:cNvPr id="12" name="Connettore 2 11">
            <a:extLst>
              <a:ext uri="{FF2B5EF4-FFF2-40B4-BE49-F238E27FC236}">
                <a16:creationId xmlns:a16="http://schemas.microsoft.com/office/drawing/2014/main" id="{2CD7268A-AFC7-CC56-F298-47B4636C0F53}"/>
              </a:ext>
            </a:extLst>
          </p:cNvPr>
          <p:cNvCxnSpPr/>
          <p:nvPr/>
        </p:nvCxnSpPr>
        <p:spPr>
          <a:xfrm flipH="1">
            <a:off x="2294486" y="1736127"/>
            <a:ext cx="370990" cy="2240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CasellaDiTesto 13">
            <a:extLst>
              <a:ext uri="{FF2B5EF4-FFF2-40B4-BE49-F238E27FC236}">
                <a16:creationId xmlns:a16="http://schemas.microsoft.com/office/drawing/2014/main" id="{735B1DBD-A417-49D7-83B7-A4CB576A03FD}"/>
              </a:ext>
            </a:extLst>
          </p:cNvPr>
          <p:cNvSpPr txBox="1"/>
          <p:nvPr/>
        </p:nvSpPr>
        <p:spPr>
          <a:xfrm>
            <a:off x="2294486" y="2329511"/>
            <a:ext cx="1506691" cy="646331"/>
          </a:xfrm>
          <a:prstGeom prst="rect">
            <a:avLst/>
          </a:prstGeom>
          <a:noFill/>
        </p:spPr>
        <p:txBody>
          <a:bodyPr wrap="square" rtlCol="0">
            <a:spAutoFit/>
          </a:bodyPr>
          <a:lstStyle/>
          <a:p>
            <a:r>
              <a:rPr lang="en-US" dirty="0">
                <a:solidFill>
                  <a:srgbClr val="C00000"/>
                </a:solidFill>
              </a:rPr>
              <a:t>Conditioning In the Oven</a:t>
            </a:r>
          </a:p>
        </p:txBody>
      </p:sp>
      <p:sp>
        <p:nvSpPr>
          <p:cNvPr id="15" name="CasellaDiTesto 14">
            <a:extLst>
              <a:ext uri="{FF2B5EF4-FFF2-40B4-BE49-F238E27FC236}">
                <a16:creationId xmlns:a16="http://schemas.microsoft.com/office/drawing/2014/main" id="{FD746AAB-5B08-D627-5C36-36D4CDAA768C}"/>
              </a:ext>
            </a:extLst>
          </p:cNvPr>
          <p:cNvSpPr txBox="1"/>
          <p:nvPr/>
        </p:nvSpPr>
        <p:spPr>
          <a:xfrm>
            <a:off x="3843131" y="4370431"/>
            <a:ext cx="2261196" cy="369332"/>
          </a:xfrm>
          <a:prstGeom prst="rect">
            <a:avLst/>
          </a:prstGeom>
          <a:noFill/>
        </p:spPr>
        <p:txBody>
          <a:bodyPr wrap="none" rtlCol="0">
            <a:spAutoFit/>
          </a:bodyPr>
          <a:lstStyle/>
          <a:p>
            <a:r>
              <a:rPr lang="en-US" dirty="0"/>
              <a:t>X-Ray characterization</a:t>
            </a:r>
          </a:p>
        </p:txBody>
      </p:sp>
      <p:sp>
        <p:nvSpPr>
          <p:cNvPr id="16" name="CasellaDiTesto 15">
            <a:extLst>
              <a:ext uri="{FF2B5EF4-FFF2-40B4-BE49-F238E27FC236}">
                <a16:creationId xmlns:a16="http://schemas.microsoft.com/office/drawing/2014/main" id="{9D1A1B69-CC49-4F62-2241-8A3E64347C8F}"/>
              </a:ext>
            </a:extLst>
          </p:cNvPr>
          <p:cNvSpPr txBox="1"/>
          <p:nvPr/>
        </p:nvSpPr>
        <p:spPr>
          <a:xfrm>
            <a:off x="6311556" y="4370431"/>
            <a:ext cx="2936958" cy="369332"/>
          </a:xfrm>
          <a:prstGeom prst="rect">
            <a:avLst/>
          </a:prstGeom>
          <a:noFill/>
        </p:spPr>
        <p:txBody>
          <a:bodyPr wrap="none" rtlCol="0">
            <a:spAutoFit/>
          </a:bodyPr>
          <a:lstStyle/>
          <a:p>
            <a:r>
              <a:rPr lang="en-US" dirty="0"/>
              <a:t>Cosmic-rays Data Acquisition </a:t>
            </a:r>
          </a:p>
        </p:txBody>
      </p:sp>
      <p:sp>
        <p:nvSpPr>
          <p:cNvPr id="17" name="CasellaDiTesto 16">
            <a:extLst>
              <a:ext uri="{FF2B5EF4-FFF2-40B4-BE49-F238E27FC236}">
                <a16:creationId xmlns:a16="http://schemas.microsoft.com/office/drawing/2014/main" id="{57C07ACA-226F-F81E-4AF3-5A3C0D5DFC58}"/>
              </a:ext>
            </a:extLst>
          </p:cNvPr>
          <p:cNvSpPr txBox="1"/>
          <p:nvPr/>
        </p:nvSpPr>
        <p:spPr>
          <a:xfrm>
            <a:off x="6121225" y="753461"/>
            <a:ext cx="2512163" cy="369332"/>
          </a:xfrm>
          <a:prstGeom prst="rect">
            <a:avLst/>
          </a:prstGeom>
          <a:noFill/>
        </p:spPr>
        <p:txBody>
          <a:bodyPr wrap="none" rtlCol="0">
            <a:spAutoFit/>
          </a:bodyPr>
          <a:lstStyle/>
          <a:p>
            <a:r>
              <a:rPr lang="en-US" b="1" dirty="0">
                <a:solidFill>
                  <a:srgbClr val="0070C0"/>
                </a:solidFill>
              </a:rPr>
              <a:t>Data analysis is ongoing </a:t>
            </a:r>
          </a:p>
        </p:txBody>
      </p:sp>
      <p:sp>
        <p:nvSpPr>
          <p:cNvPr id="18" name="Segnaposto piè di pagina 23">
            <a:extLst>
              <a:ext uri="{FF2B5EF4-FFF2-40B4-BE49-F238E27FC236}">
                <a16:creationId xmlns:a16="http://schemas.microsoft.com/office/drawing/2014/main" id="{F9BE5B46-5AFA-25AB-198D-EC4F55F06E32}"/>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3998902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magine 40" descr="Immagine che contiene linea, Diagramma, diagramma, testo&#10;&#10;Descrizione generata automaticamente">
            <a:extLst>
              <a:ext uri="{FF2B5EF4-FFF2-40B4-BE49-F238E27FC236}">
                <a16:creationId xmlns:a16="http://schemas.microsoft.com/office/drawing/2014/main" id="{F004335F-D8C1-EE2E-CE39-192F14794C10}"/>
              </a:ext>
            </a:extLst>
          </p:cNvPr>
          <p:cNvPicPr>
            <a:picLocks noChangeAspect="1"/>
          </p:cNvPicPr>
          <p:nvPr/>
        </p:nvPicPr>
        <p:blipFill>
          <a:blip r:embed="rId3"/>
          <a:stretch>
            <a:fillRect/>
          </a:stretch>
        </p:blipFill>
        <p:spPr>
          <a:xfrm>
            <a:off x="524885" y="1201566"/>
            <a:ext cx="5596340" cy="3426972"/>
          </a:xfrm>
          <a:prstGeom prst="rect">
            <a:avLst/>
          </a:prstGeom>
          <a:ln>
            <a:solidFill>
              <a:srgbClr val="C00000"/>
            </a:solidFill>
          </a:ln>
        </p:spPr>
      </p:pic>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24</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33" name="Title 1">
            <a:extLst>
              <a:ext uri="{FF2B5EF4-FFF2-40B4-BE49-F238E27FC236}">
                <a16:creationId xmlns:a16="http://schemas.microsoft.com/office/drawing/2014/main" id="{9EAE74A9-4B05-F881-6B77-EBEDDF08211C}"/>
              </a:ext>
            </a:extLst>
          </p:cNvPr>
          <p:cNvSpPr txBox="1">
            <a:spLocks/>
          </p:cNvSpPr>
          <p:nvPr/>
        </p:nvSpPr>
        <p:spPr>
          <a:xfrm>
            <a:off x="0" y="25478"/>
            <a:ext cx="8705186" cy="40266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70C0"/>
                </a:solidFill>
              </a:rPr>
              <a:t>Prototypes Tests – synergies with JLAB12</a:t>
            </a:r>
          </a:p>
        </p:txBody>
      </p:sp>
      <p:sp>
        <p:nvSpPr>
          <p:cNvPr id="37" name="CasellaDiTesto 36">
            <a:extLst>
              <a:ext uri="{FF2B5EF4-FFF2-40B4-BE49-F238E27FC236}">
                <a16:creationId xmlns:a16="http://schemas.microsoft.com/office/drawing/2014/main" id="{7801AB40-514E-B4E0-6B7C-80AAE8FD2995}"/>
              </a:ext>
            </a:extLst>
          </p:cNvPr>
          <p:cNvSpPr txBox="1"/>
          <p:nvPr/>
        </p:nvSpPr>
        <p:spPr>
          <a:xfrm>
            <a:off x="157223" y="735781"/>
            <a:ext cx="5596340" cy="369332"/>
          </a:xfrm>
          <a:prstGeom prst="rect">
            <a:avLst/>
          </a:prstGeom>
          <a:noFill/>
        </p:spPr>
        <p:txBody>
          <a:bodyPr wrap="none" rtlCol="0">
            <a:spAutoFit/>
          </a:bodyPr>
          <a:lstStyle/>
          <a:p>
            <a:r>
              <a:rPr lang="en-US" dirty="0"/>
              <a:t>Test of Large Area Prototype steps @ LNF: CS - 40x46 cm </a:t>
            </a:r>
            <a:r>
              <a:rPr lang="en-US" baseline="30000" dirty="0"/>
              <a:t>2</a:t>
            </a:r>
          </a:p>
        </p:txBody>
      </p:sp>
      <p:sp>
        <p:nvSpPr>
          <p:cNvPr id="38" name="CasellaDiTesto 37">
            <a:extLst>
              <a:ext uri="{FF2B5EF4-FFF2-40B4-BE49-F238E27FC236}">
                <a16:creationId xmlns:a16="http://schemas.microsoft.com/office/drawing/2014/main" id="{E640B54F-1D19-C3B3-D469-E72F666BB32E}"/>
              </a:ext>
            </a:extLst>
          </p:cNvPr>
          <p:cNvSpPr txBox="1"/>
          <p:nvPr/>
        </p:nvSpPr>
        <p:spPr>
          <a:xfrm>
            <a:off x="6121225" y="753461"/>
            <a:ext cx="2512163" cy="369332"/>
          </a:xfrm>
          <a:prstGeom prst="rect">
            <a:avLst/>
          </a:prstGeom>
          <a:noFill/>
        </p:spPr>
        <p:txBody>
          <a:bodyPr wrap="none" rtlCol="0">
            <a:spAutoFit/>
          </a:bodyPr>
          <a:lstStyle/>
          <a:p>
            <a:r>
              <a:rPr lang="en-US" b="1" dirty="0">
                <a:solidFill>
                  <a:srgbClr val="0070C0"/>
                </a:solidFill>
              </a:rPr>
              <a:t>Data analysis is ongoing </a:t>
            </a:r>
          </a:p>
        </p:txBody>
      </p:sp>
      <p:sp>
        <p:nvSpPr>
          <p:cNvPr id="39" name="CasellaDiTesto 38">
            <a:extLst>
              <a:ext uri="{FF2B5EF4-FFF2-40B4-BE49-F238E27FC236}">
                <a16:creationId xmlns:a16="http://schemas.microsoft.com/office/drawing/2014/main" id="{A6752C1C-4ABA-92A2-EDAB-E6EB94FB3205}"/>
              </a:ext>
            </a:extLst>
          </p:cNvPr>
          <p:cNvSpPr txBox="1"/>
          <p:nvPr/>
        </p:nvSpPr>
        <p:spPr>
          <a:xfrm>
            <a:off x="6556248" y="2110085"/>
            <a:ext cx="2195922" cy="923330"/>
          </a:xfrm>
          <a:prstGeom prst="rect">
            <a:avLst/>
          </a:prstGeom>
          <a:noFill/>
        </p:spPr>
        <p:txBody>
          <a:bodyPr wrap="none" rtlCol="0">
            <a:spAutoFit/>
          </a:bodyPr>
          <a:lstStyle/>
          <a:p>
            <a:r>
              <a:rPr lang="en-US" dirty="0"/>
              <a:t>First results confirm</a:t>
            </a:r>
          </a:p>
          <a:p>
            <a:r>
              <a:rPr lang="en-US" dirty="0"/>
              <a:t>that maximum gain is</a:t>
            </a:r>
          </a:p>
          <a:p>
            <a:r>
              <a:rPr lang="en-US" b="1" dirty="0"/>
              <a:t>~ 6000</a:t>
            </a:r>
          </a:p>
        </p:txBody>
      </p:sp>
      <p:cxnSp>
        <p:nvCxnSpPr>
          <p:cNvPr id="40" name="Connettore 2 39">
            <a:extLst>
              <a:ext uri="{FF2B5EF4-FFF2-40B4-BE49-F238E27FC236}">
                <a16:creationId xmlns:a16="http://schemas.microsoft.com/office/drawing/2014/main" id="{BE7523B6-3EAD-7DA1-5984-DD975E5D12DE}"/>
              </a:ext>
            </a:extLst>
          </p:cNvPr>
          <p:cNvCxnSpPr/>
          <p:nvPr/>
        </p:nvCxnSpPr>
        <p:spPr>
          <a:xfrm flipH="1" flipV="1">
            <a:off x="5852160" y="1847088"/>
            <a:ext cx="630936" cy="850392"/>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 name="Segnaposto piè di pagina 23">
            <a:extLst>
              <a:ext uri="{FF2B5EF4-FFF2-40B4-BE49-F238E27FC236}">
                <a16:creationId xmlns:a16="http://schemas.microsoft.com/office/drawing/2014/main" id="{3C05A240-1C87-5144-54DB-55B483D2C615}"/>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3131056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152400" y="4514088"/>
            <a:ext cx="8628986" cy="20349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solidFill>
                  <a:srgbClr val="C00000"/>
                </a:solidFill>
              </a:rPr>
              <a:t>* A new </a:t>
            </a:r>
            <a:r>
              <a:rPr lang="it-IT" dirty="0" err="1">
                <a:solidFill>
                  <a:srgbClr val="C00000"/>
                </a:solidFill>
              </a:rPr>
              <a:t>experienced</a:t>
            </a:r>
            <a:r>
              <a:rPr lang="it-IT" dirty="0">
                <a:solidFill>
                  <a:srgbClr val="C00000"/>
                </a:solidFill>
              </a:rPr>
              <a:t> post-doc </a:t>
            </a:r>
            <a:r>
              <a:rPr lang="it-IT" dirty="0" err="1">
                <a:solidFill>
                  <a:srgbClr val="C00000"/>
                </a:solidFill>
              </a:rPr>
              <a:t>has</a:t>
            </a:r>
            <a:r>
              <a:rPr lang="it-IT" dirty="0">
                <a:solidFill>
                  <a:srgbClr val="C00000"/>
                </a:solidFill>
              </a:rPr>
              <a:t> </a:t>
            </a:r>
            <a:r>
              <a:rPr lang="it-IT" dirty="0" err="1">
                <a:solidFill>
                  <a:srgbClr val="C00000"/>
                </a:solidFill>
              </a:rPr>
              <a:t>been</a:t>
            </a:r>
            <a:r>
              <a:rPr lang="it-IT" dirty="0">
                <a:solidFill>
                  <a:srgbClr val="C00000"/>
                </a:solidFill>
              </a:rPr>
              <a:t> </a:t>
            </a:r>
            <a:r>
              <a:rPr lang="it-IT" dirty="0" err="1">
                <a:solidFill>
                  <a:srgbClr val="C00000"/>
                </a:solidFill>
              </a:rPr>
              <a:t>selected</a:t>
            </a:r>
            <a:r>
              <a:rPr lang="it-IT" dirty="0">
                <a:solidFill>
                  <a:srgbClr val="C00000"/>
                </a:solidFill>
              </a:rPr>
              <a:t> (DOE- PED2024) </a:t>
            </a:r>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25</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33" name="Title 1">
            <a:extLst>
              <a:ext uri="{FF2B5EF4-FFF2-40B4-BE49-F238E27FC236}">
                <a16:creationId xmlns:a16="http://schemas.microsoft.com/office/drawing/2014/main" id="{9EAE74A9-4B05-F881-6B77-EBEDDF08211C}"/>
              </a:ext>
            </a:extLst>
          </p:cNvPr>
          <p:cNvSpPr txBox="1">
            <a:spLocks/>
          </p:cNvSpPr>
          <p:nvPr/>
        </p:nvSpPr>
        <p:spPr>
          <a:xfrm>
            <a:off x="0" y="25478"/>
            <a:ext cx="8705186" cy="40266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70C0"/>
                </a:solidFill>
              </a:rPr>
              <a:t>INFN- Workforce</a:t>
            </a:r>
          </a:p>
        </p:txBody>
      </p:sp>
      <p:graphicFrame>
        <p:nvGraphicFramePr>
          <p:cNvPr id="4" name="Tabella 3">
            <a:extLst>
              <a:ext uri="{FF2B5EF4-FFF2-40B4-BE49-F238E27FC236}">
                <a16:creationId xmlns:a16="http://schemas.microsoft.com/office/drawing/2014/main" id="{9D6AF6A5-52F1-5F8C-C101-E261DC9ED3AC}"/>
              </a:ext>
            </a:extLst>
          </p:cNvPr>
          <p:cNvGraphicFramePr>
            <a:graphicFrameLocks noGrp="1"/>
          </p:cNvGraphicFramePr>
          <p:nvPr>
            <p:extLst>
              <p:ext uri="{D42A27DB-BD31-4B8C-83A1-F6EECF244321}">
                <p14:modId xmlns:p14="http://schemas.microsoft.com/office/powerpoint/2010/main" val="1175587955"/>
              </p:ext>
            </p:extLst>
          </p:nvPr>
        </p:nvGraphicFramePr>
        <p:xfrm>
          <a:off x="152400" y="775690"/>
          <a:ext cx="4639733" cy="3502664"/>
        </p:xfrm>
        <a:graphic>
          <a:graphicData uri="http://schemas.openxmlformats.org/drawingml/2006/table">
            <a:tbl>
              <a:tblPr firstRow="1" bandRow="1">
                <a:tableStyleId>{5C22544A-7EE6-4342-B048-85BDC9FD1C3A}</a:tableStyleId>
              </a:tblPr>
              <a:tblGrid>
                <a:gridCol w="1892125">
                  <a:extLst>
                    <a:ext uri="{9D8B030D-6E8A-4147-A177-3AD203B41FA5}">
                      <a16:colId xmlns:a16="http://schemas.microsoft.com/office/drawing/2014/main" val="20000"/>
                    </a:ext>
                  </a:extLst>
                </a:gridCol>
                <a:gridCol w="1801546">
                  <a:extLst>
                    <a:ext uri="{9D8B030D-6E8A-4147-A177-3AD203B41FA5}">
                      <a16:colId xmlns:a16="http://schemas.microsoft.com/office/drawing/2014/main" val="2689909562"/>
                    </a:ext>
                  </a:extLst>
                </a:gridCol>
                <a:gridCol w="946062">
                  <a:extLst>
                    <a:ext uri="{9D8B030D-6E8A-4147-A177-3AD203B41FA5}">
                      <a16:colId xmlns:a16="http://schemas.microsoft.com/office/drawing/2014/main" val="3470567285"/>
                    </a:ext>
                  </a:extLst>
                </a:gridCol>
              </a:tblGrid>
              <a:tr h="378550">
                <a:tc grid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mn-lt"/>
                          <a:cs typeface="Calibri"/>
                        </a:rPr>
                        <a:t>Roma Tor </a:t>
                      </a:r>
                      <a:r>
                        <a:rPr lang="en-US" sz="1400" dirty="0" err="1">
                          <a:solidFill>
                            <a:schemeClr val="bg1"/>
                          </a:solidFill>
                          <a:latin typeface="+mn-lt"/>
                          <a:cs typeface="Calibri"/>
                        </a:rPr>
                        <a:t>Vergata</a:t>
                      </a:r>
                      <a:endParaRPr lang="en-US" sz="1400" dirty="0">
                        <a:solidFill>
                          <a:schemeClr val="bg1"/>
                        </a:solidFill>
                        <a:latin typeface="+mn-lt"/>
                        <a:cs typeface="Calibri"/>
                      </a:endParaRP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0997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400" b="1" noProof="0" dirty="0" err="1">
                          <a:solidFill>
                            <a:srgbClr val="0070C0"/>
                          </a:solidFill>
                          <a:latin typeface="+mn-lt"/>
                          <a:cs typeface="Calibri"/>
                        </a:rPr>
                        <a:t>Researchers</a:t>
                      </a:r>
                      <a:endParaRPr lang="it-IT" sz="1400" b="1" noProof="0" dirty="0">
                        <a:solidFill>
                          <a:srgbClr val="0070C0"/>
                        </a:solidFill>
                        <a:latin typeface="+mn-lt"/>
                        <a:cs typeface="Calibri"/>
                      </a:endParaRPr>
                    </a:p>
                  </a:txBody>
                  <a:tcPr/>
                </a:tc>
                <a:tc>
                  <a:txBody>
                    <a:bodyPr/>
                    <a:lstStyle/>
                    <a:p>
                      <a:r>
                        <a:rPr lang="it-IT" sz="1400" b="1" noProof="0">
                          <a:solidFill>
                            <a:srgbClr val="0070C0"/>
                          </a:solidFill>
                          <a:latin typeface="+mn-lt"/>
                          <a:cs typeface="Calibri"/>
                        </a:rPr>
                        <a:t>Position</a:t>
                      </a:r>
                      <a:endParaRPr lang="en-US" sz="1400">
                        <a:solidFill>
                          <a:srgbClr val="0070C0"/>
                        </a:solidFill>
                        <a:latin typeface="+mn-lt"/>
                      </a:endParaRPr>
                    </a:p>
                  </a:txBody>
                  <a:tcPr/>
                </a:tc>
                <a:tc>
                  <a:txBody>
                    <a:bodyPr/>
                    <a:lstStyle/>
                    <a:p>
                      <a:r>
                        <a:rPr lang="it-IT" sz="1400" b="1" dirty="0">
                          <a:solidFill>
                            <a:srgbClr val="0070C0"/>
                          </a:solidFill>
                          <a:latin typeface="+mn-lt"/>
                          <a:cs typeface="Calibri"/>
                        </a:rPr>
                        <a:t>FTE</a:t>
                      </a:r>
                      <a:endParaRPr lang="en-US" sz="1400" dirty="0">
                        <a:solidFill>
                          <a:srgbClr val="0070C0"/>
                        </a:solidFill>
                        <a:latin typeface="+mn-lt"/>
                      </a:endParaRPr>
                    </a:p>
                  </a:txBody>
                  <a:tcPr/>
                </a:tc>
                <a:extLst>
                  <a:ext uri="{0D108BD9-81ED-4DB2-BD59-A6C34878D82A}">
                    <a16:rowId xmlns:a16="http://schemas.microsoft.com/office/drawing/2014/main" val="10001"/>
                  </a:ext>
                </a:extLst>
              </a:tr>
              <a:tr h="309974">
                <a:tc>
                  <a:txBody>
                    <a:bodyPr/>
                    <a:lstStyle/>
                    <a:p>
                      <a:r>
                        <a:rPr lang="en-US" sz="1400" dirty="0">
                          <a:latin typeface="+mn-lt"/>
                          <a:cs typeface="Calibri"/>
                        </a:rPr>
                        <a:t>Annalisa D’Angelo</a:t>
                      </a:r>
                      <a:endParaRPr lang="it-IT" sz="1400" dirty="0">
                        <a:latin typeface="+mn-lt"/>
                        <a:cs typeface="Calibri"/>
                      </a:endParaRPr>
                    </a:p>
                  </a:txBody>
                  <a:tcPr/>
                </a:tc>
                <a:tc>
                  <a:txBody>
                    <a:bodyPr/>
                    <a:lstStyle/>
                    <a:p>
                      <a:r>
                        <a:rPr lang="en-US" sz="1400" dirty="0">
                          <a:latin typeface="+mn-lt"/>
                          <a:cs typeface="Calibri"/>
                        </a:rPr>
                        <a:t>P.O.</a:t>
                      </a:r>
                      <a:endParaRPr lang="en-US" sz="1400" dirty="0">
                        <a:latin typeface="+mn-lt"/>
                      </a:endParaRPr>
                    </a:p>
                  </a:txBody>
                  <a:tcPr/>
                </a:tc>
                <a:tc>
                  <a:txBody>
                    <a:bodyPr/>
                    <a:lstStyle/>
                    <a:p>
                      <a:r>
                        <a:rPr lang="en-US" sz="1400" dirty="0">
                          <a:latin typeface="+mn-lt"/>
                          <a:cs typeface="Calibri"/>
                        </a:rPr>
                        <a:t>50%</a:t>
                      </a:r>
                      <a:endParaRPr lang="en-US" sz="1400" dirty="0">
                        <a:latin typeface="+mn-lt"/>
                      </a:endParaRPr>
                    </a:p>
                  </a:txBody>
                  <a:tcPr/>
                </a:tc>
                <a:extLst>
                  <a:ext uri="{0D108BD9-81ED-4DB2-BD59-A6C34878D82A}">
                    <a16:rowId xmlns:a16="http://schemas.microsoft.com/office/drawing/2014/main" val="10002"/>
                  </a:ext>
                </a:extLst>
              </a:tr>
              <a:tr h="334348">
                <a:tc>
                  <a:txBody>
                    <a:bodyPr/>
                    <a:lstStyle/>
                    <a:p>
                      <a:r>
                        <a:rPr lang="en-US" sz="1400" dirty="0" err="1">
                          <a:latin typeface="+mn-lt"/>
                          <a:cs typeface="Calibri"/>
                        </a:rPr>
                        <a:t>Lucilla</a:t>
                      </a:r>
                      <a:r>
                        <a:rPr lang="en-US" sz="1400" dirty="0">
                          <a:latin typeface="+mn-lt"/>
                          <a:cs typeface="Calibri"/>
                        </a:rPr>
                        <a:t> </a:t>
                      </a:r>
                      <a:r>
                        <a:rPr lang="en-US" sz="1400" dirty="0" err="1">
                          <a:latin typeface="+mn-lt"/>
                          <a:cs typeface="Calibri"/>
                        </a:rPr>
                        <a:t>Lanza</a:t>
                      </a:r>
                      <a:endParaRPr lang="it-IT" sz="1400" dirty="0">
                        <a:latin typeface="+mn-lt"/>
                        <a:cs typeface="Calibri"/>
                      </a:endParaRPr>
                    </a:p>
                  </a:txBody>
                  <a:tcPr/>
                </a:tc>
                <a:tc>
                  <a:txBody>
                    <a:bodyPr/>
                    <a:lstStyle/>
                    <a:p>
                      <a:r>
                        <a:rPr lang="en-US" sz="1400" dirty="0" err="1">
                          <a:latin typeface="+mn-lt"/>
                          <a:cs typeface="Calibri"/>
                        </a:rPr>
                        <a:t>RTDb</a:t>
                      </a:r>
                      <a:endParaRPr lang="en-US" sz="1400" dirty="0">
                        <a:latin typeface="+mn-lt"/>
                      </a:endParaRPr>
                    </a:p>
                  </a:txBody>
                  <a:tcPr/>
                </a:tc>
                <a:tc>
                  <a:txBody>
                    <a:bodyPr/>
                    <a:lstStyle/>
                    <a:p>
                      <a:r>
                        <a:rPr lang="en-US" sz="1400" dirty="0">
                          <a:latin typeface="+mn-lt"/>
                          <a:cs typeface="Calibri"/>
                        </a:rPr>
                        <a:t>30%</a:t>
                      </a:r>
                      <a:endParaRPr lang="en-US" sz="1400" dirty="0">
                        <a:latin typeface="+mn-lt"/>
                      </a:endParaRPr>
                    </a:p>
                  </a:txBody>
                  <a:tcPr/>
                </a:tc>
                <a:extLst>
                  <a:ext uri="{0D108BD9-81ED-4DB2-BD59-A6C34878D82A}">
                    <a16:rowId xmlns:a16="http://schemas.microsoft.com/office/drawing/2014/main" val="10003"/>
                  </a:ext>
                </a:extLst>
              </a:tr>
              <a:tr h="309974">
                <a:tc>
                  <a:txBody>
                    <a:bodyPr/>
                    <a:lstStyle/>
                    <a:p>
                      <a:r>
                        <a:rPr lang="en-US" sz="1400" dirty="0">
                          <a:latin typeface="+mn-lt"/>
                          <a:cs typeface="Calibri"/>
                        </a:rPr>
                        <a:t>Roberto Amendola</a:t>
                      </a:r>
                      <a:endParaRPr lang="it-IT" sz="1400" dirty="0">
                        <a:latin typeface="+mn-lt"/>
                        <a:cs typeface="Calibri"/>
                      </a:endParaRPr>
                    </a:p>
                  </a:txBody>
                  <a:tcPr/>
                </a:tc>
                <a:tc>
                  <a:txBody>
                    <a:bodyPr/>
                    <a:lstStyle/>
                    <a:p>
                      <a:r>
                        <a:rPr lang="en-US" sz="1400" dirty="0" err="1">
                          <a:latin typeface="+mn-lt"/>
                          <a:cs typeface="Calibri"/>
                        </a:rPr>
                        <a:t>Tecnologo</a:t>
                      </a:r>
                      <a:r>
                        <a:rPr lang="en-US" sz="1400" dirty="0">
                          <a:latin typeface="+mn-lt"/>
                          <a:cs typeface="Calibri"/>
                        </a:rPr>
                        <a:t> 	</a:t>
                      </a:r>
                      <a:endParaRPr lang="en-US" sz="1400" dirty="0">
                        <a:latin typeface="+mn-lt"/>
                      </a:endParaRPr>
                    </a:p>
                  </a:txBody>
                  <a:tcPr/>
                </a:tc>
                <a:tc>
                  <a:txBody>
                    <a:bodyPr/>
                    <a:lstStyle/>
                    <a:p>
                      <a:r>
                        <a:rPr lang="en-US" sz="1400" dirty="0">
                          <a:latin typeface="+mn-lt"/>
                          <a:cs typeface="Calibri"/>
                        </a:rPr>
                        <a:t>20%</a:t>
                      </a:r>
                      <a:endParaRPr lang="en-US" sz="1400" dirty="0">
                        <a:latin typeface="+mn-lt"/>
                      </a:endParaRPr>
                    </a:p>
                  </a:txBody>
                  <a:tcPr/>
                </a:tc>
                <a:extLst>
                  <a:ext uri="{0D108BD9-81ED-4DB2-BD59-A6C34878D82A}">
                    <a16:rowId xmlns:a16="http://schemas.microsoft.com/office/drawing/2014/main" val="10004"/>
                  </a:ext>
                </a:extLst>
              </a:tr>
              <a:tr h="309974">
                <a:tc>
                  <a:txBody>
                    <a:bodyPr/>
                    <a:lstStyle/>
                    <a:p>
                      <a:r>
                        <a:rPr lang="it-IT" sz="1400" dirty="0">
                          <a:latin typeface="+mn-lt"/>
                          <a:cs typeface="Calibri"/>
                        </a:rPr>
                        <a:t>Alessia Fantini</a:t>
                      </a:r>
                    </a:p>
                  </a:txBody>
                  <a:tcPr/>
                </a:tc>
                <a:tc>
                  <a:txBody>
                    <a:bodyPr/>
                    <a:lstStyle/>
                    <a:p>
                      <a:r>
                        <a:rPr lang="it-IT" sz="1400" dirty="0">
                          <a:latin typeface="+mn-lt"/>
                          <a:cs typeface="Calibri"/>
                        </a:rPr>
                        <a:t>Ric. </a:t>
                      </a:r>
                      <a:r>
                        <a:rPr lang="it-IT" sz="1400" dirty="0" err="1">
                          <a:latin typeface="+mn-lt"/>
                          <a:cs typeface="Calibri"/>
                        </a:rPr>
                        <a:t>Univ</a:t>
                      </a:r>
                      <a:r>
                        <a:rPr lang="it-IT" sz="1400" dirty="0">
                          <a:latin typeface="+mn-lt"/>
                          <a:cs typeface="Calibri"/>
                        </a:rPr>
                        <a:t>.</a:t>
                      </a:r>
                      <a:endParaRPr lang="en-US" sz="1400" dirty="0">
                        <a:latin typeface="+mn-lt"/>
                      </a:endParaRPr>
                    </a:p>
                  </a:txBody>
                  <a:tcPr/>
                </a:tc>
                <a:tc>
                  <a:txBody>
                    <a:bodyPr/>
                    <a:lstStyle/>
                    <a:p>
                      <a:r>
                        <a:rPr lang="en-US" sz="1400" dirty="0">
                          <a:latin typeface="+mn-lt"/>
                          <a:cs typeface="Calibri"/>
                        </a:rPr>
                        <a:t>30%</a:t>
                      </a:r>
                      <a:endParaRPr lang="en-US" sz="1400" dirty="0">
                        <a:latin typeface="+mn-lt"/>
                      </a:endParaRPr>
                    </a:p>
                  </a:txBody>
                  <a:tcPr/>
                </a:tc>
                <a:extLst>
                  <a:ext uri="{0D108BD9-81ED-4DB2-BD59-A6C34878D82A}">
                    <a16:rowId xmlns:a16="http://schemas.microsoft.com/office/drawing/2014/main" val="1537921271"/>
                  </a:ext>
                </a:extLst>
              </a:tr>
              <a:tr h="309974">
                <a:tc>
                  <a:txBody>
                    <a:bodyPr/>
                    <a:lstStyle/>
                    <a:p>
                      <a:r>
                        <a:rPr lang="it-IT" sz="1400" dirty="0">
                          <a:latin typeface="+mn-lt"/>
                          <a:cs typeface="Calibri"/>
                        </a:rPr>
                        <a:t>Rachele Di Salvo</a:t>
                      </a:r>
                    </a:p>
                  </a:txBody>
                  <a:tcPr/>
                </a:tc>
                <a:tc>
                  <a:txBody>
                    <a:bodyPr/>
                    <a:lstStyle/>
                    <a:p>
                      <a:r>
                        <a:rPr lang="en-US" sz="1400" dirty="0">
                          <a:latin typeface="+mn-lt"/>
                        </a:rPr>
                        <a:t>I Ric. INFN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mn-lt"/>
                          <a:cs typeface="Calibri"/>
                        </a:rPr>
                        <a:t>10%</a:t>
                      </a:r>
                      <a:endParaRPr lang="en-US" sz="1400" dirty="0">
                        <a:latin typeface="+mn-lt"/>
                      </a:endParaRPr>
                    </a:p>
                  </a:txBody>
                  <a:tcPr/>
                </a:tc>
                <a:extLst>
                  <a:ext uri="{0D108BD9-81ED-4DB2-BD59-A6C34878D82A}">
                    <a16:rowId xmlns:a16="http://schemas.microsoft.com/office/drawing/2014/main" val="4019440256"/>
                  </a:ext>
                </a:extLst>
              </a:tr>
              <a:tr h="309974">
                <a:tc>
                  <a:txBody>
                    <a:bodyPr/>
                    <a:lstStyle/>
                    <a:p>
                      <a:r>
                        <a:rPr lang="it-IT" sz="1400" dirty="0">
                          <a:latin typeface="+mn-lt"/>
                          <a:cs typeface="Calibri"/>
                        </a:rPr>
                        <a:t>Bruno </a:t>
                      </a:r>
                      <a:r>
                        <a:rPr lang="it-IT" sz="1400" dirty="0" err="1">
                          <a:latin typeface="+mn-lt"/>
                          <a:cs typeface="Calibri"/>
                        </a:rPr>
                        <a:t>Benkel</a:t>
                      </a:r>
                      <a:r>
                        <a:rPr lang="it-IT" sz="1400" dirty="0">
                          <a:latin typeface="+mn-lt"/>
                          <a:cs typeface="Calibri"/>
                        </a:rPr>
                        <a:t> *</a:t>
                      </a:r>
                    </a:p>
                  </a:txBody>
                  <a:tcPr/>
                </a:tc>
                <a:tc>
                  <a:txBody>
                    <a:bodyPr/>
                    <a:lstStyle/>
                    <a:p>
                      <a:r>
                        <a:rPr lang="en-US" sz="1400" dirty="0" err="1">
                          <a:latin typeface="+mn-lt"/>
                        </a:rPr>
                        <a:t>Assegnista</a:t>
                      </a:r>
                      <a:r>
                        <a:rPr lang="en-US" sz="1400" dirty="0">
                          <a:latin typeface="+mn-lt"/>
                        </a:rPr>
                        <a:t> Tec.</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mn-lt"/>
                          <a:cs typeface="Calibri"/>
                        </a:rPr>
                        <a:t>100%</a:t>
                      </a:r>
                      <a:endParaRPr lang="en-US" sz="1400" dirty="0">
                        <a:latin typeface="+mn-lt"/>
                      </a:endParaRPr>
                    </a:p>
                  </a:txBody>
                  <a:tcPr/>
                </a:tc>
                <a:extLst>
                  <a:ext uri="{0D108BD9-81ED-4DB2-BD59-A6C34878D82A}">
                    <a16:rowId xmlns:a16="http://schemas.microsoft.com/office/drawing/2014/main" val="796196326"/>
                  </a:ext>
                </a:extLst>
              </a:tr>
              <a:tr h="309974">
                <a:tc>
                  <a:txBody>
                    <a:bodyPr/>
                    <a:lstStyle/>
                    <a:p>
                      <a:r>
                        <a:rPr lang="it-IT" sz="1400" dirty="0">
                          <a:latin typeface="+mn-lt"/>
                          <a:cs typeface="Calibri"/>
                        </a:rPr>
                        <a:t>Gaetano Salina</a:t>
                      </a:r>
                    </a:p>
                  </a:txBody>
                  <a:tcPr/>
                </a:tc>
                <a:tc>
                  <a:txBody>
                    <a:bodyPr/>
                    <a:lstStyle/>
                    <a:p>
                      <a:r>
                        <a:rPr lang="en-US" sz="1400" dirty="0">
                          <a:latin typeface="+mn-lt"/>
                        </a:rPr>
                        <a:t>Dir. </a:t>
                      </a:r>
                      <a:r>
                        <a:rPr lang="en-US" sz="1400" dirty="0" err="1">
                          <a:latin typeface="+mn-lt"/>
                        </a:rPr>
                        <a:t>Ricerca</a:t>
                      </a:r>
                      <a:r>
                        <a:rPr lang="en-US" sz="1400" dirty="0">
                          <a:latin typeface="+mn-lt"/>
                        </a:rPr>
                        <a:t> INFN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mn-lt"/>
                        </a:rPr>
                        <a:t>20%</a:t>
                      </a:r>
                    </a:p>
                  </a:txBody>
                  <a:tcPr/>
                </a:tc>
                <a:extLst>
                  <a:ext uri="{0D108BD9-81ED-4DB2-BD59-A6C34878D82A}">
                    <a16:rowId xmlns:a16="http://schemas.microsoft.com/office/drawing/2014/main" val="4241712206"/>
                  </a:ext>
                </a:extLst>
              </a:tr>
              <a:tr h="309974">
                <a:tc>
                  <a:txBody>
                    <a:bodyPr/>
                    <a:lstStyle/>
                    <a:p>
                      <a:r>
                        <a:rPr lang="it-IT" sz="1400" dirty="0">
                          <a:latin typeface="+mn-lt"/>
                          <a:cs typeface="Calibri"/>
                        </a:rPr>
                        <a:t>Karolina </a:t>
                      </a:r>
                      <a:r>
                        <a:rPr lang="it-IT" sz="1400" dirty="0" err="1">
                          <a:latin typeface="+mn-lt"/>
                          <a:cs typeface="Calibri"/>
                        </a:rPr>
                        <a:t>Armonaite</a:t>
                      </a:r>
                      <a:endParaRPr lang="it-IT" sz="1400" dirty="0">
                        <a:latin typeface="+mn-lt"/>
                        <a:cs typeface="Calibri"/>
                      </a:endParaRPr>
                    </a:p>
                  </a:txBody>
                  <a:tcPr/>
                </a:tc>
                <a:tc>
                  <a:txBody>
                    <a:bodyPr/>
                    <a:lstStyle/>
                    <a:p>
                      <a:r>
                        <a:rPr lang="en-US" sz="1400" dirty="0" err="1">
                          <a:latin typeface="+mn-lt"/>
                        </a:rPr>
                        <a:t>Assegn</a:t>
                      </a:r>
                      <a:r>
                        <a:rPr lang="en-US" sz="1400" dirty="0">
                          <a:latin typeface="+mn-lt"/>
                        </a:rPr>
                        <a:t>. </a:t>
                      </a:r>
                      <a:r>
                        <a:rPr lang="en-US" sz="1400" dirty="0" err="1">
                          <a:latin typeface="+mn-lt"/>
                        </a:rPr>
                        <a:t>altro</a:t>
                      </a:r>
                      <a:r>
                        <a:rPr lang="en-US" sz="1400" dirty="0">
                          <a:latin typeface="+mn-lt"/>
                        </a:rPr>
                        <a:t> </a:t>
                      </a:r>
                      <a:r>
                        <a:rPr lang="en-US" sz="1400" dirty="0" err="1">
                          <a:latin typeface="+mn-lt"/>
                        </a:rPr>
                        <a:t>ente</a:t>
                      </a:r>
                      <a:endParaRPr lang="en-US" sz="1400" dirty="0">
                        <a:latin typeface="+mn-lt"/>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mn-lt"/>
                        </a:rPr>
                        <a:t>20%</a:t>
                      </a:r>
                    </a:p>
                  </a:txBody>
                  <a:tcPr/>
                </a:tc>
                <a:extLst>
                  <a:ext uri="{0D108BD9-81ED-4DB2-BD59-A6C34878D82A}">
                    <a16:rowId xmlns:a16="http://schemas.microsoft.com/office/drawing/2014/main" val="4149426870"/>
                  </a:ext>
                </a:extLst>
              </a:tr>
              <a:tr h="309974">
                <a:tc>
                  <a:txBody>
                    <a:bodyPr/>
                    <a:lstStyle/>
                    <a:p>
                      <a:r>
                        <a:rPr lang="it-IT" sz="1400" b="1" dirty="0">
                          <a:solidFill>
                            <a:srgbClr val="0070C0"/>
                          </a:solidFill>
                          <a:latin typeface="+mn-lt"/>
                          <a:cs typeface="Calibri"/>
                        </a:rPr>
                        <a:t>Totale FTE</a:t>
                      </a:r>
                    </a:p>
                  </a:txBody>
                  <a:tcPr/>
                </a:tc>
                <a:tc>
                  <a:txBody>
                    <a:bodyPr/>
                    <a:lstStyle/>
                    <a:p>
                      <a:endParaRPr lang="en-US" sz="1400" b="1" dirty="0">
                        <a:solidFill>
                          <a:srgbClr val="0070C0"/>
                        </a:solidFill>
                        <a:latin typeface="+mn-lt"/>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rgbClr val="0070C0"/>
                          </a:solidFill>
                          <a:latin typeface="+mn-lt"/>
                        </a:rPr>
                        <a:t>2.8</a:t>
                      </a:r>
                    </a:p>
                  </a:txBody>
                  <a:tcPr/>
                </a:tc>
                <a:extLst>
                  <a:ext uri="{0D108BD9-81ED-4DB2-BD59-A6C34878D82A}">
                    <a16:rowId xmlns:a16="http://schemas.microsoft.com/office/drawing/2014/main" val="2765852107"/>
                  </a:ext>
                </a:extLst>
              </a:tr>
            </a:tbl>
          </a:graphicData>
        </a:graphic>
      </p:graphicFrame>
      <p:graphicFrame>
        <p:nvGraphicFramePr>
          <p:cNvPr id="6" name="Tabella 5">
            <a:extLst>
              <a:ext uri="{FF2B5EF4-FFF2-40B4-BE49-F238E27FC236}">
                <a16:creationId xmlns:a16="http://schemas.microsoft.com/office/drawing/2014/main" id="{06D70A3C-BEB4-1F1A-E838-F42751E66D12}"/>
              </a:ext>
            </a:extLst>
          </p:cNvPr>
          <p:cNvGraphicFramePr>
            <a:graphicFrameLocks noGrp="1"/>
          </p:cNvGraphicFramePr>
          <p:nvPr>
            <p:extLst>
              <p:ext uri="{D42A27DB-BD31-4B8C-83A1-F6EECF244321}">
                <p14:modId xmlns:p14="http://schemas.microsoft.com/office/powerpoint/2010/main" val="1565504432"/>
              </p:ext>
            </p:extLst>
          </p:nvPr>
        </p:nvGraphicFramePr>
        <p:xfrm>
          <a:off x="4834333" y="2571750"/>
          <a:ext cx="4038336" cy="1888365"/>
        </p:xfrm>
        <a:graphic>
          <a:graphicData uri="http://schemas.openxmlformats.org/drawingml/2006/table">
            <a:tbl>
              <a:tblPr/>
              <a:tblGrid>
                <a:gridCol w="1345715">
                  <a:extLst>
                    <a:ext uri="{9D8B030D-6E8A-4147-A177-3AD203B41FA5}">
                      <a16:colId xmlns:a16="http://schemas.microsoft.com/office/drawing/2014/main" val="754611534"/>
                    </a:ext>
                  </a:extLst>
                </a:gridCol>
                <a:gridCol w="2235200">
                  <a:extLst>
                    <a:ext uri="{9D8B030D-6E8A-4147-A177-3AD203B41FA5}">
                      <a16:colId xmlns:a16="http://schemas.microsoft.com/office/drawing/2014/main" val="121932269"/>
                    </a:ext>
                  </a:extLst>
                </a:gridCol>
                <a:gridCol w="457421">
                  <a:extLst>
                    <a:ext uri="{9D8B030D-6E8A-4147-A177-3AD203B41FA5}">
                      <a16:colId xmlns:a16="http://schemas.microsoft.com/office/drawing/2014/main" val="2206224386"/>
                    </a:ext>
                  </a:extLst>
                </a:gridCol>
              </a:tblGrid>
              <a:tr h="0">
                <a:tc gridSpan="3">
                  <a:txBody>
                    <a:bodyPr/>
                    <a:lstStyle/>
                    <a:p>
                      <a:pPr algn="ctr" fontAlgn="b"/>
                      <a:r>
                        <a:rPr lang="en-US" sz="1400" b="1" i="0" u="none" strike="noStrike" noProof="0" dirty="0">
                          <a:solidFill>
                            <a:srgbClr val="000000"/>
                          </a:solidFill>
                          <a:effectLst/>
                          <a:latin typeface="Calibri" panose="020F0502020204030204" pitchFamily="34" charset="0"/>
                        </a:rPr>
                        <a:t>Synergic</a:t>
                      </a:r>
                      <a:r>
                        <a:rPr lang="it-IT" sz="1400" b="1" i="0" u="none" strike="noStrike" dirty="0">
                          <a:solidFill>
                            <a:srgbClr val="000000"/>
                          </a:solidFill>
                          <a:effectLst/>
                          <a:latin typeface="Calibri" panose="020F0502020204030204" pitchFamily="34" charset="0"/>
                        </a:rPr>
                        <a:t> JLAB12 techs</a:t>
                      </a: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hMerge="1">
                  <a:txBody>
                    <a:bodyPr/>
                    <a:lstStyle/>
                    <a:p>
                      <a:endParaRP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hMerge="1">
                  <a:txBody>
                    <a:bodyPr/>
                    <a:lstStyle/>
                    <a:p>
                      <a:pPr algn="l" fontAlgn="b"/>
                      <a:endParaRPr lang="it-IT" sz="1400" b="0" i="0" u="none" strike="noStrike" dirty="0">
                        <a:solidFill>
                          <a:srgbClr val="000000"/>
                        </a:solidFill>
                        <a:effectLst/>
                        <a:latin typeface="Calibri" panose="020F0502020204030204" pitchFamily="34" charset="0"/>
                      </a:endParaRPr>
                    </a:p>
                  </a:txBody>
                  <a:tcPr marL="9525" marR="9525" marT="9525"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20386881"/>
                  </a:ext>
                </a:extLst>
              </a:tr>
              <a:tr h="333096">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it-IT" sz="1400" b="0" i="0" u="none" strike="noStrike" dirty="0">
                          <a:solidFill>
                            <a:srgbClr val="000000"/>
                          </a:solidFill>
                          <a:effectLst/>
                          <a:latin typeface="Calibri" panose="020F0502020204030204" pitchFamily="34" charset="0"/>
                        </a:rPr>
                        <a:t>Giovanni Nobili</a:t>
                      </a:r>
                    </a:p>
                  </a:txBody>
                  <a:tcPr marL="9525" marR="9525" marT="9525"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it-IT" sz="1400" b="0" i="0" u="none" strike="noStrike" dirty="0" err="1">
                          <a:solidFill>
                            <a:srgbClr val="000000"/>
                          </a:solidFill>
                          <a:effectLst/>
                          <a:latin typeface="Calibri" panose="020F0502020204030204" pitchFamily="34" charset="0"/>
                        </a:rPr>
                        <a:t>Coll</a:t>
                      </a:r>
                      <a:r>
                        <a:rPr lang="it-IT" sz="1400" b="0" i="0" u="none" strike="noStrike" dirty="0">
                          <a:solidFill>
                            <a:srgbClr val="000000"/>
                          </a:solidFill>
                          <a:effectLst/>
                          <a:latin typeface="Calibri" panose="020F0502020204030204" pitchFamily="34" charset="0"/>
                        </a:rPr>
                        <a:t>. Tecnico E.R. INFN</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it-IT" sz="1400" b="0" i="0" u="none" strike="noStrike" dirty="0">
                          <a:solidFill>
                            <a:srgbClr val="000000"/>
                          </a:solidFill>
                          <a:effectLst/>
                          <a:latin typeface="Calibri" panose="020F0502020204030204" pitchFamily="34" charset="0"/>
                        </a:rPr>
                        <a:t>50%</a:t>
                      </a:r>
                    </a:p>
                  </a:txBody>
                  <a:tcPr marL="9525" marR="9525" marT="9525"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437658494"/>
                  </a:ext>
                </a:extLst>
              </a:tr>
              <a:tr h="333096">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it-IT" sz="1400" b="0" i="0" u="none" strike="noStrike" dirty="0">
                          <a:solidFill>
                            <a:srgbClr val="000000"/>
                          </a:solidFill>
                          <a:effectLst/>
                          <a:latin typeface="Calibri" panose="020F0502020204030204" pitchFamily="34" charset="0"/>
                        </a:rPr>
                        <a:t>Daniele Pecchi</a:t>
                      </a:r>
                    </a:p>
                  </a:txBody>
                  <a:tcPr marL="9525" marR="9525" marT="9525"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l" fontAlgn="b"/>
                      <a:r>
                        <a:rPr lang="it-IT" sz="1400" b="0" i="0" u="none" strike="noStrike" dirty="0">
                          <a:solidFill>
                            <a:srgbClr val="000000"/>
                          </a:solidFill>
                          <a:effectLst/>
                          <a:latin typeface="Calibri" panose="020F0502020204030204" pitchFamily="34" charset="0"/>
                        </a:rPr>
                        <a:t>Associazione Tecnica – </a:t>
                      </a:r>
                      <a:r>
                        <a:rPr lang="it-IT" sz="1400" b="0" i="0" u="none" strike="noStrike" dirty="0" err="1">
                          <a:solidFill>
                            <a:srgbClr val="000000"/>
                          </a:solidFill>
                          <a:effectLst/>
                          <a:latin typeface="Calibri" panose="020F0502020204030204" pitchFamily="34" charset="0"/>
                        </a:rPr>
                        <a:t>UToV</a:t>
                      </a:r>
                      <a:endParaRPr lang="it-IT" sz="14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it-IT" sz="1400" b="0" i="0" u="none" strike="noStrike">
                          <a:solidFill>
                            <a:srgbClr val="000000"/>
                          </a:solidFill>
                          <a:effectLst/>
                          <a:latin typeface="Calibri" panose="020F0502020204030204" pitchFamily="34" charset="0"/>
                        </a:rPr>
                        <a:t>30%</a:t>
                      </a:r>
                    </a:p>
                  </a:txBody>
                  <a:tcPr marL="9525" marR="9525" marT="9525"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6803059"/>
                  </a:ext>
                </a:extLst>
              </a:tr>
              <a:tr h="333096">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it-IT" sz="1400" b="0" i="0" u="none" strike="noStrike" dirty="0">
                          <a:solidFill>
                            <a:srgbClr val="000000"/>
                          </a:solidFill>
                          <a:effectLst/>
                          <a:latin typeface="Calibri" panose="020F0502020204030204" pitchFamily="34" charset="0"/>
                        </a:rPr>
                        <a:t>Enzo Reali</a:t>
                      </a:r>
                    </a:p>
                  </a:txBody>
                  <a:tcPr marL="9525" marR="9525" marT="9525"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it-IT" sz="1400" b="0" i="0" u="none" strike="noStrike" dirty="0">
                          <a:solidFill>
                            <a:srgbClr val="000000"/>
                          </a:solidFill>
                          <a:effectLst/>
                          <a:latin typeface="Calibri" panose="020F0502020204030204" pitchFamily="34" charset="0"/>
                        </a:rPr>
                        <a:t>Incarico di </a:t>
                      </a:r>
                      <a:r>
                        <a:rPr lang="it-IT" sz="1400" b="0" i="0" u="none" strike="noStrike" dirty="0" err="1">
                          <a:solidFill>
                            <a:srgbClr val="000000"/>
                          </a:solidFill>
                          <a:effectLst/>
                          <a:latin typeface="Calibri" panose="020F0502020204030204" pitchFamily="34" charset="0"/>
                        </a:rPr>
                        <a:t>Coll</a:t>
                      </a:r>
                      <a:r>
                        <a:rPr lang="it-IT" sz="1400" b="0" i="0" u="none" strike="noStrike" dirty="0">
                          <a:solidFill>
                            <a:srgbClr val="000000"/>
                          </a:solidFill>
                          <a:effectLst/>
                          <a:latin typeface="Calibri" panose="020F0502020204030204" pitchFamily="34" charset="0"/>
                        </a:rPr>
                        <a:t>. Tecnica– </a:t>
                      </a:r>
                      <a:r>
                        <a:rPr lang="it-IT" sz="1400" b="0" i="0" u="none" strike="noStrike" dirty="0" err="1">
                          <a:solidFill>
                            <a:srgbClr val="000000"/>
                          </a:solidFill>
                          <a:effectLst/>
                          <a:latin typeface="Calibri" panose="020F0502020204030204" pitchFamily="34" charset="0"/>
                        </a:rPr>
                        <a:t>UToV</a:t>
                      </a:r>
                      <a:endParaRPr lang="it-IT" sz="14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it-IT" sz="1400" b="0" i="0" u="none" strike="noStrike">
                          <a:solidFill>
                            <a:srgbClr val="000000"/>
                          </a:solidFill>
                          <a:effectLst/>
                          <a:latin typeface="Calibri" panose="020F0502020204030204" pitchFamily="34" charset="0"/>
                        </a:rPr>
                        <a:t>30%</a:t>
                      </a:r>
                    </a:p>
                  </a:txBody>
                  <a:tcPr marL="9525" marR="9525" marT="9525"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766952996"/>
                  </a:ext>
                </a:extLst>
              </a:tr>
              <a:tr h="333096">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it-IT" sz="1400" b="0" i="0" u="none" strike="noStrike" dirty="0">
                          <a:solidFill>
                            <a:srgbClr val="000000"/>
                          </a:solidFill>
                          <a:effectLst/>
                          <a:latin typeface="Calibri" panose="020F0502020204030204" pitchFamily="34" charset="0"/>
                        </a:rPr>
                        <a:t>Enrico Maria Tusi</a:t>
                      </a:r>
                    </a:p>
                  </a:txBody>
                  <a:tcPr marL="9525" marR="9525" marT="9525"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l" fontAlgn="b"/>
                      <a:r>
                        <a:rPr lang="it-IT" sz="1400" b="0" i="0" u="none" strike="noStrike" dirty="0">
                          <a:solidFill>
                            <a:srgbClr val="000000"/>
                          </a:solidFill>
                          <a:effectLst/>
                          <a:latin typeface="Calibri" panose="020F0502020204030204" pitchFamily="34" charset="0"/>
                        </a:rPr>
                        <a:t>Incarico di </a:t>
                      </a:r>
                      <a:r>
                        <a:rPr lang="it-IT" sz="1400" b="0" i="0" u="none" strike="noStrike" dirty="0" err="1">
                          <a:solidFill>
                            <a:srgbClr val="000000"/>
                          </a:solidFill>
                          <a:effectLst/>
                          <a:latin typeface="Calibri" panose="020F0502020204030204" pitchFamily="34" charset="0"/>
                        </a:rPr>
                        <a:t>Coll</a:t>
                      </a:r>
                      <a:r>
                        <a:rPr lang="it-IT" sz="1400" b="0" i="0" u="none" strike="noStrike" dirty="0">
                          <a:solidFill>
                            <a:srgbClr val="000000"/>
                          </a:solidFill>
                          <a:effectLst/>
                          <a:latin typeface="Calibri" panose="020F0502020204030204" pitchFamily="34" charset="0"/>
                        </a:rPr>
                        <a:t>. Tecnica – </a:t>
                      </a:r>
                      <a:r>
                        <a:rPr lang="it-IT" sz="1400" b="0" i="0" u="none" strike="noStrike" dirty="0" err="1">
                          <a:solidFill>
                            <a:srgbClr val="000000"/>
                          </a:solidFill>
                          <a:effectLst/>
                          <a:latin typeface="Calibri" panose="020F0502020204030204" pitchFamily="34" charset="0"/>
                        </a:rPr>
                        <a:t>UToV</a:t>
                      </a:r>
                      <a:endParaRPr lang="it-IT" sz="14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it-IT" sz="1400" b="0" i="0" u="none" strike="noStrike">
                          <a:solidFill>
                            <a:srgbClr val="000000"/>
                          </a:solidFill>
                          <a:effectLst/>
                          <a:latin typeface="Calibri" panose="020F0502020204030204" pitchFamily="34" charset="0"/>
                        </a:rPr>
                        <a:t>30%</a:t>
                      </a:r>
                    </a:p>
                  </a:txBody>
                  <a:tcPr marL="9525" marR="9525" marT="9525"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10412002"/>
                  </a:ext>
                </a:extLst>
              </a:tr>
              <a:tr h="333096">
                <a:tc gridSpan="3">
                  <a:txBody>
                    <a:bodyPr/>
                    <a:lstStyle/>
                    <a:p>
                      <a:pPr algn="r" fontAlgn="b"/>
                      <a:r>
                        <a:rPr lang="it-IT" sz="1400" b="0" i="0" u="none" strike="noStrike" dirty="0">
                          <a:solidFill>
                            <a:srgbClr val="000000"/>
                          </a:solidFill>
                          <a:effectLst/>
                          <a:latin typeface="Calibri" panose="020F0502020204030204" pitchFamily="34" charset="0"/>
                        </a:rPr>
                        <a:t>1.4 FTE</a:t>
                      </a: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hMerge="1">
                  <a:txBody>
                    <a:bodyPr/>
                    <a:lstStyle/>
                    <a:p>
                      <a:pPr algn="l" fontAlgn="b"/>
                      <a:endParaRPr lang="it-IT" sz="14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hMerge="1">
                  <a:txBody>
                    <a:bodyPr/>
                    <a:lstStyle/>
                    <a:p>
                      <a:endParaRPr dirty="0"/>
                    </a:p>
                  </a:txBody>
                  <a:tcPr marL="9525" marR="9525" marT="9525"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535116554"/>
                  </a:ext>
                </a:extLst>
              </a:tr>
            </a:tbl>
          </a:graphicData>
        </a:graphic>
      </p:graphicFrame>
      <p:graphicFrame>
        <p:nvGraphicFramePr>
          <p:cNvPr id="7" name="Tabella 6">
            <a:extLst>
              <a:ext uri="{FF2B5EF4-FFF2-40B4-BE49-F238E27FC236}">
                <a16:creationId xmlns:a16="http://schemas.microsoft.com/office/drawing/2014/main" id="{E072E0EE-3897-A53B-3F41-C63677CC0DB0}"/>
              </a:ext>
            </a:extLst>
          </p:cNvPr>
          <p:cNvGraphicFramePr>
            <a:graphicFrameLocks noGrp="1"/>
          </p:cNvGraphicFramePr>
          <p:nvPr>
            <p:extLst>
              <p:ext uri="{D42A27DB-BD31-4B8C-83A1-F6EECF244321}">
                <p14:modId xmlns:p14="http://schemas.microsoft.com/office/powerpoint/2010/main" val="2255142751"/>
              </p:ext>
            </p:extLst>
          </p:nvPr>
        </p:nvGraphicFramePr>
        <p:xfrm>
          <a:off x="4834333" y="1544455"/>
          <a:ext cx="4038336" cy="944880"/>
        </p:xfrm>
        <a:graphic>
          <a:graphicData uri="http://schemas.openxmlformats.org/drawingml/2006/table">
            <a:tbl>
              <a:tblPr firstRow="1" bandRow="1">
                <a:tableStyleId>{5C22544A-7EE6-4342-B048-85BDC9FD1C3A}</a:tableStyleId>
              </a:tblPr>
              <a:tblGrid>
                <a:gridCol w="1776279">
                  <a:extLst>
                    <a:ext uri="{9D8B030D-6E8A-4147-A177-3AD203B41FA5}">
                      <a16:colId xmlns:a16="http://schemas.microsoft.com/office/drawing/2014/main" val="20000"/>
                    </a:ext>
                  </a:extLst>
                </a:gridCol>
                <a:gridCol w="1416333">
                  <a:extLst>
                    <a:ext uri="{9D8B030D-6E8A-4147-A177-3AD203B41FA5}">
                      <a16:colId xmlns:a16="http://schemas.microsoft.com/office/drawing/2014/main" val="2689909562"/>
                    </a:ext>
                  </a:extLst>
                </a:gridCol>
                <a:gridCol w="845724">
                  <a:extLst>
                    <a:ext uri="{9D8B030D-6E8A-4147-A177-3AD203B41FA5}">
                      <a16:colId xmlns:a16="http://schemas.microsoft.com/office/drawing/2014/main" val="3470567285"/>
                    </a:ext>
                  </a:extLst>
                </a:gridCol>
              </a:tblGrid>
              <a:tr h="322475">
                <a:tc grid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Calibri"/>
                          <a:cs typeface="Calibri"/>
                        </a:rPr>
                        <a:t>Genova</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7378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400" b="1" noProof="0" dirty="0" err="1">
                          <a:solidFill>
                            <a:srgbClr val="0070C0"/>
                          </a:solidFill>
                          <a:latin typeface="+mn-lt"/>
                          <a:cs typeface="Calibri"/>
                        </a:rPr>
                        <a:t>Researchers</a:t>
                      </a:r>
                      <a:endParaRPr lang="it-IT" sz="1400" b="1" noProof="0" dirty="0">
                        <a:solidFill>
                          <a:srgbClr val="0070C0"/>
                        </a:solidFill>
                        <a:latin typeface="+mn-lt"/>
                        <a:cs typeface="Calibri"/>
                      </a:endParaRPr>
                    </a:p>
                  </a:txBody>
                  <a:tcPr/>
                </a:tc>
                <a:tc>
                  <a:txBody>
                    <a:bodyPr/>
                    <a:lstStyle/>
                    <a:p>
                      <a:r>
                        <a:rPr lang="it-IT" sz="1400" b="1" noProof="0">
                          <a:solidFill>
                            <a:srgbClr val="0070C0"/>
                          </a:solidFill>
                          <a:latin typeface="+mn-lt"/>
                          <a:cs typeface="Calibri"/>
                        </a:rPr>
                        <a:t>Position</a:t>
                      </a:r>
                      <a:endParaRPr lang="en-US">
                        <a:solidFill>
                          <a:srgbClr val="0070C0"/>
                        </a:solidFill>
                      </a:endParaRPr>
                    </a:p>
                  </a:txBody>
                  <a:tcPr/>
                </a:tc>
                <a:tc>
                  <a:txBody>
                    <a:bodyPr/>
                    <a:lstStyle/>
                    <a:p>
                      <a:r>
                        <a:rPr lang="it-IT" sz="1400" b="1" dirty="0">
                          <a:solidFill>
                            <a:srgbClr val="0070C0"/>
                          </a:solidFill>
                          <a:latin typeface="+mn-lt"/>
                          <a:cs typeface="Calibri"/>
                        </a:rPr>
                        <a:t>FTE</a:t>
                      </a:r>
                      <a:endParaRPr lang="en-US" dirty="0">
                        <a:solidFill>
                          <a:srgbClr val="0070C0"/>
                        </a:solidFill>
                      </a:endParaRPr>
                    </a:p>
                  </a:txBody>
                  <a:tcPr/>
                </a:tc>
                <a:extLst>
                  <a:ext uri="{0D108BD9-81ED-4DB2-BD59-A6C34878D82A}">
                    <a16:rowId xmlns:a16="http://schemas.microsoft.com/office/drawing/2014/main" val="10001"/>
                  </a:ext>
                </a:extLst>
              </a:tr>
              <a:tr h="225018">
                <a:tc>
                  <a:txBody>
                    <a:bodyPr/>
                    <a:lstStyle/>
                    <a:p>
                      <a:r>
                        <a:rPr lang="en-US" sz="1400" dirty="0">
                          <a:latin typeface="+mn-lt"/>
                          <a:cs typeface="Calibri"/>
                        </a:rPr>
                        <a:t>Marco </a:t>
                      </a:r>
                      <a:r>
                        <a:rPr lang="en-US" sz="1400" dirty="0" err="1">
                          <a:latin typeface="+mn-lt"/>
                          <a:cs typeface="Calibri"/>
                        </a:rPr>
                        <a:t>Battaglieri</a:t>
                      </a:r>
                      <a:endParaRPr lang="it-IT" sz="1400" dirty="0">
                        <a:latin typeface="+mn-lt"/>
                        <a:cs typeface="Calibri"/>
                      </a:endParaRPr>
                    </a:p>
                  </a:txBody>
                  <a:tcPr/>
                </a:tc>
                <a:tc>
                  <a:txBody>
                    <a:bodyPr/>
                    <a:lstStyle/>
                    <a:p>
                      <a:r>
                        <a:rPr lang="en-US" sz="1400" dirty="0">
                          <a:latin typeface="+mn-lt"/>
                          <a:cs typeface="Calibri"/>
                        </a:rPr>
                        <a:t>INFN DR</a:t>
                      </a:r>
                      <a:endParaRPr lang="en-US" dirty="0"/>
                    </a:p>
                  </a:txBody>
                  <a:tcPr/>
                </a:tc>
                <a:tc>
                  <a:txBody>
                    <a:bodyPr/>
                    <a:lstStyle/>
                    <a:p>
                      <a:r>
                        <a:rPr lang="en-US" sz="1400" dirty="0">
                          <a:latin typeface="+mn-lt"/>
                          <a:cs typeface="Calibri"/>
                        </a:rPr>
                        <a:t>10%</a:t>
                      </a:r>
                      <a:endParaRPr lang="en-US" dirty="0"/>
                    </a:p>
                  </a:txBody>
                  <a:tcPr/>
                </a:tc>
                <a:extLst>
                  <a:ext uri="{0D108BD9-81ED-4DB2-BD59-A6C34878D82A}">
                    <a16:rowId xmlns:a16="http://schemas.microsoft.com/office/drawing/2014/main" val="10002"/>
                  </a:ext>
                </a:extLst>
              </a:tr>
            </a:tbl>
          </a:graphicData>
        </a:graphic>
      </p:graphicFrame>
      <p:graphicFrame>
        <p:nvGraphicFramePr>
          <p:cNvPr id="9" name="Tabella 8">
            <a:extLst>
              <a:ext uri="{FF2B5EF4-FFF2-40B4-BE49-F238E27FC236}">
                <a16:creationId xmlns:a16="http://schemas.microsoft.com/office/drawing/2014/main" id="{EFA2C156-6CFF-0B31-D712-D152A671531D}"/>
              </a:ext>
            </a:extLst>
          </p:cNvPr>
          <p:cNvGraphicFramePr>
            <a:graphicFrameLocks noGrp="1"/>
          </p:cNvGraphicFramePr>
          <p:nvPr>
            <p:extLst>
              <p:ext uri="{D42A27DB-BD31-4B8C-83A1-F6EECF244321}">
                <p14:modId xmlns:p14="http://schemas.microsoft.com/office/powerpoint/2010/main" val="919271354"/>
              </p:ext>
            </p:extLst>
          </p:nvPr>
        </p:nvGraphicFramePr>
        <p:xfrm>
          <a:off x="4834333" y="623836"/>
          <a:ext cx="4038336" cy="944880"/>
        </p:xfrm>
        <a:graphic>
          <a:graphicData uri="http://schemas.openxmlformats.org/drawingml/2006/table">
            <a:tbl>
              <a:tblPr firstRow="1" bandRow="1">
                <a:tableStyleId>{5C22544A-7EE6-4342-B048-85BDC9FD1C3A}</a:tableStyleId>
              </a:tblPr>
              <a:tblGrid>
                <a:gridCol w="1776279">
                  <a:extLst>
                    <a:ext uri="{9D8B030D-6E8A-4147-A177-3AD203B41FA5}">
                      <a16:colId xmlns:a16="http://schemas.microsoft.com/office/drawing/2014/main" val="20000"/>
                    </a:ext>
                  </a:extLst>
                </a:gridCol>
                <a:gridCol w="1416333">
                  <a:extLst>
                    <a:ext uri="{9D8B030D-6E8A-4147-A177-3AD203B41FA5}">
                      <a16:colId xmlns:a16="http://schemas.microsoft.com/office/drawing/2014/main" val="2689909562"/>
                    </a:ext>
                  </a:extLst>
                </a:gridCol>
                <a:gridCol w="845724">
                  <a:extLst>
                    <a:ext uri="{9D8B030D-6E8A-4147-A177-3AD203B41FA5}">
                      <a16:colId xmlns:a16="http://schemas.microsoft.com/office/drawing/2014/main" val="3470567285"/>
                    </a:ext>
                  </a:extLst>
                </a:gridCol>
              </a:tblGrid>
              <a:tr h="322475">
                <a:tc grid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Catania</a:t>
                      </a:r>
                      <a:endParaRPr lang="en-US" sz="1600" dirty="0">
                        <a:solidFill>
                          <a:schemeClr val="bg1"/>
                        </a:solidFill>
                        <a:latin typeface="Calibri"/>
                        <a:cs typeface="Calibri"/>
                      </a:endParaRP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7378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400" b="1" noProof="0" dirty="0" err="1">
                          <a:solidFill>
                            <a:srgbClr val="0070C0"/>
                          </a:solidFill>
                        </a:rPr>
                        <a:t>Researchers</a:t>
                      </a:r>
                      <a:endParaRPr lang="it-IT" sz="1400" b="1" noProof="0" dirty="0">
                        <a:solidFill>
                          <a:srgbClr val="0070C0"/>
                        </a:solidFill>
                        <a:latin typeface="+mn-lt"/>
                        <a:cs typeface="Calibri"/>
                      </a:endParaRPr>
                    </a:p>
                  </a:txBody>
                  <a:tcPr/>
                </a:tc>
                <a:tc>
                  <a:txBody>
                    <a:bodyPr/>
                    <a:lstStyle/>
                    <a:p>
                      <a:r>
                        <a:rPr lang="it-IT" sz="1400" b="1" noProof="0" dirty="0">
                          <a:solidFill>
                            <a:srgbClr val="0070C0"/>
                          </a:solidFill>
                        </a:rPr>
                        <a:t>Position</a:t>
                      </a:r>
                      <a:endParaRPr lang="en-US" dirty="0">
                        <a:solidFill>
                          <a:srgbClr val="0070C0"/>
                        </a:solidFill>
                      </a:endParaRPr>
                    </a:p>
                  </a:txBody>
                  <a:tcPr/>
                </a:tc>
                <a:tc>
                  <a:txBody>
                    <a:bodyPr/>
                    <a:lstStyle/>
                    <a:p>
                      <a:r>
                        <a:rPr lang="it-IT" sz="1400" b="1" dirty="0">
                          <a:solidFill>
                            <a:srgbClr val="0070C0"/>
                          </a:solidFill>
                        </a:rPr>
                        <a:t>FTE</a:t>
                      </a:r>
                      <a:endParaRPr lang="en-US" dirty="0">
                        <a:solidFill>
                          <a:srgbClr val="0070C0"/>
                        </a:solidFill>
                      </a:endParaRPr>
                    </a:p>
                  </a:txBody>
                  <a:tcPr/>
                </a:tc>
                <a:extLst>
                  <a:ext uri="{0D108BD9-81ED-4DB2-BD59-A6C34878D82A}">
                    <a16:rowId xmlns:a16="http://schemas.microsoft.com/office/drawing/2014/main" val="10001"/>
                  </a:ext>
                </a:extLst>
              </a:tr>
              <a:tr h="225018">
                <a:tc>
                  <a:txBody>
                    <a:bodyPr/>
                    <a:lstStyle/>
                    <a:p>
                      <a:r>
                        <a:rPr lang="en-US" sz="1400" dirty="0"/>
                        <a:t>Mariangela </a:t>
                      </a:r>
                      <a:r>
                        <a:rPr lang="en-US" sz="1400" dirty="0" err="1"/>
                        <a:t>Bondì</a:t>
                      </a:r>
                      <a:endParaRPr lang="it-IT" sz="1400" dirty="0">
                        <a:latin typeface="+mn-lt"/>
                        <a:cs typeface="Calibri"/>
                      </a:endParaRPr>
                    </a:p>
                  </a:txBody>
                  <a:tcPr/>
                </a:tc>
                <a:tc>
                  <a:txBody>
                    <a:bodyPr/>
                    <a:lstStyle/>
                    <a:p>
                      <a:r>
                        <a:rPr lang="en-US" sz="1400" dirty="0" err="1"/>
                        <a:t>Tecnologo</a:t>
                      </a:r>
                      <a:endParaRPr lang="en-US" dirty="0"/>
                    </a:p>
                  </a:txBody>
                  <a:tcPr/>
                </a:tc>
                <a:tc>
                  <a:txBody>
                    <a:bodyPr/>
                    <a:lstStyle/>
                    <a:p>
                      <a:r>
                        <a:rPr lang="en-US" sz="1400" dirty="0"/>
                        <a:t>10%</a:t>
                      </a:r>
                      <a:endParaRPr lang="en-US" dirty="0"/>
                    </a:p>
                  </a:txBody>
                  <a:tcPr/>
                </a:tc>
                <a:extLst>
                  <a:ext uri="{0D108BD9-81ED-4DB2-BD59-A6C34878D82A}">
                    <a16:rowId xmlns:a16="http://schemas.microsoft.com/office/drawing/2014/main" val="10002"/>
                  </a:ext>
                </a:extLst>
              </a:tr>
            </a:tbl>
          </a:graphicData>
        </a:graphic>
      </p:graphicFrame>
      <p:sp>
        <p:nvSpPr>
          <p:cNvPr id="3" name="Segnaposto piè di pagina 23">
            <a:extLst>
              <a:ext uri="{FF2B5EF4-FFF2-40B4-BE49-F238E27FC236}">
                <a16:creationId xmlns:a16="http://schemas.microsoft.com/office/drawing/2014/main" id="{9E70B87E-1B6C-DBBA-E6D0-8D03177A00F5}"/>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39868142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26</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9" name="Title 1">
            <a:extLst>
              <a:ext uri="{FF2B5EF4-FFF2-40B4-BE49-F238E27FC236}">
                <a16:creationId xmlns:a16="http://schemas.microsoft.com/office/drawing/2014/main" id="{BEC9A4FE-9ABC-2F2C-6BB1-30C3877E9DC3}"/>
              </a:ext>
            </a:extLst>
          </p:cNvPr>
          <p:cNvSpPr txBox="1">
            <a:spLocks/>
          </p:cNvSpPr>
          <p:nvPr/>
        </p:nvSpPr>
        <p:spPr>
          <a:xfrm>
            <a:off x="219406" y="2026561"/>
            <a:ext cx="8705186" cy="40266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70C0"/>
                </a:solidFill>
              </a:rPr>
              <a:t>Thank you</a:t>
            </a:r>
          </a:p>
        </p:txBody>
      </p:sp>
      <p:sp>
        <p:nvSpPr>
          <p:cNvPr id="4" name="Segnaposto piè di pagina 23">
            <a:extLst>
              <a:ext uri="{FF2B5EF4-FFF2-40B4-BE49-F238E27FC236}">
                <a16:creationId xmlns:a16="http://schemas.microsoft.com/office/drawing/2014/main" id="{7E85AD94-84EC-DCB1-C7EA-3A3CC53874A2}"/>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3530392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Titolo 1">
            <a:extLst>
              <a:ext uri="{FF2B5EF4-FFF2-40B4-BE49-F238E27FC236}">
                <a16:creationId xmlns:a16="http://schemas.microsoft.com/office/drawing/2014/main" id="{C39847F0-B6CA-6280-74BD-DD3A0B297859}"/>
              </a:ext>
            </a:extLst>
          </p:cNvPr>
          <p:cNvSpPr txBox="1">
            <a:spLocks/>
          </p:cNvSpPr>
          <p:nvPr/>
        </p:nvSpPr>
        <p:spPr>
          <a:xfrm>
            <a:off x="107824" y="-165337"/>
            <a:ext cx="9036177"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a:solidFill>
                  <a:srgbClr val="0070C0"/>
                </a:solidFill>
              </a:rPr>
              <a:t>Outline</a:t>
            </a:r>
          </a:p>
        </p:txBody>
      </p:sp>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A3A4CFB1-7C89-C57F-11FD-EF106D27075E}"/>
                  </a:ext>
                </a:extLst>
              </p:cNvPr>
              <p:cNvSpPr txBox="1"/>
              <p:nvPr/>
            </p:nvSpPr>
            <p:spPr>
              <a:xfrm>
                <a:off x="146011" y="597576"/>
                <a:ext cx="8851975" cy="4001095"/>
              </a:xfrm>
              <a:prstGeom prst="rect">
                <a:avLst/>
              </a:prstGeom>
              <a:noFill/>
            </p:spPr>
            <p:txBody>
              <a:bodyPr wrap="square" rtlCol="0">
                <a:spAutoFit/>
              </a:bodyPr>
              <a:lstStyle/>
              <a:p>
                <a:r>
                  <a:rPr lang="en-US" b="1" dirty="0">
                    <a:solidFill>
                      <a:srgbClr val="C00000"/>
                    </a:solidFill>
                  </a:rPr>
                  <a:t>Scope of the MPGD endcap trackers in the EPIC detector</a:t>
                </a:r>
                <a14:m>
                  <m:oMath xmlns:m="http://schemas.openxmlformats.org/officeDocument/2006/math">
                    <m:r>
                      <a:rPr lang="en-US" b="1" i="0" smtClean="0">
                        <a:solidFill>
                          <a:srgbClr val="C00000"/>
                        </a:solidFill>
                        <a:latin typeface="Cambria Math" panose="02040503050406030204" pitchFamily="18" charset="0"/>
                        <a:ea typeface="Cambria Math" panose="02040503050406030204" pitchFamily="18" charset="0"/>
                      </a:rPr>
                      <m:t>.</m:t>
                    </m:r>
                  </m:oMath>
                </a14:m>
                <a:endParaRPr lang="en-US" b="1" dirty="0">
                  <a:solidFill>
                    <a:srgbClr val="C00000"/>
                  </a:solidFill>
                </a:endParaRPr>
              </a:p>
              <a:p>
                <a:pPr lvl="1"/>
                <a:r>
                  <a:rPr lang="en-US" sz="1400" dirty="0"/>
                  <a:t>Pseudo-rapidity coverage: effective </a:t>
                </a:r>
                <a14:m>
                  <m:oMath xmlns:m="http://schemas.openxmlformats.org/officeDocument/2006/math">
                    <m:r>
                      <a:rPr lang="en-US" sz="1400" i="1" smtClean="0">
                        <a:latin typeface="Cambria Math" panose="02040503050406030204" pitchFamily="18" charset="0"/>
                        <a:ea typeface="Cambria Math" panose="02040503050406030204" pitchFamily="18" charset="0"/>
                      </a:rPr>
                      <m:t>𝜼</m:t>
                    </m:r>
                    <m:r>
                      <a:rPr lang="en-US" sz="1400" b="1" i="1" smtClean="0">
                        <a:latin typeface="Cambria Math" panose="02040503050406030204" pitchFamily="18" charset="0"/>
                        <a:ea typeface="Cambria Math" panose="02040503050406030204" pitchFamily="18" charset="0"/>
                      </a:rPr>
                      <m:t> </m:t>
                    </m:r>
                  </m:oMath>
                </a14:m>
                <a:r>
                  <a:rPr lang="en-US" sz="1400" dirty="0"/>
                  <a:t>ranges</a:t>
                </a:r>
              </a:p>
              <a:p>
                <a:pPr marL="0" indent="0">
                  <a:buNone/>
                </a:pPr>
                <a:r>
                  <a:rPr lang="en-US" sz="1400" dirty="0"/>
                  <a:t>	T</a:t>
                </a:r>
                <a:r>
                  <a:rPr lang="en-US" sz="1400" dirty="0">
                    <a:effectLst/>
                  </a:rPr>
                  <a:t>echnical performance requirements </a:t>
                </a:r>
              </a:p>
              <a:p>
                <a:pPr lvl="1"/>
                <a:r>
                  <a:rPr lang="en-US" sz="1400" dirty="0"/>
                  <a:t>Detector Geometry: Envelope and Active Regions</a:t>
                </a:r>
              </a:p>
              <a:p>
                <a:pPr marL="287338" lvl="1" indent="0">
                  <a:buNone/>
                </a:pPr>
                <a:r>
                  <a:rPr lang="en-US" sz="1400" dirty="0"/>
                  <a:t>	Integration of MPGD endcap trackers in the </a:t>
                </a:r>
                <a:r>
                  <a:rPr lang="en-US" sz="1400" dirty="0" err="1"/>
                  <a:t>ePIC</a:t>
                </a:r>
                <a:r>
                  <a:rPr lang="en-US" sz="1400" dirty="0"/>
                  <a:t> detector</a:t>
                </a:r>
              </a:p>
              <a:p>
                <a:pPr marL="287338" lvl="1" indent="0">
                  <a:buNone/>
                </a:pPr>
                <a:endParaRPr lang="en-US" sz="1400" dirty="0"/>
              </a:p>
              <a:p>
                <a:pPr marL="9525" lvl="1"/>
                <a:r>
                  <a:rPr lang="en-US" b="1" dirty="0">
                    <a:solidFill>
                      <a:srgbClr val="C00000"/>
                    </a:solidFill>
                  </a:rPr>
                  <a:t>Detector technology</a:t>
                </a:r>
              </a:p>
              <a:p>
                <a:pPr marL="9525" lvl="1" indent="0">
                  <a:buNone/>
                </a:pPr>
                <a:r>
                  <a:rPr lang="en-US" sz="1400" dirty="0"/>
                  <a:t>	2D – readout challenges and test beam results</a:t>
                </a:r>
              </a:p>
              <a:p>
                <a:pPr marL="9525" lvl="1" indent="0">
                  <a:buNone/>
                </a:pPr>
                <a:r>
                  <a:rPr lang="en-US" sz="1400" dirty="0"/>
                  <a:t>	Hybrid GEM-</a:t>
                </a:r>
                <a14:m>
                  <m:oMath xmlns:m="http://schemas.openxmlformats.org/officeDocument/2006/math">
                    <m:r>
                      <a:rPr lang="en-US" sz="1400" i="1" smtClean="0">
                        <a:latin typeface="Cambria Math" panose="02040503050406030204" pitchFamily="18" charset="0"/>
                        <a:ea typeface="Cambria Math" panose="02040503050406030204" pitchFamily="18" charset="0"/>
                      </a:rPr>
                      <m:t>𝜇</m:t>
                    </m:r>
                  </m:oMath>
                </a14:m>
                <a:r>
                  <a:rPr lang="en-US" sz="1400" dirty="0" err="1"/>
                  <a:t>Rwell</a:t>
                </a:r>
                <a:r>
                  <a:rPr lang="en-US" sz="1400" dirty="0"/>
                  <a:t> technology &amp; </a:t>
                </a:r>
                <a14:m>
                  <m:oMath xmlns:m="http://schemas.openxmlformats.org/officeDocument/2006/math">
                    <m:r>
                      <a:rPr lang="en-US" sz="1400" i="1" smtClean="0">
                        <a:latin typeface="Cambria Math" panose="02040503050406030204" pitchFamily="18" charset="0"/>
                        <a:ea typeface="Cambria Math" panose="02040503050406030204" pitchFamily="18" charset="0"/>
                      </a:rPr>
                      <m:t>𝜇</m:t>
                    </m:r>
                  </m:oMath>
                </a14:m>
                <a:r>
                  <a:rPr lang="en-US" sz="1400" dirty="0"/>
                  <a:t>TPC readout</a:t>
                </a:r>
              </a:p>
              <a:p>
                <a:pPr lvl="1"/>
                <a:r>
                  <a:rPr lang="en-US" sz="1400" dirty="0"/>
                  <a:t>(X,Y) readout – 500 </a:t>
                </a:r>
                <a14:m>
                  <m:oMath xmlns:m="http://schemas.openxmlformats.org/officeDocument/2006/math">
                    <m:r>
                      <a:rPr lang="en-US" sz="1400" i="1" smtClean="0">
                        <a:latin typeface="Cambria Math" panose="02040503050406030204" pitchFamily="18" charset="0"/>
                        <a:ea typeface="Cambria Math" panose="02040503050406030204" pitchFamily="18" charset="0"/>
                      </a:rPr>
                      <m:t>𝜇</m:t>
                    </m:r>
                  </m:oMath>
                </a14:m>
                <a:r>
                  <a:rPr lang="en-US" sz="1400" dirty="0"/>
                  <a:t>m pitch</a:t>
                </a:r>
              </a:p>
              <a:p>
                <a:pPr marL="287338" lvl="1" indent="0">
                  <a:buNone/>
                </a:pPr>
                <a:endParaRPr lang="en-US" sz="1400" dirty="0"/>
              </a:p>
              <a:p>
                <a:pPr marL="52388" lvl="1" indent="0">
                  <a:buNone/>
                </a:pPr>
                <a:r>
                  <a:rPr lang="en-US" b="1" dirty="0">
                    <a:solidFill>
                      <a:srgbClr val="C00000"/>
                    </a:solidFill>
                  </a:rPr>
                  <a:t>INFN Involvement</a:t>
                </a:r>
              </a:p>
              <a:p>
                <a:pPr marL="52388" lvl="1" indent="0">
                  <a:buNone/>
                </a:pPr>
                <a:r>
                  <a:rPr lang="en-US" sz="1400" dirty="0"/>
                  <a:t>	F</a:t>
                </a:r>
                <a:r>
                  <a:rPr lang="en-US" sz="1400" dirty="0">
                    <a:effectLst/>
                  </a:rPr>
                  <a:t>abrication and Assembly </a:t>
                </a:r>
                <a:r>
                  <a:rPr lang="en-US" sz="1400" dirty="0"/>
                  <a:t>P</a:t>
                </a:r>
                <a:r>
                  <a:rPr lang="en-US" sz="1400" dirty="0">
                    <a:effectLst/>
                  </a:rPr>
                  <a:t>lans</a:t>
                </a:r>
              </a:p>
              <a:p>
                <a:pPr lvl="1"/>
                <a:r>
                  <a:rPr lang="en-US" sz="1400" dirty="0">
                    <a:effectLst/>
                  </a:rPr>
                  <a:t>Timeline</a:t>
                </a:r>
              </a:p>
              <a:p>
                <a:pPr lvl="1"/>
                <a:r>
                  <a:rPr lang="en-US" sz="1400" dirty="0"/>
                  <a:t>Workforce</a:t>
                </a:r>
              </a:p>
              <a:p>
                <a:pPr marL="287338" lvl="1" indent="0">
                  <a:buNone/>
                </a:pPr>
                <a:r>
                  <a:rPr lang="en-US" sz="1400" dirty="0"/>
                  <a:t>    </a:t>
                </a:r>
              </a:p>
              <a:p>
                <a:pPr marL="0" indent="0">
                  <a:buNone/>
                </a:pPr>
                <a:r>
                  <a:rPr lang="en-US" sz="1800" b="1" dirty="0">
                    <a:solidFill>
                      <a:srgbClr val="C00000"/>
                    </a:solidFill>
                  </a:rPr>
                  <a:t>Financial Plan and Requests to INFN</a:t>
                </a:r>
                <a:endParaRPr lang="en-US" b="1" dirty="0">
                  <a:solidFill>
                    <a:srgbClr val="C00000"/>
                  </a:solidFill>
                </a:endParaRPr>
              </a:p>
            </p:txBody>
          </p:sp>
        </mc:Choice>
        <mc:Fallback xmlns="">
          <p:sp>
            <p:nvSpPr>
              <p:cNvPr id="5" name="CasellaDiTesto 4">
                <a:extLst>
                  <a:ext uri="{FF2B5EF4-FFF2-40B4-BE49-F238E27FC236}">
                    <a16:creationId xmlns:a16="http://schemas.microsoft.com/office/drawing/2014/main" id="{A3A4CFB1-7C89-C57F-11FD-EF106D27075E}"/>
                  </a:ext>
                </a:extLst>
              </p:cNvPr>
              <p:cNvSpPr txBox="1">
                <a:spLocks noRot="1" noChangeAspect="1" noMove="1" noResize="1" noEditPoints="1" noAdjustHandles="1" noChangeArrowheads="1" noChangeShapeType="1" noTextEdit="1"/>
              </p:cNvSpPr>
              <p:nvPr/>
            </p:nvSpPr>
            <p:spPr>
              <a:xfrm>
                <a:off x="146011" y="597576"/>
                <a:ext cx="8851975" cy="4001095"/>
              </a:xfrm>
              <a:prstGeom prst="rect">
                <a:avLst/>
              </a:prstGeom>
              <a:blipFill>
                <a:blip r:embed="rId3"/>
                <a:stretch>
                  <a:fillRect l="-573" t="-635" b="-1587"/>
                </a:stretch>
              </a:blipFill>
            </p:spPr>
            <p:txBody>
              <a:bodyPr/>
              <a:lstStyle/>
              <a:p>
                <a:r>
                  <a:rPr lang="en-US">
                    <a:noFill/>
                  </a:rPr>
                  <a:t> </a:t>
                </a:r>
              </a:p>
            </p:txBody>
          </p:sp>
        </mc:Fallback>
      </mc:AlternateContent>
      <p:sp>
        <p:nvSpPr>
          <p:cNvPr id="6" name="Segnaposto numero diapositiva 7">
            <a:extLst>
              <a:ext uri="{FF2B5EF4-FFF2-40B4-BE49-F238E27FC236}">
                <a16:creationId xmlns:a16="http://schemas.microsoft.com/office/drawing/2014/main" id="{A0010238-64CF-987F-C26C-E95F3EA5AC75}"/>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27</a:t>
            </a:fld>
            <a:endParaRPr lang="en-US"/>
          </a:p>
        </p:txBody>
      </p:sp>
      <p:sp>
        <p:nvSpPr>
          <p:cNvPr id="3" name="Segnaposto piè di pagina 23">
            <a:extLst>
              <a:ext uri="{FF2B5EF4-FFF2-40B4-BE49-F238E27FC236}">
                <a16:creationId xmlns:a16="http://schemas.microsoft.com/office/drawing/2014/main" id="{56B42EC2-5292-2FBA-2C0B-2CC8A4EF87D7}"/>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3563767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28</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mc:AlternateContent xmlns:mc="http://schemas.openxmlformats.org/markup-compatibility/2006" xmlns:a14="http://schemas.microsoft.com/office/drawing/2010/main">
        <mc:Choice Requires="a14">
          <p:sp>
            <p:nvSpPr>
              <p:cNvPr id="33" name="Title 1">
                <a:extLst>
                  <a:ext uri="{FF2B5EF4-FFF2-40B4-BE49-F238E27FC236}">
                    <a16:creationId xmlns:a16="http://schemas.microsoft.com/office/drawing/2014/main" id="{9EAE74A9-4B05-F881-6B77-EBEDDF08211C}"/>
                  </a:ext>
                </a:extLst>
              </p:cNvPr>
              <p:cNvSpPr txBox="1">
                <a:spLocks/>
              </p:cNvSpPr>
              <p:nvPr/>
            </p:nvSpPr>
            <p:spPr>
              <a:xfrm>
                <a:off x="0" y="25478"/>
                <a:ext cx="8705186" cy="40266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C00000"/>
                    </a:solidFill>
                  </a:rPr>
                  <a:t>2025 </a:t>
                </a:r>
                <a:r>
                  <a:rPr lang="en-US" sz="2800" b="1" dirty="0" err="1">
                    <a:solidFill>
                      <a:srgbClr val="C00000"/>
                    </a:solidFill>
                  </a:rPr>
                  <a:t>ePIC</a:t>
                </a:r>
                <a:r>
                  <a:rPr lang="en-US" sz="2800" b="1" dirty="0">
                    <a:solidFill>
                      <a:srgbClr val="C00000"/>
                    </a:solidFill>
                  </a:rPr>
                  <a:t> </a:t>
                </a:r>
                <a14:m>
                  <m:oMath xmlns:m="http://schemas.openxmlformats.org/officeDocument/2006/math">
                    <m:r>
                      <a:rPr lang="en-US" sz="2800" b="1" i="1" smtClean="0">
                        <a:solidFill>
                          <a:srgbClr val="C00000"/>
                        </a:solidFill>
                        <a:latin typeface="Cambria Math" panose="02040503050406030204" pitchFamily="18" charset="0"/>
                        <a:ea typeface="Cambria Math" panose="02040503050406030204" pitchFamily="18" charset="0"/>
                      </a:rPr>
                      <m:t>𝝁</m:t>
                    </m:r>
                  </m:oMath>
                </a14:m>
                <a:r>
                  <a:rPr lang="en-US" sz="2800" b="1" dirty="0" err="1">
                    <a:solidFill>
                      <a:srgbClr val="C00000"/>
                    </a:solidFill>
                  </a:rPr>
                  <a:t>Rwell</a:t>
                </a:r>
                <a:r>
                  <a:rPr lang="en-US" sz="2800" b="1" dirty="0">
                    <a:solidFill>
                      <a:srgbClr val="C00000"/>
                    </a:solidFill>
                  </a:rPr>
                  <a:t> Activity</a:t>
                </a:r>
              </a:p>
            </p:txBody>
          </p:sp>
        </mc:Choice>
        <mc:Fallback xmlns="">
          <p:sp>
            <p:nvSpPr>
              <p:cNvPr id="33" name="Title 1">
                <a:extLst>
                  <a:ext uri="{FF2B5EF4-FFF2-40B4-BE49-F238E27FC236}">
                    <a16:creationId xmlns:a16="http://schemas.microsoft.com/office/drawing/2014/main" id="{9EAE74A9-4B05-F881-6B77-EBEDDF08211C}"/>
                  </a:ext>
                </a:extLst>
              </p:cNvPr>
              <p:cNvSpPr txBox="1">
                <a:spLocks noRot="1" noChangeAspect="1" noMove="1" noResize="1" noEditPoints="1" noAdjustHandles="1" noChangeArrowheads="1" noChangeShapeType="1" noTextEdit="1"/>
              </p:cNvSpPr>
              <p:nvPr/>
            </p:nvSpPr>
            <p:spPr>
              <a:xfrm>
                <a:off x="0" y="25478"/>
                <a:ext cx="8705186" cy="402661"/>
              </a:xfrm>
              <a:prstGeom prst="rect">
                <a:avLst/>
              </a:prstGeom>
              <a:blipFill>
                <a:blip r:embed="rId3"/>
                <a:stretch>
                  <a:fillRect t="-27273" b="-5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8A62350A-2271-90D5-AA74-09FF9145C425}"/>
                  </a:ext>
                </a:extLst>
              </p:cNvPr>
              <p:cNvSpPr txBox="1"/>
              <p:nvPr/>
            </p:nvSpPr>
            <p:spPr>
              <a:xfrm>
                <a:off x="254488" y="645518"/>
                <a:ext cx="8740649" cy="4031873"/>
              </a:xfrm>
              <a:prstGeom prst="rect">
                <a:avLst/>
              </a:prstGeom>
              <a:noFill/>
            </p:spPr>
            <p:txBody>
              <a:bodyPr wrap="square" rtlCol="0">
                <a:spAutoFit/>
              </a:bodyPr>
              <a:lstStyle/>
              <a:p>
                <a:pPr marL="285750" indent="-285750">
                  <a:buFont typeface="Arial" panose="020B0604020202020204" pitchFamily="34" charset="0"/>
                  <a:buChar char="•"/>
                </a:pPr>
                <a:r>
                  <a:rPr lang="en-US" sz="1600" dirty="0"/>
                  <a:t>Coordinate the MPGD endcap tracking project </a:t>
                </a:r>
              </a:p>
              <a:p>
                <a:endParaRPr lang="en-US" sz="1600" dirty="0"/>
              </a:p>
              <a:p>
                <a:pPr marL="285750" indent="-285750">
                  <a:buFont typeface="Arial" panose="020B0604020202020204" pitchFamily="34" charset="0"/>
                  <a:buChar char="•"/>
                </a:pPr>
                <a:r>
                  <a:rPr lang="en-US" sz="1600" dirty="0"/>
                  <a:t>Complete the analysis of GEM-</a:t>
                </a:r>
                <a14:m>
                  <m:oMath xmlns:m="http://schemas.openxmlformats.org/officeDocument/2006/math">
                    <m:r>
                      <a:rPr lang="en-US" sz="1600" i="1" smtClean="0">
                        <a:latin typeface="Cambria Math" panose="02040503050406030204" pitchFamily="18" charset="0"/>
                        <a:ea typeface="Cambria Math" panose="02040503050406030204" pitchFamily="18" charset="0"/>
                      </a:rPr>
                      <m:t>𝜇</m:t>
                    </m:r>
                  </m:oMath>
                </a14:m>
                <a:r>
                  <a:rPr lang="en-US" sz="1600" dirty="0" err="1"/>
                  <a:t>Rwell</a:t>
                </a:r>
                <a:r>
                  <a:rPr lang="en-US" sz="1600" dirty="0"/>
                  <a:t> 10x10 cm</a:t>
                </a:r>
                <a:r>
                  <a:rPr lang="en-US" sz="1600" baseline="30000" dirty="0"/>
                  <a:t>2</a:t>
                </a:r>
                <a:r>
                  <a:rPr lang="en-US" sz="1600" dirty="0"/>
                  <a:t> test beam data:</a:t>
                </a:r>
              </a:p>
              <a:p>
                <a:pPr marL="742950" lvl="1" indent="-285750">
                  <a:buFont typeface="Font di sistema regolare"/>
                  <a:buChar char="-"/>
                </a:pPr>
                <a:r>
                  <a:rPr lang="en-US" sz="1600" dirty="0"/>
                  <a:t>characterization of detector gain, efficiency and position resolution</a:t>
                </a:r>
              </a:p>
              <a:p>
                <a:endParaRPr lang="en-US" sz="1600" dirty="0"/>
              </a:p>
              <a:p>
                <a:pPr marL="285750" indent="-285750">
                  <a:buFont typeface="Arial" panose="020B0604020202020204" pitchFamily="34" charset="0"/>
                  <a:buChar char="•"/>
                </a:pPr>
                <a:r>
                  <a:rPr lang="en-US" sz="1600" dirty="0"/>
                  <a:t>Study the detector response to bend/inclined tracks:</a:t>
                </a:r>
              </a:p>
              <a:p>
                <a:pPr marL="742950" lvl="1" indent="-285750">
                  <a:buFont typeface="Font di sistema regolare"/>
                  <a:buChar char="-"/>
                </a:pPr>
                <a:r>
                  <a:rPr lang="en-US" sz="1600" dirty="0">
                    <a:ea typeface="Cambria Math" panose="02040503050406030204" pitchFamily="18" charset="0"/>
                  </a:rPr>
                  <a:t> analysis of </a:t>
                </a:r>
                <a14:m>
                  <m:oMath xmlns:m="http://schemas.openxmlformats.org/officeDocument/2006/math">
                    <m:r>
                      <a:rPr lang="en-US" sz="1600" i="1" smtClean="0">
                        <a:latin typeface="Cambria Math" panose="02040503050406030204" pitchFamily="18" charset="0"/>
                        <a:ea typeface="Cambria Math" panose="02040503050406030204" pitchFamily="18" charset="0"/>
                      </a:rPr>
                      <m:t>𝜇</m:t>
                    </m:r>
                    <m:r>
                      <m:rPr>
                        <m:sty m:val="p"/>
                      </m:rPr>
                      <a:rPr lang="en-US" sz="1600" b="0" i="0" smtClean="0">
                        <a:latin typeface="Cambria Math" panose="02040503050406030204" pitchFamily="18" charset="0"/>
                        <a:ea typeface="Cambria Math" panose="02040503050406030204" pitchFamily="18" charset="0"/>
                      </a:rPr>
                      <m:t>TPC</m:t>
                    </m:r>
                    <m:r>
                      <a:rPr lang="en-US" sz="1600" b="0" i="0" smtClean="0">
                        <a:latin typeface="Cambria Math" panose="02040503050406030204" pitchFamily="18" charset="0"/>
                        <a:ea typeface="Cambria Math" panose="02040503050406030204" pitchFamily="18" charset="0"/>
                      </a:rPr>
                      <m:t> </m:t>
                    </m:r>
                  </m:oMath>
                </a14:m>
                <a:r>
                  <a:rPr lang="en-US" sz="1600" dirty="0"/>
                  <a:t>mode in 2D</a:t>
                </a:r>
              </a:p>
              <a:p>
                <a:endParaRPr lang="en-US" sz="1600" dirty="0"/>
              </a:p>
              <a:p>
                <a:pPr marL="285750" indent="-285750">
                  <a:buFont typeface="Arial" panose="020B0604020202020204" pitchFamily="34" charset="0"/>
                  <a:buChar char="•"/>
                </a:pPr>
                <a:r>
                  <a:rPr lang="en-US" sz="1600" dirty="0"/>
                  <a:t>Design and procure the first large area Engineering Test Articles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Implement an emulator of the SALSA chip response to the GEM-</a:t>
                </a:r>
                <a14:m>
                  <m:oMath xmlns:m="http://schemas.openxmlformats.org/officeDocument/2006/math">
                    <m:r>
                      <a:rPr lang="en-US" sz="1600" i="1" smtClean="0">
                        <a:latin typeface="Cambria Math" panose="02040503050406030204" pitchFamily="18" charset="0"/>
                        <a:ea typeface="Cambria Math" panose="02040503050406030204" pitchFamily="18" charset="0"/>
                      </a:rPr>
                      <m:t>𝜇</m:t>
                    </m:r>
                  </m:oMath>
                </a14:m>
                <a:r>
                  <a:rPr lang="en-US" sz="1600" dirty="0" err="1"/>
                  <a:t>Rwell</a:t>
                </a:r>
                <a:r>
                  <a:rPr lang="en-US" sz="1600" dirty="0"/>
                  <a:t> detector</a:t>
                </a:r>
              </a:p>
              <a:p>
                <a:endParaRPr lang="en-US" sz="1600" dirty="0"/>
              </a:p>
              <a:p>
                <a:pPr marL="285750" indent="-285750">
                  <a:buFont typeface="Arial" panose="020B0604020202020204" pitchFamily="34" charset="0"/>
                  <a:buChar char="•"/>
                </a:pPr>
                <a:r>
                  <a:rPr lang="en-US" sz="1600" dirty="0"/>
                  <a:t>Contribute to the TDR</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Organize the January 2025 </a:t>
                </a:r>
                <a:r>
                  <a:rPr lang="en-US" sz="1600" dirty="0" err="1"/>
                  <a:t>ePIC</a:t>
                </a:r>
                <a:r>
                  <a:rPr lang="en-US" sz="1600" dirty="0"/>
                  <a:t> General Meeting at Villa </a:t>
                </a:r>
                <a:r>
                  <a:rPr lang="en-US" sz="1600" dirty="0" err="1"/>
                  <a:t>Mondragone</a:t>
                </a:r>
                <a:endParaRPr lang="en-US" sz="1600" dirty="0"/>
              </a:p>
              <a:p>
                <a:endParaRPr lang="en-US" sz="1600" dirty="0"/>
              </a:p>
            </p:txBody>
          </p:sp>
        </mc:Choice>
        <mc:Fallback xmlns="">
          <p:sp>
            <p:nvSpPr>
              <p:cNvPr id="7" name="CasellaDiTesto 6">
                <a:extLst>
                  <a:ext uri="{FF2B5EF4-FFF2-40B4-BE49-F238E27FC236}">
                    <a16:creationId xmlns:a16="http://schemas.microsoft.com/office/drawing/2014/main" id="{8A62350A-2271-90D5-AA74-09FF9145C425}"/>
                  </a:ext>
                </a:extLst>
              </p:cNvPr>
              <p:cNvSpPr txBox="1">
                <a:spLocks noRot="1" noChangeAspect="1" noMove="1" noResize="1" noEditPoints="1" noAdjustHandles="1" noChangeArrowheads="1" noChangeShapeType="1" noTextEdit="1"/>
              </p:cNvSpPr>
              <p:nvPr/>
            </p:nvSpPr>
            <p:spPr>
              <a:xfrm>
                <a:off x="254488" y="645518"/>
                <a:ext cx="8740649" cy="4031873"/>
              </a:xfrm>
              <a:prstGeom prst="rect">
                <a:avLst/>
              </a:prstGeom>
              <a:blipFill>
                <a:blip r:embed="rId4"/>
                <a:stretch>
                  <a:fillRect l="-435" t="-313"/>
                </a:stretch>
              </a:blipFill>
            </p:spPr>
            <p:txBody>
              <a:bodyPr/>
              <a:lstStyle/>
              <a:p>
                <a:r>
                  <a:rPr lang="en-US">
                    <a:noFill/>
                  </a:rPr>
                  <a:t> </a:t>
                </a:r>
              </a:p>
            </p:txBody>
          </p:sp>
        </mc:Fallback>
      </mc:AlternateContent>
      <p:sp>
        <p:nvSpPr>
          <p:cNvPr id="4" name="Segnaposto piè di pagina 23">
            <a:extLst>
              <a:ext uri="{FF2B5EF4-FFF2-40B4-BE49-F238E27FC236}">
                <a16:creationId xmlns:a16="http://schemas.microsoft.com/office/drawing/2014/main" id="{40C39DDC-AD34-9DA8-E809-8E08102B4E4C}"/>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Tree>
    <p:extLst>
      <p:ext uri="{BB962C8B-B14F-4D97-AF65-F5344CB8AC3E}">
        <p14:creationId xmlns:p14="http://schemas.microsoft.com/office/powerpoint/2010/main" val="4234798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o 13">
            <a:extLst>
              <a:ext uri="{FF2B5EF4-FFF2-40B4-BE49-F238E27FC236}">
                <a16:creationId xmlns:a16="http://schemas.microsoft.com/office/drawing/2014/main" id="{89422C96-5B5C-77D4-76BB-C08C592CC8A7}"/>
              </a:ext>
            </a:extLst>
          </p:cNvPr>
          <p:cNvGrpSpPr/>
          <p:nvPr/>
        </p:nvGrpSpPr>
        <p:grpSpPr>
          <a:xfrm>
            <a:off x="372830" y="1707920"/>
            <a:ext cx="3847919" cy="2857123"/>
            <a:chOff x="335555" y="3211435"/>
            <a:chExt cx="3847919" cy="2857123"/>
          </a:xfrm>
        </p:grpSpPr>
        <p:pic>
          <p:nvPicPr>
            <p:cNvPr id="15" name="Picture 4" descr="A graph with lines and numbers&#10;&#10;Description automatically generated">
              <a:extLst>
                <a:ext uri="{FF2B5EF4-FFF2-40B4-BE49-F238E27FC236}">
                  <a16:creationId xmlns:a16="http://schemas.microsoft.com/office/drawing/2014/main" id="{D7B99239-9877-DAA0-5B90-F74269D24B78}"/>
                </a:ext>
              </a:extLst>
            </p:cNvPr>
            <p:cNvPicPr>
              <a:picLocks noChangeAspect="1"/>
            </p:cNvPicPr>
            <p:nvPr/>
          </p:nvPicPr>
          <p:blipFill rotWithShape="1">
            <a:blip r:embed="rId3"/>
            <a:srcRect b="1760"/>
            <a:stretch/>
          </p:blipFill>
          <p:spPr>
            <a:xfrm>
              <a:off x="335555" y="3211435"/>
              <a:ext cx="3847919" cy="2857123"/>
            </a:xfrm>
            <a:prstGeom prst="rect">
              <a:avLst/>
            </a:prstGeom>
          </p:spPr>
        </p:pic>
        <p:sp>
          <p:nvSpPr>
            <p:cNvPr id="16" name="Ovale 15">
              <a:extLst>
                <a:ext uri="{FF2B5EF4-FFF2-40B4-BE49-F238E27FC236}">
                  <a16:creationId xmlns:a16="http://schemas.microsoft.com/office/drawing/2014/main" id="{AD255AAB-7156-D8D5-2EE8-8A36B559F8C9}"/>
                </a:ext>
              </a:extLst>
            </p:cNvPr>
            <p:cNvSpPr/>
            <p:nvPr/>
          </p:nvSpPr>
          <p:spPr>
            <a:xfrm>
              <a:off x="3352438" y="3802483"/>
              <a:ext cx="726431" cy="173805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e 16">
              <a:extLst>
                <a:ext uri="{FF2B5EF4-FFF2-40B4-BE49-F238E27FC236}">
                  <a16:creationId xmlns:a16="http://schemas.microsoft.com/office/drawing/2014/main" id="{2546896C-4A6E-3399-84CF-D844F17A107E}"/>
                </a:ext>
              </a:extLst>
            </p:cNvPr>
            <p:cNvSpPr/>
            <p:nvPr/>
          </p:nvSpPr>
          <p:spPr>
            <a:xfrm>
              <a:off x="818498" y="3802484"/>
              <a:ext cx="726431" cy="1738054"/>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uppo 17">
            <a:extLst>
              <a:ext uri="{FF2B5EF4-FFF2-40B4-BE49-F238E27FC236}">
                <a16:creationId xmlns:a16="http://schemas.microsoft.com/office/drawing/2014/main" id="{7BE20469-9105-D071-6AC2-A2346C84ABCC}"/>
              </a:ext>
            </a:extLst>
          </p:cNvPr>
          <p:cNvGrpSpPr/>
          <p:nvPr/>
        </p:nvGrpSpPr>
        <p:grpSpPr>
          <a:xfrm>
            <a:off x="4264532" y="1760932"/>
            <a:ext cx="3749436" cy="2751101"/>
            <a:chOff x="4179649" y="3130441"/>
            <a:chExt cx="3749436" cy="2751101"/>
          </a:xfrm>
        </p:grpSpPr>
        <p:pic>
          <p:nvPicPr>
            <p:cNvPr id="19" name="Picture 6" descr="A graph of a city&#10;&#10;Description automatically generated">
              <a:extLst>
                <a:ext uri="{FF2B5EF4-FFF2-40B4-BE49-F238E27FC236}">
                  <a16:creationId xmlns:a16="http://schemas.microsoft.com/office/drawing/2014/main" id="{78EE8021-43E0-59EE-A284-75E4C74D8F4C}"/>
                </a:ext>
              </a:extLst>
            </p:cNvPr>
            <p:cNvPicPr>
              <a:picLocks noChangeAspect="1"/>
            </p:cNvPicPr>
            <p:nvPr/>
          </p:nvPicPr>
          <p:blipFill rotWithShape="1">
            <a:blip r:embed="rId4"/>
            <a:srcRect r="50708"/>
            <a:stretch/>
          </p:blipFill>
          <p:spPr>
            <a:xfrm>
              <a:off x="4179649" y="3130441"/>
              <a:ext cx="3749436" cy="2751101"/>
            </a:xfrm>
            <a:prstGeom prst="rect">
              <a:avLst/>
            </a:prstGeom>
            <a:noFill/>
            <a:ln>
              <a:noFill/>
            </a:ln>
          </p:spPr>
          <p:style>
            <a:lnRef idx="2">
              <a:schemeClr val="accent3"/>
            </a:lnRef>
            <a:fillRef idx="1">
              <a:schemeClr val="lt1"/>
            </a:fillRef>
            <a:effectRef idx="0">
              <a:schemeClr val="accent3"/>
            </a:effectRef>
            <a:fontRef idx="minor">
              <a:schemeClr val="dk1"/>
            </a:fontRef>
          </p:style>
        </p:pic>
        <p:sp>
          <p:nvSpPr>
            <p:cNvPr id="20" name="Ovale 19">
              <a:extLst>
                <a:ext uri="{FF2B5EF4-FFF2-40B4-BE49-F238E27FC236}">
                  <a16:creationId xmlns:a16="http://schemas.microsoft.com/office/drawing/2014/main" id="{ABA6954E-72EE-7930-1709-4D32E491F6DD}"/>
                </a:ext>
              </a:extLst>
            </p:cNvPr>
            <p:cNvSpPr/>
            <p:nvPr/>
          </p:nvSpPr>
          <p:spPr>
            <a:xfrm>
              <a:off x="7101471" y="3464650"/>
              <a:ext cx="726431" cy="168270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e 20">
              <a:extLst>
                <a:ext uri="{FF2B5EF4-FFF2-40B4-BE49-F238E27FC236}">
                  <a16:creationId xmlns:a16="http://schemas.microsoft.com/office/drawing/2014/main" id="{53A09367-53CC-846D-B659-004CD72CA700}"/>
                </a:ext>
              </a:extLst>
            </p:cNvPr>
            <p:cNvSpPr/>
            <p:nvPr/>
          </p:nvSpPr>
          <p:spPr>
            <a:xfrm>
              <a:off x="4407298" y="3464651"/>
              <a:ext cx="726431" cy="168270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Titolo 1">
            <a:extLst>
              <a:ext uri="{FF2B5EF4-FFF2-40B4-BE49-F238E27FC236}">
                <a16:creationId xmlns:a16="http://schemas.microsoft.com/office/drawing/2014/main" id="{C39847F0-B6CA-6280-74BD-DD3A0B297859}"/>
              </a:ext>
            </a:extLst>
          </p:cNvPr>
          <p:cNvSpPr txBox="1">
            <a:spLocks/>
          </p:cNvSpPr>
          <p:nvPr/>
        </p:nvSpPr>
        <p:spPr>
          <a:xfrm>
            <a:off x="-253556" y="-82812"/>
            <a:ext cx="9036177"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0070C0"/>
                </a:solidFill>
              </a:rPr>
              <a:t>Scope of the MPGD endcaps in </a:t>
            </a:r>
            <a:r>
              <a:rPr lang="en-US" sz="2400" b="1" dirty="0" err="1">
                <a:solidFill>
                  <a:srgbClr val="0070C0"/>
                </a:solidFill>
              </a:rPr>
              <a:t>ePIC</a:t>
            </a:r>
            <a:r>
              <a:rPr lang="en-US" sz="2400" b="1" dirty="0">
                <a:solidFill>
                  <a:srgbClr val="0070C0"/>
                </a:solidFill>
              </a:rPr>
              <a:t> detector tracking </a:t>
            </a:r>
          </a:p>
        </p:txBody>
      </p: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0C2AAF51-10A2-CB7D-EB57-ED13ACA6AD12}"/>
              </a:ext>
            </a:extLst>
          </p:cNvPr>
          <p:cNvSpPr txBox="1"/>
          <p:nvPr/>
        </p:nvSpPr>
        <p:spPr>
          <a:xfrm>
            <a:off x="2499662" y="4442903"/>
            <a:ext cx="5841315" cy="369332"/>
          </a:xfrm>
          <a:prstGeom prst="rect">
            <a:avLst/>
          </a:prstGeom>
          <a:noFill/>
        </p:spPr>
        <p:txBody>
          <a:bodyPr wrap="square">
            <a:spAutoFit/>
          </a:bodyPr>
          <a:lstStyle/>
          <a:p>
            <a:r>
              <a:rPr lang="en-US" dirty="0" err="1">
                <a:solidFill>
                  <a:srgbClr val="0070C0"/>
                </a:solidFill>
                <a:effectLst/>
                <a:latin typeface="Helvetica" pitchFamily="2" charset="0"/>
              </a:rPr>
              <a:t>ePIC</a:t>
            </a:r>
            <a:r>
              <a:rPr lang="en-US" dirty="0">
                <a:solidFill>
                  <a:srgbClr val="0070C0"/>
                </a:solidFill>
                <a:effectLst/>
                <a:latin typeface="Helvetica" pitchFamily="2" charset="0"/>
              </a:rPr>
              <a:t> tracker geometry before June 2023</a:t>
            </a:r>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29</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12" name="CasellaDiTesto 11">
            <a:extLst>
              <a:ext uri="{FF2B5EF4-FFF2-40B4-BE49-F238E27FC236}">
                <a16:creationId xmlns:a16="http://schemas.microsoft.com/office/drawing/2014/main" id="{F33074F2-783C-8217-D6BF-550A0FFF2E4F}"/>
              </a:ext>
            </a:extLst>
          </p:cNvPr>
          <p:cNvSpPr txBox="1"/>
          <p:nvPr/>
        </p:nvSpPr>
        <p:spPr>
          <a:xfrm>
            <a:off x="4367131" y="5859140"/>
            <a:ext cx="4919458" cy="369332"/>
          </a:xfrm>
          <a:prstGeom prst="rect">
            <a:avLst/>
          </a:prstGeom>
          <a:noFill/>
        </p:spPr>
        <p:txBody>
          <a:bodyPr wrap="square">
            <a:spAutoFit/>
          </a:bodyPr>
          <a:lstStyle/>
          <a:p>
            <a:r>
              <a:rPr lang="en-US" dirty="0" err="1">
                <a:solidFill>
                  <a:srgbClr val="0070C0"/>
                </a:solidFill>
                <a:effectLst/>
                <a:latin typeface="Helvetica" pitchFamily="2" charset="0"/>
              </a:rPr>
              <a:t>ePIC</a:t>
            </a:r>
            <a:r>
              <a:rPr lang="en-US" dirty="0">
                <a:solidFill>
                  <a:srgbClr val="0070C0"/>
                </a:solidFill>
                <a:effectLst/>
                <a:latin typeface="Helvetica" pitchFamily="2" charset="0"/>
              </a:rPr>
              <a:t> tracker geometry before June 2023</a:t>
            </a:r>
          </a:p>
        </p:txBody>
      </p:sp>
      <p:sp>
        <p:nvSpPr>
          <p:cNvPr id="22" name="CasellaDiTesto 21">
            <a:extLst>
              <a:ext uri="{FF2B5EF4-FFF2-40B4-BE49-F238E27FC236}">
                <a16:creationId xmlns:a16="http://schemas.microsoft.com/office/drawing/2014/main" id="{FFFBA29E-9D0D-9E90-C51F-BCB3DCABFDC0}"/>
              </a:ext>
            </a:extLst>
          </p:cNvPr>
          <p:cNvSpPr txBox="1"/>
          <p:nvPr/>
        </p:nvSpPr>
        <p:spPr>
          <a:xfrm>
            <a:off x="120230" y="733822"/>
            <a:ext cx="8907534" cy="923330"/>
          </a:xfrm>
          <a:prstGeom prst="rect">
            <a:avLst/>
          </a:prstGeom>
          <a:noFill/>
        </p:spPr>
        <p:txBody>
          <a:bodyPr wrap="square">
            <a:spAutoFit/>
          </a:bodyPr>
          <a:lstStyle/>
          <a:p>
            <a:pPr marL="285750" indent="-285750" algn="just">
              <a:buFont typeface="Arial" panose="020B0604020202020204" pitchFamily="34" charset="0"/>
              <a:buChar char="•"/>
            </a:pPr>
            <a:r>
              <a:rPr lang="en-US" dirty="0">
                <a:effectLst/>
              </a:rPr>
              <a:t>In May 2023, MC simulations showed that the </a:t>
            </a:r>
            <a:r>
              <a:rPr lang="en-US" b="1" dirty="0">
                <a:effectLst/>
              </a:rPr>
              <a:t>tracking</a:t>
            </a:r>
            <a:r>
              <a:rPr lang="en-US" dirty="0">
                <a:effectLst/>
              </a:rPr>
              <a:t> configuration in the </a:t>
            </a:r>
            <a:r>
              <a:rPr lang="en-US" b="1" dirty="0">
                <a:effectLst/>
              </a:rPr>
              <a:t>endcap</a:t>
            </a:r>
            <a:r>
              <a:rPr lang="en-US" dirty="0">
                <a:effectLst/>
              </a:rPr>
              <a:t> regions of the </a:t>
            </a:r>
            <a:r>
              <a:rPr lang="en-US" dirty="0" err="1">
                <a:effectLst/>
              </a:rPr>
              <a:t>ePIC</a:t>
            </a:r>
            <a:r>
              <a:rPr lang="en-US" dirty="0">
                <a:effectLst/>
              </a:rPr>
              <a:t> detector, which will experience the </a:t>
            </a:r>
            <a:r>
              <a:rPr lang="en-US" b="1" dirty="0">
                <a:effectLst/>
              </a:rPr>
              <a:t>highest backgrounds </a:t>
            </a:r>
            <a:r>
              <a:rPr lang="en-US" dirty="0">
                <a:effectLst/>
              </a:rPr>
              <a:t>in the experiment, </a:t>
            </a:r>
            <a:r>
              <a:rPr lang="en-US" b="1" dirty="0">
                <a:effectLst/>
              </a:rPr>
              <a:t>would not provide enough hit points </a:t>
            </a:r>
            <a:r>
              <a:rPr lang="en-US" dirty="0">
                <a:effectLst/>
              </a:rPr>
              <a:t>in the |</a:t>
            </a:r>
            <a:r>
              <a:rPr lang="en-US" dirty="0" err="1">
                <a:effectLst/>
              </a:rPr>
              <a:t>η</a:t>
            </a:r>
            <a:r>
              <a:rPr lang="en-US" dirty="0">
                <a:effectLst/>
              </a:rPr>
              <a:t>| &gt; 2 region for good pattern recognition.</a:t>
            </a:r>
          </a:p>
        </p:txBody>
      </p:sp>
      <p:sp>
        <p:nvSpPr>
          <p:cNvPr id="5" name="Segnaposto piè di pagina 23">
            <a:extLst>
              <a:ext uri="{FF2B5EF4-FFF2-40B4-BE49-F238E27FC236}">
                <a16:creationId xmlns:a16="http://schemas.microsoft.com/office/drawing/2014/main" id="{5BE8D639-92DF-577D-5C81-2C455BCA4C8C}"/>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Tree>
    <p:extLst>
      <p:ext uri="{BB962C8B-B14F-4D97-AF65-F5344CB8AC3E}">
        <p14:creationId xmlns:p14="http://schemas.microsoft.com/office/powerpoint/2010/main" val="2167940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5" name="Title 1">
            <a:extLst>
              <a:ext uri="{FF2B5EF4-FFF2-40B4-BE49-F238E27FC236}">
                <a16:creationId xmlns:a16="http://schemas.microsoft.com/office/drawing/2014/main" id="{C053CDF4-228C-CD10-3BB4-A3990DEBEC3E}"/>
              </a:ext>
            </a:extLst>
          </p:cNvPr>
          <p:cNvSpPr txBox="1">
            <a:spLocks/>
          </p:cNvSpPr>
          <p:nvPr/>
        </p:nvSpPr>
        <p:spPr>
          <a:xfrm>
            <a:off x="740664" y="187644"/>
            <a:ext cx="7296912"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Technical Performance Requirements</a:t>
            </a:r>
          </a:p>
        </p:txBody>
      </p:sp>
      <mc:AlternateContent xmlns:mc="http://schemas.openxmlformats.org/markup-compatibility/2006" xmlns:a14="http://schemas.microsoft.com/office/drawing/2010/main">
        <mc:Choice Requires="a14">
          <p:sp>
            <p:nvSpPr>
              <p:cNvPr id="6" name="Text Placeholder 2">
                <a:extLst>
                  <a:ext uri="{FF2B5EF4-FFF2-40B4-BE49-F238E27FC236}">
                    <a16:creationId xmlns:a16="http://schemas.microsoft.com/office/drawing/2014/main" id="{EEEB8EDC-7549-9B80-BE41-EEFD8E95078A}"/>
                  </a:ext>
                </a:extLst>
              </p:cNvPr>
              <p:cNvSpPr txBox="1">
                <a:spLocks/>
              </p:cNvSpPr>
              <p:nvPr/>
            </p:nvSpPr>
            <p:spPr>
              <a:xfrm>
                <a:off x="72552" y="672260"/>
                <a:ext cx="9071448" cy="404309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dirty="0">
                    <a:solidFill>
                      <a:srgbClr val="C00000"/>
                    </a:solidFill>
                    <a:latin typeface="Arial" panose="020B0604020202020204" pitchFamily="34" charset="0"/>
                    <a:cs typeface="Arial" panose="020B0604020202020204" pitchFamily="34" charset="0"/>
                  </a:rPr>
                  <a:t>Time resolution </a:t>
                </a:r>
                <a:r>
                  <a:rPr lang="en-US" sz="2000" dirty="0">
                    <a:latin typeface="Arial" panose="020B0604020202020204" pitchFamily="34" charset="0"/>
                    <a:cs typeface="Arial" panose="020B0604020202020204" pitchFamily="34" charset="0"/>
                  </a:rPr>
                  <a:t>10 ns or less to provide tracking timing </a:t>
                </a:r>
              </a:p>
              <a:p>
                <a:pPr lvl="1"/>
                <a:r>
                  <a:rPr lang="en-US" sz="1800" dirty="0">
                    <a:latin typeface="Arial" panose="020B0604020202020204" pitchFamily="34" charset="0"/>
                    <a:cs typeface="Arial" panose="020B0604020202020204" pitchFamily="34" charset="0"/>
                  </a:rPr>
                  <a:t>Fast rise time ~ 20 </a:t>
                </a:r>
                <a14:m>
                  <m:oMath xmlns:m="http://schemas.openxmlformats.org/officeDocument/2006/math">
                    <m:r>
                      <a:rPr lang="en-US" sz="1800" i="1" smtClean="0">
                        <a:latin typeface="Cambria Math" panose="02040503050406030204" pitchFamily="18" charset="0"/>
                        <a:ea typeface="Cambria Math" panose="02040503050406030204" pitchFamily="18" charset="0"/>
                      </a:rPr>
                      <m:t>÷</m:t>
                    </m:r>
                  </m:oMath>
                </a14:m>
                <a:r>
                  <a:rPr lang="en-US" sz="1800" dirty="0">
                    <a:latin typeface="Arial" panose="020B0604020202020204" pitchFamily="34" charset="0"/>
                    <a:cs typeface="Arial" panose="020B0604020202020204" pitchFamily="34" charset="0"/>
                  </a:rPr>
                  <a:t> 50 ns</a:t>
                </a:r>
              </a:p>
              <a:p>
                <a:pPr lvl="1"/>
                <a:r>
                  <a:rPr lang="en-US" sz="1800" dirty="0">
                    <a:latin typeface="Arial" panose="020B0604020202020204" pitchFamily="34" charset="0"/>
                    <a:cs typeface="Arial" panose="020B0604020202020204" pitchFamily="34" charset="0"/>
                  </a:rPr>
                  <a:t>Peaking time 50 ns </a:t>
                </a:r>
              </a:p>
              <a:p>
                <a:pPr lvl="1"/>
                <a:r>
                  <a:rPr lang="en-US" sz="1800" dirty="0">
                    <a:latin typeface="Arial" panose="020B0604020202020204" pitchFamily="34" charset="0"/>
                    <a:cs typeface="Arial" panose="020B0604020202020204" pitchFamily="34" charset="0"/>
                  </a:rPr>
                  <a:t>Sampling faster than 50 MHz</a:t>
                </a:r>
              </a:p>
              <a:p>
                <a:pPr marL="0" indent="0">
                  <a:buFont typeface="Arial"/>
                  <a:buNone/>
                </a:pPr>
                <a:r>
                  <a:rPr lang="en-US" sz="2000" b="1" dirty="0">
                    <a:solidFill>
                      <a:srgbClr val="C00000"/>
                    </a:solidFill>
                    <a:latin typeface="Arial" panose="020B0604020202020204" pitchFamily="34" charset="0"/>
                    <a:cs typeface="Arial" panose="020B0604020202020204" pitchFamily="34" charset="0"/>
                  </a:rPr>
                  <a:t>Low material budget</a:t>
                </a:r>
              </a:p>
              <a:p>
                <a:pPr lvl="1"/>
                <a:r>
                  <a:rPr lang="en-US" sz="1800" dirty="0">
                    <a:latin typeface="Arial" panose="020B0604020202020204" pitchFamily="34" charset="0"/>
                    <a:cs typeface="Arial" panose="020B0604020202020204" pitchFamily="34" charset="0"/>
                  </a:rPr>
                  <a:t>1-2 % X</a:t>
                </a:r>
                <a:r>
                  <a:rPr lang="en-US" sz="1800" baseline="-25000" dirty="0">
                    <a:latin typeface="Arial" panose="020B0604020202020204" pitchFamily="34" charset="0"/>
                    <a:cs typeface="Arial" panose="020B0604020202020204" pitchFamily="34" charset="0"/>
                  </a:rPr>
                  <a:t>0  </a:t>
                </a:r>
                <a:r>
                  <a:rPr lang="en-US" sz="1800" dirty="0">
                    <a:latin typeface="Arial" panose="020B0604020202020204" pitchFamily="34" charset="0"/>
                    <a:cs typeface="Arial" panose="020B0604020202020204" pitchFamily="34" charset="0"/>
                  </a:rPr>
                  <a:t>- it will be the minimum compatible with the chosen technology</a:t>
                </a:r>
              </a:p>
              <a:p>
                <a:pPr marL="0" indent="0">
                  <a:buFont typeface="Arial"/>
                  <a:buNone/>
                </a:pPr>
                <a:r>
                  <a:rPr lang="en-US" sz="2000" b="1" dirty="0">
                    <a:solidFill>
                      <a:srgbClr val="C00000"/>
                    </a:solidFill>
                    <a:latin typeface="Arial" panose="020B0604020202020204" pitchFamily="34" charset="0"/>
                    <a:cs typeface="Arial" panose="020B0604020202020204" pitchFamily="34" charset="0"/>
                  </a:rPr>
                  <a:t>Spatial resolution: 150 </a:t>
                </a:r>
                <a14:m>
                  <m:oMath xmlns:m="http://schemas.openxmlformats.org/officeDocument/2006/math">
                    <m:r>
                      <a:rPr lang="en-US" sz="2000" b="1" i="1" smtClean="0">
                        <a:solidFill>
                          <a:srgbClr val="C00000"/>
                        </a:solidFill>
                        <a:latin typeface="Cambria Math" panose="02040503050406030204" pitchFamily="18" charset="0"/>
                        <a:ea typeface="Cambria Math" panose="02040503050406030204" pitchFamily="18" charset="0"/>
                      </a:rPr>
                      <m:t>𝝁</m:t>
                    </m:r>
                  </m:oMath>
                </a14:m>
                <a:r>
                  <a:rPr lang="en-US" sz="2000" b="1" dirty="0">
                    <a:solidFill>
                      <a:srgbClr val="C00000"/>
                    </a:solidFill>
                    <a:latin typeface="Arial" panose="020B0604020202020204" pitchFamily="34" charset="0"/>
                    <a:cs typeface="Arial" panose="020B0604020202020204" pitchFamily="34" charset="0"/>
                  </a:rPr>
                  <a:t>m or better</a:t>
                </a:r>
              </a:p>
              <a:p>
                <a:pPr lvl="1"/>
                <a:r>
                  <a:rPr lang="en-US" sz="1800" dirty="0">
                    <a:latin typeface="Arial" panose="020B0604020202020204" pitchFamily="34" charset="0"/>
                    <a:cs typeface="Arial" panose="020B0604020202020204" pitchFamily="34" charset="0"/>
                  </a:rPr>
                  <a:t>&lt;150 </a:t>
                </a:r>
                <a14:m>
                  <m:oMath xmlns:m="http://schemas.openxmlformats.org/officeDocument/2006/math">
                    <m:r>
                      <a:rPr lang="en-US" sz="1800" i="1">
                        <a:latin typeface="Cambria Math" panose="02040503050406030204" pitchFamily="18" charset="0"/>
                        <a:ea typeface="Cambria Math" panose="02040503050406030204" pitchFamily="18" charset="0"/>
                      </a:rPr>
                      <m:t>𝜇</m:t>
                    </m:r>
                  </m:oMath>
                </a14:m>
                <a:r>
                  <a:rPr lang="en-US" sz="1800" dirty="0">
                    <a:latin typeface="Arial" panose="020B0604020202020204" pitchFamily="34" charset="0"/>
                    <a:cs typeface="Arial" panose="020B0604020202020204" pitchFamily="34" charset="0"/>
                  </a:rPr>
                  <a:t>m intrinsic spatial resolution for perpendicular tracks</a:t>
                </a:r>
              </a:p>
              <a:p>
                <a:pPr lvl="1"/>
                <a:r>
                  <a:rPr lang="en-US" sz="1800" dirty="0">
                    <a:latin typeface="Arial" panose="020B0604020202020204" pitchFamily="34" charset="0"/>
                    <a:cs typeface="Arial" panose="020B0604020202020204" pitchFamily="34" charset="0"/>
                  </a:rPr>
                  <a:t>Technological optimizations to retain 150 </a:t>
                </a:r>
                <a14:m>
                  <m:oMath xmlns:m="http://schemas.openxmlformats.org/officeDocument/2006/math">
                    <m:r>
                      <a:rPr lang="en-US" sz="1800" i="1" smtClean="0">
                        <a:latin typeface="Cambria Math" panose="02040503050406030204" pitchFamily="18" charset="0"/>
                        <a:ea typeface="Cambria Math" panose="02040503050406030204" pitchFamily="18" charset="0"/>
                      </a:rPr>
                      <m:t>𝜇</m:t>
                    </m:r>
                  </m:oMath>
                </a14:m>
                <a:r>
                  <a:rPr lang="en-US" sz="1800" dirty="0">
                    <a:latin typeface="Arial" panose="020B0604020202020204" pitchFamily="34" charset="0"/>
                    <a:cs typeface="Arial" panose="020B0604020202020204" pitchFamily="34" charset="0"/>
                  </a:rPr>
                  <a:t>m resolution for inclined/curved tracks</a:t>
                </a:r>
              </a:p>
              <a:p>
                <a:pPr marL="0" indent="0">
                  <a:buFont typeface="Arial"/>
                  <a:buNone/>
                </a:pPr>
                <a:r>
                  <a:rPr lang="en-US" sz="2000" b="1" dirty="0">
                    <a:solidFill>
                      <a:srgbClr val="C00000"/>
                    </a:solidFill>
                    <a:latin typeface="Arial" panose="020B0604020202020204" pitchFamily="34" charset="0"/>
                    <a:cs typeface="Arial" panose="020B0604020202020204" pitchFamily="34" charset="0"/>
                  </a:rPr>
                  <a:t>High Efficiency</a:t>
                </a:r>
              </a:p>
              <a:p>
                <a:pPr lvl="1"/>
                <a:r>
                  <a:rPr lang="en-US" sz="1800" dirty="0">
                    <a:latin typeface="Arial" panose="020B0604020202020204" pitchFamily="34" charset="0"/>
                    <a:cs typeface="Arial" panose="020B0604020202020204" pitchFamily="34" charset="0"/>
                  </a:rPr>
                  <a:t>Single detector efficiency ~ 96 –97 % </a:t>
                </a:r>
                <a14:m>
                  <m:oMath xmlns:m="http://schemas.openxmlformats.org/officeDocument/2006/math">
                    <m:r>
                      <a:rPr lang="en-US" sz="1800" i="1" smtClean="0">
                        <a:latin typeface="Cambria Math" panose="02040503050406030204" pitchFamily="18" charset="0"/>
                        <a:ea typeface="Cambria Math" panose="02040503050406030204" pitchFamily="18" charset="0"/>
                      </a:rPr>
                      <m:t>→</m:t>
                    </m:r>
                  </m:oMath>
                </a14:m>
                <a:r>
                  <a:rPr lang="en-US" sz="1800" dirty="0">
                    <a:latin typeface="Arial" panose="020B0604020202020204" pitchFamily="34" charset="0"/>
                    <a:cs typeface="Arial" panose="020B0604020202020204" pitchFamily="34" charset="0"/>
                  </a:rPr>
                  <a:t> 92 –94 % combined efficiency for two disks</a:t>
                </a:r>
              </a:p>
            </p:txBody>
          </p:sp>
        </mc:Choice>
        <mc:Fallback xmlns="">
          <p:sp>
            <p:nvSpPr>
              <p:cNvPr id="6" name="Text Placeholder 2">
                <a:extLst>
                  <a:ext uri="{FF2B5EF4-FFF2-40B4-BE49-F238E27FC236}">
                    <a16:creationId xmlns:a16="http://schemas.microsoft.com/office/drawing/2014/main" id="{EEEB8EDC-7549-9B80-BE41-EEFD8E95078A}"/>
                  </a:ext>
                </a:extLst>
              </p:cNvPr>
              <p:cNvSpPr txBox="1">
                <a:spLocks noRot="1" noChangeAspect="1" noMove="1" noResize="1" noEditPoints="1" noAdjustHandles="1" noChangeArrowheads="1" noChangeShapeType="1" noTextEdit="1"/>
              </p:cNvSpPr>
              <p:nvPr/>
            </p:nvSpPr>
            <p:spPr>
              <a:xfrm>
                <a:off x="72552" y="672260"/>
                <a:ext cx="9071448" cy="4043097"/>
              </a:xfrm>
              <a:prstGeom prst="rect">
                <a:avLst/>
              </a:prstGeom>
              <a:blipFill>
                <a:blip r:embed="rId3"/>
                <a:stretch>
                  <a:fillRect l="-699" t="-625" r="-559" b="-2813"/>
                </a:stretch>
              </a:blipFill>
            </p:spPr>
            <p:txBody>
              <a:bodyPr/>
              <a:lstStyle/>
              <a:p>
                <a:r>
                  <a:rPr lang="en-US">
                    <a:noFill/>
                  </a:rPr>
                  <a:t> </a:t>
                </a:r>
              </a:p>
            </p:txBody>
          </p:sp>
        </mc:Fallback>
      </mc:AlternateContent>
      <p:sp>
        <p:nvSpPr>
          <p:cNvPr id="3" name="Segnaposto piè di pagina 23">
            <a:extLst>
              <a:ext uri="{FF2B5EF4-FFF2-40B4-BE49-F238E27FC236}">
                <a16:creationId xmlns:a16="http://schemas.microsoft.com/office/drawing/2014/main" id="{2AAC2418-B32B-8115-DEBF-01B1EB697B78}"/>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16279808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30</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pic>
        <p:nvPicPr>
          <p:cNvPr id="3" name="Immagine 2" descr="Immagine che contiene testo, schermata, diagramma, linea&#10;&#10;Descrizione generata automaticamente">
            <a:extLst>
              <a:ext uri="{FF2B5EF4-FFF2-40B4-BE49-F238E27FC236}">
                <a16:creationId xmlns:a16="http://schemas.microsoft.com/office/drawing/2014/main" id="{5769CA0E-D96A-18A9-8DB6-62278DD5395D}"/>
              </a:ext>
            </a:extLst>
          </p:cNvPr>
          <p:cNvPicPr>
            <a:picLocks noChangeAspect="1"/>
          </p:cNvPicPr>
          <p:nvPr/>
        </p:nvPicPr>
        <p:blipFill>
          <a:blip r:embed="rId3"/>
          <a:stretch>
            <a:fillRect/>
          </a:stretch>
        </p:blipFill>
        <p:spPr>
          <a:xfrm>
            <a:off x="5814064" y="590314"/>
            <a:ext cx="3329935" cy="2801063"/>
          </a:xfrm>
          <a:prstGeom prst="rect">
            <a:avLst/>
          </a:prstGeom>
        </p:spPr>
      </p:pic>
      <mc:AlternateContent xmlns:mc="http://schemas.openxmlformats.org/markup-compatibility/2006" xmlns:a14="http://schemas.microsoft.com/office/drawing/2010/main">
        <mc:Choice Requires="a14">
          <p:sp>
            <p:nvSpPr>
              <p:cNvPr id="4" name="Text Placeholder 2">
                <a:extLst>
                  <a:ext uri="{FF2B5EF4-FFF2-40B4-BE49-F238E27FC236}">
                    <a16:creationId xmlns:a16="http://schemas.microsoft.com/office/drawing/2014/main" id="{AC24AFDF-D394-5A6F-A655-7F6BC1A3F63C}"/>
                  </a:ext>
                </a:extLst>
              </p:cNvPr>
              <p:cNvSpPr txBox="1">
                <a:spLocks/>
              </p:cNvSpPr>
              <p:nvPr/>
            </p:nvSpPr>
            <p:spPr>
              <a:xfrm>
                <a:off x="-1" y="786179"/>
                <a:ext cx="7285106" cy="3767007"/>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a:solidFill>
                      <a:srgbClr val="C00000"/>
                    </a:solidFill>
                  </a:rPr>
                  <a:t>Rate Capability</a:t>
                </a:r>
                <a:endParaRPr lang="en-US" sz="1800" dirty="0">
                  <a:solidFill>
                    <a:srgbClr val="C00000"/>
                  </a:solidFill>
                </a:endParaRPr>
              </a:p>
              <a:p>
                <a:pPr lvl="1"/>
                <a:r>
                  <a:rPr lang="en-US" sz="1800" dirty="0"/>
                  <a:t>Not critical ~ 1 kHz/cm</a:t>
                </a:r>
                <a:r>
                  <a:rPr lang="en-US" sz="1800" baseline="30000" dirty="0"/>
                  <a:t>2 </a:t>
                </a:r>
                <a:r>
                  <a:rPr lang="en-US" sz="1800" dirty="0"/>
                  <a:t>or less</a:t>
                </a:r>
              </a:p>
              <a:p>
                <a:r>
                  <a:rPr lang="en-US" sz="1800" b="1" dirty="0">
                    <a:solidFill>
                      <a:srgbClr val="C00000"/>
                    </a:solidFill>
                  </a:rPr>
                  <a:t>Radiation Hardness</a:t>
                </a:r>
              </a:p>
              <a:p>
                <a:pPr lvl="1"/>
                <a:r>
                  <a:rPr lang="en-US" sz="1800" dirty="0"/>
                  <a:t>Not critical for the detectors</a:t>
                </a:r>
              </a:p>
              <a:p>
                <a:pPr lvl="1"/>
                <a:r>
                  <a:rPr lang="en-US" sz="1800" dirty="0"/>
                  <a:t>Important for FEBs and RDO electronics boards</a:t>
                </a:r>
              </a:p>
              <a:p>
                <a:r>
                  <a:rPr lang="en-US" sz="1800" b="1" dirty="0">
                    <a:solidFill>
                      <a:srgbClr val="C00000"/>
                    </a:solidFill>
                  </a:rPr>
                  <a:t>Temperature Stability</a:t>
                </a:r>
              </a:p>
              <a:p>
                <a:pPr lvl="1"/>
                <a:r>
                  <a:rPr lang="en-US" sz="1800" dirty="0"/>
                  <a:t>Not critical for the detector performances</a:t>
                </a:r>
              </a:p>
              <a:p>
                <a:pPr lvl="1"/>
                <a:r>
                  <a:rPr lang="en-US" sz="1800" dirty="0"/>
                  <a:t>Detector calibration should consider gas pressure variations</a:t>
                </a:r>
              </a:p>
              <a:p>
                <a:r>
                  <a:rPr lang="en-US" sz="1800" b="1" dirty="0">
                    <a:solidFill>
                      <a:srgbClr val="C00000"/>
                    </a:solidFill>
                  </a:rPr>
                  <a:t>Electronics power consumption and cooling </a:t>
                </a:r>
              </a:p>
              <a:p>
                <a:pPr lvl="1"/>
                <a:r>
                  <a:rPr lang="en-US" sz="1800" dirty="0"/>
                  <a:t>SALSA ASIC consumption </a:t>
                </a:r>
                <a:r>
                  <a:rPr lang="it-IT" sz="1800" dirty="0">
                    <a:latin typeface="Helvetica" pitchFamily="2" charset="0"/>
                  </a:rPr>
                  <a:t>~ </a:t>
                </a:r>
                <a:r>
                  <a:rPr lang="it-IT" sz="1800" dirty="0"/>
                  <a:t>15 </a:t>
                </a:r>
                <a:r>
                  <a:rPr lang="it-IT" sz="1800" dirty="0" err="1"/>
                  <a:t>mW</a:t>
                </a:r>
                <a:r>
                  <a:rPr lang="it-IT" sz="1800" dirty="0"/>
                  <a:t>/</a:t>
                </a:r>
                <a:r>
                  <a:rPr lang="it-IT" sz="1800" dirty="0" err="1"/>
                  <a:t>channel</a:t>
                </a:r>
                <a:r>
                  <a:rPr lang="it-IT" sz="1800" dirty="0"/>
                  <a:t> </a:t>
                </a:r>
                <a:r>
                  <a:rPr lang="it-IT" sz="1800" dirty="0" err="1"/>
                  <a:t>at</a:t>
                </a:r>
                <a:r>
                  <a:rPr lang="it-IT" sz="1800" dirty="0"/>
                  <a:t> 1.2V </a:t>
                </a:r>
                <a14:m>
                  <m:oMath xmlns:m="http://schemas.openxmlformats.org/officeDocument/2006/math">
                    <m:r>
                      <a:rPr lang="it-IT" sz="1800" i="1" smtClean="0">
                        <a:latin typeface="Cambria Math" panose="02040503050406030204" pitchFamily="18" charset="0"/>
                        <a:ea typeface="Cambria Math" panose="02040503050406030204" pitchFamily="18" charset="0"/>
                      </a:rPr>
                      <m:t>→</m:t>
                    </m:r>
                  </m:oMath>
                </a14:m>
                <a:r>
                  <a:rPr lang="it-IT" sz="1800" dirty="0"/>
                  <a:t> 60 </a:t>
                </a:r>
                <a:r>
                  <a:rPr lang="it-IT" sz="1800" dirty="0" err="1"/>
                  <a:t>W</a:t>
                </a:r>
                <a:r>
                  <a:rPr lang="it-IT" sz="1800" dirty="0"/>
                  <a:t>/disk</a:t>
                </a:r>
              </a:p>
              <a:p>
                <a:pPr lvl="1"/>
                <a:r>
                  <a:rPr lang="en-US" sz="1800" dirty="0"/>
                  <a:t>Air vs liquid cooling is under study at </a:t>
                </a:r>
                <a:r>
                  <a:rPr lang="en-US" sz="1800" dirty="0" err="1"/>
                  <a:t>Saclay</a:t>
                </a:r>
                <a:endParaRPr lang="en-US" sz="1800" dirty="0">
                  <a:solidFill>
                    <a:srgbClr val="0070C0"/>
                  </a:solidFill>
                </a:endParaRPr>
              </a:p>
              <a:p>
                <a:pPr lvl="1"/>
                <a:endParaRPr lang="en-US" sz="1800" dirty="0"/>
              </a:p>
            </p:txBody>
          </p:sp>
        </mc:Choice>
        <mc:Fallback xmlns="">
          <p:sp>
            <p:nvSpPr>
              <p:cNvPr id="4" name="Text Placeholder 2">
                <a:extLst>
                  <a:ext uri="{FF2B5EF4-FFF2-40B4-BE49-F238E27FC236}">
                    <a16:creationId xmlns:a16="http://schemas.microsoft.com/office/drawing/2014/main" id="{AC24AFDF-D394-5A6F-A655-7F6BC1A3F63C}"/>
                  </a:ext>
                </a:extLst>
              </p:cNvPr>
              <p:cNvSpPr txBox="1">
                <a:spLocks noRot="1" noChangeAspect="1" noMove="1" noResize="1" noEditPoints="1" noAdjustHandles="1" noChangeArrowheads="1" noChangeShapeType="1" noTextEdit="1"/>
              </p:cNvSpPr>
              <p:nvPr/>
            </p:nvSpPr>
            <p:spPr>
              <a:xfrm>
                <a:off x="-1" y="786179"/>
                <a:ext cx="7285106" cy="3767007"/>
              </a:xfrm>
              <a:prstGeom prst="rect">
                <a:avLst/>
              </a:prstGeom>
              <a:blipFill>
                <a:blip r:embed="rId4"/>
                <a:stretch>
                  <a:fillRect l="-523" t="-336"/>
                </a:stretch>
              </a:blipFill>
            </p:spPr>
            <p:txBody>
              <a:bodyPr/>
              <a:lstStyle/>
              <a:p>
                <a:r>
                  <a:rPr lang="en-US">
                    <a:noFill/>
                  </a:rPr>
                  <a:t> </a:t>
                </a:r>
              </a:p>
            </p:txBody>
          </p:sp>
        </mc:Fallback>
      </mc:AlternateContent>
      <p:sp>
        <p:nvSpPr>
          <p:cNvPr id="5" name="Title 1">
            <a:extLst>
              <a:ext uri="{FF2B5EF4-FFF2-40B4-BE49-F238E27FC236}">
                <a16:creationId xmlns:a16="http://schemas.microsoft.com/office/drawing/2014/main" id="{36D4443E-9638-919F-AD6A-E438025646E1}"/>
              </a:ext>
            </a:extLst>
          </p:cNvPr>
          <p:cNvSpPr txBox="1">
            <a:spLocks/>
          </p:cNvSpPr>
          <p:nvPr/>
        </p:nvSpPr>
        <p:spPr>
          <a:xfrm>
            <a:off x="486021" y="187644"/>
            <a:ext cx="7296912"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More on Technical Performance Requirements</a:t>
            </a:r>
          </a:p>
        </p:txBody>
      </p:sp>
      <p:sp>
        <p:nvSpPr>
          <p:cNvPr id="6" name="Segnaposto piè di pagina 23">
            <a:extLst>
              <a:ext uri="{FF2B5EF4-FFF2-40B4-BE49-F238E27FC236}">
                <a16:creationId xmlns:a16="http://schemas.microsoft.com/office/drawing/2014/main" id="{8132FCCA-A1DF-012E-9729-66ECD53AE7C4}"/>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22046676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31</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24" name="Title 1">
            <a:extLst>
              <a:ext uri="{FF2B5EF4-FFF2-40B4-BE49-F238E27FC236}">
                <a16:creationId xmlns:a16="http://schemas.microsoft.com/office/drawing/2014/main" id="{9D1F27B2-DF07-9AE8-89B8-08E9FEE29750}"/>
              </a:ext>
            </a:extLst>
          </p:cNvPr>
          <p:cNvSpPr txBox="1">
            <a:spLocks/>
          </p:cNvSpPr>
          <p:nvPr/>
        </p:nvSpPr>
        <p:spPr>
          <a:xfrm>
            <a:off x="875735" y="232143"/>
            <a:ext cx="7009765"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Detector Technology Choices </a:t>
            </a:r>
            <a:r>
              <a:rPr lang="en-US" sz="4400" b="1" dirty="0" err="1">
                <a:solidFill>
                  <a:srgbClr val="C00000"/>
                </a:solidFill>
              </a:rPr>
              <a:t>μ</a:t>
            </a:r>
            <a:r>
              <a:rPr lang="en-US" sz="4400" b="1" dirty="0">
                <a:solidFill>
                  <a:srgbClr val="C00000"/>
                </a:solidFill>
              </a:rPr>
              <a:t>-RWELL</a:t>
            </a:r>
            <a:endParaRPr lang="en-US" dirty="0"/>
          </a:p>
          <a:p>
            <a:endParaRPr lang="en-US" b="1" dirty="0"/>
          </a:p>
        </p:txBody>
      </p:sp>
      <p:sp>
        <p:nvSpPr>
          <p:cNvPr id="3" name="Segnaposto piè di pagina 23">
            <a:extLst>
              <a:ext uri="{FF2B5EF4-FFF2-40B4-BE49-F238E27FC236}">
                <a16:creationId xmlns:a16="http://schemas.microsoft.com/office/drawing/2014/main" id="{DADE700D-DD8E-2ED4-3662-68DB4753635E}"/>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grpSp>
        <p:nvGrpSpPr>
          <p:cNvPr id="35" name="Gruppo 34">
            <a:extLst>
              <a:ext uri="{FF2B5EF4-FFF2-40B4-BE49-F238E27FC236}">
                <a16:creationId xmlns:a16="http://schemas.microsoft.com/office/drawing/2014/main" id="{EC1C6CDF-E39D-5C62-73FC-14E9F60BC66A}"/>
              </a:ext>
            </a:extLst>
          </p:cNvPr>
          <p:cNvGrpSpPr/>
          <p:nvPr/>
        </p:nvGrpSpPr>
        <p:grpSpPr>
          <a:xfrm>
            <a:off x="1439144" y="673446"/>
            <a:ext cx="5239080" cy="2665440"/>
            <a:chOff x="3943449" y="600559"/>
            <a:chExt cx="5239080" cy="2665440"/>
          </a:xfrm>
        </p:grpSpPr>
        <p:pic>
          <p:nvPicPr>
            <p:cNvPr id="5" name="Immagine 4">
              <a:extLst>
                <a:ext uri="{FF2B5EF4-FFF2-40B4-BE49-F238E27FC236}">
                  <a16:creationId xmlns:a16="http://schemas.microsoft.com/office/drawing/2014/main" id="{283100E0-C8FB-68B0-38D2-FF07CB7551AE}"/>
                </a:ext>
              </a:extLst>
            </p:cNvPr>
            <p:cNvPicPr/>
            <p:nvPr/>
          </p:nvPicPr>
          <p:blipFill>
            <a:blip r:embed="rId3"/>
            <a:srcRect t="3394" b="23700"/>
            <a:stretch/>
          </p:blipFill>
          <p:spPr>
            <a:xfrm>
              <a:off x="3943449" y="600559"/>
              <a:ext cx="5171400" cy="2665440"/>
            </a:xfrm>
            <a:prstGeom prst="rect">
              <a:avLst/>
            </a:prstGeom>
            <a:ln w="18000">
              <a:noFill/>
            </a:ln>
          </p:spPr>
        </p:pic>
        <p:sp>
          <p:nvSpPr>
            <p:cNvPr id="20" name="CasellaDiTesto 19">
              <a:extLst>
                <a:ext uri="{FF2B5EF4-FFF2-40B4-BE49-F238E27FC236}">
                  <a16:creationId xmlns:a16="http://schemas.microsoft.com/office/drawing/2014/main" id="{5E92540F-D4C0-D359-BFDF-A710F0FB47F9}"/>
                </a:ext>
              </a:extLst>
            </p:cNvPr>
            <p:cNvSpPr txBox="1"/>
            <p:nvPr/>
          </p:nvSpPr>
          <p:spPr>
            <a:xfrm>
              <a:off x="8445609" y="739879"/>
              <a:ext cx="736920" cy="270720"/>
            </a:xfrm>
            <a:prstGeom prst="rect">
              <a:avLst/>
            </a:prstGeom>
            <a:noFill/>
            <a:ln w="18000">
              <a:noFill/>
            </a:ln>
          </p:spPr>
          <p:txBody>
            <a:bodyPr lIns="90000" tIns="45000" rIns="90000" bIns="45000" anchor="ctr">
              <a:noAutofit/>
            </a:bodyPr>
            <a:lstStyle/>
            <a:p>
              <a:pPr algn="just"/>
              <a:r>
                <a:rPr lang="en-GB" sz="1200" b="1" strike="noStrike" spc="-1">
                  <a:solidFill>
                    <a:srgbClr val="FF0000"/>
                  </a:solidFill>
                  <a:latin typeface="DejaVu Serif Condensed"/>
                </a:rPr>
                <a:t>-2400V</a:t>
              </a:r>
              <a:endParaRPr lang="en-US" sz="1200" b="0" strike="noStrike" spc="-1">
                <a:solidFill>
                  <a:srgbClr val="000000"/>
                </a:solidFill>
                <a:latin typeface="DejaVu Serif Condensed"/>
              </a:endParaRPr>
            </a:p>
          </p:txBody>
        </p:sp>
        <p:sp>
          <p:nvSpPr>
            <p:cNvPr id="21" name="CasellaDiTesto 20">
              <a:extLst>
                <a:ext uri="{FF2B5EF4-FFF2-40B4-BE49-F238E27FC236}">
                  <a16:creationId xmlns:a16="http://schemas.microsoft.com/office/drawing/2014/main" id="{EB2559D6-7D09-216D-FCF7-EF6B12331F23}"/>
                </a:ext>
              </a:extLst>
            </p:cNvPr>
            <p:cNvSpPr txBox="1"/>
            <p:nvPr/>
          </p:nvSpPr>
          <p:spPr>
            <a:xfrm>
              <a:off x="8265969" y="1711879"/>
              <a:ext cx="655560" cy="270720"/>
            </a:xfrm>
            <a:prstGeom prst="rect">
              <a:avLst/>
            </a:prstGeom>
            <a:noFill/>
            <a:ln w="18000">
              <a:noFill/>
            </a:ln>
          </p:spPr>
          <p:txBody>
            <a:bodyPr lIns="90000" tIns="45000" rIns="90000" bIns="45000" anchor="ctr">
              <a:noAutofit/>
            </a:bodyPr>
            <a:lstStyle/>
            <a:p>
              <a:pPr algn="just"/>
              <a:r>
                <a:rPr lang="en-GB" sz="1200" b="1" strike="noStrike" spc="-1">
                  <a:solidFill>
                    <a:srgbClr val="FF0000"/>
                  </a:solidFill>
                  <a:latin typeface="DejaVu Serif Condensed"/>
                </a:rPr>
                <a:t>-600V</a:t>
              </a:r>
              <a:endParaRPr lang="en-US" sz="1200" b="0" strike="noStrike" spc="-1">
                <a:solidFill>
                  <a:srgbClr val="000000"/>
                </a:solidFill>
                <a:latin typeface="DejaVu Serif Condensed"/>
              </a:endParaRPr>
            </a:p>
          </p:txBody>
        </p:sp>
        <p:sp>
          <p:nvSpPr>
            <p:cNvPr id="22" name="CasellaDiTesto 21">
              <a:extLst>
                <a:ext uri="{FF2B5EF4-FFF2-40B4-BE49-F238E27FC236}">
                  <a16:creationId xmlns:a16="http://schemas.microsoft.com/office/drawing/2014/main" id="{5856A8B6-8CA7-017F-09DE-B4AAAF6AF359}"/>
                </a:ext>
              </a:extLst>
            </p:cNvPr>
            <p:cNvSpPr txBox="1"/>
            <p:nvPr/>
          </p:nvSpPr>
          <p:spPr>
            <a:xfrm>
              <a:off x="5344209" y="1245319"/>
              <a:ext cx="1776600" cy="270360"/>
            </a:xfrm>
            <a:prstGeom prst="rect">
              <a:avLst/>
            </a:prstGeom>
            <a:noFill/>
            <a:ln w="18000">
              <a:noFill/>
            </a:ln>
          </p:spPr>
          <p:txBody>
            <a:bodyPr lIns="90000" tIns="45000" rIns="90000" bIns="45000" anchor="ctr">
              <a:noAutofit/>
            </a:bodyPr>
            <a:lstStyle/>
            <a:p>
              <a:pPr algn="just"/>
              <a:r>
                <a:rPr lang="en-GB" sz="1200" b="1" strike="noStrike" spc="-1">
                  <a:solidFill>
                    <a:srgbClr val="000000"/>
                  </a:solidFill>
                  <a:latin typeface="DejaVu Serif Condensed"/>
                </a:rPr>
                <a:t>Ar:CO</a:t>
              </a:r>
              <a:r>
                <a:rPr lang="en-GB" sz="1200" b="1" strike="noStrike" spc="-1" baseline="-8000">
                  <a:solidFill>
                    <a:srgbClr val="000000"/>
                  </a:solidFill>
                  <a:latin typeface="DejaVu Serif Condensed"/>
                </a:rPr>
                <a:t>2</a:t>
              </a:r>
              <a:r>
                <a:rPr lang="en-GB" sz="1200" b="1" strike="noStrike" spc="-1">
                  <a:solidFill>
                    <a:srgbClr val="000000"/>
                  </a:solidFill>
                  <a:latin typeface="DejaVu Serif Condensed"/>
                </a:rPr>
                <a:t>:CF</a:t>
              </a:r>
              <a:r>
                <a:rPr lang="en-GB" sz="1200" b="1" strike="noStrike" spc="-1" baseline="-8000">
                  <a:solidFill>
                    <a:srgbClr val="000000"/>
                  </a:solidFill>
                  <a:latin typeface="DejaVu Serif Condensed"/>
                </a:rPr>
                <a:t>4</a:t>
              </a:r>
              <a:r>
                <a:rPr lang="en-GB" sz="1200" b="1" strike="noStrike" spc="-1">
                  <a:solidFill>
                    <a:srgbClr val="000000"/>
                  </a:solidFill>
                  <a:latin typeface="DejaVu Serif Condensed"/>
                </a:rPr>
                <a:t> 45:15:40</a:t>
              </a:r>
              <a:endParaRPr lang="en-US" sz="1200" b="0" strike="noStrike" spc="-1">
                <a:solidFill>
                  <a:srgbClr val="000000"/>
                </a:solidFill>
                <a:latin typeface="DejaVu Serif Condensed"/>
              </a:endParaRPr>
            </a:p>
          </p:txBody>
        </p:sp>
      </p:grpSp>
      <p:cxnSp>
        <p:nvCxnSpPr>
          <p:cNvPr id="27" name="Straight Connector 31">
            <a:extLst>
              <a:ext uri="{FF2B5EF4-FFF2-40B4-BE49-F238E27FC236}">
                <a16:creationId xmlns:a16="http://schemas.microsoft.com/office/drawing/2014/main" id="{4AFDBD66-836C-B8BD-767A-D846C6ADADF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3" name="CasellaDiTesto 32">
                <a:extLst>
                  <a:ext uri="{FF2B5EF4-FFF2-40B4-BE49-F238E27FC236}">
                    <a16:creationId xmlns:a16="http://schemas.microsoft.com/office/drawing/2014/main" id="{A3074535-D27C-E9DF-C090-B989F584D6DD}"/>
                  </a:ext>
                </a:extLst>
              </p:cNvPr>
              <p:cNvSpPr txBox="1"/>
              <p:nvPr/>
            </p:nvSpPr>
            <p:spPr>
              <a:xfrm>
                <a:off x="148587" y="3385362"/>
                <a:ext cx="8846824" cy="1559338"/>
              </a:xfrm>
              <a:prstGeom prst="rect">
                <a:avLst/>
              </a:prstGeom>
              <a:noFill/>
            </p:spPr>
            <p:txBody>
              <a:bodyPr wrap="square">
                <a:spAutoFit/>
              </a:bodyPr>
              <a:lstStyle/>
              <a:p>
                <a:pPr>
                  <a:lnSpc>
                    <a:spcPts val="1800"/>
                  </a:lnSpc>
                </a:pPr>
                <a:r>
                  <a:rPr lang="en-US" sz="1400" dirty="0"/>
                  <a:t>The </a:t>
                </a:r>
                <a:r>
                  <a:rPr lang="en-US" sz="1400" b="1" dirty="0" err="1">
                    <a:solidFill>
                      <a:srgbClr val="C00000"/>
                    </a:solidFill>
                  </a:rPr>
                  <a:t>μ</a:t>
                </a:r>
                <a:r>
                  <a:rPr lang="en-US" sz="1400" b="1" dirty="0">
                    <a:solidFill>
                      <a:srgbClr val="C00000"/>
                    </a:solidFill>
                  </a:rPr>
                  <a:t>-RWELL </a:t>
                </a:r>
                <a:r>
                  <a:rPr lang="en-US" sz="1400" dirty="0"/>
                  <a:t>is a Resistive  MPGD detector (Micro Pattern Gas Detector)</a:t>
                </a:r>
              </a:p>
              <a:p>
                <a:pPr>
                  <a:lnSpc>
                    <a:spcPts val="1800"/>
                  </a:lnSpc>
                </a:pPr>
                <a:r>
                  <a:rPr lang="en-US" sz="1400" dirty="0"/>
                  <a:t>The device is composed of two elements: </a:t>
                </a:r>
              </a:p>
              <a:p>
                <a:pPr marL="177800">
                  <a:lnSpc>
                    <a:spcPts val="1800"/>
                  </a:lnSpc>
                </a:pPr>
                <a:r>
                  <a:rPr lang="en-US" sz="1400" dirty="0"/>
                  <a:t> 	</a:t>
                </a:r>
                <a:r>
                  <a:rPr lang="en-US" sz="1400" dirty="0">
                    <a:solidFill>
                      <a:srgbClr val="0432FF"/>
                    </a:solidFill>
                  </a:rPr>
                  <a:t>drift/cathode PCB </a:t>
                </a:r>
                <a:r>
                  <a:rPr lang="en-US" sz="1400" dirty="0"/>
                  <a:t>defining the gas gap (</a:t>
                </a:r>
                <a14:m>
                  <m:oMath xmlns:m="http://schemas.openxmlformats.org/officeDocument/2006/math">
                    <m:r>
                      <a:rPr lang="it-IT" sz="1400" b="0" i="1" smtClean="0">
                        <a:latin typeface="Cambria Math" panose="02040503050406030204" pitchFamily="18" charset="0"/>
                      </a:rPr>
                      <m:t>5</m:t>
                    </m:r>
                    <m:r>
                      <a:rPr lang="it-IT" sz="1400" b="0" i="1" smtClean="0">
                        <a:latin typeface="Cambria Math" panose="02040503050406030204" pitchFamily="18" charset="0"/>
                      </a:rPr>
                      <m:t>𝜇</m:t>
                    </m:r>
                    <m:r>
                      <a:rPr lang="it-IT" sz="1400" b="0" i="1" smtClean="0">
                        <a:latin typeface="Cambria Math" panose="02040503050406030204" pitchFamily="18" charset="0"/>
                      </a:rPr>
                      <m:t>𝑚</m:t>
                    </m:r>
                    <m:r>
                      <a:rPr lang="it-IT" sz="1400" b="0" i="1" smtClean="0">
                        <a:latin typeface="Cambria Math" panose="02040503050406030204" pitchFamily="18" charset="0"/>
                      </a:rPr>
                      <m:t> </m:t>
                    </m:r>
                    <m:r>
                      <a:rPr lang="it-IT" sz="1400" b="0" i="1" smtClean="0">
                        <a:latin typeface="Cambria Math" panose="02040503050406030204" pitchFamily="18" charset="0"/>
                      </a:rPr>
                      <m:t>𝐶𝑢</m:t>
                    </m:r>
                  </m:oMath>
                </a14:m>
                <a:r>
                  <a:rPr lang="en-US" sz="1400" dirty="0"/>
                  <a:t> layer on the bottom side)</a:t>
                </a:r>
              </a:p>
              <a:p>
                <a:pPr marL="177800">
                  <a:lnSpc>
                    <a:spcPts val="1800"/>
                  </a:lnSpc>
                </a:pPr>
                <a:r>
                  <a:rPr lang="en-US" sz="1400" dirty="0">
                    <a:solidFill>
                      <a:srgbClr val="FF0000"/>
                    </a:solidFill>
                  </a:rPr>
                  <a:t>	</a:t>
                </a:r>
                <a:r>
                  <a:rPr lang="en-US" sz="1400" dirty="0" err="1">
                    <a:solidFill>
                      <a:srgbClr val="FF0000"/>
                    </a:solidFill>
                  </a:rPr>
                  <a:t>μ</a:t>
                </a:r>
                <a:r>
                  <a:rPr lang="en-US" sz="1400" dirty="0">
                    <a:solidFill>
                      <a:srgbClr val="FF0000"/>
                    </a:solidFill>
                  </a:rPr>
                  <a:t>-RWELL_PCB (detector core) </a:t>
                </a:r>
                <a:r>
                  <a:rPr lang="en-US" sz="1400" dirty="0">
                    <a:solidFill>
                      <a:schemeClr val="tx1"/>
                    </a:solidFill>
                  </a:rPr>
                  <a:t>Multilayer circuit</a:t>
                </a:r>
                <a:r>
                  <a:rPr lang="en-US" sz="1400" b="1" dirty="0">
                    <a:solidFill>
                      <a:schemeClr val="tx1"/>
                    </a:solidFill>
                  </a:rPr>
                  <a:t>: </a:t>
                </a:r>
                <a:r>
                  <a:rPr lang="en-US" sz="1400" dirty="0">
                    <a:solidFill>
                      <a:schemeClr val="tx1"/>
                    </a:solidFill>
                  </a:rPr>
                  <a:t> </a:t>
                </a:r>
                <a:r>
                  <a:rPr lang="en-US" sz="1400" i="1" dirty="0">
                    <a:solidFill>
                      <a:schemeClr val="tx1"/>
                    </a:solidFill>
                  </a:rPr>
                  <a:t>W</a:t>
                </a:r>
                <a14:m>
                  <m:oMath xmlns:m="http://schemas.openxmlformats.org/officeDocument/2006/math">
                    <m:r>
                      <a:rPr lang="it-IT" sz="1400" b="0" i="1" smtClean="0">
                        <a:solidFill>
                          <a:schemeClr val="tx1"/>
                        </a:solidFill>
                        <a:latin typeface="Cambria Math" panose="02040503050406030204" pitchFamily="18" charset="0"/>
                        <a:ea typeface="Cambria Math" panose="02040503050406030204" pitchFamily="18" charset="0"/>
                      </a:rPr>
                      <m:t>𝑒𝑙𝑙</m:t>
                    </m:r>
                    <m:r>
                      <a:rPr lang="it-IT" sz="1400" b="0" i="1" smtClean="0">
                        <a:solidFill>
                          <a:schemeClr val="tx1"/>
                        </a:solidFill>
                        <a:latin typeface="Cambria Math" panose="02040503050406030204" pitchFamily="18" charset="0"/>
                        <a:ea typeface="Cambria Math" panose="02040503050406030204" pitchFamily="18" charset="0"/>
                      </a:rPr>
                      <m:t> </m:t>
                    </m:r>
                    <m:r>
                      <a:rPr lang="it-IT" sz="1400" b="0" i="1" smtClean="0">
                        <a:solidFill>
                          <a:schemeClr val="tx1"/>
                        </a:solidFill>
                        <a:latin typeface="Cambria Math" panose="02040503050406030204" pitchFamily="18" charset="0"/>
                        <a:ea typeface="Cambria Math" panose="02040503050406030204" pitchFamily="18" charset="0"/>
                      </a:rPr>
                      <m:t>𝑃𝑎𝑡𝑡𝑒𝑟𝑒𝑑</m:t>
                    </m:r>
                    <m:r>
                      <a:rPr lang="it-IT" sz="1400" b="0" i="1" smtClean="0">
                        <a:solidFill>
                          <a:schemeClr val="tx1"/>
                        </a:solidFill>
                        <a:latin typeface="Cambria Math" panose="02040503050406030204" pitchFamily="18" charset="0"/>
                        <a:ea typeface="Cambria Math" panose="02040503050406030204" pitchFamily="18" charset="0"/>
                      </a:rPr>
                      <m:t> </m:t>
                    </m:r>
                    <m:r>
                      <a:rPr lang="it-IT" sz="1400" b="0" i="1" smtClean="0">
                        <a:solidFill>
                          <a:schemeClr val="tx1"/>
                        </a:solidFill>
                        <a:latin typeface="Cambria Math" panose="02040503050406030204" pitchFamily="18" charset="0"/>
                        <a:ea typeface="Cambria Math" panose="02040503050406030204" pitchFamily="18" charset="0"/>
                      </a:rPr>
                      <m:t>𝑃𝑜𝑙𝑦𝑖𝑚𝑖𝑑𝑒</m:t>
                    </m:r>
                    <m:r>
                      <a:rPr lang="en-US" sz="1400" i="1" smtClean="0">
                        <a:solidFill>
                          <a:schemeClr val="tx1"/>
                        </a:solidFill>
                        <a:latin typeface="Cambria Math" panose="02040503050406030204" pitchFamily="18" charset="0"/>
                        <a:ea typeface="Cambria Math" panose="02040503050406030204" pitchFamily="18" charset="0"/>
                      </a:rPr>
                      <m:t>⊕</m:t>
                    </m:r>
                  </m:oMath>
                </a14:m>
                <a:r>
                  <a:rPr lang="en-US" sz="1400" dirty="0">
                    <a:solidFill>
                      <a:schemeClr val="tx1"/>
                    </a:solidFill>
                  </a:rPr>
                  <a:t> resistive film </a:t>
                </a:r>
                <a14:m>
                  <m:oMath xmlns:m="http://schemas.openxmlformats.org/officeDocument/2006/math">
                    <m:r>
                      <a:rPr lang="en-US" sz="1400" i="1" smtClean="0">
                        <a:solidFill>
                          <a:schemeClr val="tx1"/>
                        </a:solidFill>
                        <a:latin typeface="Cambria Math" panose="02040503050406030204" pitchFamily="18" charset="0"/>
                        <a:ea typeface="Cambria Math" panose="02040503050406030204" pitchFamily="18" charset="0"/>
                      </a:rPr>
                      <m:t>⊕</m:t>
                    </m:r>
                  </m:oMath>
                </a14:m>
                <a:r>
                  <a:rPr lang="en-US" sz="1400" dirty="0">
                    <a:solidFill>
                      <a:schemeClr val="tx1"/>
                    </a:solidFill>
                  </a:rPr>
                  <a:t> readout PCB</a:t>
                </a:r>
              </a:p>
              <a:p>
                <a:pPr marL="177800" algn="ctr">
                  <a:lnSpc>
                    <a:spcPct val="150000"/>
                  </a:lnSpc>
                </a:pPr>
                <a:r>
                  <a:rPr lang="en-US" sz="1400" dirty="0"/>
                  <a:t>Standard Gas mixture: </a:t>
                </a:r>
                <a:r>
                  <a:rPr lang="it-IT" sz="1400" dirty="0">
                    <a:effectLst/>
                    <a:latin typeface="Helvetica" pitchFamily="2" charset="0"/>
                  </a:rPr>
                  <a:t>Ar:CO</a:t>
                </a:r>
                <a:r>
                  <a:rPr lang="it-IT" sz="1400" baseline="-25000" dirty="0">
                    <a:effectLst/>
                    <a:latin typeface="Helvetica" pitchFamily="2" charset="0"/>
                  </a:rPr>
                  <a:t>2</a:t>
                </a:r>
                <a:r>
                  <a:rPr lang="it-IT" sz="1400" dirty="0">
                    <a:effectLst/>
                    <a:latin typeface="Helvetica" pitchFamily="2" charset="0"/>
                  </a:rPr>
                  <a:t>:CF</a:t>
                </a:r>
                <a:r>
                  <a:rPr lang="it-IT" sz="1400" baseline="-25000" dirty="0">
                    <a:effectLst/>
                    <a:latin typeface="Helvetica" pitchFamily="2" charset="0"/>
                  </a:rPr>
                  <a:t>4</a:t>
                </a:r>
                <a:r>
                  <a:rPr lang="it-IT" sz="1400" dirty="0">
                    <a:effectLst/>
                    <a:latin typeface="Helvetica" pitchFamily="2" charset="0"/>
                  </a:rPr>
                  <a:t> 45:15:40 </a:t>
                </a:r>
                <a:r>
                  <a:rPr lang="en-US" sz="1400" dirty="0">
                    <a:effectLst/>
                  </a:rPr>
                  <a:t>mixture  ( it also works with </a:t>
                </a:r>
                <a:r>
                  <a:rPr lang="it-IT" sz="1400" dirty="0">
                    <a:effectLst/>
                    <a:latin typeface="Helvetica" pitchFamily="2" charset="0"/>
                  </a:rPr>
                  <a:t>Ar:CO</a:t>
                </a:r>
                <a:r>
                  <a:rPr lang="it-IT" sz="1400" baseline="-25000" dirty="0">
                    <a:effectLst/>
                    <a:latin typeface="Helvetica" pitchFamily="2" charset="0"/>
                  </a:rPr>
                  <a:t>2  </a:t>
                </a:r>
                <a:r>
                  <a:rPr lang="it-IT" sz="1400" dirty="0">
                    <a:effectLst/>
                    <a:latin typeface="Helvetica" pitchFamily="2" charset="0"/>
                  </a:rPr>
                  <a:t>«green» </a:t>
                </a:r>
                <a:r>
                  <a:rPr lang="en-US" sz="1400" dirty="0">
                    <a:effectLst/>
                    <a:latin typeface="Helvetica" pitchFamily="2" charset="0"/>
                  </a:rPr>
                  <a:t>mixture</a:t>
                </a:r>
                <a:r>
                  <a:rPr lang="it-IT" sz="1400" dirty="0">
                    <a:effectLst/>
                    <a:latin typeface="Helvetica" pitchFamily="2" charset="0"/>
                  </a:rPr>
                  <a:t> )</a:t>
                </a:r>
                <a:endParaRPr lang="en-US" sz="1400" dirty="0"/>
              </a:p>
              <a:p>
                <a:pPr marL="177800">
                  <a:lnSpc>
                    <a:spcPts val="1800"/>
                  </a:lnSpc>
                </a:pPr>
                <a:r>
                  <a:rPr lang="en-US" sz="1400" dirty="0">
                    <a:solidFill>
                      <a:schemeClr val="tx1"/>
                    </a:solidFill>
                  </a:rPr>
                  <a:t> </a:t>
                </a:r>
              </a:p>
            </p:txBody>
          </p:sp>
        </mc:Choice>
        <mc:Fallback xmlns="">
          <p:sp>
            <p:nvSpPr>
              <p:cNvPr id="33" name="CasellaDiTesto 32">
                <a:extLst>
                  <a:ext uri="{FF2B5EF4-FFF2-40B4-BE49-F238E27FC236}">
                    <a16:creationId xmlns:a16="http://schemas.microsoft.com/office/drawing/2014/main" id="{A3074535-D27C-E9DF-C090-B989F584D6DD}"/>
                  </a:ext>
                </a:extLst>
              </p:cNvPr>
              <p:cNvSpPr txBox="1">
                <a:spLocks noRot="1" noChangeAspect="1" noMove="1" noResize="1" noEditPoints="1" noAdjustHandles="1" noChangeArrowheads="1" noChangeShapeType="1" noTextEdit="1"/>
              </p:cNvSpPr>
              <p:nvPr/>
            </p:nvSpPr>
            <p:spPr>
              <a:xfrm>
                <a:off x="148587" y="3385362"/>
                <a:ext cx="8846824" cy="1559338"/>
              </a:xfrm>
              <a:prstGeom prst="rect">
                <a:avLst/>
              </a:prstGeom>
              <a:blipFill>
                <a:blip r:embed="rId4"/>
                <a:stretch>
                  <a:fillRect l="-143"/>
                </a:stretch>
              </a:blipFill>
            </p:spPr>
            <p:txBody>
              <a:bodyPr/>
              <a:lstStyle/>
              <a:p>
                <a:r>
                  <a:rPr lang="en-US">
                    <a:noFill/>
                  </a:rPr>
                  <a:t> </a:t>
                </a:r>
              </a:p>
            </p:txBody>
          </p:sp>
        </mc:Fallback>
      </mc:AlternateContent>
      <p:sp>
        <p:nvSpPr>
          <p:cNvPr id="37" name="Rettangolo 36">
            <a:extLst>
              <a:ext uri="{FF2B5EF4-FFF2-40B4-BE49-F238E27FC236}">
                <a16:creationId xmlns:a16="http://schemas.microsoft.com/office/drawing/2014/main" id="{54351DDD-4950-CB9E-7942-578AD1E8940F}"/>
              </a:ext>
            </a:extLst>
          </p:cNvPr>
          <p:cNvSpPr/>
          <p:nvPr/>
        </p:nvSpPr>
        <p:spPr>
          <a:xfrm>
            <a:off x="4839840" y="799089"/>
            <a:ext cx="226440" cy="226080"/>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99000" tIns="54000" rIns="99000" bIns="54000" anchor="ctr">
            <a:noAutofit/>
          </a:bodyPr>
          <a:lstStyle/>
          <a:p>
            <a:pPr algn="ctr"/>
            <a:r>
              <a:rPr lang="en-GB" sz="1400" b="1" spc="-1" dirty="0">
                <a:solidFill>
                  <a:srgbClr val="FFFFFF"/>
                </a:solidFill>
                <a:latin typeface="DejaVu Serif Condensed"/>
              </a:rPr>
              <a:t>1</a:t>
            </a:r>
            <a:endParaRPr lang="en-GB" sz="1400" b="1" strike="noStrike" spc="-1" dirty="0">
              <a:solidFill>
                <a:srgbClr val="FFFFFF"/>
              </a:solidFill>
              <a:latin typeface="DejaVu Serif Condensed"/>
            </a:endParaRPr>
          </a:p>
        </p:txBody>
      </p:sp>
      <p:sp>
        <p:nvSpPr>
          <p:cNvPr id="38" name="Rettangolo 37">
            <a:extLst>
              <a:ext uri="{FF2B5EF4-FFF2-40B4-BE49-F238E27FC236}">
                <a16:creationId xmlns:a16="http://schemas.microsoft.com/office/drawing/2014/main" id="{69DEC02B-8AC8-908B-D776-424D148A434C}"/>
              </a:ext>
            </a:extLst>
          </p:cNvPr>
          <p:cNvSpPr/>
          <p:nvPr/>
        </p:nvSpPr>
        <p:spPr>
          <a:xfrm>
            <a:off x="4636632" y="2156464"/>
            <a:ext cx="226440" cy="226080"/>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99000" tIns="54000" rIns="99000" bIns="54000" anchor="ctr">
            <a:noAutofit/>
          </a:bodyPr>
          <a:lstStyle/>
          <a:p>
            <a:pPr algn="ctr"/>
            <a:r>
              <a:rPr lang="en-GB" sz="1400" b="1" spc="-1" dirty="0">
                <a:solidFill>
                  <a:srgbClr val="FFFFFF"/>
                </a:solidFill>
                <a:latin typeface="DejaVu Serif Condensed"/>
              </a:rPr>
              <a:t>2</a:t>
            </a:r>
            <a:endParaRPr lang="en-GB" sz="1400" b="1" strike="noStrike" spc="-1" dirty="0">
              <a:solidFill>
                <a:srgbClr val="FFFFFF"/>
              </a:solidFill>
              <a:latin typeface="DejaVu Serif Condensed"/>
            </a:endParaRPr>
          </a:p>
        </p:txBody>
      </p:sp>
      <p:sp>
        <p:nvSpPr>
          <p:cNvPr id="39" name="Rettangolo 38">
            <a:extLst>
              <a:ext uri="{FF2B5EF4-FFF2-40B4-BE49-F238E27FC236}">
                <a16:creationId xmlns:a16="http://schemas.microsoft.com/office/drawing/2014/main" id="{269776C5-D1BB-7735-FE86-CE6039EDF832}"/>
              </a:ext>
            </a:extLst>
          </p:cNvPr>
          <p:cNvSpPr/>
          <p:nvPr/>
        </p:nvSpPr>
        <p:spPr>
          <a:xfrm>
            <a:off x="352496" y="3863204"/>
            <a:ext cx="226440" cy="226080"/>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99000" tIns="54000" rIns="99000" bIns="54000" anchor="ctr">
            <a:noAutofit/>
          </a:bodyPr>
          <a:lstStyle/>
          <a:p>
            <a:pPr algn="ctr"/>
            <a:r>
              <a:rPr lang="en-GB" sz="1400" b="1" strike="noStrike" spc="-1" dirty="0">
                <a:solidFill>
                  <a:srgbClr val="FFFFFF"/>
                </a:solidFill>
                <a:latin typeface="DejaVu Serif Condensed"/>
              </a:rPr>
              <a:t>1</a:t>
            </a:r>
          </a:p>
        </p:txBody>
      </p:sp>
      <p:sp>
        <p:nvSpPr>
          <p:cNvPr id="40" name="Rettangolo 39">
            <a:extLst>
              <a:ext uri="{FF2B5EF4-FFF2-40B4-BE49-F238E27FC236}">
                <a16:creationId xmlns:a16="http://schemas.microsoft.com/office/drawing/2014/main" id="{6C38F06C-FA75-51F9-7701-97FB02069553}"/>
              </a:ext>
            </a:extLst>
          </p:cNvPr>
          <p:cNvSpPr/>
          <p:nvPr/>
        </p:nvSpPr>
        <p:spPr>
          <a:xfrm>
            <a:off x="369429" y="4177307"/>
            <a:ext cx="226440" cy="226080"/>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99000" tIns="54000" rIns="99000" bIns="54000" anchor="ctr">
            <a:noAutofit/>
          </a:bodyPr>
          <a:lstStyle/>
          <a:p>
            <a:pPr algn="ctr"/>
            <a:r>
              <a:rPr lang="en-GB" sz="1400" b="1" strike="noStrike" spc="-1" dirty="0">
                <a:solidFill>
                  <a:srgbClr val="FFFFFF"/>
                </a:solidFill>
                <a:latin typeface="DejaVu Serif Condensed"/>
              </a:rPr>
              <a:t>2</a:t>
            </a:r>
          </a:p>
        </p:txBody>
      </p:sp>
    </p:spTree>
    <p:extLst>
      <p:ext uri="{BB962C8B-B14F-4D97-AF65-F5344CB8AC3E}">
        <p14:creationId xmlns:p14="http://schemas.microsoft.com/office/powerpoint/2010/main" val="4727060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32</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24" name="Title 1">
            <a:extLst>
              <a:ext uri="{FF2B5EF4-FFF2-40B4-BE49-F238E27FC236}">
                <a16:creationId xmlns:a16="http://schemas.microsoft.com/office/drawing/2014/main" id="{9D1F27B2-DF07-9AE8-89B8-08E9FEE29750}"/>
              </a:ext>
            </a:extLst>
          </p:cNvPr>
          <p:cNvSpPr txBox="1">
            <a:spLocks/>
          </p:cNvSpPr>
          <p:nvPr/>
        </p:nvSpPr>
        <p:spPr>
          <a:xfrm>
            <a:off x="875735" y="232143"/>
            <a:ext cx="7009765"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Detector Technology Choices </a:t>
            </a:r>
            <a:r>
              <a:rPr lang="en-US" sz="4400" b="1" dirty="0" err="1">
                <a:solidFill>
                  <a:srgbClr val="C00000"/>
                </a:solidFill>
              </a:rPr>
              <a:t>μ</a:t>
            </a:r>
            <a:r>
              <a:rPr lang="en-US" sz="4400" b="1" dirty="0">
                <a:solidFill>
                  <a:srgbClr val="C00000"/>
                </a:solidFill>
              </a:rPr>
              <a:t>-RWELL</a:t>
            </a:r>
            <a:endParaRPr lang="en-US" dirty="0"/>
          </a:p>
          <a:p>
            <a:endParaRPr lang="en-US" b="1" dirty="0"/>
          </a:p>
        </p:txBody>
      </p:sp>
      <p:sp>
        <p:nvSpPr>
          <p:cNvPr id="4" name="CasellaDiTesto 3">
            <a:extLst>
              <a:ext uri="{FF2B5EF4-FFF2-40B4-BE49-F238E27FC236}">
                <a16:creationId xmlns:a16="http://schemas.microsoft.com/office/drawing/2014/main" id="{5DD69072-20A4-BB60-A0C9-740FA50E35AE}"/>
              </a:ext>
            </a:extLst>
          </p:cNvPr>
          <p:cNvSpPr txBox="1"/>
          <p:nvPr/>
        </p:nvSpPr>
        <p:spPr>
          <a:xfrm>
            <a:off x="29151" y="608404"/>
            <a:ext cx="3864969" cy="992520"/>
          </a:xfrm>
          <a:prstGeom prst="rect">
            <a:avLst/>
          </a:prstGeom>
          <a:noFill/>
          <a:ln w="18000">
            <a:noFill/>
          </a:ln>
        </p:spPr>
        <p:txBody>
          <a:bodyPr lIns="90000" tIns="45000" rIns="90000" bIns="45000" anchor="ctr">
            <a:noAutofit/>
          </a:bodyPr>
          <a:lstStyle/>
          <a:p>
            <a:pPr algn="just"/>
            <a:r>
              <a:rPr lang="en-GB" sz="1200" b="1" strike="noStrike" spc="-1" dirty="0">
                <a:solidFill>
                  <a:srgbClr val="000000"/>
                </a:solidFill>
                <a:latin typeface="DejaVu Serif Condensed"/>
                <a:ea typeface="Droid Sans Fallback"/>
              </a:rPr>
              <a:t>The core is the </a:t>
            </a:r>
            <a:r>
              <a:rPr lang="en-GB" sz="1200" b="1" strike="noStrike" spc="-1" dirty="0" err="1">
                <a:solidFill>
                  <a:srgbClr val="000000"/>
                </a:solidFill>
                <a:latin typeface="DejaVu Serif Condensed"/>
              </a:rPr>
              <a:t>μ</a:t>
            </a:r>
            <a:r>
              <a:rPr lang="en-GB" sz="1200" b="1" strike="noStrike" spc="-1" dirty="0">
                <a:solidFill>
                  <a:srgbClr val="000000"/>
                </a:solidFill>
                <a:latin typeface="DejaVu Serif Condensed"/>
              </a:rPr>
              <a:t>-RWELL_PCB</a:t>
            </a:r>
            <a:r>
              <a:rPr lang="en-GB" sz="1200" b="0" strike="noStrike" spc="-1" dirty="0">
                <a:solidFill>
                  <a:srgbClr val="000000"/>
                </a:solidFill>
                <a:latin typeface="DejaVu Serif Condensed"/>
              </a:rPr>
              <a:t>, realized by coupling three different elements:</a:t>
            </a:r>
            <a:endParaRPr lang="en-US" sz="1200" b="0" strike="noStrike" spc="-1" dirty="0">
              <a:solidFill>
                <a:srgbClr val="000000"/>
              </a:solidFill>
              <a:latin typeface="DejaVu Serif Condensed"/>
            </a:endParaRPr>
          </a:p>
        </p:txBody>
      </p:sp>
      <p:sp>
        <p:nvSpPr>
          <p:cNvPr id="10" name="Rettangolo 9">
            <a:extLst>
              <a:ext uri="{FF2B5EF4-FFF2-40B4-BE49-F238E27FC236}">
                <a16:creationId xmlns:a16="http://schemas.microsoft.com/office/drawing/2014/main" id="{A0F107A1-2B9E-2FE6-CB3A-8E76DB6E2AE5}"/>
              </a:ext>
            </a:extLst>
          </p:cNvPr>
          <p:cNvSpPr/>
          <p:nvPr/>
        </p:nvSpPr>
        <p:spPr>
          <a:xfrm>
            <a:off x="4839840" y="3321335"/>
            <a:ext cx="226440" cy="226080"/>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99000" tIns="54000" rIns="99000" bIns="54000" anchor="ctr">
            <a:noAutofit/>
          </a:bodyPr>
          <a:lstStyle/>
          <a:p>
            <a:pPr algn="ctr"/>
            <a:r>
              <a:rPr lang="en-GB" sz="1400" b="1" strike="noStrike" spc="-1" dirty="0">
                <a:solidFill>
                  <a:srgbClr val="FFFFFF"/>
                </a:solidFill>
                <a:latin typeface="DejaVu Serif Condensed"/>
              </a:rPr>
              <a:t>1</a:t>
            </a:r>
          </a:p>
        </p:txBody>
      </p:sp>
      <p:sp>
        <p:nvSpPr>
          <p:cNvPr id="12" name="CasellaDiTesto 11">
            <a:extLst>
              <a:ext uri="{FF2B5EF4-FFF2-40B4-BE49-F238E27FC236}">
                <a16:creationId xmlns:a16="http://schemas.microsoft.com/office/drawing/2014/main" id="{F1406CE1-8927-7ADE-73A9-6A001A129D44}"/>
              </a:ext>
            </a:extLst>
          </p:cNvPr>
          <p:cNvSpPr txBox="1"/>
          <p:nvPr/>
        </p:nvSpPr>
        <p:spPr>
          <a:xfrm>
            <a:off x="5209200" y="3218015"/>
            <a:ext cx="3933360" cy="459360"/>
          </a:xfrm>
          <a:prstGeom prst="rect">
            <a:avLst/>
          </a:prstGeom>
          <a:noFill/>
          <a:ln w="18000">
            <a:noFill/>
          </a:ln>
        </p:spPr>
        <p:txBody>
          <a:bodyPr lIns="90000" tIns="45000" rIns="90000" bIns="45000" anchor="ctr">
            <a:noAutofit/>
          </a:bodyPr>
          <a:lstStyle/>
          <a:p>
            <a:r>
              <a:rPr lang="en-GB" sz="1200" b="1" strike="noStrike" spc="-1">
                <a:solidFill>
                  <a:srgbClr val="000000"/>
                </a:solidFill>
                <a:latin typeface="DejaVu Serif Condensed"/>
              </a:rPr>
              <a:t>a WELL</a:t>
            </a:r>
            <a:r>
              <a:rPr lang="en-GB" sz="1200" b="0" strike="noStrike" spc="-1">
                <a:solidFill>
                  <a:srgbClr val="000000"/>
                </a:solidFill>
                <a:latin typeface="DejaVu Serif Condensed"/>
              </a:rPr>
              <a:t> patterned kapton foil acting as </a:t>
            </a:r>
            <a:r>
              <a:rPr lang="en-GB" sz="1200" b="1" strike="noStrike" spc="-1">
                <a:solidFill>
                  <a:srgbClr val="000000"/>
                </a:solidFill>
                <a:latin typeface="DejaVu Serif Condensed"/>
              </a:rPr>
              <a:t>amplification stage</a:t>
            </a:r>
            <a:r>
              <a:rPr lang="en-GB" sz="1200" b="0" strike="noStrike" spc="-1">
                <a:solidFill>
                  <a:srgbClr val="000000"/>
                </a:solidFill>
                <a:latin typeface="DejaVu Serif Condensed"/>
              </a:rPr>
              <a:t> (GEM-like)</a:t>
            </a:r>
            <a:endParaRPr lang="en-US" sz="1200" b="0" strike="noStrike" spc="-1">
              <a:solidFill>
                <a:srgbClr val="000000"/>
              </a:solidFill>
              <a:latin typeface="DejaVu Serif Condensed"/>
            </a:endParaRPr>
          </a:p>
        </p:txBody>
      </p:sp>
      <p:sp>
        <p:nvSpPr>
          <p:cNvPr id="14" name="Rettangolo 13">
            <a:extLst>
              <a:ext uri="{FF2B5EF4-FFF2-40B4-BE49-F238E27FC236}">
                <a16:creationId xmlns:a16="http://schemas.microsoft.com/office/drawing/2014/main" id="{CC06C986-F5D1-F4AA-47D2-2E9CBF83BF78}"/>
              </a:ext>
            </a:extLst>
          </p:cNvPr>
          <p:cNvSpPr/>
          <p:nvPr/>
        </p:nvSpPr>
        <p:spPr>
          <a:xfrm>
            <a:off x="4839840" y="3855575"/>
            <a:ext cx="226440" cy="226080"/>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99000" tIns="54000" rIns="99000" bIns="54000" anchor="ctr">
            <a:noAutofit/>
          </a:bodyPr>
          <a:lstStyle/>
          <a:p>
            <a:pPr algn="ctr"/>
            <a:r>
              <a:rPr lang="en-GB" sz="1400" b="1" strike="noStrike" spc="-1">
                <a:solidFill>
                  <a:srgbClr val="FFFFFF"/>
                </a:solidFill>
                <a:latin typeface="DejaVu Serif Condensed"/>
              </a:rPr>
              <a:t>2</a:t>
            </a:r>
          </a:p>
        </p:txBody>
      </p:sp>
      <p:sp>
        <p:nvSpPr>
          <p:cNvPr id="15" name="CasellaDiTesto 14">
            <a:extLst>
              <a:ext uri="{FF2B5EF4-FFF2-40B4-BE49-F238E27FC236}">
                <a16:creationId xmlns:a16="http://schemas.microsoft.com/office/drawing/2014/main" id="{0019F9B1-0379-B9A9-A0D5-46BBABAA604D}"/>
              </a:ext>
            </a:extLst>
          </p:cNvPr>
          <p:cNvSpPr txBox="1"/>
          <p:nvPr/>
        </p:nvSpPr>
        <p:spPr>
          <a:xfrm>
            <a:off x="5209200" y="3650375"/>
            <a:ext cx="3871800" cy="650520"/>
          </a:xfrm>
          <a:prstGeom prst="rect">
            <a:avLst/>
          </a:prstGeom>
          <a:noFill/>
          <a:ln w="18000">
            <a:noFill/>
          </a:ln>
        </p:spPr>
        <p:txBody>
          <a:bodyPr lIns="90000" tIns="45000" rIns="90000" bIns="45000" anchor="ctr">
            <a:noAutofit/>
          </a:bodyPr>
          <a:lstStyle/>
          <a:p>
            <a:r>
              <a:rPr lang="en-GB" sz="1200" b="0" strike="noStrike" spc="-1">
                <a:solidFill>
                  <a:srgbClr val="000000"/>
                </a:solidFill>
                <a:latin typeface="DejaVu Serif Condensed"/>
                <a:ea typeface="Droid Sans Fallback"/>
              </a:rPr>
              <a:t>a </a:t>
            </a:r>
            <a:r>
              <a:rPr lang="en-GB" sz="1200" b="1" strike="noStrike" spc="-1">
                <a:solidFill>
                  <a:srgbClr val="000000"/>
                </a:solidFill>
                <a:latin typeface="DejaVu Serif Condensed"/>
                <a:ea typeface="Droid Sans Fallback"/>
              </a:rPr>
              <a:t>resistive DLC layer (Diamond-Like-Carbon)</a:t>
            </a:r>
            <a:br>
              <a:rPr sz="1200"/>
            </a:br>
            <a:r>
              <a:rPr lang="en-GB" sz="1200" b="0" strike="noStrike" spc="-1">
                <a:solidFill>
                  <a:srgbClr val="000000"/>
                </a:solidFill>
                <a:latin typeface="DejaVu Serif Condensed"/>
                <a:ea typeface="Droid Sans Fallback"/>
              </a:rPr>
              <a:t>for discharge suppression with</a:t>
            </a:r>
            <a:br>
              <a:rPr sz="1200"/>
            </a:br>
            <a:r>
              <a:rPr lang="en-GB" sz="1200" b="0" strike="noStrike" spc="-1">
                <a:solidFill>
                  <a:srgbClr val="000000"/>
                </a:solidFill>
                <a:latin typeface="DejaVu Serif Condensed"/>
                <a:ea typeface="Droid Sans Fallback"/>
              </a:rPr>
              <a:t>surface resistivity ~ 50</a:t>
            </a:r>
            <a:r>
              <a:rPr lang="en-GB" sz="1200" b="0" strike="noStrike" spc="-1">
                <a:solidFill>
                  <a:srgbClr val="000000"/>
                </a:solidFill>
                <a:latin typeface="DejaVu Serif Condensed"/>
                <a:ea typeface="Arial"/>
              </a:rPr>
              <a:t>÷</a:t>
            </a:r>
            <a:r>
              <a:rPr lang="en-GB" sz="1200" b="0" strike="noStrike" spc="-1">
                <a:solidFill>
                  <a:srgbClr val="000000"/>
                </a:solidFill>
                <a:latin typeface="DejaVu Serif Condensed"/>
                <a:ea typeface="Droid Sans Fallback"/>
              </a:rPr>
              <a:t>100 M</a:t>
            </a:r>
            <a:r>
              <a:rPr lang="en-GB" sz="1200" b="0" strike="noStrike" spc="-1">
                <a:solidFill>
                  <a:srgbClr val="000000"/>
                </a:solidFill>
                <a:latin typeface="DejaVu Serif Condensed"/>
                <a:ea typeface="Arial"/>
              </a:rPr>
              <a:t>Ω/□</a:t>
            </a:r>
            <a:endParaRPr lang="en-US" sz="1200" b="0" strike="noStrike" spc="-1">
              <a:solidFill>
                <a:srgbClr val="000000"/>
              </a:solidFill>
              <a:latin typeface="DejaVu Serif Condensed"/>
            </a:endParaRPr>
          </a:p>
        </p:txBody>
      </p:sp>
      <p:sp>
        <p:nvSpPr>
          <p:cNvPr id="16" name="Rettangolo 15">
            <a:extLst>
              <a:ext uri="{FF2B5EF4-FFF2-40B4-BE49-F238E27FC236}">
                <a16:creationId xmlns:a16="http://schemas.microsoft.com/office/drawing/2014/main" id="{6EE23140-6BB0-DEE5-1698-D29AFF79D281}"/>
              </a:ext>
            </a:extLst>
          </p:cNvPr>
          <p:cNvSpPr/>
          <p:nvPr/>
        </p:nvSpPr>
        <p:spPr>
          <a:xfrm>
            <a:off x="4839840" y="4323935"/>
            <a:ext cx="226440" cy="226080"/>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99000" tIns="54000" rIns="99000" bIns="54000" anchor="ctr">
            <a:noAutofit/>
          </a:bodyPr>
          <a:lstStyle/>
          <a:p>
            <a:pPr algn="ctr"/>
            <a:r>
              <a:rPr lang="en-GB" sz="1400" b="1" strike="noStrike" spc="-1">
                <a:solidFill>
                  <a:srgbClr val="FFFFFF"/>
                </a:solidFill>
                <a:latin typeface="DejaVu Serif Condensed"/>
              </a:rPr>
              <a:t>3</a:t>
            </a:r>
          </a:p>
        </p:txBody>
      </p:sp>
      <p:sp>
        <p:nvSpPr>
          <p:cNvPr id="17" name="CasellaDiTesto 16">
            <a:extLst>
              <a:ext uri="{FF2B5EF4-FFF2-40B4-BE49-F238E27FC236}">
                <a16:creationId xmlns:a16="http://schemas.microsoft.com/office/drawing/2014/main" id="{30813B44-40FC-838F-AA61-9DF20C426747}"/>
              </a:ext>
            </a:extLst>
          </p:cNvPr>
          <p:cNvSpPr txBox="1"/>
          <p:nvPr/>
        </p:nvSpPr>
        <p:spPr>
          <a:xfrm>
            <a:off x="5209200" y="4298735"/>
            <a:ext cx="3926880" cy="285480"/>
          </a:xfrm>
          <a:prstGeom prst="rect">
            <a:avLst/>
          </a:prstGeom>
          <a:noFill/>
          <a:ln w="18000">
            <a:noFill/>
          </a:ln>
        </p:spPr>
        <p:txBody>
          <a:bodyPr lIns="90000" tIns="45000" rIns="90000" bIns="45000" anchor="ctr">
            <a:noAutofit/>
          </a:bodyPr>
          <a:lstStyle/>
          <a:p>
            <a:pPr algn="just"/>
            <a:r>
              <a:rPr lang="en-GB" sz="1200" b="0" strike="noStrike" spc="-1">
                <a:solidFill>
                  <a:srgbClr val="000000"/>
                </a:solidFill>
                <a:latin typeface="DejaVu Serif Condensed"/>
              </a:rPr>
              <a:t>a standard readout PCB</a:t>
            </a:r>
            <a:endParaRPr lang="en-US" sz="1200" b="0" strike="noStrike" spc="-1">
              <a:solidFill>
                <a:srgbClr val="000000"/>
              </a:solidFill>
              <a:latin typeface="DejaVu Serif Condensed"/>
            </a:endParaRPr>
          </a:p>
        </p:txBody>
      </p:sp>
      <p:pic>
        <p:nvPicPr>
          <p:cNvPr id="18" name="Immagine 17">
            <a:extLst>
              <a:ext uri="{FF2B5EF4-FFF2-40B4-BE49-F238E27FC236}">
                <a16:creationId xmlns:a16="http://schemas.microsoft.com/office/drawing/2014/main" id="{7333893C-8E72-9ECF-7D03-E8363FDA7A77}"/>
              </a:ext>
            </a:extLst>
          </p:cNvPr>
          <p:cNvPicPr/>
          <p:nvPr/>
        </p:nvPicPr>
        <p:blipFill>
          <a:blip r:embed="rId3"/>
          <a:stretch/>
        </p:blipFill>
        <p:spPr>
          <a:xfrm>
            <a:off x="5395" y="1420511"/>
            <a:ext cx="3912480" cy="2400480"/>
          </a:xfrm>
          <a:prstGeom prst="rect">
            <a:avLst/>
          </a:prstGeom>
          <a:ln w="18000">
            <a:noFill/>
          </a:ln>
        </p:spPr>
      </p:pic>
      <p:sp>
        <p:nvSpPr>
          <p:cNvPr id="19" name="CasellaDiTesto 18">
            <a:extLst>
              <a:ext uri="{FF2B5EF4-FFF2-40B4-BE49-F238E27FC236}">
                <a16:creationId xmlns:a16="http://schemas.microsoft.com/office/drawing/2014/main" id="{225B1B1C-EB4F-1A27-995F-7D23C8AB5863}"/>
              </a:ext>
            </a:extLst>
          </p:cNvPr>
          <p:cNvSpPr txBox="1"/>
          <p:nvPr/>
        </p:nvSpPr>
        <p:spPr>
          <a:xfrm>
            <a:off x="14760" y="3877876"/>
            <a:ext cx="3879360" cy="779964"/>
          </a:xfrm>
          <a:prstGeom prst="rect">
            <a:avLst/>
          </a:prstGeom>
          <a:noFill/>
          <a:ln w="18000">
            <a:noFill/>
          </a:ln>
        </p:spPr>
        <p:txBody>
          <a:bodyPr lIns="90000" tIns="45000" rIns="90000" bIns="45000" anchor="ctr">
            <a:noAutofit/>
          </a:bodyPr>
          <a:lstStyle/>
          <a:p>
            <a:pPr algn="just"/>
            <a:r>
              <a:rPr lang="en-GB" sz="1200" b="0" strike="noStrike" spc="-1" dirty="0">
                <a:solidFill>
                  <a:srgbClr val="000000"/>
                </a:solidFill>
                <a:latin typeface="DejaVu Serif Condensed"/>
              </a:rPr>
              <a:t>Applying a suitable voltage between the </a:t>
            </a:r>
            <a:r>
              <a:rPr lang="en-GB" sz="1200" b="1" strike="noStrike" spc="-1" dirty="0">
                <a:solidFill>
                  <a:srgbClr val="000000"/>
                </a:solidFill>
                <a:latin typeface="DejaVu Serif Condensed"/>
              </a:rPr>
              <a:t>top Cu-layer and the DLC</a:t>
            </a:r>
            <a:r>
              <a:rPr lang="en-GB" sz="1200" b="0" strike="noStrike" spc="-1" dirty="0">
                <a:solidFill>
                  <a:srgbClr val="000000"/>
                </a:solidFill>
                <a:latin typeface="DejaVu Serif Condensed"/>
              </a:rPr>
              <a:t> the WELL acts as a </a:t>
            </a:r>
            <a:r>
              <a:rPr lang="en-GB" sz="1200" b="1" strike="noStrike" spc="-1" dirty="0">
                <a:solidFill>
                  <a:srgbClr val="000000"/>
                </a:solidFill>
                <a:latin typeface="DejaVu Serif Condensed"/>
              </a:rPr>
              <a:t>multiplication channel for the ionization</a:t>
            </a:r>
            <a:r>
              <a:rPr lang="en-GB" sz="1200" b="0" strike="noStrike" spc="-1" dirty="0">
                <a:solidFill>
                  <a:srgbClr val="000000"/>
                </a:solidFill>
                <a:latin typeface="DejaVu Serif Condensed"/>
              </a:rPr>
              <a:t> produced in the conversion/drift gas gap.</a:t>
            </a:r>
            <a:endParaRPr lang="en-US" sz="1200" b="0" strike="noStrike" spc="-1" dirty="0">
              <a:solidFill>
                <a:srgbClr val="000000"/>
              </a:solidFill>
              <a:latin typeface="DejaVu Serif Condensed"/>
            </a:endParaRPr>
          </a:p>
        </p:txBody>
      </p:sp>
      <p:grpSp>
        <p:nvGrpSpPr>
          <p:cNvPr id="23" name="Gruppo 22">
            <a:extLst>
              <a:ext uri="{FF2B5EF4-FFF2-40B4-BE49-F238E27FC236}">
                <a16:creationId xmlns:a16="http://schemas.microsoft.com/office/drawing/2014/main" id="{9ACFE2D3-586A-BB42-4054-8F2400A15EC3}"/>
              </a:ext>
            </a:extLst>
          </p:cNvPr>
          <p:cNvGrpSpPr/>
          <p:nvPr/>
        </p:nvGrpSpPr>
        <p:grpSpPr>
          <a:xfrm>
            <a:off x="3935169" y="600559"/>
            <a:ext cx="5247360" cy="2665440"/>
            <a:chOff x="4303080" y="471935"/>
            <a:chExt cx="5247360" cy="2665440"/>
          </a:xfrm>
        </p:grpSpPr>
        <p:pic>
          <p:nvPicPr>
            <p:cNvPr id="5" name="Immagine 4">
              <a:extLst>
                <a:ext uri="{FF2B5EF4-FFF2-40B4-BE49-F238E27FC236}">
                  <a16:creationId xmlns:a16="http://schemas.microsoft.com/office/drawing/2014/main" id="{283100E0-C8FB-68B0-38D2-FF07CB7551AE}"/>
                </a:ext>
              </a:extLst>
            </p:cNvPr>
            <p:cNvPicPr/>
            <p:nvPr/>
          </p:nvPicPr>
          <p:blipFill>
            <a:blip r:embed="rId4"/>
            <a:srcRect t="3394" b="23700"/>
            <a:stretch/>
          </p:blipFill>
          <p:spPr>
            <a:xfrm>
              <a:off x="4311360" y="471935"/>
              <a:ext cx="5171400" cy="2665440"/>
            </a:xfrm>
            <a:prstGeom prst="rect">
              <a:avLst/>
            </a:prstGeom>
            <a:ln w="18000">
              <a:noFill/>
            </a:ln>
          </p:spPr>
        </p:pic>
        <p:sp>
          <p:nvSpPr>
            <p:cNvPr id="6" name="Rettangolo 5">
              <a:extLst>
                <a:ext uri="{FF2B5EF4-FFF2-40B4-BE49-F238E27FC236}">
                  <a16:creationId xmlns:a16="http://schemas.microsoft.com/office/drawing/2014/main" id="{5ED36B51-42EB-7778-3E3E-924A28B948C3}"/>
                </a:ext>
              </a:extLst>
            </p:cNvPr>
            <p:cNvSpPr/>
            <p:nvPr/>
          </p:nvSpPr>
          <p:spPr>
            <a:xfrm>
              <a:off x="5403960" y="1515935"/>
              <a:ext cx="226440" cy="226080"/>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99000" tIns="54000" rIns="99000" bIns="54000" anchor="ctr">
              <a:noAutofit/>
            </a:bodyPr>
            <a:lstStyle/>
            <a:p>
              <a:pPr algn="ctr"/>
              <a:r>
                <a:rPr lang="en-GB" sz="1400" b="1" strike="noStrike" spc="-1">
                  <a:solidFill>
                    <a:srgbClr val="FFFFFF"/>
                  </a:solidFill>
                  <a:latin typeface="DejaVu Serif Condensed"/>
                </a:rPr>
                <a:t>1</a:t>
              </a:r>
            </a:p>
          </p:txBody>
        </p:sp>
        <p:sp>
          <p:nvSpPr>
            <p:cNvPr id="7" name="Rettangolo 6">
              <a:extLst>
                <a:ext uri="{FF2B5EF4-FFF2-40B4-BE49-F238E27FC236}">
                  <a16:creationId xmlns:a16="http://schemas.microsoft.com/office/drawing/2014/main" id="{9A6B0991-7220-3D03-549A-32E40D904C14}"/>
                </a:ext>
              </a:extLst>
            </p:cNvPr>
            <p:cNvSpPr/>
            <p:nvPr/>
          </p:nvSpPr>
          <p:spPr>
            <a:xfrm>
              <a:off x="5692680" y="2002655"/>
              <a:ext cx="226440" cy="226080"/>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99000" tIns="54000" rIns="99000" bIns="54000" anchor="ctr">
              <a:noAutofit/>
            </a:bodyPr>
            <a:lstStyle/>
            <a:p>
              <a:pPr algn="ctr"/>
              <a:r>
                <a:rPr lang="en-GB" sz="1400" b="1" strike="noStrike" spc="-1">
                  <a:solidFill>
                    <a:srgbClr val="FFFFFF"/>
                  </a:solidFill>
                  <a:latin typeface="DejaVu Serif Condensed"/>
                </a:rPr>
                <a:t>2</a:t>
              </a:r>
            </a:p>
          </p:txBody>
        </p:sp>
        <p:sp>
          <p:nvSpPr>
            <p:cNvPr id="9" name="Rettangolo 8">
              <a:extLst>
                <a:ext uri="{FF2B5EF4-FFF2-40B4-BE49-F238E27FC236}">
                  <a16:creationId xmlns:a16="http://schemas.microsoft.com/office/drawing/2014/main" id="{9E21CEE6-09E2-6675-5D25-850B0C6EE30F}"/>
                </a:ext>
              </a:extLst>
            </p:cNvPr>
            <p:cNvSpPr/>
            <p:nvPr/>
          </p:nvSpPr>
          <p:spPr>
            <a:xfrm>
              <a:off x="4303080" y="2805815"/>
              <a:ext cx="226440" cy="226080"/>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99000" tIns="54000" rIns="99000" bIns="54000" anchor="ctr">
              <a:noAutofit/>
            </a:bodyPr>
            <a:lstStyle/>
            <a:p>
              <a:pPr algn="ctr"/>
              <a:r>
                <a:rPr lang="en-GB" sz="1400" b="1" strike="noStrike" spc="-1">
                  <a:solidFill>
                    <a:srgbClr val="FFFFFF"/>
                  </a:solidFill>
                  <a:latin typeface="DejaVu Serif Condensed"/>
                </a:rPr>
                <a:t>3</a:t>
              </a:r>
            </a:p>
          </p:txBody>
        </p:sp>
        <p:sp>
          <p:nvSpPr>
            <p:cNvPr id="20" name="CasellaDiTesto 19">
              <a:extLst>
                <a:ext uri="{FF2B5EF4-FFF2-40B4-BE49-F238E27FC236}">
                  <a16:creationId xmlns:a16="http://schemas.microsoft.com/office/drawing/2014/main" id="{5E92540F-D4C0-D359-BFDF-A710F0FB47F9}"/>
                </a:ext>
              </a:extLst>
            </p:cNvPr>
            <p:cNvSpPr txBox="1"/>
            <p:nvPr/>
          </p:nvSpPr>
          <p:spPr>
            <a:xfrm>
              <a:off x="8813520" y="611255"/>
              <a:ext cx="736920" cy="270720"/>
            </a:xfrm>
            <a:prstGeom prst="rect">
              <a:avLst/>
            </a:prstGeom>
            <a:noFill/>
            <a:ln w="18000">
              <a:noFill/>
            </a:ln>
          </p:spPr>
          <p:txBody>
            <a:bodyPr lIns="90000" tIns="45000" rIns="90000" bIns="45000" anchor="ctr">
              <a:noAutofit/>
            </a:bodyPr>
            <a:lstStyle/>
            <a:p>
              <a:pPr algn="just"/>
              <a:r>
                <a:rPr lang="en-GB" sz="1200" b="1" strike="noStrike" spc="-1">
                  <a:solidFill>
                    <a:srgbClr val="FF0000"/>
                  </a:solidFill>
                  <a:latin typeface="DejaVu Serif Condensed"/>
                </a:rPr>
                <a:t>-2400V</a:t>
              </a:r>
              <a:endParaRPr lang="en-US" sz="1200" b="0" strike="noStrike" spc="-1">
                <a:solidFill>
                  <a:srgbClr val="000000"/>
                </a:solidFill>
                <a:latin typeface="DejaVu Serif Condensed"/>
              </a:endParaRPr>
            </a:p>
          </p:txBody>
        </p:sp>
        <p:sp>
          <p:nvSpPr>
            <p:cNvPr id="21" name="CasellaDiTesto 20">
              <a:extLst>
                <a:ext uri="{FF2B5EF4-FFF2-40B4-BE49-F238E27FC236}">
                  <a16:creationId xmlns:a16="http://schemas.microsoft.com/office/drawing/2014/main" id="{EB2559D6-7D09-216D-FCF7-EF6B12331F23}"/>
                </a:ext>
              </a:extLst>
            </p:cNvPr>
            <p:cNvSpPr txBox="1"/>
            <p:nvPr/>
          </p:nvSpPr>
          <p:spPr>
            <a:xfrm>
              <a:off x="8633880" y="1583255"/>
              <a:ext cx="655560" cy="270720"/>
            </a:xfrm>
            <a:prstGeom prst="rect">
              <a:avLst/>
            </a:prstGeom>
            <a:noFill/>
            <a:ln w="18000">
              <a:noFill/>
            </a:ln>
          </p:spPr>
          <p:txBody>
            <a:bodyPr lIns="90000" tIns="45000" rIns="90000" bIns="45000" anchor="ctr">
              <a:noAutofit/>
            </a:bodyPr>
            <a:lstStyle/>
            <a:p>
              <a:pPr algn="just"/>
              <a:r>
                <a:rPr lang="en-GB" sz="1200" b="1" strike="noStrike" spc="-1">
                  <a:solidFill>
                    <a:srgbClr val="FF0000"/>
                  </a:solidFill>
                  <a:latin typeface="DejaVu Serif Condensed"/>
                </a:rPr>
                <a:t>-600V</a:t>
              </a:r>
              <a:endParaRPr lang="en-US" sz="1200" b="0" strike="noStrike" spc="-1">
                <a:solidFill>
                  <a:srgbClr val="000000"/>
                </a:solidFill>
                <a:latin typeface="DejaVu Serif Condensed"/>
              </a:endParaRPr>
            </a:p>
          </p:txBody>
        </p:sp>
        <p:sp>
          <p:nvSpPr>
            <p:cNvPr id="22" name="CasellaDiTesto 21">
              <a:extLst>
                <a:ext uri="{FF2B5EF4-FFF2-40B4-BE49-F238E27FC236}">
                  <a16:creationId xmlns:a16="http://schemas.microsoft.com/office/drawing/2014/main" id="{5856A8B6-8CA7-017F-09DE-B4AAAF6AF359}"/>
                </a:ext>
              </a:extLst>
            </p:cNvPr>
            <p:cNvSpPr txBox="1"/>
            <p:nvPr/>
          </p:nvSpPr>
          <p:spPr>
            <a:xfrm>
              <a:off x="5712120" y="1116695"/>
              <a:ext cx="1776600" cy="270360"/>
            </a:xfrm>
            <a:prstGeom prst="rect">
              <a:avLst/>
            </a:prstGeom>
            <a:noFill/>
            <a:ln w="18000">
              <a:noFill/>
            </a:ln>
          </p:spPr>
          <p:txBody>
            <a:bodyPr lIns="90000" tIns="45000" rIns="90000" bIns="45000" anchor="ctr">
              <a:noAutofit/>
            </a:bodyPr>
            <a:lstStyle/>
            <a:p>
              <a:pPr algn="just"/>
              <a:r>
                <a:rPr lang="en-GB" sz="1200" b="1" strike="noStrike" spc="-1">
                  <a:solidFill>
                    <a:srgbClr val="000000"/>
                  </a:solidFill>
                  <a:latin typeface="DejaVu Serif Condensed"/>
                </a:rPr>
                <a:t>Ar:CO</a:t>
              </a:r>
              <a:r>
                <a:rPr lang="en-GB" sz="1200" b="1" strike="noStrike" spc="-1" baseline="-8000">
                  <a:solidFill>
                    <a:srgbClr val="000000"/>
                  </a:solidFill>
                  <a:latin typeface="DejaVu Serif Condensed"/>
                </a:rPr>
                <a:t>2</a:t>
              </a:r>
              <a:r>
                <a:rPr lang="en-GB" sz="1200" b="1" strike="noStrike" spc="-1">
                  <a:solidFill>
                    <a:srgbClr val="000000"/>
                  </a:solidFill>
                  <a:latin typeface="DejaVu Serif Condensed"/>
                </a:rPr>
                <a:t>:CF</a:t>
              </a:r>
              <a:r>
                <a:rPr lang="en-GB" sz="1200" b="1" strike="noStrike" spc="-1" baseline="-8000">
                  <a:solidFill>
                    <a:srgbClr val="000000"/>
                  </a:solidFill>
                  <a:latin typeface="DejaVu Serif Condensed"/>
                </a:rPr>
                <a:t>4</a:t>
              </a:r>
              <a:r>
                <a:rPr lang="en-GB" sz="1200" b="1" strike="noStrike" spc="-1">
                  <a:solidFill>
                    <a:srgbClr val="000000"/>
                  </a:solidFill>
                  <a:latin typeface="DejaVu Serif Condensed"/>
                </a:rPr>
                <a:t> 45:15:40</a:t>
              </a:r>
              <a:endParaRPr lang="en-US" sz="1200" b="0" strike="noStrike" spc="-1">
                <a:solidFill>
                  <a:srgbClr val="000000"/>
                </a:solidFill>
                <a:latin typeface="DejaVu Serif Condensed"/>
              </a:endParaRPr>
            </a:p>
          </p:txBody>
        </p:sp>
      </p:grpSp>
      <p:cxnSp>
        <p:nvCxnSpPr>
          <p:cNvPr id="27" name="Straight Connector 31">
            <a:extLst>
              <a:ext uri="{FF2B5EF4-FFF2-40B4-BE49-F238E27FC236}">
                <a16:creationId xmlns:a16="http://schemas.microsoft.com/office/drawing/2014/main" id="{4AFDBD66-836C-B8BD-767A-D846C6ADADF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Segnaposto piè di pagina 23">
            <a:extLst>
              <a:ext uri="{FF2B5EF4-FFF2-40B4-BE49-F238E27FC236}">
                <a16:creationId xmlns:a16="http://schemas.microsoft.com/office/drawing/2014/main" id="{69A34196-DFED-6389-C4FA-926A718B6384}"/>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Tree>
    <p:extLst>
      <p:ext uri="{BB962C8B-B14F-4D97-AF65-F5344CB8AC3E}">
        <p14:creationId xmlns:p14="http://schemas.microsoft.com/office/powerpoint/2010/main" val="22696155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33</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grpSp>
        <p:nvGrpSpPr>
          <p:cNvPr id="6" name="Gruppo 5">
            <a:extLst>
              <a:ext uri="{FF2B5EF4-FFF2-40B4-BE49-F238E27FC236}">
                <a16:creationId xmlns:a16="http://schemas.microsoft.com/office/drawing/2014/main" id="{74A2C502-7E8E-B50A-8132-6C8731A93708}"/>
              </a:ext>
            </a:extLst>
          </p:cNvPr>
          <p:cNvGrpSpPr/>
          <p:nvPr/>
        </p:nvGrpSpPr>
        <p:grpSpPr>
          <a:xfrm>
            <a:off x="439479" y="237636"/>
            <a:ext cx="8242558" cy="2928795"/>
            <a:chOff x="439479" y="237637"/>
            <a:chExt cx="7772400" cy="2807780"/>
          </a:xfrm>
        </p:grpSpPr>
        <p:pic>
          <p:nvPicPr>
            <p:cNvPr id="4" name="Immagine 3" descr="Immagine che contiene testo, schermata&#10;&#10;Descrizione generata automaticamente">
              <a:extLst>
                <a:ext uri="{FF2B5EF4-FFF2-40B4-BE49-F238E27FC236}">
                  <a16:creationId xmlns:a16="http://schemas.microsoft.com/office/drawing/2014/main" id="{20D8A769-C3C1-2514-102E-E5CF63323CE7}"/>
                </a:ext>
              </a:extLst>
            </p:cNvPr>
            <p:cNvPicPr>
              <a:picLocks noChangeAspect="1"/>
            </p:cNvPicPr>
            <p:nvPr/>
          </p:nvPicPr>
          <p:blipFill>
            <a:blip r:embed="rId3"/>
            <a:stretch>
              <a:fillRect/>
            </a:stretch>
          </p:blipFill>
          <p:spPr>
            <a:xfrm>
              <a:off x="439479" y="237637"/>
              <a:ext cx="7772400" cy="2742851"/>
            </a:xfrm>
            <a:prstGeom prst="rect">
              <a:avLst/>
            </a:prstGeom>
          </p:spPr>
        </p:pic>
        <p:sp>
          <p:nvSpPr>
            <p:cNvPr id="5" name="Rettangolo 4">
              <a:extLst>
                <a:ext uri="{FF2B5EF4-FFF2-40B4-BE49-F238E27FC236}">
                  <a16:creationId xmlns:a16="http://schemas.microsoft.com/office/drawing/2014/main" id="{45A0C928-96F6-002E-CBFB-7B4D612B4AA9}"/>
                </a:ext>
              </a:extLst>
            </p:cNvPr>
            <p:cNvSpPr/>
            <p:nvPr/>
          </p:nvSpPr>
          <p:spPr>
            <a:xfrm>
              <a:off x="5672380" y="2805193"/>
              <a:ext cx="2539499" cy="2402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CasellaDiTesto 8">
            <a:extLst>
              <a:ext uri="{FF2B5EF4-FFF2-40B4-BE49-F238E27FC236}">
                <a16:creationId xmlns:a16="http://schemas.microsoft.com/office/drawing/2014/main" id="{9283FBD6-F45F-7F9B-E173-6F389EDA9032}"/>
              </a:ext>
            </a:extLst>
          </p:cNvPr>
          <p:cNvSpPr txBox="1"/>
          <p:nvPr/>
        </p:nvSpPr>
        <p:spPr>
          <a:xfrm>
            <a:off x="246035" y="3469272"/>
            <a:ext cx="2977612" cy="954107"/>
          </a:xfrm>
          <a:prstGeom prst="rect">
            <a:avLst/>
          </a:prstGeom>
          <a:noFill/>
        </p:spPr>
        <p:txBody>
          <a:bodyPr wrap="square">
            <a:spAutoFit/>
          </a:bodyPr>
          <a:lstStyle/>
          <a:p>
            <a:pPr marL="342900" indent="-342900" algn="just">
              <a:buClr>
                <a:srgbClr val="800000"/>
              </a:buClr>
              <a:buFontTx/>
              <a:buChar char="-"/>
            </a:pPr>
            <a:r>
              <a:rPr lang="en-US" sz="1400" dirty="0">
                <a:cs typeface="Arial" panose="020B0604020202020204" pitchFamily="34" charset="0"/>
              </a:rPr>
              <a:t>780 m</a:t>
            </a:r>
            <a:r>
              <a:rPr lang="en-US" sz="1400" dirty="0">
                <a:cs typeface="Calibri" panose="020F0502020204030204" pitchFamily="34" charset="0"/>
              </a:rPr>
              <a:t>m pitch</a:t>
            </a:r>
          </a:p>
          <a:p>
            <a:pPr marL="342900" indent="-342900" algn="just">
              <a:buClr>
                <a:srgbClr val="800000"/>
              </a:buClr>
              <a:buFontTx/>
              <a:buChar char="-"/>
            </a:pPr>
            <a:r>
              <a:rPr lang="en-US" sz="1400" dirty="0">
                <a:cs typeface="Calibri" panose="020F0502020204030204" pitchFamily="34" charset="0"/>
              </a:rPr>
              <a:t>300 </a:t>
            </a:r>
            <a:r>
              <a:rPr lang="en-US" sz="1400" dirty="0">
                <a:cs typeface="Arial" panose="020B0604020202020204" pitchFamily="34" charset="0"/>
              </a:rPr>
              <a:t>m</a:t>
            </a:r>
            <a:r>
              <a:rPr lang="en-US" sz="1400" dirty="0">
                <a:cs typeface="Calibri" panose="020F0502020204030204" pitchFamily="34" charset="0"/>
              </a:rPr>
              <a:t>m width</a:t>
            </a:r>
          </a:p>
          <a:p>
            <a:pPr marL="342900" indent="-342900" algn="just">
              <a:buClr>
                <a:srgbClr val="800000"/>
              </a:buClr>
              <a:buFontTx/>
              <a:buChar char="-"/>
            </a:pPr>
            <a:r>
              <a:rPr lang="en-US" sz="1400" dirty="0">
                <a:cs typeface="Calibri" panose="020F0502020204030204" pitchFamily="34" charset="0"/>
              </a:rPr>
              <a:t>10 x 10 cm</a:t>
            </a:r>
            <a:r>
              <a:rPr lang="en-US" sz="1400" baseline="30000" dirty="0">
                <a:cs typeface="Calibri" panose="020F0502020204030204" pitchFamily="34" charset="0"/>
              </a:rPr>
              <a:t>2 </a:t>
            </a:r>
            <a:r>
              <a:rPr lang="en-US" sz="1400" dirty="0">
                <a:cs typeface="Calibri" panose="020F0502020204030204" pitchFamily="34" charset="0"/>
              </a:rPr>
              <a:t>active surface</a:t>
            </a:r>
          </a:p>
          <a:p>
            <a:pPr marL="342900" indent="-342900" algn="just">
              <a:buClr>
                <a:srgbClr val="800000"/>
              </a:buClr>
              <a:buFontTx/>
              <a:buChar char="-"/>
            </a:pPr>
            <a:r>
              <a:rPr lang="en-US" sz="1400" dirty="0">
                <a:cs typeface="Calibri" panose="020F0502020204030204" pitchFamily="34" charset="0"/>
              </a:rPr>
              <a:t>128 channels</a:t>
            </a:r>
            <a:endParaRPr lang="en-US" sz="1400" dirty="0">
              <a:cs typeface="Arial" panose="020B0604020202020204" pitchFamily="34" charset="0"/>
            </a:endParaRPr>
          </a:p>
        </p:txBody>
      </p:sp>
      <p:sp>
        <p:nvSpPr>
          <p:cNvPr id="10" name="CasellaDiTesto 9">
            <a:extLst>
              <a:ext uri="{FF2B5EF4-FFF2-40B4-BE49-F238E27FC236}">
                <a16:creationId xmlns:a16="http://schemas.microsoft.com/office/drawing/2014/main" id="{7EA8E9A2-C8B0-0530-745A-87E063681540}"/>
              </a:ext>
            </a:extLst>
          </p:cNvPr>
          <p:cNvSpPr txBox="1"/>
          <p:nvPr/>
        </p:nvSpPr>
        <p:spPr>
          <a:xfrm>
            <a:off x="147234" y="3072679"/>
            <a:ext cx="2514535" cy="369332"/>
          </a:xfrm>
          <a:prstGeom prst="rect">
            <a:avLst/>
          </a:prstGeom>
          <a:noFill/>
        </p:spPr>
        <p:txBody>
          <a:bodyPr wrap="none" rtlCol="0">
            <a:spAutoFit/>
          </a:bodyPr>
          <a:lstStyle/>
          <a:p>
            <a:r>
              <a:rPr lang="en-US" dirty="0">
                <a:solidFill>
                  <a:srgbClr val="C00000"/>
                </a:solidFill>
              </a:rPr>
              <a:t>October 2022 test beam </a:t>
            </a:r>
          </a:p>
        </p:txBody>
      </p:sp>
      <p:sp>
        <p:nvSpPr>
          <p:cNvPr id="14" name="CasellaDiTesto 13">
            <a:extLst>
              <a:ext uri="{FF2B5EF4-FFF2-40B4-BE49-F238E27FC236}">
                <a16:creationId xmlns:a16="http://schemas.microsoft.com/office/drawing/2014/main" id="{4000BD9B-9AF8-AA3C-A2C9-82A945AE507A}"/>
              </a:ext>
            </a:extLst>
          </p:cNvPr>
          <p:cNvSpPr txBox="1"/>
          <p:nvPr/>
        </p:nvSpPr>
        <p:spPr>
          <a:xfrm>
            <a:off x="6417739" y="3354031"/>
            <a:ext cx="2579027" cy="1384995"/>
          </a:xfrm>
          <a:prstGeom prst="rect">
            <a:avLst/>
          </a:prstGeom>
          <a:noFill/>
        </p:spPr>
        <p:txBody>
          <a:bodyPr wrap="square">
            <a:spAutoFit/>
          </a:bodyPr>
          <a:lstStyle/>
          <a:p>
            <a:pPr marL="342900" indent="-342900" algn="just">
              <a:buClr>
                <a:srgbClr val="800000"/>
              </a:buClr>
              <a:buFontTx/>
              <a:buChar char="-"/>
            </a:pPr>
            <a:r>
              <a:rPr lang="en-US" sz="1400" dirty="0">
                <a:latin typeface="Arial" panose="020B0604020202020204" pitchFamily="34" charset="0"/>
                <a:cs typeface="Arial" panose="020B0604020202020204" pitchFamily="34" charset="0"/>
              </a:rPr>
              <a:t>780 </a:t>
            </a:r>
            <a:r>
              <a:rPr lang="en-US" sz="1400" dirty="0">
                <a:latin typeface="Symbol" pitchFamily="2" charset="2"/>
                <a:cs typeface="Arial" panose="020B0604020202020204" pitchFamily="34" charset="0"/>
              </a:rPr>
              <a:t>m</a:t>
            </a:r>
            <a:r>
              <a:rPr lang="en-US" sz="1400" dirty="0">
                <a:latin typeface="Calibri" panose="020F0502020204030204" pitchFamily="34" charset="0"/>
                <a:cs typeface="Calibri" panose="020F0502020204030204" pitchFamily="34" charset="0"/>
              </a:rPr>
              <a:t>m pitch</a:t>
            </a:r>
          </a:p>
          <a:p>
            <a:pPr marL="342900" indent="-342900" algn="just">
              <a:buClr>
                <a:srgbClr val="800000"/>
              </a:buClr>
              <a:buFontTx/>
              <a:buChar char="-"/>
            </a:pPr>
            <a:r>
              <a:rPr lang="en-US" sz="1400" dirty="0">
                <a:latin typeface="Calibri" panose="020F0502020204030204" pitchFamily="34" charset="0"/>
                <a:cs typeface="Calibri" panose="020F0502020204030204" pitchFamily="34" charset="0"/>
              </a:rPr>
              <a:t>300 </a:t>
            </a:r>
            <a:r>
              <a:rPr lang="en-US" sz="1400" dirty="0">
                <a:latin typeface="Symbol" pitchFamily="2" charset="2"/>
                <a:cs typeface="Arial" panose="020B0604020202020204" pitchFamily="34" charset="0"/>
              </a:rPr>
              <a:t>m</a:t>
            </a:r>
            <a:r>
              <a:rPr lang="en-US" sz="1400" dirty="0">
                <a:latin typeface="Calibri" panose="020F0502020204030204" pitchFamily="34" charset="0"/>
                <a:cs typeface="Calibri" panose="020F0502020204030204" pitchFamily="34" charset="0"/>
              </a:rPr>
              <a:t>m width</a:t>
            </a:r>
          </a:p>
          <a:p>
            <a:pPr marL="342900" indent="-342900" algn="just">
              <a:buClr>
                <a:srgbClr val="800000"/>
              </a:buClr>
              <a:buFontTx/>
              <a:buChar char="-"/>
            </a:pPr>
            <a:r>
              <a:rPr lang="en-US" sz="1400" dirty="0">
                <a:latin typeface="Calibri" panose="020F0502020204030204" pitchFamily="34" charset="0"/>
                <a:cs typeface="Calibri" panose="020F0502020204030204" pitchFamily="34" charset="0"/>
              </a:rPr>
              <a:t>10 x 10 cm</a:t>
            </a:r>
            <a:r>
              <a:rPr lang="en-US" sz="1400" baseline="30000" dirty="0">
                <a:latin typeface="Calibri" panose="020F0502020204030204" pitchFamily="34" charset="0"/>
                <a:cs typeface="Calibri" panose="020F0502020204030204" pitchFamily="34" charset="0"/>
              </a:rPr>
              <a:t>2 </a:t>
            </a:r>
            <a:r>
              <a:rPr lang="en-US" sz="1400" dirty="0">
                <a:latin typeface="Calibri" panose="020F0502020204030204" pitchFamily="34" charset="0"/>
                <a:cs typeface="Calibri" panose="020F0502020204030204" pitchFamily="34" charset="0"/>
              </a:rPr>
              <a:t>active surface</a:t>
            </a:r>
          </a:p>
          <a:p>
            <a:pPr marL="342900" indent="-342900" algn="just">
              <a:buClr>
                <a:srgbClr val="800000"/>
              </a:buClr>
              <a:buFontTx/>
              <a:buChar char="-"/>
            </a:pPr>
            <a:r>
              <a:rPr lang="en-US" sz="1400" dirty="0">
                <a:latin typeface="Calibri" panose="020F0502020204030204" pitchFamily="34" charset="0"/>
                <a:cs typeface="Calibri" panose="020F0502020204030204" pitchFamily="34" charset="0"/>
              </a:rPr>
              <a:t>128 channels</a:t>
            </a:r>
          </a:p>
          <a:p>
            <a:pPr marL="342900" indent="-342900" algn="just">
              <a:buClr>
                <a:srgbClr val="800000"/>
              </a:buClr>
              <a:buFontTx/>
              <a:buChar char="-"/>
            </a:pPr>
            <a:r>
              <a:rPr lang="en-US" sz="1400" dirty="0">
                <a:latin typeface="Calibri" panose="020F0502020204030204" pitchFamily="34" charset="0"/>
                <a:cs typeface="Calibri" panose="020F0502020204030204" pitchFamily="34" charset="0"/>
              </a:rPr>
              <a:t>X –strips Top read-out</a:t>
            </a:r>
          </a:p>
          <a:p>
            <a:pPr marL="342900" indent="-342900" algn="just">
              <a:buClr>
                <a:srgbClr val="800000"/>
              </a:buClr>
              <a:buFontTx/>
              <a:buChar char="-"/>
            </a:pPr>
            <a:r>
              <a:rPr lang="en-US" sz="1400" dirty="0">
                <a:latin typeface="Calibri" panose="020F0502020204030204" pitchFamily="34" charset="0"/>
                <a:cs typeface="Calibri" panose="020F0502020204030204" pitchFamily="34" charset="0"/>
              </a:rPr>
              <a:t>Y – strips standard read-out</a:t>
            </a:r>
            <a:endParaRPr lang="en-US" sz="1400" dirty="0">
              <a:latin typeface="Arial" panose="020B0604020202020204" pitchFamily="34" charset="0"/>
              <a:cs typeface="Arial" panose="020B0604020202020204" pitchFamily="34" charset="0"/>
            </a:endParaRPr>
          </a:p>
        </p:txBody>
      </p:sp>
      <p:sp>
        <p:nvSpPr>
          <p:cNvPr id="15" name="CasellaDiTesto 14">
            <a:extLst>
              <a:ext uri="{FF2B5EF4-FFF2-40B4-BE49-F238E27FC236}">
                <a16:creationId xmlns:a16="http://schemas.microsoft.com/office/drawing/2014/main" id="{94556899-3D35-289D-12C6-983C6411E2D9}"/>
              </a:ext>
            </a:extLst>
          </p:cNvPr>
          <p:cNvSpPr txBox="1"/>
          <p:nvPr/>
        </p:nvSpPr>
        <p:spPr>
          <a:xfrm>
            <a:off x="5942259" y="2945633"/>
            <a:ext cx="2183355" cy="369332"/>
          </a:xfrm>
          <a:prstGeom prst="rect">
            <a:avLst/>
          </a:prstGeom>
          <a:noFill/>
        </p:spPr>
        <p:txBody>
          <a:bodyPr wrap="none" rtlCol="0">
            <a:spAutoFit/>
          </a:bodyPr>
          <a:lstStyle/>
          <a:p>
            <a:r>
              <a:rPr lang="en-US" dirty="0">
                <a:solidFill>
                  <a:srgbClr val="C00000"/>
                </a:solidFill>
              </a:rPr>
              <a:t>June 2023 test beam </a:t>
            </a:r>
          </a:p>
        </p:txBody>
      </p:sp>
      <p:sp>
        <p:nvSpPr>
          <p:cNvPr id="17" name="CasellaDiTesto 16">
            <a:extLst>
              <a:ext uri="{FF2B5EF4-FFF2-40B4-BE49-F238E27FC236}">
                <a16:creationId xmlns:a16="http://schemas.microsoft.com/office/drawing/2014/main" id="{ADE15A70-EEA4-D0FC-B204-5F20138D7B06}"/>
              </a:ext>
            </a:extLst>
          </p:cNvPr>
          <p:cNvSpPr txBox="1"/>
          <p:nvPr/>
        </p:nvSpPr>
        <p:spPr>
          <a:xfrm>
            <a:off x="3062894" y="3296621"/>
            <a:ext cx="3043438" cy="1384995"/>
          </a:xfrm>
          <a:prstGeom prst="rect">
            <a:avLst/>
          </a:prstGeom>
          <a:noFill/>
        </p:spPr>
        <p:txBody>
          <a:bodyPr wrap="square">
            <a:spAutoFit/>
          </a:bodyPr>
          <a:lstStyle/>
          <a:p>
            <a:pPr marL="342900" indent="-342900" algn="just">
              <a:buClr>
                <a:srgbClr val="800000"/>
              </a:buClr>
              <a:buFontTx/>
              <a:buChar char="-"/>
            </a:pPr>
            <a:r>
              <a:rPr lang="en-US" sz="1400" dirty="0">
                <a:latin typeface="Arial" panose="020B0604020202020204" pitchFamily="34" charset="0"/>
                <a:cs typeface="Arial" panose="020B0604020202020204" pitchFamily="34" charset="0"/>
              </a:rPr>
              <a:t>1200 </a:t>
            </a:r>
            <a:r>
              <a:rPr lang="en-US" sz="1400" dirty="0">
                <a:latin typeface="Symbol" pitchFamily="2" charset="2"/>
                <a:cs typeface="Arial" panose="020B0604020202020204" pitchFamily="34" charset="0"/>
              </a:rPr>
              <a:t>m</a:t>
            </a:r>
            <a:r>
              <a:rPr lang="en-US" sz="1400" dirty="0">
                <a:latin typeface="Calibri" panose="020F0502020204030204" pitchFamily="34" charset="0"/>
                <a:cs typeface="Calibri" panose="020F0502020204030204" pitchFamily="34" charset="0"/>
              </a:rPr>
              <a:t>m pitch</a:t>
            </a:r>
          </a:p>
          <a:p>
            <a:pPr marL="342900" indent="-342900" algn="just">
              <a:buClr>
                <a:srgbClr val="800000"/>
              </a:buClr>
              <a:buFontTx/>
              <a:buChar char="-"/>
            </a:pPr>
            <a:r>
              <a:rPr lang="en-US" sz="1400" dirty="0">
                <a:latin typeface="Calibri" panose="020F0502020204030204" pitchFamily="34" charset="0"/>
                <a:cs typeface="Calibri" panose="020F0502020204030204" pitchFamily="34" charset="0"/>
              </a:rPr>
              <a:t>300 </a:t>
            </a:r>
            <a:r>
              <a:rPr lang="en-US" sz="1400" dirty="0">
                <a:latin typeface="Symbol" pitchFamily="2" charset="2"/>
                <a:cs typeface="Arial" panose="020B0604020202020204" pitchFamily="34" charset="0"/>
              </a:rPr>
              <a:t>m</a:t>
            </a:r>
            <a:r>
              <a:rPr lang="en-US" sz="1400" dirty="0">
                <a:latin typeface="Calibri" panose="020F0502020204030204" pitchFamily="34" charset="0"/>
                <a:cs typeface="Calibri" panose="020F0502020204030204" pitchFamily="34" charset="0"/>
              </a:rPr>
              <a:t>m vs 1000 </a:t>
            </a:r>
            <a:r>
              <a:rPr lang="en-US" sz="1400" dirty="0">
                <a:latin typeface="Symbol" pitchFamily="2" charset="2"/>
                <a:cs typeface="Arial" panose="020B0604020202020204" pitchFamily="34" charset="0"/>
              </a:rPr>
              <a:t>m</a:t>
            </a:r>
            <a:r>
              <a:rPr lang="en-US" sz="1400" dirty="0">
                <a:latin typeface="Calibri" panose="020F0502020204030204" pitchFamily="34" charset="0"/>
                <a:cs typeface="Calibri" panose="020F0502020204030204" pitchFamily="34" charset="0"/>
              </a:rPr>
              <a:t>m strips width</a:t>
            </a:r>
          </a:p>
          <a:p>
            <a:pPr marL="342900" indent="-342900" algn="just">
              <a:buClr>
                <a:srgbClr val="800000"/>
              </a:buClr>
              <a:buFontTx/>
              <a:buChar char="-"/>
            </a:pPr>
            <a:r>
              <a:rPr lang="en-US" sz="1400" dirty="0">
                <a:latin typeface="Calibri" panose="020F0502020204030204" pitchFamily="34" charset="0"/>
                <a:cs typeface="Calibri" panose="020F0502020204030204" pitchFamily="34" charset="0"/>
              </a:rPr>
              <a:t>10 x 10 cm</a:t>
            </a:r>
            <a:r>
              <a:rPr lang="en-US" sz="1400" baseline="30000" dirty="0">
                <a:latin typeface="Calibri" panose="020F0502020204030204" pitchFamily="34" charset="0"/>
                <a:cs typeface="Calibri" panose="020F0502020204030204" pitchFamily="34" charset="0"/>
              </a:rPr>
              <a:t>2 </a:t>
            </a:r>
            <a:r>
              <a:rPr lang="en-US" sz="1400" dirty="0">
                <a:latin typeface="Calibri" panose="020F0502020204030204" pitchFamily="34" charset="0"/>
                <a:cs typeface="Calibri" panose="020F0502020204030204" pitchFamily="34" charset="0"/>
              </a:rPr>
              <a:t>active surface</a:t>
            </a:r>
          </a:p>
          <a:p>
            <a:pPr marL="342900" indent="-342900" algn="just">
              <a:buClr>
                <a:srgbClr val="800000"/>
              </a:buClr>
              <a:buFontTx/>
              <a:buChar char="-"/>
            </a:pPr>
            <a:r>
              <a:rPr lang="en-US" sz="1400" dirty="0">
                <a:latin typeface="Calibri" panose="020F0502020204030204" pitchFamily="34" charset="0"/>
                <a:cs typeface="Calibri" panose="020F0502020204030204" pitchFamily="34" charset="0"/>
              </a:rPr>
              <a:t>83 channels</a:t>
            </a:r>
          </a:p>
          <a:p>
            <a:pPr marL="342900" indent="-342900" algn="just">
              <a:buClr>
                <a:srgbClr val="800000"/>
              </a:buClr>
              <a:buFontTx/>
              <a:buChar char="-"/>
            </a:pPr>
            <a:r>
              <a:rPr lang="en-US" sz="1400" dirty="0">
                <a:latin typeface="Calibri" panose="020F0502020204030204" pitchFamily="34" charset="0"/>
                <a:cs typeface="Calibri" panose="020F0502020204030204" pitchFamily="34" charset="0"/>
              </a:rPr>
              <a:t>“Compass-like” strip configuration</a:t>
            </a:r>
          </a:p>
          <a:p>
            <a:pPr marL="342900" indent="-342900" algn="just">
              <a:buClr>
                <a:srgbClr val="800000"/>
              </a:buClr>
              <a:buFontTx/>
              <a:buChar char="-"/>
            </a:pPr>
            <a:r>
              <a:rPr lang="en-US" sz="1400" dirty="0">
                <a:latin typeface="Calibri" panose="020F0502020204030204" pitchFamily="34" charset="0"/>
                <a:cs typeface="Calibri" panose="020F0502020204030204" pitchFamily="34" charset="0"/>
              </a:rPr>
              <a:t>Capacitive sharing</a:t>
            </a:r>
            <a:endParaRPr lang="en-US" sz="1400" dirty="0">
              <a:latin typeface="Arial" panose="020B0604020202020204" pitchFamily="34" charset="0"/>
              <a:cs typeface="Arial" panose="020B0604020202020204" pitchFamily="34" charset="0"/>
            </a:endParaRPr>
          </a:p>
        </p:txBody>
      </p:sp>
      <p:sp>
        <p:nvSpPr>
          <p:cNvPr id="18" name="CasellaDiTesto 17">
            <a:extLst>
              <a:ext uri="{FF2B5EF4-FFF2-40B4-BE49-F238E27FC236}">
                <a16:creationId xmlns:a16="http://schemas.microsoft.com/office/drawing/2014/main" id="{06629F39-92DE-8DA2-DFAD-C2F01AA8377F}"/>
              </a:ext>
            </a:extLst>
          </p:cNvPr>
          <p:cNvSpPr txBox="1"/>
          <p:nvPr/>
        </p:nvSpPr>
        <p:spPr>
          <a:xfrm>
            <a:off x="3192835" y="3012997"/>
            <a:ext cx="2183355" cy="369332"/>
          </a:xfrm>
          <a:prstGeom prst="rect">
            <a:avLst/>
          </a:prstGeom>
          <a:noFill/>
        </p:spPr>
        <p:txBody>
          <a:bodyPr wrap="none" rtlCol="0">
            <a:spAutoFit/>
          </a:bodyPr>
          <a:lstStyle/>
          <a:p>
            <a:r>
              <a:rPr lang="en-US" dirty="0">
                <a:solidFill>
                  <a:srgbClr val="C00000"/>
                </a:solidFill>
              </a:rPr>
              <a:t>June 2023 test beam </a:t>
            </a:r>
          </a:p>
        </p:txBody>
      </p:sp>
      <p:sp>
        <p:nvSpPr>
          <p:cNvPr id="7" name="Segnaposto piè di pagina 23">
            <a:extLst>
              <a:ext uri="{FF2B5EF4-FFF2-40B4-BE49-F238E27FC236}">
                <a16:creationId xmlns:a16="http://schemas.microsoft.com/office/drawing/2014/main" id="{13BD65CC-10B9-30D0-A2C7-369ACB8F68E0}"/>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Tree>
    <p:extLst>
      <p:ext uri="{BB962C8B-B14F-4D97-AF65-F5344CB8AC3E}">
        <p14:creationId xmlns:p14="http://schemas.microsoft.com/office/powerpoint/2010/main" val="20982176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34</a:t>
            </a:fld>
            <a:endParaRPr lang="en-US" dirty="0"/>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5" name="Title 1">
            <a:extLst>
              <a:ext uri="{FF2B5EF4-FFF2-40B4-BE49-F238E27FC236}">
                <a16:creationId xmlns:a16="http://schemas.microsoft.com/office/drawing/2014/main" id="{36D4443E-9638-919F-AD6A-E438025646E1}"/>
              </a:ext>
            </a:extLst>
          </p:cNvPr>
          <p:cNvSpPr txBox="1">
            <a:spLocks/>
          </p:cNvSpPr>
          <p:nvPr/>
        </p:nvSpPr>
        <p:spPr>
          <a:xfrm>
            <a:off x="486021" y="187644"/>
            <a:ext cx="7296912"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FEB – RDO – DAQ electronics </a:t>
            </a:r>
          </a:p>
        </p:txBody>
      </p:sp>
      <p:pic>
        <p:nvPicPr>
          <p:cNvPr id="7" name="Immagine 6" descr="Immagine che contiene testo, Carattere, linea, schermata&#10;&#10;Descrizione generata automaticamente">
            <a:extLst>
              <a:ext uri="{FF2B5EF4-FFF2-40B4-BE49-F238E27FC236}">
                <a16:creationId xmlns:a16="http://schemas.microsoft.com/office/drawing/2014/main" id="{55D3C1E1-B382-2F37-E64B-6961267D54CF}"/>
              </a:ext>
            </a:extLst>
          </p:cNvPr>
          <p:cNvPicPr>
            <a:picLocks noChangeAspect="1"/>
          </p:cNvPicPr>
          <p:nvPr/>
        </p:nvPicPr>
        <p:blipFill>
          <a:blip r:embed="rId3"/>
          <a:stretch>
            <a:fillRect/>
          </a:stretch>
        </p:blipFill>
        <p:spPr>
          <a:xfrm>
            <a:off x="439479" y="835571"/>
            <a:ext cx="7772400" cy="1098654"/>
          </a:xfrm>
          <a:prstGeom prst="rect">
            <a:avLst/>
          </a:prstGeom>
        </p:spPr>
      </p:pic>
      <p:pic>
        <p:nvPicPr>
          <p:cNvPr id="10" name="Immagine 9" descr="Immagine che contiene testo, diagramma, Piano, schematico&#10;&#10;Descrizione generata automaticamente">
            <a:extLst>
              <a:ext uri="{FF2B5EF4-FFF2-40B4-BE49-F238E27FC236}">
                <a16:creationId xmlns:a16="http://schemas.microsoft.com/office/drawing/2014/main" id="{23FE649D-CA0C-5A27-8AAE-EB770D111603}"/>
              </a:ext>
            </a:extLst>
          </p:cNvPr>
          <p:cNvPicPr>
            <a:picLocks noChangeAspect="1"/>
          </p:cNvPicPr>
          <p:nvPr/>
        </p:nvPicPr>
        <p:blipFill>
          <a:blip r:embed="rId4"/>
          <a:stretch>
            <a:fillRect/>
          </a:stretch>
        </p:blipFill>
        <p:spPr>
          <a:xfrm>
            <a:off x="295838" y="2062077"/>
            <a:ext cx="3758705" cy="2408367"/>
          </a:xfrm>
          <a:prstGeom prst="rect">
            <a:avLst/>
          </a:prstGeom>
        </p:spPr>
      </p:pic>
      <p:pic>
        <p:nvPicPr>
          <p:cNvPr id="14" name="Immagine 13" descr="Immagine che contiene testo, circuito, schermata, Componente di circuito&#10;&#10;Descrizione generata automaticamente">
            <a:extLst>
              <a:ext uri="{FF2B5EF4-FFF2-40B4-BE49-F238E27FC236}">
                <a16:creationId xmlns:a16="http://schemas.microsoft.com/office/drawing/2014/main" id="{21BB927D-4361-E855-1F1D-93147A0F21A3}"/>
              </a:ext>
            </a:extLst>
          </p:cNvPr>
          <p:cNvPicPr>
            <a:picLocks noChangeAspect="1"/>
          </p:cNvPicPr>
          <p:nvPr/>
        </p:nvPicPr>
        <p:blipFill>
          <a:blip r:embed="rId5"/>
          <a:stretch>
            <a:fillRect/>
          </a:stretch>
        </p:blipFill>
        <p:spPr>
          <a:xfrm>
            <a:off x="6428317" y="2179481"/>
            <a:ext cx="1996788" cy="1884519"/>
          </a:xfrm>
          <a:prstGeom prst="rect">
            <a:avLst/>
          </a:prstGeom>
        </p:spPr>
      </p:pic>
      <p:sp>
        <p:nvSpPr>
          <p:cNvPr id="15" name="CasellaDiTesto 14">
            <a:extLst>
              <a:ext uri="{FF2B5EF4-FFF2-40B4-BE49-F238E27FC236}">
                <a16:creationId xmlns:a16="http://schemas.microsoft.com/office/drawing/2014/main" id="{E86763C4-809B-BB7D-6EAA-732F3C43722C}"/>
              </a:ext>
            </a:extLst>
          </p:cNvPr>
          <p:cNvSpPr txBox="1"/>
          <p:nvPr/>
        </p:nvSpPr>
        <p:spPr>
          <a:xfrm>
            <a:off x="4198184" y="2240405"/>
            <a:ext cx="2230133" cy="2246769"/>
          </a:xfrm>
          <a:prstGeom prst="rect">
            <a:avLst/>
          </a:prstGeom>
          <a:noFill/>
        </p:spPr>
        <p:txBody>
          <a:bodyPr wrap="square" rtlCol="0">
            <a:spAutoFit/>
          </a:bodyPr>
          <a:lstStyle/>
          <a:p>
            <a:pPr marL="285750" indent="-285750">
              <a:buFont typeface="Arial" panose="020B0604020202020204" pitchFamily="34" charset="0"/>
              <a:buChar char="•"/>
            </a:pPr>
            <a:r>
              <a:rPr lang="en-US" sz="1400" dirty="0"/>
              <a:t>FEB is based on new </a:t>
            </a:r>
            <a:r>
              <a:rPr lang="en-US" sz="1400" b="1" dirty="0"/>
              <a:t>SALSA</a:t>
            </a:r>
            <a:r>
              <a:rPr lang="en-US" sz="1400" dirty="0"/>
              <a:t> chip designed and produced by the </a:t>
            </a:r>
            <a:r>
              <a:rPr lang="en-US" sz="1400" b="1" dirty="0" err="1"/>
              <a:t>Saclay</a:t>
            </a:r>
            <a:r>
              <a:rPr lang="en-US" sz="1400" b="1" dirty="0"/>
              <a:t>/San Paulo group </a:t>
            </a:r>
            <a:r>
              <a:rPr lang="en-US" sz="1400" dirty="0"/>
              <a:t>for all MPGD detectors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solidFill>
                  <a:srgbClr val="0070C0"/>
                </a:solidFill>
              </a:rPr>
              <a:t>Specific FEB form factor must be designed to fit each detector requirements </a:t>
            </a:r>
          </a:p>
        </p:txBody>
      </p:sp>
      <p:sp>
        <p:nvSpPr>
          <p:cNvPr id="3" name="CasellaDiTesto 2">
            <a:extLst>
              <a:ext uri="{FF2B5EF4-FFF2-40B4-BE49-F238E27FC236}">
                <a16:creationId xmlns:a16="http://schemas.microsoft.com/office/drawing/2014/main" id="{279DCDA4-934D-D001-99DC-691A121C4B58}"/>
              </a:ext>
            </a:extLst>
          </p:cNvPr>
          <p:cNvSpPr txBox="1"/>
          <p:nvPr/>
        </p:nvSpPr>
        <p:spPr>
          <a:xfrm>
            <a:off x="6708409" y="4165316"/>
            <a:ext cx="2139753" cy="646331"/>
          </a:xfrm>
          <a:prstGeom prst="rect">
            <a:avLst/>
          </a:prstGeom>
          <a:noFill/>
        </p:spPr>
        <p:txBody>
          <a:bodyPr wrap="none" rtlCol="0">
            <a:spAutoFit/>
          </a:bodyPr>
          <a:lstStyle/>
          <a:p>
            <a:r>
              <a:rPr lang="en-US" dirty="0">
                <a:solidFill>
                  <a:srgbClr val="FF0000"/>
                </a:solidFill>
              </a:rPr>
              <a:t>Roberto </a:t>
            </a:r>
            <a:r>
              <a:rPr lang="en-US" dirty="0" err="1">
                <a:solidFill>
                  <a:srgbClr val="FF0000"/>
                </a:solidFill>
              </a:rPr>
              <a:t>Ammendola</a:t>
            </a:r>
            <a:endParaRPr lang="en-US" dirty="0">
              <a:solidFill>
                <a:srgbClr val="FF0000"/>
              </a:solidFill>
            </a:endParaRPr>
          </a:p>
          <a:p>
            <a:r>
              <a:rPr lang="en-US" dirty="0">
                <a:solidFill>
                  <a:srgbClr val="FF0000"/>
                </a:solidFill>
              </a:rPr>
              <a:t>Paolo </a:t>
            </a:r>
            <a:r>
              <a:rPr lang="en-US" dirty="0" err="1">
                <a:solidFill>
                  <a:srgbClr val="FF0000"/>
                </a:solidFill>
              </a:rPr>
              <a:t>Musico</a:t>
            </a:r>
            <a:endParaRPr lang="en-US" dirty="0">
              <a:solidFill>
                <a:srgbClr val="FF0000"/>
              </a:solidFill>
            </a:endParaRPr>
          </a:p>
        </p:txBody>
      </p:sp>
      <p:sp>
        <p:nvSpPr>
          <p:cNvPr id="6" name="Segnaposto piè di pagina 23">
            <a:extLst>
              <a:ext uri="{FF2B5EF4-FFF2-40B4-BE49-F238E27FC236}">
                <a16:creationId xmlns:a16="http://schemas.microsoft.com/office/drawing/2014/main" id="{083EC3B3-1C3B-EA01-BC71-56764DC2F494}"/>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Tree>
    <p:extLst>
      <p:ext uri="{BB962C8B-B14F-4D97-AF65-F5344CB8AC3E}">
        <p14:creationId xmlns:p14="http://schemas.microsoft.com/office/powerpoint/2010/main" val="35846687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35</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5" name="Title 1">
            <a:extLst>
              <a:ext uri="{FF2B5EF4-FFF2-40B4-BE49-F238E27FC236}">
                <a16:creationId xmlns:a16="http://schemas.microsoft.com/office/drawing/2014/main" id="{C053CDF4-228C-CD10-3BB4-A3990DEBEC3E}"/>
              </a:ext>
            </a:extLst>
          </p:cNvPr>
          <p:cNvSpPr txBox="1">
            <a:spLocks/>
          </p:cNvSpPr>
          <p:nvPr/>
        </p:nvSpPr>
        <p:spPr>
          <a:xfrm>
            <a:off x="740664" y="187644"/>
            <a:ext cx="7296912"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INFN Involvement timeline</a:t>
            </a:r>
          </a:p>
        </p:txBody>
      </p:sp>
      <mc:AlternateContent xmlns:mc="http://schemas.openxmlformats.org/markup-compatibility/2006" xmlns:a14="http://schemas.microsoft.com/office/drawing/2010/main">
        <mc:Choice Requires="a14">
          <p:sp>
            <p:nvSpPr>
              <p:cNvPr id="6" name="Text Placeholder 2">
                <a:extLst>
                  <a:ext uri="{FF2B5EF4-FFF2-40B4-BE49-F238E27FC236}">
                    <a16:creationId xmlns:a16="http://schemas.microsoft.com/office/drawing/2014/main" id="{EEEB8EDC-7549-9B80-BE41-EEFD8E95078A}"/>
                  </a:ext>
                </a:extLst>
              </p:cNvPr>
              <p:cNvSpPr txBox="1">
                <a:spLocks/>
              </p:cNvSpPr>
              <p:nvPr/>
            </p:nvSpPr>
            <p:spPr>
              <a:xfrm>
                <a:off x="36274" y="590314"/>
                <a:ext cx="8972259" cy="4256919"/>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b="1" dirty="0">
                    <a:solidFill>
                      <a:srgbClr val="C00000"/>
                    </a:solidFill>
                    <a:cs typeface="Arial" panose="020B0604020202020204" pitchFamily="34" charset="0"/>
                  </a:rPr>
                  <a:t>August 2023: </a:t>
                </a:r>
                <a:r>
                  <a:rPr lang="en-US" sz="1800" b="1" dirty="0">
                    <a:solidFill>
                      <a:srgbClr val="0070C0"/>
                    </a:solidFill>
                    <a:cs typeface="Arial" panose="020B0604020202020204" pitchFamily="34" charset="0"/>
                  </a:rPr>
                  <a:t>Interest of INFN groups to contribute to the MPGD trackers  </a:t>
                </a:r>
              </a:p>
              <a:p>
                <a:r>
                  <a:rPr lang="en-US" sz="1600" dirty="0">
                    <a:cs typeface="Arial" panose="020B0604020202020204" pitchFamily="34" charset="0"/>
                  </a:rPr>
                  <a:t>1 year time to m</a:t>
                </a:r>
                <a:r>
                  <a:rPr lang="en-US" sz="1600" dirty="0"/>
                  <a:t>ake the final decision about the INFN responsibility of the endcap construction</a:t>
                </a:r>
              </a:p>
              <a:p>
                <a:r>
                  <a:rPr lang="en-US" sz="1600" dirty="0">
                    <a:latin typeface="Arial" panose="020B0604020202020204" pitchFamily="34" charset="0"/>
                    <a:cs typeface="Arial" panose="020B0604020202020204" pitchFamily="34" charset="0"/>
                  </a:rPr>
                  <a:t>Joined DRD-1 and </a:t>
                </a:r>
                <a:r>
                  <a:rPr lang="en-US" sz="1600" dirty="0"/>
                  <a:t>eRD108 communities</a:t>
                </a:r>
                <a:endParaRPr lang="en-US" sz="1600" dirty="0">
                  <a:latin typeface="Arial" panose="020B0604020202020204" pitchFamily="34" charset="0"/>
                  <a:cs typeface="Arial" panose="020B0604020202020204" pitchFamily="34" charset="0"/>
                </a:endParaRPr>
              </a:p>
              <a:p>
                <a:pPr marL="0" indent="0">
                  <a:buFont typeface="Arial"/>
                  <a:buNone/>
                </a:pPr>
                <a:r>
                  <a:rPr lang="en-US" sz="1800" b="1" dirty="0">
                    <a:solidFill>
                      <a:srgbClr val="C00000"/>
                    </a:solidFill>
                    <a:cs typeface="Arial" panose="020B0604020202020204" pitchFamily="34" charset="0"/>
                  </a:rPr>
                  <a:t>December 2023: </a:t>
                </a:r>
                <a:r>
                  <a:rPr lang="en-US" sz="1800" b="1" dirty="0">
                    <a:solidFill>
                      <a:srgbClr val="0070C0"/>
                    </a:solidFill>
                    <a:cs typeface="Arial" panose="020B0604020202020204" pitchFamily="34" charset="0"/>
                  </a:rPr>
                  <a:t>Direct contact with </a:t>
                </a:r>
                <a:r>
                  <a:rPr lang="en-US" sz="1800" b="1" dirty="0" err="1">
                    <a:solidFill>
                      <a:srgbClr val="0070C0"/>
                    </a:solidFill>
                    <a:cs typeface="Arial" panose="020B0604020202020204" pitchFamily="34" charset="0"/>
                  </a:rPr>
                  <a:t>ePIC</a:t>
                </a:r>
                <a:r>
                  <a:rPr lang="en-US" sz="1800" b="1" dirty="0">
                    <a:solidFill>
                      <a:srgbClr val="0070C0"/>
                    </a:solidFill>
                    <a:cs typeface="Arial" panose="020B0604020202020204" pitchFamily="34" charset="0"/>
                  </a:rPr>
                  <a:t> management (Rolf Ent)</a:t>
                </a:r>
                <a:endParaRPr lang="en-US" sz="1800" b="1" dirty="0">
                  <a:solidFill>
                    <a:srgbClr val="0070C0"/>
                  </a:solidFill>
                  <a:latin typeface="Arial" panose="020B0604020202020204" pitchFamily="34" charset="0"/>
                  <a:cs typeface="Arial" panose="020B0604020202020204" pitchFamily="34" charset="0"/>
                </a:endParaRPr>
              </a:p>
              <a:p>
                <a:r>
                  <a:rPr lang="en-US" sz="1600" dirty="0" err="1">
                    <a:solidFill>
                      <a:srgbClr val="FF0000"/>
                    </a:solidFill>
                    <a:cs typeface="Arial" panose="020B0604020202020204" pitchFamily="34" charset="0"/>
                  </a:rPr>
                  <a:t>ePIC</a:t>
                </a:r>
                <a:r>
                  <a:rPr lang="en-US" sz="1600" dirty="0">
                    <a:solidFill>
                      <a:srgbClr val="FF0000"/>
                    </a:solidFill>
                    <a:cs typeface="Arial" panose="020B0604020202020204" pitchFamily="34" charset="0"/>
                  </a:rPr>
                  <a:t>/DOE management agreed that INFN takes the leadership of MPGD ECT </a:t>
                </a:r>
              </a:p>
              <a:p>
                <a:r>
                  <a:rPr lang="en-US" sz="1600" dirty="0"/>
                  <a:t>eRD108 </a:t>
                </a:r>
                <a14:m>
                  <m:oMath xmlns:m="http://schemas.openxmlformats.org/officeDocument/2006/math">
                    <m:r>
                      <a:rPr lang="en-US" sz="1600" i="1" smtClean="0">
                        <a:latin typeface="Cambria Math" panose="02040503050406030204" pitchFamily="18" charset="0"/>
                        <a:ea typeface="Cambria Math" panose="02040503050406030204" pitchFamily="18" charset="0"/>
                      </a:rPr>
                      <m:t>→</m:t>
                    </m:r>
                  </m:oMath>
                </a14:m>
                <a:r>
                  <a:rPr lang="en-US" sz="1600" dirty="0">
                    <a:cs typeface="Arial" panose="020B0604020202020204" pitchFamily="34" charset="0"/>
                  </a:rPr>
                  <a:t> PED project: 30 k$ from DOE to provide a design by the end of 2024.</a:t>
                </a:r>
              </a:p>
              <a:p>
                <a:pPr marL="0" indent="0">
                  <a:buFont typeface="Arial"/>
                  <a:buNone/>
                </a:pPr>
                <a:r>
                  <a:rPr lang="en-US" sz="1800" b="1" dirty="0">
                    <a:solidFill>
                      <a:srgbClr val="C00000"/>
                    </a:solidFill>
                    <a:cs typeface="Arial" panose="020B0604020202020204" pitchFamily="34" charset="0"/>
                  </a:rPr>
                  <a:t>March 2024: </a:t>
                </a:r>
                <a:r>
                  <a:rPr lang="en-US" sz="1800" b="1" dirty="0">
                    <a:solidFill>
                      <a:srgbClr val="0070C0"/>
                    </a:solidFill>
                  </a:rPr>
                  <a:t>Incremental Design and Safety Review (PDR)</a:t>
                </a:r>
                <a:endParaRPr lang="en-US" sz="1800" b="1" dirty="0">
                  <a:solidFill>
                    <a:srgbClr val="0070C0"/>
                  </a:solidFill>
                  <a:latin typeface="Arial" panose="020B0604020202020204" pitchFamily="34" charset="0"/>
                  <a:cs typeface="Arial" panose="020B0604020202020204" pitchFamily="34" charset="0"/>
                </a:endParaRPr>
              </a:p>
              <a:p>
                <a:r>
                  <a:rPr lang="en-US" sz="1600" dirty="0">
                    <a:cs typeface="Arial" panose="020B0604020202020204" pitchFamily="34" charset="0"/>
                  </a:rPr>
                  <a:t>Detector technical choices and project design communicated to the  management</a:t>
                </a:r>
              </a:p>
              <a:p>
                <a:r>
                  <a:rPr lang="en-US" sz="1600" dirty="0">
                    <a:cs typeface="Arial" panose="020B0604020202020204" pitchFamily="34" charset="0"/>
                  </a:rPr>
                  <a:t>Very positive feedback</a:t>
                </a:r>
              </a:p>
              <a:p>
                <a:pPr marL="0" indent="0">
                  <a:buFont typeface="Arial"/>
                  <a:buNone/>
                </a:pPr>
                <a:r>
                  <a:rPr lang="en-US" sz="1800" b="1" dirty="0">
                    <a:solidFill>
                      <a:srgbClr val="C00000"/>
                    </a:solidFill>
                    <a:cs typeface="Arial" panose="020B0604020202020204" pitchFamily="34" charset="0"/>
                  </a:rPr>
                  <a:t>May 2024: </a:t>
                </a:r>
                <a:r>
                  <a:rPr lang="en-US" sz="1800" b="1" dirty="0">
                    <a:solidFill>
                      <a:srgbClr val="0070C0"/>
                    </a:solidFill>
                    <a:cs typeface="Arial" panose="020B0604020202020204" pitchFamily="34" charset="0"/>
                  </a:rPr>
                  <a:t>MPGD ECT working group reinforced</a:t>
                </a:r>
              </a:p>
              <a:p>
                <a:r>
                  <a:rPr lang="en-US" sz="1600" dirty="0">
                    <a:cs typeface="Arial" panose="020B0604020202020204" pitchFamily="34" charset="0"/>
                  </a:rPr>
                  <a:t>Interest expressed by Paolo </a:t>
                </a:r>
                <a:r>
                  <a:rPr lang="en-US" sz="1600" dirty="0" err="1">
                    <a:cs typeface="Arial" panose="020B0604020202020204" pitchFamily="34" charset="0"/>
                  </a:rPr>
                  <a:t>Musico</a:t>
                </a:r>
                <a:r>
                  <a:rPr lang="en-US" sz="1600" dirty="0">
                    <a:cs typeface="Arial" panose="020B0604020202020204" pitchFamily="34" charset="0"/>
                  </a:rPr>
                  <a:t> (INFN GE) and local RM TV digital electronic group to contribute to the FEB design</a:t>
                </a:r>
              </a:p>
              <a:p>
                <a:r>
                  <a:rPr lang="en-US" sz="1600" dirty="0">
                    <a:cs typeface="Arial" panose="020B0604020202020204" pitchFamily="34" charset="0"/>
                  </a:rPr>
                  <a:t>Interest expressed by Temple University to contribute to the Lepton Disks construction</a:t>
                </a:r>
              </a:p>
              <a:p>
                <a:r>
                  <a:rPr lang="en-US" sz="1600" b="1" dirty="0">
                    <a:solidFill>
                      <a:srgbClr val="C00000"/>
                    </a:solidFill>
                    <a:cs typeface="Arial" panose="020B0604020202020204" pitchFamily="34" charset="0"/>
                  </a:rPr>
                  <a:t>Support from the local INFN Director: </a:t>
                </a:r>
                <a:r>
                  <a:rPr lang="en-US" sz="1600" b="1" dirty="0">
                    <a:cs typeface="Arial" panose="020B0604020202020204" pitchFamily="34" charset="0"/>
                  </a:rPr>
                  <a:t>electronics workshop and clean room</a:t>
                </a:r>
              </a:p>
            </p:txBody>
          </p:sp>
        </mc:Choice>
        <mc:Fallback xmlns="">
          <p:sp>
            <p:nvSpPr>
              <p:cNvPr id="6" name="Text Placeholder 2">
                <a:extLst>
                  <a:ext uri="{FF2B5EF4-FFF2-40B4-BE49-F238E27FC236}">
                    <a16:creationId xmlns:a16="http://schemas.microsoft.com/office/drawing/2014/main" id="{EEEB8EDC-7549-9B80-BE41-EEFD8E95078A}"/>
                  </a:ext>
                </a:extLst>
              </p:cNvPr>
              <p:cNvSpPr txBox="1">
                <a:spLocks noRot="1" noChangeAspect="1" noMove="1" noResize="1" noEditPoints="1" noAdjustHandles="1" noChangeArrowheads="1" noChangeShapeType="1" noTextEdit="1"/>
              </p:cNvSpPr>
              <p:nvPr/>
            </p:nvSpPr>
            <p:spPr>
              <a:xfrm>
                <a:off x="36274" y="590314"/>
                <a:ext cx="8972259" cy="4256919"/>
              </a:xfrm>
              <a:prstGeom prst="rect">
                <a:avLst/>
              </a:prstGeom>
              <a:blipFill>
                <a:blip r:embed="rId3"/>
                <a:stretch>
                  <a:fillRect l="-424" t="-595" r="-565" b="-1190"/>
                </a:stretch>
              </a:blipFill>
            </p:spPr>
            <p:txBody>
              <a:bodyPr/>
              <a:lstStyle/>
              <a:p>
                <a:r>
                  <a:rPr lang="en-US">
                    <a:noFill/>
                  </a:rPr>
                  <a:t> </a:t>
                </a:r>
              </a:p>
            </p:txBody>
          </p:sp>
        </mc:Fallback>
      </mc:AlternateContent>
      <p:sp>
        <p:nvSpPr>
          <p:cNvPr id="3" name="Segnaposto piè di pagina 23">
            <a:extLst>
              <a:ext uri="{FF2B5EF4-FFF2-40B4-BE49-F238E27FC236}">
                <a16:creationId xmlns:a16="http://schemas.microsoft.com/office/drawing/2014/main" id="{A50148CF-3B74-E883-270C-D1681398B8F4}"/>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Tree>
    <p:extLst>
      <p:ext uri="{BB962C8B-B14F-4D97-AF65-F5344CB8AC3E}">
        <p14:creationId xmlns:p14="http://schemas.microsoft.com/office/powerpoint/2010/main" val="1023418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36</a:t>
            </a:fld>
            <a:endParaRPr lang="en-US" dirty="0"/>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5" name="Title 1">
            <a:extLst>
              <a:ext uri="{FF2B5EF4-FFF2-40B4-BE49-F238E27FC236}">
                <a16:creationId xmlns:a16="http://schemas.microsoft.com/office/drawing/2014/main" id="{36D4443E-9638-919F-AD6A-E438025646E1}"/>
              </a:ext>
            </a:extLst>
          </p:cNvPr>
          <p:cNvSpPr txBox="1">
            <a:spLocks/>
          </p:cNvSpPr>
          <p:nvPr/>
        </p:nvSpPr>
        <p:spPr>
          <a:xfrm>
            <a:off x="486021" y="187644"/>
            <a:ext cx="7296912"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FEB – RDO – DAQ electronics </a:t>
            </a:r>
          </a:p>
        </p:txBody>
      </p:sp>
      <p:sp>
        <p:nvSpPr>
          <p:cNvPr id="6" name="Segnaposto piè di pagina 23">
            <a:extLst>
              <a:ext uri="{FF2B5EF4-FFF2-40B4-BE49-F238E27FC236}">
                <a16:creationId xmlns:a16="http://schemas.microsoft.com/office/drawing/2014/main" id="{083EC3B3-1C3B-EA01-BC71-56764DC2F494}"/>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
        <p:nvSpPr>
          <p:cNvPr id="12" name="Rettangolo 11">
            <a:extLst>
              <a:ext uri="{FF2B5EF4-FFF2-40B4-BE49-F238E27FC236}">
                <a16:creationId xmlns:a16="http://schemas.microsoft.com/office/drawing/2014/main" id="{DD207CC0-FBFA-6CC4-1F3F-616388F72B9C}"/>
              </a:ext>
            </a:extLst>
          </p:cNvPr>
          <p:cNvSpPr/>
          <p:nvPr/>
        </p:nvSpPr>
        <p:spPr>
          <a:xfrm>
            <a:off x="7213600" y="623835"/>
            <a:ext cx="799378" cy="4852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ttangolo 13">
            <a:extLst>
              <a:ext uri="{FF2B5EF4-FFF2-40B4-BE49-F238E27FC236}">
                <a16:creationId xmlns:a16="http://schemas.microsoft.com/office/drawing/2014/main" id="{DD2116F9-30ED-531A-B11C-492812B0EDE4}"/>
              </a:ext>
            </a:extLst>
          </p:cNvPr>
          <p:cNvSpPr/>
          <p:nvPr/>
        </p:nvSpPr>
        <p:spPr>
          <a:xfrm>
            <a:off x="7272867" y="623834"/>
            <a:ext cx="740111" cy="4852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ttangolo 6">
            <a:extLst>
              <a:ext uri="{FF2B5EF4-FFF2-40B4-BE49-F238E27FC236}">
                <a16:creationId xmlns:a16="http://schemas.microsoft.com/office/drawing/2014/main" id="{4166403B-F56A-13C9-25F5-2D9143E36223}"/>
              </a:ext>
            </a:extLst>
          </p:cNvPr>
          <p:cNvSpPr/>
          <p:nvPr/>
        </p:nvSpPr>
        <p:spPr>
          <a:xfrm>
            <a:off x="7810482" y="623834"/>
            <a:ext cx="831728" cy="4852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Immagine 14" descr="Immagine che contiene testo, schermata, Carattere, linea&#10;&#10;Descrizione generata automaticamente">
            <a:extLst>
              <a:ext uri="{FF2B5EF4-FFF2-40B4-BE49-F238E27FC236}">
                <a16:creationId xmlns:a16="http://schemas.microsoft.com/office/drawing/2014/main" id="{1ABFA1FA-B084-B28D-3009-192789BF66C4}"/>
              </a:ext>
            </a:extLst>
          </p:cNvPr>
          <p:cNvPicPr>
            <a:picLocks noChangeAspect="1"/>
          </p:cNvPicPr>
          <p:nvPr/>
        </p:nvPicPr>
        <p:blipFill>
          <a:blip r:embed="rId3"/>
          <a:stretch>
            <a:fillRect/>
          </a:stretch>
        </p:blipFill>
        <p:spPr>
          <a:xfrm>
            <a:off x="1439144" y="643813"/>
            <a:ext cx="6622854" cy="4005544"/>
          </a:xfrm>
          <a:prstGeom prst="rect">
            <a:avLst/>
          </a:prstGeom>
        </p:spPr>
      </p:pic>
      <p:sp>
        <p:nvSpPr>
          <p:cNvPr id="16" name="Rettangolo 15">
            <a:extLst>
              <a:ext uri="{FF2B5EF4-FFF2-40B4-BE49-F238E27FC236}">
                <a16:creationId xmlns:a16="http://schemas.microsoft.com/office/drawing/2014/main" id="{40C527DB-6251-3311-A760-E84FBE2994ED}"/>
              </a:ext>
            </a:extLst>
          </p:cNvPr>
          <p:cNvSpPr/>
          <p:nvPr/>
        </p:nvSpPr>
        <p:spPr>
          <a:xfrm>
            <a:off x="7272867" y="623833"/>
            <a:ext cx="846666" cy="4803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05052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37</a:t>
            </a:fld>
            <a:endParaRPr lang="en-US" dirty="0"/>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5" name="Title 1">
            <a:extLst>
              <a:ext uri="{FF2B5EF4-FFF2-40B4-BE49-F238E27FC236}">
                <a16:creationId xmlns:a16="http://schemas.microsoft.com/office/drawing/2014/main" id="{36D4443E-9638-919F-AD6A-E438025646E1}"/>
              </a:ext>
            </a:extLst>
          </p:cNvPr>
          <p:cNvSpPr txBox="1">
            <a:spLocks/>
          </p:cNvSpPr>
          <p:nvPr/>
        </p:nvSpPr>
        <p:spPr>
          <a:xfrm>
            <a:off x="486021" y="187644"/>
            <a:ext cx="7296912"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FEB – RDO – DAQ electronics </a:t>
            </a:r>
          </a:p>
        </p:txBody>
      </p:sp>
      <p:sp>
        <p:nvSpPr>
          <p:cNvPr id="6" name="Segnaposto piè di pagina 23">
            <a:extLst>
              <a:ext uri="{FF2B5EF4-FFF2-40B4-BE49-F238E27FC236}">
                <a16:creationId xmlns:a16="http://schemas.microsoft.com/office/drawing/2014/main" id="{083EC3B3-1C3B-EA01-BC71-56764DC2F494}"/>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
        <p:nvSpPr>
          <p:cNvPr id="12" name="Rettangolo 11">
            <a:extLst>
              <a:ext uri="{FF2B5EF4-FFF2-40B4-BE49-F238E27FC236}">
                <a16:creationId xmlns:a16="http://schemas.microsoft.com/office/drawing/2014/main" id="{DD207CC0-FBFA-6CC4-1F3F-616388F72B9C}"/>
              </a:ext>
            </a:extLst>
          </p:cNvPr>
          <p:cNvSpPr/>
          <p:nvPr/>
        </p:nvSpPr>
        <p:spPr>
          <a:xfrm>
            <a:off x="7213600" y="623835"/>
            <a:ext cx="799378" cy="4852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ttangolo 13">
            <a:extLst>
              <a:ext uri="{FF2B5EF4-FFF2-40B4-BE49-F238E27FC236}">
                <a16:creationId xmlns:a16="http://schemas.microsoft.com/office/drawing/2014/main" id="{DD2116F9-30ED-531A-B11C-492812B0EDE4}"/>
              </a:ext>
            </a:extLst>
          </p:cNvPr>
          <p:cNvSpPr/>
          <p:nvPr/>
        </p:nvSpPr>
        <p:spPr>
          <a:xfrm>
            <a:off x="7272867" y="623834"/>
            <a:ext cx="740111" cy="4852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Immagine 3" descr="Immagine che contiene testo, schermata, Carattere&#10;&#10;Descrizione generata automaticamente">
            <a:extLst>
              <a:ext uri="{FF2B5EF4-FFF2-40B4-BE49-F238E27FC236}">
                <a16:creationId xmlns:a16="http://schemas.microsoft.com/office/drawing/2014/main" id="{343A35FE-5D20-8286-3857-039D271440BA}"/>
              </a:ext>
            </a:extLst>
          </p:cNvPr>
          <p:cNvPicPr>
            <a:picLocks noChangeAspect="1"/>
          </p:cNvPicPr>
          <p:nvPr/>
        </p:nvPicPr>
        <p:blipFill>
          <a:blip r:embed="rId3"/>
          <a:stretch>
            <a:fillRect/>
          </a:stretch>
        </p:blipFill>
        <p:spPr>
          <a:xfrm>
            <a:off x="932121" y="623834"/>
            <a:ext cx="7710089" cy="4147637"/>
          </a:xfrm>
          <a:prstGeom prst="rect">
            <a:avLst/>
          </a:prstGeom>
        </p:spPr>
      </p:pic>
      <p:sp>
        <p:nvSpPr>
          <p:cNvPr id="7" name="Rettangolo 6">
            <a:extLst>
              <a:ext uri="{FF2B5EF4-FFF2-40B4-BE49-F238E27FC236}">
                <a16:creationId xmlns:a16="http://schemas.microsoft.com/office/drawing/2014/main" id="{4166403B-F56A-13C9-25F5-2D9143E36223}"/>
              </a:ext>
            </a:extLst>
          </p:cNvPr>
          <p:cNvSpPr/>
          <p:nvPr/>
        </p:nvSpPr>
        <p:spPr>
          <a:xfrm>
            <a:off x="7810482" y="623834"/>
            <a:ext cx="831728" cy="4852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47127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38</a:t>
            </a:fld>
            <a:endParaRPr lang="en-US" dirty="0"/>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5" name="Title 1">
            <a:extLst>
              <a:ext uri="{FF2B5EF4-FFF2-40B4-BE49-F238E27FC236}">
                <a16:creationId xmlns:a16="http://schemas.microsoft.com/office/drawing/2014/main" id="{36D4443E-9638-919F-AD6A-E438025646E1}"/>
              </a:ext>
            </a:extLst>
          </p:cNvPr>
          <p:cNvSpPr txBox="1">
            <a:spLocks/>
          </p:cNvSpPr>
          <p:nvPr/>
        </p:nvSpPr>
        <p:spPr>
          <a:xfrm>
            <a:off x="486021" y="187644"/>
            <a:ext cx="7296912"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FEB – RDO – DAQ electronics </a:t>
            </a:r>
          </a:p>
        </p:txBody>
      </p:sp>
      <p:sp>
        <p:nvSpPr>
          <p:cNvPr id="6" name="Segnaposto piè di pagina 23">
            <a:extLst>
              <a:ext uri="{FF2B5EF4-FFF2-40B4-BE49-F238E27FC236}">
                <a16:creationId xmlns:a16="http://schemas.microsoft.com/office/drawing/2014/main" id="{083EC3B3-1C3B-EA01-BC71-56764DC2F494}"/>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
        <p:nvSpPr>
          <p:cNvPr id="12" name="Rettangolo 11">
            <a:extLst>
              <a:ext uri="{FF2B5EF4-FFF2-40B4-BE49-F238E27FC236}">
                <a16:creationId xmlns:a16="http://schemas.microsoft.com/office/drawing/2014/main" id="{DD207CC0-FBFA-6CC4-1F3F-616388F72B9C}"/>
              </a:ext>
            </a:extLst>
          </p:cNvPr>
          <p:cNvSpPr/>
          <p:nvPr/>
        </p:nvSpPr>
        <p:spPr>
          <a:xfrm>
            <a:off x="7213600" y="623835"/>
            <a:ext cx="799378" cy="4852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Immagine 9" descr="Immagine che contiene testo, schermata, Carattere, documento&#10;&#10;Descrizione generata automaticamente">
            <a:extLst>
              <a:ext uri="{FF2B5EF4-FFF2-40B4-BE49-F238E27FC236}">
                <a16:creationId xmlns:a16="http://schemas.microsoft.com/office/drawing/2014/main" id="{4BF51CF6-7BA4-A4DE-E185-80764F25FEEB}"/>
              </a:ext>
            </a:extLst>
          </p:cNvPr>
          <p:cNvPicPr>
            <a:picLocks noChangeAspect="1"/>
          </p:cNvPicPr>
          <p:nvPr/>
        </p:nvPicPr>
        <p:blipFill>
          <a:blip r:embed="rId3"/>
          <a:stretch>
            <a:fillRect/>
          </a:stretch>
        </p:blipFill>
        <p:spPr>
          <a:xfrm>
            <a:off x="1325181" y="626687"/>
            <a:ext cx="6687797" cy="4039429"/>
          </a:xfrm>
          <a:prstGeom prst="rect">
            <a:avLst/>
          </a:prstGeom>
        </p:spPr>
      </p:pic>
      <p:sp>
        <p:nvSpPr>
          <p:cNvPr id="14" name="Rettangolo 13">
            <a:extLst>
              <a:ext uri="{FF2B5EF4-FFF2-40B4-BE49-F238E27FC236}">
                <a16:creationId xmlns:a16="http://schemas.microsoft.com/office/drawing/2014/main" id="{DD2116F9-30ED-531A-B11C-492812B0EDE4}"/>
              </a:ext>
            </a:extLst>
          </p:cNvPr>
          <p:cNvSpPr/>
          <p:nvPr/>
        </p:nvSpPr>
        <p:spPr>
          <a:xfrm>
            <a:off x="7272867" y="623834"/>
            <a:ext cx="740111" cy="4852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36653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a:solidFill>
                  <a:srgbClr val="C00000"/>
                </a:solidFill>
              </a:rPr>
              <a:t>The </a:t>
            </a:r>
            <a:r>
              <a:rPr lang="en-US" sz="2800" b="1" dirty="0" err="1">
                <a:solidFill>
                  <a:srgbClr val="C00000"/>
                </a:solidFill>
              </a:rPr>
              <a:t>μ</a:t>
            </a:r>
            <a:r>
              <a:rPr lang="en-US" sz="2800" b="1" dirty="0">
                <a:solidFill>
                  <a:srgbClr val="C00000"/>
                </a:solidFill>
              </a:rPr>
              <a:t>-RWELL  (Micro Resistive Well Detector)</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 name="Immagine 2">
            <a:extLst>
              <a:ext uri="{FF2B5EF4-FFF2-40B4-BE49-F238E27FC236}">
                <a16:creationId xmlns:a16="http://schemas.microsoft.com/office/drawing/2014/main" id="{40B22B2B-C048-C14A-966E-19FAB02C60D6}"/>
              </a:ext>
            </a:extLst>
          </p:cNvPr>
          <p:cNvPicPr>
            <a:picLocks noChangeAspect="1"/>
          </p:cNvPicPr>
          <p:nvPr/>
        </p:nvPicPr>
        <p:blipFill>
          <a:blip r:embed="rId3"/>
          <a:stretch>
            <a:fillRect/>
          </a:stretch>
        </p:blipFill>
        <p:spPr>
          <a:xfrm>
            <a:off x="5460170" y="2067642"/>
            <a:ext cx="3243254" cy="1915307"/>
          </a:xfrm>
          <a:prstGeom prst="rect">
            <a:avLst/>
          </a:prstGeom>
        </p:spPr>
      </p:pic>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F4289647-6AB2-6F46-97C0-B3862E5EAB08}"/>
                  </a:ext>
                </a:extLst>
              </p:cNvPr>
              <p:cNvSpPr txBox="1"/>
              <p:nvPr/>
            </p:nvSpPr>
            <p:spPr>
              <a:xfrm>
                <a:off x="0" y="547072"/>
                <a:ext cx="8846824" cy="1477328"/>
              </a:xfrm>
              <a:prstGeom prst="rect">
                <a:avLst/>
              </a:prstGeom>
              <a:noFill/>
            </p:spPr>
            <p:txBody>
              <a:bodyPr wrap="square">
                <a:spAutoFit/>
              </a:bodyPr>
              <a:lstStyle/>
              <a:p>
                <a:pPr>
                  <a:lnSpc>
                    <a:spcPts val="1800"/>
                  </a:lnSpc>
                </a:pPr>
                <a:r>
                  <a:rPr lang="en-US" sz="1600" dirty="0"/>
                  <a:t>The </a:t>
                </a:r>
                <a:r>
                  <a:rPr lang="en-US" sz="1600" b="1" dirty="0" err="1">
                    <a:solidFill>
                      <a:srgbClr val="C00000"/>
                    </a:solidFill>
                  </a:rPr>
                  <a:t>μ</a:t>
                </a:r>
                <a:r>
                  <a:rPr lang="en-US" sz="1600" b="1" dirty="0">
                    <a:solidFill>
                      <a:srgbClr val="C00000"/>
                    </a:solidFill>
                  </a:rPr>
                  <a:t>-RWELL </a:t>
                </a:r>
                <a:r>
                  <a:rPr lang="en-US" sz="1600" dirty="0"/>
                  <a:t>is a Resistive  MPGD detector (Micro Pattern Gas Detector)</a:t>
                </a:r>
              </a:p>
              <a:p>
                <a:pPr>
                  <a:lnSpc>
                    <a:spcPts val="1800"/>
                  </a:lnSpc>
                </a:pPr>
                <a:r>
                  <a:rPr lang="en-US" sz="1600" dirty="0"/>
                  <a:t>Used Gas : </a:t>
                </a:r>
                <a:r>
                  <a:rPr lang="it-IT" sz="1600" dirty="0">
                    <a:effectLst/>
                    <a:latin typeface="Helvetica" pitchFamily="2" charset="0"/>
                  </a:rPr>
                  <a:t>Ar:CO</a:t>
                </a:r>
                <a:r>
                  <a:rPr lang="it-IT" sz="1600" baseline="-25000" dirty="0">
                    <a:effectLst/>
                    <a:latin typeface="Helvetica" pitchFamily="2" charset="0"/>
                  </a:rPr>
                  <a:t>2</a:t>
                </a:r>
                <a:r>
                  <a:rPr lang="it-IT" sz="1600" dirty="0">
                    <a:effectLst/>
                    <a:latin typeface="Helvetica" pitchFamily="2" charset="0"/>
                  </a:rPr>
                  <a:t>:CF</a:t>
                </a:r>
                <a:r>
                  <a:rPr lang="it-IT" sz="1600" baseline="-25000" dirty="0">
                    <a:effectLst/>
                    <a:latin typeface="Helvetica" pitchFamily="2" charset="0"/>
                  </a:rPr>
                  <a:t>4</a:t>
                </a:r>
                <a:r>
                  <a:rPr lang="it-IT" sz="1600" dirty="0">
                    <a:effectLst/>
                    <a:latin typeface="Helvetica" pitchFamily="2" charset="0"/>
                  </a:rPr>
                  <a:t> 45:15:40 </a:t>
                </a:r>
                <a:r>
                  <a:rPr lang="en-US" sz="1600" dirty="0">
                    <a:effectLst/>
                  </a:rPr>
                  <a:t>mixture  ( it also works with </a:t>
                </a:r>
                <a:r>
                  <a:rPr lang="it-IT" sz="1600" dirty="0">
                    <a:effectLst/>
                    <a:latin typeface="Helvetica" pitchFamily="2" charset="0"/>
                  </a:rPr>
                  <a:t>Ar:CO</a:t>
                </a:r>
                <a:r>
                  <a:rPr lang="it-IT" sz="1600" baseline="-25000" dirty="0">
                    <a:effectLst/>
                    <a:latin typeface="Helvetica" pitchFamily="2" charset="0"/>
                  </a:rPr>
                  <a:t>2  </a:t>
                </a:r>
                <a:r>
                  <a:rPr lang="it-IT" sz="1600" dirty="0">
                    <a:effectLst/>
                    <a:latin typeface="Helvetica" pitchFamily="2" charset="0"/>
                  </a:rPr>
                  <a:t>«green» </a:t>
                </a:r>
                <a:r>
                  <a:rPr lang="en-US" sz="1600" dirty="0">
                    <a:effectLst/>
                    <a:latin typeface="Helvetica" pitchFamily="2" charset="0"/>
                  </a:rPr>
                  <a:t>mixture</a:t>
                </a:r>
                <a:r>
                  <a:rPr lang="it-IT" sz="1600" dirty="0">
                    <a:effectLst/>
                    <a:latin typeface="Helvetica" pitchFamily="2" charset="0"/>
                  </a:rPr>
                  <a:t> )</a:t>
                </a:r>
                <a:endParaRPr lang="en-US" sz="1600" dirty="0"/>
              </a:p>
              <a:p>
                <a:pPr>
                  <a:lnSpc>
                    <a:spcPts val="1800"/>
                  </a:lnSpc>
                </a:pPr>
                <a:r>
                  <a:rPr lang="en-US" sz="1600" dirty="0"/>
                  <a:t>The device is composed of two elements: </a:t>
                </a:r>
              </a:p>
              <a:p>
                <a:pPr marL="625475">
                  <a:lnSpc>
                    <a:spcPts val="1800"/>
                  </a:lnSpc>
                </a:pPr>
                <a:r>
                  <a:rPr lang="en-US" sz="1600" dirty="0"/>
                  <a:t>• </a:t>
                </a:r>
                <a:r>
                  <a:rPr lang="en-US" sz="1600" dirty="0">
                    <a:solidFill>
                      <a:srgbClr val="0432FF"/>
                    </a:solidFill>
                  </a:rPr>
                  <a:t>drift/cathode PCB </a:t>
                </a:r>
                <a:r>
                  <a:rPr lang="en-US" sz="1600" dirty="0"/>
                  <a:t>defining the gas gap (</a:t>
                </a:r>
                <a14:m>
                  <m:oMath xmlns:m="http://schemas.openxmlformats.org/officeDocument/2006/math">
                    <m:r>
                      <a:rPr lang="it-IT" sz="1600" b="0" i="1" smtClean="0">
                        <a:latin typeface="Cambria Math" panose="02040503050406030204" pitchFamily="18" charset="0"/>
                      </a:rPr>
                      <m:t>5</m:t>
                    </m:r>
                    <m:r>
                      <a:rPr lang="it-IT" sz="1600" b="0" i="1" smtClean="0">
                        <a:latin typeface="Cambria Math" panose="02040503050406030204" pitchFamily="18" charset="0"/>
                      </a:rPr>
                      <m:t>𝜇</m:t>
                    </m:r>
                    <m:r>
                      <a:rPr lang="it-IT" sz="1600" b="0" i="1" smtClean="0">
                        <a:latin typeface="Cambria Math" panose="02040503050406030204" pitchFamily="18" charset="0"/>
                      </a:rPr>
                      <m:t>𝑚</m:t>
                    </m:r>
                    <m:r>
                      <a:rPr lang="it-IT" sz="1600" b="0" i="1" smtClean="0">
                        <a:latin typeface="Cambria Math" panose="02040503050406030204" pitchFamily="18" charset="0"/>
                      </a:rPr>
                      <m:t> </m:t>
                    </m:r>
                    <m:r>
                      <a:rPr lang="it-IT" sz="1600" b="0" i="1" smtClean="0">
                        <a:latin typeface="Cambria Math" panose="02040503050406030204" pitchFamily="18" charset="0"/>
                      </a:rPr>
                      <m:t>𝐶𝑢</m:t>
                    </m:r>
                  </m:oMath>
                </a14:m>
                <a:r>
                  <a:rPr lang="en-US" sz="1600" dirty="0"/>
                  <a:t> layer on the bottom side)</a:t>
                </a:r>
              </a:p>
              <a:p>
                <a:pPr marL="625475">
                  <a:lnSpc>
                    <a:spcPts val="1800"/>
                  </a:lnSpc>
                </a:pPr>
                <a:r>
                  <a:rPr lang="en-US" sz="1600" b="1" dirty="0">
                    <a:solidFill>
                      <a:srgbClr val="FF0000"/>
                    </a:solidFill>
                  </a:rPr>
                  <a:t>• </a:t>
                </a:r>
                <a:r>
                  <a:rPr lang="en-US" sz="1600" dirty="0" err="1">
                    <a:solidFill>
                      <a:srgbClr val="FF0000"/>
                    </a:solidFill>
                  </a:rPr>
                  <a:t>μ</a:t>
                </a:r>
                <a:r>
                  <a:rPr lang="en-US" sz="1600" dirty="0">
                    <a:solidFill>
                      <a:srgbClr val="FF0000"/>
                    </a:solidFill>
                  </a:rPr>
                  <a:t>-RWELL_PCB (detector core)</a:t>
                </a:r>
              </a:p>
              <a:p>
                <a:pPr marL="911225" indent="112713">
                  <a:lnSpc>
                    <a:spcPts val="1800"/>
                  </a:lnSpc>
                  <a:buFont typeface="Wingdings" pitchFamily="2" charset="2"/>
                  <a:buChar char="Ø"/>
                </a:pPr>
                <a:r>
                  <a:rPr lang="en-US" sz="1600" b="1" dirty="0">
                    <a:solidFill>
                      <a:srgbClr val="FF0000"/>
                    </a:solidFill>
                  </a:rPr>
                  <a:t> 	</a:t>
                </a:r>
                <a:r>
                  <a:rPr lang="en-US" sz="1600" dirty="0">
                    <a:solidFill>
                      <a:srgbClr val="FF0000"/>
                    </a:solidFill>
                  </a:rPr>
                  <a:t>Multilayer circuit</a:t>
                </a:r>
                <a:r>
                  <a:rPr lang="en-US" sz="1600" b="1" dirty="0">
                    <a:solidFill>
                      <a:srgbClr val="FF0000"/>
                    </a:solidFill>
                  </a:rPr>
                  <a:t>: </a:t>
                </a:r>
                <a:r>
                  <a:rPr lang="en-US" sz="1600" dirty="0"/>
                  <a:t> </a:t>
                </a:r>
                <a:r>
                  <a:rPr lang="en-US" sz="1600" i="1" dirty="0"/>
                  <a:t>W</a:t>
                </a:r>
                <a14:m>
                  <m:oMath xmlns:m="http://schemas.openxmlformats.org/officeDocument/2006/math">
                    <m:r>
                      <a:rPr lang="it-IT" sz="1600" b="0" i="1" smtClean="0">
                        <a:latin typeface="Cambria Math" panose="02040503050406030204" pitchFamily="18" charset="0"/>
                        <a:ea typeface="Cambria Math" panose="02040503050406030204" pitchFamily="18" charset="0"/>
                      </a:rPr>
                      <m:t>𝑒𝑙𝑙</m:t>
                    </m:r>
                    <m:r>
                      <a:rPr lang="it-IT" sz="1600" b="0" i="1" smtClean="0">
                        <a:latin typeface="Cambria Math" panose="02040503050406030204" pitchFamily="18" charset="0"/>
                        <a:ea typeface="Cambria Math" panose="02040503050406030204" pitchFamily="18" charset="0"/>
                      </a:rPr>
                      <m:t> </m:t>
                    </m:r>
                    <m:r>
                      <a:rPr lang="it-IT" sz="1600" b="0" i="1" smtClean="0">
                        <a:latin typeface="Cambria Math" panose="02040503050406030204" pitchFamily="18" charset="0"/>
                        <a:ea typeface="Cambria Math" panose="02040503050406030204" pitchFamily="18" charset="0"/>
                      </a:rPr>
                      <m:t>𝑃𝑎𝑡𝑡𝑒𝑟𝑒𝑑</m:t>
                    </m:r>
                    <m:r>
                      <a:rPr lang="it-IT" sz="1600" b="0" i="1" smtClean="0">
                        <a:latin typeface="Cambria Math" panose="02040503050406030204" pitchFamily="18" charset="0"/>
                        <a:ea typeface="Cambria Math" panose="02040503050406030204" pitchFamily="18" charset="0"/>
                      </a:rPr>
                      <m:t> </m:t>
                    </m:r>
                    <m:r>
                      <a:rPr lang="it-IT" sz="1600" b="0" i="1" smtClean="0">
                        <a:latin typeface="Cambria Math" panose="02040503050406030204" pitchFamily="18" charset="0"/>
                        <a:ea typeface="Cambria Math" panose="02040503050406030204" pitchFamily="18" charset="0"/>
                      </a:rPr>
                      <m:t>𝑃𝑜𝑙𝑦𝑖𝑚𝑖𝑑𝑒</m:t>
                    </m:r>
                    <m:r>
                      <a:rPr lang="en-US" sz="1600" i="1" smtClean="0">
                        <a:latin typeface="Cambria Math" panose="02040503050406030204" pitchFamily="18" charset="0"/>
                        <a:ea typeface="Cambria Math" panose="02040503050406030204" pitchFamily="18" charset="0"/>
                      </a:rPr>
                      <m:t>⊕</m:t>
                    </m:r>
                  </m:oMath>
                </a14:m>
                <a:r>
                  <a:rPr lang="en-US" sz="1600" dirty="0"/>
                  <a:t> resistive film </a:t>
                </a:r>
                <a14:m>
                  <m:oMath xmlns:m="http://schemas.openxmlformats.org/officeDocument/2006/math">
                    <m:r>
                      <a:rPr lang="en-US" sz="1600" i="1" smtClean="0">
                        <a:latin typeface="Cambria Math" panose="02040503050406030204" pitchFamily="18" charset="0"/>
                        <a:ea typeface="Cambria Math" panose="02040503050406030204" pitchFamily="18" charset="0"/>
                      </a:rPr>
                      <m:t>⊕</m:t>
                    </m:r>
                  </m:oMath>
                </a14:m>
                <a:r>
                  <a:rPr lang="en-US" sz="1600" dirty="0"/>
                  <a:t> readout PCB </a:t>
                </a:r>
              </a:p>
            </p:txBody>
          </p:sp>
        </mc:Choice>
        <mc:Fallback xmlns="">
          <p:sp>
            <p:nvSpPr>
              <p:cNvPr id="11" name="CasellaDiTesto 10">
                <a:extLst>
                  <a:ext uri="{FF2B5EF4-FFF2-40B4-BE49-F238E27FC236}">
                    <a16:creationId xmlns:a16="http://schemas.microsoft.com/office/drawing/2014/main" id="{F4289647-6AB2-6F46-97C0-B3862E5EAB08}"/>
                  </a:ext>
                </a:extLst>
              </p:cNvPr>
              <p:cNvSpPr txBox="1">
                <a:spLocks noRot="1" noChangeAspect="1" noMove="1" noResize="1" noEditPoints="1" noAdjustHandles="1" noChangeArrowheads="1" noChangeShapeType="1" noTextEdit="1"/>
              </p:cNvSpPr>
              <p:nvPr/>
            </p:nvSpPr>
            <p:spPr>
              <a:xfrm>
                <a:off x="0" y="547072"/>
                <a:ext cx="8846824" cy="1477328"/>
              </a:xfrm>
              <a:prstGeom prst="rect">
                <a:avLst/>
              </a:prstGeom>
              <a:blipFill>
                <a:blip r:embed="rId4"/>
                <a:stretch>
                  <a:fillRect l="-430" t="-2564" b="-4274"/>
                </a:stretch>
              </a:blipFill>
            </p:spPr>
            <p:txBody>
              <a:bodyPr/>
              <a:lstStyle/>
              <a:p>
                <a:r>
                  <a:rPr lang="en-US">
                    <a:noFill/>
                  </a:rPr>
                  <a:t> </a:t>
                </a:r>
              </a:p>
            </p:txBody>
          </p:sp>
        </mc:Fallback>
      </mc:AlternateContent>
      <p:sp>
        <p:nvSpPr>
          <p:cNvPr id="13" name="CasellaDiTesto 12">
            <a:extLst>
              <a:ext uri="{FF2B5EF4-FFF2-40B4-BE49-F238E27FC236}">
                <a16:creationId xmlns:a16="http://schemas.microsoft.com/office/drawing/2014/main" id="{463AAB33-2C9E-CD4D-8C3D-DD86B5ED7605}"/>
              </a:ext>
            </a:extLst>
          </p:cNvPr>
          <p:cNvSpPr txBox="1"/>
          <p:nvPr/>
        </p:nvSpPr>
        <p:spPr>
          <a:xfrm>
            <a:off x="5460170" y="4403277"/>
            <a:ext cx="3312414" cy="276999"/>
          </a:xfrm>
          <a:prstGeom prst="rect">
            <a:avLst/>
          </a:prstGeom>
          <a:noFill/>
        </p:spPr>
        <p:txBody>
          <a:bodyPr wrap="square">
            <a:spAutoFit/>
          </a:bodyPr>
          <a:lstStyle/>
          <a:p>
            <a:r>
              <a:rPr lang="it-IT" sz="1200" dirty="0">
                <a:effectLst/>
                <a:latin typeface="Arial" panose="020B0604020202020204" pitchFamily="34" charset="0"/>
              </a:rPr>
              <a:t>G. Bencivenni et al.; 2015_JINST_10_P02008</a:t>
            </a:r>
            <a:endParaRPr lang="it-IT" sz="1200" dirty="0"/>
          </a:p>
        </p:txBody>
      </p:sp>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A96DC6BD-FF4E-B244-B2DA-08511363D74C}"/>
                  </a:ext>
                </a:extLst>
              </p:cNvPr>
              <p:cNvSpPr txBox="1"/>
              <p:nvPr/>
            </p:nvSpPr>
            <p:spPr>
              <a:xfrm>
                <a:off x="107824" y="2024400"/>
                <a:ext cx="5352346" cy="2800767"/>
              </a:xfrm>
              <a:prstGeom prst="rect">
                <a:avLst/>
              </a:prstGeom>
              <a:noFill/>
            </p:spPr>
            <p:txBody>
              <a:bodyPr wrap="square">
                <a:spAutoFit/>
              </a:bodyPr>
              <a:lstStyle/>
              <a:p>
                <a:r>
                  <a:rPr lang="en-US" sz="1600" b="1" dirty="0">
                    <a:solidFill>
                      <a:srgbClr val="0070C0"/>
                    </a:solidFill>
                    <a:effectLst/>
                  </a:rPr>
                  <a:t>Amplification stage: </a:t>
                </a:r>
                <a14:m>
                  <m:oMath xmlns:m="http://schemas.openxmlformats.org/officeDocument/2006/math">
                    <m:r>
                      <a:rPr lang="en-US" sz="1600" i="1" smtClean="0">
                        <a:effectLst/>
                        <a:latin typeface="Cambria Math" panose="02040503050406030204" pitchFamily="18" charset="0"/>
                        <a:ea typeface="Cambria Math" panose="02040503050406030204" pitchFamily="18" charset="0"/>
                      </a:rPr>
                      <m:t>→</m:t>
                    </m:r>
                  </m:oMath>
                </a14:m>
                <a:r>
                  <a:rPr lang="en-US" sz="1600" dirty="0">
                    <a:effectLst/>
                  </a:rPr>
                  <a:t> </a:t>
                </a:r>
                <a:r>
                  <a:rPr lang="en-US" sz="1600" dirty="0"/>
                  <a:t>50 </a:t>
                </a:r>
                <a:r>
                  <a:rPr lang="en-US" sz="1600" dirty="0" err="1"/>
                  <a:t>μm</a:t>
                </a:r>
                <a:r>
                  <a:rPr lang="en-US" sz="1600" dirty="0"/>
                  <a:t> thick Kapton  (Apical®) foil</a:t>
                </a:r>
              </a:p>
              <a:p>
                <a:r>
                  <a:rPr lang="en-US" sz="1600" dirty="0">
                    <a:effectLst/>
                  </a:rPr>
                  <a:t>With a 5 </a:t>
                </a:r>
                <a:r>
                  <a:rPr lang="en-US" sz="1600" dirty="0" err="1">
                    <a:effectLst/>
                  </a:rPr>
                  <a:t>μm</a:t>
                </a:r>
                <a:r>
                  <a:rPr lang="en-US" sz="1600" dirty="0">
                    <a:effectLst/>
                  </a:rPr>
                  <a:t>  Cu layer</a:t>
                </a:r>
                <a:r>
                  <a:rPr lang="en-US" sz="1600" dirty="0"/>
                  <a:t> on the top side</a:t>
                </a:r>
              </a:p>
              <a:p>
                <a:endParaRPr lang="en-US" sz="800" dirty="0">
                  <a:solidFill>
                    <a:srgbClr val="0070C0"/>
                  </a:solidFill>
                  <a:effectLst/>
                </a:endParaRPr>
              </a:p>
              <a:p>
                <a:r>
                  <a:rPr lang="en-US" sz="1600" b="1" dirty="0">
                    <a:solidFill>
                      <a:srgbClr val="0070C0"/>
                    </a:solidFill>
                    <a:effectLst/>
                  </a:rPr>
                  <a:t>Resistive stage: </a:t>
                </a:r>
                <a14:m>
                  <m:oMath xmlns:m="http://schemas.openxmlformats.org/officeDocument/2006/math">
                    <m:r>
                      <a:rPr lang="en-US" sz="1600" i="1" smtClean="0">
                        <a:effectLst/>
                        <a:latin typeface="Cambria Math" panose="02040503050406030204" pitchFamily="18" charset="0"/>
                        <a:ea typeface="Cambria Math" panose="02040503050406030204" pitchFamily="18" charset="0"/>
                      </a:rPr>
                      <m:t>→</m:t>
                    </m:r>
                  </m:oMath>
                </a14:m>
                <a:r>
                  <a:rPr lang="en-US" sz="1600" dirty="0">
                    <a:effectLst/>
                  </a:rPr>
                  <a:t> DLC  (</a:t>
                </a:r>
                <a:r>
                  <a:rPr lang="en-US" sz="1600" i="1" dirty="0">
                    <a:effectLst/>
                  </a:rPr>
                  <a:t>Diamond-Like-Carbon</a:t>
                </a:r>
                <a:r>
                  <a:rPr lang="en-US" sz="1600" dirty="0">
                    <a:effectLst/>
                  </a:rPr>
                  <a:t>) film sputtered on </a:t>
                </a:r>
                <a:r>
                  <a:rPr lang="en-US" sz="1600" dirty="0"/>
                  <a:t>the bottom</a:t>
                </a:r>
                <a:r>
                  <a:rPr lang="en-US" sz="1600" dirty="0">
                    <a:effectLst/>
                  </a:rPr>
                  <a:t> side of the polyimide foil</a:t>
                </a:r>
              </a:p>
              <a:p>
                <a:pPr>
                  <a:lnSpc>
                    <a:spcPct val="150000"/>
                  </a:lnSpc>
                </a:pPr>
                <a:r>
                  <a:rPr lang="it-IT" sz="1600" b="0" dirty="0">
                    <a:effectLst/>
                  </a:rPr>
                  <a:t>Surface </a:t>
                </a:r>
                <a:r>
                  <a:rPr lang="en-US" sz="1600" b="0" dirty="0">
                    <a:effectLst/>
                  </a:rPr>
                  <a:t>resistivity</a:t>
                </a:r>
                <a:r>
                  <a:rPr lang="it-IT" sz="1600" b="0" dirty="0">
                    <a:effectLst/>
                  </a:rPr>
                  <a:t>: </a:t>
                </a:r>
                <a14:m>
                  <m:oMath xmlns:m="http://schemas.openxmlformats.org/officeDocument/2006/math">
                    <m:r>
                      <a:rPr lang="it-IT" sz="1600" b="0" i="1" smtClean="0">
                        <a:effectLst/>
                        <a:latin typeface="Cambria Math" panose="02040503050406030204" pitchFamily="18" charset="0"/>
                      </a:rPr>
                      <m:t>𝜌</m:t>
                    </m:r>
                    <m:r>
                      <a:rPr lang="it-IT" sz="1600" b="0" i="1" smtClean="0">
                        <a:effectLst/>
                        <a:latin typeface="Cambria Math" panose="02040503050406030204" pitchFamily="18" charset="0"/>
                      </a:rPr>
                      <m:t>=10÷100 </m:t>
                    </m:r>
                    <m:r>
                      <a:rPr lang="it-IT" sz="1600" b="0" i="1" smtClean="0">
                        <a:effectLst/>
                        <a:latin typeface="Cambria Math" panose="02040503050406030204" pitchFamily="18" charset="0"/>
                        <a:ea typeface="Cambria Math" panose="02040503050406030204" pitchFamily="18" charset="0"/>
                      </a:rPr>
                      <m:t>𝑀</m:t>
                    </m:r>
                    <m:r>
                      <m:rPr>
                        <m:sty m:val="p"/>
                      </m:rPr>
                      <a:rPr lang="it-IT" sz="1600" b="0" i="0" smtClean="0">
                        <a:effectLst/>
                        <a:latin typeface="Cambria Math" panose="02040503050406030204" pitchFamily="18" charset="0"/>
                        <a:ea typeface="Cambria Math" panose="02040503050406030204" pitchFamily="18" charset="0"/>
                      </a:rPr>
                      <m:t>Ω</m:t>
                    </m:r>
                    <m:r>
                      <a:rPr lang="it-IT" sz="1600" b="0" i="1" smtClean="0">
                        <a:effectLst/>
                        <a:latin typeface="Cambria Math" panose="02040503050406030204" pitchFamily="18" charset="0"/>
                        <a:ea typeface="Cambria Math" panose="02040503050406030204" pitchFamily="18" charset="0"/>
                      </a:rPr>
                      <m:t>/</m:t>
                    </m:r>
                    <m:r>
                      <m:rPr>
                        <m:nor/>
                      </m:rPr>
                      <a:rPr lang="en-US" sz="1600">
                        <a:solidFill>
                          <a:srgbClr val="002060"/>
                        </a:solidFill>
                      </a:rPr>
                      <m:t>□</m:t>
                    </m:r>
                  </m:oMath>
                </a14:m>
                <a:r>
                  <a:rPr lang="en-US" sz="1600" dirty="0">
                    <a:effectLst/>
                  </a:rPr>
                  <a:t> </a:t>
                </a:r>
              </a:p>
              <a:p>
                <a:pPr>
                  <a:lnSpc>
                    <a:spcPct val="150000"/>
                  </a:lnSpc>
                </a:pPr>
                <a:r>
                  <a:rPr lang="en-US" sz="1600" dirty="0">
                    <a:solidFill>
                      <a:srgbClr val="002060"/>
                    </a:solidFill>
                    <a:effectLst/>
                  </a:rPr>
                  <a:t>	the resistivity is function of DLC thickness</a:t>
                </a:r>
                <a:endParaRPr lang="en-US" sz="1600" dirty="0">
                  <a:effectLst/>
                </a:endParaRPr>
              </a:p>
              <a:p>
                <a:r>
                  <a:rPr lang="en-US" sz="1400" i="1" dirty="0">
                    <a:effectLst/>
                    <a:latin typeface="Helvetica" pitchFamily="2" charset="0"/>
                  </a:rPr>
                  <a:t>The resistive layer strongly suppresses the transition from streamer to spark</a:t>
                </a:r>
              </a:p>
              <a:p>
                <a:r>
                  <a:rPr lang="en-US" sz="1400" i="1" dirty="0">
                    <a:solidFill>
                      <a:srgbClr val="0070C0"/>
                    </a:solidFill>
                    <a:effectLst/>
                    <a:latin typeface="Helvetica" pitchFamily="2" charset="0"/>
                  </a:rPr>
                  <a:t>=&gt;</a:t>
                </a:r>
                <a:r>
                  <a:rPr lang="en-US" sz="1400" i="1" dirty="0">
                    <a:effectLst/>
                    <a:latin typeface="Helvetica" pitchFamily="2" charset="0"/>
                  </a:rPr>
                  <a:t> </a:t>
                </a:r>
                <a:r>
                  <a:rPr lang="en-US" sz="1400" i="1" dirty="0">
                    <a:latin typeface="Helvetica" pitchFamily="2" charset="0"/>
                  </a:rPr>
                  <a:t>Allows to </a:t>
                </a:r>
                <a:r>
                  <a:rPr lang="en-US" sz="1400" i="1" dirty="0">
                    <a:effectLst/>
                    <a:latin typeface="Helvetica" pitchFamily="2" charset="0"/>
                  </a:rPr>
                  <a:t>achieve </a:t>
                </a:r>
                <a:r>
                  <a:rPr lang="en-US" sz="1400" b="1" i="1" dirty="0">
                    <a:solidFill>
                      <a:srgbClr val="C00000"/>
                    </a:solidFill>
                    <a:effectLst/>
                    <a:latin typeface="Helvetica" pitchFamily="2" charset="0"/>
                  </a:rPr>
                  <a:t>large gains </a:t>
                </a:r>
                <a:r>
                  <a:rPr lang="en-US" sz="1400" i="1" dirty="0">
                    <a:effectLst/>
                    <a:latin typeface="Helvetica" pitchFamily="2" charset="0"/>
                  </a:rPr>
                  <a:t>(&gt; 10</a:t>
                </a:r>
                <a:r>
                  <a:rPr lang="en-US" sz="1400" i="1" baseline="30000" dirty="0">
                    <a:effectLst/>
                    <a:latin typeface="Helvetica" pitchFamily="2" charset="0"/>
                  </a:rPr>
                  <a:t>4</a:t>
                </a:r>
                <a:r>
                  <a:rPr lang="en-US" sz="1400" i="1" dirty="0">
                    <a:effectLst/>
                    <a:latin typeface="Helvetica" pitchFamily="2" charset="0"/>
                  </a:rPr>
                  <a:t>), without affecting the capability to operate under </a:t>
                </a:r>
                <a:r>
                  <a:rPr lang="en-US" sz="1400" b="1" dirty="0">
                    <a:solidFill>
                      <a:srgbClr val="C00000"/>
                    </a:solidFill>
                    <a:effectLst/>
                    <a:latin typeface="Helvetica" pitchFamily="2" charset="0"/>
                  </a:rPr>
                  <a:t>high particle fluxes</a:t>
                </a:r>
              </a:p>
            </p:txBody>
          </p:sp>
        </mc:Choice>
        <mc:Fallback xmlns="">
          <p:sp>
            <p:nvSpPr>
              <p:cNvPr id="21" name="CasellaDiTesto 20">
                <a:extLst>
                  <a:ext uri="{FF2B5EF4-FFF2-40B4-BE49-F238E27FC236}">
                    <a16:creationId xmlns:a16="http://schemas.microsoft.com/office/drawing/2014/main" id="{A96DC6BD-FF4E-B244-B2DA-08511363D74C}"/>
                  </a:ext>
                </a:extLst>
              </p:cNvPr>
              <p:cNvSpPr txBox="1">
                <a:spLocks noRot="1" noChangeAspect="1" noMove="1" noResize="1" noEditPoints="1" noAdjustHandles="1" noChangeArrowheads="1" noChangeShapeType="1" noTextEdit="1"/>
              </p:cNvSpPr>
              <p:nvPr/>
            </p:nvSpPr>
            <p:spPr>
              <a:xfrm>
                <a:off x="107824" y="2024400"/>
                <a:ext cx="5352346" cy="2800767"/>
              </a:xfrm>
              <a:prstGeom prst="rect">
                <a:avLst/>
              </a:prstGeom>
              <a:blipFill>
                <a:blip r:embed="rId5"/>
                <a:stretch>
                  <a:fillRect l="-709" t="-901" b="-901"/>
                </a:stretch>
              </a:blipFill>
            </p:spPr>
            <p:txBody>
              <a:bodyPr/>
              <a:lstStyle/>
              <a:p>
                <a:r>
                  <a:rPr lang="it-IT">
                    <a:noFill/>
                  </a:rPr>
                  <a:t> </a:t>
                </a:r>
              </a:p>
            </p:txBody>
          </p:sp>
        </mc:Fallback>
      </mc:AlternateContent>
      <p:cxnSp>
        <p:nvCxnSpPr>
          <p:cNvPr id="18" name="Connettore 2 17">
            <a:extLst>
              <a:ext uri="{FF2B5EF4-FFF2-40B4-BE49-F238E27FC236}">
                <a16:creationId xmlns:a16="http://schemas.microsoft.com/office/drawing/2014/main" id="{229D55D7-31FA-4348-A710-F9F52D1556CD}"/>
              </a:ext>
            </a:extLst>
          </p:cNvPr>
          <p:cNvCxnSpPr>
            <a:cxnSpLocks/>
          </p:cNvCxnSpPr>
          <p:nvPr/>
        </p:nvCxnSpPr>
        <p:spPr>
          <a:xfrm>
            <a:off x="3563332" y="3096772"/>
            <a:ext cx="2366128" cy="142505"/>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7" name="Freccia angolare in su 6">
            <a:extLst>
              <a:ext uri="{FF2B5EF4-FFF2-40B4-BE49-F238E27FC236}">
                <a16:creationId xmlns:a16="http://schemas.microsoft.com/office/drawing/2014/main" id="{092D58AE-4EF5-591E-A322-5FB50A3A0F4C}"/>
              </a:ext>
            </a:extLst>
          </p:cNvPr>
          <p:cNvSpPr/>
          <p:nvPr/>
        </p:nvSpPr>
        <p:spPr>
          <a:xfrm rot="5400000">
            <a:off x="342996" y="3585814"/>
            <a:ext cx="283887" cy="180193"/>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C3F38F4A-5C7B-2279-81D9-CA32E9C28E8B}"/>
              </a:ext>
            </a:extLst>
          </p:cNvPr>
          <p:cNvSpPr txBox="1"/>
          <p:nvPr/>
        </p:nvSpPr>
        <p:spPr>
          <a:xfrm>
            <a:off x="7013542" y="4760536"/>
            <a:ext cx="184731" cy="369332"/>
          </a:xfrm>
          <a:prstGeom prst="rect">
            <a:avLst/>
          </a:prstGeom>
          <a:noFill/>
        </p:spPr>
        <p:txBody>
          <a:bodyPr wrap="none" rtlCol="0">
            <a:spAutoFit/>
          </a:bodyPr>
          <a:lstStyle/>
          <a:p>
            <a:endParaRPr lang="en-US" dirty="0"/>
          </a:p>
        </p:txBody>
      </p:sp>
      <p:sp>
        <p:nvSpPr>
          <p:cNvPr id="4" name="Segnaposto numero diapositiva 7">
            <a:extLst>
              <a:ext uri="{FF2B5EF4-FFF2-40B4-BE49-F238E27FC236}">
                <a16:creationId xmlns:a16="http://schemas.microsoft.com/office/drawing/2014/main" id="{2E96D5FD-7A82-E904-C9AD-31C9440923D5}"/>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39</a:t>
            </a:fld>
            <a:endParaRPr lang="en-US"/>
          </a:p>
        </p:txBody>
      </p:sp>
      <p:sp>
        <p:nvSpPr>
          <p:cNvPr id="5" name="Segnaposto piè di pagina 23">
            <a:extLst>
              <a:ext uri="{FF2B5EF4-FFF2-40B4-BE49-F238E27FC236}">
                <a16:creationId xmlns:a16="http://schemas.microsoft.com/office/drawing/2014/main" id="{D824C42A-B182-2935-9799-4794FBC1A86F}"/>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2695763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4</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3" name="Title 1">
            <a:extLst>
              <a:ext uri="{FF2B5EF4-FFF2-40B4-BE49-F238E27FC236}">
                <a16:creationId xmlns:a16="http://schemas.microsoft.com/office/drawing/2014/main" id="{C02CC2E4-80E7-6C1C-553C-82EF8D416E8A}"/>
              </a:ext>
            </a:extLst>
          </p:cNvPr>
          <p:cNvSpPr txBox="1">
            <a:spLocks/>
          </p:cNvSpPr>
          <p:nvPr/>
        </p:nvSpPr>
        <p:spPr>
          <a:xfrm>
            <a:off x="444945" y="173783"/>
            <a:ext cx="7327455" cy="402670"/>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3600" b="1" u="none" kern="1200">
                <a:solidFill>
                  <a:schemeClr val="tx1"/>
                </a:solidFill>
                <a:latin typeface="+mn-lt"/>
                <a:ea typeface="+mj-ea"/>
                <a:cs typeface="+mj-cs"/>
              </a:defRPr>
            </a:lvl1pPr>
          </a:lstStyle>
          <a:p>
            <a:r>
              <a:rPr lang="en-US"/>
              <a:t>Detector Geometry: Envelope and Active Regions </a:t>
            </a:r>
          </a:p>
        </p:txBody>
      </p:sp>
      <p:graphicFrame>
        <p:nvGraphicFramePr>
          <p:cNvPr id="4" name="Tabella 3">
            <a:extLst>
              <a:ext uri="{FF2B5EF4-FFF2-40B4-BE49-F238E27FC236}">
                <a16:creationId xmlns:a16="http://schemas.microsoft.com/office/drawing/2014/main" id="{4CA76435-A18A-B0F8-C277-604F2B98EE28}"/>
              </a:ext>
            </a:extLst>
          </p:cNvPr>
          <p:cNvGraphicFramePr>
            <a:graphicFrameLocks noGrp="1"/>
          </p:cNvGraphicFramePr>
          <p:nvPr>
            <p:extLst>
              <p:ext uri="{D42A27DB-BD31-4B8C-83A1-F6EECF244321}">
                <p14:modId xmlns:p14="http://schemas.microsoft.com/office/powerpoint/2010/main" val="444166847"/>
              </p:ext>
            </p:extLst>
          </p:nvPr>
        </p:nvGraphicFramePr>
        <p:xfrm>
          <a:off x="591249" y="675572"/>
          <a:ext cx="7665783" cy="1737360"/>
        </p:xfrm>
        <a:graphic>
          <a:graphicData uri="http://schemas.openxmlformats.org/drawingml/2006/table">
            <a:tbl>
              <a:tblPr firstRow="1" bandRow="1">
                <a:tableStyleId>{93296810-A885-4BE3-A3E7-6D5BEEA58F35}</a:tableStyleId>
              </a:tblPr>
              <a:tblGrid>
                <a:gridCol w="1048056">
                  <a:extLst>
                    <a:ext uri="{9D8B030D-6E8A-4147-A177-3AD203B41FA5}">
                      <a16:colId xmlns:a16="http://schemas.microsoft.com/office/drawing/2014/main" val="681789117"/>
                    </a:ext>
                  </a:extLst>
                </a:gridCol>
                <a:gridCol w="881097">
                  <a:extLst>
                    <a:ext uri="{9D8B030D-6E8A-4147-A177-3AD203B41FA5}">
                      <a16:colId xmlns:a16="http://schemas.microsoft.com/office/drawing/2014/main" val="1244792399"/>
                    </a:ext>
                  </a:extLst>
                </a:gridCol>
                <a:gridCol w="881097">
                  <a:extLst>
                    <a:ext uri="{9D8B030D-6E8A-4147-A177-3AD203B41FA5}">
                      <a16:colId xmlns:a16="http://schemas.microsoft.com/office/drawing/2014/main" val="2356981917"/>
                    </a:ext>
                  </a:extLst>
                </a:gridCol>
                <a:gridCol w="997223">
                  <a:extLst>
                    <a:ext uri="{9D8B030D-6E8A-4147-A177-3AD203B41FA5}">
                      <a16:colId xmlns:a16="http://schemas.microsoft.com/office/drawing/2014/main" val="4188192701"/>
                    </a:ext>
                  </a:extLst>
                </a:gridCol>
                <a:gridCol w="997223">
                  <a:extLst>
                    <a:ext uri="{9D8B030D-6E8A-4147-A177-3AD203B41FA5}">
                      <a16:colId xmlns:a16="http://schemas.microsoft.com/office/drawing/2014/main" val="1891474066"/>
                    </a:ext>
                  </a:extLst>
                </a:gridCol>
                <a:gridCol w="863541">
                  <a:extLst>
                    <a:ext uri="{9D8B030D-6E8A-4147-A177-3AD203B41FA5}">
                      <a16:colId xmlns:a16="http://schemas.microsoft.com/office/drawing/2014/main" val="677608806"/>
                    </a:ext>
                  </a:extLst>
                </a:gridCol>
                <a:gridCol w="968792">
                  <a:extLst>
                    <a:ext uri="{9D8B030D-6E8A-4147-A177-3AD203B41FA5}">
                      <a16:colId xmlns:a16="http://schemas.microsoft.com/office/drawing/2014/main" val="3352429223"/>
                    </a:ext>
                  </a:extLst>
                </a:gridCol>
                <a:gridCol w="1028754">
                  <a:extLst>
                    <a:ext uri="{9D8B030D-6E8A-4147-A177-3AD203B41FA5}">
                      <a16:colId xmlns:a16="http://schemas.microsoft.com/office/drawing/2014/main" val="1543929053"/>
                    </a:ext>
                  </a:extLst>
                </a:gridCol>
              </a:tblGrid>
              <a:tr h="475267">
                <a:tc>
                  <a:txBody>
                    <a:bodyPr/>
                    <a:lstStyle/>
                    <a:p>
                      <a:pPr algn="ctr"/>
                      <a:r>
                        <a:rPr lang="en-US" sz="1200"/>
                        <a:t>MPGD Disk</a:t>
                      </a:r>
                    </a:p>
                  </a:txBody>
                  <a:tcPr anchor="ctr">
                    <a:solidFill>
                      <a:srgbClr val="4371C5"/>
                    </a:solidFill>
                  </a:tcPr>
                </a:tc>
                <a:tc>
                  <a:txBody>
                    <a:bodyPr/>
                    <a:lstStyle/>
                    <a:p>
                      <a:pPr algn="ctr"/>
                      <a:r>
                        <a:rPr lang="en-US" sz="1200"/>
                        <a:t>Max Z Pos (cm)</a:t>
                      </a:r>
                    </a:p>
                  </a:txBody>
                  <a:tcPr anchor="ctr">
                    <a:solidFill>
                      <a:srgbClr val="4371C5"/>
                    </a:solidFill>
                  </a:tcPr>
                </a:tc>
                <a:tc>
                  <a:txBody>
                    <a:bodyPr/>
                    <a:lstStyle/>
                    <a:p>
                      <a:pPr algn="ctr"/>
                      <a:r>
                        <a:rPr lang="en-US" sz="1200"/>
                        <a:t>Disk Outer Radius (cm)</a:t>
                      </a:r>
                    </a:p>
                  </a:txBody>
                  <a:tcPr anchor="ctr">
                    <a:solidFill>
                      <a:srgbClr val="4371C5"/>
                    </a:solidFill>
                  </a:tcPr>
                </a:tc>
                <a:tc>
                  <a:txBody>
                    <a:bodyPr/>
                    <a:lstStyle/>
                    <a:p>
                      <a:pPr algn="ctr"/>
                      <a:r>
                        <a:rPr lang="en-US" sz="1200"/>
                        <a:t>Outer Active Reg. radius</a:t>
                      </a:r>
                    </a:p>
                    <a:p>
                      <a:pPr algn="ctr"/>
                      <a:r>
                        <a:rPr lang="en-US" sz="1200"/>
                        <a:t>(cm)</a:t>
                      </a:r>
                    </a:p>
                  </a:txBody>
                  <a:tcPr anchor="ctr">
                    <a:solidFill>
                      <a:srgbClr val="4371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Calculated Beam pipes radii (mm)</a:t>
                      </a:r>
                    </a:p>
                  </a:txBody>
                  <a:tcPr anchor="ctr">
                    <a:solidFill>
                      <a:srgbClr val="4371C5"/>
                    </a:solidFill>
                  </a:tcPr>
                </a:tc>
                <a:tc>
                  <a:txBody>
                    <a:bodyPr/>
                    <a:lstStyle/>
                    <a:p>
                      <a:pPr algn="ctr"/>
                      <a:r>
                        <a:rPr lang="en-US" sz="1200"/>
                        <a:t> Offset (mm)</a:t>
                      </a:r>
                    </a:p>
                  </a:txBody>
                  <a:tcPr anchor="ctr">
                    <a:solidFill>
                      <a:srgbClr val="4371C5"/>
                    </a:solidFill>
                  </a:tcPr>
                </a:tc>
                <a:tc>
                  <a:txBody>
                    <a:bodyPr/>
                    <a:lstStyle/>
                    <a:p>
                      <a:pPr algn="ctr"/>
                      <a:r>
                        <a:rPr lang="en-US" sz="1200"/>
                        <a:t>Disk Inner Radius (cm)</a:t>
                      </a:r>
                    </a:p>
                  </a:txBody>
                  <a:tcPr anchor="ctr">
                    <a:solidFill>
                      <a:srgbClr val="4371C5"/>
                    </a:solidFill>
                  </a:tcPr>
                </a:tc>
                <a:tc>
                  <a:txBody>
                    <a:bodyPr/>
                    <a:lstStyle/>
                    <a:p>
                      <a:pPr algn="ctr"/>
                      <a:r>
                        <a:rPr lang="en-US" sz="1200"/>
                        <a:t>Inner Active Reg. radius (cm)</a:t>
                      </a:r>
                    </a:p>
                  </a:txBody>
                  <a:tcPr anchor="ctr">
                    <a:solidFill>
                      <a:srgbClr val="4371C5"/>
                    </a:solidFill>
                  </a:tcPr>
                </a:tc>
                <a:extLst>
                  <a:ext uri="{0D108BD9-81ED-4DB2-BD59-A6C34878D82A}">
                    <a16:rowId xmlns:a16="http://schemas.microsoft.com/office/drawing/2014/main" val="3435437468"/>
                  </a:ext>
                </a:extLst>
              </a:tr>
              <a:tr h="2663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HD MPGD 2</a:t>
                      </a:r>
                    </a:p>
                  </a:txBody>
                  <a:tcPr anchor="ctr">
                    <a:solidFill>
                      <a:srgbClr val="CFD5EA"/>
                    </a:solidFill>
                  </a:tcPr>
                </a:tc>
                <a:tc>
                  <a:txBody>
                    <a:bodyPr/>
                    <a:lstStyle/>
                    <a:p>
                      <a:pPr algn="ctr"/>
                      <a:r>
                        <a:rPr lang="en-US" sz="1200"/>
                        <a:t>163.5</a:t>
                      </a:r>
                    </a:p>
                  </a:txBody>
                  <a:tcPr anchor="ctr">
                    <a:solidFill>
                      <a:srgbClr val="CFD5EA"/>
                    </a:solidFill>
                  </a:tcPr>
                </a:tc>
                <a:tc>
                  <a:txBody>
                    <a:bodyPr/>
                    <a:lstStyle/>
                    <a:p>
                      <a:pPr algn="ctr"/>
                      <a:r>
                        <a:rPr lang="en-US" sz="1200" b="1">
                          <a:solidFill>
                            <a:srgbClr val="C00000"/>
                          </a:solidFill>
                        </a:rPr>
                        <a:t>50</a:t>
                      </a:r>
                    </a:p>
                  </a:txBody>
                  <a:tcPr anchor="ctr">
                    <a:solidFill>
                      <a:srgbClr val="CFD5EA"/>
                    </a:solidFill>
                  </a:tcPr>
                </a:tc>
                <a:tc>
                  <a:txBody>
                    <a:bodyPr/>
                    <a:lstStyle/>
                    <a:p>
                      <a:pPr algn="ctr"/>
                      <a:r>
                        <a:rPr lang="en-US" sz="1200"/>
                        <a:t>45</a:t>
                      </a:r>
                    </a:p>
                  </a:txBody>
                  <a:tcPr anchor="ctr">
                    <a:solidFill>
                      <a:srgbClr val="CFD5EA"/>
                    </a:solidFill>
                  </a:tcPr>
                </a:tc>
                <a:tc>
                  <a:txBody>
                    <a:bodyPr/>
                    <a:lstStyle/>
                    <a:p>
                      <a:pPr algn="ctr"/>
                      <a:r>
                        <a:rPr lang="en-US" sz="1200">
                          <a:solidFill>
                            <a:schemeClr val="tx1"/>
                          </a:solidFill>
                        </a:rPr>
                        <a:t>55.8</a:t>
                      </a:r>
                    </a:p>
                  </a:txBody>
                  <a:tcPr anchor="ctr">
                    <a:solidFill>
                      <a:srgbClr val="CFD5EA"/>
                    </a:solidFill>
                  </a:tcPr>
                </a:tc>
                <a:tc>
                  <a:txBody>
                    <a:bodyPr/>
                    <a:lstStyle/>
                    <a:p>
                      <a:pPr algn="ctr"/>
                      <a:r>
                        <a:rPr lang="en-US" sz="1200">
                          <a:solidFill>
                            <a:schemeClr val="tx1"/>
                          </a:solidFill>
                        </a:rPr>
                        <a:t>22.5</a:t>
                      </a:r>
                    </a:p>
                  </a:txBody>
                  <a:tcPr anchor="ctr">
                    <a:solidFill>
                      <a:srgbClr val="CFD5EA"/>
                    </a:solidFill>
                  </a:tcPr>
                </a:tc>
                <a:tc>
                  <a:txBody>
                    <a:bodyPr/>
                    <a:lstStyle/>
                    <a:p>
                      <a:pPr algn="ctr"/>
                      <a:r>
                        <a:rPr lang="en-US" sz="1200">
                          <a:solidFill>
                            <a:srgbClr val="FF0000"/>
                          </a:solidFill>
                        </a:rPr>
                        <a:t>9</a:t>
                      </a:r>
                    </a:p>
                  </a:txBody>
                  <a:tcPr anchor="ctr">
                    <a:solidFill>
                      <a:srgbClr val="CFD5EA"/>
                    </a:solidFill>
                  </a:tcPr>
                </a:tc>
                <a:tc>
                  <a:txBody>
                    <a:bodyPr/>
                    <a:lstStyle/>
                    <a:p>
                      <a:pPr algn="ctr"/>
                      <a:r>
                        <a:rPr lang="en-US" sz="1200">
                          <a:solidFill>
                            <a:srgbClr val="FF0000"/>
                          </a:solidFill>
                        </a:rPr>
                        <a:t>10.5</a:t>
                      </a:r>
                    </a:p>
                  </a:txBody>
                  <a:tcPr anchor="ctr">
                    <a:solidFill>
                      <a:srgbClr val="CFD5EA"/>
                    </a:solidFill>
                  </a:tcPr>
                </a:tc>
                <a:extLst>
                  <a:ext uri="{0D108BD9-81ED-4DB2-BD59-A6C34878D82A}">
                    <a16:rowId xmlns:a16="http://schemas.microsoft.com/office/drawing/2014/main" val="2713806716"/>
                  </a:ext>
                </a:extLst>
              </a:tr>
              <a:tr h="2306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HD MPGD 1</a:t>
                      </a:r>
                    </a:p>
                  </a:txBody>
                  <a:tcPr anchor="ctr">
                    <a:solidFill>
                      <a:srgbClr val="EAEAF5"/>
                    </a:solidFill>
                  </a:tcPr>
                </a:tc>
                <a:tc>
                  <a:txBody>
                    <a:bodyPr/>
                    <a:lstStyle/>
                    <a:p>
                      <a:pPr algn="ctr"/>
                      <a:r>
                        <a:rPr lang="en-US" sz="1200"/>
                        <a:t>150.5</a:t>
                      </a:r>
                    </a:p>
                  </a:txBody>
                  <a:tcPr anchor="ctr">
                    <a:solidFill>
                      <a:srgbClr val="EAEA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C00000"/>
                          </a:solidFill>
                          <a:effectLst/>
                          <a:uLnTx/>
                          <a:uFillTx/>
                          <a:latin typeface="Arial" panose="020B0604020202020204"/>
                          <a:ea typeface="+mn-ea"/>
                          <a:cs typeface="+mn-cs"/>
                        </a:rPr>
                        <a:t>50</a:t>
                      </a:r>
                    </a:p>
                  </a:txBody>
                  <a:tcPr anchor="ctr">
                    <a:solidFill>
                      <a:srgbClr val="EAEAF5"/>
                    </a:solidFill>
                  </a:tcPr>
                </a:tc>
                <a:tc>
                  <a:txBody>
                    <a:bodyPr/>
                    <a:lstStyle/>
                    <a:p>
                      <a:pPr algn="ctr"/>
                      <a:r>
                        <a:rPr lang="en-US" sz="1200"/>
                        <a:t>45</a:t>
                      </a:r>
                    </a:p>
                  </a:txBody>
                  <a:tcPr anchor="ctr">
                    <a:solidFill>
                      <a:srgbClr val="EAEAF5"/>
                    </a:solidFill>
                  </a:tcPr>
                </a:tc>
                <a:tc>
                  <a:txBody>
                    <a:bodyPr/>
                    <a:lstStyle/>
                    <a:p>
                      <a:pPr algn="ctr"/>
                      <a:r>
                        <a:rPr lang="en-US" sz="1200">
                          <a:solidFill>
                            <a:schemeClr val="tx1"/>
                          </a:solidFill>
                        </a:rPr>
                        <a:t>53.1</a:t>
                      </a:r>
                    </a:p>
                  </a:txBody>
                  <a:tcPr anchor="ctr">
                    <a:solidFill>
                      <a:srgbClr val="EAEAF5"/>
                    </a:solidFill>
                  </a:tcPr>
                </a:tc>
                <a:tc>
                  <a:txBody>
                    <a:bodyPr/>
                    <a:lstStyle/>
                    <a:p>
                      <a:pPr algn="ctr"/>
                      <a:r>
                        <a:rPr lang="en-US" sz="1200">
                          <a:solidFill>
                            <a:schemeClr val="tx1"/>
                          </a:solidFill>
                        </a:rPr>
                        <a:t>19.9</a:t>
                      </a:r>
                    </a:p>
                  </a:txBody>
                  <a:tcPr anchor="ctr">
                    <a:solidFill>
                      <a:srgbClr val="EAEAF5"/>
                    </a:solidFill>
                  </a:tcPr>
                </a:tc>
                <a:tc>
                  <a:txBody>
                    <a:bodyPr/>
                    <a:lstStyle/>
                    <a:p>
                      <a:pPr algn="ctr"/>
                      <a:r>
                        <a:rPr lang="en-US" sz="1200">
                          <a:solidFill>
                            <a:srgbClr val="FF0000"/>
                          </a:solidFill>
                        </a:rPr>
                        <a:t>9</a:t>
                      </a:r>
                    </a:p>
                  </a:txBody>
                  <a:tcPr anchor="ctr">
                    <a:solidFill>
                      <a:srgbClr val="EAEAF5"/>
                    </a:solidFill>
                  </a:tcPr>
                </a:tc>
                <a:tc>
                  <a:txBody>
                    <a:bodyPr/>
                    <a:lstStyle/>
                    <a:p>
                      <a:pPr algn="ctr"/>
                      <a:r>
                        <a:rPr lang="en-US" sz="1200" dirty="0">
                          <a:solidFill>
                            <a:srgbClr val="FF0000"/>
                          </a:solidFill>
                        </a:rPr>
                        <a:t>10.5</a:t>
                      </a:r>
                    </a:p>
                  </a:txBody>
                  <a:tcPr anchor="ctr">
                    <a:solidFill>
                      <a:srgbClr val="EAEAF5"/>
                    </a:solidFill>
                  </a:tcPr>
                </a:tc>
                <a:extLst>
                  <a:ext uri="{0D108BD9-81ED-4DB2-BD59-A6C34878D82A}">
                    <a16:rowId xmlns:a16="http://schemas.microsoft.com/office/drawing/2014/main" val="3491729490"/>
                  </a:ext>
                </a:extLst>
              </a:tr>
              <a:tr h="1977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LD MPGD 1</a:t>
                      </a:r>
                    </a:p>
                  </a:txBody>
                  <a:tcPr anchor="ctr">
                    <a:solidFill>
                      <a:srgbClr val="CFD5EA"/>
                    </a:solidFill>
                  </a:tcPr>
                </a:tc>
                <a:tc>
                  <a:txBody>
                    <a:bodyPr/>
                    <a:lstStyle/>
                    <a:p>
                      <a:pPr algn="ctr"/>
                      <a:r>
                        <a:rPr lang="en-US" sz="1200"/>
                        <a:t>-112.5</a:t>
                      </a:r>
                    </a:p>
                  </a:txBody>
                  <a:tcPr anchor="ctr">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C00000"/>
                          </a:solidFill>
                          <a:effectLst/>
                          <a:uLnTx/>
                          <a:uFillTx/>
                          <a:latin typeface="Arial" panose="020B0604020202020204"/>
                          <a:ea typeface="+mn-ea"/>
                          <a:cs typeface="+mn-cs"/>
                        </a:rPr>
                        <a:t>50</a:t>
                      </a:r>
                    </a:p>
                  </a:txBody>
                  <a:tcPr anchor="ctr">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45</a:t>
                      </a:r>
                    </a:p>
                  </a:txBody>
                  <a:tcPr anchor="ctr">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37.7</a:t>
                      </a:r>
                    </a:p>
                  </a:txBody>
                  <a:tcPr anchor="ctr">
                    <a:solidFill>
                      <a:srgbClr val="CFD5EA"/>
                    </a:solidFill>
                  </a:tcPr>
                </a:tc>
                <a:tc>
                  <a:txBody>
                    <a:bodyPr/>
                    <a:lstStyle/>
                    <a:p>
                      <a:pPr algn="ctr"/>
                      <a:r>
                        <a:rPr lang="en-US" sz="1200"/>
                        <a:t>-3.1</a:t>
                      </a:r>
                    </a:p>
                  </a:txBody>
                  <a:tcPr anchor="ctr">
                    <a:solidFill>
                      <a:srgbClr val="CFD5EA"/>
                    </a:solidFill>
                  </a:tcPr>
                </a:tc>
                <a:tc>
                  <a:txBody>
                    <a:bodyPr/>
                    <a:lstStyle/>
                    <a:p>
                      <a:pPr algn="ctr"/>
                      <a:r>
                        <a:rPr lang="en-US" sz="1200"/>
                        <a:t>4.5</a:t>
                      </a:r>
                    </a:p>
                  </a:txBody>
                  <a:tcPr anchor="ctr">
                    <a:solidFill>
                      <a:srgbClr val="CFD5EA"/>
                    </a:solidFill>
                  </a:tcPr>
                </a:tc>
                <a:tc>
                  <a:txBody>
                    <a:bodyPr/>
                    <a:lstStyle/>
                    <a:p>
                      <a:pPr algn="ctr"/>
                      <a:r>
                        <a:rPr lang="en-US" sz="1200"/>
                        <a:t>6.0</a:t>
                      </a:r>
                    </a:p>
                  </a:txBody>
                  <a:tcPr anchor="ctr">
                    <a:solidFill>
                      <a:srgbClr val="CFD5EA"/>
                    </a:solidFill>
                  </a:tcPr>
                </a:tc>
                <a:extLst>
                  <a:ext uri="{0D108BD9-81ED-4DB2-BD59-A6C34878D82A}">
                    <a16:rowId xmlns:a16="http://schemas.microsoft.com/office/drawing/2014/main" val="922295721"/>
                  </a:ext>
                </a:extLst>
              </a:tr>
              <a:tr h="2301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LD MPGD 2</a:t>
                      </a:r>
                    </a:p>
                  </a:txBody>
                  <a:tcPr anchor="ctr">
                    <a:solidFill>
                      <a:srgbClr val="EAEAF5"/>
                    </a:solidFill>
                  </a:tcPr>
                </a:tc>
                <a:tc>
                  <a:txBody>
                    <a:bodyPr/>
                    <a:lstStyle/>
                    <a:p>
                      <a:pPr algn="ctr"/>
                      <a:r>
                        <a:rPr lang="en-US" sz="1200"/>
                        <a:t>-122.5</a:t>
                      </a:r>
                    </a:p>
                  </a:txBody>
                  <a:tcPr anchor="ctr">
                    <a:solidFill>
                      <a:srgbClr val="EAEA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C00000"/>
                          </a:solidFill>
                          <a:effectLst/>
                          <a:uLnTx/>
                          <a:uFillTx/>
                          <a:latin typeface="Arial" panose="020B0604020202020204"/>
                          <a:ea typeface="+mn-ea"/>
                          <a:cs typeface="+mn-cs"/>
                        </a:rPr>
                        <a:t>50</a:t>
                      </a:r>
                    </a:p>
                  </a:txBody>
                  <a:tcPr anchor="ctr">
                    <a:solidFill>
                      <a:srgbClr val="EAEAF5"/>
                    </a:solidFill>
                  </a:tcPr>
                </a:tc>
                <a:tc>
                  <a:txBody>
                    <a:bodyPr/>
                    <a:lstStyle/>
                    <a:p>
                      <a:pPr algn="ctr"/>
                      <a:r>
                        <a:rPr lang="en-US" sz="1200"/>
                        <a:t>45</a:t>
                      </a:r>
                    </a:p>
                  </a:txBody>
                  <a:tcPr anchor="ctr">
                    <a:solidFill>
                      <a:srgbClr val="EAEAF5"/>
                    </a:solidFill>
                  </a:tcPr>
                </a:tc>
                <a:tc>
                  <a:txBody>
                    <a:bodyPr/>
                    <a:lstStyle/>
                    <a:p>
                      <a:pPr algn="ctr"/>
                      <a:r>
                        <a:rPr lang="en-US" sz="1200"/>
                        <a:t>39.2</a:t>
                      </a:r>
                    </a:p>
                  </a:txBody>
                  <a:tcPr anchor="ctr">
                    <a:solidFill>
                      <a:srgbClr val="EAEAF5"/>
                    </a:solidFill>
                  </a:tcPr>
                </a:tc>
                <a:tc>
                  <a:txBody>
                    <a:bodyPr/>
                    <a:lstStyle/>
                    <a:p>
                      <a:pPr algn="ctr"/>
                      <a:r>
                        <a:rPr lang="en-US" sz="1200"/>
                        <a:t>-3.4</a:t>
                      </a:r>
                    </a:p>
                  </a:txBody>
                  <a:tcPr anchor="ctr">
                    <a:solidFill>
                      <a:srgbClr val="EAEAF5"/>
                    </a:solidFill>
                  </a:tcPr>
                </a:tc>
                <a:tc>
                  <a:txBody>
                    <a:bodyPr/>
                    <a:lstStyle/>
                    <a:p>
                      <a:pPr algn="ctr"/>
                      <a:r>
                        <a:rPr lang="en-US" sz="1200"/>
                        <a:t>4.5</a:t>
                      </a:r>
                    </a:p>
                  </a:txBody>
                  <a:tcPr anchor="ctr">
                    <a:solidFill>
                      <a:srgbClr val="EAEAF5"/>
                    </a:solidFill>
                  </a:tcPr>
                </a:tc>
                <a:tc>
                  <a:txBody>
                    <a:bodyPr/>
                    <a:lstStyle/>
                    <a:p>
                      <a:pPr algn="ctr"/>
                      <a:r>
                        <a:rPr lang="en-US" sz="1200" dirty="0"/>
                        <a:t>6.0</a:t>
                      </a:r>
                    </a:p>
                  </a:txBody>
                  <a:tcPr anchor="ctr">
                    <a:solidFill>
                      <a:srgbClr val="EAEAF5"/>
                    </a:solidFill>
                  </a:tcPr>
                </a:tc>
                <a:extLst>
                  <a:ext uri="{0D108BD9-81ED-4DB2-BD59-A6C34878D82A}">
                    <a16:rowId xmlns:a16="http://schemas.microsoft.com/office/drawing/2014/main" val="2444244830"/>
                  </a:ext>
                </a:extLst>
              </a:tr>
            </a:tbl>
          </a:graphicData>
        </a:graphic>
      </p:graphicFrame>
      <p:sp>
        <p:nvSpPr>
          <p:cNvPr id="5" name="CasellaDiTesto 4">
            <a:extLst>
              <a:ext uri="{FF2B5EF4-FFF2-40B4-BE49-F238E27FC236}">
                <a16:creationId xmlns:a16="http://schemas.microsoft.com/office/drawing/2014/main" id="{D57A2777-6653-94F6-0854-F3F5C598587B}"/>
              </a:ext>
            </a:extLst>
          </p:cNvPr>
          <p:cNvSpPr txBox="1"/>
          <p:nvPr/>
        </p:nvSpPr>
        <p:spPr>
          <a:xfrm>
            <a:off x="2444675" y="2676626"/>
            <a:ext cx="4232175"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a:t>Two couples of disks: Lepton/Hadron Disks</a:t>
            </a:r>
          </a:p>
          <a:p>
            <a:pPr marL="285750" indent="-285750">
              <a:buFont typeface="Arial" panose="020B0604020202020204" pitchFamily="34" charset="0"/>
              <a:buChar char="•"/>
            </a:pPr>
            <a:r>
              <a:rPr lang="en-US" sz="1600" dirty="0">
                <a:solidFill>
                  <a:schemeClr val="accent1"/>
                </a:solidFill>
              </a:rPr>
              <a:t>The geometric envelope should </a:t>
            </a:r>
            <a:r>
              <a:rPr lang="en-US" sz="1600" b="1" dirty="0">
                <a:solidFill>
                  <a:schemeClr val="accent1"/>
                </a:solidFill>
              </a:rPr>
              <a:t>include the electronics front-end boards</a:t>
            </a:r>
            <a:endParaRPr lang="en-US" sz="1600" dirty="0"/>
          </a:p>
          <a:p>
            <a:pPr marL="285750" indent="-285750">
              <a:buFont typeface="Arial" panose="020B0604020202020204" pitchFamily="34" charset="0"/>
              <a:buChar char="•"/>
            </a:pPr>
            <a:r>
              <a:rPr lang="en-US" sz="1600" dirty="0">
                <a:solidFill>
                  <a:srgbClr val="C00000"/>
                </a:solidFill>
              </a:rPr>
              <a:t>50 cm external radius</a:t>
            </a:r>
            <a:r>
              <a:rPr lang="en-US" sz="1600" dirty="0">
                <a:solidFill>
                  <a:srgbClr val="0070C0"/>
                </a:solidFill>
              </a:rPr>
              <a:t>/45 cm active region radius – </a:t>
            </a:r>
            <a:r>
              <a:rPr lang="en-US" sz="1600" dirty="0">
                <a:solidFill>
                  <a:srgbClr val="FF0000"/>
                </a:solidFill>
              </a:rPr>
              <a:t>including 5cm outer ring for services.</a:t>
            </a:r>
          </a:p>
          <a:p>
            <a:pPr marL="285750" indent="-285750">
              <a:buFont typeface="Arial" panose="020B0604020202020204" pitchFamily="34" charset="0"/>
              <a:buChar char="•"/>
            </a:pPr>
            <a:r>
              <a:rPr lang="en-US" sz="1600" dirty="0"/>
              <a:t>Different internal hole dimensions due to divergent beam pipes: 4.5 cm (LD)/9 cm(HD)</a:t>
            </a:r>
          </a:p>
        </p:txBody>
      </p:sp>
      <p:grpSp>
        <p:nvGrpSpPr>
          <p:cNvPr id="6" name="Gruppo 5">
            <a:extLst>
              <a:ext uri="{FF2B5EF4-FFF2-40B4-BE49-F238E27FC236}">
                <a16:creationId xmlns:a16="http://schemas.microsoft.com/office/drawing/2014/main" id="{F04F02E5-D03F-FE79-F0D2-AE12781E8B8A}"/>
              </a:ext>
            </a:extLst>
          </p:cNvPr>
          <p:cNvGrpSpPr/>
          <p:nvPr/>
        </p:nvGrpSpPr>
        <p:grpSpPr>
          <a:xfrm>
            <a:off x="6688092" y="2444593"/>
            <a:ext cx="1960969" cy="2219608"/>
            <a:chOff x="6371782" y="3532149"/>
            <a:chExt cx="2206647" cy="2684120"/>
          </a:xfrm>
        </p:grpSpPr>
        <p:pic>
          <p:nvPicPr>
            <p:cNvPr id="7" name="Immagine 6">
              <a:extLst>
                <a:ext uri="{FF2B5EF4-FFF2-40B4-BE49-F238E27FC236}">
                  <a16:creationId xmlns:a16="http://schemas.microsoft.com/office/drawing/2014/main" id="{C9160DED-D872-20AA-574A-47BF692F4D24}"/>
                </a:ext>
              </a:extLst>
            </p:cNvPr>
            <p:cNvPicPr>
              <a:picLocks noChangeAspect="1"/>
            </p:cNvPicPr>
            <p:nvPr/>
          </p:nvPicPr>
          <p:blipFill>
            <a:blip r:embed="rId3"/>
            <a:stretch>
              <a:fillRect/>
            </a:stretch>
          </p:blipFill>
          <p:spPr>
            <a:xfrm>
              <a:off x="6371782" y="3532149"/>
              <a:ext cx="2131340" cy="2684120"/>
            </a:xfrm>
            <a:prstGeom prst="rect">
              <a:avLst/>
            </a:prstGeom>
          </p:spPr>
        </p:pic>
        <p:sp>
          <p:nvSpPr>
            <p:cNvPr id="9" name="CasellaDiTesto 8">
              <a:extLst>
                <a:ext uri="{FF2B5EF4-FFF2-40B4-BE49-F238E27FC236}">
                  <a16:creationId xmlns:a16="http://schemas.microsoft.com/office/drawing/2014/main" id="{A1CF8A38-0459-E45A-D3D1-99468BFB3706}"/>
                </a:ext>
              </a:extLst>
            </p:cNvPr>
            <p:cNvSpPr txBox="1"/>
            <p:nvPr/>
          </p:nvSpPr>
          <p:spPr>
            <a:xfrm>
              <a:off x="7547378" y="4277258"/>
              <a:ext cx="1031051" cy="523220"/>
            </a:xfrm>
            <a:prstGeom prst="rect">
              <a:avLst/>
            </a:prstGeom>
            <a:noFill/>
          </p:spPr>
          <p:txBody>
            <a:bodyPr wrap="none" rtlCol="0">
              <a:spAutoFit/>
            </a:bodyPr>
            <a:lstStyle/>
            <a:p>
              <a:r>
                <a:rPr lang="en-US" sz="1400">
                  <a:solidFill>
                    <a:srgbClr val="FFFF00"/>
                  </a:solidFill>
                </a:rPr>
                <a:t>Calculated</a:t>
              </a:r>
            </a:p>
            <a:p>
              <a:r>
                <a:rPr lang="en-US" sz="1400">
                  <a:solidFill>
                    <a:srgbClr val="FFFF00"/>
                  </a:solidFill>
                </a:rPr>
                <a:t>Radii</a:t>
              </a:r>
            </a:p>
          </p:txBody>
        </p:sp>
        <p:cxnSp>
          <p:nvCxnSpPr>
            <p:cNvPr id="10" name="Connettore 2 9">
              <a:extLst>
                <a:ext uri="{FF2B5EF4-FFF2-40B4-BE49-F238E27FC236}">
                  <a16:creationId xmlns:a16="http://schemas.microsoft.com/office/drawing/2014/main" id="{D6E266B5-77F8-4D76-B32A-E34A5B1A9473}"/>
                </a:ext>
              </a:extLst>
            </p:cNvPr>
            <p:cNvCxnSpPr>
              <a:cxnSpLocks/>
            </p:cNvCxnSpPr>
            <p:nvPr/>
          </p:nvCxnSpPr>
          <p:spPr>
            <a:xfrm flipH="1">
              <a:off x="7673340" y="4821173"/>
              <a:ext cx="288036" cy="41019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02035BA5-501E-F7E0-D3F5-4CD07D595BCE}"/>
                </a:ext>
              </a:extLst>
            </p:cNvPr>
            <p:cNvCxnSpPr/>
            <p:nvPr/>
          </p:nvCxnSpPr>
          <p:spPr>
            <a:xfrm flipH="1" flipV="1">
              <a:off x="7657309" y="4207291"/>
              <a:ext cx="192024" cy="9854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a:extLst>
                <a:ext uri="{FF2B5EF4-FFF2-40B4-BE49-F238E27FC236}">
                  <a16:creationId xmlns:a16="http://schemas.microsoft.com/office/drawing/2014/main" id="{371B5ADC-80A1-9F44-0A6A-7A9B37E36B81}"/>
                </a:ext>
              </a:extLst>
            </p:cNvPr>
            <p:cNvCxnSpPr>
              <a:cxnSpLocks/>
            </p:cNvCxnSpPr>
            <p:nvPr/>
          </p:nvCxnSpPr>
          <p:spPr>
            <a:xfrm flipH="1" flipV="1">
              <a:off x="7780551" y="3674128"/>
              <a:ext cx="429989" cy="582435"/>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uppo 14">
            <a:extLst>
              <a:ext uri="{FF2B5EF4-FFF2-40B4-BE49-F238E27FC236}">
                <a16:creationId xmlns:a16="http://schemas.microsoft.com/office/drawing/2014/main" id="{04B2A1EB-84CE-CE67-377B-99712065737F}"/>
              </a:ext>
            </a:extLst>
          </p:cNvPr>
          <p:cNvGrpSpPr/>
          <p:nvPr/>
        </p:nvGrpSpPr>
        <p:grpSpPr>
          <a:xfrm>
            <a:off x="137954" y="2505993"/>
            <a:ext cx="2317955" cy="2315152"/>
            <a:chOff x="3413023" y="2418529"/>
            <a:chExt cx="2317955" cy="2315152"/>
          </a:xfrm>
        </p:grpSpPr>
        <p:cxnSp>
          <p:nvCxnSpPr>
            <p:cNvPr id="16" name="Connettore 2 15">
              <a:extLst>
                <a:ext uri="{FF2B5EF4-FFF2-40B4-BE49-F238E27FC236}">
                  <a16:creationId xmlns:a16="http://schemas.microsoft.com/office/drawing/2014/main" id="{741F5B46-384E-791D-CCA2-C6AD00715BDC}"/>
                </a:ext>
              </a:extLst>
            </p:cNvPr>
            <p:cNvCxnSpPr/>
            <p:nvPr/>
          </p:nvCxnSpPr>
          <p:spPr>
            <a:xfrm>
              <a:off x="5730978" y="2579276"/>
              <a:ext cx="0" cy="196973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7" name="CasellaDiTesto 16">
              <a:extLst>
                <a:ext uri="{FF2B5EF4-FFF2-40B4-BE49-F238E27FC236}">
                  <a16:creationId xmlns:a16="http://schemas.microsoft.com/office/drawing/2014/main" id="{5669E825-6740-1910-02C6-58F7B9B11919}"/>
                </a:ext>
              </a:extLst>
            </p:cNvPr>
            <p:cNvSpPr txBox="1"/>
            <p:nvPr/>
          </p:nvSpPr>
          <p:spPr>
            <a:xfrm>
              <a:off x="5244948" y="4364349"/>
              <a:ext cx="486030" cy="369332"/>
            </a:xfrm>
            <a:prstGeom prst="rect">
              <a:avLst/>
            </a:prstGeom>
            <a:noFill/>
          </p:spPr>
          <p:txBody>
            <a:bodyPr wrap="none" rtlCol="0">
              <a:spAutoFit/>
            </a:bodyPr>
            <a:lstStyle/>
            <a:p>
              <a:r>
                <a:rPr lang="en-US"/>
                <a:t>1m</a:t>
              </a:r>
            </a:p>
          </p:txBody>
        </p:sp>
        <p:sp>
          <p:nvSpPr>
            <p:cNvPr id="18" name="Ovale 17">
              <a:extLst>
                <a:ext uri="{FF2B5EF4-FFF2-40B4-BE49-F238E27FC236}">
                  <a16:creationId xmlns:a16="http://schemas.microsoft.com/office/drawing/2014/main" id="{176860A9-FDEF-BB45-945F-C2D41862A326}"/>
                </a:ext>
              </a:extLst>
            </p:cNvPr>
            <p:cNvSpPr/>
            <p:nvPr/>
          </p:nvSpPr>
          <p:spPr>
            <a:xfrm>
              <a:off x="3413023" y="2418529"/>
              <a:ext cx="2148642" cy="2167950"/>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R 18">
              <a:extLst>
                <a:ext uri="{FF2B5EF4-FFF2-40B4-BE49-F238E27FC236}">
                  <a16:creationId xmlns:a16="http://schemas.microsoft.com/office/drawing/2014/main" id="{7C18AACB-620E-414B-95F9-1754A8C91740}"/>
                </a:ext>
              </a:extLst>
            </p:cNvPr>
            <p:cNvSpPr/>
            <p:nvPr/>
          </p:nvSpPr>
          <p:spPr>
            <a:xfrm>
              <a:off x="3493190" y="2494384"/>
              <a:ext cx="2012414" cy="2017581"/>
            </a:xfrm>
            <a:prstGeom prst="flowChartOr">
              <a:avLst/>
            </a:prstGeom>
            <a:gradFill flip="none" rotWithShape="1">
              <a:gsLst>
                <a:gs pos="0">
                  <a:srgbClr val="0081FC">
                    <a:tint val="66000"/>
                    <a:satMod val="160000"/>
                  </a:srgbClr>
                </a:gs>
                <a:gs pos="50000">
                  <a:srgbClr val="0081FC">
                    <a:tint val="44500"/>
                    <a:satMod val="160000"/>
                  </a:srgbClr>
                </a:gs>
                <a:gs pos="100000">
                  <a:srgbClr val="0081FC">
                    <a:tint val="23500"/>
                    <a:satMod val="160000"/>
                  </a:srgbClr>
                </a:gs>
              </a:gsLst>
              <a:path path="circle">
                <a:fillToRect l="50000" t="50000" r="50000" b="50000"/>
              </a:path>
              <a:tileRect/>
            </a:gra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e 19">
              <a:extLst>
                <a:ext uri="{FF2B5EF4-FFF2-40B4-BE49-F238E27FC236}">
                  <a16:creationId xmlns:a16="http://schemas.microsoft.com/office/drawing/2014/main" id="{DC754EE5-8C94-F166-CBA9-90C5AC2B3A73}"/>
                </a:ext>
              </a:extLst>
            </p:cNvPr>
            <p:cNvSpPr/>
            <p:nvPr/>
          </p:nvSpPr>
          <p:spPr>
            <a:xfrm>
              <a:off x="4367033" y="3383272"/>
              <a:ext cx="258594" cy="238463"/>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e 20">
              <a:extLst>
                <a:ext uri="{FF2B5EF4-FFF2-40B4-BE49-F238E27FC236}">
                  <a16:creationId xmlns:a16="http://schemas.microsoft.com/office/drawing/2014/main" id="{946A54C1-407F-E5A5-E769-4E60FC680635}"/>
                </a:ext>
              </a:extLst>
            </p:cNvPr>
            <p:cNvSpPr/>
            <p:nvPr/>
          </p:nvSpPr>
          <p:spPr>
            <a:xfrm>
              <a:off x="4397084" y="3398103"/>
              <a:ext cx="198000" cy="1980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Segnaposto piè di pagina 23">
            <a:extLst>
              <a:ext uri="{FF2B5EF4-FFF2-40B4-BE49-F238E27FC236}">
                <a16:creationId xmlns:a16="http://schemas.microsoft.com/office/drawing/2014/main" id="{D53299C0-0057-E237-D110-46A7E7C8D135}"/>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20397901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a:solidFill>
                  <a:srgbClr val="C00000"/>
                </a:solidFill>
              </a:rPr>
              <a:t>The </a:t>
            </a:r>
            <a:r>
              <a:rPr lang="en-US" sz="2800" b="1" dirty="0" err="1">
                <a:solidFill>
                  <a:srgbClr val="C00000"/>
                </a:solidFill>
              </a:rPr>
              <a:t>μ</a:t>
            </a:r>
            <a:r>
              <a:rPr lang="en-US" sz="2800" b="1" dirty="0">
                <a:solidFill>
                  <a:srgbClr val="C00000"/>
                </a:solidFill>
              </a:rPr>
              <a:t>-RWELL principle of operation </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Segnaposto numero diapositiva 7">
            <a:extLst>
              <a:ext uri="{FF2B5EF4-FFF2-40B4-BE49-F238E27FC236}">
                <a16:creationId xmlns:a16="http://schemas.microsoft.com/office/drawing/2014/main" id="{0C1795B2-1E0C-43DA-47EC-3583A026F7D8}"/>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40</a:t>
            </a:fld>
            <a:endParaRPr lang="en-US"/>
          </a:p>
        </p:txBody>
      </p:sp>
      <p:pic>
        <p:nvPicPr>
          <p:cNvPr id="11" name="Immagine 10">
            <a:extLst>
              <a:ext uri="{FF2B5EF4-FFF2-40B4-BE49-F238E27FC236}">
                <a16:creationId xmlns:a16="http://schemas.microsoft.com/office/drawing/2014/main" id="{3360CB10-3A40-28CA-1005-4952D650E9AC}"/>
              </a:ext>
            </a:extLst>
          </p:cNvPr>
          <p:cNvPicPr>
            <a:picLocks noChangeAspect="1"/>
          </p:cNvPicPr>
          <p:nvPr/>
        </p:nvPicPr>
        <p:blipFill>
          <a:blip r:embed="rId3"/>
          <a:stretch>
            <a:fillRect/>
          </a:stretch>
        </p:blipFill>
        <p:spPr>
          <a:xfrm>
            <a:off x="5396125" y="874792"/>
            <a:ext cx="3479766" cy="2169002"/>
          </a:xfrm>
          <a:prstGeom prst="rect">
            <a:avLst/>
          </a:prstGeom>
        </p:spPr>
      </p:pic>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E65C96D1-4B73-102B-F0D5-70ED0BB2177F}"/>
                  </a:ext>
                </a:extLst>
              </p:cNvPr>
              <p:cNvSpPr txBox="1"/>
              <p:nvPr/>
            </p:nvSpPr>
            <p:spPr>
              <a:xfrm>
                <a:off x="261940" y="2809417"/>
                <a:ext cx="8882060" cy="935834"/>
              </a:xfrm>
              <a:prstGeom prst="rect">
                <a:avLst/>
              </a:prstGeom>
              <a:noFill/>
            </p:spPr>
            <p:txBody>
              <a:bodyPr wrap="square">
                <a:spAutoFit/>
              </a:bodyPr>
              <a:lstStyle/>
              <a:p>
                <a:r>
                  <a:rPr lang="en-US" sz="1600" dirty="0">
                    <a:solidFill>
                      <a:srgbClr val="C00000"/>
                    </a:solidFill>
                    <a:effectLst/>
                    <a:latin typeface="+mj-lt"/>
                  </a:rPr>
                  <a:t>𝜌</a:t>
                </a:r>
                <a:r>
                  <a:rPr lang="en-US" sz="1600" dirty="0">
                    <a:effectLst/>
                    <a:latin typeface="+mj-lt"/>
                  </a:rPr>
                  <a:t> </a:t>
                </a:r>
                <a14:m>
                  <m:oMath xmlns:m="http://schemas.openxmlformats.org/officeDocument/2006/math">
                    <m:r>
                      <a:rPr lang="en-US" sz="1600" i="1" smtClean="0">
                        <a:effectLst/>
                        <a:latin typeface="Cambria Math" panose="02040503050406030204" pitchFamily="18" charset="0"/>
                        <a:ea typeface="Cambria Math" panose="02040503050406030204" pitchFamily="18" charset="0"/>
                      </a:rPr>
                      <m:t>→</m:t>
                    </m:r>
                    <m:r>
                      <a:rPr lang="en-US" sz="1600" b="0" i="1" smtClean="0">
                        <a:effectLst/>
                        <a:latin typeface="Cambria Math" panose="02040503050406030204" pitchFamily="18" charset="0"/>
                        <a:ea typeface="Cambria Math" panose="02040503050406030204" pitchFamily="18" charset="0"/>
                      </a:rPr>
                      <m:t>  </m:t>
                    </m:r>
                  </m:oMath>
                </a14:m>
                <a:r>
                  <a:rPr lang="en-US" sz="1600" dirty="0">
                    <a:solidFill>
                      <a:srgbClr val="C00000"/>
                    </a:solidFill>
                    <a:effectLst/>
                    <a:latin typeface="+mj-lt"/>
                  </a:rPr>
                  <a:t>the DLC surface resistivity </a:t>
                </a:r>
              </a:p>
              <a:p>
                <a:r>
                  <a:rPr lang="it-IT" sz="1600" dirty="0">
                    <a:effectLst/>
                    <a:latin typeface="+mj-lt"/>
                  </a:rPr>
                  <a:t>c </a:t>
                </a:r>
                <a14:m>
                  <m:oMath xmlns:m="http://schemas.openxmlformats.org/officeDocument/2006/math">
                    <m:r>
                      <a:rPr lang="en-US" sz="1600" i="1">
                        <a:latin typeface="Cambria Math" panose="02040503050406030204" pitchFamily="18" charset="0"/>
                        <a:ea typeface="Cambria Math" panose="02040503050406030204" pitchFamily="18" charset="0"/>
                      </a:rPr>
                      <m:t>→ </m:t>
                    </m:r>
                  </m:oMath>
                </a14:m>
                <a:r>
                  <a:rPr lang="it-IT" sz="1600" dirty="0">
                    <a:effectLst/>
                    <a:latin typeface="+mj-lt"/>
                  </a:rPr>
                  <a:t> </a:t>
                </a:r>
                <a:r>
                  <a:rPr lang="en-US" sz="1600" dirty="0">
                    <a:solidFill>
                      <a:srgbClr val="0070C0"/>
                    </a:solidFill>
                    <a:effectLst/>
                    <a:latin typeface="+mj-lt"/>
                  </a:rPr>
                  <a:t>the capacitance (per unit area), depending on the distance between the DLC and the readout plane                   </a:t>
                </a:r>
              </a:p>
              <a:p>
                <a:pPr algn="ctr"/>
                <a:r>
                  <a:rPr lang="it-IT" sz="1600" dirty="0">
                    <a:latin typeface="Cambria Math" panose="02040503050406030204" pitchFamily="18" charset="0"/>
                  </a:rPr>
                  <a:t>𝐶  =  𝜀</a:t>
                </a:r>
                <a:r>
                  <a:rPr lang="it-IT" sz="1600" baseline="-25000" dirty="0">
                    <a:latin typeface="Cambria Math" panose="02040503050406030204" pitchFamily="18" charset="0"/>
                  </a:rPr>
                  <a:t>0</a:t>
                </a:r>
                <a:r>
                  <a:rPr lang="it-IT" sz="1600" dirty="0">
                    <a:latin typeface="Cambria Math" panose="02040503050406030204" pitchFamily="18" charset="0"/>
                  </a:rPr>
                  <a:t>×𝜀</a:t>
                </a:r>
                <a:r>
                  <a:rPr lang="it-IT" sz="1600" baseline="-25000" dirty="0">
                    <a:latin typeface="Cambria Math" panose="02040503050406030204" pitchFamily="18" charset="0"/>
                  </a:rPr>
                  <a:t>𝑟</a:t>
                </a:r>
                <a:r>
                  <a:rPr lang="it-IT" sz="1600" dirty="0">
                    <a:latin typeface="Cambria Math" panose="02040503050406030204" pitchFamily="18" charset="0"/>
                  </a:rPr>
                  <a:t>×</a:t>
                </a:r>
                <a14:m>
                  <m:oMath xmlns:m="http://schemas.openxmlformats.org/officeDocument/2006/math">
                    <m:f>
                      <m:fPr>
                        <m:ctrlPr>
                          <a:rPr lang="it-IT" sz="1600" i="1" dirty="0" smtClean="0">
                            <a:latin typeface="Cambria Math" panose="02040503050406030204" pitchFamily="18" charset="0"/>
                          </a:rPr>
                        </m:ctrlPr>
                      </m:fPr>
                      <m:num>
                        <m:r>
                          <a:rPr lang="it-IT" sz="1600" i="1" dirty="0">
                            <a:latin typeface="Cambria Math" panose="02040503050406030204" pitchFamily="18" charset="0"/>
                          </a:rPr>
                          <m:t>𝑆</m:t>
                        </m:r>
                      </m:num>
                      <m:den>
                        <m:r>
                          <a:rPr lang="it-IT" sz="1600" i="1" dirty="0">
                            <a:latin typeface="Cambria Math" panose="02040503050406030204" pitchFamily="18" charset="0"/>
                          </a:rPr>
                          <m:t>𝑡</m:t>
                        </m:r>
                      </m:den>
                    </m:f>
                  </m:oMath>
                </a14:m>
                <a:r>
                  <a:rPr lang="it-IT" sz="1600" dirty="0">
                    <a:latin typeface="Cambria Math" panose="02040503050406030204" pitchFamily="18" charset="0"/>
                  </a:rPr>
                  <a:t> =120 𝑝𝐹×𝐿(𝑚)      −     𝑤=0.2 𝑚𝑚,   𝑝=0.4 𝑚𝑚 </a:t>
                </a:r>
                <a:r>
                  <a:rPr lang="it-IT" sz="1600" dirty="0">
                    <a:latin typeface="Verdana" panose="020B0604030504040204" pitchFamily="34" charset="0"/>
                  </a:rPr>
                  <a:t> </a:t>
                </a:r>
                <a:r>
                  <a:rPr lang="it-IT" sz="1600" dirty="0"/>
                  <a:t>strip </a:t>
                </a:r>
                <a:r>
                  <a:rPr lang="it-IT" sz="1600" dirty="0" err="1"/>
                  <a:t>read</a:t>
                </a:r>
                <a:r>
                  <a:rPr lang="it-IT" sz="1600" dirty="0"/>
                  <a:t>-out</a:t>
                </a:r>
              </a:p>
            </p:txBody>
          </p:sp>
        </mc:Choice>
        <mc:Fallback xmlns="">
          <p:sp>
            <p:nvSpPr>
              <p:cNvPr id="13" name="CasellaDiTesto 12">
                <a:extLst>
                  <a:ext uri="{FF2B5EF4-FFF2-40B4-BE49-F238E27FC236}">
                    <a16:creationId xmlns:a16="http://schemas.microsoft.com/office/drawing/2014/main" id="{E65C96D1-4B73-102B-F0D5-70ED0BB2177F}"/>
                  </a:ext>
                </a:extLst>
              </p:cNvPr>
              <p:cNvSpPr txBox="1">
                <a:spLocks noRot="1" noChangeAspect="1" noMove="1" noResize="1" noEditPoints="1" noAdjustHandles="1" noChangeArrowheads="1" noChangeShapeType="1" noTextEdit="1"/>
              </p:cNvSpPr>
              <p:nvPr/>
            </p:nvSpPr>
            <p:spPr>
              <a:xfrm>
                <a:off x="261940" y="2809417"/>
                <a:ext cx="8882060" cy="935834"/>
              </a:xfrm>
              <a:prstGeom prst="rect">
                <a:avLst/>
              </a:prstGeom>
              <a:blipFill>
                <a:blip r:embed="rId4"/>
                <a:stretch>
                  <a:fillRect l="-286" t="-2703" b="-2703"/>
                </a:stretch>
              </a:blipFill>
            </p:spPr>
            <p:txBody>
              <a:bodyPr/>
              <a:lstStyle/>
              <a:p>
                <a:r>
                  <a:rPr lang="en-US">
                    <a:noFill/>
                  </a:rPr>
                  <a:t> </a:t>
                </a:r>
              </a:p>
            </p:txBody>
          </p:sp>
        </mc:Fallback>
      </mc:AlternateContent>
      <p:sp>
        <p:nvSpPr>
          <p:cNvPr id="15" name="CasellaDiTesto 14">
            <a:extLst>
              <a:ext uri="{FF2B5EF4-FFF2-40B4-BE49-F238E27FC236}">
                <a16:creationId xmlns:a16="http://schemas.microsoft.com/office/drawing/2014/main" id="{B8A9D189-B71E-FDE3-1938-111D6BA07E19}"/>
              </a:ext>
            </a:extLst>
          </p:cNvPr>
          <p:cNvSpPr txBox="1"/>
          <p:nvPr/>
        </p:nvSpPr>
        <p:spPr>
          <a:xfrm>
            <a:off x="201823" y="850451"/>
            <a:ext cx="5016437" cy="584775"/>
          </a:xfrm>
          <a:prstGeom prst="rect">
            <a:avLst/>
          </a:prstGeom>
          <a:noFill/>
        </p:spPr>
        <p:txBody>
          <a:bodyPr wrap="square" rtlCol="0">
            <a:spAutoFit/>
          </a:bodyPr>
          <a:lstStyle/>
          <a:p>
            <a:r>
              <a:rPr lang="en-US" sz="1600" dirty="0"/>
              <a:t>The “WELL” acts as a multiplication channel for the ionization produced in the gas of the drift gap </a:t>
            </a:r>
          </a:p>
        </p:txBody>
      </p:sp>
      <p:sp>
        <p:nvSpPr>
          <p:cNvPr id="16" name="CasellaDiTesto 15">
            <a:extLst>
              <a:ext uri="{FF2B5EF4-FFF2-40B4-BE49-F238E27FC236}">
                <a16:creationId xmlns:a16="http://schemas.microsoft.com/office/drawing/2014/main" id="{C30A3301-7F73-F6BF-30C0-412C299C63EF}"/>
              </a:ext>
            </a:extLst>
          </p:cNvPr>
          <p:cNvSpPr txBox="1"/>
          <p:nvPr/>
        </p:nvSpPr>
        <p:spPr>
          <a:xfrm>
            <a:off x="221363" y="1599816"/>
            <a:ext cx="4742117" cy="1077218"/>
          </a:xfrm>
          <a:prstGeom prst="rect">
            <a:avLst/>
          </a:prstGeom>
          <a:noFill/>
        </p:spPr>
        <p:txBody>
          <a:bodyPr wrap="square" rtlCol="0">
            <a:spAutoFit/>
          </a:bodyPr>
          <a:lstStyle/>
          <a:p>
            <a:r>
              <a:rPr lang="en-US" sz="1600" dirty="0">
                <a:solidFill>
                  <a:srgbClr val="002060"/>
                </a:solidFill>
              </a:rPr>
              <a:t>The charge induced on the resistive layer is spread with a time constant:</a:t>
            </a:r>
          </a:p>
          <a:p>
            <a:pPr algn="ctr"/>
            <a:r>
              <a:rPr lang="en-US" sz="1600" dirty="0">
                <a:solidFill>
                  <a:srgbClr val="002060"/>
                </a:solidFill>
              </a:rPr>
              <a:t>𝜏 ~ </a:t>
            </a:r>
            <a:r>
              <a:rPr lang="en-US" sz="1600" dirty="0">
                <a:solidFill>
                  <a:srgbClr val="C00000"/>
                </a:solidFill>
              </a:rPr>
              <a:t>𝜌 </a:t>
            </a:r>
            <a:r>
              <a:rPr lang="en-US" sz="1600" dirty="0">
                <a:solidFill>
                  <a:srgbClr val="002060"/>
                </a:solidFill>
              </a:rPr>
              <a:t>x c</a:t>
            </a:r>
            <a:r>
              <a:rPr lang="en-US" sz="1600" dirty="0">
                <a:solidFill>
                  <a:srgbClr val="0070C0"/>
                </a:solidFill>
              </a:rPr>
              <a:t> </a:t>
            </a:r>
          </a:p>
          <a:p>
            <a:r>
              <a:rPr lang="en-US" sz="1600" i="1" dirty="0">
                <a:solidFill>
                  <a:srgbClr val="002060"/>
                </a:solidFill>
              </a:rPr>
              <a:t>[M.S. Dixit et al., NIMA 566 (2006) 281]: </a:t>
            </a:r>
            <a:endParaRPr lang="en-US" sz="1600" dirty="0">
              <a:solidFill>
                <a:srgbClr val="002060"/>
              </a:solidFill>
            </a:endParaRPr>
          </a:p>
        </p:txBody>
      </p:sp>
      <p:cxnSp>
        <p:nvCxnSpPr>
          <p:cNvPr id="17" name="Connettore 2 16">
            <a:extLst>
              <a:ext uri="{FF2B5EF4-FFF2-40B4-BE49-F238E27FC236}">
                <a16:creationId xmlns:a16="http://schemas.microsoft.com/office/drawing/2014/main" id="{49841632-4FF5-E36D-DDE1-790C9F7A7C02}"/>
              </a:ext>
            </a:extLst>
          </p:cNvPr>
          <p:cNvCxnSpPr>
            <a:cxnSpLocks/>
          </p:cNvCxnSpPr>
          <p:nvPr/>
        </p:nvCxnSpPr>
        <p:spPr>
          <a:xfrm flipV="1">
            <a:off x="3007034" y="2094106"/>
            <a:ext cx="3217103" cy="894285"/>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Connettore 2 17">
            <a:extLst>
              <a:ext uri="{FF2B5EF4-FFF2-40B4-BE49-F238E27FC236}">
                <a16:creationId xmlns:a16="http://schemas.microsoft.com/office/drawing/2014/main" id="{581ABA7F-8770-67E6-16C7-386D9A665445}"/>
              </a:ext>
            </a:extLst>
          </p:cNvPr>
          <p:cNvCxnSpPr>
            <a:cxnSpLocks/>
          </p:cNvCxnSpPr>
          <p:nvPr/>
        </p:nvCxnSpPr>
        <p:spPr>
          <a:xfrm flipV="1">
            <a:off x="6152995" y="2395213"/>
            <a:ext cx="341378" cy="702213"/>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21" name="CasellaDiTesto 20">
            <a:extLst>
              <a:ext uri="{FF2B5EF4-FFF2-40B4-BE49-F238E27FC236}">
                <a16:creationId xmlns:a16="http://schemas.microsoft.com/office/drawing/2014/main" id="{C076CC99-4639-AAA4-4BF6-0D7BDE7838A7}"/>
              </a:ext>
            </a:extLst>
          </p:cNvPr>
          <p:cNvSpPr txBox="1"/>
          <p:nvPr/>
        </p:nvSpPr>
        <p:spPr>
          <a:xfrm>
            <a:off x="261940" y="3779418"/>
            <a:ext cx="8491157"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t>The resistive stage ensures the quenching of the spark amplitude </a:t>
            </a:r>
          </a:p>
          <a:p>
            <a:pPr marL="285750" indent="-285750">
              <a:buFont typeface="Arial" panose="020B0604020202020204" pitchFamily="34" charset="0"/>
              <a:buChar char="•"/>
            </a:pPr>
            <a:r>
              <a:rPr lang="en-US" sz="1600" dirty="0">
                <a:solidFill>
                  <a:srgbClr val="002060"/>
                </a:solidFill>
              </a:rPr>
              <a:t>As a </a:t>
            </a:r>
            <a:r>
              <a:rPr lang="en-US" sz="1600" i="1" dirty="0">
                <a:solidFill>
                  <a:srgbClr val="002060"/>
                </a:solidFill>
              </a:rPr>
              <a:t>drawback, t</a:t>
            </a:r>
            <a:r>
              <a:rPr lang="en-US" sz="1600" dirty="0">
                <a:solidFill>
                  <a:srgbClr val="002060"/>
                </a:solidFill>
              </a:rPr>
              <a:t>he capability to stand high particle fluxes is reduced, but appropriate grounding schemes of the resistive layer solves this problem </a:t>
            </a:r>
          </a:p>
          <a:p>
            <a:endParaRPr lang="en-US" sz="1600" dirty="0"/>
          </a:p>
        </p:txBody>
      </p:sp>
      <p:sp>
        <p:nvSpPr>
          <p:cNvPr id="22" name="CasellaDiTesto 21">
            <a:extLst>
              <a:ext uri="{FF2B5EF4-FFF2-40B4-BE49-F238E27FC236}">
                <a16:creationId xmlns:a16="http://schemas.microsoft.com/office/drawing/2014/main" id="{321CAD8C-E667-2D29-ECB7-58476EB67515}"/>
              </a:ext>
            </a:extLst>
          </p:cNvPr>
          <p:cNvSpPr txBox="1"/>
          <p:nvPr/>
        </p:nvSpPr>
        <p:spPr>
          <a:xfrm>
            <a:off x="5396125" y="2669121"/>
            <a:ext cx="579005" cy="261610"/>
          </a:xfrm>
          <a:prstGeom prst="rect">
            <a:avLst/>
          </a:prstGeom>
          <a:noFill/>
        </p:spPr>
        <p:txBody>
          <a:bodyPr wrap="none" rtlCol="0">
            <a:spAutoFit/>
          </a:bodyPr>
          <a:lstStyle/>
          <a:p>
            <a:r>
              <a:rPr lang="en-US" sz="1100" b="1"/>
              <a:t>Strips/</a:t>
            </a:r>
          </a:p>
        </p:txBody>
      </p:sp>
      <p:sp>
        <p:nvSpPr>
          <p:cNvPr id="5" name="Segnaposto piè di pagina 23">
            <a:extLst>
              <a:ext uri="{FF2B5EF4-FFF2-40B4-BE49-F238E27FC236}">
                <a16:creationId xmlns:a16="http://schemas.microsoft.com/office/drawing/2014/main" id="{E7636883-58FE-6598-CB62-720DEFCADBFF}"/>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28148934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magine 19">
            <a:extLst>
              <a:ext uri="{FF2B5EF4-FFF2-40B4-BE49-F238E27FC236}">
                <a16:creationId xmlns:a16="http://schemas.microsoft.com/office/drawing/2014/main" id="{3CA883AC-475C-38CC-B561-73B68FEE94C3}"/>
              </a:ext>
            </a:extLst>
          </p:cNvPr>
          <p:cNvPicPr>
            <a:picLocks noChangeAspect="1"/>
          </p:cNvPicPr>
          <p:nvPr/>
        </p:nvPicPr>
        <p:blipFill>
          <a:blip r:embed="rId3"/>
          <a:stretch>
            <a:fillRect/>
          </a:stretch>
        </p:blipFill>
        <p:spPr>
          <a:xfrm>
            <a:off x="424200" y="1793590"/>
            <a:ext cx="3229265" cy="1817749"/>
          </a:xfrm>
          <a:prstGeom prst="rect">
            <a:avLst/>
          </a:prstGeom>
        </p:spPr>
      </p:pic>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a:solidFill>
                  <a:srgbClr val="C00000"/>
                </a:solidFill>
              </a:rPr>
              <a:t>The </a:t>
            </a:r>
            <a:r>
              <a:rPr lang="en-US" sz="2800" b="1" dirty="0" err="1">
                <a:solidFill>
                  <a:srgbClr val="C00000"/>
                </a:solidFill>
              </a:rPr>
              <a:t>μ</a:t>
            </a:r>
            <a:r>
              <a:rPr lang="en-US" sz="2800" b="1" dirty="0">
                <a:solidFill>
                  <a:srgbClr val="C00000"/>
                </a:solidFill>
              </a:rPr>
              <a:t>-RWELL Technology </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Segnaposto numero diapositiva 7">
            <a:extLst>
              <a:ext uri="{FF2B5EF4-FFF2-40B4-BE49-F238E27FC236}">
                <a16:creationId xmlns:a16="http://schemas.microsoft.com/office/drawing/2014/main" id="{0C1795B2-1E0C-43DA-47EC-3583A026F7D8}"/>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41</a:t>
            </a:fld>
            <a:endParaRPr lang="en-US"/>
          </a:p>
        </p:txBody>
      </p:sp>
      <p:grpSp>
        <p:nvGrpSpPr>
          <p:cNvPr id="2" name="Gruppo 1">
            <a:extLst>
              <a:ext uri="{FF2B5EF4-FFF2-40B4-BE49-F238E27FC236}">
                <a16:creationId xmlns:a16="http://schemas.microsoft.com/office/drawing/2014/main" id="{6676039A-3A2B-407C-C045-77A3B439CE89}"/>
              </a:ext>
            </a:extLst>
          </p:cNvPr>
          <p:cNvGrpSpPr/>
          <p:nvPr/>
        </p:nvGrpSpPr>
        <p:grpSpPr>
          <a:xfrm>
            <a:off x="239905" y="1422484"/>
            <a:ext cx="8294579" cy="2278646"/>
            <a:chOff x="541541" y="336360"/>
            <a:chExt cx="8294579" cy="2278646"/>
          </a:xfrm>
        </p:grpSpPr>
        <p:pic>
          <p:nvPicPr>
            <p:cNvPr id="5" name="Immagine 4">
              <a:extLst>
                <a:ext uri="{FF2B5EF4-FFF2-40B4-BE49-F238E27FC236}">
                  <a16:creationId xmlns:a16="http://schemas.microsoft.com/office/drawing/2014/main" id="{57DE548D-C42A-0929-B6D9-6B6C14964407}"/>
                </a:ext>
              </a:extLst>
            </p:cNvPr>
            <p:cNvPicPr>
              <a:picLocks noChangeAspect="1"/>
            </p:cNvPicPr>
            <p:nvPr/>
          </p:nvPicPr>
          <p:blipFill>
            <a:blip r:embed="rId4"/>
            <a:stretch>
              <a:fillRect/>
            </a:stretch>
          </p:blipFill>
          <p:spPr>
            <a:xfrm>
              <a:off x="5644050" y="707466"/>
              <a:ext cx="2928588" cy="1907540"/>
            </a:xfrm>
            <a:prstGeom prst="rect">
              <a:avLst/>
            </a:prstGeom>
          </p:spPr>
        </p:pic>
        <p:sp>
          <p:nvSpPr>
            <p:cNvPr id="6" name="CasellaDiTesto 5">
              <a:extLst>
                <a:ext uri="{FF2B5EF4-FFF2-40B4-BE49-F238E27FC236}">
                  <a16:creationId xmlns:a16="http://schemas.microsoft.com/office/drawing/2014/main" id="{B221BE60-153E-A8FE-E32E-429947C3131A}"/>
                </a:ext>
              </a:extLst>
            </p:cNvPr>
            <p:cNvSpPr txBox="1"/>
            <p:nvPr/>
          </p:nvSpPr>
          <p:spPr>
            <a:xfrm>
              <a:off x="541541" y="363621"/>
              <a:ext cx="4316097" cy="369332"/>
            </a:xfrm>
            <a:prstGeom prst="rect">
              <a:avLst/>
            </a:prstGeom>
            <a:noFill/>
          </p:spPr>
          <p:txBody>
            <a:bodyPr wrap="square">
              <a:spAutoFit/>
            </a:bodyPr>
            <a:lstStyle/>
            <a:p>
              <a:r>
                <a:rPr lang="en-US" b="1" dirty="0">
                  <a:effectLst/>
                </a:rPr>
                <a:t>PEP – Patterning-Etching-plating </a:t>
              </a:r>
              <a:endParaRPr lang="en-US" dirty="0">
                <a:effectLst/>
              </a:endParaRPr>
            </a:p>
          </p:txBody>
        </p:sp>
        <p:sp>
          <p:nvSpPr>
            <p:cNvPr id="7" name="Ovale 6">
              <a:extLst>
                <a:ext uri="{FF2B5EF4-FFF2-40B4-BE49-F238E27FC236}">
                  <a16:creationId xmlns:a16="http://schemas.microsoft.com/office/drawing/2014/main" id="{A19E6E0A-2841-206A-1AB8-0B8E8DC217AF}"/>
                </a:ext>
              </a:extLst>
            </p:cNvPr>
            <p:cNvSpPr/>
            <p:nvPr/>
          </p:nvSpPr>
          <p:spPr>
            <a:xfrm>
              <a:off x="2043487" y="2136832"/>
              <a:ext cx="498562" cy="407619"/>
            </a:xfrm>
            <a:prstGeom prst="ellipse">
              <a:avLst/>
            </a:prstGeom>
            <a:noFill/>
            <a:ln w="952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8" name="Connettore 2 7">
              <a:extLst>
                <a:ext uri="{FF2B5EF4-FFF2-40B4-BE49-F238E27FC236}">
                  <a16:creationId xmlns:a16="http://schemas.microsoft.com/office/drawing/2014/main" id="{876ADBBF-3030-BE04-D6AC-39EEE09CDBDF}"/>
                </a:ext>
              </a:extLst>
            </p:cNvPr>
            <p:cNvCxnSpPr>
              <a:cxnSpLocks/>
              <a:stCxn id="7" idx="6"/>
            </p:cNvCxnSpPr>
            <p:nvPr/>
          </p:nvCxnSpPr>
          <p:spPr>
            <a:xfrm flipV="1">
              <a:off x="2542049" y="1818754"/>
              <a:ext cx="3728642" cy="52188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9" name="CasellaDiTesto 8">
              <a:extLst>
                <a:ext uri="{FF2B5EF4-FFF2-40B4-BE49-F238E27FC236}">
                  <a16:creationId xmlns:a16="http://schemas.microsoft.com/office/drawing/2014/main" id="{7417B204-F7D5-08EF-8615-7429AA7DDDFB}"/>
                </a:ext>
              </a:extLst>
            </p:cNvPr>
            <p:cNvSpPr txBox="1"/>
            <p:nvPr/>
          </p:nvSpPr>
          <p:spPr>
            <a:xfrm>
              <a:off x="5606855" y="336360"/>
              <a:ext cx="3229265" cy="461665"/>
            </a:xfrm>
            <a:prstGeom prst="rect">
              <a:avLst/>
            </a:prstGeom>
            <a:noFill/>
          </p:spPr>
          <p:txBody>
            <a:bodyPr wrap="square">
              <a:spAutoFit/>
            </a:bodyPr>
            <a:lstStyle/>
            <a:p>
              <a:r>
                <a:rPr lang="en-US" sz="1200" i="1" dirty="0">
                  <a:effectLst/>
                </a:rPr>
                <a:t>The micro-RWELL layouts for high particle rate, </a:t>
              </a:r>
              <a:r>
                <a:rPr lang="en-US" sz="1200" i="1" dirty="0" err="1">
                  <a:effectLst/>
                </a:rPr>
                <a:t>G.Bencivenni</a:t>
              </a:r>
              <a:r>
                <a:rPr lang="en-US" sz="1200" i="1" dirty="0">
                  <a:effectLst/>
                </a:rPr>
                <a:t> et al., 2019-JINST-14-P05014 </a:t>
              </a:r>
              <a:endParaRPr lang="en-US" sz="1200" dirty="0">
                <a:effectLst/>
              </a:endParaRPr>
            </a:p>
          </p:txBody>
        </p:sp>
      </p:grpSp>
      <p:sp>
        <p:nvSpPr>
          <p:cNvPr id="10" name="CasellaDiTesto 9">
            <a:extLst>
              <a:ext uri="{FF2B5EF4-FFF2-40B4-BE49-F238E27FC236}">
                <a16:creationId xmlns:a16="http://schemas.microsoft.com/office/drawing/2014/main" id="{141B120F-E06A-6D37-C21C-1E7E95B4659E}"/>
              </a:ext>
            </a:extLst>
          </p:cNvPr>
          <p:cNvSpPr txBox="1"/>
          <p:nvPr/>
        </p:nvSpPr>
        <p:spPr>
          <a:xfrm>
            <a:off x="18008" y="3729310"/>
            <a:ext cx="9265298" cy="523220"/>
          </a:xfrm>
          <a:prstGeom prst="rect">
            <a:avLst/>
          </a:prstGeom>
          <a:noFill/>
        </p:spPr>
        <p:txBody>
          <a:bodyPr wrap="square">
            <a:spAutoFit/>
          </a:bodyPr>
          <a:lstStyle/>
          <a:p>
            <a:r>
              <a:rPr lang="en-US" sz="1400">
                <a:effectLst/>
                <a:latin typeface="Helvetica" pitchFamily="2" charset="0"/>
              </a:rPr>
              <a:t>The active area is discontinued by grooves that uncover the DLC; then a copper plating, carefully separated from the copper in the active sectors, is disposed to connect the DLC to the ground. </a:t>
            </a:r>
            <a:endParaRPr lang="en-US" sz="1400"/>
          </a:p>
        </p:txBody>
      </p:sp>
      <p:sp>
        <p:nvSpPr>
          <p:cNvPr id="12" name="CasellaDiTesto 11">
            <a:extLst>
              <a:ext uri="{FF2B5EF4-FFF2-40B4-BE49-F238E27FC236}">
                <a16:creationId xmlns:a16="http://schemas.microsoft.com/office/drawing/2014/main" id="{224476C6-621E-BA4A-0E7E-8BE3D39E11A8}"/>
              </a:ext>
            </a:extLst>
          </p:cNvPr>
          <p:cNvSpPr txBox="1"/>
          <p:nvPr/>
        </p:nvSpPr>
        <p:spPr>
          <a:xfrm>
            <a:off x="18008" y="726161"/>
            <a:ext cx="8871239" cy="738664"/>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prstClr val="black"/>
                </a:solidFill>
                <a:effectLst/>
                <a:uLnTx/>
                <a:uFillTx/>
                <a:latin typeface="Helvetica" pitchFamily="2" charset="0"/>
                <a:ea typeface="+mn-ea"/>
                <a:cs typeface="+mn-cs"/>
              </a:rPr>
              <a:t>Studies have been focused on the DLC grounding layout to increase the rate capability while maintaining a safe resistivity    =&gt; </a:t>
            </a:r>
            <a:r>
              <a:rPr kumimoji="0" lang="en-US" sz="1400" b="0" i="0" u="none" strike="noStrike" kern="1200" cap="none" spc="0" normalizeH="0" baseline="0" dirty="0">
                <a:ln>
                  <a:noFill/>
                </a:ln>
                <a:solidFill>
                  <a:srgbClr val="0070C0"/>
                </a:solidFill>
                <a:effectLst/>
                <a:uLnTx/>
                <a:uFillTx/>
                <a:latin typeface="Calibri"/>
                <a:ea typeface="+mn-ea"/>
                <a:cs typeface="+mn-cs"/>
              </a:rPr>
              <a:t>The solution is to reduce as much as possible the current path towards the ground connection introducing a high density “</a:t>
            </a:r>
            <a:r>
              <a:rPr kumimoji="0" lang="en-US" sz="1400" b="1" i="0" u="none" strike="noStrike" kern="1200" cap="none" spc="0" normalizeH="0" baseline="0" dirty="0">
                <a:ln>
                  <a:noFill/>
                </a:ln>
                <a:solidFill>
                  <a:srgbClr val="C00000"/>
                </a:solidFill>
                <a:effectLst/>
                <a:uLnTx/>
                <a:uFillTx/>
                <a:latin typeface="Calibri"/>
                <a:ea typeface="+mn-ea"/>
                <a:cs typeface="+mn-cs"/>
              </a:rPr>
              <a:t>grounding network</a:t>
            </a:r>
            <a:r>
              <a:rPr kumimoji="0" lang="en-US" sz="1400" b="0" i="0" u="none" strike="noStrike" kern="1200" cap="none" spc="0" normalizeH="0" baseline="0" dirty="0">
                <a:ln>
                  <a:noFill/>
                </a:ln>
                <a:solidFill>
                  <a:srgbClr val="0070C0"/>
                </a:solidFill>
                <a:effectLst/>
                <a:uLnTx/>
                <a:uFillTx/>
                <a:latin typeface="Calibri"/>
                <a:ea typeface="+mn-ea"/>
                <a:cs typeface="+mn-cs"/>
              </a:rPr>
              <a:t>” on the resistive stage of the detector </a:t>
            </a:r>
          </a:p>
        </p:txBody>
      </p:sp>
      <p:sp>
        <p:nvSpPr>
          <p:cNvPr id="14" name="CasellaDiTesto 13">
            <a:extLst>
              <a:ext uri="{FF2B5EF4-FFF2-40B4-BE49-F238E27FC236}">
                <a16:creationId xmlns:a16="http://schemas.microsoft.com/office/drawing/2014/main" id="{808A0A5F-EA5B-3DF7-4567-88DDA4FC8810}"/>
              </a:ext>
            </a:extLst>
          </p:cNvPr>
          <p:cNvSpPr txBox="1"/>
          <p:nvPr/>
        </p:nvSpPr>
        <p:spPr>
          <a:xfrm>
            <a:off x="80361" y="4201224"/>
            <a:ext cx="8951281" cy="338554"/>
          </a:xfrm>
          <a:prstGeom prst="rect">
            <a:avLst/>
          </a:prstGeom>
          <a:noFill/>
        </p:spPr>
        <p:txBody>
          <a:bodyPr wrap="square">
            <a:spAutoFit/>
          </a:bodyPr>
          <a:lstStyle/>
          <a:p>
            <a:r>
              <a:rPr lang="en-US" sz="1600" i="1" dirty="0">
                <a:solidFill>
                  <a:srgbClr val="0070C0"/>
                </a:solidFill>
                <a:effectLst/>
              </a:rPr>
              <a:t>A small dead zone on the amplification stage must be introduced for high stability operation </a:t>
            </a:r>
            <a:endParaRPr lang="en-US" sz="1600" dirty="0">
              <a:solidFill>
                <a:srgbClr val="0070C0"/>
              </a:solidFill>
              <a:effectLst/>
            </a:endParaRPr>
          </a:p>
        </p:txBody>
      </p:sp>
      <p:sp>
        <p:nvSpPr>
          <p:cNvPr id="11" name="Segnaposto piè di pagina 23">
            <a:extLst>
              <a:ext uri="{FF2B5EF4-FFF2-40B4-BE49-F238E27FC236}">
                <a16:creationId xmlns:a16="http://schemas.microsoft.com/office/drawing/2014/main" id="{AD6745F6-FA11-59FE-8CD4-3F40A5465D6C}"/>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4535533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a:solidFill>
                  <a:srgbClr val="C00000"/>
                </a:solidFill>
              </a:rPr>
              <a:t>The </a:t>
            </a:r>
            <a:r>
              <a:rPr lang="en-US" sz="2800" b="1" dirty="0" err="1">
                <a:solidFill>
                  <a:srgbClr val="C00000"/>
                </a:solidFill>
              </a:rPr>
              <a:t>μ</a:t>
            </a:r>
            <a:r>
              <a:rPr lang="en-US" sz="2800" b="1" dirty="0">
                <a:solidFill>
                  <a:srgbClr val="C00000"/>
                </a:solidFill>
              </a:rPr>
              <a:t>-RWELL Technology </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Segnaposto numero diapositiva 7">
            <a:extLst>
              <a:ext uri="{FF2B5EF4-FFF2-40B4-BE49-F238E27FC236}">
                <a16:creationId xmlns:a16="http://schemas.microsoft.com/office/drawing/2014/main" id="{0C1795B2-1E0C-43DA-47EC-3583A026F7D8}"/>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42</a:t>
            </a:fld>
            <a:endParaRPr lang="en-US"/>
          </a:p>
        </p:txBody>
      </p:sp>
      <p:sp>
        <p:nvSpPr>
          <p:cNvPr id="2" name="Rettangolo con angoli arrotondati 1">
            <a:extLst>
              <a:ext uri="{FF2B5EF4-FFF2-40B4-BE49-F238E27FC236}">
                <a16:creationId xmlns:a16="http://schemas.microsoft.com/office/drawing/2014/main" id="{96000BDC-4131-F177-66CD-75ABF5CAF7A7}"/>
              </a:ext>
            </a:extLst>
          </p:cNvPr>
          <p:cNvSpPr/>
          <p:nvPr/>
        </p:nvSpPr>
        <p:spPr>
          <a:xfrm>
            <a:off x="205273" y="699372"/>
            <a:ext cx="8801658" cy="1490202"/>
          </a:xfrm>
          <a:prstGeom prst="roundRect">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Immagine 4" descr="Immagine che contiene linea, diagramma, Diagramma, testo&#10;&#10;Descrizione generata automaticamente">
            <a:extLst>
              <a:ext uri="{FF2B5EF4-FFF2-40B4-BE49-F238E27FC236}">
                <a16:creationId xmlns:a16="http://schemas.microsoft.com/office/drawing/2014/main" id="{8208A69D-1930-B989-E119-F3426872A413}"/>
              </a:ext>
            </a:extLst>
          </p:cNvPr>
          <p:cNvPicPr>
            <a:picLocks noChangeAspect="1"/>
          </p:cNvPicPr>
          <p:nvPr/>
        </p:nvPicPr>
        <p:blipFill>
          <a:blip r:embed="rId3"/>
          <a:stretch>
            <a:fillRect/>
          </a:stretch>
        </p:blipFill>
        <p:spPr>
          <a:xfrm>
            <a:off x="559695" y="2213480"/>
            <a:ext cx="4208248" cy="1797522"/>
          </a:xfrm>
          <a:prstGeom prst="rect">
            <a:avLst/>
          </a:prstGeom>
        </p:spPr>
      </p:pic>
      <p:pic>
        <p:nvPicPr>
          <p:cNvPr id="6" name="Immagine 5">
            <a:extLst>
              <a:ext uri="{FF2B5EF4-FFF2-40B4-BE49-F238E27FC236}">
                <a16:creationId xmlns:a16="http://schemas.microsoft.com/office/drawing/2014/main" id="{A06F2480-4902-7EF3-9563-D2889CE0136E}"/>
              </a:ext>
            </a:extLst>
          </p:cNvPr>
          <p:cNvPicPr>
            <a:picLocks noChangeAspect="1"/>
          </p:cNvPicPr>
          <p:nvPr/>
        </p:nvPicPr>
        <p:blipFill>
          <a:blip r:embed="rId4"/>
          <a:stretch>
            <a:fillRect/>
          </a:stretch>
        </p:blipFill>
        <p:spPr>
          <a:xfrm>
            <a:off x="738901" y="820742"/>
            <a:ext cx="680396" cy="1226785"/>
          </a:xfrm>
          <a:prstGeom prst="rect">
            <a:avLst/>
          </a:prstGeom>
        </p:spPr>
      </p:pic>
      <p:pic>
        <p:nvPicPr>
          <p:cNvPr id="7" name="Immagine 6" descr="Immagine che contiene testo, schermata, Carattere, linea&#10;&#10;Descrizione generata automaticamente">
            <a:extLst>
              <a:ext uri="{FF2B5EF4-FFF2-40B4-BE49-F238E27FC236}">
                <a16:creationId xmlns:a16="http://schemas.microsoft.com/office/drawing/2014/main" id="{369C405D-0A58-1B9D-1A0B-0127F97790E7}"/>
              </a:ext>
            </a:extLst>
          </p:cNvPr>
          <p:cNvPicPr>
            <a:picLocks noChangeAspect="1"/>
          </p:cNvPicPr>
          <p:nvPr/>
        </p:nvPicPr>
        <p:blipFill>
          <a:blip r:embed="rId5"/>
          <a:stretch>
            <a:fillRect/>
          </a:stretch>
        </p:blipFill>
        <p:spPr>
          <a:xfrm>
            <a:off x="1952924" y="1072655"/>
            <a:ext cx="1545666" cy="982794"/>
          </a:xfrm>
          <a:prstGeom prst="rect">
            <a:avLst/>
          </a:prstGeom>
        </p:spPr>
      </p:pic>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ABFD4C24-06DF-227A-7F1A-DD82F74F7AAF}"/>
                  </a:ext>
                </a:extLst>
              </p:cNvPr>
              <p:cNvSpPr txBox="1"/>
              <p:nvPr/>
            </p:nvSpPr>
            <p:spPr>
              <a:xfrm>
                <a:off x="3498590" y="1174881"/>
                <a:ext cx="1545666" cy="644219"/>
              </a:xfrm>
              <a:prstGeom prst="roundRect">
                <a:avLst/>
              </a:prstGeom>
            </p:spPr>
            <p:style>
              <a:lnRef idx="1">
                <a:schemeClr val="dk1"/>
              </a:lnRef>
              <a:fillRef idx="2">
                <a:schemeClr val="dk1"/>
              </a:fillRef>
              <a:effectRef idx="1">
                <a:schemeClr val="dk1"/>
              </a:effectRef>
              <a:fontRef idx="minor">
                <a:schemeClr val="dk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𝑥</m:t>
                          </m:r>
                        </m:e>
                        <m:sub>
                          <m:r>
                            <a:rPr lang="it-IT" b="0" i="1" smtClean="0">
                              <a:latin typeface="Cambria Math" panose="02040503050406030204" pitchFamily="18" charset="0"/>
                            </a:rPr>
                            <m:t>h𝑖𝑡</m:t>
                          </m:r>
                        </m:sub>
                      </m:sSub>
                      <m:r>
                        <a:rPr lang="it-IT" b="0" i="1" smtClean="0">
                          <a:latin typeface="Cambria Math" panose="02040503050406030204" pitchFamily="18" charset="0"/>
                        </a:rPr>
                        <m:t>=</m:t>
                      </m:r>
                      <m:f>
                        <m:fPr>
                          <m:ctrlPr>
                            <a:rPr lang="it-IT" b="0" i="1" smtClean="0">
                              <a:latin typeface="Cambria Math" panose="02040503050406030204" pitchFamily="18" charset="0"/>
                            </a:rPr>
                          </m:ctrlPr>
                        </m:fPr>
                        <m:num>
                          <m:nary>
                            <m:naryPr>
                              <m:chr m:val="∑"/>
                              <m:subHide m:val="on"/>
                              <m:supHide m:val="on"/>
                              <m:ctrlPr>
                                <a:rPr lang="it-IT" b="0" i="1" smtClean="0">
                                  <a:latin typeface="Cambria Math" panose="02040503050406030204" pitchFamily="18" charset="0"/>
                                </a:rPr>
                              </m:ctrlPr>
                            </m:naryPr>
                            <m:sub/>
                            <m:sup/>
                            <m:e>
                              <m:sSub>
                                <m:sSubPr>
                                  <m:ctrlPr>
                                    <a:rPr lang="it-IT" b="0" i="1" smtClean="0">
                                      <a:latin typeface="Cambria Math" panose="02040503050406030204" pitchFamily="18" charset="0"/>
                                    </a:rPr>
                                  </m:ctrlPr>
                                </m:sSubPr>
                                <m:e>
                                  <m:r>
                                    <a:rPr lang="it-IT" b="0" i="1" smtClean="0">
                                      <a:latin typeface="Cambria Math" panose="02040503050406030204" pitchFamily="18" charset="0"/>
                                    </a:rPr>
                                    <m:t>𝑥</m:t>
                                  </m:r>
                                </m:e>
                                <m:sub>
                                  <m:r>
                                    <a:rPr lang="it-IT" b="0" i="1" smtClean="0">
                                      <a:latin typeface="Cambria Math" panose="02040503050406030204" pitchFamily="18" charset="0"/>
                                    </a:rPr>
                                    <m:t>𝑖</m:t>
                                  </m:r>
                                </m:sub>
                              </m:sSub>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𝑞</m:t>
                                  </m:r>
                                </m:e>
                                <m:sub>
                                  <m:r>
                                    <a:rPr lang="it-IT" b="0" i="1" smtClean="0">
                                      <a:latin typeface="Cambria Math" panose="02040503050406030204" pitchFamily="18" charset="0"/>
                                    </a:rPr>
                                    <m:t>𝑖</m:t>
                                  </m:r>
                                </m:sub>
                              </m:sSub>
                            </m:e>
                          </m:nary>
                        </m:num>
                        <m:den>
                          <m:sSub>
                            <m:sSubPr>
                              <m:ctrlPr>
                                <a:rPr lang="it-IT" b="0" i="1" smtClean="0">
                                  <a:latin typeface="Cambria Math" panose="02040503050406030204" pitchFamily="18" charset="0"/>
                                </a:rPr>
                              </m:ctrlPr>
                            </m:sSubPr>
                            <m:e>
                              <m:r>
                                <a:rPr lang="it-IT" b="0" i="1" smtClean="0">
                                  <a:latin typeface="Cambria Math" panose="02040503050406030204" pitchFamily="18" charset="0"/>
                                </a:rPr>
                                <m:t>𝑄</m:t>
                              </m:r>
                            </m:e>
                            <m:sub>
                              <m:r>
                                <a:rPr lang="it-IT" b="0" i="1" smtClean="0">
                                  <a:latin typeface="Cambria Math" panose="02040503050406030204" pitchFamily="18" charset="0"/>
                                </a:rPr>
                                <m:t>𝑡𝑜𝑡</m:t>
                              </m:r>
                            </m:sub>
                          </m:sSub>
                        </m:den>
                      </m:f>
                    </m:oMath>
                  </m:oMathPara>
                </a14:m>
                <a:endParaRPr lang="en-US" dirty="0"/>
              </a:p>
            </p:txBody>
          </p:sp>
        </mc:Choice>
        <mc:Fallback xmlns="">
          <p:sp>
            <p:nvSpPr>
              <p:cNvPr id="8" name="CasellaDiTesto 7">
                <a:extLst>
                  <a:ext uri="{FF2B5EF4-FFF2-40B4-BE49-F238E27FC236}">
                    <a16:creationId xmlns:a16="http://schemas.microsoft.com/office/drawing/2014/main" id="{ABFD4C24-06DF-227A-7F1A-DD82F74F7AAF}"/>
                  </a:ext>
                </a:extLst>
              </p:cNvPr>
              <p:cNvSpPr txBox="1">
                <a:spLocks noRot="1" noChangeAspect="1" noMove="1" noResize="1" noEditPoints="1" noAdjustHandles="1" noChangeArrowheads="1" noChangeShapeType="1" noTextEdit="1"/>
              </p:cNvSpPr>
              <p:nvPr/>
            </p:nvSpPr>
            <p:spPr>
              <a:xfrm>
                <a:off x="3498590" y="1174881"/>
                <a:ext cx="1545666" cy="644219"/>
              </a:xfrm>
              <a:prstGeom prst="roundRect">
                <a:avLst/>
              </a:prstGeom>
              <a:blipFill>
                <a:blip r:embed="rId6"/>
                <a:stretch>
                  <a:fillRect/>
                </a:stretch>
              </a:blipFill>
            </p:spPr>
            <p:txBody>
              <a:bodyPr/>
              <a:lstStyle/>
              <a:p>
                <a:r>
                  <a:rPr lang="en-US">
                    <a:noFill/>
                  </a:rPr>
                  <a:t> </a:t>
                </a:r>
              </a:p>
            </p:txBody>
          </p:sp>
        </mc:Fallback>
      </mc:AlternateContent>
      <p:sp>
        <p:nvSpPr>
          <p:cNvPr id="9" name="CasellaDiTesto 8">
            <a:extLst>
              <a:ext uri="{FF2B5EF4-FFF2-40B4-BE49-F238E27FC236}">
                <a16:creationId xmlns:a16="http://schemas.microsoft.com/office/drawing/2014/main" id="{6204330B-C056-BEE1-8885-B4607B927A7E}"/>
              </a:ext>
            </a:extLst>
          </p:cNvPr>
          <p:cNvSpPr txBox="1"/>
          <p:nvPr/>
        </p:nvSpPr>
        <p:spPr>
          <a:xfrm>
            <a:off x="5246242" y="760726"/>
            <a:ext cx="3608509" cy="14773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1600" b="1" dirty="0">
                <a:solidFill>
                  <a:srgbClr val="C00000"/>
                </a:solidFill>
                <a:effectLst/>
              </a:rPr>
              <a:t>Charge Centroid reconstruction method </a:t>
            </a:r>
          </a:p>
          <a:p>
            <a:pPr algn="just"/>
            <a:endParaRPr lang="en-US" sz="1000" dirty="0">
              <a:solidFill>
                <a:srgbClr val="7E7E7E"/>
              </a:solidFill>
              <a:effectLst/>
            </a:endParaRPr>
          </a:p>
          <a:p>
            <a:pPr algn="just"/>
            <a:r>
              <a:rPr lang="en-US" sz="1600" dirty="0"/>
              <a:t>T</a:t>
            </a:r>
            <a:r>
              <a:rPr lang="en-US" sz="1600" dirty="0">
                <a:effectLst/>
              </a:rPr>
              <a:t>he track position is determined as a weighted average of fired strips</a:t>
            </a:r>
          </a:p>
          <a:p>
            <a:pPr algn="just"/>
            <a:r>
              <a:rPr lang="en-US" sz="1600" dirty="0">
                <a:solidFill>
                  <a:srgbClr val="7E7E7E"/>
                </a:solidFill>
                <a:effectLst/>
              </a:rPr>
              <a:t> </a:t>
            </a:r>
            <a:endParaRPr lang="en-US" sz="1600" dirty="0">
              <a:solidFill>
                <a:srgbClr val="7E7E7E"/>
              </a:solidFill>
            </a:endParaRPr>
          </a:p>
          <a:p>
            <a:pPr algn="ctr"/>
            <a:r>
              <a:rPr lang="en-US" sz="1600" dirty="0">
                <a:solidFill>
                  <a:srgbClr val="0070C0"/>
                </a:solidFill>
                <a:effectLst/>
              </a:rPr>
              <a:t>GOOD FOR ORTHOGONAL TRACKS</a:t>
            </a:r>
          </a:p>
        </p:txBody>
      </p:sp>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87057E8A-A1A3-6546-D59A-1FB2F8C55772}"/>
                  </a:ext>
                </a:extLst>
              </p:cNvPr>
              <p:cNvSpPr txBox="1"/>
              <p:nvPr/>
            </p:nvSpPr>
            <p:spPr>
              <a:xfrm>
                <a:off x="4897308" y="2327411"/>
                <a:ext cx="4086808" cy="156966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600" dirty="0">
                    <a:solidFill>
                      <a:schemeClr val="tx1"/>
                    </a:solidFill>
                  </a:rPr>
                  <a:t>FOR I</a:t>
                </a:r>
                <a:r>
                  <a:rPr lang="en-US" sz="1600" dirty="0">
                    <a:solidFill>
                      <a:schemeClr val="tx1"/>
                    </a:solidFill>
                    <a:effectLst/>
                  </a:rPr>
                  <a:t>NCLINED TRACKS &amp;/or HIGH B FIELD </a:t>
                </a:r>
              </a:p>
              <a:p>
                <a:pPr algn="ctr"/>
                <a:endParaRPr lang="en-US" sz="1600" dirty="0">
                  <a:effectLst/>
                </a:endParaRPr>
              </a:p>
              <a:p>
                <a:pPr algn="ctr"/>
                <a:r>
                  <a:rPr lang="en-US" sz="1600" dirty="0">
                    <a:effectLst/>
                  </a:rPr>
                  <a:t>the </a:t>
                </a:r>
                <a:r>
                  <a:rPr lang="en-US" sz="1600" dirty="0"/>
                  <a:t>C</a:t>
                </a:r>
                <a:r>
                  <a:rPr lang="en-US" sz="1600" dirty="0">
                    <a:effectLst/>
                  </a:rPr>
                  <a:t>harge </a:t>
                </a:r>
                <a:r>
                  <a:rPr lang="en-US" sz="1600" dirty="0"/>
                  <a:t>C</a:t>
                </a:r>
                <a:r>
                  <a:rPr lang="en-US" sz="1600" dirty="0">
                    <a:effectLst/>
                  </a:rPr>
                  <a:t>entroid method gives a </a:t>
                </a:r>
                <a:r>
                  <a:rPr lang="en-US" sz="1600" dirty="0">
                    <a:solidFill>
                      <a:srgbClr val="FF0000"/>
                    </a:solidFill>
                    <a:effectLst/>
                  </a:rPr>
                  <a:t>very broad spatial distribution </a:t>
                </a:r>
                <a:r>
                  <a:rPr lang="en-US" sz="1600" dirty="0">
                    <a:effectLst/>
                  </a:rPr>
                  <a:t>on the anode-strip plane. </a:t>
                </a:r>
              </a:p>
              <a:p>
                <a:pPr algn="ctr"/>
                <a:endParaRPr lang="en-US" sz="1600" dirty="0">
                  <a:effectLst/>
                </a:endParaRPr>
              </a:p>
              <a:p>
                <a:pPr algn="ctr"/>
                <a14:m>
                  <m:oMathPara xmlns:m="http://schemas.openxmlformats.org/officeDocument/2006/math">
                    <m:oMathParaPr>
                      <m:jc m:val="centerGroup"/>
                    </m:oMathParaPr>
                    <m:oMath xmlns:m="http://schemas.openxmlformats.org/officeDocument/2006/math">
                      <m:r>
                        <a:rPr lang="it-IT" sz="1600" b="1" i="1" smtClean="0">
                          <a:solidFill>
                            <a:srgbClr val="C00000"/>
                          </a:solidFill>
                          <a:latin typeface="Cambria Math" panose="02040503050406030204" pitchFamily="18" charset="0"/>
                        </a:rPr>
                        <m:t>𝝁</m:t>
                      </m:r>
                      <m:r>
                        <a:rPr lang="it-IT" sz="1600" b="1" i="1" smtClean="0">
                          <a:solidFill>
                            <a:srgbClr val="C00000"/>
                          </a:solidFill>
                          <a:latin typeface="Cambria Math" panose="02040503050406030204" pitchFamily="18" charset="0"/>
                        </a:rPr>
                        <m:t>𝑻𝑷𝑪</m:t>
                      </m:r>
                      <m:r>
                        <a:rPr lang="it-IT" sz="1600" b="1" i="1" smtClean="0">
                          <a:solidFill>
                            <a:srgbClr val="C00000"/>
                          </a:solidFill>
                          <a:latin typeface="Cambria Math" panose="02040503050406030204" pitchFamily="18" charset="0"/>
                        </a:rPr>
                        <m:t> </m:t>
                      </m:r>
                      <m:r>
                        <a:rPr lang="it-IT" sz="1600" b="1" i="1" smtClean="0">
                          <a:solidFill>
                            <a:srgbClr val="C00000"/>
                          </a:solidFill>
                          <a:latin typeface="Cambria Math" panose="02040503050406030204" pitchFamily="18" charset="0"/>
                        </a:rPr>
                        <m:t>𝒓𝒆𝒄𝒐𝒏𝒔𝒕𝒓𝒖𝒄𝒕𝒊𝒐𝒏</m:t>
                      </m:r>
                    </m:oMath>
                  </m:oMathPara>
                </a14:m>
                <a:endParaRPr lang="en-US" sz="1600" dirty="0">
                  <a:effectLst/>
                </a:endParaRPr>
              </a:p>
            </p:txBody>
          </p:sp>
        </mc:Choice>
        <mc:Fallback xmlns="">
          <p:sp>
            <p:nvSpPr>
              <p:cNvPr id="10" name="CasellaDiTesto 9">
                <a:extLst>
                  <a:ext uri="{FF2B5EF4-FFF2-40B4-BE49-F238E27FC236}">
                    <a16:creationId xmlns:a16="http://schemas.microsoft.com/office/drawing/2014/main" id="{87057E8A-A1A3-6546-D59A-1FB2F8C55772}"/>
                  </a:ext>
                </a:extLst>
              </p:cNvPr>
              <p:cNvSpPr txBox="1">
                <a:spLocks noRot="1" noChangeAspect="1" noMove="1" noResize="1" noEditPoints="1" noAdjustHandles="1" noChangeArrowheads="1" noChangeShapeType="1" noTextEdit="1"/>
              </p:cNvSpPr>
              <p:nvPr/>
            </p:nvSpPr>
            <p:spPr>
              <a:xfrm>
                <a:off x="4897308" y="2327411"/>
                <a:ext cx="4086808" cy="1569660"/>
              </a:xfrm>
              <a:prstGeom prst="rect">
                <a:avLst/>
              </a:prstGeom>
              <a:blipFill>
                <a:blip r:embed="rId7"/>
                <a:stretch>
                  <a:fillRect l="-619" t="-1613" r="-1548" b="-241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5D2B0902-503F-63E7-9BA3-F1AAF473387A}"/>
                  </a:ext>
                </a:extLst>
              </p:cNvPr>
              <p:cNvSpPr txBox="1"/>
              <p:nvPr/>
            </p:nvSpPr>
            <p:spPr>
              <a:xfrm>
                <a:off x="-49254" y="4119996"/>
                <a:ext cx="9193254" cy="584775"/>
              </a:xfrm>
              <a:prstGeom prst="rect">
                <a:avLst/>
              </a:prstGeom>
              <a:noFill/>
            </p:spPr>
            <p:txBody>
              <a:bodyPr wrap="square">
                <a:spAutoFit/>
              </a:bodyPr>
              <a:lstStyle/>
              <a:p>
                <a:pPr algn="just"/>
                <a:r>
                  <a:rPr lang="en-US" sz="1600" dirty="0">
                    <a:solidFill>
                      <a:schemeClr val="tx1"/>
                    </a:solidFill>
                    <a:effectLst/>
                  </a:rPr>
                  <a:t>The </a:t>
                </a:r>
                <a:r>
                  <a:rPr lang="en-US" sz="1600" dirty="0">
                    <a:solidFill>
                      <a:schemeClr val="tx1"/>
                    </a:solidFill>
                  </a:rPr>
                  <a:t>spatial resolution </a:t>
                </a:r>
                <a:r>
                  <a:rPr lang="en-US" sz="1600" dirty="0">
                    <a:solidFill>
                      <a:schemeClr val="tx1"/>
                    </a:solidFill>
                    <a:effectLst/>
                  </a:rPr>
                  <a:t>is strongly dependent on the impinging angle of the track</a:t>
                </a:r>
                <a:r>
                  <a:rPr lang="en-US" sz="1600" dirty="0">
                    <a:solidFill>
                      <a:schemeClr val="tx1"/>
                    </a:solidFill>
                  </a:rPr>
                  <a:t> </a:t>
                </a:r>
                <a14:m>
                  <m:oMath xmlns:m="http://schemas.openxmlformats.org/officeDocument/2006/math">
                    <m:r>
                      <a:rPr lang="en-US" sz="1600" i="1">
                        <a:latin typeface="Cambria Math" panose="02040503050406030204" pitchFamily="18" charset="0"/>
                        <a:ea typeface="Cambria Math" panose="02040503050406030204" pitchFamily="18" charset="0"/>
                      </a:rPr>
                      <m:t>→ </m:t>
                    </m:r>
                  </m:oMath>
                </a14:m>
                <a:r>
                  <a:rPr lang="en-US" sz="1600" dirty="0">
                    <a:solidFill>
                      <a:srgbClr val="0070C0"/>
                    </a:solidFill>
                  </a:rPr>
                  <a:t>A</a:t>
                </a:r>
                <a:r>
                  <a:rPr lang="en-US" sz="1600" dirty="0">
                    <a:solidFill>
                      <a:srgbClr val="0070C0"/>
                    </a:solidFill>
                    <a:effectLst/>
                  </a:rPr>
                  <a:t> non-uniform resolution in the solid angle covered by the apparatus</a:t>
                </a:r>
                <a:r>
                  <a:rPr lang="en-US" sz="1600" dirty="0">
                    <a:solidFill>
                      <a:schemeClr val="tx1"/>
                    </a:solidFill>
                    <a:effectLst/>
                  </a:rPr>
                  <a:t> </a:t>
                </a:r>
                <a14:m>
                  <m:oMath xmlns:m="http://schemas.openxmlformats.org/officeDocument/2006/math">
                    <m:r>
                      <a:rPr lang="en-US" sz="1600" i="1">
                        <a:latin typeface="Cambria Math" panose="02040503050406030204" pitchFamily="18" charset="0"/>
                        <a:ea typeface="Cambria Math" panose="02040503050406030204" pitchFamily="18" charset="0"/>
                      </a:rPr>
                      <m:t>→</m:t>
                    </m:r>
                  </m:oMath>
                </a14:m>
                <a:r>
                  <a:rPr lang="en-US" sz="1600" dirty="0">
                    <a:solidFill>
                      <a:schemeClr val="tx1"/>
                    </a:solidFill>
                    <a:effectLst/>
                  </a:rPr>
                  <a:t>    Large systematical errors.</a:t>
                </a:r>
              </a:p>
            </p:txBody>
          </p:sp>
        </mc:Choice>
        <mc:Fallback xmlns="">
          <p:sp>
            <p:nvSpPr>
              <p:cNvPr id="12" name="CasellaDiTesto 11">
                <a:extLst>
                  <a:ext uri="{FF2B5EF4-FFF2-40B4-BE49-F238E27FC236}">
                    <a16:creationId xmlns:a16="http://schemas.microsoft.com/office/drawing/2014/main" id="{5D2B0902-503F-63E7-9BA3-F1AAF473387A}"/>
                  </a:ext>
                </a:extLst>
              </p:cNvPr>
              <p:cNvSpPr txBox="1">
                <a:spLocks noRot="1" noChangeAspect="1" noMove="1" noResize="1" noEditPoints="1" noAdjustHandles="1" noChangeArrowheads="1" noChangeShapeType="1" noTextEdit="1"/>
              </p:cNvSpPr>
              <p:nvPr/>
            </p:nvSpPr>
            <p:spPr>
              <a:xfrm>
                <a:off x="-49254" y="4119996"/>
                <a:ext cx="9193254" cy="584775"/>
              </a:xfrm>
              <a:prstGeom prst="rect">
                <a:avLst/>
              </a:prstGeom>
              <a:blipFill>
                <a:blip r:embed="rId8"/>
                <a:stretch>
                  <a:fillRect l="-414" t="-2128" r="-414" b="-10638"/>
                </a:stretch>
              </a:blipFill>
            </p:spPr>
            <p:txBody>
              <a:bodyPr/>
              <a:lstStyle/>
              <a:p>
                <a:r>
                  <a:rPr lang="en-US">
                    <a:noFill/>
                  </a:rPr>
                  <a:t> </a:t>
                </a:r>
              </a:p>
            </p:txBody>
          </p:sp>
        </mc:Fallback>
      </mc:AlternateContent>
      <p:sp>
        <p:nvSpPr>
          <p:cNvPr id="14" name="Rettangolo con angoli arrotondati 13">
            <a:extLst>
              <a:ext uri="{FF2B5EF4-FFF2-40B4-BE49-F238E27FC236}">
                <a16:creationId xmlns:a16="http://schemas.microsoft.com/office/drawing/2014/main" id="{65533E7C-6151-5090-035A-2276BE794538}"/>
              </a:ext>
            </a:extLst>
          </p:cNvPr>
          <p:cNvSpPr/>
          <p:nvPr/>
        </p:nvSpPr>
        <p:spPr>
          <a:xfrm>
            <a:off x="205273" y="2243502"/>
            <a:ext cx="8801658" cy="1767499"/>
          </a:xfrm>
          <a:prstGeom prst="roundRect">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Connettore 2 19">
            <a:extLst>
              <a:ext uri="{FF2B5EF4-FFF2-40B4-BE49-F238E27FC236}">
                <a16:creationId xmlns:a16="http://schemas.microsoft.com/office/drawing/2014/main" id="{9FC09EBB-88C4-59AE-F74B-A0065B24B67E}"/>
              </a:ext>
            </a:extLst>
          </p:cNvPr>
          <p:cNvCxnSpPr/>
          <p:nvPr/>
        </p:nvCxnSpPr>
        <p:spPr>
          <a:xfrm>
            <a:off x="7030712" y="1072655"/>
            <a:ext cx="0" cy="175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9" name="Immagine 28">
            <a:extLst>
              <a:ext uri="{FF2B5EF4-FFF2-40B4-BE49-F238E27FC236}">
                <a16:creationId xmlns:a16="http://schemas.microsoft.com/office/drawing/2014/main" id="{D0E438AE-1D18-BCE7-A69A-F0C7CE3FA45E}"/>
              </a:ext>
            </a:extLst>
          </p:cNvPr>
          <p:cNvPicPr>
            <a:picLocks noChangeAspect="1"/>
          </p:cNvPicPr>
          <p:nvPr/>
        </p:nvPicPr>
        <p:blipFill>
          <a:blip r:embed="rId9"/>
          <a:stretch>
            <a:fillRect/>
          </a:stretch>
        </p:blipFill>
        <p:spPr>
          <a:xfrm>
            <a:off x="6910062" y="1694769"/>
            <a:ext cx="241300" cy="355600"/>
          </a:xfrm>
          <a:prstGeom prst="rect">
            <a:avLst/>
          </a:prstGeom>
        </p:spPr>
      </p:pic>
      <p:pic>
        <p:nvPicPr>
          <p:cNvPr id="30" name="Immagine 29">
            <a:extLst>
              <a:ext uri="{FF2B5EF4-FFF2-40B4-BE49-F238E27FC236}">
                <a16:creationId xmlns:a16="http://schemas.microsoft.com/office/drawing/2014/main" id="{2B634E41-0383-5F55-0ED3-1D4EE250A0B6}"/>
              </a:ext>
            </a:extLst>
          </p:cNvPr>
          <p:cNvPicPr>
            <a:picLocks noChangeAspect="1"/>
          </p:cNvPicPr>
          <p:nvPr/>
        </p:nvPicPr>
        <p:blipFill>
          <a:blip r:embed="rId9"/>
          <a:stretch>
            <a:fillRect/>
          </a:stretch>
        </p:blipFill>
        <p:spPr>
          <a:xfrm>
            <a:off x="6915819" y="3338291"/>
            <a:ext cx="241300" cy="355600"/>
          </a:xfrm>
          <a:prstGeom prst="rect">
            <a:avLst/>
          </a:prstGeom>
        </p:spPr>
      </p:pic>
      <p:cxnSp>
        <p:nvCxnSpPr>
          <p:cNvPr id="31" name="Connettore 2 30">
            <a:extLst>
              <a:ext uri="{FF2B5EF4-FFF2-40B4-BE49-F238E27FC236}">
                <a16:creationId xmlns:a16="http://schemas.microsoft.com/office/drawing/2014/main" id="{74F0EE5D-3C2D-35D9-0E8F-F1EF5D63BB66}"/>
              </a:ext>
            </a:extLst>
          </p:cNvPr>
          <p:cNvCxnSpPr/>
          <p:nvPr/>
        </p:nvCxnSpPr>
        <p:spPr>
          <a:xfrm>
            <a:off x="7183112" y="1225055"/>
            <a:ext cx="0" cy="175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Segnaposto piè di pagina 23">
            <a:extLst>
              <a:ext uri="{FF2B5EF4-FFF2-40B4-BE49-F238E27FC236}">
                <a16:creationId xmlns:a16="http://schemas.microsoft.com/office/drawing/2014/main" id="{EC9A0D15-4A92-B3A8-0AEB-1731DDDFAAB3}"/>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25203017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dirty="0">
                <a:solidFill>
                  <a:srgbClr val="C00000"/>
                </a:solidFill>
              </a:rPr>
              <a:t> </a:t>
            </a:r>
            <a:endParaRPr lang="en-US" sz="2800" b="1" dirty="0">
              <a:solidFill>
                <a:srgbClr val="C00000"/>
              </a:solidFill>
            </a:endParaRPr>
          </a:p>
        </p:txBody>
      </p:sp>
      <p:cxnSp>
        <p:nvCxnSpPr>
          <p:cNvPr id="21" name="Straight Connector 31">
            <a:extLst>
              <a:ext uri="{FF2B5EF4-FFF2-40B4-BE49-F238E27FC236}">
                <a16:creationId xmlns:a16="http://schemas.microsoft.com/office/drawing/2014/main" id="{0A1AACAD-F175-0D42-ADC9-846FF91EFCAC}"/>
              </a:ext>
            </a:extLst>
          </p:cNvPr>
          <p:cNvCxnSpPr/>
          <p:nvPr/>
        </p:nvCxnSpPr>
        <p:spPr>
          <a:xfrm>
            <a:off x="0" y="607707"/>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ext Box 4">
            <a:extLst>
              <a:ext uri="{FF2B5EF4-FFF2-40B4-BE49-F238E27FC236}">
                <a16:creationId xmlns:a16="http://schemas.microsoft.com/office/drawing/2014/main" id="{D111618F-90CC-D2E8-0EE1-15BD7D0D3E00}"/>
              </a:ext>
            </a:extLst>
          </p:cNvPr>
          <p:cNvSpPr txBox="1">
            <a:spLocks noChangeArrowheads="1"/>
          </p:cNvSpPr>
          <p:nvPr/>
        </p:nvSpPr>
        <p:spPr bwMode="auto">
          <a:xfrm>
            <a:off x="107824" y="660062"/>
            <a:ext cx="8767482" cy="3158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80184" tIns="40092" rIns="80184" bIns="40092">
            <a:spAutoFit/>
          </a:bodyPr>
          <a:lstStyle>
            <a:lvl1pPr defTabSz="801688">
              <a:defRPr sz="2400">
                <a:solidFill>
                  <a:schemeClr val="tx1"/>
                </a:solidFill>
                <a:latin typeface="Times" charset="0"/>
                <a:ea typeface="ＭＳ Ｐゴシック" charset="0"/>
                <a:cs typeface="ＭＳ Ｐゴシック" charset="0"/>
              </a:defRPr>
            </a:lvl1pPr>
            <a:lvl2pPr marL="742950" indent="-285750" defTabSz="801688">
              <a:defRPr sz="2400">
                <a:solidFill>
                  <a:schemeClr val="tx1"/>
                </a:solidFill>
                <a:latin typeface="Times" charset="0"/>
                <a:ea typeface="ＭＳ Ｐゴシック" charset="0"/>
              </a:defRPr>
            </a:lvl2pPr>
            <a:lvl3pPr marL="1143000" indent="-228600" defTabSz="801688">
              <a:defRPr sz="2400">
                <a:solidFill>
                  <a:schemeClr val="tx1"/>
                </a:solidFill>
                <a:latin typeface="Times" charset="0"/>
                <a:ea typeface="ＭＳ Ｐゴシック" charset="0"/>
              </a:defRPr>
            </a:lvl3pPr>
            <a:lvl4pPr marL="1600200" indent="-228600" defTabSz="801688">
              <a:defRPr sz="2400">
                <a:solidFill>
                  <a:schemeClr val="tx1"/>
                </a:solidFill>
                <a:latin typeface="Times" charset="0"/>
                <a:ea typeface="ＭＳ Ｐゴシック" charset="0"/>
              </a:defRPr>
            </a:lvl4pPr>
            <a:lvl5pPr marL="2057400" indent="-228600" defTabSz="801688">
              <a:defRPr sz="2400">
                <a:solidFill>
                  <a:schemeClr val="tx1"/>
                </a:solidFill>
                <a:latin typeface="Times" charset="0"/>
                <a:ea typeface="ＭＳ Ｐゴシック" charset="0"/>
              </a:defRPr>
            </a:lvl5pPr>
            <a:lvl6pPr marL="2514600" indent="-228600" defTabSz="801688" eaLnBrk="0" fontAlgn="base" hangingPunct="0">
              <a:spcBef>
                <a:spcPct val="0"/>
              </a:spcBef>
              <a:spcAft>
                <a:spcPct val="0"/>
              </a:spcAft>
              <a:defRPr sz="2400">
                <a:solidFill>
                  <a:schemeClr val="tx1"/>
                </a:solidFill>
                <a:latin typeface="Times" charset="0"/>
                <a:ea typeface="ＭＳ Ｐゴシック" charset="0"/>
              </a:defRPr>
            </a:lvl6pPr>
            <a:lvl7pPr marL="2971800" indent="-228600" defTabSz="801688" eaLnBrk="0" fontAlgn="base" hangingPunct="0">
              <a:spcBef>
                <a:spcPct val="0"/>
              </a:spcBef>
              <a:spcAft>
                <a:spcPct val="0"/>
              </a:spcAft>
              <a:defRPr sz="2400">
                <a:solidFill>
                  <a:schemeClr val="tx1"/>
                </a:solidFill>
                <a:latin typeface="Times" charset="0"/>
                <a:ea typeface="ＭＳ Ｐゴシック" charset="0"/>
              </a:defRPr>
            </a:lvl7pPr>
            <a:lvl8pPr marL="3429000" indent="-228600" defTabSz="801688" eaLnBrk="0" fontAlgn="base" hangingPunct="0">
              <a:spcBef>
                <a:spcPct val="0"/>
              </a:spcBef>
              <a:spcAft>
                <a:spcPct val="0"/>
              </a:spcAft>
              <a:defRPr sz="2400">
                <a:solidFill>
                  <a:schemeClr val="tx1"/>
                </a:solidFill>
                <a:latin typeface="Times" charset="0"/>
                <a:ea typeface="ＭＳ Ｐゴシック" charset="0"/>
              </a:defRPr>
            </a:lvl8pPr>
            <a:lvl9pPr marL="3886200" indent="-228600" defTabSz="801688" eaLnBrk="0" fontAlgn="base" hangingPunct="0">
              <a:spcBef>
                <a:spcPct val="0"/>
              </a:spcBef>
              <a:spcAft>
                <a:spcPct val="0"/>
              </a:spcAft>
              <a:defRPr sz="2400">
                <a:solidFill>
                  <a:schemeClr val="tx1"/>
                </a:solidFill>
                <a:latin typeface="Times" charset="0"/>
                <a:ea typeface="ＭＳ Ｐゴシック" charset="0"/>
              </a:defRPr>
            </a:lvl9pPr>
          </a:lstStyle>
          <a:p>
            <a:pPr algn="just">
              <a:buClr>
                <a:srgbClr val="800000"/>
              </a:buClr>
            </a:pPr>
            <a:r>
              <a:rPr lang="en-US" sz="2000" b="1" dirty="0">
                <a:solidFill>
                  <a:srgbClr val="000090"/>
                </a:solidFill>
                <a:latin typeface="Arial" panose="020B0604020202020204" pitchFamily="34" charset="0"/>
                <a:cs typeface="Arial" panose="020B0604020202020204" pitchFamily="34" charset="0"/>
              </a:rPr>
              <a:t>2D – readout</a:t>
            </a:r>
            <a:r>
              <a:rPr lang="en-US" sz="2000" dirty="0">
                <a:solidFill>
                  <a:srgbClr val="000090"/>
                </a:solidFill>
                <a:latin typeface="Arial" panose="020B0604020202020204" pitchFamily="34" charset="0"/>
                <a:cs typeface="Arial" panose="020B0604020202020204" pitchFamily="34" charset="0"/>
              </a:rPr>
              <a:t>: step by step approach</a:t>
            </a:r>
          </a:p>
          <a:p>
            <a:pPr algn="just">
              <a:buClr>
                <a:srgbClr val="800000"/>
              </a:buClr>
            </a:pPr>
            <a:endParaRPr lang="en-US" sz="2000" dirty="0">
              <a:solidFill>
                <a:srgbClr val="000090"/>
              </a:solidFill>
              <a:latin typeface="Arial" panose="020B0604020202020204" pitchFamily="34" charset="0"/>
              <a:cs typeface="Arial" panose="020B0604020202020204" pitchFamily="34" charset="0"/>
            </a:endParaRPr>
          </a:p>
          <a:p>
            <a:pPr marL="457200" indent="-457200" algn="just">
              <a:buClr>
                <a:srgbClr val="800000"/>
              </a:buClr>
              <a:buFont typeface="+mj-lt"/>
              <a:buAutoNum type="arabicPeriod"/>
            </a:pPr>
            <a:r>
              <a:rPr lang="en-US" sz="2000" dirty="0">
                <a:solidFill>
                  <a:srgbClr val="C00000"/>
                </a:solidFill>
                <a:latin typeface="Arial" panose="020B0604020202020204" pitchFamily="34" charset="0"/>
                <a:cs typeface="Arial" panose="020B0604020202020204" pitchFamily="34" charset="0"/>
              </a:rPr>
              <a:t>The first prototype </a:t>
            </a:r>
            <a:r>
              <a:rPr lang="en-US" sz="2000" dirty="0">
                <a:latin typeface="Arial" panose="020B0604020202020204" pitchFamily="34" charset="0"/>
                <a:cs typeface="Arial" panose="020B0604020202020204" pitchFamily="34" charset="0"/>
              </a:rPr>
              <a:t>was a set of 2x1D detectors each having the following specs, rotated by 90 degrees:</a:t>
            </a:r>
          </a:p>
          <a:p>
            <a:pPr algn="just">
              <a:buClr>
                <a:srgbClr val="800000"/>
              </a:buClr>
            </a:pPr>
            <a:endParaRPr lang="it-IT" sz="2000" dirty="0">
              <a:latin typeface="Arial" panose="020B0604020202020204" pitchFamily="34" charset="0"/>
              <a:cs typeface="Arial" panose="020B0604020202020204" pitchFamily="34" charset="0"/>
            </a:endParaRPr>
          </a:p>
          <a:p>
            <a:pPr marL="342900" indent="-342900" algn="just">
              <a:buClr>
                <a:srgbClr val="800000"/>
              </a:buClr>
              <a:buFontTx/>
              <a:buChar char="-"/>
            </a:pPr>
            <a:r>
              <a:rPr lang="en-US" sz="2000" dirty="0">
                <a:latin typeface="Arial" panose="020B0604020202020204" pitchFamily="34" charset="0"/>
                <a:cs typeface="Arial" panose="020B0604020202020204" pitchFamily="34" charset="0"/>
              </a:rPr>
              <a:t>780 </a:t>
            </a:r>
            <a:r>
              <a:rPr lang="en-US" sz="2000" dirty="0">
                <a:latin typeface="Symbol" pitchFamily="2" charset="2"/>
                <a:cs typeface="Arial" panose="020B0604020202020204" pitchFamily="34" charset="0"/>
              </a:rPr>
              <a:t>m</a:t>
            </a:r>
            <a:r>
              <a:rPr lang="en-US" sz="2000" dirty="0">
                <a:latin typeface="Calibri" panose="020F0502020204030204" pitchFamily="34" charset="0"/>
                <a:cs typeface="Calibri" panose="020F0502020204030204" pitchFamily="34" charset="0"/>
              </a:rPr>
              <a:t>m pitch</a:t>
            </a:r>
          </a:p>
          <a:p>
            <a:pPr marL="342900" indent="-342900" algn="just">
              <a:buClr>
                <a:srgbClr val="800000"/>
              </a:buClr>
              <a:buFontTx/>
              <a:buChar char="-"/>
            </a:pPr>
            <a:r>
              <a:rPr lang="en-US" sz="2000" dirty="0">
                <a:latin typeface="Calibri" panose="020F0502020204030204" pitchFamily="34" charset="0"/>
                <a:cs typeface="Calibri" panose="020F0502020204030204" pitchFamily="34" charset="0"/>
              </a:rPr>
              <a:t>300 </a:t>
            </a:r>
            <a:r>
              <a:rPr lang="en-US" sz="2000" dirty="0">
                <a:latin typeface="Symbol" pitchFamily="2" charset="2"/>
                <a:cs typeface="Arial" panose="020B0604020202020204" pitchFamily="34" charset="0"/>
              </a:rPr>
              <a:t>m</a:t>
            </a:r>
            <a:r>
              <a:rPr lang="en-US" sz="2000" dirty="0">
                <a:latin typeface="Calibri" panose="020F0502020204030204" pitchFamily="34" charset="0"/>
                <a:cs typeface="Calibri" panose="020F0502020204030204" pitchFamily="34" charset="0"/>
              </a:rPr>
              <a:t>m width</a:t>
            </a:r>
          </a:p>
          <a:p>
            <a:pPr marL="342900" indent="-342900" algn="just">
              <a:buClr>
                <a:srgbClr val="800000"/>
              </a:buClr>
              <a:buFontTx/>
              <a:buChar char="-"/>
            </a:pPr>
            <a:r>
              <a:rPr lang="en-US" sz="2000" dirty="0">
                <a:latin typeface="Calibri" panose="020F0502020204030204" pitchFamily="34" charset="0"/>
                <a:cs typeface="Calibri" panose="020F0502020204030204" pitchFamily="34" charset="0"/>
              </a:rPr>
              <a:t>10 x 10 cm</a:t>
            </a:r>
            <a:r>
              <a:rPr lang="en-US" sz="2000" baseline="30000" dirty="0">
                <a:latin typeface="Calibri" panose="020F0502020204030204" pitchFamily="34" charset="0"/>
                <a:cs typeface="Calibri" panose="020F0502020204030204" pitchFamily="34" charset="0"/>
              </a:rPr>
              <a:t>2 </a:t>
            </a:r>
            <a:r>
              <a:rPr lang="en-US" sz="2000" dirty="0">
                <a:latin typeface="Calibri" panose="020F0502020204030204" pitchFamily="34" charset="0"/>
                <a:cs typeface="Calibri" panose="020F0502020204030204" pitchFamily="34" charset="0"/>
              </a:rPr>
              <a:t>active surface</a:t>
            </a:r>
          </a:p>
          <a:p>
            <a:pPr marL="342900" indent="-342900" algn="just">
              <a:buClr>
                <a:srgbClr val="800000"/>
              </a:buClr>
              <a:buFontTx/>
              <a:buChar char="-"/>
            </a:pPr>
            <a:r>
              <a:rPr lang="en-US" sz="2000" dirty="0">
                <a:latin typeface="Calibri" panose="020F0502020204030204" pitchFamily="34" charset="0"/>
                <a:cs typeface="Calibri" panose="020F0502020204030204" pitchFamily="34" charset="0"/>
              </a:rPr>
              <a:t>128 channels</a:t>
            </a:r>
            <a:endParaRPr lang="en-US" sz="2000" dirty="0">
              <a:latin typeface="Arial" panose="020B0604020202020204" pitchFamily="34" charset="0"/>
              <a:cs typeface="Arial" panose="020B0604020202020204" pitchFamily="34" charset="0"/>
            </a:endParaRPr>
          </a:p>
          <a:p>
            <a:pPr algn="just">
              <a:buClr>
                <a:srgbClr val="800000"/>
              </a:buClr>
            </a:pPr>
            <a:endParaRPr lang="it-IT" sz="2000" dirty="0">
              <a:latin typeface="Arial" panose="020B0604020202020204" pitchFamily="34" charset="0"/>
              <a:cs typeface="Arial" panose="020B0604020202020204" pitchFamily="34" charset="0"/>
            </a:endParaRPr>
          </a:p>
        </p:txBody>
      </p:sp>
      <p:sp>
        <p:nvSpPr>
          <p:cNvPr id="3" name="Titolo 1">
            <a:extLst>
              <a:ext uri="{FF2B5EF4-FFF2-40B4-BE49-F238E27FC236}">
                <a16:creationId xmlns:a16="http://schemas.microsoft.com/office/drawing/2014/main" id="{1E4A0393-88DD-E40A-1B18-8B3D3BA25BD5}"/>
              </a:ext>
            </a:extLst>
          </p:cNvPr>
          <p:cNvSpPr txBox="1">
            <a:spLocks/>
          </p:cNvSpPr>
          <p:nvPr/>
        </p:nvSpPr>
        <p:spPr>
          <a:xfrm>
            <a:off x="-88082" y="86571"/>
            <a:ext cx="8229600" cy="39599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7938" lvl="3" algn="ctr">
              <a:lnSpc>
                <a:spcPct val="90000"/>
              </a:lnSpc>
              <a:spcBef>
                <a:spcPct val="0"/>
              </a:spcBef>
              <a:spcAft>
                <a:spcPts val="600"/>
              </a:spcAft>
              <a:defRPr/>
            </a:pPr>
            <a:r>
              <a:rPr lang="en-US" sz="3600" b="1" kern="1200" dirty="0">
                <a:solidFill>
                  <a:srgbClr val="C00000"/>
                </a:solidFill>
                <a:latin typeface="+mj-lt"/>
                <a:ea typeface="+mj-ea"/>
                <a:cs typeface="+mj-cs"/>
              </a:rPr>
              <a:t>2D </a:t>
            </a:r>
            <a:r>
              <a:rPr lang="en-US" sz="3600" b="1" dirty="0">
                <a:solidFill>
                  <a:srgbClr val="C00000"/>
                </a:solidFill>
                <a:latin typeface="+mj-lt"/>
                <a:ea typeface="+mj-ea"/>
                <a:cs typeface="+mj-cs"/>
              </a:rPr>
              <a:t>R</a:t>
            </a:r>
            <a:r>
              <a:rPr lang="en-US" sz="3600" b="1" kern="1200" dirty="0">
                <a:solidFill>
                  <a:srgbClr val="C00000"/>
                </a:solidFill>
                <a:latin typeface="+mj-lt"/>
                <a:ea typeface="+mj-ea"/>
                <a:cs typeface="+mj-cs"/>
              </a:rPr>
              <a:t>eadout </a:t>
            </a:r>
            <a:r>
              <a:rPr lang="en-US" sz="3600" b="1" dirty="0">
                <a:solidFill>
                  <a:srgbClr val="C00000"/>
                </a:solidFill>
                <a:latin typeface="+mj-lt"/>
                <a:ea typeface="+mj-ea"/>
                <a:cs typeface="+mj-cs"/>
              </a:rPr>
              <a:t>S</a:t>
            </a:r>
            <a:r>
              <a:rPr lang="en-US" sz="3600" b="1" kern="1200" dirty="0">
                <a:solidFill>
                  <a:srgbClr val="C00000"/>
                </a:solidFill>
                <a:latin typeface="+mj-lt"/>
                <a:ea typeface="+mj-ea"/>
                <a:cs typeface="+mj-cs"/>
              </a:rPr>
              <a:t>cheme</a:t>
            </a:r>
            <a:endParaRPr lang="en-US" sz="3600" b="1" i="1" kern="1200" dirty="0">
              <a:solidFill>
                <a:srgbClr val="C00000"/>
              </a:solidFill>
              <a:latin typeface="+mj-lt"/>
              <a:ea typeface="+mj-ea"/>
              <a:cs typeface="+mj-cs"/>
            </a:endParaRPr>
          </a:p>
        </p:txBody>
      </p:sp>
      <p:pic>
        <p:nvPicPr>
          <p:cNvPr id="4" name="Immagine 3">
            <a:extLst>
              <a:ext uri="{FF2B5EF4-FFF2-40B4-BE49-F238E27FC236}">
                <a16:creationId xmlns:a16="http://schemas.microsoft.com/office/drawing/2014/main" id="{B929A494-7B46-31CC-670A-5263B0C7DD64}"/>
              </a:ext>
            </a:extLst>
          </p:cNvPr>
          <p:cNvPicPr>
            <a:picLocks noChangeAspect="1"/>
          </p:cNvPicPr>
          <p:nvPr/>
        </p:nvPicPr>
        <p:blipFill>
          <a:blip r:embed="rId3"/>
          <a:stretch>
            <a:fillRect/>
          </a:stretch>
        </p:blipFill>
        <p:spPr>
          <a:xfrm>
            <a:off x="2963976" y="1938297"/>
            <a:ext cx="2125483" cy="2479731"/>
          </a:xfrm>
          <a:prstGeom prst="rect">
            <a:avLst/>
          </a:prstGeom>
        </p:spPr>
      </p:pic>
      <p:pic>
        <p:nvPicPr>
          <p:cNvPr id="5" name="Immagine 4" descr="Immagine che contiene interni, attrezzatura, ingombro&#10;&#10;Descrizione generata automaticamente">
            <a:extLst>
              <a:ext uri="{FF2B5EF4-FFF2-40B4-BE49-F238E27FC236}">
                <a16:creationId xmlns:a16="http://schemas.microsoft.com/office/drawing/2014/main" id="{B28ACA38-CA7E-3C74-7D60-33373758BFB9}"/>
              </a:ext>
            </a:extLst>
          </p:cNvPr>
          <p:cNvPicPr>
            <a:picLocks noChangeAspect="1"/>
          </p:cNvPicPr>
          <p:nvPr/>
        </p:nvPicPr>
        <p:blipFill>
          <a:blip r:embed="rId4"/>
          <a:stretch>
            <a:fillRect/>
          </a:stretch>
        </p:blipFill>
        <p:spPr>
          <a:xfrm>
            <a:off x="5440846" y="1988279"/>
            <a:ext cx="3173020" cy="2379765"/>
          </a:xfrm>
          <a:prstGeom prst="rect">
            <a:avLst/>
          </a:prstGeom>
        </p:spPr>
      </p:pic>
      <p:sp>
        <p:nvSpPr>
          <p:cNvPr id="7" name="CasellaDiTesto 6">
            <a:extLst>
              <a:ext uri="{FF2B5EF4-FFF2-40B4-BE49-F238E27FC236}">
                <a16:creationId xmlns:a16="http://schemas.microsoft.com/office/drawing/2014/main" id="{0C5E0BFB-39EF-445A-AC2F-9335021BF300}"/>
              </a:ext>
            </a:extLst>
          </p:cNvPr>
          <p:cNvSpPr txBox="1"/>
          <p:nvPr/>
        </p:nvSpPr>
        <p:spPr>
          <a:xfrm>
            <a:off x="5841955" y="4392729"/>
            <a:ext cx="3048783" cy="369332"/>
          </a:xfrm>
          <a:prstGeom prst="rect">
            <a:avLst/>
          </a:prstGeom>
          <a:noFill/>
        </p:spPr>
        <p:txBody>
          <a:bodyPr wrap="none" rtlCol="0">
            <a:spAutoFit/>
          </a:bodyPr>
          <a:lstStyle/>
          <a:p>
            <a:r>
              <a:rPr lang="en-US" dirty="0"/>
              <a:t>Test Beam: SPS North Area H8 </a:t>
            </a:r>
          </a:p>
        </p:txBody>
      </p:sp>
      <p:sp>
        <p:nvSpPr>
          <p:cNvPr id="8" name="CasellaDiTesto 7">
            <a:extLst>
              <a:ext uri="{FF2B5EF4-FFF2-40B4-BE49-F238E27FC236}">
                <a16:creationId xmlns:a16="http://schemas.microsoft.com/office/drawing/2014/main" id="{F94BEDFF-C71B-68D2-4722-63EB2142C4A1}"/>
              </a:ext>
            </a:extLst>
          </p:cNvPr>
          <p:cNvSpPr txBox="1"/>
          <p:nvPr/>
        </p:nvSpPr>
        <p:spPr>
          <a:xfrm>
            <a:off x="6109348" y="1668657"/>
            <a:ext cx="2094804" cy="369332"/>
          </a:xfrm>
          <a:prstGeom prst="rect">
            <a:avLst/>
          </a:prstGeom>
          <a:noFill/>
        </p:spPr>
        <p:txBody>
          <a:bodyPr wrap="none" rtlCol="0">
            <a:spAutoFit/>
          </a:bodyPr>
          <a:lstStyle/>
          <a:p>
            <a:r>
              <a:rPr lang="en-US">
                <a:latin typeface="Calibri" panose="020F0502020204030204" pitchFamily="34" charset="0"/>
                <a:cs typeface="Calibri" panose="020F0502020204030204" pitchFamily="34" charset="0"/>
              </a:rPr>
              <a:t>5 – 19 October 2022</a:t>
            </a:r>
          </a:p>
        </p:txBody>
      </p:sp>
      <p:sp>
        <p:nvSpPr>
          <p:cNvPr id="9" name="Segnaposto numero diapositiva 7">
            <a:extLst>
              <a:ext uri="{FF2B5EF4-FFF2-40B4-BE49-F238E27FC236}">
                <a16:creationId xmlns:a16="http://schemas.microsoft.com/office/drawing/2014/main" id="{5F963970-7049-4A04-7BA6-BB2A2428EA43}"/>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43</a:t>
            </a:fld>
            <a:endParaRPr lang="en-US"/>
          </a:p>
        </p:txBody>
      </p:sp>
      <p:sp>
        <p:nvSpPr>
          <p:cNvPr id="10" name="Segnaposto piè di pagina 23">
            <a:extLst>
              <a:ext uri="{FF2B5EF4-FFF2-40B4-BE49-F238E27FC236}">
                <a16:creationId xmlns:a16="http://schemas.microsoft.com/office/drawing/2014/main" id="{6BFCF742-6D86-0C2C-538A-8BFC95238D15}"/>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25839747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a:solidFill>
                  <a:srgbClr val="C00000"/>
                </a:solidFill>
              </a:rPr>
              <a:t> </a:t>
            </a:r>
            <a:endParaRPr lang="en-US" sz="2800" b="1">
              <a:solidFill>
                <a:srgbClr val="C00000"/>
              </a:solidFill>
            </a:endParaRPr>
          </a:p>
        </p:txBody>
      </p:sp>
      <p:cxnSp>
        <p:nvCxnSpPr>
          <p:cNvPr id="21" name="Straight Connector 31">
            <a:extLst>
              <a:ext uri="{FF2B5EF4-FFF2-40B4-BE49-F238E27FC236}">
                <a16:creationId xmlns:a16="http://schemas.microsoft.com/office/drawing/2014/main" id="{0A1AACAD-F175-0D42-ADC9-846FF91EFCAC}"/>
              </a:ext>
            </a:extLst>
          </p:cNvPr>
          <p:cNvCxnSpPr/>
          <p:nvPr/>
        </p:nvCxnSpPr>
        <p:spPr>
          <a:xfrm>
            <a:off x="0" y="607707"/>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ext Box 4">
            <a:extLst>
              <a:ext uri="{FF2B5EF4-FFF2-40B4-BE49-F238E27FC236}">
                <a16:creationId xmlns:a16="http://schemas.microsoft.com/office/drawing/2014/main" id="{D111618F-90CC-D2E8-0EE1-15BD7D0D3E00}"/>
              </a:ext>
            </a:extLst>
          </p:cNvPr>
          <p:cNvSpPr txBox="1">
            <a:spLocks noChangeArrowheads="1"/>
          </p:cNvSpPr>
          <p:nvPr/>
        </p:nvSpPr>
        <p:spPr bwMode="auto">
          <a:xfrm>
            <a:off x="107824" y="660062"/>
            <a:ext cx="8767482" cy="388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80184" tIns="40092" rIns="80184" bIns="40092">
            <a:spAutoFit/>
          </a:bodyPr>
          <a:lstStyle>
            <a:lvl1pPr defTabSz="801688">
              <a:defRPr sz="2400">
                <a:solidFill>
                  <a:schemeClr val="tx1"/>
                </a:solidFill>
                <a:latin typeface="Times" charset="0"/>
                <a:ea typeface="ＭＳ Ｐゴシック" charset="0"/>
                <a:cs typeface="ＭＳ Ｐゴシック" charset="0"/>
              </a:defRPr>
            </a:lvl1pPr>
            <a:lvl2pPr marL="742950" indent="-285750" defTabSz="801688">
              <a:defRPr sz="2400">
                <a:solidFill>
                  <a:schemeClr val="tx1"/>
                </a:solidFill>
                <a:latin typeface="Times" charset="0"/>
                <a:ea typeface="ＭＳ Ｐゴシック" charset="0"/>
              </a:defRPr>
            </a:lvl2pPr>
            <a:lvl3pPr marL="1143000" indent="-228600" defTabSz="801688">
              <a:defRPr sz="2400">
                <a:solidFill>
                  <a:schemeClr val="tx1"/>
                </a:solidFill>
                <a:latin typeface="Times" charset="0"/>
                <a:ea typeface="ＭＳ Ｐゴシック" charset="0"/>
              </a:defRPr>
            </a:lvl3pPr>
            <a:lvl4pPr marL="1600200" indent="-228600" defTabSz="801688">
              <a:defRPr sz="2400">
                <a:solidFill>
                  <a:schemeClr val="tx1"/>
                </a:solidFill>
                <a:latin typeface="Times" charset="0"/>
                <a:ea typeface="ＭＳ Ｐゴシック" charset="0"/>
              </a:defRPr>
            </a:lvl4pPr>
            <a:lvl5pPr marL="2057400" indent="-228600" defTabSz="801688">
              <a:defRPr sz="2400">
                <a:solidFill>
                  <a:schemeClr val="tx1"/>
                </a:solidFill>
                <a:latin typeface="Times" charset="0"/>
                <a:ea typeface="ＭＳ Ｐゴシック" charset="0"/>
              </a:defRPr>
            </a:lvl5pPr>
            <a:lvl6pPr marL="2514600" indent="-228600" defTabSz="801688" eaLnBrk="0" fontAlgn="base" hangingPunct="0">
              <a:spcBef>
                <a:spcPct val="0"/>
              </a:spcBef>
              <a:spcAft>
                <a:spcPct val="0"/>
              </a:spcAft>
              <a:defRPr sz="2400">
                <a:solidFill>
                  <a:schemeClr val="tx1"/>
                </a:solidFill>
                <a:latin typeface="Times" charset="0"/>
                <a:ea typeface="ＭＳ Ｐゴシック" charset="0"/>
              </a:defRPr>
            </a:lvl6pPr>
            <a:lvl7pPr marL="2971800" indent="-228600" defTabSz="801688" eaLnBrk="0" fontAlgn="base" hangingPunct="0">
              <a:spcBef>
                <a:spcPct val="0"/>
              </a:spcBef>
              <a:spcAft>
                <a:spcPct val="0"/>
              </a:spcAft>
              <a:defRPr sz="2400">
                <a:solidFill>
                  <a:schemeClr val="tx1"/>
                </a:solidFill>
                <a:latin typeface="Times" charset="0"/>
                <a:ea typeface="ＭＳ Ｐゴシック" charset="0"/>
              </a:defRPr>
            </a:lvl7pPr>
            <a:lvl8pPr marL="3429000" indent="-228600" defTabSz="801688" eaLnBrk="0" fontAlgn="base" hangingPunct="0">
              <a:spcBef>
                <a:spcPct val="0"/>
              </a:spcBef>
              <a:spcAft>
                <a:spcPct val="0"/>
              </a:spcAft>
              <a:defRPr sz="2400">
                <a:solidFill>
                  <a:schemeClr val="tx1"/>
                </a:solidFill>
                <a:latin typeface="Times" charset="0"/>
                <a:ea typeface="ＭＳ Ｐゴシック" charset="0"/>
              </a:defRPr>
            </a:lvl8pPr>
            <a:lvl9pPr marL="3886200" indent="-228600" defTabSz="801688" eaLnBrk="0" fontAlgn="base" hangingPunct="0">
              <a:spcBef>
                <a:spcPct val="0"/>
              </a:spcBef>
              <a:spcAft>
                <a:spcPct val="0"/>
              </a:spcAft>
              <a:defRPr sz="2400">
                <a:solidFill>
                  <a:schemeClr val="tx1"/>
                </a:solidFill>
                <a:latin typeface="Times" charset="0"/>
                <a:ea typeface="ＭＳ Ｐゴシック" charset="0"/>
              </a:defRPr>
            </a:lvl9pPr>
          </a:lstStyle>
          <a:p>
            <a:pPr algn="just">
              <a:buClr>
                <a:srgbClr val="800000"/>
              </a:buClr>
            </a:pPr>
            <a:r>
              <a:rPr lang="en-US" sz="2000" b="1" dirty="0">
                <a:solidFill>
                  <a:srgbClr val="000090"/>
                </a:solidFill>
                <a:latin typeface="Arial" panose="020B0604020202020204" pitchFamily="34" charset="0"/>
                <a:cs typeface="Arial" panose="020B0604020202020204" pitchFamily="34" charset="0"/>
              </a:rPr>
              <a:t>2D – readout</a:t>
            </a:r>
            <a:r>
              <a:rPr lang="en-US" sz="2000" dirty="0">
                <a:solidFill>
                  <a:srgbClr val="000090"/>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780 </a:t>
            </a:r>
            <a:r>
              <a:rPr lang="en-US" sz="2000" dirty="0">
                <a:latin typeface="Symbol" pitchFamily="2" charset="2"/>
                <a:cs typeface="Arial" panose="020B0604020202020204" pitchFamily="34" charset="0"/>
              </a:rPr>
              <a:t>m</a:t>
            </a:r>
            <a:r>
              <a:rPr lang="en-US" sz="2000" dirty="0">
                <a:latin typeface="Calibri" panose="020F0502020204030204" pitchFamily="34" charset="0"/>
                <a:cs typeface="Calibri" panose="020F0502020204030204" pitchFamily="34" charset="0"/>
              </a:rPr>
              <a:t>m pitch-300 </a:t>
            </a:r>
            <a:r>
              <a:rPr lang="en-US" sz="2000" dirty="0">
                <a:latin typeface="Symbol" pitchFamily="2" charset="2"/>
                <a:cs typeface="Arial" panose="020B0604020202020204" pitchFamily="34" charset="0"/>
              </a:rPr>
              <a:t>m</a:t>
            </a:r>
            <a:r>
              <a:rPr lang="en-US" sz="2000" dirty="0">
                <a:latin typeface="Calibri" panose="020F0502020204030204" pitchFamily="34" charset="0"/>
                <a:cs typeface="Calibri" panose="020F0502020204030204" pitchFamily="34" charset="0"/>
              </a:rPr>
              <a:t>m width - 10 x 10 cm</a:t>
            </a:r>
            <a:r>
              <a:rPr lang="en-US" sz="2000" baseline="30000" dirty="0">
                <a:latin typeface="Calibri" panose="020F0502020204030204" pitchFamily="34" charset="0"/>
                <a:cs typeface="Calibri" panose="020F0502020204030204" pitchFamily="34" charset="0"/>
              </a:rPr>
              <a:t>2 </a:t>
            </a:r>
            <a:r>
              <a:rPr lang="en-US" sz="2000" dirty="0">
                <a:latin typeface="Calibri" panose="020F0502020204030204" pitchFamily="34" charset="0"/>
                <a:cs typeface="Calibri" panose="020F0502020204030204" pitchFamily="34" charset="0"/>
              </a:rPr>
              <a:t>active surface</a:t>
            </a:r>
          </a:p>
        </p:txBody>
      </p:sp>
      <p:sp>
        <p:nvSpPr>
          <p:cNvPr id="3" name="Titolo 1">
            <a:extLst>
              <a:ext uri="{FF2B5EF4-FFF2-40B4-BE49-F238E27FC236}">
                <a16:creationId xmlns:a16="http://schemas.microsoft.com/office/drawing/2014/main" id="{1E4A0393-88DD-E40A-1B18-8B3D3BA25BD5}"/>
              </a:ext>
            </a:extLst>
          </p:cNvPr>
          <p:cNvSpPr txBox="1">
            <a:spLocks/>
          </p:cNvSpPr>
          <p:nvPr/>
        </p:nvSpPr>
        <p:spPr>
          <a:xfrm>
            <a:off x="-88082" y="86571"/>
            <a:ext cx="8229600" cy="39599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7938" lvl="3" algn="ctr">
              <a:lnSpc>
                <a:spcPct val="90000"/>
              </a:lnSpc>
              <a:spcBef>
                <a:spcPct val="0"/>
              </a:spcBef>
              <a:spcAft>
                <a:spcPts val="600"/>
              </a:spcAft>
              <a:defRPr/>
            </a:pPr>
            <a:r>
              <a:rPr lang="en-US" sz="3600" b="1" kern="1200" dirty="0">
                <a:solidFill>
                  <a:srgbClr val="C00000"/>
                </a:solidFill>
                <a:latin typeface="+mj-lt"/>
                <a:ea typeface="+mj-ea"/>
                <a:cs typeface="+mj-cs"/>
              </a:rPr>
              <a:t>2D </a:t>
            </a:r>
            <a:r>
              <a:rPr lang="en-US" sz="3600" b="1" dirty="0">
                <a:solidFill>
                  <a:srgbClr val="C00000"/>
                </a:solidFill>
                <a:latin typeface="+mj-lt"/>
                <a:ea typeface="+mj-ea"/>
                <a:cs typeface="+mj-cs"/>
              </a:rPr>
              <a:t>R</a:t>
            </a:r>
            <a:r>
              <a:rPr lang="en-US" sz="3600" b="1" kern="1200" dirty="0">
                <a:solidFill>
                  <a:srgbClr val="C00000"/>
                </a:solidFill>
                <a:latin typeface="+mj-lt"/>
                <a:ea typeface="+mj-ea"/>
                <a:cs typeface="+mj-cs"/>
              </a:rPr>
              <a:t>eadout </a:t>
            </a:r>
            <a:r>
              <a:rPr lang="en-US" sz="3600" b="1" dirty="0">
                <a:solidFill>
                  <a:srgbClr val="C00000"/>
                </a:solidFill>
                <a:latin typeface="+mj-lt"/>
                <a:ea typeface="+mj-ea"/>
                <a:cs typeface="+mj-cs"/>
              </a:rPr>
              <a:t>S</a:t>
            </a:r>
            <a:r>
              <a:rPr lang="en-US" sz="3600" b="1" kern="1200" dirty="0">
                <a:solidFill>
                  <a:srgbClr val="C00000"/>
                </a:solidFill>
                <a:latin typeface="+mj-lt"/>
                <a:ea typeface="+mj-ea"/>
                <a:cs typeface="+mj-cs"/>
              </a:rPr>
              <a:t>cheme</a:t>
            </a:r>
            <a:endParaRPr lang="en-US" sz="3600" b="1" i="1" kern="1200" dirty="0">
              <a:solidFill>
                <a:srgbClr val="C00000"/>
              </a:solidFill>
              <a:latin typeface="+mj-lt"/>
              <a:ea typeface="+mj-ea"/>
              <a:cs typeface="+mj-cs"/>
            </a:endParaRPr>
          </a:p>
        </p:txBody>
      </p:sp>
      <p:pic>
        <p:nvPicPr>
          <p:cNvPr id="10" name="Immagine 9">
            <a:extLst>
              <a:ext uri="{FF2B5EF4-FFF2-40B4-BE49-F238E27FC236}">
                <a16:creationId xmlns:a16="http://schemas.microsoft.com/office/drawing/2014/main" id="{6B35D622-5794-13BD-E8E0-26892C889CAB}"/>
              </a:ext>
            </a:extLst>
          </p:cNvPr>
          <p:cNvPicPr>
            <a:picLocks noChangeAspect="1"/>
          </p:cNvPicPr>
          <p:nvPr/>
        </p:nvPicPr>
        <p:blipFill>
          <a:blip r:embed="rId3"/>
          <a:stretch>
            <a:fillRect/>
          </a:stretch>
        </p:blipFill>
        <p:spPr>
          <a:xfrm>
            <a:off x="421537" y="983065"/>
            <a:ext cx="2711647" cy="1706631"/>
          </a:xfrm>
          <a:prstGeom prst="rect">
            <a:avLst/>
          </a:prstGeom>
        </p:spPr>
      </p:pic>
      <p:pic>
        <p:nvPicPr>
          <p:cNvPr id="12" name="Immagine 11">
            <a:extLst>
              <a:ext uri="{FF2B5EF4-FFF2-40B4-BE49-F238E27FC236}">
                <a16:creationId xmlns:a16="http://schemas.microsoft.com/office/drawing/2014/main" id="{F449B378-2155-BCAA-CF72-470A3753DF1D}"/>
              </a:ext>
            </a:extLst>
          </p:cNvPr>
          <p:cNvPicPr>
            <a:picLocks noChangeAspect="1"/>
          </p:cNvPicPr>
          <p:nvPr/>
        </p:nvPicPr>
        <p:blipFill>
          <a:blip r:embed="rId4"/>
          <a:stretch>
            <a:fillRect/>
          </a:stretch>
        </p:blipFill>
        <p:spPr>
          <a:xfrm>
            <a:off x="3255166" y="959798"/>
            <a:ext cx="2750656" cy="1708506"/>
          </a:xfrm>
          <a:prstGeom prst="rect">
            <a:avLst/>
          </a:prstGeom>
        </p:spPr>
      </p:pic>
      <p:pic>
        <p:nvPicPr>
          <p:cNvPr id="13" name="Immagine 12">
            <a:extLst>
              <a:ext uri="{FF2B5EF4-FFF2-40B4-BE49-F238E27FC236}">
                <a16:creationId xmlns:a16="http://schemas.microsoft.com/office/drawing/2014/main" id="{B7FB678B-C24D-5862-0948-FD28C34BD0D5}"/>
              </a:ext>
            </a:extLst>
          </p:cNvPr>
          <p:cNvPicPr>
            <a:picLocks noChangeAspect="1"/>
          </p:cNvPicPr>
          <p:nvPr/>
        </p:nvPicPr>
        <p:blipFill>
          <a:blip r:embed="rId5"/>
          <a:stretch>
            <a:fillRect/>
          </a:stretch>
        </p:blipFill>
        <p:spPr>
          <a:xfrm>
            <a:off x="3368302" y="2814109"/>
            <a:ext cx="2655548" cy="1706632"/>
          </a:xfrm>
          <a:prstGeom prst="rect">
            <a:avLst/>
          </a:prstGeom>
        </p:spPr>
      </p:pic>
      <p:pic>
        <p:nvPicPr>
          <p:cNvPr id="14" name="Immagine 13">
            <a:extLst>
              <a:ext uri="{FF2B5EF4-FFF2-40B4-BE49-F238E27FC236}">
                <a16:creationId xmlns:a16="http://schemas.microsoft.com/office/drawing/2014/main" id="{C1088982-D961-FF36-4A63-B0E07598CD66}"/>
              </a:ext>
            </a:extLst>
          </p:cNvPr>
          <p:cNvPicPr>
            <a:picLocks noChangeAspect="1"/>
          </p:cNvPicPr>
          <p:nvPr/>
        </p:nvPicPr>
        <p:blipFill>
          <a:blip r:embed="rId6"/>
          <a:stretch>
            <a:fillRect/>
          </a:stretch>
        </p:blipFill>
        <p:spPr>
          <a:xfrm>
            <a:off x="586375" y="2893332"/>
            <a:ext cx="2528751" cy="1706631"/>
          </a:xfrm>
          <a:prstGeom prst="rect">
            <a:avLst/>
          </a:prstGeom>
        </p:spPr>
      </p:pic>
      <p:sp>
        <p:nvSpPr>
          <p:cNvPr id="15" name="CasellaDiTesto 14">
            <a:extLst>
              <a:ext uri="{FF2B5EF4-FFF2-40B4-BE49-F238E27FC236}">
                <a16:creationId xmlns:a16="http://schemas.microsoft.com/office/drawing/2014/main" id="{6D5E89B2-8F7A-E995-42D0-59557BCBA3EA}"/>
              </a:ext>
            </a:extLst>
          </p:cNvPr>
          <p:cNvSpPr txBox="1"/>
          <p:nvPr/>
        </p:nvSpPr>
        <p:spPr>
          <a:xfrm>
            <a:off x="2589" y="4483438"/>
            <a:ext cx="1082348" cy="461665"/>
          </a:xfrm>
          <a:prstGeom prst="rect">
            <a:avLst/>
          </a:prstGeom>
          <a:noFill/>
        </p:spPr>
        <p:txBody>
          <a:bodyPr wrap="none" rtlCol="0">
            <a:spAutoFit/>
          </a:bodyPr>
          <a:lstStyle/>
          <a:p>
            <a:r>
              <a:rPr lang="it-IT" dirty="0"/>
              <a:t>4 strips</a:t>
            </a:r>
          </a:p>
        </p:txBody>
      </p:sp>
      <p:sp>
        <p:nvSpPr>
          <p:cNvPr id="16" name="CasellaDiTesto 15">
            <a:extLst>
              <a:ext uri="{FF2B5EF4-FFF2-40B4-BE49-F238E27FC236}">
                <a16:creationId xmlns:a16="http://schemas.microsoft.com/office/drawing/2014/main" id="{B520D37F-9AC8-4BA5-C2FA-737A76889D93}"/>
              </a:ext>
            </a:extLst>
          </p:cNvPr>
          <p:cNvSpPr txBox="1"/>
          <p:nvPr/>
        </p:nvSpPr>
        <p:spPr>
          <a:xfrm>
            <a:off x="3368302" y="4369130"/>
            <a:ext cx="1082348" cy="461665"/>
          </a:xfrm>
          <a:prstGeom prst="rect">
            <a:avLst/>
          </a:prstGeom>
          <a:noFill/>
        </p:spPr>
        <p:txBody>
          <a:bodyPr wrap="none" rtlCol="0">
            <a:spAutoFit/>
          </a:bodyPr>
          <a:lstStyle/>
          <a:p>
            <a:r>
              <a:rPr lang="it-IT" dirty="0"/>
              <a:t>3 strips</a:t>
            </a:r>
          </a:p>
        </p:txBody>
      </p:sp>
      <p:pic>
        <p:nvPicPr>
          <p:cNvPr id="17" name="Immagine 16" descr="Immagine che contiene mugnaio&#10;&#10;Descrizione generata automaticamente">
            <a:extLst>
              <a:ext uri="{FF2B5EF4-FFF2-40B4-BE49-F238E27FC236}">
                <a16:creationId xmlns:a16="http://schemas.microsoft.com/office/drawing/2014/main" id="{487E7C30-6538-5B25-4D66-FAF46A9440A1}"/>
              </a:ext>
            </a:extLst>
          </p:cNvPr>
          <p:cNvPicPr>
            <a:picLocks noChangeAspect="1"/>
          </p:cNvPicPr>
          <p:nvPr/>
        </p:nvPicPr>
        <p:blipFill>
          <a:blip r:embed="rId7"/>
          <a:stretch>
            <a:fillRect/>
          </a:stretch>
        </p:blipFill>
        <p:spPr>
          <a:xfrm>
            <a:off x="6258998" y="983065"/>
            <a:ext cx="2750656" cy="2062992"/>
          </a:xfrm>
          <a:prstGeom prst="rect">
            <a:avLst/>
          </a:prstGeom>
        </p:spPr>
      </p:pic>
      <p:sp>
        <p:nvSpPr>
          <p:cNvPr id="18" name="CasellaDiTesto 17">
            <a:extLst>
              <a:ext uri="{FF2B5EF4-FFF2-40B4-BE49-F238E27FC236}">
                <a16:creationId xmlns:a16="http://schemas.microsoft.com/office/drawing/2014/main" id="{F0537FAD-06D0-8B9A-F6AE-9F8C566B1B0E}"/>
              </a:ext>
            </a:extLst>
          </p:cNvPr>
          <p:cNvSpPr txBox="1"/>
          <p:nvPr/>
        </p:nvSpPr>
        <p:spPr>
          <a:xfrm>
            <a:off x="6191825" y="3205760"/>
            <a:ext cx="2885001" cy="1477328"/>
          </a:xfrm>
          <a:prstGeom prst="rect">
            <a:avLst/>
          </a:prstGeom>
          <a:noFill/>
        </p:spPr>
        <p:txBody>
          <a:bodyPr wrap="square" rtlCol="0">
            <a:spAutoFit/>
          </a:bodyPr>
          <a:lstStyle/>
          <a:p>
            <a:r>
              <a:rPr lang="en-US" dirty="0"/>
              <a:t>Increasing the pitch read-out the resolution is strongly affected by the number of strips among which the charge is distributed</a:t>
            </a:r>
          </a:p>
        </p:txBody>
      </p:sp>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051ECB74-45ED-07DD-35E5-8A43092EBF81}"/>
                  </a:ext>
                </a:extLst>
              </p:cNvPr>
              <p:cNvSpPr txBox="1"/>
              <p:nvPr/>
            </p:nvSpPr>
            <p:spPr>
              <a:xfrm>
                <a:off x="-84307" y="1132330"/>
                <a:ext cx="5058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𝑥</m:t>
                      </m:r>
                    </m:oMath>
                  </m:oMathPara>
                </a14:m>
                <a:endParaRPr lang="en-US" dirty="0"/>
              </a:p>
            </p:txBody>
          </p:sp>
        </mc:Choice>
        <mc:Fallback xmlns="">
          <p:sp>
            <p:nvSpPr>
              <p:cNvPr id="19" name="CasellaDiTesto 18">
                <a:extLst>
                  <a:ext uri="{FF2B5EF4-FFF2-40B4-BE49-F238E27FC236}">
                    <a16:creationId xmlns:a16="http://schemas.microsoft.com/office/drawing/2014/main" id="{051ECB74-45ED-07DD-35E5-8A43092EBF81}"/>
                  </a:ext>
                </a:extLst>
              </p:cNvPr>
              <p:cNvSpPr txBox="1">
                <a:spLocks noRot="1" noChangeAspect="1" noMove="1" noResize="1" noEditPoints="1" noAdjustHandles="1" noChangeArrowheads="1" noChangeShapeType="1" noTextEdit="1"/>
              </p:cNvSpPr>
              <p:nvPr/>
            </p:nvSpPr>
            <p:spPr>
              <a:xfrm>
                <a:off x="-84307" y="1132330"/>
                <a:ext cx="505844" cy="369332"/>
              </a:xfrm>
              <a:prstGeom prst="rect">
                <a:avLst/>
              </a:prstGeom>
              <a:blipFill>
                <a:blip r:embed="rId8"/>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DFAA6B77-FF5E-41AC-FFBC-630A483C9E67}"/>
                  </a:ext>
                </a:extLst>
              </p:cNvPr>
              <p:cNvSpPr txBox="1"/>
              <p:nvPr/>
            </p:nvSpPr>
            <p:spPr>
              <a:xfrm>
                <a:off x="2101034" y="2568843"/>
                <a:ext cx="10035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𝑚𝑚</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20" name="CasellaDiTesto 19">
                <a:extLst>
                  <a:ext uri="{FF2B5EF4-FFF2-40B4-BE49-F238E27FC236}">
                    <a16:creationId xmlns:a16="http://schemas.microsoft.com/office/drawing/2014/main" id="{DFAA6B77-FF5E-41AC-FFBC-630A483C9E67}"/>
                  </a:ext>
                </a:extLst>
              </p:cNvPr>
              <p:cNvSpPr txBox="1">
                <a:spLocks noRot="1" noChangeAspect="1" noMove="1" noResize="1" noEditPoints="1" noAdjustHandles="1" noChangeArrowheads="1" noChangeShapeType="1" noTextEdit="1"/>
              </p:cNvSpPr>
              <p:nvPr/>
            </p:nvSpPr>
            <p:spPr>
              <a:xfrm>
                <a:off x="2101034" y="2568843"/>
                <a:ext cx="1003544" cy="369332"/>
              </a:xfrm>
              <a:prstGeom prst="rect">
                <a:avLst/>
              </a:prstGeom>
              <a:blipFill>
                <a:blip r:embed="rId9"/>
                <a:stretch>
                  <a:fillRect b="-1666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3159F944-F78F-5B25-49C7-DCA2758FD9D6}"/>
                  </a:ext>
                </a:extLst>
              </p:cNvPr>
              <p:cNvSpPr txBox="1"/>
              <p:nvPr/>
            </p:nvSpPr>
            <p:spPr>
              <a:xfrm>
                <a:off x="2941253" y="992673"/>
                <a:ext cx="5058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𝑥</m:t>
                      </m:r>
                    </m:oMath>
                  </m:oMathPara>
                </a14:m>
                <a:endParaRPr lang="en-US" dirty="0"/>
              </a:p>
            </p:txBody>
          </p:sp>
        </mc:Choice>
        <mc:Fallback xmlns="">
          <p:sp>
            <p:nvSpPr>
              <p:cNvPr id="22" name="CasellaDiTesto 21">
                <a:extLst>
                  <a:ext uri="{FF2B5EF4-FFF2-40B4-BE49-F238E27FC236}">
                    <a16:creationId xmlns:a16="http://schemas.microsoft.com/office/drawing/2014/main" id="{3159F944-F78F-5B25-49C7-DCA2758FD9D6}"/>
                  </a:ext>
                </a:extLst>
              </p:cNvPr>
              <p:cNvSpPr txBox="1">
                <a:spLocks noRot="1" noChangeAspect="1" noMove="1" noResize="1" noEditPoints="1" noAdjustHandles="1" noChangeArrowheads="1" noChangeShapeType="1" noTextEdit="1"/>
              </p:cNvSpPr>
              <p:nvPr/>
            </p:nvSpPr>
            <p:spPr>
              <a:xfrm>
                <a:off x="2941253" y="992673"/>
                <a:ext cx="505844" cy="369332"/>
              </a:xfrm>
              <a:prstGeom prst="rect">
                <a:avLst/>
              </a:prstGeom>
              <a:blipFill>
                <a:blip r:embed="rId10"/>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3DD6CDD7-5988-1FEC-34DE-5D123478E99F}"/>
                  </a:ext>
                </a:extLst>
              </p:cNvPr>
              <p:cNvSpPr txBox="1"/>
              <p:nvPr/>
            </p:nvSpPr>
            <p:spPr>
              <a:xfrm>
                <a:off x="2170766" y="4428118"/>
                <a:ext cx="114140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𝑚𝑚</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24" name="CasellaDiTesto 23">
                <a:extLst>
                  <a:ext uri="{FF2B5EF4-FFF2-40B4-BE49-F238E27FC236}">
                    <a16:creationId xmlns:a16="http://schemas.microsoft.com/office/drawing/2014/main" id="{3DD6CDD7-5988-1FEC-34DE-5D123478E99F}"/>
                  </a:ext>
                </a:extLst>
              </p:cNvPr>
              <p:cNvSpPr txBox="1">
                <a:spLocks noRot="1" noChangeAspect="1" noMove="1" noResize="1" noEditPoints="1" noAdjustHandles="1" noChangeArrowheads="1" noChangeShapeType="1" noTextEdit="1"/>
              </p:cNvSpPr>
              <p:nvPr/>
            </p:nvSpPr>
            <p:spPr>
              <a:xfrm>
                <a:off x="2170766" y="4428118"/>
                <a:ext cx="1141403" cy="369332"/>
              </a:xfrm>
              <a:prstGeom prst="rect">
                <a:avLst/>
              </a:prstGeom>
              <a:blipFill>
                <a:blip r:embed="rId11"/>
                <a:stretch>
                  <a:fillRect b="-1666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C1F4ED23-0B1A-F88C-74C4-E164DFD6329A}"/>
                  </a:ext>
                </a:extLst>
              </p:cNvPr>
              <p:cNvSpPr txBox="1"/>
              <p:nvPr/>
            </p:nvSpPr>
            <p:spPr>
              <a:xfrm>
                <a:off x="5104294" y="2558964"/>
                <a:ext cx="10035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𝑚𝑚</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25" name="CasellaDiTesto 24">
                <a:extLst>
                  <a:ext uri="{FF2B5EF4-FFF2-40B4-BE49-F238E27FC236}">
                    <a16:creationId xmlns:a16="http://schemas.microsoft.com/office/drawing/2014/main" id="{C1F4ED23-0B1A-F88C-74C4-E164DFD6329A}"/>
                  </a:ext>
                </a:extLst>
              </p:cNvPr>
              <p:cNvSpPr txBox="1">
                <a:spLocks noRot="1" noChangeAspect="1" noMove="1" noResize="1" noEditPoints="1" noAdjustHandles="1" noChangeArrowheads="1" noChangeShapeType="1" noTextEdit="1"/>
              </p:cNvSpPr>
              <p:nvPr/>
            </p:nvSpPr>
            <p:spPr>
              <a:xfrm>
                <a:off x="5104294" y="2558964"/>
                <a:ext cx="1003544" cy="369332"/>
              </a:xfrm>
              <a:prstGeom prst="rect">
                <a:avLst/>
              </a:prstGeom>
              <a:blipFill>
                <a:blip r:embed="rId12"/>
                <a:stretch>
                  <a:fillRect b="-1666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6A9441A5-D5FC-35D7-87C5-4791087FE6D8}"/>
                  </a:ext>
                </a:extLst>
              </p:cNvPr>
              <p:cNvSpPr txBox="1"/>
              <p:nvPr/>
            </p:nvSpPr>
            <p:spPr>
              <a:xfrm>
                <a:off x="4924441" y="4406554"/>
                <a:ext cx="114140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𝑚𝑚</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26" name="CasellaDiTesto 25">
                <a:extLst>
                  <a:ext uri="{FF2B5EF4-FFF2-40B4-BE49-F238E27FC236}">
                    <a16:creationId xmlns:a16="http://schemas.microsoft.com/office/drawing/2014/main" id="{6A9441A5-D5FC-35D7-87C5-4791087FE6D8}"/>
                  </a:ext>
                </a:extLst>
              </p:cNvPr>
              <p:cNvSpPr txBox="1">
                <a:spLocks noRot="1" noChangeAspect="1" noMove="1" noResize="1" noEditPoints="1" noAdjustHandles="1" noChangeArrowheads="1" noChangeShapeType="1" noTextEdit="1"/>
              </p:cNvSpPr>
              <p:nvPr/>
            </p:nvSpPr>
            <p:spPr>
              <a:xfrm>
                <a:off x="4924441" y="4406554"/>
                <a:ext cx="1141403" cy="369332"/>
              </a:xfrm>
              <a:prstGeom prst="rect">
                <a:avLst/>
              </a:prstGeom>
              <a:blipFill>
                <a:blip r:embed="rId13"/>
                <a:stretch>
                  <a:fillRect b="-17241"/>
                </a:stretch>
              </a:blipFill>
            </p:spPr>
            <p:txBody>
              <a:bodyPr/>
              <a:lstStyle/>
              <a:p>
                <a:r>
                  <a:rPr lang="it-IT">
                    <a:noFill/>
                  </a:rPr>
                  <a:t> </a:t>
                </a:r>
              </a:p>
            </p:txBody>
          </p:sp>
        </mc:Fallback>
      </mc:AlternateContent>
      <p:sp>
        <p:nvSpPr>
          <p:cNvPr id="5" name="Segnaposto numero diapositiva 7">
            <a:extLst>
              <a:ext uri="{FF2B5EF4-FFF2-40B4-BE49-F238E27FC236}">
                <a16:creationId xmlns:a16="http://schemas.microsoft.com/office/drawing/2014/main" id="{439ACD7B-FC83-C2C0-5FFD-D2EFAE31110A}"/>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44</a:t>
            </a:fld>
            <a:endParaRPr lang="en-US"/>
          </a:p>
        </p:txBody>
      </p:sp>
      <p:sp>
        <p:nvSpPr>
          <p:cNvPr id="6" name="Segnaposto piè di pagina 23">
            <a:extLst>
              <a:ext uri="{FF2B5EF4-FFF2-40B4-BE49-F238E27FC236}">
                <a16:creationId xmlns:a16="http://schemas.microsoft.com/office/drawing/2014/main" id="{DAE25CBB-9B9F-7FDA-B785-67B2E3C35233}"/>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20593834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dirty="0">
                <a:solidFill>
                  <a:srgbClr val="C00000"/>
                </a:solidFill>
              </a:rPr>
              <a:t> </a:t>
            </a:r>
            <a:endParaRPr lang="en-US" sz="2800" b="1" dirty="0">
              <a:solidFill>
                <a:srgbClr val="C00000"/>
              </a:solidFill>
            </a:endParaRPr>
          </a:p>
        </p:txBody>
      </p:sp>
      <p:cxnSp>
        <p:nvCxnSpPr>
          <p:cNvPr id="21" name="Straight Connector 31">
            <a:extLst>
              <a:ext uri="{FF2B5EF4-FFF2-40B4-BE49-F238E27FC236}">
                <a16:creationId xmlns:a16="http://schemas.microsoft.com/office/drawing/2014/main" id="{0A1AACAD-F175-0D42-ADC9-846FF91EFCAC}"/>
              </a:ext>
            </a:extLst>
          </p:cNvPr>
          <p:cNvCxnSpPr/>
          <p:nvPr/>
        </p:nvCxnSpPr>
        <p:spPr>
          <a:xfrm>
            <a:off x="0" y="607707"/>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 name="Text Box 4">
                <a:extLst>
                  <a:ext uri="{FF2B5EF4-FFF2-40B4-BE49-F238E27FC236}">
                    <a16:creationId xmlns:a16="http://schemas.microsoft.com/office/drawing/2014/main" id="{D111618F-90CC-D2E8-0EE1-15BD7D0D3E00}"/>
                  </a:ext>
                </a:extLst>
              </p:cNvPr>
              <p:cNvSpPr txBox="1">
                <a:spLocks noChangeArrowheads="1"/>
              </p:cNvSpPr>
              <p:nvPr/>
            </p:nvSpPr>
            <p:spPr bwMode="auto">
              <a:xfrm>
                <a:off x="107824" y="660062"/>
                <a:ext cx="8767482" cy="3466509"/>
              </a:xfrm>
              <a:prstGeom prst="rect">
                <a:avLst/>
              </a:prstGeom>
              <a:noFill/>
              <a:ln>
                <a:noFill/>
              </a:ln>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Lst>
            </p:spPr>
            <p:txBody>
              <a:bodyPr wrap="square" lIns="80184" tIns="40092" rIns="80184" bIns="40092">
                <a:spAutoFit/>
              </a:bodyPr>
              <a:lstStyle>
                <a:lvl1pPr defTabSz="801688">
                  <a:defRPr sz="2400">
                    <a:solidFill>
                      <a:schemeClr val="tx1"/>
                    </a:solidFill>
                    <a:latin typeface="Times" charset="0"/>
                    <a:ea typeface="ＭＳ Ｐゴシック" charset="0"/>
                    <a:cs typeface="ＭＳ Ｐゴシック" charset="0"/>
                  </a:defRPr>
                </a:lvl1pPr>
                <a:lvl2pPr marL="742950" indent="-285750" defTabSz="801688">
                  <a:defRPr sz="2400">
                    <a:solidFill>
                      <a:schemeClr val="tx1"/>
                    </a:solidFill>
                    <a:latin typeface="Times" charset="0"/>
                    <a:ea typeface="ＭＳ Ｐゴシック" charset="0"/>
                  </a:defRPr>
                </a:lvl2pPr>
                <a:lvl3pPr marL="1143000" indent="-228600" defTabSz="801688">
                  <a:defRPr sz="2400">
                    <a:solidFill>
                      <a:schemeClr val="tx1"/>
                    </a:solidFill>
                    <a:latin typeface="Times" charset="0"/>
                    <a:ea typeface="ＭＳ Ｐゴシック" charset="0"/>
                  </a:defRPr>
                </a:lvl3pPr>
                <a:lvl4pPr marL="1600200" indent="-228600" defTabSz="801688">
                  <a:defRPr sz="2400">
                    <a:solidFill>
                      <a:schemeClr val="tx1"/>
                    </a:solidFill>
                    <a:latin typeface="Times" charset="0"/>
                    <a:ea typeface="ＭＳ Ｐゴシック" charset="0"/>
                  </a:defRPr>
                </a:lvl4pPr>
                <a:lvl5pPr marL="2057400" indent="-228600" defTabSz="801688">
                  <a:defRPr sz="2400">
                    <a:solidFill>
                      <a:schemeClr val="tx1"/>
                    </a:solidFill>
                    <a:latin typeface="Times" charset="0"/>
                    <a:ea typeface="ＭＳ Ｐゴシック" charset="0"/>
                  </a:defRPr>
                </a:lvl5pPr>
                <a:lvl6pPr marL="2514600" indent="-228600" defTabSz="801688" eaLnBrk="0" fontAlgn="base" hangingPunct="0">
                  <a:spcBef>
                    <a:spcPct val="0"/>
                  </a:spcBef>
                  <a:spcAft>
                    <a:spcPct val="0"/>
                  </a:spcAft>
                  <a:defRPr sz="2400">
                    <a:solidFill>
                      <a:schemeClr val="tx1"/>
                    </a:solidFill>
                    <a:latin typeface="Times" charset="0"/>
                    <a:ea typeface="ＭＳ Ｐゴシック" charset="0"/>
                  </a:defRPr>
                </a:lvl6pPr>
                <a:lvl7pPr marL="2971800" indent="-228600" defTabSz="801688" eaLnBrk="0" fontAlgn="base" hangingPunct="0">
                  <a:spcBef>
                    <a:spcPct val="0"/>
                  </a:spcBef>
                  <a:spcAft>
                    <a:spcPct val="0"/>
                  </a:spcAft>
                  <a:defRPr sz="2400">
                    <a:solidFill>
                      <a:schemeClr val="tx1"/>
                    </a:solidFill>
                    <a:latin typeface="Times" charset="0"/>
                    <a:ea typeface="ＭＳ Ｐゴシック" charset="0"/>
                  </a:defRPr>
                </a:lvl7pPr>
                <a:lvl8pPr marL="3429000" indent="-228600" defTabSz="801688" eaLnBrk="0" fontAlgn="base" hangingPunct="0">
                  <a:spcBef>
                    <a:spcPct val="0"/>
                  </a:spcBef>
                  <a:spcAft>
                    <a:spcPct val="0"/>
                  </a:spcAft>
                  <a:defRPr sz="2400">
                    <a:solidFill>
                      <a:schemeClr val="tx1"/>
                    </a:solidFill>
                    <a:latin typeface="Times" charset="0"/>
                    <a:ea typeface="ＭＳ Ｐゴシック" charset="0"/>
                  </a:defRPr>
                </a:lvl8pPr>
                <a:lvl9pPr marL="3886200" indent="-228600" defTabSz="801688" eaLnBrk="0" fontAlgn="base" hangingPunct="0">
                  <a:spcBef>
                    <a:spcPct val="0"/>
                  </a:spcBef>
                  <a:spcAft>
                    <a:spcPct val="0"/>
                  </a:spcAft>
                  <a:defRPr sz="2400">
                    <a:solidFill>
                      <a:schemeClr val="tx1"/>
                    </a:solidFill>
                    <a:latin typeface="Times" charset="0"/>
                    <a:ea typeface="ＭＳ Ｐゴシック" charset="0"/>
                  </a:defRPr>
                </a:lvl9pPr>
              </a:lstStyle>
              <a:p>
                <a:pPr algn="just">
                  <a:buClr>
                    <a:srgbClr val="800000"/>
                  </a:buClr>
                </a:pPr>
                <a:r>
                  <a:rPr lang="en-US" sz="2000" b="1" dirty="0">
                    <a:solidFill>
                      <a:srgbClr val="000090"/>
                    </a:solidFill>
                    <a:latin typeface="Arial" panose="020B0604020202020204" pitchFamily="34" charset="0"/>
                    <a:cs typeface="Arial" panose="020B0604020202020204" pitchFamily="34" charset="0"/>
                  </a:rPr>
                  <a:t>2D – readout</a:t>
                </a:r>
                <a:r>
                  <a:rPr lang="en-US" sz="2000" dirty="0">
                    <a:solidFill>
                      <a:srgbClr val="000090"/>
                    </a:solidFill>
                    <a:latin typeface="Arial" panose="020B0604020202020204" pitchFamily="34" charset="0"/>
                    <a:cs typeface="Arial" panose="020B0604020202020204" pitchFamily="34" charset="0"/>
                  </a:rPr>
                  <a:t>: step by step approach</a:t>
                </a:r>
              </a:p>
              <a:p>
                <a:pPr algn="just">
                  <a:buClr>
                    <a:srgbClr val="800000"/>
                  </a:buClr>
                </a:pPr>
                <a:endParaRPr lang="en-US" sz="2000" dirty="0">
                  <a:solidFill>
                    <a:srgbClr val="000090"/>
                  </a:solidFill>
                  <a:latin typeface="Arial" panose="020B0604020202020204" pitchFamily="34" charset="0"/>
                  <a:cs typeface="Arial" panose="020B0604020202020204" pitchFamily="34" charset="0"/>
                </a:endParaRPr>
              </a:p>
              <a:p>
                <a:pPr marL="457200" indent="-457200" algn="just">
                  <a:buClr>
                    <a:srgbClr val="800000"/>
                  </a:buClr>
                  <a:buFont typeface="+mj-lt"/>
                  <a:buAutoNum type="arabicPeriod"/>
                </a:pPr>
                <a:endParaRPr lang="en-US" sz="2000" dirty="0">
                  <a:latin typeface="Arial" panose="020B0604020202020204" pitchFamily="34" charset="0"/>
                  <a:cs typeface="Arial" panose="020B0604020202020204" pitchFamily="34" charset="0"/>
                </a:endParaRPr>
              </a:p>
              <a:p>
                <a:pPr marL="457200" indent="-457200" algn="just">
                  <a:buClr>
                    <a:srgbClr val="800000"/>
                  </a:buClr>
                  <a:buFont typeface="+mj-lt"/>
                  <a:buAutoNum type="arabicPeriod"/>
                </a:pPr>
                <a:r>
                  <a:rPr lang="en-US" sz="2000" dirty="0">
                    <a:solidFill>
                      <a:srgbClr val="C00000"/>
                    </a:solidFill>
                    <a:latin typeface="Arial" panose="020B0604020202020204" pitchFamily="34" charset="0"/>
                    <a:cs typeface="Arial" panose="020B0604020202020204" pitchFamily="34" charset="0"/>
                  </a:rPr>
                  <a:t>2x1D detectors.</a:t>
                </a:r>
              </a:p>
              <a:p>
                <a:pPr algn="just">
                  <a:buClr>
                    <a:srgbClr val="800000"/>
                  </a:buClr>
                </a:pPr>
                <a:endParaRPr lang="en-US" sz="2000" dirty="0">
                  <a:latin typeface="Arial" panose="020B0604020202020204" pitchFamily="34" charset="0"/>
                  <a:cs typeface="Arial" panose="020B0604020202020204" pitchFamily="34" charset="0"/>
                </a:endParaRPr>
              </a:p>
              <a:p>
                <a:pPr algn="just">
                  <a:buClr>
                    <a:srgbClr val="800000"/>
                  </a:buClr>
                </a:pPr>
                <a:r>
                  <a:rPr lang="en-US" sz="2000" dirty="0">
                    <a:latin typeface="Arial" panose="020B0604020202020204" pitchFamily="34" charset="0"/>
                    <a:cs typeface="Arial" panose="020B0604020202020204" pitchFamily="34" charset="0"/>
                  </a:rPr>
                  <a:t>The 2022/2023 tests show that the optimal pitch to obtain 100 </a:t>
                </a:r>
                <a14:m>
                  <m:oMath xmlns:m="http://schemas.openxmlformats.org/officeDocument/2006/math">
                    <m:r>
                      <a:rPr lang="en-US" sz="2000" i="1" smtClean="0">
                        <a:latin typeface="Cambria Math" panose="02040503050406030204" pitchFamily="18" charset="0"/>
                        <a:ea typeface="Cambria Math" panose="02040503050406030204" pitchFamily="18" charset="0"/>
                        <a:cs typeface="Arial" panose="020B0604020202020204" pitchFamily="34" charset="0"/>
                      </a:rPr>
                      <m:t>𝜇</m:t>
                    </m:r>
                    <m:r>
                      <a:rPr lang="en-US" sz="2000" b="0" i="1" smtClean="0">
                        <a:latin typeface="Cambria Math" panose="02040503050406030204" pitchFamily="18" charset="0"/>
                        <a:ea typeface="Cambria Math" panose="02040503050406030204" pitchFamily="18" charset="0"/>
                        <a:cs typeface="Arial" panose="020B0604020202020204" pitchFamily="34" charset="0"/>
                      </a:rPr>
                      <m:t>𝑚</m:t>
                    </m:r>
                  </m:oMath>
                </a14:m>
                <a:r>
                  <a:rPr lang="en-US" sz="2000" dirty="0">
                    <a:latin typeface="Arial" panose="020B0604020202020204" pitchFamily="34" charset="0"/>
                    <a:cs typeface="Arial" panose="020B0604020202020204" pitchFamily="34" charset="0"/>
                  </a:rPr>
                  <a:t> resolution is the following:  </a:t>
                </a:r>
              </a:p>
              <a:p>
                <a:pPr algn="ctr">
                  <a:buClr>
                    <a:srgbClr val="800000"/>
                  </a:buClr>
                </a:pPr>
                <a:endParaRPr lang="it-IT" sz="2000" b="1" dirty="0">
                  <a:latin typeface="Arial" panose="020B0604020202020204" pitchFamily="34" charset="0"/>
                  <a:cs typeface="Arial" panose="020B0604020202020204" pitchFamily="34" charset="0"/>
                </a:endParaRPr>
              </a:p>
              <a:p>
                <a:pPr marL="342900" indent="-342900" algn="ctr">
                  <a:buClr>
                    <a:srgbClr val="800000"/>
                  </a:buClr>
                  <a:buFontTx/>
                  <a:buChar char="-"/>
                </a:pPr>
                <a:r>
                  <a:rPr lang="en-US" sz="2000" b="1" dirty="0">
                    <a:latin typeface="Arial" panose="020B0604020202020204" pitchFamily="34" charset="0"/>
                    <a:cs typeface="Arial" panose="020B0604020202020204" pitchFamily="34" charset="0"/>
                  </a:rPr>
                  <a:t>400 </a:t>
                </a:r>
                <a:r>
                  <a:rPr lang="en-US" sz="2000" b="1" dirty="0">
                    <a:latin typeface="Symbol" pitchFamily="2" charset="2"/>
                    <a:cs typeface="Arial" panose="020B0604020202020204" pitchFamily="34" charset="0"/>
                  </a:rPr>
                  <a:t>m</a:t>
                </a:r>
                <a:r>
                  <a:rPr lang="en-US" sz="2000" b="1" dirty="0">
                    <a:latin typeface="Calibri" panose="020F0502020204030204" pitchFamily="34" charset="0"/>
                    <a:cs typeface="Calibri" panose="020F0502020204030204" pitchFamily="34" charset="0"/>
                  </a:rPr>
                  <a:t>m pitch</a:t>
                </a:r>
              </a:p>
              <a:p>
                <a:pPr marL="342900" indent="-342900" algn="ctr">
                  <a:buClr>
                    <a:srgbClr val="800000"/>
                  </a:buClr>
                  <a:buFontTx/>
                  <a:buChar char="-"/>
                </a:pPr>
                <a:r>
                  <a:rPr lang="en-US" sz="2000" b="1" dirty="0">
                    <a:latin typeface="Calibri" panose="020F0502020204030204" pitchFamily="34" charset="0"/>
                    <a:cs typeface="Calibri" panose="020F0502020204030204" pitchFamily="34" charset="0"/>
                  </a:rPr>
                  <a:t>300 </a:t>
                </a:r>
                <a:r>
                  <a:rPr lang="en-US" sz="2000" b="1" dirty="0">
                    <a:latin typeface="Symbol" pitchFamily="2" charset="2"/>
                    <a:cs typeface="Arial" panose="020B0604020202020204" pitchFamily="34" charset="0"/>
                  </a:rPr>
                  <a:t>m</a:t>
                </a:r>
                <a:r>
                  <a:rPr lang="en-US" sz="2000" b="1" dirty="0">
                    <a:latin typeface="Calibri" panose="020F0502020204030204" pitchFamily="34" charset="0"/>
                    <a:cs typeface="Calibri" panose="020F0502020204030204" pitchFamily="34" charset="0"/>
                  </a:rPr>
                  <a:t>m width</a:t>
                </a:r>
              </a:p>
              <a:p>
                <a:pPr algn="just">
                  <a:buClr>
                    <a:srgbClr val="800000"/>
                  </a:buClr>
                </a:pPr>
                <a:endParaRPr lang="it-IT" sz="2000" dirty="0">
                  <a:latin typeface="Arial" panose="020B0604020202020204" pitchFamily="34" charset="0"/>
                  <a:cs typeface="Arial" panose="020B0604020202020204" pitchFamily="34" charset="0"/>
                </a:endParaRPr>
              </a:p>
            </p:txBody>
          </p:sp>
        </mc:Choice>
        <mc:Fallback xmlns="">
          <p:sp>
            <p:nvSpPr>
              <p:cNvPr id="2" name="Text Box 4">
                <a:extLst>
                  <a:ext uri="{FF2B5EF4-FFF2-40B4-BE49-F238E27FC236}">
                    <a16:creationId xmlns:a16="http://schemas.microsoft.com/office/drawing/2014/main" id="{D111618F-90CC-D2E8-0EE1-15BD7D0D3E00}"/>
                  </a:ext>
                </a:extLst>
              </p:cNvPr>
              <p:cNvSpPr txBox="1">
                <a:spLocks noRot="1" noChangeAspect="1" noMove="1" noResize="1" noEditPoints="1" noAdjustHandles="1" noChangeArrowheads="1" noChangeShapeType="1" noTextEdit="1"/>
              </p:cNvSpPr>
              <p:nvPr/>
            </p:nvSpPr>
            <p:spPr bwMode="auto">
              <a:xfrm>
                <a:off x="107824" y="660062"/>
                <a:ext cx="8767482" cy="3466509"/>
              </a:xfrm>
              <a:prstGeom prst="rect">
                <a:avLst/>
              </a:prstGeom>
              <a:blipFill>
                <a:blip r:embed="rId3"/>
                <a:stretch>
                  <a:fillRect l="-868" t="-1095" r="-868"/>
                </a:stretch>
              </a:blip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noFill/>
                  </a:rPr>
                  <a:t> </a:t>
                </a:r>
              </a:p>
            </p:txBody>
          </p:sp>
        </mc:Fallback>
      </mc:AlternateContent>
      <p:sp>
        <p:nvSpPr>
          <p:cNvPr id="3" name="Titolo 1">
            <a:extLst>
              <a:ext uri="{FF2B5EF4-FFF2-40B4-BE49-F238E27FC236}">
                <a16:creationId xmlns:a16="http://schemas.microsoft.com/office/drawing/2014/main" id="{1E4A0393-88DD-E40A-1B18-8B3D3BA25BD5}"/>
              </a:ext>
            </a:extLst>
          </p:cNvPr>
          <p:cNvSpPr txBox="1">
            <a:spLocks/>
          </p:cNvSpPr>
          <p:nvPr/>
        </p:nvSpPr>
        <p:spPr>
          <a:xfrm>
            <a:off x="-88082" y="86571"/>
            <a:ext cx="8229600" cy="39599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7938" lvl="3" algn="ctr">
              <a:lnSpc>
                <a:spcPct val="90000"/>
              </a:lnSpc>
              <a:spcBef>
                <a:spcPct val="0"/>
              </a:spcBef>
              <a:spcAft>
                <a:spcPts val="600"/>
              </a:spcAft>
              <a:defRPr/>
            </a:pPr>
            <a:r>
              <a:rPr lang="en-US" sz="3600" b="1" kern="1200" dirty="0">
                <a:solidFill>
                  <a:srgbClr val="C00000"/>
                </a:solidFill>
                <a:latin typeface="+mj-lt"/>
                <a:ea typeface="+mj-ea"/>
                <a:cs typeface="+mj-cs"/>
              </a:rPr>
              <a:t>2D </a:t>
            </a:r>
            <a:r>
              <a:rPr lang="en-US" sz="3600" b="1" dirty="0">
                <a:solidFill>
                  <a:srgbClr val="C00000"/>
                </a:solidFill>
                <a:latin typeface="+mj-lt"/>
                <a:ea typeface="+mj-ea"/>
                <a:cs typeface="+mj-cs"/>
              </a:rPr>
              <a:t>R</a:t>
            </a:r>
            <a:r>
              <a:rPr lang="en-US" sz="3600" b="1" kern="1200" dirty="0">
                <a:solidFill>
                  <a:srgbClr val="C00000"/>
                </a:solidFill>
                <a:latin typeface="+mj-lt"/>
                <a:ea typeface="+mj-ea"/>
                <a:cs typeface="+mj-cs"/>
              </a:rPr>
              <a:t>eadout </a:t>
            </a:r>
            <a:r>
              <a:rPr lang="en-US" sz="3600" b="1" dirty="0">
                <a:solidFill>
                  <a:srgbClr val="C00000"/>
                </a:solidFill>
                <a:latin typeface="+mj-lt"/>
                <a:ea typeface="+mj-ea"/>
                <a:cs typeface="+mj-cs"/>
              </a:rPr>
              <a:t>S</a:t>
            </a:r>
            <a:r>
              <a:rPr lang="en-US" sz="3600" b="1" kern="1200" dirty="0">
                <a:solidFill>
                  <a:srgbClr val="C00000"/>
                </a:solidFill>
                <a:latin typeface="+mj-lt"/>
                <a:ea typeface="+mj-ea"/>
                <a:cs typeface="+mj-cs"/>
              </a:rPr>
              <a:t>cheme</a:t>
            </a:r>
            <a:endParaRPr lang="en-US" sz="3600" b="1" i="1" kern="1200" dirty="0">
              <a:solidFill>
                <a:srgbClr val="C00000"/>
              </a:solidFill>
              <a:latin typeface="+mj-lt"/>
              <a:ea typeface="+mj-ea"/>
              <a:cs typeface="+mj-cs"/>
            </a:endParaRPr>
          </a:p>
        </p:txBody>
      </p:sp>
      <p:sp>
        <p:nvSpPr>
          <p:cNvPr id="9" name="Segnaposto numero diapositiva 7">
            <a:extLst>
              <a:ext uri="{FF2B5EF4-FFF2-40B4-BE49-F238E27FC236}">
                <a16:creationId xmlns:a16="http://schemas.microsoft.com/office/drawing/2014/main" id="{5F963970-7049-4A04-7BA6-BB2A2428EA43}"/>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45</a:t>
            </a:fld>
            <a:endParaRPr lang="en-US"/>
          </a:p>
        </p:txBody>
      </p:sp>
      <p:sp>
        <p:nvSpPr>
          <p:cNvPr id="11" name="Rettangolo 10">
            <a:extLst>
              <a:ext uri="{FF2B5EF4-FFF2-40B4-BE49-F238E27FC236}">
                <a16:creationId xmlns:a16="http://schemas.microsoft.com/office/drawing/2014/main" id="{51277C1A-C522-2185-4FAF-6164676345A0}"/>
              </a:ext>
            </a:extLst>
          </p:cNvPr>
          <p:cNvSpPr/>
          <p:nvPr/>
        </p:nvSpPr>
        <p:spPr>
          <a:xfrm>
            <a:off x="3169920" y="2794000"/>
            <a:ext cx="2875280" cy="133257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egnaposto piè di pagina 23">
            <a:extLst>
              <a:ext uri="{FF2B5EF4-FFF2-40B4-BE49-F238E27FC236}">
                <a16:creationId xmlns:a16="http://schemas.microsoft.com/office/drawing/2014/main" id="{26A15811-ACFC-DC2D-FE27-DEA32E89A370}"/>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12909289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PlaceHolder 1"/>
          <p:cNvSpPr>
            <a:spLocks noGrp="1"/>
          </p:cNvSpPr>
          <p:nvPr>
            <p:ph type="title"/>
          </p:nvPr>
        </p:nvSpPr>
        <p:spPr>
          <a:xfrm>
            <a:off x="235922" y="133881"/>
            <a:ext cx="8733959" cy="424502"/>
          </a:xfrm>
          <a:prstGeom prst="rect">
            <a:avLst/>
          </a:prstGeom>
          <a:noFill/>
          <a:ln w="0">
            <a:noFill/>
          </a:ln>
        </p:spPr>
        <p:txBody>
          <a:bodyPr vert="horz" lIns="0" tIns="0" rIns="0" bIns="0" rtlCol="0" anchor="ctr">
            <a:noAutofit/>
          </a:bodyPr>
          <a:lstStyle/>
          <a:p>
            <a:r>
              <a:rPr lang="en-US" sz="2540" spc="50">
                <a:solidFill>
                  <a:srgbClr val="000000"/>
                </a:solidFill>
                <a:latin typeface="Impact"/>
              </a:rPr>
              <a:t>1D - Rho e pitch scan</a:t>
            </a:r>
          </a:p>
        </p:txBody>
      </p:sp>
      <p:pic>
        <p:nvPicPr>
          <p:cNvPr id="138" name="Immagine 137"/>
          <p:cNvPicPr/>
          <p:nvPr/>
        </p:nvPicPr>
        <p:blipFill>
          <a:blip r:embed="rId2"/>
          <a:stretch/>
        </p:blipFill>
        <p:spPr>
          <a:xfrm>
            <a:off x="462540" y="903209"/>
            <a:ext cx="3823781" cy="2780159"/>
          </a:xfrm>
          <a:prstGeom prst="rect">
            <a:avLst/>
          </a:prstGeom>
          <a:ln w="18000">
            <a:noFill/>
          </a:ln>
        </p:spPr>
      </p:pic>
      <p:pic>
        <p:nvPicPr>
          <p:cNvPr id="139" name="Immagine 138"/>
          <p:cNvPicPr/>
          <p:nvPr/>
        </p:nvPicPr>
        <p:blipFill>
          <a:blip r:embed="rId3"/>
          <a:stretch/>
        </p:blipFill>
        <p:spPr>
          <a:xfrm>
            <a:off x="5008627" y="833329"/>
            <a:ext cx="3820189" cy="2793548"/>
          </a:xfrm>
          <a:prstGeom prst="rect">
            <a:avLst/>
          </a:prstGeom>
          <a:ln w="18000">
            <a:noFill/>
          </a:ln>
        </p:spPr>
      </p:pic>
      <p:sp>
        <p:nvSpPr>
          <p:cNvPr id="140" name="Rettangolo 139"/>
          <p:cNvSpPr/>
          <p:nvPr/>
        </p:nvSpPr>
        <p:spPr>
          <a:xfrm>
            <a:off x="1208358" y="1249668"/>
            <a:ext cx="1193176" cy="242292"/>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8163" tIns="8163" rIns="8163" bIns="8163" anchor="ctr">
            <a:noAutofit/>
          </a:bodyPr>
          <a:lstStyle/>
          <a:p>
            <a:pPr algn="ctr"/>
            <a:r>
              <a:rPr lang="en-GB" sz="1089" b="1" spc="-1">
                <a:solidFill>
                  <a:srgbClr val="FFFFFF"/>
                </a:solidFill>
                <a:latin typeface="DejaVu Serif Condensed"/>
              </a:rPr>
              <a:t>R/O pitch scan</a:t>
            </a:r>
          </a:p>
        </p:txBody>
      </p:sp>
      <p:sp>
        <p:nvSpPr>
          <p:cNvPr id="141" name="Rettangolo 140"/>
          <p:cNvSpPr/>
          <p:nvPr/>
        </p:nvSpPr>
        <p:spPr>
          <a:xfrm>
            <a:off x="5705463" y="1219953"/>
            <a:ext cx="1229096" cy="242292"/>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8163" tIns="8163" rIns="8163" bIns="8163" anchor="ctr">
            <a:noAutofit/>
          </a:bodyPr>
          <a:lstStyle/>
          <a:p>
            <a:pPr algn="ctr"/>
            <a:r>
              <a:rPr lang="en-GB" sz="1089" b="1" spc="-1">
                <a:solidFill>
                  <a:srgbClr val="FFFFFF"/>
                </a:solidFill>
                <a:latin typeface="DejaVu Serif Condensed"/>
              </a:rPr>
              <a:t>Resistivity scan</a:t>
            </a:r>
          </a:p>
        </p:txBody>
      </p:sp>
      <p:sp>
        <p:nvSpPr>
          <p:cNvPr id="142" name="CasellaDiTesto 141"/>
          <p:cNvSpPr txBox="1"/>
          <p:nvPr/>
        </p:nvSpPr>
        <p:spPr>
          <a:xfrm>
            <a:off x="1116926" y="804594"/>
            <a:ext cx="2880081" cy="408501"/>
          </a:xfrm>
          <a:prstGeom prst="rect">
            <a:avLst/>
          </a:prstGeom>
          <a:noFill/>
          <a:ln w="18000">
            <a:noFill/>
          </a:ln>
        </p:spPr>
        <p:txBody>
          <a:bodyPr lIns="81635" tIns="40817" rIns="81635" bIns="40817" anchor="ctr">
            <a:noAutofit/>
          </a:bodyPr>
          <a:lstStyle/>
          <a:p>
            <a:pPr algn="just">
              <a:lnSpc>
                <a:spcPct val="100000"/>
              </a:lnSpc>
            </a:pPr>
            <a:r>
              <a:rPr lang="en-GB" sz="1089" spc="-1">
                <a:solidFill>
                  <a:srgbClr val="000000"/>
                </a:solidFill>
                <a:latin typeface="DejaVu Serif Condensed"/>
                <a:ea typeface="Droid Sans Fallback"/>
              </a:rPr>
              <a:t>Fixed surface resistivity: </a:t>
            </a:r>
            <a:r>
              <a:rPr lang="en-GB" sz="1089" b="1" spc="-1">
                <a:solidFill>
                  <a:srgbClr val="000000"/>
                </a:solidFill>
                <a:latin typeface="DejaVu Serif Condensed"/>
                <a:ea typeface="Droid Sans Fallback"/>
              </a:rPr>
              <a:t>~ 40 M</a:t>
            </a:r>
            <a:r>
              <a:rPr lang="en-GB" sz="1089" b="1" spc="-1">
                <a:solidFill>
                  <a:srgbClr val="000000"/>
                </a:solidFill>
                <a:latin typeface="DejaVu Serif Condensed"/>
                <a:ea typeface="Arial"/>
              </a:rPr>
              <a:t>Ω/□</a:t>
            </a:r>
            <a:endParaRPr lang="en-US" sz="1089" spc="-1">
              <a:solidFill>
                <a:srgbClr val="000000"/>
              </a:solidFill>
              <a:latin typeface="DejaVu Serif Condensed"/>
            </a:endParaRPr>
          </a:p>
        </p:txBody>
      </p:sp>
      <p:sp>
        <p:nvSpPr>
          <p:cNvPr id="143" name="CasellaDiTesto 142"/>
          <p:cNvSpPr txBox="1"/>
          <p:nvPr/>
        </p:nvSpPr>
        <p:spPr>
          <a:xfrm>
            <a:off x="5284227" y="3537079"/>
            <a:ext cx="3544589" cy="245231"/>
          </a:xfrm>
          <a:prstGeom prst="rect">
            <a:avLst/>
          </a:prstGeom>
          <a:noFill/>
          <a:ln w="18000">
            <a:noFill/>
          </a:ln>
        </p:spPr>
        <p:txBody>
          <a:bodyPr lIns="81635" tIns="40817" rIns="81635" bIns="40817" anchor="ctr">
            <a:noAutofit/>
          </a:bodyPr>
          <a:lstStyle/>
          <a:p>
            <a:pPr algn="just">
              <a:lnSpc>
                <a:spcPct val="100000"/>
              </a:lnSpc>
            </a:pPr>
            <a:r>
              <a:rPr lang="en-GB" sz="1089" b="1" spc="-1">
                <a:solidFill>
                  <a:srgbClr val="000000"/>
                </a:solidFill>
                <a:latin typeface="DejaVu Serif Condensed"/>
                <a:ea typeface="Droid Sans Fallback"/>
              </a:rPr>
              <a:t>Fixed strip pitch (0.4 mm)</a:t>
            </a:r>
            <a:r>
              <a:rPr lang="en-GB" sz="1089" spc="-1">
                <a:solidFill>
                  <a:srgbClr val="000000"/>
                </a:solidFill>
                <a:latin typeface="DejaVu Serif Condensed"/>
                <a:ea typeface="Droid Sans Fallback"/>
              </a:rPr>
              <a:t> and width (0.15 mm)</a:t>
            </a:r>
            <a:endParaRPr lang="en-US" sz="1089" spc="-1">
              <a:solidFill>
                <a:srgbClr val="000000"/>
              </a:solidFill>
              <a:latin typeface="DejaVu Serif Condensed"/>
            </a:endParaRPr>
          </a:p>
        </p:txBody>
      </p:sp>
      <p:sp>
        <p:nvSpPr>
          <p:cNvPr id="144" name="CasellaDiTesto 143"/>
          <p:cNvSpPr txBox="1"/>
          <p:nvPr/>
        </p:nvSpPr>
        <p:spPr>
          <a:xfrm>
            <a:off x="818795" y="3768269"/>
            <a:ext cx="3302950" cy="903862"/>
          </a:xfrm>
          <a:prstGeom prst="rect">
            <a:avLst/>
          </a:prstGeom>
          <a:noFill/>
          <a:ln w="18000">
            <a:noFill/>
          </a:ln>
        </p:spPr>
        <p:txBody>
          <a:bodyPr lIns="81635" tIns="40817" rIns="81635" bIns="40817" anchor="ctr">
            <a:noAutofit/>
          </a:bodyPr>
          <a:lstStyle/>
          <a:p>
            <a:pPr algn="ctr"/>
            <a:r>
              <a:rPr lang="en-GB" sz="1089" b="1" spc="-1">
                <a:solidFill>
                  <a:srgbClr val="000000"/>
                </a:solidFill>
                <a:latin typeface="DejaVu Serif Condensed"/>
              </a:rPr>
              <a:t>Increase</a:t>
            </a:r>
            <a:r>
              <a:rPr lang="en-GB" sz="1089" spc="-1">
                <a:solidFill>
                  <a:srgbClr val="000000"/>
                </a:solidFill>
                <a:latin typeface="DejaVu Serif Condensed"/>
              </a:rPr>
              <a:t> the R/O </a:t>
            </a:r>
            <a:r>
              <a:rPr lang="en-GB" sz="1089" b="1" spc="-1">
                <a:solidFill>
                  <a:srgbClr val="000000"/>
                </a:solidFill>
                <a:latin typeface="DejaVu Serif Condensed"/>
              </a:rPr>
              <a:t>pitch</a:t>
            </a:r>
            <a:endParaRPr lang="en-US" sz="1089" spc="-1">
              <a:solidFill>
                <a:srgbClr val="000000"/>
              </a:solidFill>
              <a:latin typeface="DejaVu Serif Condensed"/>
            </a:endParaRPr>
          </a:p>
          <a:p>
            <a:pPr algn="ctr"/>
            <a:r>
              <a:rPr lang="en-GB" sz="1089" b="1" spc="-1">
                <a:solidFill>
                  <a:srgbClr val="000000"/>
                </a:solidFill>
                <a:latin typeface="DejaVu Serif Condensed"/>
              </a:rPr>
              <a:t>=</a:t>
            </a:r>
            <a:endParaRPr lang="en-US" sz="1089" spc="-1">
              <a:solidFill>
                <a:srgbClr val="000000"/>
              </a:solidFill>
              <a:latin typeface="DejaVu Serif Condensed"/>
            </a:endParaRPr>
          </a:p>
          <a:p>
            <a:pPr algn="ctr"/>
            <a:r>
              <a:rPr lang="en-GB" sz="1089" spc="-1">
                <a:solidFill>
                  <a:srgbClr val="000000"/>
                </a:solidFill>
                <a:latin typeface="DejaVu Serif Condensed"/>
              </a:rPr>
              <a:t>As expected: reduction of the space resolution.</a:t>
            </a:r>
            <a:endParaRPr lang="en-US" sz="1089" spc="-1">
              <a:solidFill>
                <a:srgbClr val="000000"/>
              </a:solidFill>
              <a:latin typeface="DejaVu Serif Condensed"/>
            </a:endParaRPr>
          </a:p>
        </p:txBody>
      </p:sp>
      <p:sp>
        <p:nvSpPr>
          <p:cNvPr id="145" name="CasellaDiTesto 144"/>
          <p:cNvSpPr txBox="1"/>
          <p:nvPr/>
        </p:nvSpPr>
        <p:spPr>
          <a:xfrm>
            <a:off x="4987728" y="3923048"/>
            <a:ext cx="3811699" cy="731123"/>
          </a:xfrm>
          <a:prstGeom prst="rect">
            <a:avLst/>
          </a:prstGeom>
          <a:noFill/>
          <a:ln w="18000">
            <a:noFill/>
          </a:ln>
        </p:spPr>
        <p:txBody>
          <a:bodyPr lIns="81635" tIns="40817" rIns="81635" bIns="40817" anchor="ctr">
            <a:noAutofit/>
          </a:bodyPr>
          <a:lstStyle/>
          <a:p>
            <a:pPr algn="just"/>
            <a:r>
              <a:rPr lang="en-GB" sz="1089" spc="-1">
                <a:solidFill>
                  <a:srgbClr val="000000"/>
                </a:solidFill>
                <a:latin typeface="DejaVu Serif Condensed"/>
              </a:rPr>
              <a:t>No effects in </a:t>
            </a:r>
            <a:r>
              <a:rPr lang="en-GB" sz="1089" b="1" spc="-1">
                <a:solidFill>
                  <a:srgbClr val="000000"/>
                </a:solidFill>
                <a:latin typeface="DejaVu Serif Condensed"/>
              </a:rPr>
              <a:t>this resistivity range</a:t>
            </a:r>
            <a:r>
              <a:rPr lang="en-GB" sz="1089" spc="-1">
                <a:solidFill>
                  <a:srgbClr val="000000"/>
                </a:solidFill>
                <a:latin typeface="DejaVu Serif Condensed"/>
              </a:rPr>
              <a:t>.</a:t>
            </a:r>
            <a:endParaRPr lang="en-US" sz="1089" spc="-1">
              <a:solidFill>
                <a:srgbClr val="000000"/>
              </a:solidFill>
              <a:latin typeface="DejaVu Serif Condensed"/>
            </a:endParaRPr>
          </a:p>
          <a:p>
            <a:pPr algn="just"/>
            <a:r>
              <a:rPr lang="en-GB" sz="1089" spc="-1">
                <a:solidFill>
                  <a:srgbClr val="000000"/>
                </a:solidFill>
                <a:latin typeface="DejaVu Serif Condensed"/>
              </a:rPr>
              <a:t>→ DLC resistivity uniformity is not a crucial parameter for space resolution</a:t>
            </a:r>
            <a:endParaRPr lang="en-US" sz="1089" spc="-1">
              <a:solidFill>
                <a:srgbClr val="000000"/>
              </a:solidFill>
              <a:latin typeface="DejaVu Serif Condensed"/>
            </a:endParaRPr>
          </a:p>
        </p:txBody>
      </p:sp>
      <p:sp>
        <p:nvSpPr>
          <p:cNvPr id="146" name="CasellaDiTesto 40"/>
          <p:cNvSpPr/>
          <p:nvPr/>
        </p:nvSpPr>
        <p:spPr>
          <a:xfrm>
            <a:off x="65142" y="4498412"/>
            <a:ext cx="3848271" cy="305826"/>
          </a:xfrm>
          <a:prstGeom prst="rect">
            <a:avLst/>
          </a:prstGeom>
          <a:noFill/>
          <a:ln w="0">
            <a:noFill/>
          </a:ln>
        </p:spPr>
        <p:style>
          <a:lnRef idx="0">
            <a:scrgbClr r="0" g="0" b="0"/>
          </a:lnRef>
          <a:fillRef idx="0">
            <a:scrgbClr r="0" g="0" b="0"/>
          </a:fillRef>
          <a:effectRef idx="0">
            <a:scrgbClr r="0" g="0" b="0"/>
          </a:effectRef>
          <a:fontRef idx="minor"/>
        </p:style>
        <p:txBody>
          <a:bodyPr lIns="81635" tIns="40817" rIns="81635" bIns="40817" anchor="t">
            <a:spAutoFit/>
          </a:bodyPr>
          <a:lstStyle/>
          <a:p>
            <a:pPr defTabSz="829452"/>
            <a:r>
              <a:rPr lang="it-IT" sz="726" spc="-1">
                <a:solidFill>
                  <a:schemeClr val="dk1"/>
                </a:solidFill>
                <a:latin typeface="DejaVu Serif Condensed"/>
                <a:ea typeface="DejaVu Sans"/>
              </a:rPr>
              <a:t>In collaboration with G. Cibinetto, R. Farinelli, L. Lavezzi, M. Gramigna, P. Giacomelli, E. De Lucia, D. Domenci, A. D’angelo, M. Bondi, M. Scodeggio, I. Garzia, M. Melindi  </a:t>
            </a:r>
            <a:endParaRPr lang="en-US" sz="726" spc="-1">
              <a:solidFill>
                <a:srgbClr val="000000"/>
              </a:solidFill>
              <a:latin typeface="DejaVu Serif Condensed"/>
            </a:endParaRPr>
          </a:p>
        </p:txBody>
      </p:sp>
      <p:sp>
        <p:nvSpPr>
          <p:cNvPr id="3" name="PlaceHolder 2"/>
          <p:cNvSpPr>
            <a:spLocks noGrp="1"/>
          </p:cNvSpPr>
          <p:nvPr>
            <p:ph type="ftr" idx="2"/>
          </p:nvPr>
        </p:nvSpPr>
        <p:spPr/>
        <p:txBody>
          <a:bodyPr/>
          <a:lstStyle/>
          <a:p>
            <a:r>
              <a:t>M. Giovannetti - μ-RWELL @ LNF</a:t>
            </a:r>
          </a:p>
        </p:txBody>
      </p:sp>
      <p:sp>
        <p:nvSpPr>
          <p:cNvPr id="4" name="PlaceHolder 3"/>
          <p:cNvSpPr>
            <a:spLocks noGrp="1"/>
          </p:cNvSpPr>
          <p:nvPr>
            <p:ph type="sldNum" idx="3"/>
          </p:nvPr>
        </p:nvSpPr>
        <p:spPr/>
        <p:txBody>
          <a:bodyPr/>
          <a:lstStyle/>
          <a:p>
            <a:fld id="{31A509A7-5C51-4B50-8486-6226D7DA8097}" type="slidenum">
              <a:t>46</a:t>
            </a:fld>
            <a:endParaRPr/>
          </a:p>
        </p:txBody>
      </p:sp>
      <p:sp>
        <p:nvSpPr>
          <p:cNvPr id="5" name="PlaceHolder 4"/>
          <p:cNvSpPr>
            <a:spLocks noGrp="1"/>
          </p:cNvSpPr>
          <p:nvPr>
            <p:ph type="dt" idx="1"/>
          </p:nvPr>
        </p:nvSpPr>
        <p:spPr/>
        <p:txBody>
          <a:bodyPr/>
          <a:lstStyle/>
          <a:p>
            <a:r>
              <a:rPr lang="en-GB"/>
              <a:t>18/04/24</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magine 20">
            <a:extLst>
              <a:ext uri="{FF2B5EF4-FFF2-40B4-BE49-F238E27FC236}">
                <a16:creationId xmlns:a16="http://schemas.microsoft.com/office/drawing/2014/main" id="{60576648-0D3F-8F84-8C10-EFD73424F0BF}"/>
              </a:ext>
            </a:extLst>
          </p:cNvPr>
          <p:cNvPicPr>
            <a:picLocks noChangeAspect="1"/>
          </p:cNvPicPr>
          <p:nvPr/>
        </p:nvPicPr>
        <p:blipFill>
          <a:blip r:embed="rId3"/>
          <a:stretch>
            <a:fillRect/>
          </a:stretch>
        </p:blipFill>
        <p:spPr>
          <a:xfrm>
            <a:off x="4709381" y="2070789"/>
            <a:ext cx="4257425" cy="2863788"/>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4">
            <p14:nvContentPartPr>
              <p14:cNvPr id="6" name="Input penna 5">
                <a:extLst>
                  <a:ext uri="{FF2B5EF4-FFF2-40B4-BE49-F238E27FC236}">
                    <a16:creationId xmlns:a16="http://schemas.microsoft.com/office/drawing/2014/main" id="{93A43A45-48D2-BC04-7218-6514006D8BB6}"/>
                  </a:ext>
                </a:extLst>
              </p14:cNvPr>
              <p14:cNvContentPartPr/>
              <p14:nvPr/>
            </p14:nvContentPartPr>
            <p14:xfrm>
              <a:off x="4420101" y="1871071"/>
              <a:ext cx="360" cy="360"/>
            </p14:xfrm>
          </p:contentPart>
        </mc:Choice>
        <mc:Fallback xmlns="">
          <p:pic>
            <p:nvPicPr>
              <p:cNvPr id="6" name="Input penna 5">
                <a:extLst>
                  <a:ext uri="{FF2B5EF4-FFF2-40B4-BE49-F238E27FC236}">
                    <a16:creationId xmlns:a16="http://schemas.microsoft.com/office/drawing/2014/main" id="{93A43A45-48D2-BC04-7218-6514006D8BB6}"/>
                  </a:ext>
                </a:extLst>
              </p:cNvPr>
              <p:cNvPicPr/>
              <p:nvPr/>
            </p:nvPicPr>
            <p:blipFill>
              <a:blip r:embed="rId5"/>
              <a:stretch>
                <a:fillRect/>
              </a:stretch>
            </p:blipFill>
            <p:spPr>
              <a:xfrm>
                <a:off x="4411101" y="1862071"/>
                <a:ext cx="18000" cy="18000"/>
              </a:xfrm>
              <a:prstGeom prst="rect">
                <a:avLst/>
              </a:prstGeom>
            </p:spPr>
          </p:pic>
        </mc:Fallback>
      </mc:AlternateContent>
      <p:sp>
        <p:nvSpPr>
          <p:cNvPr id="47" name="CasellaDiTesto 46">
            <a:extLst>
              <a:ext uri="{FF2B5EF4-FFF2-40B4-BE49-F238E27FC236}">
                <a16:creationId xmlns:a16="http://schemas.microsoft.com/office/drawing/2014/main" id="{DCF4AA0F-3718-7FD5-B7F9-4CE994803798}"/>
              </a:ext>
            </a:extLst>
          </p:cNvPr>
          <p:cNvSpPr txBox="1"/>
          <p:nvPr/>
        </p:nvSpPr>
        <p:spPr>
          <a:xfrm>
            <a:off x="10369685" y="2315183"/>
            <a:ext cx="184731" cy="369332"/>
          </a:xfrm>
          <a:prstGeom prst="rect">
            <a:avLst/>
          </a:prstGeom>
          <a:noFill/>
        </p:spPr>
        <p:txBody>
          <a:bodyPr wrap="none" rtlCol="0">
            <a:spAutoFit/>
          </a:bodyPr>
          <a:lstStyle/>
          <a:p>
            <a:endParaRPr lang="en-US"/>
          </a:p>
        </p:txBody>
      </p:sp>
      <p:cxnSp>
        <p:nvCxnSpPr>
          <p:cNvPr id="2" name="Straight Connector 31">
            <a:extLst>
              <a:ext uri="{FF2B5EF4-FFF2-40B4-BE49-F238E27FC236}">
                <a16:creationId xmlns:a16="http://schemas.microsoft.com/office/drawing/2014/main" id="{A9FA5480-48A5-E3AA-78D9-76486DEEECF3}"/>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3" name="Text Box 4">
            <a:extLst>
              <a:ext uri="{FF2B5EF4-FFF2-40B4-BE49-F238E27FC236}">
                <a16:creationId xmlns:a16="http://schemas.microsoft.com/office/drawing/2014/main" id="{02280285-09F3-2D4B-DE0D-B09F0CF7AB7E}"/>
              </a:ext>
            </a:extLst>
          </p:cNvPr>
          <p:cNvSpPr txBox="1">
            <a:spLocks noChangeArrowheads="1"/>
          </p:cNvSpPr>
          <p:nvPr/>
        </p:nvSpPr>
        <p:spPr bwMode="auto">
          <a:xfrm>
            <a:off x="190387" y="684607"/>
            <a:ext cx="8776419" cy="3774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80184" tIns="40092" rIns="80184" bIns="40092">
            <a:spAutoFit/>
          </a:bodyPr>
          <a:lstStyle>
            <a:lvl1pPr defTabSz="801688">
              <a:defRPr sz="2400">
                <a:solidFill>
                  <a:schemeClr val="tx1"/>
                </a:solidFill>
                <a:latin typeface="Times" charset="0"/>
                <a:ea typeface="ＭＳ Ｐゴシック" charset="0"/>
                <a:cs typeface="ＭＳ Ｐゴシック" charset="0"/>
              </a:defRPr>
            </a:lvl1pPr>
            <a:lvl2pPr marL="742950" indent="-285750" defTabSz="801688">
              <a:defRPr sz="2400">
                <a:solidFill>
                  <a:schemeClr val="tx1"/>
                </a:solidFill>
                <a:latin typeface="Times" charset="0"/>
                <a:ea typeface="ＭＳ Ｐゴシック" charset="0"/>
              </a:defRPr>
            </a:lvl2pPr>
            <a:lvl3pPr marL="1143000" indent="-228600" defTabSz="801688">
              <a:defRPr sz="2400">
                <a:solidFill>
                  <a:schemeClr val="tx1"/>
                </a:solidFill>
                <a:latin typeface="Times" charset="0"/>
                <a:ea typeface="ＭＳ Ｐゴシック" charset="0"/>
              </a:defRPr>
            </a:lvl3pPr>
            <a:lvl4pPr marL="1600200" indent="-228600" defTabSz="801688">
              <a:defRPr sz="2400">
                <a:solidFill>
                  <a:schemeClr val="tx1"/>
                </a:solidFill>
                <a:latin typeface="Times" charset="0"/>
                <a:ea typeface="ＭＳ Ｐゴシック" charset="0"/>
              </a:defRPr>
            </a:lvl4pPr>
            <a:lvl5pPr marL="2057400" indent="-228600" defTabSz="801688">
              <a:defRPr sz="2400">
                <a:solidFill>
                  <a:schemeClr val="tx1"/>
                </a:solidFill>
                <a:latin typeface="Times" charset="0"/>
                <a:ea typeface="ＭＳ Ｐゴシック" charset="0"/>
              </a:defRPr>
            </a:lvl5pPr>
            <a:lvl6pPr marL="2514600" indent="-228600" defTabSz="801688" eaLnBrk="0" fontAlgn="base" hangingPunct="0">
              <a:spcBef>
                <a:spcPct val="0"/>
              </a:spcBef>
              <a:spcAft>
                <a:spcPct val="0"/>
              </a:spcAft>
              <a:defRPr sz="2400">
                <a:solidFill>
                  <a:schemeClr val="tx1"/>
                </a:solidFill>
                <a:latin typeface="Times" charset="0"/>
                <a:ea typeface="ＭＳ Ｐゴシック" charset="0"/>
              </a:defRPr>
            </a:lvl6pPr>
            <a:lvl7pPr marL="2971800" indent="-228600" defTabSz="801688" eaLnBrk="0" fontAlgn="base" hangingPunct="0">
              <a:spcBef>
                <a:spcPct val="0"/>
              </a:spcBef>
              <a:spcAft>
                <a:spcPct val="0"/>
              </a:spcAft>
              <a:defRPr sz="2400">
                <a:solidFill>
                  <a:schemeClr val="tx1"/>
                </a:solidFill>
                <a:latin typeface="Times" charset="0"/>
                <a:ea typeface="ＭＳ Ｐゴシック" charset="0"/>
              </a:defRPr>
            </a:lvl7pPr>
            <a:lvl8pPr marL="3429000" indent="-228600" defTabSz="801688" eaLnBrk="0" fontAlgn="base" hangingPunct="0">
              <a:spcBef>
                <a:spcPct val="0"/>
              </a:spcBef>
              <a:spcAft>
                <a:spcPct val="0"/>
              </a:spcAft>
              <a:defRPr sz="2400">
                <a:solidFill>
                  <a:schemeClr val="tx1"/>
                </a:solidFill>
                <a:latin typeface="Times" charset="0"/>
                <a:ea typeface="ＭＳ Ｐゴシック" charset="0"/>
              </a:defRPr>
            </a:lvl8pPr>
            <a:lvl9pPr marL="3886200" indent="-228600" defTabSz="801688" eaLnBrk="0" fontAlgn="base" hangingPunct="0">
              <a:spcBef>
                <a:spcPct val="0"/>
              </a:spcBef>
              <a:spcAft>
                <a:spcPct val="0"/>
              </a:spcAft>
              <a:defRPr sz="2400">
                <a:solidFill>
                  <a:schemeClr val="tx1"/>
                </a:solidFill>
                <a:latin typeface="Times" charset="0"/>
                <a:ea typeface="ＭＳ Ｐゴシック" charset="0"/>
              </a:defRPr>
            </a:lvl9pPr>
          </a:lstStyle>
          <a:p>
            <a:pPr algn="just">
              <a:buClr>
                <a:srgbClr val="800000"/>
              </a:buClr>
            </a:pPr>
            <a:r>
              <a:rPr lang="en-US" sz="2000" b="1" dirty="0">
                <a:solidFill>
                  <a:srgbClr val="000090"/>
                </a:solidFill>
                <a:latin typeface="Arial" panose="020B0604020202020204" pitchFamily="34" charset="0"/>
                <a:cs typeface="Arial" panose="020B0604020202020204" pitchFamily="34" charset="0"/>
              </a:rPr>
              <a:t>2D – readout</a:t>
            </a:r>
            <a:r>
              <a:rPr lang="en-US" sz="2000" dirty="0">
                <a:solidFill>
                  <a:srgbClr val="000090"/>
                </a:solidFill>
                <a:latin typeface="Arial" panose="020B0604020202020204" pitchFamily="34" charset="0"/>
                <a:cs typeface="Arial" panose="020B0604020202020204" pitchFamily="34" charset="0"/>
              </a:rPr>
              <a:t>: step by step approach</a:t>
            </a:r>
          </a:p>
          <a:p>
            <a:pPr algn="just">
              <a:buClr>
                <a:srgbClr val="800000"/>
              </a:buClr>
            </a:pPr>
            <a:endParaRPr lang="en-US" sz="2000" dirty="0">
              <a:solidFill>
                <a:srgbClr val="000090"/>
              </a:solidFill>
              <a:latin typeface="Arial" panose="020B0604020202020204" pitchFamily="34" charset="0"/>
              <a:cs typeface="Arial" panose="020B0604020202020204" pitchFamily="34" charset="0"/>
            </a:endParaRPr>
          </a:p>
          <a:p>
            <a:pPr marL="457200" indent="-457200" algn="just">
              <a:buClr>
                <a:srgbClr val="800000"/>
              </a:buClr>
              <a:buFont typeface="+mj-lt"/>
              <a:buAutoNum type="arabicPeriod" startAt="2"/>
            </a:pPr>
            <a:r>
              <a:rPr lang="en-US" sz="2000" dirty="0">
                <a:solidFill>
                  <a:srgbClr val="C00000"/>
                </a:solidFill>
                <a:latin typeface="Arial" panose="020B0604020202020204" pitchFamily="34" charset="0"/>
                <a:cs typeface="Arial" panose="020B0604020202020204" pitchFamily="34" charset="0"/>
              </a:rPr>
              <a:t>The second prototype </a:t>
            </a:r>
            <a:r>
              <a:rPr lang="en-US" sz="2000" dirty="0">
                <a:latin typeface="Arial" panose="020B0604020202020204" pitchFamily="34" charset="0"/>
                <a:cs typeface="Arial" panose="020B0604020202020204" pitchFamily="34" charset="0"/>
              </a:rPr>
              <a:t>reads the 2-nd coordinate on the “top” copper layer </a:t>
            </a:r>
          </a:p>
          <a:p>
            <a:pPr algn="just">
              <a:buClr>
                <a:srgbClr val="800000"/>
              </a:buClr>
            </a:pPr>
            <a:r>
              <a:rPr lang="en-US" sz="2000" dirty="0">
                <a:solidFill>
                  <a:srgbClr val="002060"/>
                </a:solidFill>
                <a:latin typeface="Arial" panose="020B0604020202020204" pitchFamily="34" charset="0"/>
                <a:cs typeface="Arial" panose="020B0604020202020204" pitchFamily="34" charset="0"/>
              </a:rPr>
              <a:t>Same readout geometry as in the bottom:</a:t>
            </a:r>
          </a:p>
          <a:p>
            <a:pPr marL="342900" indent="-342900" algn="just">
              <a:buClr>
                <a:srgbClr val="800000"/>
              </a:buClr>
              <a:buFontTx/>
              <a:buChar char="-"/>
            </a:pPr>
            <a:r>
              <a:rPr lang="en-US" sz="2000" dirty="0">
                <a:latin typeface="Arial" panose="020B0604020202020204" pitchFamily="34" charset="0"/>
                <a:cs typeface="Arial" panose="020B0604020202020204" pitchFamily="34" charset="0"/>
              </a:rPr>
              <a:t>780 </a:t>
            </a:r>
            <a:r>
              <a:rPr lang="en-US" sz="2000" dirty="0">
                <a:latin typeface="Symbol" pitchFamily="2" charset="2"/>
                <a:cs typeface="Arial" panose="020B0604020202020204" pitchFamily="34" charset="0"/>
              </a:rPr>
              <a:t>m</a:t>
            </a:r>
            <a:r>
              <a:rPr lang="en-US" sz="2000" dirty="0">
                <a:latin typeface="Calibri" panose="020F0502020204030204" pitchFamily="34" charset="0"/>
                <a:cs typeface="Calibri" panose="020F0502020204030204" pitchFamily="34" charset="0"/>
              </a:rPr>
              <a:t>m pitch</a:t>
            </a:r>
          </a:p>
          <a:p>
            <a:pPr marL="342900" indent="-342900" algn="just">
              <a:buClr>
                <a:srgbClr val="800000"/>
              </a:buClr>
              <a:buFontTx/>
              <a:buChar char="-"/>
            </a:pPr>
            <a:r>
              <a:rPr lang="en-US" sz="2000" dirty="0">
                <a:latin typeface="Calibri" panose="020F0502020204030204" pitchFamily="34" charset="0"/>
                <a:cs typeface="Calibri" panose="020F0502020204030204" pitchFamily="34" charset="0"/>
              </a:rPr>
              <a:t>300 </a:t>
            </a:r>
            <a:r>
              <a:rPr lang="en-US" sz="2000" dirty="0">
                <a:latin typeface="Symbol" pitchFamily="2" charset="2"/>
                <a:cs typeface="Arial" panose="020B0604020202020204" pitchFamily="34" charset="0"/>
              </a:rPr>
              <a:t>m</a:t>
            </a:r>
            <a:r>
              <a:rPr lang="en-US" sz="2000" dirty="0">
                <a:latin typeface="Calibri" panose="020F0502020204030204" pitchFamily="34" charset="0"/>
                <a:cs typeface="Calibri" panose="020F0502020204030204" pitchFamily="34" charset="0"/>
              </a:rPr>
              <a:t>m width</a:t>
            </a:r>
          </a:p>
          <a:p>
            <a:pPr marL="342900" indent="-342900" algn="just">
              <a:buClr>
                <a:srgbClr val="800000"/>
              </a:buClr>
              <a:buFontTx/>
              <a:buChar char="-"/>
            </a:pPr>
            <a:r>
              <a:rPr lang="en-US" sz="2000" dirty="0">
                <a:latin typeface="Calibri" panose="020F0502020204030204" pitchFamily="34" charset="0"/>
                <a:cs typeface="Calibri" panose="020F0502020204030204" pitchFamily="34" charset="0"/>
              </a:rPr>
              <a:t>10 x 10 cm</a:t>
            </a:r>
            <a:r>
              <a:rPr lang="en-US" sz="2000" baseline="30000" dirty="0">
                <a:latin typeface="Calibri" panose="020F0502020204030204" pitchFamily="34" charset="0"/>
                <a:cs typeface="Calibri" panose="020F0502020204030204" pitchFamily="34" charset="0"/>
              </a:rPr>
              <a:t>2 </a:t>
            </a:r>
            <a:r>
              <a:rPr lang="en-US" sz="2000" dirty="0">
                <a:latin typeface="Calibri" panose="020F0502020204030204" pitchFamily="34" charset="0"/>
                <a:cs typeface="Calibri" panose="020F0502020204030204" pitchFamily="34" charset="0"/>
              </a:rPr>
              <a:t>active surface</a:t>
            </a:r>
          </a:p>
          <a:p>
            <a:pPr marL="342900" indent="-342900" algn="just">
              <a:buClr>
                <a:srgbClr val="800000"/>
              </a:buClr>
              <a:buFontTx/>
              <a:buChar char="-"/>
            </a:pPr>
            <a:r>
              <a:rPr lang="en-US" sz="2000" dirty="0">
                <a:latin typeface="Calibri" panose="020F0502020204030204" pitchFamily="34" charset="0"/>
                <a:cs typeface="Calibri" panose="020F0502020204030204" pitchFamily="34" charset="0"/>
              </a:rPr>
              <a:t>128 channels</a:t>
            </a:r>
            <a:endParaRPr lang="en-US" sz="2000" dirty="0">
              <a:latin typeface="Arial" panose="020B0604020202020204" pitchFamily="34" charset="0"/>
              <a:cs typeface="Arial" panose="020B0604020202020204" pitchFamily="34" charset="0"/>
            </a:endParaRPr>
          </a:p>
          <a:p>
            <a:pPr algn="just">
              <a:buClr>
                <a:srgbClr val="800000"/>
              </a:buClr>
            </a:pPr>
            <a:endParaRPr lang="en-US" sz="2000" dirty="0">
              <a:latin typeface="Arial" panose="020B0604020202020204" pitchFamily="34" charset="0"/>
              <a:cs typeface="Arial" panose="020B0604020202020204" pitchFamily="34" charset="0"/>
            </a:endParaRPr>
          </a:p>
          <a:p>
            <a:pPr algn="just">
              <a:buClr>
                <a:srgbClr val="800000"/>
              </a:buClr>
            </a:pPr>
            <a:r>
              <a:rPr lang="en-US" sz="2000" dirty="0">
                <a:latin typeface="Arial" panose="020B0604020202020204" pitchFamily="34" charset="0"/>
                <a:cs typeface="Arial" panose="020B0604020202020204" pitchFamily="34" charset="0"/>
              </a:rPr>
              <a:t>The effect charge collection on the «top» </a:t>
            </a:r>
          </a:p>
          <a:p>
            <a:pPr algn="just">
              <a:buClr>
                <a:srgbClr val="800000"/>
              </a:buClr>
            </a:pPr>
            <a:r>
              <a:rPr lang="en-US" sz="2000" dirty="0">
                <a:latin typeface="Arial" panose="020B0604020202020204" pitchFamily="34" charset="0"/>
                <a:cs typeface="Arial" panose="020B0604020202020204" pitchFamily="34" charset="0"/>
              </a:rPr>
              <a:t>layer is the object of investigation.</a:t>
            </a:r>
          </a:p>
        </p:txBody>
      </p:sp>
      <p:cxnSp>
        <p:nvCxnSpPr>
          <p:cNvPr id="24" name="Connettore 1 23">
            <a:extLst>
              <a:ext uri="{FF2B5EF4-FFF2-40B4-BE49-F238E27FC236}">
                <a16:creationId xmlns:a16="http://schemas.microsoft.com/office/drawing/2014/main" id="{4E9DBD07-9BC2-5257-06B7-00665C96BC49}"/>
              </a:ext>
            </a:extLst>
          </p:cNvPr>
          <p:cNvCxnSpPr/>
          <p:nvPr/>
        </p:nvCxnSpPr>
        <p:spPr bwMode="auto">
          <a:xfrm>
            <a:off x="-6765" y="4894021"/>
            <a:ext cx="990600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6" name="Connettore 2 35">
            <a:extLst>
              <a:ext uri="{FF2B5EF4-FFF2-40B4-BE49-F238E27FC236}">
                <a16:creationId xmlns:a16="http://schemas.microsoft.com/office/drawing/2014/main" id="{D7324996-E82E-4E5A-A39F-2232A488BE03}"/>
              </a:ext>
            </a:extLst>
          </p:cNvPr>
          <p:cNvCxnSpPr/>
          <p:nvPr/>
        </p:nvCxnSpPr>
        <p:spPr bwMode="auto">
          <a:xfrm>
            <a:off x="3424143" y="3005212"/>
            <a:ext cx="2072381" cy="85275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7" name="Connettore 2 36">
            <a:extLst>
              <a:ext uri="{FF2B5EF4-FFF2-40B4-BE49-F238E27FC236}">
                <a16:creationId xmlns:a16="http://schemas.microsoft.com/office/drawing/2014/main" id="{7F9D0BA1-4F82-6629-A243-6F43D9076C9E}"/>
              </a:ext>
            </a:extLst>
          </p:cNvPr>
          <p:cNvCxnSpPr/>
          <p:nvPr/>
        </p:nvCxnSpPr>
        <p:spPr bwMode="auto">
          <a:xfrm>
            <a:off x="5371424" y="1868744"/>
            <a:ext cx="892046" cy="1793457"/>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8" name="Titolo 1">
            <a:extLst>
              <a:ext uri="{FF2B5EF4-FFF2-40B4-BE49-F238E27FC236}">
                <a16:creationId xmlns:a16="http://schemas.microsoft.com/office/drawing/2014/main" id="{D46A25C1-F4B6-AC7B-7DE8-354554F2946B}"/>
              </a:ext>
            </a:extLst>
          </p:cNvPr>
          <p:cNvSpPr txBox="1">
            <a:spLocks/>
          </p:cNvSpPr>
          <p:nvPr/>
        </p:nvSpPr>
        <p:spPr>
          <a:xfrm>
            <a:off x="-88082" y="86571"/>
            <a:ext cx="8229600" cy="39599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7938" lvl="3" algn="ctr">
              <a:lnSpc>
                <a:spcPct val="90000"/>
              </a:lnSpc>
              <a:spcBef>
                <a:spcPct val="0"/>
              </a:spcBef>
              <a:spcAft>
                <a:spcPts val="600"/>
              </a:spcAft>
              <a:defRPr/>
            </a:pPr>
            <a:r>
              <a:rPr lang="en-US" sz="3600" b="1" kern="1200" dirty="0">
                <a:solidFill>
                  <a:srgbClr val="C00000"/>
                </a:solidFill>
                <a:latin typeface="+mj-lt"/>
                <a:ea typeface="+mj-ea"/>
                <a:cs typeface="+mj-cs"/>
              </a:rPr>
              <a:t>2D </a:t>
            </a:r>
            <a:r>
              <a:rPr lang="en-US" sz="3600" b="1" dirty="0">
                <a:solidFill>
                  <a:srgbClr val="C00000"/>
                </a:solidFill>
                <a:latin typeface="+mj-lt"/>
                <a:ea typeface="+mj-ea"/>
                <a:cs typeface="+mj-cs"/>
              </a:rPr>
              <a:t>R</a:t>
            </a:r>
            <a:r>
              <a:rPr lang="en-US" sz="3600" b="1" kern="1200" dirty="0">
                <a:solidFill>
                  <a:srgbClr val="C00000"/>
                </a:solidFill>
                <a:latin typeface="+mj-lt"/>
                <a:ea typeface="+mj-ea"/>
                <a:cs typeface="+mj-cs"/>
              </a:rPr>
              <a:t>eadout </a:t>
            </a:r>
            <a:r>
              <a:rPr lang="en-US" sz="3600" b="1" dirty="0">
                <a:solidFill>
                  <a:srgbClr val="C00000"/>
                </a:solidFill>
                <a:latin typeface="+mj-lt"/>
                <a:ea typeface="+mj-ea"/>
                <a:cs typeface="+mj-cs"/>
              </a:rPr>
              <a:t>S</a:t>
            </a:r>
            <a:r>
              <a:rPr lang="en-US" sz="3600" b="1" kern="1200" dirty="0">
                <a:solidFill>
                  <a:srgbClr val="C00000"/>
                </a:solidFill>
                <a:latin typeface="+mj-lt"/>
                <a:ea typeface="+mj-ea"/>
                <a:cs typeface="+mj-cs"/>
              </a:rPr>
              <a:t>cheme</a:t>
            </a:r>
            <a:endParaRPr lang="en-US" sz="3600" b="1" i="1" kern="1200" dirty="0">
              <a:solidFill>
                <a:srgbClr val="C00000"/>
              </a:solidFill>
              <a:latin typeface="+mj-lt"/>
              <a:ea typeface="+mj-ea"/>
              <a:cs typeface="+mj-cs"/>
            </a:endParaRPr>
          </a:p>
        </p:txBody>
      </p:sp>
      <p:sp>
        <p:nvSpPr>
          <p:cNvPr id="4" name="Segnaposto numero diapositiva 7">
            <a:extLst>
              <a:ext uri="{FF2B5EF4-FFF2-40B4-BE49-F238E27FC236}">
                <a16:creationId xmlns:a16="http://schemas.microsoft.com/office/drawing/2014/main" id="{4C63F85A-0F08-C805-FE5A-DE9DD83C90E3}"/>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47</a:t>
            </a:fld>
            <a:endParaRPr lang="en-US"/>
          </a:p>
        </p:txBody>
      </p:sp>
      <p:sp>
        <p:nvSpPr>
          <p:cNvPr id="5" name="Segnaposto piè di pagina 23">
            <a:extLst>
              <a:ext uri="{FF2B5EF4-FFF2-40B4-BE49-F238E27FC236}">
                <a16:creationId xmlns:a16="http://schemas.microsoft.com/office/drawing/2014/main" id="{52BF7C42-F9E3-EB8C-2C9A-F308F5A869A7}"/>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12906900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4468775C-5739-503E-86F6-34A4F390DCDA}"/>
              </a:ext>
            </a:extLst>
          </p:cNvPr>
          <p:cNvSpPr txBox="1">
            <a:spLocks/>
          </p:cNvSpPr>
          <p:nvPr/>
        </p:nvSpPr>
        <p:spPr>
          <a:xfrm>
            <a:off x="-88082" y="86571"/>
            <a:ext cx="8229600" cy="39599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7938" lvl="3" algn="ctr">
              <a:lnSpc>
                <a:spcPct val="90000"/>
              </a:lnSpc>
              <a:spcBef>
                <a:spcPct val="0"/>
              </a:spcBef>
              <a:spcAft>
                <a:spcPts val="600"/>
              </a:spcAft>
              <a:defRPr/>
            </a:pPr>
            <a:r>
              <a:rPr lang="en-US" sz="3600" b="1" kern="1200" dirty="0">
                <a:solidFill>
                  <a:srgbClr val="C00000"/>
                </a:solidFill>
                <a:latin typeface="+mj-lt"/>
                <a:ea typeface="+mj-ea"/>
                <a:cs typeface="+mj-cs"/>
              </a:rPr>
              <a:t>2D </a:t>
            </a:r>
            <a:r>
              <a:rPr lang="en-US" sz="3600" b="1" dirty="0">
                <a:solidFill>
                  <a:srgbClr val="C00000"/>
                </a:solidFill>
                <a:latin typeface="+mj-lt"/>
                <a:ea typeface="+mj-ea"/>
                <a:cs typeface="+mj-cs"/>
              </a:rPr>
              <a:t>R</a:t>
            </a:r>
            <a:r>
              <a:rPr lang="en-US" sz="3600" b="1" kern="1200" dirty="0">
                <a:solidFill>
                  <a:srgbClr val="C00000"/>
                </a:solidFill>
                <a:latin typeface="+mj-lt"/>
                <a:ea typeface="+mj-ea"/>
                <a:cs typeface="+mj-cs"/>
              </a:rPr>
              <a:t>eadout </a:t>
            </a:r>
            <a:r>
              <a:rPr lang="en-US" sz="3600" b="1" dirty="0">
                <a:solidFill>
                  <a:srgbClr val="C00000"/>
                </a:solidFill>
                <a:latin typeface="+mj-lt"/>
                <a:ea typeface="+mj-ea"/>
                <a:cs typeface="+mj-cs"/>
              </a:rPr>
              <a:t>S</a:t>
            </a:r>
            <a:r>
              <a:rPr lang="en-US" sz="3600" b="1" kern="1200" dirty="0">
                <a:solidFill>
                  <a:srgbClr val="C00000"/>
                </a:solidFill>
                <a:latin typeface="+mj-lt"/>
                <a:ea typeface="+mj-ea"/>
                <a:cs typeface="+mj-cs"/>
              </a:rPr>
              <a:t>cheme</a:t>
            </a:r>
            <a:endParaRPr lang="en-US" sz="3600" b="1" i="1" kern="1200" dirty="0">
              <a:solidFill>
                <a:srgbClr val="C00000"/>
              </a:solidFill>
              <a:latin typeface="+mj-lt"/>
              <a:ea typeface="+mj-ea"/>
              <a:cs typeface="+mj-cs"/>
            </a:endParaRP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6" name="Input penna 5">
                <a:extLst>
                  <a:ext uri="{FF2B5EF4-FFF2-40B4-BE49-F238E27FC236}">
                    <a16:creationId xmlns:a16="http://schemas.microsoft.com/office/drawing/2014/main" id="{93A43A45-48D2-BC04-7218-6514006D8BB6}"/>
                  </a:ext>
                </a:extLst>
              </p14:cNvPr>
              <p14:cNvContentPartPr/>
              <p14:nvPr/>
            </p14:nvContentPartPr>
            <p14:xfrm>
              <a:off x="4412416" y="1878755"/>
              <a:ext cx="360" cy="360"/>
            </p14:xfrm>
          </p:contentPart>
        </mc:Choice>
        <mc:Fallback xmlns="">
          <p:pic>
            <p:nvPicPr>
              <p:cNvPr id="6" name="Input penna 5">
                <a:extLst>
                  <a:ext uri="{FF2B5EF4-FFF2-40B4-BE49-F238E27FC236}">
                    <a16:creationId xmlns:a16="http://schemas.microsoft.com/office/drawing/2014/main" id="{93A43A45-48D2-BC04-7218-6514006D8BB6}"/>
                  </a:ext>
                </a:extLst>
              </p:cNvPr>
              <p:cNvPicPr/>
              <p:nvPr/>
            </p:nvPicPr>
            <p:blipFill>
              <a:blip r:embed="rId4"/>
              <a:stretch>
                <a:fillRect/>
              </a:stretch>
            </p:blipFill>
            <p:spPr>
              <a:xfrm>
                <a:off x="4403416" y="1869755"/>
                <a:ext cx="18000" cy="18000"/>
              </a:xfrm>
              <a:prstGeom prst="rect">
                <a:avLst/>
              </a:prstGeom>
            </p:spPr>
          </p:pic>
        </mc:Fallback>
      </mc:AlternateContent>
      <p:sp>
        <p:nvSpPr>
          <p:cNvPr id="47" name="CasellaDiTesto 46">
            <a:extLst>
              <a:ext uri="{FF2B5EF4-FFF2-40B4-BE49-F238E27FC236}">
                <a16:creationId xmlns:a16="http://schemas.microsoft.com/office/drawing/2014/main" id="{DCF4AA0F-3718-7FD5-B7F9-4CE994803798}"/>
              </a:ext>
            </a:extLst>
          </p:cNvPr>
          <p:cNvSpPr txBox="1"/>
          <p:nvPr/>
        </p:nvSpPr>
        <p:spPr>
          <a:xfrm>
            <a:off x="10362000" y="2322867"/>
            <a:ext cx="184731" cy="369332"/>
          </a:xfrm>
          <a:prstGeom prst="rect">
            <a:avLst/>
          </a:prstGeom>
          <a:noFill/>
        </p:spPr>
        <p:txBody>
          <a:bodyPr wrap="none" rtlCol="0">
            <a:spAutoFit/>
          </a:bodyPr>
          <a:lstStyle/>
          <a:p>
            <a:endParaRPr lang="en-US"/>
          </a:p>
        </p:txBody>
      </p:sp>
      <p:cxnSp>
        <p:nvCxnSpPr>
          <p:cNvPr id="2" name="Straight Connector 31">
            <a:extLst>
              <a:ext uri="{FF2B5EF4-FFF2-40B4-BE49-F238E27FC236}">
                <a16:creationId xmlns:a16="http://schemas.microsoft.com/office/drawing/2014/main" id="{A9FA5480-48A5-E3AA-78D9-76486DEEECF3}"/>
              </a:ext>
            </a:extLst>
          </p:cNvPr>
          <p:cNvCxnSpPr/>
          <p:nvPr/>
        </p:nvCxnSpPr>
        <p:spPr>
          <a:xfrm>
            <a:off x="-7686" y="597998"/>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1" name="Text Box 4">
            <a:extLst>
              <a:ext uri="{FF2B5EF4-FFF2-40B4-BE49-F238E27FC236}">
                <a16:creationId xmlns:a16="http://schemas.microsoft.com/office/drawing/2014/main" id="{F05F072F-F264-4ABF-2552-BF92C95F1A4A}"/>
              </a:ext>
            </a:extLst>
          </p:cNvPr>
          <p:cNvSpPr txBox="1">
            <a:spLocks noChangeArrowheads="1"/>
          </p:cNvSpPr>
          <p:nvPr/>
        </p:nvSpPr>
        <p:spPr bwMode="auto">
          <a:xfrm>
            <a:off x="264956" y="599120"/>
            <a:ext cx="8776419" cy="2296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80184" tIns="40092" rIns="80184" bIns="40092">
            <a:spAutoFit/>
          </a:bodyPr>
          <a:lstStyle>
            <a:lvl1pPr defTabSz="801688">
              <a:defRPr sz="2400">
                <a:solidFill>
                  <a:schemeClr val="tx1"/>
                </a:solidFill>
                <a:latin typeface="Times" charset="0"/>
                <a:ea typeface="ＭＳ Ｐゴシック" charset="0"/>
                <a:cs typeface="ＭＳ Ｐゴシック" charset="0"/>
              </a:defRPr>
            </a:lvl1pPr>
            <a:lvl2pPr marL="742950" indent="-285750" defTabSz="801688">
              <a:defRPr sz="2400">
                <a:solidFill>
                  <a:schemeClr val="tx1"/>
                </a:solidFill>
                <a:latin typeface="Times" charset="0"/>
                <a:ea typeface="ＭＳ Ｐゴシック" charset="0"/>
              </a:defRPr>
            </a:lvl2pPr>
            <a:lvl3pPr marL="1143000" indent="-228600" defTabSz="801688">
              <a:defRPr sz="2400">
                <a:solidFill>
                  <a:schemeClr val="tx1"/>
                </a:solidFill>
                <a:latin typeface="Times" charset="0"/>
                <a:ea typeface="ＭＳ Ｐゴシック" charset="0"/>
              </a:defRPr>
            </a:lvl3pPr>
            <a:lvl4pPr marL="1600200" indent="-228600" defTabSz="801688">
              <a:defRPr sz="2400">
                <a:solidFill>
                  <a:schemeClr val="tx1"/>
                </a:solidFill>
                <a:latin typeface="Times" charset="0"/>
                <a:ea typeface="ＭＳ Ｐゴシック" charset="0"/>
              </a:defRPr>
            </a:lvl4pPr>
            <a:lvl5pPr marL="2057400" indent="-228600" defTabSz="801688">
              <a:defRPr sz="2400">
                <a:solidFill>
                  <a:schemeClr val="tx1"/>
                </a:solidFill>
                <a:latin typeface="Times" charset="0"/>
                <a:ea typeface="ＭＳ Ｐゴシック" charset="0"/>
              </a:defRPr>
            </a:lvl5pPr>
            <a:lvl6pPr marL="2514600" indent="-228600" defTabSz="801688" eaLnBrk="0" fontAlgn="base" hangingPunct="0">
              <a:spcBef>
                <a:spcPct val="0"/>
              </a:spcBef>
              <a:spcAft>
                <a:spcPct val="0"/>
              </a:spcAft>
              <a:defRPr sz="2400">
                <a:solidFill>
                  <a:schemeClr val="tx1"/>
                </a:solidFill>
                <a:latin typeface="Times" charset="0"/>
                <a:ea typeface="ＭＳ Ｐゴシック" charset="0"/>
              </a:defRPr>
            </a:lvl6pPr>
            <a:lvl7pPr marL="2971800" indent="-228600" defTabSz="801688" eaLnBrk="0" fontAlgn="base" hangingPunct="0">
              <a:spcBef>
                <a:spcPct val="0"/>
              </a:spcBef>
              <a:spcAft>
                <a:spcPct val="0"/>
              </a:spcAft>
              <a:defRPr sz="2400">
                <a:solidFill>
                  <a:schemeClr val="tx1"/>
                </a:solidFill>
                <a:latin typeface="Times" charset="0"/>
                <a:ea typeface="ＭＳ Ｐゴシック" charset="0"/>
              </a:defRPr>
            </a:lvl7pPr>
            <a:lvl8pPr marL="3429000" indent="-228600" defTabSz="801688" eaLnBrk="0" fontAlgn="base" hangingPunct="0">
              <a:spcBef>
                <a:spcPct val="0"/>
              </a:spcBef>
              <a:spcAft>
                <a:spcPct val="0"/>
              </a:spcAft>
              <a:defRPr sz="2400">
                <a:solidFill>
                  <a:schemeClr val="tx1"/>
                </a:solidFill>
                <a:latin typeface="Times" charset="0"/>
                <a:ea typeface="ＭＳ Ｐゴシック" charset="0"/>
              </a:defRPr>
            </a:lvl8pPr>
            <a:lvl9pPr marL="3886200" indent="-228600" defTabSz="801688" eaLnBrk="0" fontAlgn="base" hangingPunct="0">
              <a:spcBef>
                <a:spcPct val="0"/>
              </a:spcBef>
              <a:spcAft>
                <a:spcPct val="0"/>
              </a:spcAft>
              <a:defRPr sz="2400">
                <a:solidFill>
                  <a:schemeClr val="tx1"/>
                </a:solidFill>
                <a:latin typeface="Times" charset="0"/>
                <a:ea typeface="ＭＳ Ｐゴシック" charset="0"/>
              </a:defRPr>
            </a:lvl9pPr>
          </a:lstStyle>
          <a:p>
            <a:pPr algn="just">
              <a:buClr>
                <a:srgbClr val="800000"/>
              </a:buClr>
            </a:pPr>
            <a:r>
              <a:rPr lang="en-US" sz="1800" b="1" dirty="0">
                <a:solidFill>
                  <a:srgbClr val="000090"/>
                </a:solidFill>
                <a:latin typeface="Arial" panose="020B0604020202020204" pitchFamily="34" charset="0"/>
                <a:cs typeface="Arial" panose="020B0604020202020204" pitchFamily="34" charset="0"/>
              </a:rPr>
              <a:t>2D – readout</a:t>
            </a:r>
            <a:r>
              <a:rPr lang="en-US" sz="1800" dirty="0">
                <a:solidFill>
                  <a:srgbClr val="000090"/>
                </a:solidFill>
                <a:latin typeface="Arial" panose="020B0604020202020204" pitchFamily="34" charset="0"/>
                <a:cs typeface="Arial" panose="020B0604020202020204" pitchFamily="34" charset="0"/>
              </a:rPr>
              <a:t>: step by step approach</a:t>
            </a:r>
          </a:p>
          <a:p>
            <a:pPr marL="457200" indent="-457200" algn="just">
              <a:buClr>
                <a:srgbClr val="800000"/>
              </a:buClr>
              <a:buFont typeface="+mj-lt"/>
              <a:buAutoNum type="arabicPeriod" startAt="3"/>
            </a:pPr>
            <a:r>
              <a:rPr lang="en-US" sz="1800" dirty="0">
                <a:solidFill>
                  <a:srgbClr val="C00000"/>
                </a:solidFill>
                <a:latin typeface="Arial" panose="020B0604020202020204" pitchFamily="34" charset="0"/>
                <a:cs typeface="Arial" panose="020B0604020202020204" pitchFamily="34" charset="0"/>
              </a:rPr>
              <a:t>The third prototype </a:t>
            </a:r>
            <a:r>
              <a:rPr lang="en-US" sz="1800" dirty="0">
                <a:latin typeface="Arial" panose="020B0604020202020204" pitchFamily="34" charset="0"/>
                <a:cs typeface="Arial" panose="020B0604020202020204" pitchFamily="34" charset="0"/>
              </a:rPr>
              <a:t>reads both coordinates on the bottom in “COMPASS-like” strips configuration with capacity sharing read-out:</a:t>
            </a:r>
          </a:p>
          <a:p>
            <a:pPr marL="342900" indent="-342900" algn="just">
              <a:buClr>
                <a:srgbClr val="800000"/>
              </a:buClr>
              <a:buFontTx/>
              <a:buChar char="-"/>
            </a:pPr>
            <a:r>
              <a:rPr lang="en-US" sz="1800" dirty="0">
                <a:latin typeface="Arial" panose="020B0604020202020204" pitchFamily="34" charset="0"/>
                <a:cs typeface="Arial" panose="020B0604020202020204" pitchFamily="34" charset="0"/>
              </a:rPr>
              <a:t>1200 </a:t>
            </a:r>
            <a:r>
              <a:rPr lang="en-US" sz="1800" dirty="0">
                <a:latin typeface="Symbol" pitchFamily="2" charset="2"/>
                <a:cs typeface="Arial" panose="020B0604020202020204" pitchFamily="34" charset="0"/>
              </a:rPr>
              <a:t>m</a:t>
            </a:r>
            <a:r>
              <a:rPr lang="en-US" sz="1800" dirty="0">
                <a:latin typeface="Calibri" panose="020F0502020204030204" pitchFamily="34" charset="0"/>
                <a:cs typeface="Calibri" panose="020F0502020204030204" pitchFamily="34" charset="0"/>
              </a:rPr>
              <a:t>m pitch</a:t>
            </a:r>
          </a:p>
          <a:p>
            <a:pPr marL="342900" indent="-342900" algn="just">
              <a:buClr>
                <a:srgbClr val="800000"/>
              </a:buClr>
              <a:buFontTx/>
              <a:buChar char="-"/>
            </a:pPr>
            <a:r>
              <a:rPr lang="en-US" sz="1800" dirty="0">
                <a:latin typeface="Calibri" panose="020F0502020204030204" pitchFamily="34" charset="0"/>
                <a:cs typeface="Calibri" panose="020F0502020204030204" pitchFamily="34" charset="0"/>
              </a:rPr>
              <a:t>300 </a:t>
            </a:r>
            <a:r>
              <a:rPr lang="en-US" sz="1800" dirty="0">
                <a:latin typeface="Symbol" pitchFamily="2" charset="2"/>
                <a:cs typeface="Arial" panose="020B0604020202020204" pitchFamily="34" charset="0"/>
              </a:rPr>
              <a:t>m</a:t>
            </a:r>
            <a:r>
              <a:rPr lang="en-US" sz="1800" dirty="0">
                <a:latin typeface="Calibri" panose="020F0502020204030204" pitchFamily="34" charset="0"/>
                <a:cs typeface="Calibri" panose="020F0502020204030204" pitchFamily="34" charset="0"/>
              </a:rPr>
              <a:t>m vs 1000 </a:t>
            </a:r>
            <a:r>
              <a:rPr lang="en-US" sz="1800" dirty="0">
                <a:latin typeface="Symbol" pitchFamily="2" charset="2"/>
                <a:cs typeface="Arial" panose="020B0604020202020204" pitchFamily="34" charset="0"/>
              </a:rPr>
              <a:t>m</a:t>
            </a:r>
            <a:r>
              <a:rPr lang="en-US" sz="1800" dirty="0">
                <a:latin typeface="Calibri" panose="020F0502020204030204" pitchFamily="34" charset="0"/>
                <a:cs typeface="Calibri" panose="020F0502020204030204" pitchFamily="34" charset="0"/>
              </a:rPr>
              <a:t>m strips width</a:t>
            </a:r>
          </a:p>
          <a:p>
            <a:pPr marL="342900" indent="-342900" algn="just">
              <a:buClr>
                <a:srgbClr val="800000"/>
              </a:buClr>
              <a:buFontTx/>
              <a:buChar char="-"/>
            </a:pPr>
            <a:r>
              <a:rPr lang="en-US" sz="1800" dirty="0">
                <a:latin typeface="Calibri" panose="020F0502020204030204" pitchFamily="34" charset="0"/>
                <a:cs typeface="Calibri" panose="020F0502020204030204" pitchFamily="34" charset="0"/>
              </a:rPr>
              <a:t>10 x 10 cm</a:t>
            </a:r>
            <a:r>
              <a:rPr lang="en-US" sz="1800" baseline="30000" dirty="0">
                <a:latin typeface="Calibri" panose="020F0502020204030204" pitchFamily="34" charset="0"/>
                <a:cs typeface="Calibri" panose="020F0502020204030204" pitchFamily="34" charset="0"/>
              </a:rPr>
              <a:t>2 </a:t>
            </a:r>
            <a:r>
              <a:rPr lang="en-US" sz="1800" dirty="0">
                <a:latin typeface="Calibri" panose="020F0502020204030204" pitchFamily="34" charset="0"/>
                <a:cs typeface="Calibri" panose="020F0502020204030204" pitchFamily="34" charset="0"/>
              </a:rPr>
              <a:t>active surface</a:t>
            </a:r>
          </a:p>
          <a:p>
            <a:pPr marL="342900" indent="-342900" algn="just">
              <a:buClr>
                <a:srgbClr val="800000"/>
              </a:buClr>
              <a:buFontTx/>
              <a:buChar char="-"/>
            </a:pPr>
            <a:r>
              <a:rPr lang="en-US" sz="1800" dirty="0">
                <a:latin typeface="Calibri" panose="020F0502020204030204" pitchFamily="34" charset="0"/>
                <a:cs typeface="Calibri" panose="020F0502020204030204" pitchFamily="34" charset="0"/>
              </a:rPr>
              <a:t>83 channels</a:t>
            </a:r>
            <a:endParaRPr lang="en-US" sz="1800" dirty="0">
              <a:latin typeface="Arial" panose="020B0604020202020204" pitchFamily="34" charset="0"/>
              <a:cs typeface="Arial" panose="020B0604020202020204" pitchFamily="34" charset="0"/>
            </a:endParaRPr>
          </a:p>
          <a:p>
            <a:pPr algn="just">
              <a:buClr>
                <a:srgbClr val="800000"/>
              </a:buClr>
            </a:pPr>
            <a:endParaRPr lang="en-US" sz="1800" dirty="0">
              <a:latin typeface="Arial" panose="020B0604020202020204" pitchFamily="34" charset="0"/>
              <a:cs typeface="Arial" panose="020B0604020202020204" pitchFamily="34" charset="0"/>
            </a:endParaRPr>
          </a:p>
        </p:txBody>
      </p:sp>
      <p:pic>
        <p:nvPicPr>
          <p:cNvPr id="23" name="Immagine 22" descr="Immagine che contiene testo, schermata, elettronica, schermo&#10;&#10;Descrizione generata automaticamente">
            <a:extLst>
              <a:ext uri="{FF2B5EF4-FFF2-40B4-BE49-F238E27FC236}">
                <a16:creationId xmlns:a16="http://schemas.microsoft.com/office/drawing/2014/main" id="{006BB5F2-A91C-9E66-4227-567113EE5604}"/>
              </a:ext>
            </a:extLst>
          </p:cNvPr>
          <p:cNvPicPr>
            <a:picLocks noChangeAspect="1"/>
          </p:cNvPicPr>
          <p:nvPr/>
        </p:nvPicPr>
        <p:blipFill>
          <a:blip r:embed="rId5"/>
          <a:stretch>
            <a:fillRect/>
          </a:stretch>
        </p:blipFill>
        <p:spPr>
          <a:xfrm>
            <a:off x="6378181" y="1209595"/>
            <a:ext cx="2702320" cy="1520055"/>
          </a:xfrm>
          <a:prstGeom prst="rect">
            <a:avLst/>
          </a:prstGeom>
        </p:spPr>
      </p:pic>
      <p:pic>
        <p:nvPicPr>
          <p:cNvPr id="37" name="Immagine 36">
            <a:extLst>
              <a:ext uri="{FF2B5EF4-FFF2-40B4-BE49-F238E27FC236}">
                <a16:creationId xmlns:a16="http://schemas.microsoft.com/office/drawing/2014/main" id="{07D89A0D-218B-5A41-135B-69ABD100D8CD}"/>
              </a:ext>
            </a:extLst>
          </p:cNvPr>
          <p:cNvPicPr>
            <a:picLocks noChangeAspect="1"/>
          </p:cNvPicPr>
          <p:nvPr/>
        </p:nvPicPr>
        <p:blipFill>
          <a:blip r:embed="rId6"/>
          <a:stretch>
            <a:fillRect/>
          </a:stretch>
        </p:blipFill>
        <p:spPr>
          <a:xfrm>
            <a:off x="140518" y="2692199"/>
            <a:ext cx="6237663" cy="1986756"/>
          </a:xfrm>
          <a:prstGeom prst="rect">
            <a:avLst/>
          </a:prstGeom>
        </p:spPr>
      </p:pic>
      <p:sp>
        <p:nvSpPr>
          <p:cNvPr id="38" name="CasellaDiTesto 37">
            <a:extLst>
              <a:ext uri="{FF2B5EF4-FFF2-40B4-BE49-F238E27FC236}">
                <a16:creationId xmlns:a16="http://schemas.microsoft.com/office/drawing/2014/main" id="{CA7069FC-8EFC-FEF2-4D10-173A7CB0F54D}"/>
              </a:ext>
            </a:extLst>
          </p:cNvPr>
          <p:cNvSpPr txBox="1"/>
          <p:nvPr/>
        </p:nvSpPr>
        <p:spPr>
          <a:xfrm>
            <a:off x="4879363" y="3142770"/>
            <a:ext cx="653141" cy="245889"/>
          </a:xfrm>
          <a:prstGeom prst="rect">
            <a:avLst/>
          </a:prstGeom>
          <a:solidFill>
            <a:srgbClr val="C55A11"/>
          </a:solidFill>
        </p:spPr>
        <p:txBody>
          <a:bodyPr wrap="square" rtlCol="0">
            <a:spAutoFit/>
          </a:bodyPr>
          <a:lstStyle/>
          <a:p>
            <a:r>
              <a:rPr lang="en-US" sz="1000" dirty="0">
                <a:solidFill>
                  <a:schemeClr val="bg1"/>
                </a:solidFill>
              </a:rPr>
              <a:t>0.3 mm</a:t>
            </a:r>
          </a:p>
        </p:txBody>
      </p:sp>
      <p:cxnSp>
        <p:nvCxnSpPr>
          <p:cNvPr id="42" name="Connettore 2 41">
            <a:extLst>
              <a:ext uri="{FF2B5EF4-FFF2-40B4-BE49-F238E27FC236}">
                <a16:creationId xmlns:a16="http://schemas.microsoft.com/office/drawing/2014/main" id="{33CF4451-46C0-44EA-D03C-35C2F73D1CAC}"/>
              </a:ext>
            </a:extLst>
          </p:cNvPr>
          <p:cNvCxnSpPr/>
          <p:nvPr/>
        </p:nvCxnSpPr>
        <p:spPr>
          <a:xfrm>
            <a:off x="4990780" y="3142770"/>
            <a:ext cx="384202" cy="0"/>
          </a:xfrm>
          <a:prstGeom prst="straightConnector1">
            <a:avLst/>
          </a:pr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3" name="CasellaDiTesto 42">
            <a:extLst>
              <a:ext uri="{FF2B5EF4-FFF2-40B4-BE49-F238E27FC236}">
                <a16:creationId xmlns:a16="http://schemas.microsoft.com/office/drawing/2014/main" id="{06E37529-E937-AB63-C655-B391AC99CB9C}"/>
              </a:ext>
            </a:extLst>
          </p:cNvPr>
          <p:cNvSpPr txBox="1"/>
          <p:nvPr/>
        </p:nvSpPr>
        <p:spPr>
          <a:xfrm>
            <a:off x="2111831" y="3439688"/>
            <a:ext cx="585265" cy="245889"/>
          </a:xfrm>
          <a:prstGeom prst="rect">
            <a:avLst/>
          </a:prstGeom>
          <a:solidFill>
            <a:srgbClr val="C55A11"/>
          </a:solidFill>
        </p:spPr>
        <p:txBody>
          <a:bodyPr wrap="square" rtlCol="0">
            <a:spAutoFit/>
          </a:bodyPr>
          <a:lstStyle/>
          <a:p>
            <a:r>
              <a:rPr lang="en-US" sz="1000" dirty="0">
                <a:solidFill>
                  <a:schemeClr val="bg1"/>
                </a:solidFill>
              </a:rPr>
              <a:t>0.6 mm</a:t>
            </a:r>
          </a:p>
        </p:txBody>
      </p:sp>
      <p:cxnSp>
        <p:nvCxnSpPr>
          <p:cNvPr id="44" name="Connettore 2 43">
            <a:extLst>
              <a:ext uri="{FF2B5EF4-FFF2-40B4-BE49-F238E27FC236}">
                <a16:creationId xmlns:a16="http://schemas.microsoft.com/office/drawing/2014/main" id="{9D72AB3B-FEB1-061E-55A4-B79AE2227EB9}"/>
              </a:ext>
            </a:extLst>
          </p:cNvPr>
          <p:cNvCxnSpPr>
            <a:cxnSpLocks/>
          </p:cNvCxnSpPr>
          <p:nvPr/>
        </p:nvCxnSpPr>
        <p:spPr>
          <a:xfrm>
            <a:off x="2020261" y="3439688"/>
            <a:ext cx="753675" cy="0"/>
          </a:xfrm>
          <a:prstGeom prst="straightConnector1">
            <a:avLst/>
          </a:pr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8" name="CasellaDiTesto 47">
            <a:extLst>
              <a:ext uri="{FF2B5EF4-FFF2-40B4-BE49-F238E27FC236}">
                <a16:creationId xmlns:a16="http://schemas.microsoft.com/office/drawing/2014/main" id="{23DF23F7-BC91-7B33-5EF1-36FD202FEA7D}"/>
              </a:ext>
            </a:extLst>
          </p:cNvPr>
          <p:cNvSpPr txBox="1"/>
          <p:nvPr/>
        </p:nvSpPr>
        <p:spPr>
          <a:xfrm>
            <a:off x="3655041" y="3720386"/>
            <a:ext cx="585265" cy="245889"/>
          </a:xfrm>
          <a:prstGeom prst="rect">
            <a:avLst/>
          </a:prstGeom>
          <a:solidFill>
            <a:srgbClr val="C55A11"/>
          </a:solidFill>
        </p:spPr>
        <p:txBody>
          <a:bodyPr wrap="square" rtlCol="0">
            <a:spAutoFit/>
          </a:bodyPr>
          <a:lstStyle/>
          <a:p>
            <a:r>
              <a:rPr lang="en-US" sz="1000" dirty="0">
                <a:solidFill>
                  <a:schemeClr val="bg1"/>
                </a:solidFill>
              </a:rPr>
              <a:t>1.2 mm</a:t>
            </a:r>
          </a:p>
        </p:txBody>
      </p:sp>
      <p:cxnSp>
        <p:nvCxnSpPr>
          <p:cNvPr id="46" name="Connettore 2 45">
            <a:extLst>
              <a:ext uri="{FF2B5EF4-FFF2-40B4-BE49-F238E27FC236}">
                <a16:creationId xmlns:a16="http://schemas.microsoft.com/office/drawing/2014/main" id="{CE32D417-8433-3290-4006-05D202D5827A}"/>
              </a:ext>
            </a:extLst>
          </p:cNvPr>
          <p:cNvCxnSpPr>
            <a:cxnSpLocks/>
          </p:cNvCxnSpPr>
          <p:nvPr/>
        </p:nvCxnSpPr>
        <p:spPr>
          <a:xfrm>
            <a:off x="3191435" y="3720386"/>
            <a:ext cx="1626454" cy="0"/>
          </a:xfrm>
          <a:prstGeom prst="straightConnector1">
            <a:avLst/>
          </a:pr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53" name="CasellaDiTesto 52">
            <a:extLst>
              <a:ext uri="{FF2B5EF4-FFF2-40B4-BE49-F238E27FC236}">
                <a16:creationId xmlns:a16="http://schemas.microsoft.com/office/drawing/2014/main" id="{F3B555F9-3FE2-4B60-109A-C1E82FD6BDAA}"/>
              </a:ext>
            </a:extLst>
          </p:cNvPr>
          <p:cNvSpPr txBox="1"/>
          <p:nvPr/>
        </p:nvSpPr>
        <p:spPr>
          <a:xfrm>
            <a:off x="3655041" y="4378683"/>
            <a:ext cx="701806" cy="245888"/>
          </a:xfrm>
          <a:prstGeom prst="rect">
            <a:avLst/>
          </a:prstGeom>
          <a:solidFill>
            <a:schemeClr val="bg1"/>
          </a:solidFill>
        </p:spPr>
        <p:txBody>
          <a:bodyPr wrap="square" rtlCol="0">
            <a:spAutoFit/>
          </a:bodyPr>
          <a:lstStyle/>
          <a:p>
            <a:r>
              <a:rPr lang="en-US" sz="1000" dirty="0"/>
              <a:t>1.2 mm</a:t>
            </a:r>
          </a:p>
        </p:txBody>
      </p:sp>
      <p:pic>
        <p:nvPicPr>
          <p:cNvPr id="54" name="Immagine 53" descr="Immagine che contiene grafico&#10;&#10;Descrizione generata automaticamente">
            <a:extLst>
              <a:ext uri="{FF2B5EF4-FFF2-40B4-BE49-F238E27FC236}">
                <a16:creationId xmlns:a16="http://schemas.microsoft.com/office/drawing/2014/main" id="{A75A7D85-25E4-81E5-96AA-49CD64457D84}"/>
              </a:ext>
            </a:extLst>
          </p:cNvPr>
          <p:cNvPicPr>
            <a:picLocks noChangeAspect="1"/>
          </p:cNvPicPr>
          <p:nvPr/>
        </p:nvPicPr>
        <p:blipFill>
          <a:blip r:embed="rId7"/>
          <a:stretch>
            <a:fillRect/>
          </a:stretch>
        </p:blipFill>
        <p:spPr>
          <a:xfrm>
            <a:off x="6395137" y="2747458"/>
            <a:ext cx="2719383" cy="1983107"/>
          </a:xfrm>
          <a:prstGeom prst="rect">
            <a:avLst/>
          </a:prstGeom>
        </p:spPr>
      </p:pic>
      <mc:AlternateContent xmlns:mc="http://schemas.openxmlformats.org/markup-compatibility/2006" xmlns:a14="http://schemas.microsoft.com/office/drawing/2010/main">
        <mc:Choice Requires="a14">
          <p:sp>
            <p:nvSpPr>
              <p:cNvPr id="55" name="CasellaDiTesto 54">
                <a:extLst>
                  <a:ext uri="{FF2B5EF4-FFF2-40B4-BE49-F238E27FC236}">
                    <a16:creationId xmlns:a16="http://schemas.microsoft.com/office/drawing/2014/main" id="{B5118684-9B2A-1457-2058-3D4E35422483}"/>
                  </a:ext>
                </a:extLst>
              </p:cNvPr>
              <p:cNvSpPr txBox="1"/>
              <p:nvPr/>
            </p:nvSpPr>
            <p:spPr>
              <a:xfrm>
                <a:off x="1648352" y="4453566"/>
                <a:ext cx="749949" cy="276999"/>
              </a:xfrm>
              <a:prstGeom prst="rect">
                <a:avLst/>
              </a:prstGeom>
              <a:noFill/>
            </p:spPr>
            <p:txBody>
              <a:bodyPr wrap="none" rtlCol="0">
                <a:spAutoFit/>
              </a:bodyPr>
              <a:lstStyle/>
              <a:p>
                <a:r>
                  <a:rPr lang="en-US" sz="1200" dirty="0"/>
                  <a:t>1000 </a:t>
                </a:r>
                <a14:m>
                  <m:oMath xmlns:m="http://schemas.openxmlformats.org/officeDocument/2006/math">
                    <m:r>
                      <a:rPr lang="en-US" sz="1200" i="1" smtClean="0">
                        <a:latin typeface="Cambria Math" panose="02040503050406030204" pitchFamily="18" charset="0"/>
                        <a:ea typeface="Cambria Math" panose="02040503050406030204" pitchFamily="18" charset="0"/>
                      </a:rPr>
                      <m:t>𝜇</m:t>
                    </m:r>
                    <m:r>
                      <a:rPr lang="en-US" sz="1200" b="0" i="1" smtClean="0">
                        <a:latin typeface="Cambria Math" panose="02040503050406030204" pitchFamily="18" charset="0"/>
                        <a:ea typeface="Cambria Math" panose="02040503050406030204" pitchFamily="18" charset="0"/>
                      </a:rPr>
                      <m:t>𝑚</m:t>
                    </m:r>
                  </m:oMath>
                </a14:m>
                <a:endParaRPr lang="en-US" sz="1200" dirty="0"/>
              </a:p>
            </p:txBody>
          </p:sp>
        </mc:Choice>
        <mc:Fallback xmlns="">
          <p:sp>
            <p:nvSpPr>
              <p:cNvPr id="55" name="CasellaDiTesto 54">
                <a:extLst>
                  <a:ext uri="{FF2B5EF4-FFF2-40B4-BE49-F238E27FC236}">
                    <a16:creationId xmlns:a16="http://schemas.microsoft.com/office/drawing/2014/main" id="{B5118684-9B2A-1457-2058-3D4E35422483}"/>
                  </a:ext>
                </a:extLst>
              </p:cNvPr>
              <p:cNvSpPr txBox="1">
                <a:spLocks noRot="1" noChangeAspect="1" noMove="1" noResize="1" noEditPoints="1" noAdjustHandles="1" noChangeArrowheads="1" noChangeShapeType="1" noTextEdit="1"/>
              </p:cNvSpPr>
              <p:nvPr/>
            </p:nvSpPr>
            <p:spPr>
              <a:xfrm>
                <a:off x="1648352" y="4453566"/>
                <a:ext cx="749949" cy="276999"/>
              </a:xfrm>
              <a:prstGeom prst="rect">
                <a:avLst/>
              </a:prstGeom>
              <a:blipFill>
                <a:blip r:embed="rId8"/>
                <a:stretch>
                  <a:fillRect b="-13043"/>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56" name="CasellaDiTesto 55">
                <a:extLst>
                  <a:ext uri="{FF2B5EF4-FFF2-40B4-BE49-F238E27FC236}">
                    <a16:creationId xmlns:a16="http://schemas.microsoft.com/office/drawing/2014/main" id="{A9C1301D-ECB3-A29A-3CE3-5DA738E22CB4}"/>
                  </a:ext>
                </a:extLst>
              </p:cNvPr>
              <p:cNvSpPr txBox="1"/>
              <p:nvPr/>
            </p:nvSpPr>
            <p:spPr>
              <a:xfrm>
                <a:off x="38098" y="3855711"/>
                <a:ext cx="671402" cy="276999"/>
              </a:xfrm>
              <a:prstGeom prst="rect">
                <a:avLst/>
              </a:prstGeom>
              <a:noFill/>
            </p:spPr>
            <p:txBody>
              <a:bodyPr wrap="none" rtlCol="0">
                <a:spAutoFit/>
              </a:bodyPr>
              <a:lstStyle/>
              <a:p>
                <a:r>
                  <a:rPr lang="en-US" sz="1200" dirty="0"/>
                  <a:t>300 </a:t>
                </a:r>
                <a14:m>
                  <m:oMath xmlns:m="http://schemas.openxmlformats.org/officeDocument/2006/math">
                    <m:r>
                      <a:rPr lang="en-US" sz="1200" i="1" smtClean="0">
                        <a:latin typeface="Cambria Math" panose="02040503050406030204" pitchFamily="18" charset="0"/>
                        <a:ea typeface="Cambria Math" panose="02040503050406030204" pitchFamily="18" charset="0"/>
                      </a:rPr>
                      <m:t>𝜇</m:t>
                    </m:r>
                    <m:r>
                      <a:rPr lang="en-US" sz="1200" b="0" i="1" smtClean="0">
                        <a:latin typeface="Cambria Math" panose="02040503050406030204" pitchFamily="18" charset="0"/>
                        <a:ea typeface="Cambria Math" panose="02040503050406030204" pitchFamily="18" charset="0"/>
                      </a:rPr>
                      <m:t>𝑚</m:t>
                    </m:r>
                  </m:oMath>
                </a14:m>
                <a:endParaRPr lang="en-US" sz="1200" dirty="0"/>
              </a:p>
            </p:txBody>
          </p:sp>
        </mc:Choice>
        <mc:Fallback xmlns="">
          <p:sp>
            <p:nvSpPr>
              <p:cNvPr id="56" name="CasellaDiTesto 55">
                <a:extLst>
                  <a:ext uri="{FF2B5EF4-FFF2-40B4-BE49-F238E27FC236}">
                    <a16:creationId xmlns:a16="http://schemas.microsoft.com/office/drawing/2014/main" id="{A9C1301D-ECB3-A29A-3CE3-5DA738E22CB4}"/>
                  </a:ext>
                </a:extLst>
              </p:cNvPr>
              <p:cNvSpPr txBox="1">
                <a:spLocks noRot="1" noChangeAspect="1" noMove="1" noResize="1" noEditPoints="1" noAdjustHandles="1" noChangeArrowheads="1" noChangeShapeType="1" noTextEdit="1"/>
              </p:cNvSpPr>
              <p:nvPr/>
            </p:nvSpPr>
            <p:spPr>
              <a:xfrm>
                <a:off x="38098" y="3855711"/>
                <a:ext cx="671402" cy="276999"/>
              </a:xfrm>
              <a:prstGeom prst="rect">
                <a:avLst/>
              </a:prstGeom>
              <a:blipFill>
                <a:blip r:embed="rId9"/>
                <a:stretch>
                  <a:fillRect b="-13043"/>
                </a:stretch>
              </a:blipFill>
            </p:spPr>
            <p:txBody>
              <a:bodyPr/>
              <a:lstStyle/>
              <a:p>
                <a:r>
                  <a:rPr lang="it-IT">
                    <a:noFill/>
                  </a:rPr>
                  <a:t> </a:t>
                </a:r>
              </a:p>
            </p:txBody>
          </p:sp>
        </mc:Fallback>
      </mc:AlternateContent>
      <p:sp>
        <p:nvSpPr>
          <p:cNvPr id="5" name="Segnaposto numero diapositiva 7">
            <a:extLst>
              <a:ext uri="{FF2B5EF4-FFF2-40B4-BE49-F238E27FC236}">
                <a16:creationId xmlns:a16="http://schemas.microsoft.com/office/drawing/2014/main" id="{D956E2FC-0473-D29B-01EB-69F2D5121985}"/>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48</a:t>
            </a:fld>
            <a:endParaRPr lang="en-US"/>
          </a:p>
        </p:txBody>
      </p:sp>
      <p:sp>
        <p:nvSpPr>
          <p:cNvPr id="7" name="Segnaposto piè di pagina 23">
            <a:extLst>
              <a:ext uri="{FF2B5EF4-FFF2-40B4-BE49-F238E27FC236}">
                <a16:creationId xmlns:a16="http://schemas.microsoft.com/office/drawing/2014/main" id="{2FC5E139-452A-A72F-D015-60FBDA70CB8C}"/>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16827579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descr="Image">
            <a:extLst>
              <a:ext uri="{FF2B5EF4-FFF2-40B4-BE49-F238E27FC236}">
                <a16:creationId xmlns:a16="http://schemas.microsoft.com/office/drawing/2014/main" id="{DEBEA8AA-32AD-F6DC-F8D8-6F5EC3AD2FC7}"/>
              </a:ext>
            </a:extLst>
          </p:cNvPr>
          <p:cNvPicPr>
            <a:picLocks noChangeAspect="1"/>
          </p:cNvPicPr>
          <p:nvPr/>
        </p:nvPicPr>
        <p:blipFill>
          <a:blip r:embed="rId3"/>
          <a:stretch>
            <a:fillRect/>
          </a:stretch>
        </p:blipFill>
        <p:spPr>
          <a:xfrm>
            <a:off x="667512" y="715460"/>
            <a:ext cx="4778398" cy="3886230"/>
          </a:xfrm>
          <a:prstGeom prst="rect">
            <a:avLst/>
          </a:prstGeom>
          <a:ln w="12700">
            <a:miter lim="400000"/>
          </a:ln>
        </p:spPr>
      </p:pic>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a:solidFill>
                  <a:srgbClr val="C00000"/>
                </a:solidFill>
              </a:rPr>
              <a:t>Preliminary results from June test beam </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Segnaposto numero diapositiva 7">
            <a:extLst>
              <a:ext uri="{FF2B5EF4-FFF2-40B4-BE49-F238E27FC236}">
                <a16:creationId xmlns:a16="http://schemas.microsoft.com/office/drawing/2014/main" id="{99ECF603-CA56-FE4D-8AFC-3A86047979DB}"/>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49</a:t>
            </a:fld>
            <a:endParaRPr lang="en-US"/>
          </a:p>
        </p:txBody>
      </p:sp>
      <p:sp>
        <p:nvSpPr>
          <p:cNvPr id="17" name="CasellaDiTesto 16">
            <a:extLst>
              <a:ext uri="{FF2B5EF4-FFF2-40B4-BE49-F238E27FC236}">
                <a16:creationId xmlns:a16="http://schemas.microsoft.com/office/drawing/2014/main" id="{17C3AE4D-9B91-28FD-2A26-DE99CAA7A0B9}"/>
              </a:ext>
            </a:extLst>
          </p:cNvPr>
          <p:cNvSpPr txBox="1"/>
          <p:nvPr/>
        </p:nvSpPr>
        <p:spPr>
          <a:xfrm>
            <a:off x="5902073" y="928950"/>
            <a:ext cx="2107115" cy="646331"/>
          </a:xfrm>
          <a:prstGeom prst="rect">
            <a:avLst/>
          </a:prstGeom>
          <a:noFill/>
        </p:spPr>
        <p:txBody>
          <a:bodyPr wrap="none" rtlCol="0">
            <a:spAutoFit/>
          </a:bodyPr>
          <a:lstStyle/>
          <a:p>
            <a:r>
              <a:rPr lang="en-US" sz="3600" b="1" dirty="0">
                <a:solidFill>
                  <a:srgbClr val="C00000"/>
                </a:solidFill>
                <a:latin typeface="Calibri" panose="020F0502020204030204" pitchFamily="34" charset="0"/>
                <a:cs typeface="Calibri" panose="020F0502020204030204" pitchFamily="34" charset="0"/>
              </a:rPr>
              <a:t>Efficiency </a:t>
            </a:r>
          </a:p>
        </p:txBody>
      </p:sp>
      <p:sp>
        <p:nvSpPr>
          <p:cNvPr id="19" name="CasellaDiTesto 18">
            <a:extLst>
              <a:ext uri="{FF2B5EF4-FFF2-40B4-BE49-F238E27FC236}">
                <a16:creationId xmlns:a16="http://schemas.microsoft.com/office/drawing/2014/main" id="{4EC6CE07-448A-8477-3C09-1D692CB7137F}"/>
              </a:ext>
            </a:extLst>
          </p:cNvPr>
          <p:cNvSpPr txBox="1"/>
          <p:nvPr/>
        </p:nvSpPr>
        <p:spPr>
          <a:xfrm>
            <a:off x="5825351" y="1954189"/>
            <a:ext cx="2260560" cy="2169825"/>
          </a:xfrm>
          <a:prstGeom prst="rect">
            <a:avLst/>
          </a:prstGeom>
          <a:noFill/>
        </p:spPr>
        <p:txBody>
          <a:bodyPr wrap="square" rtlCol="0">
            <a:spAutoFit/>
          </a:bodyPr>
          <a:lstStyle/>
          <a:p>
            <a:pPr marL="257175" indent="-257175">
              <a:buFont typeface="Arial" panose="020B0604020202020204" pitchFamily="34" charset="0"/>
              <a:buChar char="•"/>
            </a:pPr>
            <a:r>
              <a:rPr lang="en-US" sz="1350" dirty="0">
                <a:latin typeface="Calibri" panose="020F0502020204030204" pitchFamily="34" charset="0"/>
                <a:cs typeface="Calibri" panose="020F0502020204030204" pitchFamily="34" charset="0"/>
              </a:rPr>
              <a:t> CS readout reaches a plateau at higher HV values than standard readout scheme.</a:t>
            </a:r>
          </a:p>
          <a:p>
            <a:pPr marL="257175" indent="-257175">
              <a:buFont typeface="Arial" panose="020B0604020202020204" pitchFamily="34" charset="0"/>
              <a:buChar char="•"/>
            </a:pPr>
            <a:endParaRPr lang="en-US" sz="1350" dirty="0">
              <a:latin typeface="Calibri" panose="020F0502020204030204" pitchFamily="34" charset="0"/>
              <a:cs typeface="Calibri" panose="020F0502020204030204" pitchFamily="34" charset="0"/>
            </a:endParaRPr>
          </a:p>
          <a:p>
            <a:pPr marL="257175" indent="-257175">
              <a:buFont typeface="Arial" panose="020B0604020202020204" pitchFamily="34" charset="0"/>
              <a:buChar char="•"/>
            </a:pPr>
            <a:r>
              <a:rPr lang="en-US" sz="1350" dirty="0">
                <a:solidFill>
                  <a:srgbClr val="0070C0"/>
                </a:solidFill>
                <a:latin typeface="Calibri" panose="020F0502020204030204" pitchFamily="34" charset="0"/>
                <a:cs typeface="Calibri" panose="020F0502020204030204" pitchFamily="34" charset="0"/>
              </a:rPr>
              <a:t>TOP readout is not yet at plateau at 600 V</a:t>
            </a:r>
          </a:p>
          <a:p>
            <a:r>
              <a:rPr lang="en-US" sz="1350" dirty="0">
                <a:solidFill>
                  <a:srgbClr val="0070C0"/>
                </a:solidFill>
                <a:latin typeface="Calibri" panose="020F0502020204030204" pitchFamily="34" charset="0"/>
                <a:cs typeface="Calibri" panose="020F0502020204030204" pitchFamily="34" charset="0"/>
              </a:rPr>
              <a:t>(HV was </a:t>
            </a:r>
            <a:r>
              <a:rPr lang="en-US" sz="1350">
                <a:solidFill>
                  <a:srgbClr val="0070C0"/>
                </a:solidFill>
                <a:latin typeface="Calibri" panose="020F0502020204030204" pitchFamily="34" charset="0"/>
                <a:cs typeface="Calibri" panose="020F0502020204030204" pitchFamily="34" charset="0"/>
              </a:rPr>
              <a:t>chosen not to </a:t>
            </a:r>
            <a:r>
              <a:rPr lang="en-US" sz="1350" dirty="0">
                <a:solidFill>
                  <a:srgbClr val="0070C0"/>
                </a:solidFill>
                <a:latin typeface="Calibri" panose="020F0502020204030204" pitchFamily="34" charset="0"/>
                <a:cs typeface="Calibri" panose="020F0502020204030204" pitchFamily="34" charset="0"/>
              </a:rPr>
              <a:t>to be raised to higher values)</a:t>
            </a:r>
          </a:p>
          <a:p>
            <a:r>
              <a:rPr lang="en-US" sz="1350" dirty="0">
                <a:latin typeface="Calibri" panose="020F0502020204030204" pitchFamily="34" charset="0"/>
                <a:cs typeface="Calibri" panose="020F0502020204030204" pitchFamily="34" charset="0"/>
              </a:rPr>
              <a:t> </a:t>
            </a:r>
          </a:p>
        </p:txBody>
      </p:sp>
      <p:sp>
        <p:nvSpPr>
          <p:cNvPr id="20" name="CasellaDiTesto 19">
            <a:extLst>
              <a:ext uri="{FF2B5EF4-FFF2-40B4-BE49-F238E27FC236}">
                <a16:creationId xmlns:a16="http://schemas.microsoft.com/office/drawing/2014/main" id="{67B8436B-767C-2CB3-E3B1-0A461460BE37}"/>
              </a:ext>
            </a:extLst>
          </p:cNvPr>
          <p:cNvSpPr txBox="1"/>
          <p:nvPr/>
        </p:nvSpPr>
        <p:spPr>
          <a:xfrm>
            <a:off x="1523599" y="1425240"/>
            <a:ext cx="1533112" cy="300082"/>
          </a:xfrm>
          <a:prstGeom prst="rect">
            <a:avLst/>
          </a:prstGeom>
          <a:noFill/>
        </p:spPr>
        <p:txBody>
          <a:bodyPr wrap="none" rtlCol="0">
            <a:spAutoFit/>
          </a:bodyPr>
          <a:lstStyle/>
          <a:p>
            <a:r>
              <a:rPr lang="en-US" sz="1350" dirty="0">
                <a:solidFill>
                  <a:srgbClr val="0070C0"/>
                </a:solidFill>
                <a:latin typeface="Calibri" panose="020F0502020204030204" pitchFamily="34" charset="0"/>
                <a:cs typeface="Calibri" panose="020F0502020204030204" pitchFamily="34" charset="0"/>
              </a:rPr>
              <a:t>Preliminary Results</a:t>
            </a:r>
          </a:p>
        </p:txBody>
      </p:sp>
      <p:sp>
        <p:nvSpPr>
          <p:cNvPr id="3" name="Segnaposto piè di pagina 23">
            <a:extLst>
              <a:ext uri="{FF2B5EF4-FFF2-40B4-BE49-F238E27FC236}">
                <a16:creationId xmlns:a16="http://schemas.microsoft.com/office/drawing/2014/main" id="{80363920-41D4-F3DE-25EF-FA75F4884C5D}"/>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3809515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5</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3" name="Title 1">
            <a:extLst>
              <a:ext uri="{FF2B5EF4-FFF2-40B4-BE49-F238E27FC236}">
                <a16:creationId xmlns:a16="http://schemas.microsoft.com/office/drawing/2014/main" id="{9C5F2C52-8CF7-4C21-700F-7B09818ED57D}"/>
              </a:ext>
            </a:extLst>
          </p:cNvPr>
          <p:cNvSpPr txBox="1">
            <a:spLocks/>
          </p:cNvSpPr>
          <p:nvPr/>
        </p:nvSpPr>
        <p:spPr>
          <a:xfrm>
            <a:off x="918068" y="103825"/>
            <a:ext cx="7009765"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a:t>MPGD Technology  -  2-D Tracking layout tests </a:t>
            </a:r>
          </a:p>
        </p:txBody>
      </p:sp>
      <mc:AlternateContent xmlns:mc="http://schemas.openxmlformats.org/markup-compatibility/2006" xmlns:a14="http://schemas.microsoft.com/office/drawing/2010/main">
        <mc:Choice Requires="a14">
          <p:sp>
            <p:nvSpPr>
              <p:cNvPr id="29" name="CasellaDiTesto 28">
                <a:extLst>
                  <a:ext uri="{FF2B5EF4-FFF2-40B4-BE49-F238E27FC236}">
                    <a16:creationId xmlns:a16="http://schemas.microsoft.com/office/drawing/2014/main" id="{41017AF3-3672-F5C7-D5FB-4536DD3ED931}"/>
                  </a:ext>
                </a:extLst>
              </p:cNvPr>
              <p:cNvSpPr txBox="1"/>
              <p:nvPr/>
            </p:nvSpPr>
            <p:spPr>
              <a:xfrm>
                <a:off x="5957377" y="805256"/>
                <a:ext cx="3186622" cy="954107"/>
              </a:xfrm>
              <a:prstGeom prst="rect">
                <a:avLst/>
              </a:prstGeom>
              <a:noFill/>
            </p:spPr>
            <p:txBody>
              <a:bodyPr wrap="square">
                <a:spAutoFit/>
              </a:bodyPr>
              <a:lstStyle/>
              <a:p>
                <a:r>
                  <a:rPr lang="en-US" sz="1400" b="1" dirty="0">
                    <a:effectLst/>
                  </a:rPr>
                  <a:t>1D pitch 0.78 mm</a:t>
                </a:r>
                <a:endParaRPr lang="en-US" sz="1400" dirty="0">
                  <a:effectLst/>
                </a:endParaRPr>
              </a:p>
              <a:p>
                <a:r>
                  <a:rPr lang="en-US" sz="1400" dirty="0">
                    <a:effectLst/>
                  </a:rPr>
                  <a:t>Reference performances: </a:t>
                </a:r>
              </a:p>
              <a:p>
                <a:pPr marL="285750" indent="-285750">
                  <a:buFont typeface="Arial" panose="020B0604020202020204" pitchFamily="34" charset="0"/>
                  <a:buChar char="•"/>
                </a:pPr>
                <a:r>
                  <a:rPr lang="en-US" sz="1400" dirty="0"/>
                  <a:t>96% efficiency </a:t>
                </a:r>
              </a:p>
              <a:p>
                <a:pPr marL="285750" indent="-285750">
                  <a:buFont typeface="Arial" panose="020B0604020202020204" pitchFamily="34" charset="0"/>
                  <a:buChar char="•"/>
                </a:pPr>
                <a:r>
                  <a:rPr lang="en-US" sz="1400" dirty="0">
                    <a:effectLst/>
                  </a:rPr>
                  <a:t>120 </a:t>
                </a:r>
                <a14:m>
                  <m:oMath xmlns:m="http://schemas.openxmlformats.org/officeDocument/2006/math">
                    <m:r>
                      <a:rPr lang="en-US" sz="1400" i="1" smtClean="0">
                        <a:effectLst/>
                        <a:latin typeface="Cambria Math" panose="02040503050406030204" pitchFamily="18" charset="0"/>
                        <a:ea typeface="Cambria Math" panose="02040503050406030204" pitchFamily="18" charset="0"/>
                      </a:rPr>
                      <m:t>𝜇</m:t>
                    </m:r>
                    <m:r>
                      <a:rPr lang="en-US" sz="1400" b="0" i="1" smtClean="0">
                        <a:effectLst/>
                        <a:latin typeface="Cambria Math" panose="02040503050406030204" pitchFamily="18" charset="0"/>
                        <a:ea typeface="Cambria Math" panose="02040503050406030204" pitchFamily="18" charset="0"/>
                      </a:rPr>
                      <m:t>𝑚</m:t>
                    </m:r>
                  </m:oMath>
                </a14:m>
                <a:r>
                  <a:rPr lang="en-US" sz="1400" dirty="0">
                    <a:effectLst/>
                  </a:rPr>
                  <a:t> resolution</a:t>
                </a:r>
              </a:p>
            </p:txBody>
          </p:sp>
        </mc:Choice>
        <mc:Fallback xmlns="">
          <p:sp>
            <p:nvSpPr>
              <p:cNvPr id="29" name="CasellaDiTesto 28">
                <a:extLst>
                  <a:ext uri="{FF2B5EF4-FFF2-40B4-BE49-F238E27FC236}">
                    <a16:creationId xmlns:a16="http://schemas.microsoft.com/office/drawing/2014/main" id="{41017AF3-3672-F5C7-D5FB-4536DD3ED931}"/>
                  </a:ext>
                </a:extLst>
              </p:cNvPr>
              <p:cNvSpPr txBox="1">
                <a:spLocks noRot="1" noChangeAspect="1" noMove="1" noResize="1" noEditPoints="1" noAdjustHandles="1" noChangeArrowheads="1" noChangeShapeType="1" noTextEdit="1"/>
              </p:cNvSpPr>
              <p:nvPr/>
            </p:nvSpPr>
            <p:spPr>
              <a:xfrm>
                <a:off x="5957377" y="805256"/>
                <a:ext cx="3186622" cy="954107"/>
              </a:xfrm>
              <a:prstGeom prst="rect">
                <a:avLst/>
              </a:prstGeom>
              <a:blipFill>
                <a:blip r:embed="rId3"/>
                <a:stretch>
                  <a:fillRect l="-397" t="-1316" b="-6579"/>
                </a:stretch>
              </a:blipFill>
            </p:spPr>
            <p:txBody>
              <a:bodyPr/>
              <a:lstStyle/>
              <a:p>
                <a:r>
                  <a:rPr lang="en-US">
                    <a:noFill/>
                  </a:rPr>
                  <a:t> </a:t>
                </a:r>
              </a:p>
            </p:txBody>
          </p:sp>
        </mc:Fallback>
      </mc:AlternateContent>
      <p:grpSp>
        <p:nvGrpSpPr>
          <p:cNvPr id="32" name="Gruppo 31">
            <a:extLst>
              <a:ext uri="{FF2B5EF4-FFF2-40B4-BE49-F238E27FC236}">
                <a16:creationId xmlns:a16="http://schemas.microsoft.com/office/drawing/2014/main" id="{F7A8257F-C793-55C9-D839-93CFDA330161}"/>
              </a:ext>
            </a:extLst>
          </p:cNvPr>
          <p:cNvGrpSpPr/>
          <p:nvPr/>
        </p:nvGrpSpPr>
        <p:grpSpPr>
          <a:xfrm>
            <a:off x="203743" y="639321"/>
            <a:ext cx="2773935" cy="4099895"/>
            <a:chOff x="519193" y="622060"/>
            <a:chExt cx="2773935" cy="4099895"/>
          </a:xfrm>
        </p:grpSpPr>
        <p:grpSp>
          <p:nvGrpSpPr>
            <p:cNvPr id="30" name="Gruppo 29">
              <a:extLst>
                <a:ext uri="{FF2B5EF4-FFF2-40B4-BE49-F238E27FC236}">
                  <a16:creationId xmlns:a16="http://schemas.microsoft.com/office/drawing/2014/main" id="{55907491-5336-4755-2908-F719C998F26D}"/>
                </a:ext>
              </a:extLst>
            </p:cNvPr>
            <p:cNvGrpSpPr/>
            <p:nvPr/>
          </p:nvGrpSpPr>
          <p:grpSpPr>
            <a:xfrm>
              <a:off x="592272" y="622060"/>
              <a:ext cx="2700856" cy="2160685"/>
              <a:chOff x="592272" y="622060"/>
              <a:chExt cx="2700856" cy="2160685"/>
            </a:xfrm>
          </p:grpSpPr>
          <p:pic>
            <p:nvPicPr>
              <p:cNvPr id="3" name="Immagine 2">
                <a:extLst>
                  <a:ext uri="{FF2B5EF4-FFF2-40B4-BE49-F238E27FC236}">
                    <a16:creationId xmlns:a16="http://schemas.microsoft.com/office/drawing/2014/main" id="{65697D87-3CC6-01E7-E1F3-EC1FA8C04701}"/>
                  </a:ext>
                </a:extLst>
              </p:cNvPr>
              <p:cNvPicPr>
                <a:picLocks noChangeAspect="1"/>
              </p:cNvPicPr>
              <p:nvPr/>
            </p:nvPicPr>
            <p:blipFill>
              <a:blip r:embed="rId4"/>
              <a:stretch>
                <a:fillRect/>
              </a:stretch>
            </p:blipFill>
            <p:spPr>
              <a:xfrm>
                <a:off x="592272" y="622060"/>
                <a:ext cx="2700856" cy="2160685"/>
              </a:xfrm>
              <a:prstGeom prst="rect">
                <a:avLst/>
              </a:prstGeom>
            </p:spPr>
          </p:pic>
          <p:cxnSp>
            <p:nvCxnSpPr>
              <p:cNvPr id="20" name="Connettore 1 19">
                <a:extLst>
                  <a:ext uri="{FF2B5EF4-FFF2-40B4-BE49-F238E27FC236}">
                    <a16:creationId xmlns:a16="http://schemas.microsoft.com/office/drawing/2014/main" id="{D2683C2A-3D8E-9196-6C20-56840F349BA2}"/>
                  </a:ext>
                </a:extLst>
              </p:cNvPr>
              <p:cNvCxnSpPr>
                <a:cxnSpLocks/>
              </p:cNvCxnSpPr>
              <p:nvPr/>
            </p:nvCxnSpPr>
            <p:spPr>
              <a:xfrm>
                <a:off x="1942700" y="671765"/>
                <a:ext cx="0" cy="1704813"/>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24" name="Rettangolo 23">
              <a:extLst>
                <a:ext uri="{FF2B5EF4-FFF2-40B4-BE49-F238E27FC236}">
                  <a16:creationId xmlns:a16="http://schemas.microsoft.com/office/drawing/2014/main" id="{31419D67-68CC-80B1-A50E-A5D7BE0AD53E}"/>
                </a:ext>
              </a:extLst>
            </p:cNvPr>
            <p:cNvSpPr/>
            <p:nvPr/>
          </p:nvSpPr>
          <p:spPr>
            <a:xfrm>
              <a:off x="519193" y="1937288"/>
              <a:ext cx="398875" cy="1007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ttangolo 24">
              <a:extLst>
                <a:ext uri="{FF2B5EF4-FFF2-40B4-BE49-F238E27FC236}">
                  <a16:creationId xmlns:a16="http://schemas.microsoft.com/office/drawing/2014/main" id="{8526A8E3-68F6-51CC-9BB6-1C21A1EF7741}"/>
                </a:ext>
              </a:extLst>
            </p:cNvPr>
            <p:cNvSpPr/>
            <p:nvPr/>
          </p:nvSpPr>
          <p:spPr>
            <a:xfrm>
              <a:off x="592272" y="671765"/>
              <a:ext cx="45719" cy="21109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ttangolo 25">
              <a:extLst>
                <a:ext uri="{FF2B5EF4-FFF2-40B4-BE49-F238E27FC236}">
                  <a16:creationId xmlns:a16="http://schemas.microsoft.com/office/drawing/2014/main" id="{96A0A1E2-C98A-0DA3-5003-3FCCDEFCA56B}"/>
                </a:ext>
              </a:extLst>
            </p:cNvPr>
            <p:cNvSpPr/>
            <p:nvPr/>
          </p:nvSpPr>
          <p:spPr>
            <a:xfrm>
              <a:off x="656562" y="2580213"/>
              <a:ext cx="45719" cy="21109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Immagine 6">
              <a:extLst>
                <a:ext uri="{FF2B5EF4-FFF2-40B4-BE49-F238E27FC236}">
                  <a16:creationId xmlns:a16="http://schemas.microsoft.com/office/drawing/2014/main" id="{7FFD822F-B5CF-7E00-1F9F-D39F3217BB71}"/>
                </a:ext>
              </a:extLst>
            </p:cNvPr>
            <p:cNvPicPr>
              <a:picLocks noChangeAspect="1"/>
            </p:cNvPicPr>
            <p:nvPr/>
          </p:nvPicPr>
          <p:blipFill>
            <a:blip r:embed="rId5"/>
            <a:stretch>
              <a:fillRect/>
            </a:stretch>
          </p:blipFill>
          <p:spPr>
            <a:xfrm>
              <a:off x="665758" y="2661310"/>
              <a:ext cx="2553884" cy="2060645"/>
            </a:xfrm>
            <a:prstGeom prst="rect">
              <a:avLst/>
            </a:prstGeom>
          </p:spPr>
        </p:pic>
      </p:grpSp>
      <p:sp>
        <p:nvSpPr>
          <p:cNvPr id="33" name="Rettangolo 32">
            <a:extLst>
              <a:ext uri="{FF2B5EF4-FFF2-40B4-BE49-F238E27FC236}">
                <a16:creationId xmlns:a16="http://schemas.microsoft.com/office/drawing/2014/main" id="{5B6F55AA-73E2-5260-0AA0-4D6D4E26A628}"/>
              </a:ext>
            </a:extLst>
          </p:cNvPr>
          <p:cNvSpPr/>
          <p:nvPr/>
        </p:nvSpPr>
        <p:spPr>
          <a:xfrm>
            <a:off x="286719" y="2681223"/>
            <a:ext cx="108488" cy="21045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4" name="Gruppo 33">
            <a:extLst>
              <a:ext uri="{FF2B5EF4-FFF2-40B4-BE49-F238E27FC236}">
                <a16:creationId xmlns:a16="http://schemas.microsoft.com/office/drawing/2014/main" id="{90E15535-C549-FFF0-39DE-03CA4594E0FC}"/>
              </a:ext>
            </a:extLst>
          </p:cNvPr>
          <p:cNvGrpSpPr/>
          <p:nvPr/>
        </p:nvGrpSpPr>
        <p:grpSpPr>
          <a:xfrm>
            <a:off x="3117100" y="623230"/>
            <a:ext cx="2742601" cy="4115986"/>
            <a:chOff x="3918273" y="622060"/>
            <a:chExt cx="2742601" cy="4115986"/>
          </a:xfrm>
        </p:grpSpPr>
        <p:grpSp>
          <p:nvGrpSpPr>
            <p:cNvPr id="31" name="Gruppo 30">
              <a:extLst>
                <a:ext uri="{FF2B5EF4-FFF2-40B4-BE49-F238E27FC236}">
                  <a16:creationId xmlns:a16="http://schemas.microsoft.com/office/drawing/2014/main" id="{787A81A4-4647-47EA-1C9E-B2492AF55590}"/>
                </a:ext>
              </a:extLst>
            </p:cNvPr>
            <p:cNvGrpSpPr/>
            <p:nvPr/>
          </p:nvGrpSpPr>
          <p:grpSpPr>
            <a:xfrm>
              <a:off x="3918273" y="622060"/>
              <a:ext cx="2700856" cy="2087413"/>
              <a:chOff x="3918273" y="622060"/>
              <a:chExt cx="2700856" cy="2087413"/>
            </a:xfrm>
          </p:grpSpPr>
          <p:pic>
            <p:nvPicPr>
              <p:cNvPr id="12" name="Immagine 11">
                <a:extLst>
                  <a:ext uri="{FF2B5EF4-FFF2-40B4-BE49-F238E27FC236}">
                    <a16:creationId xmlns:a16="http://schemas.microsoft.com/office/drawing/2014/main" id="{35F5F9EB-DDD9-4A9D-5DDF-0821E1842160}"/>
                  </a:ext>
                </a:extLst>
              </p:cNvPr>
              <p:cNvPicPr>
                <a:picLocks noChangeAspect="1"/>
              </p:cNvPicPr>
              <p:nvPr/>
            </p:nvPicPr>
            <p:blipFill>
              <a:blip r:embed="rId6"/>
              <a:stretch>
                <a:fillRect/>
              </a:stretch>
            </p:blipFill>
            <p:spPr>
              <a:xfrm>
                <a:off x="3918273" y="622060"/>
                <a:ext cx="2700856" cy="2087413"/>
              </a:xfrm>
              <a:prstGeom prst="rect">
                <a:avLst/>
              </a:prstGeom>
            </p:spPr>
          </p:pic>
          <p:cxnSp>
            <p:nvCxnSpPr>
              <p:cNvPr id="22" name="Connettore 1 21">
                <a:extLst>
                  <a:ext uri="{FF2B5EF4-FFF2-40B4-BE49-F238E27FC236}">
                    <a16:creationId xmlns:a16="http://schemas.microsoft.com/office/drawing/2014/main" id="{13367D23-99AD-AEAD-0ADC-12387F6B22EA}"/>
                  </a:ext>
                </a:extLst>
              </p:cNvPr>
              <p:cNvCxnSpPr>
                <a:cxnSpLocks/>
              </p:cNvCxnSpPr>
              <p:nvPr/>
            </p:nvCxnSpPr>
            <p:spPr>
              <a:xfrm>
                <a:off x="5853440" y="738622"/>
                <a:ext cx="0" cy="1704813"/>
              </a:xfrm>
              <a:prstGeom prst="line">
                <a:avLst/>
              </a:prstGeom>
              <a:ln w="12700"/>
            </p:spPr>
            <p:style>
              <a:lnRef idx="1">
                <a:schemeClr val="accent2"/>
              </a:lnRef>
              <a:fillRef idx="0">
                <a:schemeClr val="accent2"/>
              </a:fillRef>
              <a:effectRef idx="0">
                <a:schemeClr val="accent2"/>
              </a:effectRef>
              <a:fontRef idx="minor">
                <a:schemeClr val="tx1"/>
              </a:fontRef>
            </p:style>
          </p:cxnSp>
        </p:grpSp>
        <p:pic>
          <p:nvPicPr>
            <p:cNvPr id="16" name="Immagine 15">
              <a:extLst>
                <a:ext uri="{FF2B5EF4-FFF2-40B4-BE49-F238E27FC236}">
                  <a16:creationId xmlns:a16="http://schemas.microsoft.com/office/drawing/2014/main" id="{2ABB9D23-8125-5782-438D-1485C7DDBB22}"/>
                </a:ext>
              </a:extLst>
            </p:cNvPr>
            <p:cNvPicPr>
              <a:picLocks noChangeAspect="1"/>
            </p:cNvPicPr>
            <p:nvPr/>
          </p:nvPicPr>
          <p:blipFill>
            <a:blip r:embed="rId7"/>
            <a:stretch>
              <a:fillRect/>
            </a:stretch>
          </p:blipFill>
          <p:spPr>
            <a:xfrm>
              <a:off x="3953011" y="2645218"/>
              <a:ext cx="2707863" cy="2092828"/>
            </a:xfrm>
            <a:prstGeom prst="rect">
              <a:avLst/>
            </a:prstGeom>
          </p:spPr>
        </p:pic>
      </p:grpSp>
      <p:sp>
        <p:nvSpPr>
          <p:cNvPr id="35" name="CasellaDiTesto 34">
            <a:extLst>
              <a:ext uri="{FF2B5EF4-FFF2-40B4-BE49-F238E27FC236}">
                <a16:creationId xmlns:a16="http://schemas.microsoft.com/office/drawing/2014/main" id="{F94919DC-8F0C-736B-561B-091852B3A9E7}"/>
              </a:ext>
            </a:extLst>
          </p:cNvPr>
          <p:cNvSpPr txBox="1"/>
          <p:nvPr/>
        </p:nvSpPr>
        <p:spPr>
          <a:xfrm>
            <a:off x="1846143" y="1954549"/>
            <a:ext cx="660758" cy="369332"/>
          </a:xfrm>
          <a:prstGeom prst="rect">
            <a:avLst/>
          </a:prstGeom>
          <a:noFill/>
        </p:spPr>
        <p:txBody>
          <a:bodyPr wrap="none" rtlCol="0">
            <a:spAutoFit/>
          </a:bodyPr>
          <a:lstStyle/>
          <a:p>
            <a:r>
              <a:rPr lang="en-US" dirty="0"/>
              <a:t>2x1D</a:t>
            </a:r>
          </a:p>
        </p:txBody>
      </p:sp>
      <p:sp>
        <p:nvSpPr>
          <p:cNvPr id="36" name="CasellaDiTesto 35">
            <a:extLst>
              <a:ext uri="{FF2B5EF4-FFF2-40B4-BE49-F238E27FC236}">
                <a16:creationId xmlns:a16="http://schemas.microsoft.com/office/drawing/2014/main" id="{B05DD788-ADA0-D26A-6070-6B6058A03DC1}"/>
              </a:ext>
            </a:extLst>
          </p:cNvPr>
          <p:cNvSpPr txBox="1"/>
          <p:nvPr/>
        </p:nvSpPr>
        <p:spPr>
          <a:xfrm>
            <a:off x="1826820" y="3584945"/>
            <a:ext cx="660758" cy="369332"/>
          </a:xfrm>
          <a:prstGeom prst="rect">
            <a:avLst/>
          </a:prstGeom>
          <a:noFill/>
        </p:spPr>
        <p:txBody>
          <a:bodyPr wrap="none" rtlCol="0">
            <a:spAutoFit/>
          </a:bodyPr>
          <a:lstStyle/>
          <a:p>
            <a:r>
              <a:rPr lang="en-US" dirty="0"/>
              <a:t>2x1D</a:t>
            </a:r>
          </a:p>
        </p:txBody>
      </p:sp>
      <p:sp>
        <p:nvSpPr>
          <p:cNvPr id="37" name="CasellaDiTesto 36">
            <a:extLst>
              <a:ext uri="{FF2B5EF4-FFF2-40B4-BE49-F238E27FC236}">
                <a16:creationId xmlns:a16="http://schemas.microsoft.com/office/drawing/2014/main" id="{B26B4D95-C4A0-A12B-0E27-08E63D142125}"/>
              </a:ext>
            </a:extLst>
          </p:cNvPr>
          <p:cNvSpPr txBox="1"/>
          <p:nvPr/>
        </p:nvSpPr>
        <p:spPr>
          <a:xfrm>
            <a:off x="3475627" y="813539"/>
            <a:ext cx="1053365" cy="369332"/>
          </a:xfrm>
          <a:prstGeom prst="rect">
            <a:avLst/>
          </a:prstGeom>
          <a:noFill/>
        </p:spPr>
        <p:txBody>
          <a:bodyPr wrap="none" rtlCol="0">
            <a:spAutoFit/>
          </a:bodyPr>
          <a:lstStyle/>
          <a:p>
            <a:r>
              <a:rPr lang="en-US" dirty="0"/>
              <a:t>CS &amp; TOP</a:t>
            </a:r>
          </a:p>
        </p:txBody>
      </p:sp>
      <p:sp>
        <p:nvSpPr>
          <p:cNvPr id="38" name="CasellaDiTesto 37">
            <a:extLst>
              <a:ext uri="{FF2B5EF4-FFF2-40B4-BE49-F238E27FC236}">
                <a16:creationId xmlns:a16="http://schemas.microsoft.com/office/drawing/2014/main" id="{CFB171E0-7C7A-B953-BBC6-8ED56B9A7156}"/>
              </a:ext>
            </a:extLst>
          </p:cNvPr>
          <p:cNvSpPr txBox="1"/>
          <p:nvPr/>
        </p:nvSpPr>
        <p:spPr>
          <a:xfrm>
            <a:off x="4561811" y="2901125"/>
            <a:ext cx="1053365" cy="369332"/>
          </a:xfrm>
          <a:prstGeom prst="rect">
            <a:avLst/>
          </a:prstGeom>
          <a:noFill/>
        </p:spPr>
        <p:txBody>
          <a:bodyPr wrap="none" rtlCol="0">
            <a:spAutoFit/>
          </a:bodyPr>
          <a:lstStyle/>
          <a:p>
            <a:r>
              <a:rPr lang="en-US" dirty="0"/>
              <a:t>CS &amp; TOP</a:t>
            </a:r>
          </a:p>
        </p:txBody>
      </p:sp>
      <p:sp>
        <p:nvSpPr>
          <p:cNvPr id="40" name="CasellaDiTesto 39">
            <a:extLst>
              <a:ext uri="{FF2B5EF4-FFF2-40B4-BE49-F238E27FC236}">
                <a16:creationId xmlns:a16="http://schemas.microsoft.com/office/drawing/2014/main" id="{30B106D5-222A-8338-8FED-0B93623A42E7}"/>
              </a:ext>
            </a:extLst>
          </p:cNvPr>
          <p:cNvSpPr txBox="1"/>
          <p:nvPr/>
        </p:nvSpPr>
        <p:spPr>
          <a:xfrm>
            <a:off x="5894439" y="3462742"/>
            <a:ext cx="2977608" cy="1169551"/>
          </a:xfrm>
          <a:prstGeom prst="rect">
            <a:avLst/>
          </a:prstGeom>
          <a:noFill/>
        </p:spPr>
        <p:txBody>
          <a:bodyPr wrap="square">
            <a:spAutoFit/>
          </a:bodyPr>
          <a:lstStyle/>
          <a:p>
            <a:r>
              <a:rPr lang="en-US" sz="1400" b="1" dirty="0">
                <a:effectLst/>
              </a:rPr>
              <a:t>Top-r/out pitch 0.78 mm </a:t>
            </a:r>
            <a:endParaRPr lang="en-US" sz="1400" dirty="0">
              <a:effectLst/>
            </a:endParaRPr>
          </a:p>
          <a:p>
            <a:pPr marL="285750" indent="-285750">
              <a:buFont typeface="Arial" panose="020B0604020202020204" pitchFamily="34" charset="0"/>
              <a:buChar char="•"/>
            </a:pPr>
            <a:r>
              <a:rPr lang="en-US" sz="1400" dirty="0">
                <a:effectLst/>
              </a:rPr>
              <a:t>low-voltage/gain operation but </a:t>
            </a:r>
            <a:r>
              <a:rPr lang="en-US" sz="1400" dirty="0">
                <a:solidFill>
                  <a:srgbClr val="C00000"/>
                </a:solidFill>
                <a:effectLst/>
              </a:rPr>
              <a:t>low efficiency</a:t>
            </a:r>
            <a:r>
              <a:rPr lang="en-US" sz="1400" dirty="0">
                <a:effectLst/>
              </a:rPr>
              <a:t> </a:t>
            </a:r>
            <a:r>
              <a:rPr lang="en-US" sz="1400" dirty="0">
                <a:solidFill>
                  <a:srgbClr val="C00000"/>
                </a:solidFill>
                <a:effectLst/>
              </a:rPr>
              <a:t>level (80%) </a:t>
            </a:r>
            <a:r>
              <a:rPr lang="en-US" sz="1400" dirty="0">
                <a:effectLst/>
              </a:rPr>
              <a:t>due to the geometrical dead zone on the segmented amplification stage</a:t>
            </a:r>
          </a:p>
        </p:txBody>
      </p:sp>
      <mc:AlternateContent xmlns:mc="http://schemas.openxmlformats.org/markup-compatibility/2006" xmlns:a14="http://schemas.microsoft.com/office/drawing/2010/main">
        <mc:Choice Requires="a14">
          <p:sp>
            <p:nvSpPr>
              <p:cNvPr id="41" name="CasellaDiTesto 40">
                <a:extLst>
                  <a:ext uri="{FF2B5EF4-FFF2-40B4-BE49-F238E27FC236}">
                    <a16:creationId xmlns:a16="http://schemas.microsoft.com/office/drawing/2014/main" id="{13AA4734-CB5B-6445-A433-81EE360E66B4}"/>
                  </a:ext>
                </a:extLst>
              </p:cNvPr>
              <p:cNvSpPr txBox="1"/>
              <p:nvPr/>
            </p:nvSpPr>
            <p:spPr>
              <a:xfrm>
                <a:off x="5893088" y="1797255"/>
                <a:ext cx="3186622" cy="1600438"/>
              </a:xfrm>
              <a:prstGeom prst="rect">
                <a:avLst/>
              </a:prstGeom>
              <a:noFill/>
            </p:spPr>
            <p:txBody>
              <a:bodyPr wrap="square">
                <a:spAutoFit/>
              </a:bodyPr>
              <a:lstStyle/>
              <a:p>
                <a:r>
                  <a:rPr lang="en-US" sz="1400" b="1" dirty="0">
                    <a:effectLst/>
                  </a:rPr>
                  <a:t>CS pitch 1.2mm</a:t>
                </a:r>
                <a:endParaRPr lang="en-US" sz="1400" dirty="0">
                  <a:effectLst/>
                </a:endParaRPr>
              </a:p>
              <a:p>
                <a:pPr marL="285750" indent="-285750">
                  <a:buFont typeface="Arial" panose="020B0604020202020204" pitchFamily="34" charset="0"/>
                  <a:buChar char="•"/>
                </a:pPr>
                <a:r>
                  <a:rPr lang="en-US" sz="1400" dirty="0">
                    <a:effectLst/>
                  </a:rPr>
                  <a:t>Due to the charge spread the </a:t>
                </a:r>
                <a:r>
                  <a:rPr lang="en-US" sz="1400" dirty="0">
                    <a:solidFill>
                      <a:srgbClr val="C00000"/>
                    </a:solidFill>
                    <a:effectLst/>
                  </a:rPr>
                  <a:t>working point is shifted to high voltage/gain</a:t>
                </a:r>
              </a:p>
              <a:p>
                <a:pPr marL="285750" indent="-285750">
                  <a:buFont typeface="Arial" panose="020B0604020202020204" pitchFamily="34" charset="0"/>
                  <a:buChar char="•"/>
                </a:pPr>
                <a:r>
                  <a:rPr lang="en-US" sz="1400" dirty="0">
                    <a:effectLst/>
                  </a:rPr>
                  <a:t>Spatial resolution improves at high gain reaching </a:t>
                </a:r>
                <a:r>
                  <a:rPr lang="en-US" sz="1400" dirty="0">
                    <a:solidFill>
                      <a:srgbClr val="C00000"/>
                    </a:solidFill>
                    <a:effectLst/>
                  </a:rPr>
                  <a:t>150 </a:t>
                </a:r>
                <a14:m>
                  <m:oMath xmlns:m="http://schemas.openxmlformats.org/officeDocument/2006/math">
                    <m:r>
                      <a:rPr lang="en-US" sz="1400" i="1" smtClean="0">
                        <a:solidFill>
                          <a:srgbClr val="C00000"/>
                        </a:solidFill>
                        <a:effectLst/>
                        <a:latin typeface="Cambria Math" panose="02040503050406030204" pitchFamily="18" charset="0"/>
                        <a:ea typeface="Cambria Math" panose="02040503050406030204" pitchFamily="18" charset="0"/>
                      </a:rPr>
                      <m:t>𝜇</m:t>
                    </m:r>
                  </m:oMath>
                </a14:m>
                <a:r>
                  <a:rPr lang="en-US" sz="1400" dirty="0">
                    <a:solidFill>
                      <a:srgbClr val="C00000"/>
                    </a:solidFill>
                    <a:effectLst/>
                  </a:rPr>
                  <a:t>m </a:t>
                </a:r>
                <a:r>
                  <a:rPr lang="en-US" sz="1400" dirty="0">
                    <a:effectLst/>
                  </a:rPr>
                  <a:t>with a strip pitch of 1.2 mm</a:t>
                </a:r>
              </a:p>
            </p:txBody>
          </p:sp>
        </mc:Choice>
        <mc:Fallback xmlns="">
          <p:sp>
            <p:nvSpPr>
              <p:cNvPr id="41" name="CasellaDiTesto 40">
                <a:extLst>
                  <a:ext uri="{FF2B5EF4-FFF2-40B4-BE49-F238E27FC236}">
                    <a16:creationId xmlns:a16="http://schemas.microsoft.com/office/drawing/2014/main" id="{13AA4734-CB5B-6445-A433-81EE360E66B4}"/>
                  </a:ext>
                </a:extLst>
              </p:cNvPr>
              <p:cNvSpPr txBox="1">
                <a:spLocks noRot="1" noChangeAspect="1" noMove="1" noResize="1" noEditPoints="1" noAdjustHandles="1" noChangeArrowheads="1" noChangeShapeType="1" noTextEdit="1"/>
              </p:cNvSpPr>
              <p:nvPr/>
            </p:nvSpPr>
            <p:spPr>
              <a:xfrm>
                <a:off x="5893088" y="1797255"/>
                <a:ext cx="3186622" cy="1600438"/>
              </a:xfrm>
              <a:prstGeom prst="rect">
                <a:avLst/>
              </a:prstGeom>
              <a:blipFill>
                <a:blip r:embed="rId8"/>
                <a:stretch>
                  <a:fillRect l="-797" t="-787" b="-3150"/>
                </a:stretch>
              </a:blipFill>
            </p:spPr>
            <p:txBody>
              <a:bodyPr/>
              <a:lstStyle/>
              <a:p>
                <a:r>
                  <a:rPr lang="en-US">
                    <a:noFill/>
                  </a:rPr>
                  <a:t> </a:t>
                </a:r>
              </a:p>
            </p:txBody>
          </p:sp>
        </mc:Fallback>
      </mc:AlternateContent>
      <p:sp>
        <p:nvSpPr>
          <p:cNvPr id="43" name="CasellaDiTesto 42">
            <a:extLst>
              <a:ext uri="{FF2B5EF4-FFF2-40B4-BE49-F238E27FC236}">
                <a16:creationId xmlns:a16="http://schemas.microsoft.com/office/drawing/2014/main" id="{C29B287F-7E3C-9214-B013-CB57D58BCBDB}"/>
              </a:ext>
            </a:extLst>
          </p:cNvPr>
          <p:cNvSpPr txBox="1"/>
          <p:nvPr/>
        </p:nvSpPr>
        <p:spPr>
          <a:xfrm>
            <a:off x="131447" y="4501456"/>
            <a:ext cx="1996829" cy="307777"/>
          </a:xfrm>
          <a:prstGeom prst="rect">
            <a:avLst/>
          </a:prstGeom>
          <a:noFill/>
        </p:spPr>
        <p:txBody>
          <a:bodyPr wrap="none" rtlCol="0">
            <a:spAutoFit/>
          </a:bodyPr>
          <a:lstStyle/>
          <a:p>
            <a:r>
              <a:rPr lang="en-US" sz="1400" dirty="0">
                <a:solidFill>
                  <a:srgbClr val="C00000"/>
                </a:solidFill>
              </a:rPr>
              <a:t>October 2022 test beam </a:t>
            </a:r>
          </a:p>
        </p:txBody>
      </p:sp>
      <p:sp>
        <p:nvSpPr>
          <p:cNvPr id="44" name="CasellaDiTesto 43">
            <a:extLst>
              <a:ext uri="{FF2B5EF4-FFF2-40B4-BE49-F238E27FC236}">
                <a16:creationId xmlns:a16="http://schemas.microsoft.com/office/drawing/2014/main" id="{478F5DB5-5A2D-06EF-A532-5BB210A0FBAB}"/>
              </a:ext>
            </a:extLst>
          </p:cNvPr>
          <p:cNvSpPr txBox="1"/>
          <p:nvPr/>
        </p:nvSpPr>
        <p:spPr>
          <a:xfrm>
            <a:off x="3117100" y="4513899"/>
            <a:ext cx="1738874" cy="307777"/>
          </a:xfrm>
          <a:prstGeom prst="rect">
            <a:avLst/>
          </a:prstGeom>
          <a:noFill/>
        </p:spPr>
        <p:txBody>
          <a:bodyPr wrap="none" rtlCol="0">
            <a:spAutoFit/>
          </a:bodyPr>
          <a:lstStyle/>
          <a:p>
            <a:r>
              <a:rPr lang="en-US" sz="1400" dirty="0">
                <a:solidFill>
                  <a:srgbClr val="C00000"/>
                </a:solidFill>
              </a:rPr>
              <a:t>June 2023 test beam </a:t>
            </a:r>
          </a:p>
        </p:txBody>
      </p:sp>
      <p:cxnSp>
        <p:nvCxnSpPr>
          <p:cNvPr id="9" name="Connettore 2 8">
            <a:extLst>
              <a:ext uri="{FF2B5EF4-FFF2-40B4-BE49-F238E27FC236}">
                <a16:creationId xmlns:a16="http://schemas.microsoft.com/office/drawing/2014/main" id="{BD842E0A-266F-BA9F-984D-E5F55C4A6AB9}"/>
              </a:ext>
            </a:extLst>
          </p:cNvPr>
          <p:cNvCxnSpPr/>
          <p:nvPr/>
        </p:nvCxnSpPr>
        <p:spPr>
          <a:xfrm>
            <a:off x="1701125" y="1598497"/>
            <a:ext cx="329353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Segnaposto piè di pagina 23">
            <a:extLst>
              <a:ext uri="{FF2B5EF4-FFF2-40B4-BE49-F238E27FC236}">
                <a16:creationId xmlns:a16="http://schemas.microsoft.com/office/drawing/2014/main" id="{0D829561-DD87-5BB8-2E86-69987850CB2A}"/>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259136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a:solidFill>
                  <a:srgbClr val="C00000"/>
                </a:solidFill>
              </a:rPr>
              <a:t>Preliminary results from June test beam </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Segnaposto numero diapositiva 7">
            <a:extLst>
              <a:ext uri="{FF2B5EF4-FFF2-40B4-BE49-F238E27FC236}">
                <a16:creationId xmlns:a16="http://schemas.microsoft.com/office/drawing/2014/main" id="{99ECF603-CA56-FE4D-8AFC-3A86047979DB}"/>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50</a:t>
            </a:fld>
            <a:endParaRPr lang="en-US"/>
          </a:p>
        </p:txBody>
      </p:sp>
      <p:pic>
        <p:nvPicPr>
          <p:cNvPr id="3" name="Image" descr="Image">
            <a:extLst>
              <a:ext uri="{FF2B5EF4-FFF2-40B4-BE49-F238E27FC236}">
                <a16:creationId xmlns:a16="http://schemas.microsoft.com/office/drawing/2014/main" id="{9FB57574-EFE4-2C7A-AB67-8E2007EC0E2C}"/>
              </a:ext>
            </a:extLst>
          </p:cNvPr>
          <p:cNvPicPr>
            <a:picLocks noChangeAspect="1"/>
          </p:cNvPicPr>
          <p:nvPr/>
        </p:nvPicPr>
        <p:blipFill>
          <a:blip r:embed="rId3"/>
          <a:stretch>
            <a:fillRect/>
          </a:stretch>
        </p:blipFill>
        <p:spPr>
          <a:xfrm>
            <a:off x="539496" y="826261"/>
            <a:ext cx="4696771" cy="3825205"/>
          </a:xfrm>
          <a:prstGeom prst="rect">
            <a:avLst/>
          </a:prstGeom>
          <a:ln w="12700">
            <a:miter lim="400000"/>
          </a:ln>
        </p:spPr>
      </p:pic>
      <p:sp>
        <p:nvSpPr>
          <p:cNvPr id="5" name="CasellaDiTesto 4">
            <a:extLst>
              <a:ext uri="{FF2B5EF4-FFF2-40B4-BE49-F238E27FC236}">
                <a16:creationId xmlns:a16="http://schemas.microsoft.com/office/drawing/2014/main" id="{5381BC97-C0E5-9612-B068-1C36264CEEC2}"/>
              </a:ext>
            </a:extLst>
          </p:cNvPr>
          <p:cNvSpPr txBox="1"/>
          <p:nvPr/>
        </p:nvSpPr>
        <p:spPr>
          <a:xfrm>
            <a:off x="5678805" y="1034027"/>
            <a:ext cx="2340384" cy="646331"/>
          </a:xfrm>
          <a:prstGeom prst="rect">
            <a:avLst/>
          </a:prstGeom>
          <a:noFill/>
        </p:spPr>
        <p:txBody>
          <a:bodyPr wrap="none" rtlCol="0">
            <a:spAutoFit/>
          </a:bodyPr>
          <a:lstStyle/>
          <a:p>
            <a:r>
              <a:rPr lang="en-US" sz="3600" b="1" dirty="0">
                <a:solidFill>
                  <a:srgbClr val="C00000"/>
                </a:solidFill>
                <a:latin typeface="Calibri" panose="020F0502020204030204" pitchFamily="34" charset="0"/>
                <a:cs typeface="Calibri" panose="020F0502020204030204" pitchFamily="34" charset="0"/>
              </a:rPr>
              <a:t>Resolution </a:t>
            </a:r>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03A99A5A-1489-6998-CB13-EEDBCB1838A1}"/>
                  </a:ext>
                </a:extLst>
              </p:cNvPr>
              <p:cNvSpPr txBox="1"/>
              <p:nvPr/>
            </p:nvSpPr>
            <p:spPr>
              <a:xfrm>
                <a:off x="5425978" y="1896548"/>
                <a:ext cx="2612909" cy="1962076"/>
              </a:xfrm>
              <a:prstGeom prst="rect">
                <a:avLst/>
              </a:prstGeom>
              <a:noFill/>
            </p:spPr>
            <p:txBody>
              <a:bodyPr wrap="square" rtlCol="0">
                <a:spAutoFit/>
              </a:bodyPr>
              <a:lstStyle/>
              <a:p>
                <a:pPr marL="257175" indent="-257175">
                  <a:buFont typeface="Arial" panose="020B0604020202020204" pitchFamily="34" charset="0"/>
                  <a:buChar char="•"/>
                </a:pPr>
                <a:r>
                  <a:rPr lang="en-US" sz="1350" dirty="0">
                    <a:latin typeface="Calibri" panose="020F0502020204030204" pitchFamily="34" charset="0"/>
                    <a:cs typeface="Calibri" panose="020F0502020204030204" pitchFamily="34" charset="0"/>
                  </a:rPr>
                  <a:t> CS readout reaches 100 </a:t>
                </a:r>
                <a14:m>
                  <m:oMath xmlns:m="http://schemas.openxmlformats.org/officeDocument/2006/math">
                    <m:r>
                      <a:rPr lang="en-US" sz="1350" i="1">
                        <a:latin typeface="Cambria Math" panose="02040503050406030204" pitchFamily="18" charset="0"/>
                        <a:ea typeface="Cambria Math" panose="02040503050406030204" pitchFamily="18" charset="0"/>
                        <a:cs typeface="Calibri" panose="020F0502020204030204" pitchFamily="34" charset="0"/>
                      </a:rPr>
                      <m:t>𝜇</m:t>
                    </m:r>
                    <m:r>
                      <a:rPr lang="en-US" sz="1350" i="1">
                        <a:latin typeface="Cambria Math" panose="02040503050406030204" pitchFamily="18" charset="0"/>
                        <a:ea typeface="Cambria Math" panose="02040503050406030204" pitchFamily="18" charset="0"/>
                        <a:cs typeface="Calibri" panose="020F0502020204030204" pitchFamily="34" charset="0"/>
                      </a:rPr>
                      <m:t>𝑚</m:t>
                    </m:r>
                  </m:oMath>
                </a14:m>
                <a:r>
                  <a:rPr lang="en-US" sz="1350" dirty="0">
                    <a:latin typeface="Calibri" panose="020F0502020204030204" pitchFamily="34" charset="0"/>
                    <a:cs typeface="Calibri" panose="020F0502020204030204" pitchFamily="34" charset="0"/>
                  </a:rPr>
                  <a:t> resolution at highest HV values (starting from 1200 </a:t>
                </a:r>
                <a14:m>
                  <m:oMath xmlns:m="http://schemas.openxmlformats.org/officeDocument/2006/math">
                    <m:r>
                      <a:rPr lang="en-US" sz="1350" i="1">
                        <a:latin typeface="Cambria Math" panose="02040503050406030204" pitchFamily="18" charset="0"/>
                        <a:ea typeface="Cambria Math" panose="02040503050406030204" pitchFamily="18" charset="0"/>
                        <a:cs typeface="Calibri" panose="020F0502020204030204" pitchFamily="34" charset="0"/>
                      </a:rPr>
                      <m:t>𝜇</m:t>
                    </m:r>
                    <m:r>
                      <a:rPr lang="en-US" sz="1350" i="1">
                        <a:latin typeface="Cambria Math" panose="02040503050406030204" pitchFamily="18" charset="0"/>
                        <a:ea typeface="Cambria Math" panose="02040503050406030204" pitchFamily="18" charset="0"/>
                        <a:cs typeface="Calibri" panose="020F0502020204030204" pitchFamily="34" charset="0"/>
                      </a:rPr>
                      <m:t>𝑚</m:t>
                    </m:r>
                  </m:oMath>
                </a14:m>
                <a:r>
                  <a:rPr lang="en-US" sz="1350" dirty="0">
                    <a:latin typeface="Calibri" panose="020F0502020204030204" pitchFamily="34" charset="0"/>
                    <a:cs typeface="Calibri" panose="020F0502020204030204" pitchFamily="34" charset="0"/>
                  </a:rPr>
                  <a:t> pitch) </a:t>
                </a:r>
              </a:p>
              <a:p>
                <a:pPr marL="257175" indent="-257175">
                  <a:buFont typeface="Arial" panose="020B0604020202020204" pitchFamily="34" charset="0"/>
                  <a:buChar char="•"/>
                </a:pPr>
                <a:endParaRPr lang="en-US" sz="1350" dirty="0">
                  <a:latin typeface="Calibri" panose="020F0502020204030204" pitchFamily="34" charset="0"/>
                  <a:cs typeface="Calibri" panose="020F0502020204030204" pitchFamily="34" charset="0"/>
                </a:endParaRPr>
              </a:p>
              <a:p>
                <a:pPr marL="257175" indent="-257175">
                  <a:buFont typeface="Arial" panose="020B0604020202020204" pitchFamily="34" charset="0"/>
                  <a:buChar char="•"/>
                </a:pPr>
                <a:r>
                  <a:rPr lang="en-US" sz="1350" dirty="0">
                    <a:solidFill>
                      <a:srgbClr val="0070C0"/>
                    </a:solidFill>
                    <a:latin typeface="Calibri" panose="020F0502020204030204" pitchFamily="34" charset="0"/>
                    <a:cs typeface="Calibri" panose="020F0502020204030204" pitchFamily="34" charset="0"/>
                  </a:rPr>
                  <a:t>TOP readout resolution is fixed at 250-300</a:t>
                </a:r>
                <a:r>
                  <a:rPr lang="en-US" sz="1350" dirty="0">
                    <a:solidFill>
                      <a:srgbClr val="0070C0"/>
                    </a:solidFill>
                    <a:ea typeface="Cambria Math" panose="02040503050406030204" pitchFamily="18" charset="0"/>
                    <a:cs typeface="Calibri" panose="020F0502020204030204" pitchFamily="34" charset="0"/>
                  </a:rPr>
                  <a:t> </a:t>
                </a:r>
                <a14:m>
                  <m:oMath xmlns:m="http://schemas.openxmlformats.org/officeDocument/2006/math">
                    <m:r>
                      <a:rPr lang="en-US" sz="1350" i="1">
                        <a:solidFill>
                          <a:srgbClr val="0070C0"/>
                        </a:solidFill>
                        <a:latin typeface="Cambria Math" panose="02040503050406030204" pitchFamily="18" charset="0"/>
                        <a:ea typeface="Cambria Math" panose="02040503050406030204" pitchFamily="18" charset="0"/>
                        <a:cs typeface="Calibri" panose="020F0502020204030204" pitchFamily="34" charset="0"/>
                      </a:rPr>
                      <m:t>𝜇</m:t>
                    </m:r>
                    <m:r>
                      <a:rPr lang="en-US" sz="1350" i="1">
                        <a:solidFill>
                          <a:srgbClr val="0070C0"/>
                        </a:solidFill>
                        <a:latin typeface="Cambria Math" panose="02040503050406030204" pitchFamily="18" charset="0"/>
                        <a:ea typeface="Cambria Math" panose="02040503050406030204" pitchFamily="18" charset="0"/>
                        <a:cs typeface="Calibri" panose="020F0502020204030204" pitchFamily="34" charset="0"/>
                      </a:rPr>
                      <m:t>𝑚</m:t>
                    </m:r>
                  </m:oMath>
                </a14:m>
                <a:r>
                  <a:rPr lang="en-US" sz="1350" dirty="0">
                    <a:solidFill>
                      <a:srgbClr val="0070C0"/>
                    </a:solidFill>
                    <a:latin typeface="Calibri" panose="020F0502020204030204" pitchFamily="34" charset="0"/>
                    <a:cs typeface="Calibri" panose="020F0502020204030204" pitchFamily="34" charset="0"/>
                  </a:rPr>
                  <a:t> </a:t>
                </a:r>
              </a:p>
              <a:p>
                <a:r>
                  <a:rPr lang="en-US" sz="1350" dirty="0">
                    <a:solidFill>
                      <a:srgbClr val="0070C0"/>
                    </a:solidFill>
                    <a:latin typeface="Calibri" panose="020F0502020204030204" pitchFamily="34" charset="0"/>
                    <a:cs typeface="Calibri" panose="020F0502020204030204" pitchFamily="34" charset="0"/>
                  </a:rPr>
                  <a:t>       (pitch is 780 </a:t>
                </a:r>
                <a14:m>
                  <m:oMath xmlns:m="http://schemas.openxmlformats.org/officeDocument/2006/math">
                    <m:r>
                      <a:rPr lang="en-US" sz="1350" i="1">
                        <a:solidFill>
                          <a:srgbClr val="0070C0"/>
                        </a:solidFill>
                        <a:latin typeface="Cambria Math" panose="02040503050406030204" pitchFamily="18" charset="0"/>
                        <a:ea typeface="Cambria Math" panose="02040503050406030204" pitchFamily="18" charset="0"/>
                        <a:cs typeface="Calibri" panose="020F0502020204030204" pitchFamily="34" charset="0"/>
                      </a:rPr>
                      <m:t>𝜇</m:t>
                    </m:r>
                    <m:r>
                      <a:rPr lang="en-US" sz="1350" i="1">
                        <a:solidFill>
                          <a:srgbClr val="0070C0"/>
                        </a:solidFill>
                        <a:latin typeface="Cambria Math" panose="02040503050406030204" pitchFamily="18" charset="0"/>
                        <a:ea typeface="Cambria Math" panose="02040503050406030204" pitchFamily="18" charset="0"/>
                        <a:cs typeface="Calibri" panose="020F0502020204030204" pitchFamily="34" charset="0"/>
                      </a:rPr>
                      <m:t>𝑚</m:t>
                    </m:r>
                  </m:oMath>
                </a14:m>
                <a:r>
                  <a:rPr lang="en-US" sz="1350" dirty="0">
                    <a:solidFill>
                      <a:srgbClr val="0070C0"/>
                    </a:solidFill>
                    <a:latin typeface="Calibri" panose="020F0502020204030204" pitchFamily="34" charset="0"/>
                    <a:cs typeface="Calibri" panose="020F0502020204030204" pitchFamily="34" charset="0"/>
                  </a:rPr>
                  <a:t>)</a:t>
                </a:r>
              </a:p>
              <a:p>
                <a:pPr marL="257175" indent="-257175">
                  <a:buFont typeface="Arial" panose="020B0604020202020204" pitchFamily="34" charset="0"/>
                  <a:buChar char="•"/>
                </a:pPr>
                <a:endParaRPr lang="en-US" sz="1350" dirty="0">
                  <a:solidFill>
                    <a:srgbClr val="0070C0"/>
                  </a:solidFill>
                  <a:latin typeface="Calibri" panose="020F0502020204030204" pitchFamily="34" charset="0"/>
                  <a:cs typeface="Calibri" panose="020F0502020204030204" pitchFamily="34" charset="0"/>
                </a:endParaRPr>
              </a:p>
              <a:p>
                <a:r>
                  <a:rPr lang="en-US" sz="1350" dirty="0">
                    <a:latin typeface="Calibri" panose="020F0502020204030204" pitchFamily="34" charset="0"/>
                    <a:cs typeface="Calibri" panose="020F0502020204030204" pitchFamily="34" charset="0"/>
                  </a:rPr>
                  <a:t> </a:t>
                </a:r>
              </a:p>
            </p:txBody>
          </p:sp>
        </mc:Choice>
        <mc:Fallback xmlns="">
          <p:sp>
            <p:nvSpPr>
              <p:cNvPr id="6" name="CasellaDiTesto 5">
                <a:extLst>
                  <a:ext uri="{FF2B5EF4-FFF2-40B4-BE49-F238E27FC236}">
                    <a16:creationId xmlns:a16="http://schemas.microsoft.com/office/drawing/2014/main" id="{03A99A5A-1489-6998-CB13-EEDBCB1838A1}"/>
                  </a:ext>
                </a:extLst>
              </p:cNvPr>
              <p:cNvSpPr txBox="1">
                <a:spLocks noRot="1" noChangeAspect="1" noMove="1" noResize="1" noEditPoints="1" noAdjustHandles="1" noChangeArrowheads="1" noChangeShapeType="1" noTextEdit="1"/>
              </p:cNvSpPr>
              <p:nvPr/>
            </p:nvSpPr>
            <p:spPr>
              <a:xfrm>
                <a:off x="5425978" y="1896548"/>
                <a:ext cx="2612909" cy="1962076"/>
              </a:xfrm>
              <a:prstGeom prst="rect">
                <a:avLst/>
              </a:prstGeom>
              <a:blipFill>
                <a:blip r:embed="rId4"/>
                <a:stretch>
                  <a:fillRect l="-483" t="-645" r="-966"/>
                </a:stretch>
              </a:blipFill>
            </p:spPr>
            <p:txBody>
              <a:bodyPr/>
              <a:lstStyle/>
              <a:p>
                <a:r>
                  <a:rPr lang="en-US">
                    <a:noFill/>
                  </a:rPr>
                  <a:t> </a:t>
                </a:r>
              </a:p>
            </p:txBody>
          </p:sp>
        </mc:Fallback>
      </mc:AlternateContent>
      <p:sp>
        <p:nvSpPr>
          <p:cNvPr id="7" name="CasellaDiTesto 6">
            <a:extLst>
              <a:ext uri="{FF2B5EF4-FFF2-40B4-BE49-F238E27FC236}">
                <a16:creationId xmlns:a16="http://schemas.microsoft.com/office/drawing/2014/main" id="{8894432E-210A-5ADE-714C-8427B94CA863}"/>
              </a:ext>
            </a:extLst>
          </p:cNvPr>
          <p:cNvSpPr txBox="1"/>
          <p:nvPr/>
        </p:nvSpPr>
        <p:spPr>
          <a:xfrm>
            <a:off x="3335015" y="1388499"/>
            <a:ext cx="1533112" cy="300082"/>
          </a:xfrm>
          <a:prstGeom prst="rect">
            <a:avLst/>
          </a:prstGeom>
          <a:noFill/>
        </p:spPr>
        <p:txBody>
          <a:bodyPr wrap="none" rtlCol="0">
            <a:spAutoFit/>
          </a:bodyPr>
          <a:lstStyle/>
          <a:p>
            <a:r>
              <a:rPr lang="en-US" sz="1350" dirty="0">
                <a:solidFill>
                  <a:srgbClr val="0070C0"/>
                </a:solidFill>
                <a:latin typeface="Calibri" panose="020F0502020204030204" pitchFamily="34" charset="0"/>
                <a:cs typeface="Calibri" panose="020F0502020204030204" pitchFamily="34" charset="0"/>
              </a:rPr>
              <a:t>Preliminary Results</a:t>
            </a:r>
          </a:p>
        </p:txBody>
      </p:sp>
      <p:sp>
        <p:nvSpPr>
          <p:cNvPr id="8" name="Segnaposto piè di pagina 23">
            <a:extLst>
              <a:ext uri="{FF2B5EF4-FFF2-40B4-BE49-F238E27FC236}">
                <a16:creationId xmlns:a16="http://schemas.microsoft.com/office/drawing/2014/main" id="{0812A3F1-2193-7656-49B5-4D240F669FB4}"/>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36966917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descr="Image">
            <a:extLst>
              <a:ext uri="{FF2B5EF4-FFF2-40B4-BE49-F238E27FC236}">
                <a16:creationId xmlns:a16="http://schemas.microsoft.com/office/drawing/2014/main" id="{3584E895-E4FC-588C-965E-8BD6CB060E45}"/>
              </a:ext>
            </a:extLst>
          </p:cNvPr>
          <p:cNvPicPr>
            <a:picLocks noChangeAspect="1"/>
          </p:cNvPicPr>
          <p:nvPr/>
        </p:nvPicPr>
        <p:blipFill>
          <a:blip r:embed="rId3"/>
          <a:stretch>
            <a:fillRect/>
          </a:stretch>
        </p:blipFill>
        <p:spPr>
          <a:xfrm>
            <a:off x="186416" y="712946"/>
            <a:ext cx="4906792" cy="4014649"/>
          </a:xfrm>
          <a:prstGeom prst="rect">
            <a:avLst/>
          </a:prstGeom>
          <a:ln w="12700">
            <a:miter lim="400000"/>
          </a:ln>
        </p:spPr>
      </p:pic>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a:solidFill>
                  <a:srgbClr val="C00000"/>
                </a:solidFill>
              </a:rPr>
              <a:t>Preliminary results from June test beam </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Segnaposto numero diapositiva 7">
            <a:extLst>
              <a:ext uri="{FF2B5EF4-FFF2-40B4-BE49-F238E27FC236}">
                <a16:creationId xmlns:a16="http://schemas.microsoft.com/office/drawing/2014/main" id="{99ECF603-CA56-FE4D-8AFC-3A86047979DB}"/>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51</a:t>
            </a:fld>
            <a:endParaRPr lang="en-US"/>
          </a:p>
        </p:txBody>
      </p:sp>
      <p:sp>
        <p:nvSpPr>
          <p:cNvPr id="7" name="CasellaDiTesto 6">
            <a:extLst>
              <a:ext uri="{FF2B5EF4-FFF2-40B4-BE49-F238E27FC236}">
                <a16:creationId xmlns:a16="http://schemas.microsoft.com/office/drawing/2014/main" id="{8894432E-210A-5ADE-714C-8427B94CA863}"/>
              </a:ext>
            </a:extLst>
          </p:cNvPr>
          <p:cNvSpPr txBox="1"/>
          <p:nvPr/>
        </p:nvSpPr>
        <p:spPr>
          <a:xfrm>
            <a:off x="1439144" y="1266256"/>
            <a:ext cx="1533112" cy="300082"/>
          </a:xfrm>
          <a:prstGeom prst="rect">
            <a:avLst/>
          </a:prstGeom>
          <a:noFill/>
        </p:spPr>
        <p:txBody>
          <a:bodyPr wrap="none" rtlCol="0">
            <a:spAutoFit/>
          </a:bodyPr>
          <a:lstStyle/>
          <a:p>
            <a:r>
              <a:rPr lang="en-US" sz="1350" dirty="0">
                <a:solidFill>
                  <a:srgbClr val="0070C0"/>
                </a:solidFill>
                <a:latin typeface="Calibri" panose="020F0502020204030204" pitchFamily="34" charset="0"/>
                <a:cs typeface="Calibri" panose="020F0502020204030204" pitchFamily="34" charset="0"/>
              </a:rPr>
              <a:t>Preliminary Results</a:t>
            </a:r>
          </a:p>
        </p:txBody>
      </p:sp>
      <p:sp>
        <p:nvSpPr>
          <p:cNvPr id="9" name="CasellaDiTesto 8">
            <a:extLst>
              <a:ext uri="{FF2B5EF4-FFF2-40B4-BE49-F238E27FC236}">
                <a16:creationId xmlns:a16="http://schemas.microsoft.com/office/drawing/2014/main" id="{35BD3D93-CACF-9260-AF7C-C7086C125F56}"/>
              </a:ext>
            </a:extLst>
          </p:cNvPr>
          <p:cNvSpPr txBox="1"/>
          <p:nvPr/>
        </p:nvSpPr>
        <p:spPr>
          <a:xfrm>
            <a:off x="5628153" y="997468"/>
            <a:ext cx="2362955" cy="646331"/>
          </a:xfrm>
          <a:prstGeom prst="rect">
            <a:avLst/>
          </a:prstGeom>
          <a:noFill/>
        </p:spPr>
        <p:txBody>
          <a:bodyPr wrap="none" rtlCol="0">
            <a:spAutoFit/>
          </a:bodyPr>
          <a:lstStyle/>
          <a:p>
            <a:r>
              <a:rPr lang="en-US" sz="3600" b="1" dirty="0">
                <a:solidFill>
                  <a:srgbClr val="C00000"/>
                </a:solidFill>
                <a:latin typeface="Calibri" panose="020F0502020204030204" pitchFamily="34" charset="0"/>
                <a:cs typeface="Calibri" panose="020F0502020204030204" pitchFamily="34" charset="0"/>
              </a:rPr>
              <a:t>Cluster Size</a:t>
            </a:r>
          </a:p>
        </p:txBody>
      </p:sp>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D15486BF-93D4-AF09-5C2B-60F1AC919981}"/>
                  </a:ext>
                </a:extLst>
              </p:cNvPr>
              <p:cNvSpPr txBox="1"/>
              <p:nvPr/>
            </p:nvSpPr>
            <p:spPr>
              <a:xfrm>
                <a:off x="5628153" y="1760114"/>
                <a:ext cx="2790927" cy="2793072"/>
              </a:xfrm>
              <a:prstGeom prst="rect">
                <a:avLst/>
              </a:prstGeom>
              <a:noFill/>
            </p:spPr>
            <p:txBody>
              <a:bodyPr wrap="square" rtlCol="0">
                <a:spAutoFit/>
              </a:bodyPr>
              <a:lstStyle/>
              <a:p>
                <a:pPr marL="257175" indent="-257175">
                  <a:buFont typeface="Arial" panose="020B0604020202020204" pitchFamily="34" charset="0"/>
                  <a:buChar char="•"/>
                </a:pPr>
                <a:r>
                  <a:rPr lang="en-US" sz="1350" dirty="0">
                    <a:latin typeface="Calibri" panose="020F0502020204030204" pitchFamily="34" charset="0"/>
                    <a:cs typeface="Calibri" panose="020F0502020204030204" pitchFamily="34" charset="0"/>
                  </a:rPr>
                  <a:t> CS readout Cluster Size is not lower than 2.5 strips and increases to 4 at higher HV.</a:t>
                </a:r>
              </a:p>
              <a:p>
                <a:pPr marL="257175" indent="-257175">
                  <a:buFont typeface="Arial" panose="020B0604020202020204" pitchFamily="34" charset="0"/>
                  <a:buChar char="•"/>
                </a:pPr>
                <a:endParaRPr lang="en-US" sz="1350" dirty="0">
                  <a:latin typeface="Calibri" panose="020F0502020204030204" pitchFamily="34" charset="0"/>
                  <a:cs typeface="Calibri" panose="020F0502020204030204" pitchFamily="34" charset="0"/>
                </a:endParaRPr>
              </a:p>
              <a:p>
                <a:pPr marL="257175" indent="-257175">
                  <a:buFont typeface="Arial" panose="020B0604020202020204" pitchFamily="34" charset="0"/>
                  <a:buChar char="•"/>
                </a:pPr>
                <a:endParaRPr lang="en-US" sz="1350" dirty="0">
                  <a:latin typeface="Calibri" panose="020F0502020204030204" pitchFamily="34" charset="0"/>
                  <a:cs typeface="Calibri" panose="020F0502020204030204" pitchFamily="34" charset="0"/>
                </a:endParaRPr>
              </a:p>
              <a:p>
                <a:pPr marL="257175" indent="-257175">
                  <a:buFont typeface="Arial" panose="020B0604020202020204" pitchFamily="34" charset="0"/>
                  <a:buChar char="•"/>
                </a:pPr>
                <a:r>
                  <a:rPr lang="en-US" sz="1350" dirty="0">
                    <a:latin typeface="Calibri" panose="020F0502020204030204" pitchFamily="34" charset="0"/>
                    <a:cs typeface="Calibri" panose="020F0502020204030204" pitchFamily="34" charset="0"/>
                  </a:rPr>
                  <a:t> higher cluster size </a:t>
                </a:r>
                <a14:m>
                  <m:oMath xmlns:m="http://schemas.openxmlformats.org/officeDocument/2006/math">
                    <m:r>
                      <a:rPr lang="en-US" sz="1350" i="1">
                        <a:latin typeface="Cambria Math" panose="02040503050406030204" pitchFamily="18" charset="0"/>
                        <a:ea typeface="Cambria Math" panose="02040503050406030204" pitchFamily="18" charset="0"/>
                        <a:cs typeface="Calibri" panose="020F0502020204030204" pitchFamily="34" charset="0"/>
                      </a:rPr>
                      <m:t>→</m:t>
                    </m:r>
                  </m:oMath>
                </a14:m>
                <a:r>
                  <a:rPr lang="en-US" sz="1350" dirty="0">
                    <a:latin typeface="Calibri" panose="020F0502020204030204" pitchFamily="34" charset="0"/>
                    <a:cs typeface="Calibri" panose="020F0502020204030204" pitchFamily="34" charset="0"/>
                  </a:rPr>
                  <a:t> better resolution</a:t>
                </a:r>
              </a:p>
              <a:p>
                <a:pPr marL="257175" indent="-257175">
                  <a:buFont typeface="Arial" panose="020B0604020202020204" pitchFamily="34" charset="0"/>
                  <a:buChar char="•"/>
                </a:pPr>
                <a:endParaRPr lang="en-US" sz="1350" dirty="0">
                  <a:latin typeface="Calibri" panose="020F0502020204030204" pitchFamily="34" charset="0"/>
                  <a:cs typeface="Calibri" panose="020F0502020204030204" pitchFamily="34" charset="0"/>
                </a:endParaRPr>
              </a:p>
              <a:p>
                <a:pPr marL="257175" indent="-257175">
                  <a:buFont typeface="Arial" panose="020B0604020202020204" pitchFamily="34" charset="0"/>
                  <a:buChar char="•"/>
                </a:pPr>
                <a:r>
                  <a:rPr lang="en-US" sz="1350" dirty="0">
                    <a:solidFill>
                      <a:srgbClr val="0070C0"/>
                    </a:solidFill>
                    <a:latin typeface="Calibri" panose="020F0502020204030204" pitchFamily="34" charset="0"/>
                    <a:cs typeface="Calibri" panose="020F0502020204030204" pitchFamily="34" charset="0"/>
                  </a:rPr>
                  <a:t>TOP readout cluster size is fixed at 1.3</a:t>
                </a:r>
              </a:p>
              <a:p>
                <a:pPr marL="257175" indent="-257175">
                  <a:buFont typeface="Arial" panose="020B0604020202020204" pitchFamily="34" charset="0"/>
                  <a:buChar char="•"/>
                </a:pPr>
                <a:r>
                  <a:rPr lang="en-US" sz="1350" dirty="0">
                    <a:solidFill>
                      <a:srgbClr val="0070C0"/>
                    </a:solidFill>
                    <a:latin typeface="Calibri" panose="020F0502020204030204" pitchFamily="34" charset="0"/>
                    <a:cs typeface="Calibri" panose="020F0502020204030204" pitchFamily="34" charset="0"/>
                  </a:rPr>
                  <a:t>Bottom readout cluster size increases from 1.5 to 2.3 with HV</a:t>
                </a:r>
              </a:p>
              <a:p>
                <a:r>
                  <a:rPr lang="en-US" sz="1350" dirty="0">
                    <a:latin typeface="Calibri" panose="020F0502020204030204" pitchFamily="34" charset="0"/>
                    <a:cs typeface="Calibri" panose="020F0502020204030204" pitchFamily="34" charset="0"/>
                  </a:rPr>
                  <a:t> </a:t>
                </a:r>
              </a:p>
            </p:txBody>
          </p:sp>
        </mc:Choice>
        <mc:Fallback xmlns="">
          <p:sp>
            <p:nvSpPr>
              <p:cNvPr id="10" name="CasellaDiTesto 9">
                <a:extLst>
                  <a:ext uri="{FF2B5EF4-FFF2-40B4-BE49-F238E27FC236}">
                    <a16:creationId xmlns:a16="http://schemas.microsoft.com/office/drawing/2014/main" id="{D15486BF-93D4-AF09-5C2B-60F1AC919981}"/>
                  </a:ext>
                </a:extLst>
              </p:cNvPr>
              <p:cNvSpPr txBox="1">
                <a:spLocks noRot="1" noChangeAspect="1" noMove="1" noResize="1" noEditPoints="1" noAdjustHandles="1" noChangeArrowheads="1" noChangeShapeType="1" noTextEdit="1"/>
              </p:cNvSpPr>
              <p:nvPr/>
            </p:nvSpPr>
            <p:spPr>
              <a:xfrm>
                <a:off x="5628153" y="1760114"/>
                <a:ext cx="2790927" cy="2793072"/>
              </a:xfrm>
              <a:prstGeom prst="rect">
                <a:avLst/>
              </a:prstGeom>
              <a:blipFill>
                <a:blip r:embed="rId4"/>
                <a:stretch>
                  <a:fillRect l="-455" t="-452"/>
                </a:stretch>
              </a:blipFill>
            </p:spPr>
            <p:txBody>
              <a:bodyPr/>
              <a:lstStyle/>
              <a:p>
                <a:r>
                  <a:rPr lang="en-US">
                    <a:noFill/>
                  </a:rPr>
                  <a:t> </a:t>
                </a:r>
              </a:p>
            </p:txBody>
          </p:sp>
        </mc:Fallback>
      </mc:AlternateContent>
      <p:sp>
        <p:nvSpPr>
          <p:cNvPr id="3" name="Segnaposto piè di pagina 23">
            <a:extLst>
              <a:ext uri="{FF2B5EF4-FFF2-40B4-BE49-F238E27FC236}">
                <a16:creationId xmlns:a16="http://schemas.microsoft.com/office/drawing/2014/main" id="{C96E0F25-87D7-B003-AAA7-F088A67673BD}"/>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12328576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a:solidFill>
                  <a:srgbClr val="C00000"/>
                </a:solidFill>
              </a:rPr>
              <a:t>On-going Activities</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 name="Immagine 2">
            <a:extLst>
              <a:ext uri="{FF2B5EF4-FFF2-40B4-BE49-F238E27FC236}">
                <a16:creationId xmlns:a16="http://schemas.microsoft.com/office/drawing/2014/main" id="{0FF70726-0528-DD04-790B-31E392C420E8}"/>
              </a:ext>
            </a:extLst>
          </p:cNvPr>
          <p:cNvPicPr>
            <a:picLocks noChangeAspect="1"/>
          </p:cNvPicPr>
          <p:nvPr/>
        </p:nvPicPr>
        <p:blipFill>
          <a:blip r:embed="rId3"/>
          <a:stretch>
            <a:fillRect/>
          </a:stretch>
        </p:blipFill>
        <p:spPr>
          <a:xfrm>
            <a:off x="5194158" y="2025656"/>
            <a:ext cx="3133899" cy="2350424"/>
          </a:xfrm>
          <a:prstGeom prst="rect">
            <a:avLst/>
          </a:prstGeom>
        </p:spPr>
      </p:pic>
      <p:pic>
        <p:nvPicPr>
          <p:cNvPr id="5" name="Immagine 4">
            <a:extLst>
              <a:ext uri="{FF2B5EF4-FFF2-40B4-BE49-F238E27FC236}">
                <a16:creationId xmlns:a16="http://schemas.microsoft.com/office/drawing/2014/main" id="{7E3BFBF4-18CC-CE3D-4A83-F64F0DA42878}"/>
              </a:ext>
            </a:extLst>
          </p:cNvPr>
          <p:cNvPicPr>
            <a:picLocks noChangeAspect="1"/>
          </p:cNvPicPr>
          <p:nvPr/>
        </p:nvPicPr>
        <p:blipFill>
          <a:blip r:embed="rId4"/>
          <a:stretch>
            <a:fillRect/>
          </a:stretch>
        </p:blipFill>
        <p:spPr>
          <a:xfrm>
            <a:off x="662708" y="773084"/>
            <a:ext cx="3909291" cy="2931968"/>
          </a:xfrm>
          <a:prstGeom prst="rect">
            <a:avLst/>
          </a:prstGeom>
        </p:spPr>
      </p:pic>
      <p:cxnSp>
        <p:nvCxnSpPr>
          <p:cNvPr id="7" name="Connettore 2 6">
            <a:extLst>
              <a:ext uri="{FF2B5EF4-FFF2-40B4-BE49-F238E27FC236}">
                <a16:creationId xmlns:a16="http://schemas.microsoft.com/office/drawing/2014/main" id="{7BC021DE-B54B-CFFD-06D9-893B82A15544}"/>
              </a:ext>
            </a:extLst>
          </p:cNvPr>
          <p:cNvCxnSpPr/>
          <p:nvPr/>
        </p:nvCxnSpPr>
        <p:spPr>
          <a:xfrm>
            <a:off x="374072" y="2239068"/>
            <a:ext cx="748146"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8" name="Connettore 2 7">
            <a:extLst>
              <a:ext uri="{FF2B5EF4-FFF2-40B4-BE49-F238E27FC236}">
                <a16:creationId xmlns:a16="http://schemas.microsoft.com/office/drawing/2014/main" id="{670C3606-414A-2870-1C77-00ED6DDCC466}"/>
              </a:ext>
            </a:extLst>
          </p:cNvPr>
          <p:cNvCxnSpPr/>
          <p:nvPr/>
        </p:nvCxnSpPr>
        <p:spPr>
          <a:xfrm>
            <a:off x="3610494" y="2150399"/>
            <a:ext cx="748146"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DFEF406E-F4FB-9684-E9D8-1C4A4830BFE8}"/>
                  </a:ext>
                </a:extLst>
              </p:cNvPr>
              <p:cNvSpPr txBox="1"/>
              <p:nvPr/>
            </p:nvSpPr>
            <p:spPr>
              <a:xfrm>
                <a:off x="107824" y="2320240"/>
                <a:ext cx="62542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mbria Math" panose="02040503050406030204" pitchFamily="18" charset="0"/>
                        </a:rPr>
                        <m:t>𝜋</m:t>
                      </m:r>
                      <m:r>
                        <a:rPr lang="en-US" b="0"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𝜇</m:t>
                      </m:r>
                    </m:oMath>
                  </m:oMathPara>
                </a14:m>
                <a:endParaRPr lang="en-US" dirty="0"/>
              </a:p>
            </p:txBody>
          </p:sp>
        </mc:Choice>
        <mc:Fallback xmlns="">
          <p:sp>
            <p:nvSpPr>
              <p:cNvPr id="9" name="CasellaDiTesto 8">
                <a:extLst>
                  <a:ext uri="{FF2B5EF4-FFF2-40B4-BE49-F238E27FC236}">
                    <a16:creationId xmlns:a16="http://schemas.microsoft.com/office/drawing/2014/main" id="{DFEF406E-F4FB-9684-E9D8-1C4A4830BFE8}"/>
                  </a:ext>
                </a:extLst>
              </p:cNvPr>
              <p:cNvSpPr txBox="1">
                <a:spLocks noRot="1" noChangeAspect="1" noMove="1" noResize="1" noEditPoints="1" noAdjustHandles="1" noChangeArrowheads="1" noChangeShapeType="1" noTextEdit="1"/>
              </p:cNvSpPr>
              <p:nvPr/>
            </p:nvSpPr>
            <p:spPr>
              <a:xfrm>
                <a:off x="107824" y="2320240"/>
                <a:ext cx="625428" cy="369332"/>
              </a:xfrm>
              <a:prstGeom prst="rect">
                <a:avLst/>
              </a:prstGeom>
              <a:blipFill>
                <a:blip r:embed="rId5"/>
                <a:stretch>
                  <a:fillRect b="-16667"/>
                </a:stretch>
              </a:blipFill>
            </p:spPr>
            <p:txBody>
              <a:bodyPr/>
              <a:lstStyle/>
              <a:p>
                <a:r>
                  <a:rPr lang="it-IT">
                    <a:noFill/>
                  </a:rPr>
                  <a:t> </a:t>
                </a:r>
              </a:p>
            </p:txBody>
          </p:sp>
        </mc:Fallback>
      </mc:AlternateContent>
      <p:sp>
        <p:nvSpPr>
          <p:cNvPr id="10" name="CasellaDiTesto 9">
            <a:extLst>
              <a:ext uri="{FF2B5EF4-FFF2-40B4-BE49-F238E27FC236}">
                <a16:creationId xmlns:a16="http://schemas.microsoft.com/office/drawing/2014/main" id="{865C4335-4589-CC98-7BD8-CBE5DF7D3306}"/>
              </a:ext>
            </a:extLst>
          </p:cNvPr>
          <p:cNvSpPr txBox="1"/>
          <p:nvPr/>
        </p:nvSpPr>
        <p:spPr>
          <a:xfrm>
            <a:off x="612831" y="2867811"/>
            <a:ext cx="1005660" cy="523220"/>
          </a:xfrm>
          <a:prstGeom prst="rect">
            <a:avLst/>
          </a:prstGeom>
          <a:solidFill>
            <a:schemeClr val="bg1">
              <a:lumMod val="85000"/>
            </a:schemeClr>
          </a:solidFill>
        </p:spPr>
        <p:txBody>
          <a:bodyPr wrap="none" rtlCol="0">
            <a:spAutoFit/>
          </a:bodyPr>
          <a:lstStyle/>
          <a:p>
            <a:r>
              <a:rPr lang="en-US" sz="1400" dirty="0"/>
              <a:t>Reference</a:t>
            </a:r>
          </a:p>
          <a:p>
            <a:r>
              <a:rPr lang="en-US" sz="1400" dirty="0"/>
              <a:t>Tracker - IN</a:t>
            </a:r>
          </a:p>
        </p:txBody>
      </p:sp>
      <p:sp>
        <p:nvSpPr>
          <p:cNvPr id="11" name="CasellaDiTesto 10">
            <a:extLst>
              <a:ext uri="{FF2B5EF4-FFF2-40B4-BE49-F238E27FC236}">
                <a16:creationId xmlns:a16="http://schemas.microsoft.com/office/drawing/2014/main" id="{D33A2DE1-4683-97CF-D5F2-73754EED85F7}"/>
              </a:ext>
            </a:extLst>
          </p:cNvPr>
          <p:cNvSpPr txBox="1"/>
          <p:nvPr/>
        </p:nvSpPr>
        <p:spPr>
          <a:xfrm>
            <a:off x="3481737" y="2715732"/>
            <a:ext cx="1167564" cy="523220"/>
          </a:xfrm>
          <a:prstGeom prst="rect">
            <a:avLst/>
          </a:prstGeom>
          <a:solidFill>
            <a:schemeClr val="bg1">
              <a:lumMod val="85000"/>
            </a:schemeClr>
          </a:solidFill>
        </p:spPr>
        <p:txBody>
          <a:bodyPr wrap="none" rtlCol="0">
            <a:spAutoFit/>
          </a:bodyPr>
          <a:lstStyle/>
          <a:p>
            <a:r>
              <a:rPr lang="en-US" sz="1400" dirty="0"/>
              <a:t>Reference</a:t>
            </a:r>
          </a:p>
          <a:p>
            <a:r>
              <a:rPr lang="en-US" sz="1400" dirty="0"/>
              <a:t>Tracker - OUT</a:t>
            </a:r>
          </a:p>
        </p:txBody>
      </p:sp>
      <p:sp>
        <p:nvSpPr>
          <p:cNvPr id="12" name="CasellaDiTesto 11">
            <a:extLst>
              <a:ext uri="{FF2B5EF4-FFF2-40B4-BE49-F238E27FC236}">
                <a16:creationId xmlns:a16="http://schemas.microsoft.com/office/drawing/2014/main" id="{40C7A339-6177-930E-ADF3-BDEF14832ED6}"/>
              </a:ext>
            </a:extLst>
          </p:cNvPr>
          <p:cNvSpPr txBox="1"/>
          <p:nvPr/>
        </p:nvSpPr>
        <p:spPr>
          <a:xfrm>
            <a:off x="2086803" y="3219892"/>
            <a:ext cx="1394934" cy="738664"/>
          </a:xfrm>
          <a:prstGeom prst="rect">
            <a:avLst/>
          </a:prstGeom>
          <a:solidFill>
            <a:schemeClr val="bg1">
              <a:lumMod val="85000"/>
            </a:schemeClr>
          </a:solidFill>
        </p:spPr>
        <p:txBody>
          <a:bodyPr wrap="none" rtlCol="0">
            <a:spAutoFit/>
          </a:bodyPr>
          <a:lstStyle/>
          <a:p>
            <a:r>
              <a:rPr lang="en-US" sz="1400" dirty="0"/>
              <a:t>10x10 cm</a:t>
            </a:r>
            <a:r>
              <a:rPr lang="en-US" sz="1400" baseline="30000" dirty="0"/>
              <a:t>2</a:t>
            </a:r>
            <a:r>
              <a:rPr lang="en-US" sz="1400" dirty="0"/>
              <a:t> </a:t>
            </a:r>
          </a:p>
          <a:p>
            <a:r>
              <a:rPr lang="en-US" sz="1400" dirty="0"/>
              <a:t>Capacity Sharing</a:t>
            </a:r>
          </a:p>
          <a:p>
            <a:r>
              <a:rPr lang="en-US" sz="1400" dirty="0"/>
              <a:t>2D readout</a:t>
            </a:r>
          </a:p>
        </p:txBody>
      </p:sp>
      <p:cxnSp>
        <p:nvCxnSpPr>
          <p:cNvPr id="13" name="Connettore 2 12">
            <a:extLst>
              <a:ext uri="{FF2B5EF4-FFF2-40B4-BE49-F238E27FC236}">
                <a16:creationId xmlns:a16="http://schemas.microsoft.com/office/drawing/2014/main" id="{A5561009-4345-31DF-4592-A38D353BC4E6}"/>
              </a:ext>
            </a:extLst>
          </p:cNvPr>
          <p:cNvCxnSpPr>
            <a:cxnSpLocks/>
          </p:cNvCxnSpPr>
          <p:nvPr/>
        </p:nvCxnSpPr>
        <p:spPr>
          <a:xfrm flipV="1">
            <a:off x="2733591" y="2571750"/>
            <a:ext cx="125987" cy="468111"/>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Connettore 2 14">
            <a:extLst>
              <a:ext uri="{FF2B5EF4-FFF2-40B4-BE49-F238E27FC236}">
                <a16:creationId xmlns:a16="http://schemas.microsoft.com/office/drawing/2014/main" id="{4A1828F5-580A-4B66-E78E-AEBC66F0D54B}"/>
              </a:ext>
            </a:extLst>
          </p:cNvPr>
          <p:cNvCxnSpPr>
            <a:cxnSpLocks/>
          </p:cNvCxnSpPr>
          <p:nvPr/>
        </p:nvCxnSpPr>
        <p:spPr>
          <a:xfrm flipV="1">
            <a:off x="1392276" y="2481676"/>
            <a:ext cx="125987" cy="468111"/>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Connettore 2 15">
            <a:extLst>
              <a:ext uri="{FF2B5EF4-FFF2-40B4-BE49-F238E27FC236}">
                <a16:creationId xmlns:a16="http://schemas.microsoft.com/office/drawing/2014/main" id="{DD2CD243-CB8E-CFFB-1A28-72F7A74B3315}"/>
              </a:ext>
            </a:extLst>
          </p:cNvPr>
          <p:cNvCxnSpPr>
            <a:cxnSpLocks/>
          </p:cNvCxnSpPr>
          <p:nvPr/>
        </p:nvCxnSpPr>
        <p:spPr>
          <a:xfrm flipH="1" flipV="1">
            <a:off x="3274426" y="2320240"/>
            <a:ext cx="273074" cy="48556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8" name="CasellaDiTesto 17">
            <a:extLst>
              <a:ext uri="{FF2B5EF4-FFF2-40B4-BE49-F238E27FC236}">
                <a16:creationId xmlns:a16="http://schemas.microsoft.com/office/drawing/2014/main" id="{119F0BA8-32F7-205E-FAEC-A7EA4AC39D7A}"/>
              </a:ext>
            </a:extLst>
          </p:cNvPr>
          <p:cNvSpPr txBox="1"/>
          <p:nvPr/>
        </p:nvSpPr>
        <p:spPr>
          <a:xfrm>
            <a:off x="4762130" y="955922"/>
            <a:ext cx="3946658" cy="646331"/>
          </a:xfrm>
          <a:prstGeom prst="rect">
            <a:avLst/>
          </a:prstGeom>
          <a:noFill/>
        </p:spPr>
        <p:txBody>
          <a:bodyPr wrap="none" rtlCol="0">
            <a:spAutoFit/>
          </a:bodyPr>
          <a:lstStyle/>
          <a:p>
            <a:r>
              <a:rPr lang="en-US" dirty="0"/>
              <a:t>TEST BEAM at CERN SPS North Area  H8:</a:t>
            </a:r>
          </a:p>
          <a:p>
            <a:r>
              <a:rPr lang="en-US" dirty="0"/>
              <a:t>16 - 30 October 2024</a:t>
            </a:r>
          </a:p>
        </p:txBody>
      </p:sp>
      <p:sp>
        <p:nvSpPr>
          <p:cNvPr id="6" name="CasellaDiTesto 5">
            <a:extLst>
              <a:ext uri="{FF2B5EF4-FFF2-40B4-BE49-F238E27FC236}">
                <a16:creationId xmlns:a16="http://schemas.microsoft.com/office/drawing/2014/main" id="{E4563DDD-FB96-40FE-EFA0-3CF1F8705F77}"/>
              </a:ext>
            </a:extLst>
          </p:cNvPr>
          <p:cNvSpPr txBox="1"/>
          <p:nvPr/>
        </p:nvSpPr>
        <p:spPr>
          <a:xfrm>
            <a:off x="5128273" y="4391166"/>
            <a:ext cx="3423545" cy="276999"/>
          </a:xfrm>
          <a:prstGeom prst="rect">
            <a:avLst/>
          </a:prstGeom>
          <a:noFill/>
        </p:spPr>
        <p:txBody>
          <a:bodyPr wrap="square">
            <a:spAutoFit/>
          </a:bodyPr>
          <a:lstStyle/>
          <a:p>
            <a:r>
              <a:rPr lang="en-US" sz="1200">
                <a:latin typeface="Calibri" panose="020F0502020204030204" pitchFamily="34" charset="0"/>
                <a:cs typeface="Calibri" panose="020F0502020204030204" pitchFamily="34" charset="0"/>
              </a:rPr>
              <a:t>Photo taken during 5 – 19 October 2022 test beam</a:t>
            </a:r>
          </a:p>
        </p:txBody>
      </p:sp>
      <p:sp>
        <p:nvSpPr>
          <p:cNvPr id="4" name="Segnaposto numero diapositiva 7">
            <a:extLst>
              <a:ext uri="{FF2B5EF4-FFF2-40B4-BE49-F238E27FC236}">
                <a16:creationId xmlns:a16="http://schemas.microsoft.com/office/drawing/2014/main" id="{99ECF603-CA56-FE4D-8AFC-3A86047979DB}"/>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52</a:t>
            </a:fld>
            <a:endParaRPr lang="en-US"/>
          </a:p>
        </p:txBody>
      </p:sp>
      <p:sp>
        <p:nvSpPr>
          <p:cNvPr id="14" name="Segnaposto piè di pagina 23">
            <a:extLst>
              <a:ext uri="{FF2B5EF4-FFF2-40B4-BE49-F238E27FC236}">
                <a16:creationId xmlns:a16="http://schemas.microsoft.com/office/drawing/2014/main" id="{B0532417-9BBE-D505-5F36-9439CF61DED1}"/>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22897721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a:solidFill>
                  <a:srgbClr val="C00000"/>
                </a:solidFill>
              </a:rPr>
              <a:t>First Large Area Detector prototype</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Segnaposto numero diapositiva 7">
            <a:extLst>
              <a:ext uri="{FF2B5EF4-FFF2-40B4-BE49-F238E27FC236}">
                <a16:creationId xmlns:a16="http://schemas.microsoft.com/office/drawing/2014/main" id="{99ECF603-CA56-FE4D-8AFC-3A86047979DB}"/>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53</a:t>
            </a:fld>
            <a:endParaRPr lang="en-US"/>
          </a:p>
        </p:txBody>
      </p:sp>
      <p:sp>
        <p:nvSpPr>
          <p:cNvPr id="3" name="CasellaDiTesto 2">
            <a:extLst>
              <a:ext uri="{FF2B5EF4-FFF2-40B4-BE49-F238E27FC236}">
                <a16:creationId xmlns:a16="http://schemas.microsoft.com/office/drawing/2014/main" id="{A43648B0-F0E5-C6E7-12C8-4AF997F96148}"/>
              </a:ext>
            </a:extLst>
          </p:cNvPr>
          <p:cNvSpPr txBox="1"/>
          <p:nvPr/>
        </p:nvSpPr>
        <p:spPr>
          <a:xfrm>
            <a:off x="107824" y="787302"/>
            <a:ext cx="8655176" cy="64633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A first large area </a:t>
            </a:r>
            <a:r>
              <a:rPr lang="en-US" dirty="0">
                <a:solidFill>
                  <a:srgbClr val="0070C0"/>
                </a:solidFill>
                <a:latin typeface="Calibri" panose="020F0502020204030204" pitchFamily="34" charset="0"/>
                <a:cs typeface="Calibri" panose="020F0502020204030204" pitchFamily="34" charset="0"/>
              </a:rPr>
              <a:t>40 x 46 cm </a:t>
            </a:r>
            <a:r>
              <a:rPr lang="en-US" baseline="30000" dirty="0">
                <a:solidFill>
                  <a:srgbClr val="0070C0"/>
                </a:solidFill>
                <a:latin typeface="Calibri" panose="020F0502020204030204" pitchFamily="34" charset="0"/>
                <a:cs typeface="Calibri" panose="020F0502020204030204" pitchFamily="34" charset="0"/>
              </a:rPr>
              <a:t>2  </a:t>
            </a:r>
            <a:r>
              <a:rPr lang="en-US" dirty="0">
                <a:latin typeface="Calibri" panose="020F0502020204030204" pitchFamily="34" charset="0"/>
                <a:cs typeface="Calibri" panose="020F0502020204030204" pitchFamily="34" charset="0"/>
              </a:rPr>
              <a:t>detector has been delivered to Roma Tor </a:t>
            </a:r>
            <a:r>
              <a:rPr lang="en-US" dirty="0" err="1">
                <a:latin typeface="Calibri" panose="020F0502020204030204" pitchFamily="34" charset="0"/>
                <a:cs typeface="Calibri" panose="020F0502020204030204" pitchFamily="34" charset="0"/>
              </a:rPr>
              <a:t>Vergata</a:t>
            </a:r>
            <a:r>
              <a:rPr lang="en-US" dirty="0">
                <a:latin typeface="Calibri" panose="020F0502020204030204" pitchFamily="34" charset="0"/>
                <a:cs typeface="Calibri" panose="020F0502020204030204" pitchFamily="34" charset="0"/>
              </a:rPr>
              <a:t> and is being characterized </a:t>
            </a:r>
            <a:r>
              <a:rPr lang="en-US" b="1" dirty="0">
                <a:latin typeface="Calibri" panose="020F0502020204030204" pitchFamily="34" charset="0"/>
                <a:cs typeface="Calibri" panose="020F0502020204030204" pitchFamily="34" charset="0"/>
              </a:rPr>
              <a:t>in collaboration with the LNF group lead by Gianni </a:t>
            </a:r>
            <a:r>
              <a:rPr lang="en-US" b="1" dirty="0" err="1">
                <a:latin typeface="Calibri" panose="020F0502020204030204" pitchFamily="34" charset="0"/>
                <a:cs typeface="Calibri" panose="020F0502020204030204" pitchFamily="34" charset="0"/>
              </a:rPr>
              <a:t>Bencivenni</a:t>
            </a:r>
            <a:endParaRPr lang="en-US" b="1"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7599C40D-259F-0600-AC8F-0D0022614754}"/>
                  </a:ext>
                </a:extLst>
              </p:cNvPr>
              <p:cNvSpPr txBox="1"/>
              <p:nvPr/>
            </p:nvSpPr>
            <p:spPr>
              <a:xfrm>
                <a:off x="1558597" y="1861066"/>
                <a:ext cx="1612877" cy="369332"/>
              </a:xfrm>
              <a:prstGeom prst="rect">
                <a:avLst/>
              </a:prstGeom>
              <a:noFill/>
            </p:spPr>
            <p:txBody>
              <a:bodyPr wrap="none" rtlCol="0">
                <a:spAutoFit/>
              </a:bodyPr>
              <a:lstStyle/>
              <a:p>
                <a:r>
                  <a:rPr lang="it-IT" dirty="0">
                    <a:cs typeface="Calibri" panose="020F0502020204030204" pitchFamily="34" charset="0"/>
                  </a:rPr>
                  <a:t>1200 </a:t>
                </a:r>
                <a14:m>
                  <m:oMath xmlns:m="http://schemas.openxmlformats.org/officeDocument/2006/math">
                    <m:r>
                      <a:rPr lang="it-IT" i="1">
                        <a:latin typeface="Cambria Math" panose="02040503050406030204" pitchFamily="18" charset="0"/>
                        <a:ea typeface="Cambria Math" panose="02040503050406030204" pitchFamily="18" charset="0"/>
                      </a:rPr>
                      <m:t>𝜇</m:t>
                    </m:r>
                    <m:r>
                      <a:rPr lang="en-US" i="1">
                        <a:latin typeface="Cambria Math" panose="02040503050406030204" pitchFamily="18" charset="0"/>
                        <a:ea typeface="Cambria Math" panose="02040503050406030204" pitchFamily="18" charset="0"/>
                      </a:rPr>
                      <m:t>𝑚</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𝑝𝑖𝑡𝑐h</m:t>
                    </m:r>
                  </m:oMath>
                </a14:m>
                <a:endParaRPr lang="it-IT" dirty="0">
                  <a:cs typeface="Calibri" panose="020F0502020204030204" pitchFamily="34" charset="0"/>
                </a:endParaRPr>
              </a:p>
            </p:txBody>
          </p:sp>
        </mc:Choice>
        <mc:Fallback xmlns="">
          <p:sp>
            <p:nvSpPr>
              <p:cNvPr id="6" name="CasellaDiTesto 5">
                <a:extLst>
                  <a:ext uri="{FF2B5EF4-FFF2-40B4-BE49-F238E27FC236}">
                    <a16:creationId xmlns:a16="http://schemas.microsoft.com/office/drawing/2014/main" id="{7599C40D-259F-0600-AC8F-0D0022614754}"/>
                  </a:ext>
                </a:extLst>
              </p:cNvPr>
              <p:cNvSpPr txBox="1">
                <a:spLocks noRot="1" noChangeAspect="1" noMove="1" noResize="1" noEditPoints="1" noAdjustHandles="1" noChangeArrowheads="1" noChangeShapeType="1" noTextEdit="1"/>
              </p:cNvSpPr>
              <p:nvPr/>
            </p:nvSpPr>
            <p:spPr>
              <a:xfrm>
                <a:off x="1558597" y="1861066"/>
                <a:ext cx="1612877" cy="369332"/>
              </a:xfrm>
              <a:prstGeom prst="rect">
                <a:avLst/>
              </a:prstGeom>
              <a:blipFill>
                <a:blip r:embed="rId4"/>
                <a:stretch>
                  <a:fillRect l="-3125"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A4235208-D55C-9C1F-34CD-16E20AAFE566}"/>
                  </a:ext>
                </a:extLst>
              </p:cNvPr>
              <p:cNvSpPr txBox="1"/>
              <p:nvPr/>
            </p:nvSpPr>
            <p:spPr>
              <a:xfrm>
                <a:off x="1167339" y="2207315"/>
                <a:ext cx="2752035" cy="369332"/>
              </a:xfrm>
              <a:prstGeom prst="rect">
                <a:avLst/>
              </a:prstGeom>
              <a:noFill/>
            </p:spPr>
            <p:txBody>
              <a:bodyPr wrap="none" rtlCol="0">
                <a:spAutoFit/>
              </a:bodyPr>
              <a:lstStyle/>
              <a:p>
                <a:r>
                  <a:rPr lang="it-IT" dirty="0">
                    <a:solidFill>
                      <a:srgbClr val="FF0000"/>
                    </a:solidFill>
                    <a:cs typeface="Calibri" panose="020F0502020204030204" pitchFamily="34" charset="0"/>
                  </a:rPr>
                  <a:t>300 </a:t>
                </a:r>
                <a14:m>
                  <m:oMath xmlns:m="http://schemas.openxmlformats.org/officeDocument/2006/math">
                    <m:r>
                      <a:rPr lang="it-IT" i="1">
                        <a:solidFill>
                          <a:srgbClr val="FF0000"/>
                        </a:solidFill>
                        <a:latin typeface="Cambria Math" panose="02040503050406030204" pitchFamily="18" charset="0"/>
                        <a:ea typeface="Cambria Math" panose="02040503050406030204" pitchFamily="18" charset="0"/>
                      </a:rPr>
                      <m:t>𝜇</m:t>
                    </m:r>
                    <m:r>
                      <a:rPr lang="en-US" i="1">
                        <a:solidFill>
                          <a:srgbClr val="FF0000"/>
                        </a:solidFill>
                        <a:latin typeface="Cambria Math" panose="02040503050406030204" pitchFamily="18" charset="0"/>
                        <a:ea typeface="Cambria Math" panose="02040503050406030204" pitchFamily="18" charset="0"/>
                      </a:rPr>
                      <m:t>𝑚</m:t>
                    </m:r>
                    <m:r>
                      <a:rPr lang="en-US" i="1">
                        <a:solidFill>
                          <a:srgbClr val="FF0000"/>
                        </a:solidFill>
                        <a:latin typeface="Cambria Math" panose="02040503050406030204" pitchFamily="18" charset="0"/>
                        <a:ea typeface="Cambria Math" panose="02040503050406030204" pitchFamily="18" charset="0"/>
                      </a:rPr>
                      <m:t>  </m:t>
                    </m:r>
                    <m:r>
                      <a:rPr lang="en-US" i="1">
                        <a:solidFill>
                          <a:srgbClr val="FF0000"/>
                        </a:solidFill>
                        <a:latin typeface="Cambria Math" panose="02040503050406030204" pitchFamily="18" charset="0"/>
                        <a:ea typeface="Cambria Math" panose="02040503050406030204" pitchFamily="18" charset="0"/>
                      </a:rPr>
                      <m:t>𝑣𝑠</m:t>
                    </m:r>
                    <m:r>
                      <a:rPr lang="en-US" i="1">
                        <a:solidFill>
                          <a:srgbClr val="FF0000"/>
                        </a:solidFill>
                        <a:latin typeface="Cambria Math" panose="02040503050406030204" pitchFamily="18" charset="0"/>
                        <a:ea typeface="Cambria Math" panose="02040503050406030204" pitchFamily="18" charset="0"/>
                      </a:rPr>
                      <m:t>  1000</m:t>
                    </m:r>
                    <m:r>
                      <a:rPr lang="it-IT" i="1">
                        <a:solidFill>
                          <a:srgbClr val="FF0000"/>
                        </a:solidFill>
                        <a:latin typeface="Cambria Math" panose="02040503050406030204" pitchFamily="18" charset="0"/>
                        <a:ea typeface="Cambria Math" panose="02040503050406030204" pitchFamily="18" charset="0"/>
                      </a:rPr>
                      <m:t>𝜇</m:t>
                    </m:r>
                    <m:r>
                      <a:rPr lang="en-US" i="1">
                        <a:solidFill>
                          <a:srgbClr val="FF0000"/>
                        </a:solidFill>
                        <a:latin typeface="Cambria Math" panose="02040503050406030204" pitchFamily="18" charset="0"/>
                        <a:ea typeface="Cambria Math" panose="02040503050406030204" pitchFamily="18" charset="0"/>
                      </a:rPr>
                      <m:t>𝑚</m:t>
                    </m:r>
                    <m:r>
                      <a:rPr lang="en-US" i="1">
                        <a:solidFill>
                          <a:srgbClr val="FF0000"/>
                        </a:solidFill>
                        <a:latin typeface="Cambria Math" panose="02040503050406030204" pitchFamily="18" charset="0"/>
                        <a:ea typeface="Cambria Math" panose="02040503050406030204" pitchFamily="18" charset="0"/>
                      </a:rPr>
                      <m:t> </m:t>
                    </m:r>
                  </m:oMath>
                </a14:m>
                <a:r>
                  <a:rPr lang="it-IT" dirty="0">
                    <a:cs typeface="Calibri" panose="020F0502020204030204" pitchFamily="34" charset="0"/>
                  </a:rPr>
                  <a:t>strips</a:t>
                </a:r>
              </a:p>
            </p:txBody>
          </p:sp>
        </mc:Choice>
        <mc:Fallback xmlns="">
          <p:sp>
            <p:nvSpPr>
              <p:cNvPr id="7" name="CasellaDiTesto 6">
                <a:extLst>
                  <a:ext uri="{FF2B5EF4-FFF2-40B4-BE49-F238E27FC236}">
                    <a16:creationId xmlns:a16="http://schemas.microsoft.com/office/drawing/2014/main" id="{A4235208-D55C-9C1F-34CD-16E20AAFE566}"/>
                  </a:ext>
                </a:extLst>
              </p:cNvPr>
              <p:cNvSpPr txBox="1">
                <a:spLocks noRot="1" noChangeAspect="1" noMove="1" noResize="1" noEditPoints="1" noAdjustHandles="1" noChangeArrowheads="1" noChangeShapeType="1" noTextEdit="1"/>
              </p:cNvSpPr>
              <p:nvPr/>
            </p:nvSpPr>
            <p:spPr>
              <a:xfrm>
                <a:off x="1167339" y="2207315"/>
                <a:ext cx="2752035" cy="369332"/>
              </a:xfrm>
              <a:prstGeom prst="rect">
                <a:avLst/>
              </a:prstGeom>
              <a:blipFill>
                <a:blip r:embed="rId5"/>
                <a:stretch>
                  <a:fillRect l="-1835" t="-6452" r="-917" b="-22581"/>
                </a:stretch>
              </a:blipFill>
            </p:spPr>
            <p:txBody>
              <a:bodyPr/>
              <a:lstStyle/>
              <a:p>
                <a:r>
                  <a:rPr lang="en-US">
                    <a:noFill/>
                  </a:rPr>
                  <a:t> </a:t>
                </a:r>
              </a:p>
            </p:txBody>
          </p:sp>
        </mc:Fallback>
      </mc:AlternateContent>
      <p:sp>
        <p:nvSpPr>
          <p:cNvPr id="8" name="CasellaDiTesto 7">
            <a:extLst>
              <a:ext uri="{FF2B5EF4-FFF2-40B4-BE49-F238E27FC236}">
                <a16:creationId xmlns:a16="http://schemas.microsoft.com/office/drawing/2014/main" id="{E9F26A49-6954-6A3B-07F2-97FC4DF7CAA9}"/>
              </a:ext>
            </a:extLst>
          </p:cNvPr>
          <p:cNvSpPr txBox="1"/>
          <p:nvPr/>
        </p:nvSpPr>
        <p:spPr>
          <a:xfrm>
            <a:off x="1558598" y="2556617"/>
            <a:ext cx="1524200" cy="369332"/>
          </a:xfrm>
          <a:prstGeom prst="rect">
            <a:avLst/>
          </a:prstGeom>
          <a:noFill/>
        </p:spPr>
        <p:txBody>
          <a:bodyPr wrap="none" rtlCol="0">
            <a:spAutoFit/>
          </a:bodyPr>
          <a:lstStyle/>
          <a:p>
            <a:r>
              <a:rPr lang="it-IT" dirty="0">
                <a:solidFill>
                  <a:srgbClr val="0070C0"/>
                </a:solidFill>
                <a:cs typeface="Calibri" panose="020F0502020204030204" pitchFamily="34" charset="0"/>
              </a:rPr>
              <a:t>6 mm gas gap </a:t>
            </a:r>
          </a:p>
        </p:txBody>
      </p:sp>
      <p:pic>
        <p:nvPicPr>
          <p:cNvPr id="9" name="Immagine 8" descr="Immagine che contiene testo, schermata, elettronica, schermo&#10;&#10;Descrizione generata automaticamente">
            <a:extLst>
              <a:ext uri="{FF2B5EF4-FFF2-40B4-BE49-F238E27FC236}">
                <a16:creationId xmlns:a16="http://schemas.microsoft.com/office/drawing/2014/main" id="{49D04F5D-0A4A-F3B0-9A95-18A2DEC1447C}"/>
              </a:ext>
            </a:extLst>
          </p:cNvPr>
          <p:cNvPicPr>
            <a:picLocks noChangeAspect="1"/>
          </p:cNvPicPr>
          <p:nvPr/>
        </p:nvPicPr>
        <p:blipFill>
          <a:blip r:embed="rId6"/>
          <a:stretch>
            <a:fillRect/>
          </a:stretch>
        </p:blipFill>
        <p:spPr>
          <a:xfrm>
            <a:off x="693542" y="2847915"/>
            <a:ext cx="3342985" cy="1880429"/>
          </a:xfrm>
          <a:prstGeom prst="rect">
            <a:avLst/>
          </a:prstGeom>
        </p:spPr>
      </p:pic>
      <p:sp>
        <p:nvSpPr>
          <p:cNvPr id="10" name="Segnaposto piè di pagina 23">
            <a:extLst>
              <a:ext uri="{FF2B5EF4-FFF2-40B4-BE49-F238E27FC236}">
                <a16:creationId xmlns:a16="http://schemas.microsoft.com/office/drawing/2014/main" id="{AE570351-026B-5CF9-D94B-FCD007388D9E}"/>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pic>
        <p:nvPicPr>
          <p:cNvPr id="11" name="Immagine 10">
            <a:extLst>
              <a:ext uri="{FF2B5EF4-FFF2-40B4-BE49-F238E27FC236}">
                <a16:creationId xmlns:a16="http://schemas.microsoft.com/office/drawing/2014/main" id="{4B4012FA-E01D-CED7-3800-2F83971DE816}"/>
              </a:ext>
            </a:extLst>
          </p:cNvPr>
          <p:cNvPicPr>
            <a:picLocks noChangeAspect="1"/>
          </p:cNvPicPr>
          <p:nvPr/>
        </p:nvPicPr>
        <p:blipFill>
          <a:blip r:embed="rId7"/>
          <a:stretch>
            <a:fillRect/>
          </a:stretch>
        </p:blipFill>
        <p:spPr>
          <a:xfrm>
            <a:off x="4992492" y="1447564"/>
            <a:ext cx="2395518" cy="3194024"/>
          </a:xfrm>
          <a:prstGeom prst="rect">
            <a:avLst/>
          </a:prstGeom>
        </p:spPr>
      </p:pic>
    </p:spTree>
    <p:extLst>
      <p:ext uri="{BB962C8B-B14F-4D97-AF65-F5344CB8AC3E}">
        <p14:creationId xmlns:p14="http://schemas.microsoft.com/office/powerpoint/2010/main" val="23719832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415165" y="19205"/>
            <a:ext cx="8621582" cy="857250"/>
          </a:xfrm>
        </p:spPr>
        <p:txBody>
          <a:bodyPr>
            <a:noAutofit/>
          </a:bodyPr>
          <a:lstStyle/>
          <a:p>
            <a:pPr marL="7938" marR="0" lvl="3" algn="l" defTabSz="457200" rtl="0" eaLnBrk="1" fontAlgn="auto" latinLnBrk="0" hangingPunct="1">
              <a:lnSpc>
                <a:spcPct val="100000"/>
              </a:lnSpc>
              <a:spcBef>
                <a:spcPts val="0"/>
              </a:spcBef>
              <a:spcAft>
                <a:spcPts val="0"/>
              </a:spcAft>
              <a:buClrTx/>
              <a:buSzTx/>
              <a:defRPr/>
            </a:pPr>
            <a:r>
              <a:rPr lang="en-US" b="1" dirty="0">
                <a:solidFill>
                  <a:srgbClr val="C00000"/>
                </a:solidFill>
              </a:rPr>
              <a:t>The </a:t>
            </a:r>
            <a:r>
              <a:rPr lang="en-US" b="1" dirty="0" err="1">
                <a:solidFill>
                  <a:srgbClr val="C00000"/>
                </a:solidFill>
              </a:rPr>
              <a:t>μ</a:t>
            </a:r>
            <a:r>
              <a:rPr lang="en-US" b="1" dirty="0">
                <a:solidFill>
                  <a:srgbClr val="C00000"/>
                </a:solidFill>
              </a:rPr>
              <a:t>-RWELL Developments: </a:t>
            </a:r>
            <a:r>
              <a:rPr kumimoji="0" lang="en-US" sz="1600" b="0" i="1" u="none" strike="noStrike" kern="1200" cap="none" spc="0" normalizeH="0" baseline="0" noProof="0" dirty="0">
                <a:ln>
                  <a:noFill/>
                </a:ln>
                <a:solidFill>
                  <a:srgbClr val="C00000"/>
                </a:solidFill>
                <a:effectLst/>
                <a:uLnTx/>
                <a:uFillTx/>
                <a:latin typeface="Calibri"/>
                <a:ea typeface="+mn-ea"/>
                <a:cs typeface="+mn-cs"/>
              </a:rPr>
              <a:t>High-rate capability and improved grounding scheme</a:t>
            </a:r>
            <a:br>
              <a:rPr kumimoji="0" lang="en-US" sz="1600" b="0" i="1" u="none" strike="noStrike" kern="1200" cap="none" spc="0" normalizeH="0" baseline="0" noProof="0" dirty="0">
                <a:ln>
                  <a:noFill/>
                </a:ln>
                <a:solidFill>
                  <a:srgbClr val="C00000"/>
                </a:solidFill>
                <a:effectLst/>
                <a:uLnTx/>
                <a:uFillTx/>
                <a:latin typeface="Calibri"/>
                <a:ea typeface="+mn-ea"/>
                <a:cs typeface="+mn-cs"/>
              </a:rPr>
            </a:br>
            <a:endParaRPr lang="en-US" sz="1600" b="1" i="1" dirty="0">
              <a:solidFill>
                <a:srgbClr val="C00000"/>
              </a:solidFill>
            </a:endParaRP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655893"/>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Connettore 2 10">
            <a:extLst>
              <a:ext uri="{FF2B5EF4-FFF2-40B4-BE49-F238E27FC236}">
                <a16:creationId xmlns:a16="http://schemas.microsoft.com/office/drawing/2014/main" id="{5A4C04A1-8D63-9B2F-E6D1-FF56DB3A0C74}"/>
              </a:ext>
            </a:extLst>
          </p:cNvPr>
          <p:cNvCxnSpPr>
            <a:cxnSpLocks/>
          </p:cNvCxnSpPr>
          <p:nvPr/>
        </p:nvCxnSpPr>
        <p:spPr>
          <a:xfrm flipV="1">
            <a:off x="53911" y="1472964"/>
            <a:ext cx="9036176" cy="2628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13" name="Immagine 12">
            <a:extLst>
              <a:ext uri="{FF2B5EF4-FFF2-40B4-BE49-F238E27FC236}">
                <a16:creationId xmlns:a16="http://schemas.microsoft.com/office/drawing/2014/main" id="{D0879BCC-7C83-B93A-B660-D6838B6A40ED}"/>
              </a:ext>
            </a:extLst>
          </p:cNvPr>
          <p:cNvPicPr>
            <a:picLocks noChangeAspect="1"/>
          </p:cNvPicPr>
          <p:nvPr/>
        </p:nvPicPr>
        <p:blipFill>
          <a:blip r:embed="rId3"/>
          <a:stretch>
            <a:fillRect/>
          </a:stretch>
        </p:blipFill>
        <p:spPr>
          <a:xfrm>
            <a:off x="124252" y="2062370"/>
            <a:ext cx="1957563" cy="1119147"/>
          </a:xfrm>
          <a:prstGeom prst="rect">
            <a:avLst/>
          </a:prstGeom>
        </p:spPr>
      </p:pic>
      <p:pic>
        <p:nvPicPr>
          <p:cNvPr id="15" name="Immagine 14">
            <a:extLst>
              <a:ext uri="{FF2B5EF4-FFF2-40B4-BE49-F238E27FC236}">
                <a16:creationId xmlns:a16="http://schemas.microsoft.com/office/drawing/2014/main" id="{C940B22D-5745-F303-7185-A890E0EDE77D}"/>
              </a:ext>
            </a:extLst>
          </p:cNvPr>
          <p:cNvPicPr>
            <a:picLocks noChangeAspect="1"/>
          </p:cNvPicPr>
          <p:nvPr/>
        </p:nvPicPr>
        <p:blipFill>
          <a:blip r:embed="rId4"/>
          <a:stretch>
            <a:fillRect/>
          </a:stretch>
        </p:blipFill>
        <p:spPr>
          <a:xfrm>
            <a:off x="2460386" y="2041247"/>
            <a:ext cx="1969317" cy="1161392"/>
          </a:xfrm>
          <a:prstGeom prst="rect">
            <a:avLst/>
          </a:prstGeom>
        </p:spPr>
      </p:pic>
      <p:pic>
        <p:nvPicPr>
          <p:cNvPr id="16" name="Immagine 15">
            <a:extLst>
              <a:ext uri="{FF2B5EF4-FFF2-40B4-BE49-F238E27FC236}">
                <a16:creationId xmlns:a16="http://schemas.microsoft.com/office/drawing/2014/main" id="{6D785DC3-4024-38E5-8A63-947152AB23D9}"/>
              </a:ext>
            </a:extLst>
          </p:cNvPr>
          <p:cNvPicPr>
            <a:picLocks noChangeAspect="1"/>
          </p:cNvPicPr>
          <p:nvPr/>
        </p:nvPicPr>
        <p:blipFill>
          <a:blip r:embed="rId5"/>
          <a:stretch>
            <a:fillRect/>
          </a:stretch>
        </p:blipFill>
        <p:spPr>
          <a:xfrm>
            <a:off x="4808274" y="2046860"/>
            <a:ext cx="1969351" cy="1150167"/>
          </a:xfrm>
          <a:prstGeom prst="rect">
            <a:avLst/>
          </a:prstGeom>
        </p:spPr>
      </p:pic>
      <p:sp>
        <p:nvSpPr>
          <p:cNvPr id="22" name="CasellaDiTesto 21">
            <a:extLst>
              <a:ext uri="{FF2B5EF4-FFF2-40B4-BE49-F238E27FC236}">
                <a16:creationId xmlns:a16="http://schemas.microsoft.com/office/drawing/2014/main" id="{641CB77B-F422-409D-E493-FC58732DD42E}"/>
              </a:ext>
            </a:extLst>
          </p:cNvPr>
          <p:cNvSpPr txBox="1"/>
          <p:nvPr/>
        </p:nvSpPr>
        <p:spPr>
          <a:xfrm>
            <a:off x="-17433" y="709943"/>
            <a:ext cx="9107520" cy="954107"/>
          </a:xfrm>
          <a:prstGeom prst="rect">
            <a:avLst/>
          </a:prstGeom>
          <a:noFill/>
        </p:spPr>
        <p:txBody>
          <a:bodyPr wrap="square">
            <a:spAutoFit/>
          </a:bodyPr>
          <a:lstStyle/>
          <a:p>
            <a:pPr algn="just"/>
            <a:r>
              <a:rPr lang="it-IT" sz="1400" dirty="0">
                <a:effectLst/>
                <a:latin typeface="Helvetica" pitchFamily="2" charset="0"/>
              </a:rPr>
              <a:t>Studies </a:t>
            </a:r>
            <a:r>
              <a:rPr lang="it-IT" sz="1400" dirty="0" err="1">
                <a:effectLst/>
                <a:latin typeface="Helvetica" pitchFamily="2" charset="0"/>
              </a:rPr>
              <a:t>have</a:t>
            </a:r>
            <a:r>
              <a:rPr lang="it-IT" sz="1400" dirty="0">
                <a:effectLst/>
                <a:latin typeface="Helvetica" pitchFamily="2" charset="0"/>
              </a:rPr>
              <a:t> </a:t>
            </a:r>
            <a:r>
              <a:rPr lang="it-IT" sz="1400" dirty="0" err="1">
                <a:effectLst/>
                <a:latin typeface="Helvetica" pitchFamily="2" charset="0"/>
              </a:rPr>
              <a:t>been</a:t>
            </a:r>
            <a:r>
              <a:rPr lang="it-IT" sz="1400" dirty="0">
                <a:effectLst/>
                <a:latin typeface="Helvetica" pitchFamily="2" charset="0"/>
              </a:rPr>
              <a:t> </a:t>
            </a:r>
            <a:r>
              <a:rPr lang="it-IT" sz="1400" dirty="0" err="1">
                <a:effectLst/>
                <a:latin typeface="Helvetica" pitchFamily="2" charset="0"/>
              </a:rPr>
              <a:t>focused</a:t>
            </a:r>
            <a:r>
              <a:rPr lang="it-IT" sz="1400" dirty="0">
                <a:effectLst/>
                <a:latin typeface="Helvetica" pitchFamily="2" charset="0"/>
              </a:rPr>
              <a:t> on the DLC grounding layout to </a:t>
            </a:r>
            <a:r>
              <a:rPr lang="it-IT" sz="1400" dirty="0" err="1">
                <a:effectLst/>
                <a:latin typeface="Helvetica" pitchFamily="2" charset="0"/>
              </a:rPr>
              <a:t>increase</a:t>
            </a:r>
            <a:r>
              <a:rPr lang="it-IT" sz="1400" dirty="0">
                <a:effectLst/>
                <a:latin typeface="Helvetica" pitchFamily="2" charset="0"/>
              </a:rPr>
              <a:t> the rate capability </a:t>
            </a:r>
            <a:r>
              <a:rPr lang="it-IT" sz="1400" dirty="0" err="1">
                <a:effectLst/>
                <a:latin typeface="Helvetica" pitchFamily="2" charset="0"/>
              </a:rPr>
              <a:t>while</a:t>
            </a:r>
            <a:r>
              <a:rPr lang="it-IT" sz="1400" dirty="0">
                <a:effectLst/>
                <a:latin typeface="Helvetica" pitchFamily="2" charset="0"/>
              </a:rPr>
              <a:t> </a:t>
            </a:r>
            <a:r>
              <a:rPr lang="it-IT" sz="1400" dirty="0" err="1">
                <a:effectLst/>
                <a:latin typeface="Helvetica" pitchFamily="2" charset="0"/>
              </a:rPr>
              <a:t>maintaining</a:t>
            </a:r>
            <a:r>
              <a:rPr lang="it-IT" sz="1400" dirty="0">
                <a:effectLst/>
                <a:latin typeface="Helvetica" pitchFamily="2" charset="0"/>
              </a:rPr>
              <a:t> a safe </a:t>
            </a:r>
            <a:r>
              <a:rPr lang="it-IT" sz="1400" dirty="0" err="1">
                <a:effectLst/>
                <a:latin typeface="Helvetica" pitchFamily="2" charset="0"/>
              </a:rPr>
              <a:t>resistivity</a:t>
            </a:r>
            <a:r>
              <a:rPr lang="it-IT" sz="1400" dirty="0">
                <a:effectLst/>
                <a:latin typeface="Helvetica" pitchFamily="2" charset="0"/>
              </a:rPr>
              <a:t>    </a:t>
            </a:r>
            <a:r>
              <a:rPr lang="it-IT" sz="1400" dirty="0">
                <a:latin typeface="Helvetica" pitchFamily="2" charset="0"/>
              </a:rPr>
              <a:t>=&gt; </a:t>
            </a:r>
            <a:r>
              <a:rPr lang="en-US" sz="1400" dirty="0"/>
              <a:t>T</a:t>
            </a:r>
            <a:r>
              <a:rPr lang="en-US" sz="1400" dirty="0">
                <a:effectLst/>
              </a:rPr>
              <a:t>he solution is to reduce as much as possible the current path towards the ground connection introducing a high density “grounding network” on the resistive stage of the detector </a:t>
            </a:r>
          </a:p>
          <a:p>
            <a:pPr algn="just"/>
            <a:endParaRPr lang="it-IT" sz="1400" dirty="0">
              <a:effectLst/>
              <a:latin typeface="Helvetica" pitchFamily="2" charset="0"/>
            </a:endParaRPr>
          </a:p>
        </p:txBody>
      </p:sp>
      <p:sp>
        <p:nvSpPr>
          <p:cNvPr id="24" name="CasellaDiTesto 23">
            <a:extLst>
              <a:ext uri="{FF2B5EF4-FFF2-40B4-BE49-F238E27FC236}">
                <a16:creationId xmlns:a16="http://schemas.microsoft.com/office/drawing/2014/main" id="{809F03AB-EE25-2002-5918-76DB26F0D2E7}"/>
              </a:ext>
            </a:extLst>
          </p:cNvPr>
          <p:cNvSpPr txBox="1"/>
          <p:nvPr/>
        </p:nvSpPr>
        <p:spPr>
          <a:xfrm>
            <a:off x="74335" y="3212886"/>
            <a:ext cx="3080280" cy="307777"/>
          </a:xfrm>
          <a:prstGeom prst="rect">
            <a:avLst/>
          </a:prstGeom>
          <a:noFill/>
        </p:spPr>
        <p:txBody>
          <a:bodyPr wrap="square" rtlCol="0">
            <a:spAutoFit/>
          </a:bodyPr>
          <a:lstStyle/>
          <a:p>
            <a:r>
              <a:rPr lang="en-US" sz="1400" dirty="0" err="1"/>
              <a:t>SRL_Single</a:t>
            </a:r>
            <a:r>
              <a:rPr lang="en-US" sz="1400" dirty="0"/>
              <a:t>-Resistive-Layer</a:t>
            </a:r>
          </a:p>
        </p:txBody>
      </p:sp>
      <p:sp>
        <p:nvSpPr>
          <p:cNvPr id="25" name="CasellaDiTesto 24">
            <a:extLst>
              <a:ext uri="{FF2B5EF4-FFF2-40B4-BE49-F238E27FC236}">
                <a16:creationId xmlns:a16="http://schemas.microsoft.com/office/drawing/2014/main" id="{DFF16903-ADF9-4213-3222-EE61573D18D0}"/>
              </a:ext>
            </a:extLst>
          </p:cNvPr>
          <p:cNvSpPr txBox="1"/>
          <p:nvPr/>
        </p:nvSpPr>
        <p:spPr>
          <a:xfrm>
            <a:off x="2415252" y="3212886"/>
            <a:ext cx="2116733" cy="307777"/>
          </a:xfrm>
          <a:prstGeom prst="rect">
            <a:avLst/>
          </a:prstGeom>
          <a:noFill/>
        </p:spPr>
        <p:txBody>
          <a:bodyPr wrap="none" rtlCol="0">
            <a:spAutoFit/>
          </a:bodyPr>
          <a:lstStyle/>
          <a:p>
            <a:r>
              <a:rPr lang="en-US" sz="1400" dirty="0"/>
              <a:t>DRL-</a:t>
            </a:r>
            <a:r>
              <a:rPr lang="en-US" sz="1400" dirty="0" err="1"/>
              <a:t>DoubleResistive</a:t>
            </a:r>
            <a:r>
              <a:rPr lang="en-US" sz="1400" dirty="0"/>
              <a:t> Layer</a:t>
            </a:r>
          </a:p>
        </p:txBody>
      </p:sp>
      <p:sp>
        <p:nvSpPr>
          <p:cNvPr id="26" name="CasellaDiTesto 25">
            <a:extLst>
              <a:ext uri="{FF2B5EF4-FFF2-40B4-BE49-F238E27FC236}">
                <a16:creationId xmlns:a16="http://schemas.microsoft.com/office/drawing/2014/main" id="{890D2209-690F-CDDA-BB51-F21A3E410EB3}"/>
              </a:ext>
            </a:extLst>
          </p:cNvPr>
          <p:cNvSpPr txBox="1"/>
          <p:nvPr/>
        </p:nvSpPr>
        <p:spPr>
          <a:xfrm>
            <a:off x="5189518" y="3212886"/>
            <a:ext cx="1260153" cy="307777"/>
          </a:xfrm>
          <a:prstGeom prst="rect">
            <a:avLst/>
          </a:prstGeom>
          <a:noFill/>
        </p:spPr>
        <p:txBody>
          <a:bodyPr wrap="none" rtlCol="0">
            <a:spAutoFit/>
          </a:bodyPr>
          <a:lstStyle/>
          <a:p>
            <a:r>
              <a:rPr lang="en-US" sz="1400" dirty="0"/>
              <a:t>SG –Silver Grid</a:t>
            </a:r>
          </a:p>
        </p:txBody>
      </p:sp>
      <p:sp>
        <p:nvSpPr>
          <p:cNvPr id="28" name="CasellaDiTesto 27">
            <a:extLst>
              <a:ext uri="{FF2B5EF4-FFF2-40B4-BE49-F238E27FC236}">
                <a16:creationId xmlns:a16="http://schemas.microsoft.com/office/drawing/2014/main" id="{6ABAF44D-D15B-6390-918C-CFE172E4371A}"/>
              </a:ext>
            </a:extLst>
          </p:cNvPr>
          <p:cNvSpPr txBox="1"/>
          <p:nvPr/>
        </p:nvSpPr>
        <p:spPr>
          <a:xfrm>
            <a:off x="169124" y="1663915"/>
            <a:ext cx="2015332" cy="30777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it-IT" sz="1400" dirty="0">
                <a:effectLst/>
                <a:latin typeface="Helvetica" pitchFamily="2" charset="0"/>
              </a:rPr>
              <a:t>R&amp;D on low-rate layout</a:t>
            </a:r>
          </a:p>
        </p:txBody>
      </p:sp>
      <p:sp>
        <p:nvSpPr>
          <p:cNvPr id="30" name="CasellaDiTesto 29">
            <a:extLst>
              <a:ext uri="{FF2B5EF4-FFF2-40B4-BE49-F238E27FC236}">
                <a16:creationId xmlns:a16="http://schemas.microsoft.com/office/drawing/2014/main" id="{1F68046A-36B7-F378-4400-099AB5A65C8E}"/>
              </a:ext>
            </a:extLst>
          </p:cNvPr>
          <p:cNvSpPr txBox="1"/>
          <p:nvPr/>
        </p:nvSpPr>
        <p:spPr>
          <a:xfrm>
            <a:off x="2704586" y="1663915"/>
            <a:ext cx="6111946" cy="30777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it-IT" sz="1400" dirty="0">
                <a:effectLst/>
                <a:latin typeface="Helvetica" pitchFamily="2" charset="0"/>
              </a:rPr>
              <a:t>R&amp;D on high-rate layout </a:t>
            </a:r>
            <a:r>
              <a:rPr lang="it-IT" sz="1400" i="1" dirty="0">
                <a:effectLst/>
                <a:latin typeface="Helvetica" pitchFamily="2" charset="0"/>
              </a:rPr>
              <a:t>(grounding network </a:t>
            </a:r>
            <a:r>
              <a:rPr lang="it-IT" sz="1400" i="1" dirty="0" err="1">
                <a:effectLst/>
                <a:latin typeface="Helvetica" pitchFamily="2" charset="0"/>
              </a:rPr>
              <a:t>also</a:t>
            </a:r>
            <a:r>
              <a:rPr lang="it-IT" sz="1400" i="1" dirty="0">
                <a:effectLst/>
                <a:latin typeface="Helvetica" pitchFamily="2" charset="0"/>
              </a:rPr>
              <a:t> in the </a:t>
            </a:r>
            <a:r>
              <a:rPr lang="it-IT" sz="1400" i="1" dirty="0" err="1">
                <a:effectLst/>
                <a:latin typeface="Helvetica" pitchFamily="2" charset="0"/>
              </a:rPr>
              <a:t>active</a:t>
            </a:r>
            <a:r>
              <a:rPr lang="it-IT" sz="1400" i="1" dirty="0">
                <a:effectLst/>
                <a:latin typeface="Helvetica" pitchFamily="2" charset="0"/>
              </a:rPr>
              <a:t> area)</a:t>
            </a:r>
          </a:p>
        </p:txBody>
      </p:sp>
      <p:sp>
        <p:nvSpPr>
          <p:cNvPr id="4" name="CasellaDiTesto 3">
            <a:extLst>
              <a:ext uri="{FF2B5EF4-FFF2-40B4-BE49-F238E27FC236}">
                <a16:creationId xmlns:a16="http://schemas.microsoft.com/office/drawing/2014/main" id="{6F9766A4-DBDF-0254-DF42-C7F3DBFA4087}"/>
              </a:ext>
            </a:extLst>
          </p:cNvPr>
          <p:cNvSpPr txBox="1"/>
          <p:nvPr/>
        </p:nvSpPr>
        <p:spPr>
          <a:xfrm>
            <a:off x="-73381" y="3453031"/>
            <a:ext cx="2228844" cy="461665"/>
          </a:xfrm>
          <a:prstGeom prst="rect">
            <a:avLst/>
          </a:prstGeom>
          <a:noFill/>
        </p:spPr>
        <p:txBody>
          <a:bodyPr wrap="square">
            <a:spAutoFit/>
          </a:bodyPr>
          <a:lstStyle/>
          <a:p>
            <a:pPr algn="ctr"/>
            <a:r>
              <a:rPr lang="it-IT" sz="1200" i="1" dirty="0">
                <a:effectLst/>
                <a:latin typeface="Times New Roman" panose="02020603050405020304" pitchFamily="18" charset="0"/>
                <a:cs typeface="Times New Roman" panose="02020603050405020304" pitchFamily="18" charset="0"/>
              </a:rPr>
              <a:t>the DLC grounding </a:t>
            </a:r>
            <a:r>
              <a:rPr lang="it-IT" sz="1200" i="1" dirty="0" err="1">
                <a:effectLst/>
                <a:latin typeface="Times New Roman" panose="02020603050405020304" pitchFamily="18" charset="0"/>
                <a:cs typeface="Times New Roman" panose="02020603050405020304" pitchFamily="18" charset="0"/>
              </a:rPr>
              <a:t>is</a:t>
            </a:r>
            <a:r>
              <a:rPr lang="it-IT" sz="1200" i="1" dirty="0">
                <a:effectLst/>
                <a:latin typeface="Times New Roman" panose="02020603050405020304" pitchFamily="18" charset="0"/>
                <a:cs typeface="Times New Roman" panose="02020603050405020304" pitchFamily="18" charset="0"/>
              </a:rPr>
              <a:t> </a:t>
            </a:r>
            <a:r>
              <a:rPr lang="it-IT" sz="1200" i="1" dirty="0" err="1">
                <a:effectLst/>
                <a:latin typeface="Times New Roman" panose="02020603050405020304" pitchFamily="18" charset="0"/>
                <a:cs typeface="Times New Roman" panose="02020603050405020304" pitchFamily="18" charset="0"/>
              </a:rPr>
              <a:t>provided</a:t>
            </a:r>
            <a:r>
              <a:rPr lang="it-IT" sz="1200" i="1" dirty="0">
                <a:effectLst/>
                <a:latin typeface="Times New Roman" panose="02020603050405020304" pitchFamily="18" charset="0"/>
                <a:cs typeface="Times New Roman" panose="02020603050405020304" pitchFamily="18" charset="0"/>
              </a:rPr>
              <a:t> </a:t>
            </a:r>
            <a:r>
              <a:rPr lang="it-IT" sz="1200" i="1" dirty="0" err="1">
                <a:effectLst/>
                <a:latin typeface="Times New Roman" panose="02020603050405020304" pitchFamily="18" charset="0"/>
                <a:cs typeface="Times New Roman" panose="02020603050405020304" pitchFamily="18" charset="0"/>
              </a:rPr>
              <a:t>all</a:t>
            </a:r>
            <a:r>
              <a:rPr lang="it-IT" sz="1200" i="1" dirty="0">
                <a:effectLst/>
                <a:latin typeface="Times New Roman" panose="02020603050405020304" pitchFamily="18" charset="0"/>
                <a:cs typeface="Times New Roman" panose="02020603050405020304" pitchFamily="18" charset="0"/>
              </a:rPr>
              <a:t> </a:t>
            </a:r>
            <a:r>
              <a:rPr lang="it-IT" sz="1200" i="1" dirty="0" err="1">
                <a:effectLst/>
                <a:latin typeface="Times New Roman" panose="02020603050405020304" pitchFamily="18" charset="0"/>
                <a:cs typeface="Times New Roman" panose="02020603050405020304" pitchFamily="18" charset="0"/>
              </a:rPr>
              <a:t>around</a:t>
            </a:r>
            <a:r>
              <a:rPr lang="it-IT" sz="1200" i="1" dirty="0">
                <a:effectLst/>
                <a:latin typeface="Times New Roman" panose="02020603050405020304" pitchFamily="18" charset="0"/>
                <a:cs typeface="Times New Roman" panose="02020603050405020304" pitchFamily="18" charset="0"/>
              </a:rPr>
              <a:t> the </a:t>
            </a:r>
            <a:r>
              <a:rPr lang="it-IT" sz="1200" i="1" dirty="0" err="1">
                <a:effectLst/>
                <a:latin typeface="Times New Roman" panose="02020603050405020304" pitchFamily="18" charset="0"/>
                <a:cs typeface="Times New Roman" panose="02020603050405020304" pitchFamily="18" charset="0"/>
              </a:rPr>
              <a:t>active</a:t>
            </a:r>
            <a:r>
              <a:rPr lang="it-IT" sz="1200" i="1" dirty="0">
                <a:effectLst/>
                <a:latin typeface="Times New Roman" panose="02020603050405020304" pitchFamily="18" charset="0"/>
                <a:cs typeface="Times New Roman" panose="02020603050405020304" pitchFamily="18" charset="0"/>
              </a:rPr>
              <a:t> area.</a:t>
            </a:r>
          </a:p>
        </p:txBody>
      </p:sp>
      <p:sp>
        <p:nvSpPr>
          <p:cNvPr id="8" name="CasellaDiTesto 7">
            <a:extLst>
              <a:ext uri="{FF2B5EF4-FFF2-40B4-BE49-F238E27FC236}">
                <a16:creationId xmlns:a16="http://schemas.microsoft.com/office/drawing/2014/main" id="{7B336771-D11A-4AD8-539D-D0F28721B5F8}"/>
              </a:ext>
            </a:extLst>
          </p:cNvPr>
          <p:cNvSpPr txBox="1"/>
          <p:nvPr/>
        </p:nvSpPr>
        <p:spPr>
          <a:xfrm>
            <a:off x="8459544" y="1370481"/>
            <a:ext cx="949390" cy="338554"/>
          </a:xfrm>
          <a:prstGeom prst="rect">
            <a:avLst/>
          </a:prstGeom>
          <a:noFill/>
        </p:spPr>
        <p:txBody>
          <a:bodyPr wrap="square">
            <a:spAutoFit/>
          </a:bodyPr>
          <a:lstStyle/>
          <a:p>
            <a:r>
              <a:rPr lang="it-IT" sz="1600" dirty="0">
                <a:effectLst/>
                <a:latin typeface="Helvetica" pitchFamily="2" charset="0"/>
              </a:rPr>
              <a:t>time</a:t>
            </a:r>
            <a:endParaRPr lang="it-IT" sz="1600" dirty="0"/>
          </a:p>
        </p:txBody>
      </p:sp>
      <p:sp>
        <p:nvSpPr>
          <p:cNvPr id="9" name="CasellaDiTesto 8">
            <a:extLst>
              <a:ext uri="{FF2B5EF4-FFF2-40B4-BE49-F238E27FC236}">
                <a16:creationId xmlns:a16="http://schemas.microsoft.com/office/drawing/2014/main" id="{C094E5FD-CBF4-289F-BF92-4511EF845CC4}"/>
              </a:ext>
            </a:extLst>
          </p:cNvPr>
          <p:cNvSpPr txBox="1"/>
          <p:nvPr/>
        </p:nvSpPr>
        <p:spPr>
          <a:xfrm>
            <a:off x="684456" y="1308251"/>
            <a:ext cx="601447" cy="338554"/>
          </a:xfrm>
          <a:prstGeom prst="rect">
            <a:avLst/>
          </a:prstGeom>
          <a:noFill/>
        </p:spPr>
        <p:txBody>
          <a:bodyPr wrap="none" rtlCol="0">
            <a:spAutoFit/>
          </a:bodyPr>
          <a:lstStyle/>
          <a:p>
            <a:r>
              <a:rPr lang="it-IT" sz="1600" dirty="0"/>
              <a:t>2015</a:t>
            </a:r>
          </a:p>
        </p:txBody>
      </p:sp>
      <p:sp>
        <p:nvSpPr>
          <p:cNvPr id="10" name="CasellaDiTesto 9">
            <a:extLst>
              <a:ext uri="{FF2B5EF4-FFF2-40B4-BE49-F238E27FC236}">
                <a16:creationId xmlns:a16="http://schemas.microsoft.com/office/drawing/2014/main" id="{77BDEDD8-1F7B-15D9-851C-B964DFFE5E99}"/>
              </a:ext>
            </a:extLst>
          </p:cNvPr>
          <p:cNvSpPr txBox="1"/>
          <p:nvPr/>
        </p:nvSpPr>
        <p:spPr>
          <a:xfrm>
            <a:off x="3240340" y="1308251"/>
            <a:ext cx="601447" cy="338554"/>
          </a:xfrm>
          <a:prstGeom prst="rect">
            <a:avLst/>
          </a:prstGeom>
          <a:noFill/>
        </p:spPr>
        <p:txBody>
          <a:bodyPr wrap="none" rtlCol="0">
            <a:spAutoFit/>
          </a:bodyPr>
          <a:lstStyle/>
          <a:p>
            <a:r>
              <a:rPr lang="it-IT" sz="1600" dirty="0"/>
              <a:t>2017</a:t>
            </a:r>
          </a:p>
        </p:txBody>
      </p:sp>
      <p:sp>
        <p:nvSpPr>
          <p:cNvPr id="12" name="CasellaDiTesto 11">
            <a:extLst>
              <a:ext uri="{FF2B5EF4-FFF2-40B4-BE49-F238E27FC236}">
                <a16:creationId xmlns:a16="http://schemas.microsoft.com/office/drawing/2014/main" id="{644F9990-5C25-DC18-B463-04819A5927DB}"/>
              </a:ext>
            </a:extLst>
          </p:cNvPr>
          <p:cNvSpPr txBox="1"/>
          <p:nvPr/>
        </p:nvSpPr>
        <p:spPr>
          <a:xfrm>
            <a:off x="5263674" y="1308251"/>
            <a:ext cx="601447" cy="338554"/>
          </a:xfrm>
          <a:prstGeom prst="rect">
            <a:avLst/>
          </a:prstGeom>
          <a:noFill/>
        </p:spPr>
        <p:txBody>
          <a:bodyPr wrap="none" rtlCol="0">
            <a:spAutoFit/>
          </a:bodyPr>
          <a:lstStyle/>
          <a:p>
            <a:r>
              <a:rPr lang="it-IT" sz="1600" dirty="0"/>
              <a:t>2018</a:t>
            </a:r>
          </a:p>
        </p:txBody>
      </p:sp>
      <p:sp>
        <p:nvSpPr>
          <p:cNvPr id="14" name="CasellaDiTesto 13">
            <a:extLst>
              <a:ext uri="{FF2B5EF4-FFF2-40B4-BE49-F238E27FC236}">
                <a16:creationId xmlns:a16="http://schemas.microsoft.com/office/drawing/2014/main" id="{9A562B1D-2E13-509E-31FB-4ECAED99EB98}"/>
              </a:ext>
            </a:extLst>
          </p:cNvPr>
          <p:cNvSpPr txBox="1"/>
          <p:nvPr/>
        </p:nvSpPr>
        <p:spPr>
          <a:xfrm>
            <a:off x="7616282" y="1308251"/>
            <a:ext cx="601447" cy="338554"/>
          </a:xfrm>
          <a:prstGeom prst="rect">
            <a:avLst/>
          </a:prstGeom>
          <a:noFill/>
        </p:spPr>
        <p:txBody>
          <a:bodyPr wrap="none" rtlCol="0">
            <a:spAutoFit/>
          </a:bodyPr>
          <a:lstStyle/>
          <a:p>
            <a:r>
              <a:rPr lang="it-IT" sz="1600" dirty="0"/>
              <a:t>2020</a:t>
            </a:r>
          </a:p>
        </p:txBody>
      </p:sp>
      <p:sp>
        <p:nvSpPr>
          <p:cNvPr id="20" name="CasellaDiTesto 19">
            <a:extLst>
              <a:ext uri="{FF2B5EF4-FFF2-40B4-BE49-F238E27FC236}">
                <a16:creationId xmlns:a16="http://schemas.microsoft.com/office/drawing/2014/main" id="{86131C55-D766-F0D4-C721-208FF852F10E}"/>
              </a:ext>
            </a:extLst>
          </p:cNvPr>
          <p:cNvSpPr txBox="1"/>
          <p:nvPr/>
        </p:nvSpPr>
        <p:spPr>
          <a:xfrm>
            <a:off x="2344760" y="3490024"/>
            <a:ext cx="2278965" cy="830997"/>
          </a:xfrm>
          <a:prstGeom prst="rect">
            <a:avLst/>
          </a:prstGeom>
          <a:noFill/>
        </p:spPr>
        <p:txBody>
          <a:bodyPr wrap="square">
            <a:spAutoFit/>
          </a:bodyPr>
          <a:lstStyle/>
          <a:p>
            <a:pPr algn="just"/>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Two DLC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layers</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connected</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by a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matrix</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of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conductive</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vias</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and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grounded</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by a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further</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matrix</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of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vias</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to the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readout</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electrodes</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a:t>
            </a:r>
          </a:p>
        </p:txBody>
      </p:sp>
      <p:sp>
        <p:nvSpPr>
          <p:cNvPr id="23" name="CasellaDiTesto 22">
            <a:extLst>
              <a:ext uri="{FF2B5EF4-FFF2-40B4-BE49-F238E27FC236}">
                <a16:creationId xmlns:a16="http://schemas.microsoft.com/office/drawing/2014/main" id="{82B9CC51-4BD6-EA48-769C-74E551C3A0ED}"/>
              </a:ext>
            </a:extLst>
          </p:cNvPr>
          <p:cNvSpPr txBox="1"/>
          <p:nvPr/>
        </p:nvSpPr>
        <p:spPr>
          <a:xfrm>
            <a:off x="4776423" y="3515623"/>
            <a:ext cx="2029195" cy="646331"/>
          </a:xfrm>
          <a:prstGeom prst="rect">
            <a:avLst/>
          </a:prstGeom>
          <a:noFill/>
        </p:spPr>
        <p:txBody>
          <a:bodyPr wrap="square">
            <a:spAutoFit/>
          </a:bodyPr>
          <a:lstStyle/>
          <a:p>
            <a:pPr algn="just"/>
            <a:r>
              <a:rPr lang="it-IT" sz="1200" i="1" dirty="0">
                <a:effectLst/>
                <a:latin typeface="Times New Roman" panose="02020603050405020304" pitchFamily="18" charset="0"/>
                <a:cs typeface="Times New Roman" panose="02020603050405020304" pitchFamily="18" charset="0"/>
              </a:rPr>
              <a:t>a SRL with a 2-D grounding </a:t>
            </a:r>
            <a:r>
              <a:rPr lang="it-IT" sz="1200" i="1" dirty="0" err="1">
                <a:effectLst/>
                <a:latin typeface="Times New Roman" panose="02020603050405020304" pitchFamily="18" charset="0"/>
                <a:cs typeface="Times New Roman" panose="02020603050405020304" pitchFamily="18" charset="0"/>
              </a:rPr>
              <a:t>conductive</a:t>
            </a:r>
            <a:r>
              <a:rPr lang="it-IT" sz="1200" i="1" dirty="0">
                <a:effectLst/>
                <a:latin typeface="Times New Roman" panose="02020603050405020304" pitchFamily="18" charset="0"/>
                <a:cs typeface="Times New Roman" panose="02020603050405020304" pitchFamily="18" charset="0"/>
              </a:rPr>
              <a:t> strip lines </a:t>
            </a:r>
            <a:r>
              <a:rPr lang="it-IT" sz="1200" i="1" dirty="0" err="1">
                <a:effectLst/>
                <a:latin typeface="Times New Roman" panose="02020603050405020304" pitchFamily="18" charset="0"/>
                <a:cs typeface="Times New Roman" panose="02020603050405020304" pitchFamily="18" charset="0"/>
              </a:rPr>
              <a:t>realized</a:t>
            </a:r>
            <a:r>
              <a:rPr lang="it-IT" sz="1200" i="1" dirty="0">
                <a:effectLst/>
                <a:latin typeface="Times New Roman" panose="02020603050405020304" pitchFamily="18" charset="0"/>
                <a:cs typeface="Times New Roman" panose="02020603050405020304" pitchFamily="18" charset="0"/>
              </a:rPr>
              <a:t> on the DLC </a:t>
            </a:r>
            <a:r>
              <a:rPr lang="it-IT" sz="1200" i="1" dirty="0" err="1">
                <a:effectLst/>
                <a:latin typeface="Times New Roman" panose="02020603050405020304" pitchFamily="18" charset="0"/>
                <a:cs typeface="Times New Roman" panose="02020603050405020304" pitchFamily="18" charset="0"/>
              </a:rPr>
              <a:t>layer</a:t>
            </a:r>
            <a:r>
              <a:rPr lang="it-IT" sz="1200" i="1" dirty="0">
                <a:effectLst/>
                <a:latin typeface="Times New Roman" panose="02020603050405020304" pitchFamily="18" charset="0"/>
                <a:cs typeface="Times New Roman" panose="02020603050405020304" pitchFamily="18" charset="0"/>
              </a:rPr>
              <a:t>. </a:t>
            </a:r>
          </a:p>
        </p:txBody>
      </p:sp>
      <p:sp>
        <p:nvSpPr>
          <p:cNvPr id="29" name="CasellaDiTesto 28">
            <a:extLst>
              <a:ext uri="{FF2B5EF4-FFF2-40B4-BE49-F238E27FC236}">
                <a16:creationId xmlns:a16="http://schemas.microsoft.com/office/drawing/2014/main" id="{5A1AE765-173F-6744-3303-D078E310BFC3}"/>
              </a:ext>
            </a:extLst>
          </p:cNvPr>
          <p:cNvSpPr txBox="1"/>
          <p:nvPr/>
        </p:nvSpPr>
        <p:spPr>
          <a:xfrm>
            <a:off x="6996106" y="3519820"/>
            <a:ext cx="2093981" cy="830997"/>
          </a:xfrm>
          <a:prstGeom prst="rect">
            <a:avLst/>
          </a:prstGeom>
          <a:noFill/>
        </p:spPr>
        <p:txBody>
          <a:bodyPr wrap="square">
            <a:spAutoFit/>
          </a:bodyPr>
          <a:lstStyle/>
          <a:p>
            <a:pPr algn="just"/>
            <a:r>
              <a:rPr lang="it-IT" sz="1200" i="1" dirty="0">
                <a:effectLst/>
                <a:latin typeface="Times New Roman" panose="02020603050405020304" pitchFamily="18" charset="0"/>
                <a:cs typeface="Times New Roman" panose="02020603050405020304" pitchFamily="18" charset="0"/>
              </a:rPr>
              <a:t>the grounding </a:t>
            </a:r>
            <a:r>
              <a:rPr lang="it-IT" sz="1200" i="1" dirty="0" err="1">
                <a:effectLst/>
                <a:latin typeface="Times New Roman" panose="02020603050405020304" pitchFamily="18" charset="0"/>
                <a:cs typeface="Times New Roman" panose="02020603050405020304" pitchFamily="18" charset="0"/>
              </a:rPr>
              <a:t>grid</a:t>
            </a:r>
            <a:r>
              <a:rPr lang="it-IT" sz="1200" i="1" dirty="0">
                <a:effectLst/>
                <a:latin typeface="Times New Roman" panose="02020603050405020304" pitchFamily="18" charset="0"/>
                <a:cs typeface="Times New Roman" panose="02020603050405020304" pitchFamily="18" charset="0"/>
              </a:rPr>
              <a:t> of the DLC </a:t>
            </a:r>
            <a:r>
              <a:rPr lang="it-IT" sz="1200" i="1" dirty="0" err="1">
                <a:effectLst/>
                <a:latin typeface="Times New Roman" panose="02020603050405020304" pitchFamily="18" charset="0"/>
                <a:cs typeface="Times New Roman" panose="02020603050405020304" pitchFamily="18" charset="0"/>
              </a:rPr>
              <a:t>is</a:t>
            </a:r>
            <a:r>
              <a:rPr lang="it-IT" sz="1200" i="1" dirty="0">
                <a:effectLst/>
                <a:latin typeface="Times New Roman" panose="02020603050405020304" pitchFamily="18" charset="0"/>
                <a:cs typeface="Times New Roman" panose="02020603050405020304" pitchFamily="18" charset="0"/>
              </a:rPr>
              <a:t> </a:t>
            </a:r>
            <a:r>
              <a:rPr lang="it-IT" sz="1200" i="1" dirty="0" err="1">
                <a:effectLst/>
                <a:latin typeface="Times New Roman" panose="02020603050405020304" pitchFamily="18" charset="0"/>
                <a:cs typeface="Times New Roman" panose="02020603050405020304" pitchFamily="18" charset="0"/>
              </a:rPr>
              <a:t>patterned</a:t>
            </a:r>
            <a:r>
              <a:rPr lang="it-IT" sz="1200" i="1" dirty="0">
                <a:effectLst/>
                <a:latin typeface="Times New Roman" panose="02020603050405020304" pitchFamily="18" charset="0"/>
                <a:cs typeface="Times New Roman" panose="02020603050405020304" pitchFamily="18" charset="0"/>
              </a:rPr>
              <a:t> by </a:t>
            </a:r>
            <a:r>
              <a:rPr lang="it-IT" sz="1200" b="1" i="1" dirty="0" err="1">
                <a:effectLst/>
                <a:latin typeface="Times New Roman" panose="02020603050405020304" pitchFamily="18" charset="0"/>
                <a:cs typeface="Times New Roman" panose="02020603050405020304" pitchFamily="18" charset="0"/>
              </a:rPr>
              <a:t>etching</a:t>
            </a:r>
            <a:r>
              <a:rPr lang="it-IT" sz="1200" b="1" i="1" dirty="0">
                <a:effectLst/>
                <a:latin typeface="Times New Roman" panose="02020603050405020304" pitchFamily="18" charset="0"/>
                <a:cs typeface="Times New Roman" panose="02020603050405020304" pitchFamily="18" charset="0"/>
              </a:rPr>
              <a:t> a </a:t>
            </a:r>
            <a:r>
              <a:rPr lang="it-IT" sz="1200" b="1" i="1" dirty="0" err="1">
                <a:effectLst/>
                <a:latin typeface="Times New Roman" panose="02020603050405020304" pitchFamily="18" charset="0"/>
                <a:cs typeface="Times New Roman" panose="02020603050405020304" pitchFamily="18" charset="0"/>
              </a:rPr>
              <a:t>groove</a:t>
            </a:r>
            <a:r>
              <a:rPr lang="it-IT" sz="1200" b="1" i="1" dirty="0">
                <a:effectLst/>
                <a:latin typeface="Times New Roman" panose="02020603050405020304" pitchFamily="18" charset="0"/>
                <a:cs typeface="Times New Roman" panose="02020603050405020304" pitchFamily="18" charset="0"/>
              </a:rPr>
              <a:t> in the base </a:t>
            </a:r>
            <a:r>
              <a:rPr lang="it-IT" sz="1200" b="1" i="1" dirty="0" err="1">
                <a:effectLst/>
                <a:latin typeface="Times New Roman" panose="02020603050405020304" pitchFamily="18" charset="0"/>
                <a:cs typeface="Times New Roman" panose="02020603050405020304" pitchFamily="18" charset="0"/>
              </a:rPr>
              <a:t>material</a:t>
            </a:r>
            <a:r>
              <a:rPr lang="it-IT" sz="1200" b="1" i="1" dirty="0">
                <a:effectLst/>
                <a:latin typeface="Times New Roman" panose="02020603050405020304" pitchFamily="18" charset="0"/>
                <a:cs typeface="Times New Roman" panose="02020603050405020304" pitchFamily="18" charset="0"/>
              </a:rPr>
              <a:t> from the top </a:t>
            </a:r>
            <a:endParaRPr lang="it-IT" sz="1200" i="1" dirty="0">
              <a:effectLst/>
              <a:latin typeface="Times New Roman" panose="02020603050405020304" pitchFamily="18" charset="0"/>
              <a:cs typeface="Times New Roman" panose="02020603050405020304" pitchFamily="18" charset="0"/>
            </a:endParaRPr>
          </a:p>
        </p:txBody>
      </p:sp>
      <p:pic>
        <p:nvPicPr>
          <p:cNvPr id="17" name="Immagine 16">
            <a:extLst>
              <a:ext uri="{FF2B5EF4-FFF2-40B4-BE49-F238E27FC236}">
                <a16:creationId xmlns:a16="http://schemas.microsoft.com/office/drawing/2014/main" id="{0C0D4C2C-760A-F717-5B34-9F4D50461DF8}"/>
              </a:ext>
            </a:extLst>
          </p:cNvPr>
          <p:cNvPicPr>
            <a:picLocks noChangeAspect="1"/>
          </p:cNvPicPr>
          <p:nvPr/>
        </p:nvPicPr>
        <p:blipFill>
          <a:blip r:embed="rId6"/>
          <a:stretch>
            <a:fillRect/>
          </a:stretch>
        </p:blipFill>
        <p:spPr>
          <a:xfrm>
            <a:off x="7156197" y="2074153"/>
            <a:ext cx="1876590" cy="1095581"/>
          </a:xfrm>
          <a:prstGeom prst="rect">
            <a:avLst/>
          </a:prstGeom>
        </p:spPr>
      </p:pic>
      <p:sp>
        <p:nvSpPr>
          <p:cNvPr id="31" name="CasellaDiTesto 30">
            <a:extLst>
              <a:ext uri="{FF2B5EF4-FFF2-40B4-BE49-F238E27FC236}">
                <a16:creationId xmlns:a16="http://schemas.microsoft.com/office/drawing/2014/main" id="{FC80FE63-1906-F942-9492-A1848FCBD698}"/>
              </a:ext>
            </a:extLst>
          </p:cNvPr>
          <p:cNvSpPr txBox="1"/>
          <p:nvPr/>
        </p:nvSpPr>
        <p:spPr>
          <a:xfrm>
            <a:off x="6806200" y="3212886"/>
            <a:ext cx="2455672" cy="307777"/>
          </a:xfrm>
          <a:prstGeom prst="rect">
            <a:avLst/>
          </a:prstGeom>
          <a:noFill/>
        </p:spPr>
        <p:txBody>
          <a:bodyPr wrap="none" rtlCol="0">
            <a:spAutoFit/>
          </a:bodyPr>
          <a:lstStyle/>
          <a:p>
            <a:r>
              <a:rPr lang="en-US" sz="1400" dirty="0"/>
              <a:t>PEP-Patterning-Etching-plating </a:t>
            </a:r>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863BB31A-6E97-2196-2F86-69053164FFD2}"/>
                  </a:ext>
                </a:extLst>
              </p:cNvPr>
              <p:cNvSpPr txBox="1"/>
              <p:nvPr/>
            </p:nvSpPr>
            <p:spPr>
              <a:xfrm>
                <a:off x="68787" y="4031959"/>
                <a:ext cx="1820948" cy="563296"/>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it-IT" sz="1200" b="0" i="1" smtClean="0">
                          <a:solidFill>
                            <a:srgbClr val="FF0000"/>
                          </a:solidFill>
                          <a:latin typeface="Cambria Math" panose="02040503050406030204" pitchFamily="18" charset="0"/>
                        </a:rPr>
                        <m:t>𝑑𝑒𝑡𝑒𝑐𝑡𝑖𝑜𝑛</m:t>
                      </m:r>
                      <m:r>
                        <a:rPr lang="it-IT" sz="1200" b="0" i="1" smtClean="0">
                          <a:solidFill>
                            <a:srgbClr val="FF0000"/>
                          </a:solidFill>
                          <a:latin typeface="Cambria Math" panose="02040503050406030204" pitchFamily="18" charset="0"/>
                        </a:rPr>
                        <m:t> </m:t>
                      </m:r>
                      <m:r>
                        <a:rPr lang="it-IT" sz="1200" b="0" i="1" smtClean="0">
                          <a:solidFill>
                            <a:srgbClr val="FF0000"/>
                          </a:solidFill>
                          <a:latin typeface="Cambria Math" panose="02040503050406030204" pitchFamily="18" charset="0"/>
                        </a:rPr>
                        <m:t>𝑒𝑓𝑓𝑖𝑐𝑖𝑒𝑛𝑐𝑦</m:t>
                      </m:r>
                      <m:r>
                        <a:rPr lang="it-IT" sz="1200" b="0" i="1" smtClean="0">
                          <a:solidFill>
                            <a:srgbClr val="FF0000"/>
                          </a:solidFill>
                          <a:latin typeface="Cambria Math" panose="02040503050406030204" pitchFamily="18" charset="0"/>
                        </a:rPr>
                        <m:t>:</m:t>
                      </m:r>
                    </m:oMath>
                  </m:oMathPara>
                </a14:m>
                <a:endParaRPr lang="it-IT" sz="1200" b="0" i="1" dirty="0">
                  <a:solidFill>
                    <a:srgbClr val="FF0000"/>
                  </a:solidFill>
                  <a:latin typeface="Cambria Math" panose="02040503050406030204" pitchFamily="18" charset="0"/>
                </a:endParaRPr>
              </a:p>
              <a:p>
                <a14:m>
                  <m:oMath xmlns:m="http://schemas.openxmlformats.org/officeDocument/2006/math">
                    <m:f>
                      <m:fPr>
                        <m:ctrlPr>
                          <a:rPr lang="it-IT" sz="1200" b="0" i="1" smtClean="0">
                            <a:solidFill>
                              <a:srgbClr val="FF0000"/>
                            </a:solidFill>
                            <a:latin typeface="Cambria Math" panose="02040503050406030204" pitchFamily="18" charset="0"/>
                          </a:rPr>
                        </m:ctrlPr>
                      </m:fPr>
                      <m:num>
                        <m:r>
                          <a:rPr lang="it-IT" sz="1200" b="0" i="1" smtClean="0">
                            <a:solidFill>
                              <a:srgbClr val="FF0000"/>
                            </a:solidFill>
                            <a:latin typeface="Cambria Math" panose="02040503050406030204" pitchFamily="18" charset="0"/>
                          </a:rPr>
                          <m:t>𝐺</m:t>
                        </m:r>
                      </m:num>
                      <m:den>
                        <m:sSub>
                          <m:sSubPr>
                            <m:ctrlPr>
                              <a:rPr lang="it-IT" sz="1200" b="0" i="1" smtClean="0">
                                <a:solidFill>
                                  <a:srgbClr val="FF0000"/>
                                </a:solidFill>
                                <a:latin typeface="Cambria Math" panose="02040503050406030204" pitchFamily="18" charset="0"/>
                              </a:rPr>
                            </m:ctrlPr>
                          </m:sSubPr>
                          <m:e>
                            <m:r>
                              <a:rPr lang="it-IT" sz="1200" b="0" i="1" smtClean="0">
                                <a:solidFill>
                                  <a:srgbClr val="FF0000"/>
                                </a:solidFill>
                                <a:latin typeface="Cambria Math" panose="02040503050406030204" pitchFamily="18" charset="0"/>
                              </a:rPr>
                              <m:t>𝐺</m:t>
                            </m:r>
                          </m:e>
                          <m:sub>
                            <m:r>
                              <a:rPr lang="it-IT" sz="1200" b="0" i="1" smtClean="0">
                                <a:solidFill>
                                  <a:srgbClr val="FF0000"/>
                                </a:solidFill>
                                <a:latin typeface="Cambria Math" panose="02040503050406030204" pitchFamily="18" charset="0"/>
                              </a:rPr>
                              <m:t>0</m:t>
                            </m:r>
                          </m:sub>
                        </m:sSub>
                      </m:den>
                    </m:f>
                    <m:r>
                      <a:rPr lang="it-IT" sz="1200" b="0" i="1" smtClean="0">
                        <a:solidFill>
                          <a:srgbClr val="FF0000"/>
                        </a:solidFill>
                        <a:latin typeface="Cambria Math" panose="02040503050406030204" pitchFamily="18" charset="0"/>
                        <a:ea typeface="Cambria Math" panose="02040503050406030204" pitchFamily="18" charset="0"/>
                      </a:rPr>
                      <m:t>~1 </m:t>
                    </m:r>
                    <m:r>
                      <a:rPr lang="it-IT" sz="1200" b="0" i="1" smtClean="0">
                        <a:solidFill>
                          <a:srgbClr val="FF0000"/>
                        </a:solidFill>
                        <a:latin typeface="Cambria Math" panose="02040503050406030204" pitchFamily="18" charset="0"/>
                        <a:ea typeface="Cambria Math" panose="02040503050406030204" pitchFamily="18" charset="0"/>
                      </a:rPr>
                      <m:t>𝑢𝑝</m:t>
                    </m:r>
                    <m:r>
                      <a:rPr lang="it-IT" sz="1200" b="0" i="1" smtClean="0">
                        <a:solidFill>
                          <a:srgbClr val="FF0000"/>
                        </a:solidFill>
                        <a:latin typeface="Cambria Math" panose="02040503050406030204" pitchFamily="18" charset="0"/>
                        <a:ea typeface="Cambria Math" panose="02040503050406030204" pitchFamily="18" charset="0"/>
                      </a:rPr>
                      <m:t> </m:t>
                    </m:r>
                    <m:r>
                      <a:rPr lang="it-IT" sz="1200" b="0" i="1" smtClean="0">
                        <a:solidFill>
                          <a:srgbClr val="FF0000"/>
                        </a:solidFill>
                        <a:latin typeface="Cambria Math" panose="02040503050406030204" pitchFamily="18" charset="0"/>
                        <a:ea typeface="Cambria Math" panose="02040503050406030204" pitchFamily="18" charset="0"/>
                      </a:rPr>
                      <m:t>𝑡𝑜</m:t>
                    </m:r>
                    <m:r>
                      <a:rPr lang="it-IT" sz="1200" b="0" i="1" smtClean="0">
                        <a:solidFill>
                          <a:srgbClr val="FF0000"/>
                        </a:solidFill>
                        <a:latin typeface="Cambria Math" panose="02040503050406030204" pitchFamily="18" charset="0"/>
                        <a:ea typeface="Cambria Math" panose="02040503050406030204" pitchFamily="18" charset="0"/>
                      </a:rPr>
                      <m:t> 35 </m:t>
                    </m:r>
                    <m:r>
                      <a:rPr lang="it-IT" sz="1200" b="0" i="1" smtClean="0">
                        <a:solidFill>
                          <a:srgbClr val="FF0000"/>
                        </a:solidFill>
                        <a:latin typeface="Cambria Math" panose="02040503050406030204" pitchFamily="18" charset="0"/>
                        <a:ea typeface="Cambria Math" panose="02040503050406030204" pitchFamily="18" charset="0"/>
                      </a:rPr>
                      <m:t>𝑘𝐻𝑧</m:t>
                    </m:r>
                    <m:r>
                      <a:rPr lang="it-IT" sz="1200" b="0" i="1" smtClean="0">
                        <a:solidFill>
                          <a:srgbClr val="FF0000"/>
                        </a:solidFill>
                        <a:latin typeface="Cambria Math" panose="02040503050406030204" pitchFamily="18" charset="0"/>
                        <a:ea typeface="Cambria Math" panose="02040503050406030204" pitchFamily="18" charset="0"/>
                      </a:rPr>
                      <m:t>/</m:t>
                    </m:r>
                    <m:r>
                      <a:rPr lang="it-IT" sz="1200" b="0" i="1" smtClean="0">
                        <a:solidFill>
                          <a:srgbClr val="FF0000"/>
                        </a:solidFill>
                        <a:latin typeface="Cambria Math" panose="02040503050406030204" pitchFamily="18" charset="0"/>
                        <a:ea typeface="Cambria Math" panose="02040503050406030204" pitchFamily="18" charset="0"/>
                      </a:rPr>
                      <m:t>𝑐</m:t>
                    </m:r>
                    <m:sSup>
                      <m:sSupPr>
                        <m:ctrlPr>
                          <a:rPr lang="it-IT" sz="1200" b="0" i="1" smtClean="0">
                            <a:solidFill>
                              <a:srgbClr val="FF0000"/>
                            </a:solidFill>
                            <a:latin typeface="Cambria Math" panose="02040503050406030204" pitchFamily="18" charset="0"/>
                            <a:ea typeface="Cambria Math" panose="02040503050406030204" pitchFamily="18" charset="0"/>
                          </a:rPr>
                        </m:ctrlPr>
                      </m:sSupPr>
                      <m:e>
                        <m:r>
                          <a:rPr lang="it-IT" sz="1200" b="0" i="1" smtClean="0">
                            <a:solidFill>
                              <a:srgbClr val="FF0000"/>
                            </a:solidFill>
                            <a:latin typeface="Cambria Math" panose="02040503050406030204" pitchFamily="18" charset="0"/>
                            <a:ea typeface="Cambria Math" panose="02040503050406030204" pitchFamily="18" charset="0"/>
                          </a:rPr>
                          <m:t>𝑚</m:t>
                        </m:r>
                      </m:e>
                      <m:sup>
                        <m:r>
                          <a:rPr lang="it-IT" sz="1200" b="0" i="1" smtClean="0">
                            <a:solidFill>
                              <a:srgbClr val="FF0000"/>
                            </a:solidFill>
                            <a:latin typeface="Cambria Math" panose="02040503050406030204" pitchFamily="18" charset="0"/>
                            <a:ea typeface="Cambria Math" panose="02040503050406030204" pitchFamily="18" charset="0"/>
                          </a:rPr>
                          <m:t>2</m:t>
                        </m:r>
                      </m:sup>
                    </m:sSup>
                  </m:oMath>
                </a14:m>
                <a:r>
                  <a:rPr lang="en-US" sz="1200" dirty="0">
                    <a:solidFill>
                      <a:srgbClr val="FF0000"/>
                    </a:solidFill>
                  </a:rPr>
                  <a:t> </a:t>
                </a:r>
              </a:p>
            </p:txBody>
          </p:sp>
        </mc:Choice>
        <mc:Fallback xmlns="">
          <p:sp>
            <p:nvSpPr>
              <p:cNvPr id="6" name="CasellaDiTesto 5">
                <a:extLst>
                  <a:ext uri="{FF2B5EF4-FFF2-40B4-BE49-F238E27FC236}">
                    <a16:creationId xmlns:a16="http://schemas.microsoft.com/office/drawing/2014/main" id="{863BB31A-6E97-2196-2F86-69053164FFD2}"/>
                  </a:ext>
                </a:extLst>
              </p:cNvPr>
              <p:cNvSpPr txBox="1">
                <a:spLocks noRot="1" noChangeAspect="1" noMove="1" noResize="1" noEditPoints="1" noAdjustHandles="1" noChangeArrowheads="1" noChangeShapeType="1" noTextEdit="1"/>
              </p:cNvSpPr>
              <p:nvPr/>
            </p:nvSpPr>
            <p:spPr>
              <a:xfrm>
                <a:off x="68787" y="4031959"/>
                <a:ext cx="1820948" cy="563296"/>
              </a:xfrm>
              <a:prstGeom prst="rect">
                <a:avLst/>
              </a:prstGeom>
              <a:blipFill>
                <a:blip r:embed="rId7"/>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1ABB452A-4DB8-60E2-6947-1E1659847119}"/>
                  </a:ext>
                </a:extLst>
              </p:cNvPr>
              <p:cNvSpPr txBox="1"/>
              <p:nvPr/>
            </p:nvSpPr>
            <p:spPr>
              <a:xfrm>
                <a:off x="2410743" y="4316390"/>
                <a:ext cx="2017091" cy="378630"/>
              </a:xfrm>
              <a:prstGeom prst="rect">
                <a:avLst/>
              </a:prstGeom>
              <a:noFill/>
            </p:spPr>
            <p:txBody>
              <a:bodyPr wrap="none" rtlCol="0">
                <a:spAutoFit/>
              </a:bodyPr>
              <a:lstStyle/>
              <a:p>
                <a14:m>
                  <m:oMath xmlns:m="http://schemas.openxmlformats.org/officeDocument/2006/math">
                    <m:f>
                      <m:fPr>
                        <m:ctrlPr>
                          <a:rPr lang="it-IT" sz="1200" b="0" i="1" smtClean="0">
                            <a:solidFill>
                              <a:srgbClr val="FF0000"/>
                            </a:solidFill>
                            <a:latin typeface="Cambria Math" panose="02040503050406030204" pitchFamily="18" charset="0"/>
                          </a:rPr>
                        </m:ctrlPr>
                      </m:fPr>
                      <m:num>
                        <m:r>
                          <a:rPr lang="it-IT" sz="1200" b="0" i="1" smtClean="0">
                            <a:solidFill>
                              <a:srgbClr val="FF0000"/>
                            </a:solidFill>
                            <a:latin typeface="Cambria Math" panose="02040503050406030204" pitchFamily="18" charset="0"/>
                          </a:rPr>
                          <m:t>𝐺</m:t>
                        </m:r>
                      </m:num>
                      <m:den>
                        <m:sSub>
                          <m:sSubPr>
                            <m:ctrlPr>
                              <a:rPr lang="it-IT" sz="1200" b="0" i="1" smtClean="0">
                                <a:solidFill>
                                  <a:srgbClr val="FF0000"/>
                                </a:solidFill>
                                <a:latin typeface="Cambria Math" panose="02040503050406030204" pitchFamily="18" charset="0"/>
                              </a:rPr>
                            </m:ctrlPr>
                          </m:sSubPr>
                          <m:e>
                            <m:r>
                              <a:rPr lang="it-IT" sz="1200" b="0" i="1" smtClean="0">
                                <a:solidFill>
                                  <a:srgbClr val="FF0000"/>
                                </a:solidFill>
                                <a:latin typeface="Cambria Math" panose="02040503050406030204" pitchFamily="18" charset="0"/>
                              </a:rPr>
                              <m:t>𝐺</m:t>
                            </m:r>
                          </m:e>
                          <m:sub>
                            <m:r>
                              <a:rPr lang="it-IT" sz="1200" b="0" i="1" smtClean="0">
                                <a:solidFill>
                                  <a:srgbClr val="FF0000"/>
                                </a:solidFill>
                                <a:latin typeface="Cambria Math" panose="02040503050406030204" pitchFamily="18" charset="0"/>
                              </a:rPr>
                              <m:t>0</m:t>
                            </m:r>
                          </m:sub>
                        </m:sSub>
                      </m:den>
                    </m:f>
                    <m:r>
                      <a:rPr lang="it-IT" sz="1200" b="0" i="1" smtClean="0">
                        <a:solidFill>
                          <a:srgbClr val="FF0000"/>
                        </a:solidFill>
                        <a:latin typeface="Cambria Math" panose="02040503050406030204" pitchFamily="18" charset="0"/>
                      </a:rPr>
                      <m:t>&gt;</m:t>
                    </m:r>
                    <m:r>
                      <a:rPr lang="it-IT" sz="1200" b="0" i="1" smtClean="0">
                        <a:solidFill>
                          <a:srgbClr val="FF0000"/>
                        </a:solidFill>
                        <a:latin typeface="Cambria Math" panose="02040503050406030204" pitchFamily="18" charset="0"/>
                        <a:ea typeface="Cambria Math" panose="02040503050406030204" pitchFamily="18" charset="0"/>
                      </a:rPr>
                      <m:t>0.90 </m:t>
                    </m:r>
                    <m:r>
                      <a:rPr lang="it-IT" sz="1200" b="0" i="1" smtClean="0">
                        <a:solidFill>
                          <a:srgbClr val="FF0000"/>
                        </a:solidFill>
                        <a:latin typeface="Cambria Math" panose="02040503050406030204" pitchFamily="18" charset="0"/>
                        <a:ea typeface="Cambria Math" panose="02040503050406030204" pitchFamily="18" charset="0"/>
                      </a:rPr>
                      <m:t>𝑢𝑝</m:t>
                    </m:r>
                    <m:r>
                      <a:rPr lang="it-IT" sz="1200" b="0" i="1" smtClean="0">
                        <a:solidFill>
                          <a:srgbClr val="FF0000"/>
                        </a:solidFill>
                        <a:latin typeface="Cambria Math" panose="02040503050406030204" pitchFamily="18" charset="0"/>
                        <a:ea typeface="Cambria Math" panose="02040503050406030204" pitchFamily="18" charset="0"/>
                      </a:rPr>
                      <m:t> </m:t>
                    </m:r>
                    <m:r>
                      <a:rPr lang="it-IT" sz="1200" b="0" i="1" smtClean="0">
                        <a:solidFill>
                          <a:srgbClr val="FF0000"/>
                        </a:solidFill>
                        <a:latin typeface="Cambria Math" panose="02040503050406030204" pitchFamily="18" charset="0"/>
                        <a:ea typeface="Cambria Math" panose="02040503050406030204" pitchFamily="18" charset="0"/>
                      </a:rPr>
                      <m:t>𝑡𝑜</m:t>
                    </m:r>
                    <m:r>
                      <a:rPr lang="it-IT" sz="1200" b="0" i="1" smtClean="0">
                        <a:solidFill>
                          <a:srgbClr val="FF0000"/>
                        </a:solidFill>
                        <a:latin typeface="Cambria Math" panose="02040503050406030204" pitchFamily="18" charset="0"/>
                        <a:ea typeface="Cambria Math" panose="02040503050406030204" pitchFamily="18" charset="0"/>
                      </a:rPr>
                      <m:t> 3</m:t>
                    </m:r>
                    <m:r>
                      <a:rPr lang="it-IT" sz="1200" b="0" i="1" smtClean="0">
                        <a:solidFill>
                          <a:srgbClr val="FF0000"/>
                        </a:solidFill>
                        <a:latin typeface="Cambria Math" panose="02040503050406030204" pitchFamily="18" charset="0"/>
                        <a:ea typeface="Cambria Math" panose="02040503050406030204" pitchFamily="18" charset="0"/>
                      </a:rPr>
                      <m:t>𝑀𝐻𝑧</m:t>
                    </m:r>
                    <m:r>
                      <a:rPr lang="it-IT" sz="1200" b="0" i="1" smtClean="0">
                        <a:solidFill>
                          <a:srgbClr val="FF0000"/>
                        </a:solidFill>
                        <a:latin typeface="Cambria Math" panose="02040503050406030204" pitchFamily="18" charset="0"/>
                        <a:ea typeface="Cambria Math" panose="02040503050406030204" pitchFamily="18" charset="0"/>
                      </a:rPr>
                      <m:t>/</m:t>
                    </m:r>
                  </m:oMath>
                </a14:m>
                <a:r>
                  <a:rPr lang="en-US" sz="1200" dirty="0">
                    <a:solidFill>
                      <a:srgbClr val="FF0000"/>
                    </a:solidFill>
                  </a:rPr>
                  <a:t> </a:t>
                </a:r>
                <a14:m>
                  <m:oMath xmlns:m="http://schemas.openxmlformats.org/officeDocument/2006/math">
                    <m:r>
                      <a:rPr lang="it-IT" sz="1200" b="0" i="1" dirty="0" smtClean="0">
                        <a:solidFill>
                          <a:srgbClr val="FF0000"/>
                        </a:solidFill>
                        <a:latin typeface="Cambria Math" panose="02040503050406030204" pitchFamily="18" charset="0"/>
                      </a:rPr>
                      <m:t>𝑐</m:t>
                    </m:r>
                    <m:sSup>
                      <m:sSupPr>
                        <m:ctrlPr>
                          <a:rPr lang="it-IT" sz="1200" b="0" i="1" dirty="0" smtClean="0">
                            <a:solidFill>
                              <a:srgbClr val="FF0000"/>
                            </a:solidFill>
                            <a:latin typeface="Cambria Math" panose="02040503050406030204" pitchFamily="18" charset="0"/>
                          </a:rPr>
                        </m:ctrlPr>
                      </m:sSupPr>
                      <m:e>
                        <m:r>
                          <a:rPr lang="it-IT" sz="1200" b="0" i="1" dirty="0" smtClean="0">
                            <a:solidFill>
                              <a:srgbClr val="FF0000"/>
                            </a:solidFill>
                            <a:latin typeface="Cambria Math" panose="02040503050406030204" pitchFamily="18" charset="0"/>
                          </a:rPr>
                          <m:t>𝑚</m:t>
                        </m:r>
                      </m:e>
                      <m:sup>
                        <m:r>
                          <a:rPr lang="it-IT" sz="1200" b="0" i="1" dirty="0" smtClean="0">
                            <a:solidFill>
                              <a:srgbClr val="FF0000"/>
                            </a:solidFill>
                            <a:latin typeface="Cambria Math" panose="02040503050406030204" pitchFamily="18" charset="0"/>
                          </a:rPr>
                          <m:t>2</m:t>
                        </m:r>
                      </m:sup>
                    </m:sSup>
                  </m:oMath>
                </a14:m>
                <a:endParaRPr lang="en-US" sz="1200" dirty="0">
                  <a:solidFill>
                    <a:srgbClr val="FF0000"/>
                  </a:solidFill>
                </a:endParaRPr>
              </a:p>
            </p:txBody>
          </p:sp>
        </mc:Choice>
        <mc:Fallback xmlns="">
          <p:sp>
            <p:nvSpPr>
              <p:cNvPr id="21" name="CasellaDiTesto 20">
                <a:extLst>
                  <a:ext uri="{FF2B5EF4-FFF2-40B4-BE49-F238E27FC236}">
                    <a16:creationId xmlns:a16="http://schemas.microsoft.com/office/drawing/2014/main" id="{1ABB452A-4DB8-60E2-6947-1E1659847119}"/>
                  </a:ext>
                </a:extLst>
              </p:cNvPr>
              <p:cNvSpPr txBox="1">
                <a:spLocks noRot="1" noChangeAspect="1" noMove="1" noResize="1" noEditPoints="1" noAdjustHandles="1" noChangeArrowheads="1" noChangeShapeType="1" noTextEdit="1"/>
              </p:cNvSpPr>
              <p:nvPr/>
            </p:nvSpPr>
            <p:spPr>
              <a:xfrm>
                <a:off x="2410743" y="4316390"/>
                <a:ext cx="2017091" cy="378630"/>
              </a:xfrm>
              <a:prstGeom prst="rect">
                <a:avLst/>
              </a:prstGeom>
              <a:blipFill>
                <a:blip r:embed="rId8"/>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7" name="CasellaDiTesto 26">
                <a:extLst>
                  <a:ext uri="{FF2B5EF4-FFF2-40B4-BE49-F238E27FC236}">
                    <a16:creationId xmlns:a16="http://schemas.microsoft.com/office/drawing/2014/main" id="{78064F17-E1B5-CB27-EFE7-0A71F7BF519E}"/>
                  </a:ext>
                </a:extLst>
              </p:cNvPr>
              <p:cNvSpPr txBox="1"/>
              <p:nvPr/>
            </p:nvSpPr>
            <p:spPr>
              <a:xfrm>
                <a:off x="7001677" y="4316390"/>
                <a:ext cx="2102050" cy="378630"/>
              </a:xfrm>
              <a:prstGeom prst="rect">
                <a:avLst/>
              </a:prstGeom>
              <a:noFill/>
            </p:spPr>
            <p:txBody>
              <a:bodyPr wrap="none" rtlCol="0">
                <a:spAutoFit/>
              </a:bodyPr>
              <a:lstStyle/>
              <a:p>
                <a14:m>
                  <m:oMath xmlns:m="http://schemas.openxmlformats.org/officeDocument/2006/math">
                    <m:f>
                      <m:fPr>
                        <m:ctrlPr>
                          <a:rPr lang="it-IT" sz="1200" b="0" i="1" smtClean="0">
                            <a:solidFill>
                              <a:srgbClr val="FF0000"/>
                            </a:solidFill>
                            <a:latin typeface="Cambria Math" panose="02040503050406030204" pitchFamily="18" charset="0"/>
                          </a:rPr>
                        </m:ctrlPr>
                      </m:fPr>
                      <m:num>
                        <m:r>
                          <a:rPr lang="it-IT" sz="1200" b="0" i="1" smtClean="0">
                            <a:solidFill>
                              <a:srgbClr val="FF0000"/>
                            </a:solidFill>
                            <a:latin typeface="Cambria Math" panose="02040503050406030204" pitchFamily="18" charset="0"/>
                          </a:rPr>
                          <m:t>𝐺</m:t>
                        </m:r>
                      </m:num>
                      <m:den>
                        <m:sSub>
                          <m:sSubPr>
                            <m:ctrlPr>
                              <a:rPr lang="it-IT" sz="1200" b="0" i="1" smtClean="0">
                                <a:solidFill>
                                  <a:srgbClr val="FF0000"/>
                                </a:solidFill>
                                <a:latin typeface="Cambria Math" panose="02040503050406030204" pitchFamily="18" charset="0"/>
                              </a:rPr>
                            </m:ctrlPr>
                          </m:sSubPr>
                          <m:e>
                            <m:r>
                              <a:rPr lang="it-IT" sz="1200" b="0" i="1" smtClean="0">
                                <a:solidFill>
                                  <a:srgbClr val="FF0000"/>
                                </a:solidFill>
                                <a:latin typeface="Cambria Math" panose="02040503050406030204" pitchFamily="18" charset="0"/>
                              </a:rPr>
                              <m:t>𝐺</m:t>
                            </m:r>
                          </m:e>
                          <m:sub>
                            <m:r>
                              <a:rPr lang="it-IT" sz="1200" b="0" i="1" smtClean="0">
                                <a:solidFill>
                                  <a:srgbClr val="FF0000"/>
                                </a:solidFill>
                                <a:latin typeface="Cambria Math" panose="02040503050406030204" pitchFamily="18" charset="0"/>
                              </a:rPr>
                              <m:t>0</m:t>
                            </m:r>
                          </m:sub>
                        </m:sSub>
                      </m:den>
                    </m:f>
                    <m:r>
                      <a:rPr lang="it-IT" sz="1200" b="0" i="1" smtClean="0">
                        <a:solidFill>
                          <a:srgbClr val="FF0000"/>
                        </a:solidFill>
                        <a:latin typeface="Cambria Math" panose="02040503050406030204" pitchFamily="18" charset="0"/>
                      </a:rPr>
                      <m:t>&gt;</m:t>
                    </m:r>
                    <m:r>
                      <a:rPr lang="it-IT" sz="1200" b="0" i="1" smtClean="0">
                        <a:solidFill>
                          <a:srgbClr val="FF0000"/>
                        </a:solidFill>
                        <a:latin typeface="Cambria Math" panose="02040503050406030204" pitchFamily="18" charset="0"/>
                        <a:ea typeface="Cambria Math" panose="02040503050406030204" pitchFamily="18" charset="0"/>
                      </a:rPr>
                      <m:t>0.90 </m:t>
                    </m:r>
                    <m:r>
                      <a:rPr lang="it-IT" sz="1200" b="0" i="1" smtClean="0">
                        <a:solidFill>
                          <a:srgbClr val="FF0000"/>
                        </a:solidFill>
                        <a:latin typeface="Cambria Math" panose="02040503050406030204" pitchFamily="18" charset="0"/>
                        <a:ea typeface="Cambria Math" panose="02040503050406030204" pitchFamily="18" charset="0"/>
                      </a:rPr>
                      <m:t>𝑢𝑝</m:t>
                    </m:r>
                    <m:r>
                      <a:rPr lang="it-IT" sz="1200" b="0" i="1" smtClean="0">
                        <a:solidFill>
                          <a:srgbClr val="FF0000"/>
                        </a:solidFill>
                        <a:latin typeface="Cambria Math" panose="02040503050406030204" pitchFamily="18" charset="0"/>
                        <a:ea typeface="Cambria Math" panose="02040503050406030204" pitchFamily="18" charset="0"/>
                      </a:rPr>
                      <m:t> </m:t>
                    </m:r>
                    <m:r>
                      <a:rPr lang="it-IT" sz="1200" b="0" i="1" smtClean="0">
                        <a:solidFill>
                          <a:srgbClr val="FF0000"/>
                        </a:solidFill>
                        <a:latin typeface="Cambria Math" panose="02040503050406030204" pitchFamily="18" charset="0"/>
                        <a:ea typeface="Cambria Math" panose="02040503050406030204" pitchFamily="18" charset="0"/>
                      </a:rPr>
                      <m:t>𝑡𝑜</m:t>
                    </m:r>
                    <m:r>
                      <a:rPr lang="it-IT" sz="1200" b="0" i="1" smtClean="0">
                        <a:solidFill>
                          <a:srgbClr val="FF0000"/>
                        </a:solidFill>
                        <a:latin typeface="Cambria Math" panose="02040503050406030204" pitchFamily="18" charset="0"/>
                        <a:ea typeface="Cambria Math" panose="02040503050406030204" pitchFamily="18" charset="0"/>
                      </a:rPr>
                      <m:t> 20</m:t>
                    </m:r>
                    <m:r>
                      <a:rPr lang="it-IT" sz="1200" b="0" i="1" smtClean="0">
                        <a:solidFill>
                          <a:srgbClr val="FF0000"/>
                        </a:solidFill>
                        <a:latin typeface="Cambria Math" panose="02040503050406030204" pitchFamily="18" charset="0"/>
                        <a:ea typeface="Cambria Math" panose="02040503050406030204" pitchFamily="18" charset="0"/>
                      </a:rPr>
                      <m:t>𝑀𝐻𝑧</m:t>
                    </m:r>
                    <m:r>
                      <a:rPr lang="it-IT" sz="1200" b="0" i="1" smtClean="0">
                        <a:solidFill>
                          <a:srgbClr val="FF0000"/>
                        </a:solidFill>
                        <a:latin typeface="Cambria Math" panose="02040503050406030204" pitchFamily="18" charset="0"/>
                        <a:ea typeface="Cambria Math" panose="02040503050406030204" pitchFamily="18" charset="0"/>
                      </a:rPr>
                      <m:t>/</m:t>
                    </m:r>
                  </m:oMath>
                </a14:m>
                <a:r>
                  <a:rPr lang="en-US" sz="1200" dirty="0">
                    <a:solidFill>
                      <a:srgbClr val="FF0000"/>
                    </a:solidFill>
                  </a:rPr>
                  <a:t> </a:t>
                </a:r>
                <a14:m>
                  <m:oMath xmlns:m="http://schemas.openxmlformats.org/officeDocument/2006/math">
                    <m:r>
                      <a:rPr lang="it-IT" sz="1200" b="0" i="1" dirty="0" smtClean="0">
                        <a:solidFill>
                          <a:srgbClr val="FF0000"/>
                        </a:solidFill>
                        <a:latin typeface="Cambria Math" panose="02040503050406030204" pitchFamily="18" charset="0"/>
                      </a:rPr>
                      <m:t>𝑐</m:t>
                    </m:r>
                    <m:sSup>
                      <m:sSupPr>
                        <m:ctrlPr>
                          <a:rPr lang="it-IT" sz="1200" b="0" i="1" dirty="0" smtClean="0">
                            <a:solidFill>
                              <a:srgbClr val="FF0000"/>
                            </a:solidFill>
                            <a:latin typeface="Cambria Math" panose="02040503050406030204" pitchFamily="18" charset="0"/>
                          </a:rPr>
                        </m:ctrlPr>
                      </m:sSupPr>
                      <m:e>
                        <m:r>
                          <a:rPr lang="it-IT" sz="1200" b="0" i="1" dirty="0" smtClean="0">
                            <a:solidFill>
                              <a:srgbClr val="FF0000"/>
                            </a:solidFill>
                            <a:latin typeface="Cambria Math" panose="02040503050406030204" pitchFamily="18" charset="0"/>
                          </a:rPr>
                          <m:t>𝑚</m:t>
                        </m:r>
                      </m:e>
                      <m:sup>
                        <m:r>
                          <a:rPr lang="it-IT" sz="1200" b="0" i="1" dirty="0" smtClean="0">
                            <a:solidFill>
                              <a:srgbClr val="FF0000"/>
                            </a:solidFill>
                            <a:latin typeface="Cambria Math" panose="02040503050406030204" pitchFamily="18" charset="0"/>
                          </a:rPr>
                          <m:t>2</m:t>
                        </m:r>
                      </m:sup>
                    </m:sSup>
                  </m:oMath>
                </a14:m>
                <a:endParaRPr lang="en-US" sz="1200" dirty="0">
                  <a:solidFill>
                    <a:srgbClr val="FF0000"/>
                  </a:solidFill>
                </a:endParaRPr>
              </a:p>
            </p:txBody>
          </p:sp>
        </mc:Choice>
        <mc:Fallback xmlns="">
          <p:sp>
            <p:nvSpPr>
              <p:cNvPr id="27" name="CasellaDiTesto 26">
                <a:extLst>
                  <a:ext uri="{FF2B5EF4-FFF2-40B4-BE49-F238E27FC236}">
                    <a16:creationId xmlns:a16="http://schemas.microsoft.com/office/drawing/2014/main" id="{78064F17-E1B5-CB27-EFE7-0A71F7BF519E}"/>
                  </a:ext>
                </a:extLst>
              </p:cNvPr>
              <p:cNvSpPr txBox="1">
                <a:spLocks noRot="1" noChangeAspect="1" noMove="1" noResize="1" noEditPoints="1" noAdjustHandles="1" noChangeArrowheads="1" noChangeShapeType="1" noTextEdit="1"/>
              </p:cNvSpPr>
              <p:nvPr/>
            </p:nvSpPr>
            <p:spPr>
              <a:xfrm>
                <a:off x="7001677" y="4316390"/>
                <a:ext cx="2102050" cy="378630"/>
              </a:xfrm>
              <a:prstGeom prst="rect">
                <a:avLst/>
              </a:prstGeom>
              <a:blipFill>
                <a:blip r:embed="rId9"/>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2" name="CasellaDiTesto 31">
                <a:extLst>
                  <a:ext uri="{FF2B5EF4-FFF2-40B4-BE49-F238E27FC236}">
                    <a16:creationId xmlns:a16="http://schemas.microsoft.com/office/drawing/2014/main" id="{6CEE1EE0-1167-A806-1EC2-8A7781A67291}"/>
                  </a:ext>
                </a:extLst>
              </p:cNvPr>
              <p:cNvSpPr txBox="1"/>
              <p:nvPr/>
            </p:nvSpPr>
            <p:spPr>
              <a:xfrm>
                <a:off x="4709534" y="4263119"/>
                <a:ext cx="2102050" cy="378630"/>
              </a:xfrm>
              <a:prstGeom prst="rect">
                <a:avLst/>
              </a:prstGeom>
              <a:noFill/>
            </p:spPr>
            <p:txBody>
              <a:bodyPr wrap="none" rtlCol="0">
                <a:spAutoFit/>
              </a:bodyPr>
              <a:lstStyle/>
              <a:p>
                <a14:m>
                  <m:oMath xmlns:m="http://schemas.openxmlformats.org/officeDocument/2006/math">
                    <m:f>
                      <m:fPr>
                        <m:ctrlPr>
                          <a:rPr lang="it-IT" sz="1200" b="0" i="1" smtClean="0">
                            <a:solidFill>
                              <a:srgbClr val="FF0000"/>
                            </a:solidFill>
                            <a:latin typeface="Cambria Math" panose="02040503050406030204" pitchFamily="18" charset="0"/>
                          </a:rPr>
                        </m:ctrlPr>
                      </m:fPr>
                      <m:num>
                        <m:r>
                          <a:rPr lang="it-IT" sz="1200" b="0" i="1" smtClean="0">
                            <a:solidFill>
                              <a:srgbClr val="FF0000"/>
                            </a:solidFill>
                            <a:latin typeface="Cambria Math" panose="02040503050406030204" pitchFamily="18" charset="0"/>
                          </a:rPr>
                          <m:t>𝐺</m:t>
                        </m:r>
                      </m:num>
                      <m:den>
                        <m:sSub>
                          <m:sSubPr>
                            <m:ctrlPr>
                              <a:rPr lang="it-IT" sz="1200" b="0" i="1" smtClean="0">
                                <a:solidFill>
                                  <a:srgbClr val="FF0000"/>
                                </a:solidFill>
                                <a:latin typeface="Cambria Math" panose="02040503050406030204" pitchFamily="18" charset="0"/>
                              </a:rPr>
                            </m:ctrlPr>
                          </m:sSubPr>
                          <m:e>
                            <m:r>
                              <a:rPr lang="it-IT" sz="1200" b="0" i="1" smtClean="0">
                                <a:solidFill>
                                  <a:srgbClr val="FF0000"/>
                                </a:solidFill>
                                <a:latin typeface="Cambria Math" panose="02040503050406030204" pitchFamily="18" charset="0"/>
                              </a:rPr>
                              <m:t>𝐺</m:t>
                            </m:r>
                          </m:e>
                          <m:sub>
                            <m:r>
                              <a:rPr lang="it-IT" sz="1200" b="0" i="1" smtClean="0">
                                <a:solidFill>
                                  <a:srgbClr val="FF0000"/>
                                </a:solidFill>
                                <a:latin typeface="Cambria Math" panose="02040503050406030204" pitchFamily="18" charset="0"/>
                              </a:rPr>
                              <m:t>0</m:t>
                            </m:r>
                          </m:sub>
                        </m:sSub>
                      </m:den>
                    </m:f>
                    <m:r>
                      <a:rPr lang="it-IT" sz="1200" b="0" i="1" smtClean="0">
                        <a:solidFill>
                          <a:srgbClr val="FF0000"/>
                        </a:solidFill>
                        <a:latin typeface="Cambria Math" panose="02040503050406030204" pitchFamily="18" charset="0"/>
                      </a:rPr>
                      <m:t>&gt;</m:t>
                    </m:r>
                    <m:r>
                      <a:rPr lang="it-IT" sz="1200" b="0" i="1" smtClean="0">
                        <a:solidFill>
                          <a:srgbClr val="FF0000"/>
                        </a:solidFill>
                        <a:latin typeface="Cambria Math" panose="02040503050406030204" pitchFamily="18" charset="0"/>
                        <a:ea typeface="Cambria Math" panose="02040503050406030204" pitchFamily="18" charset="0"/>
                      </a:rPr>
                      <m:t>0.90 </m:t>
                    </m:r>
                    <m:r>
                      <a:rPr lang="it-IT" sz="1200" b="0" i="1" smtClean="0">
                        <a:solidFill>
                          <a:srgbClr val="FF0000"/>
                        </a:solidFill>
                        <a:latin typeface="Cambria Math" panose="02040503050406030204" pitchFamily="18" charset="0"/>
                        <a:ea typeface="Cambria Math" panose="02040503050406030204" pitchFamily="18" charset="0"/>
                      </a:rPr>
                      <m:t>𝑢𝑝</m:t>
                    </m:r>
                    <m:r>
                      <a:rPr lang="it-IT" sz="1200" b="0" i="1" smtClean="0">
                        <a:solidFill>
                          <a:srgbClr val="FF0000"/>
                        </a:solidFill>
                        <a:latin typeface="Cambria Math" panose="02040503050406030204" pitchFamily="18" charset="0"/>
                        <a:ea typeface="Cambria Math" panose="02040503050406030204" pitchFamily="18" charset="0"/>
                      </a:rPr>
                      <m:t> </m:t>
                    </m:r>
                    <m:r>
                      <a:rPr lang="it-IT" sz="1200" b="0" i="1" smtClean="0">
                        <a:solidFill>
                          <a:srgbClr val="FF0000"/>
                        </a:solidFill>
                        <a:latin typeface="Cambria Math" panose="02040503050406030204" pitchFamily="18" charset="0"/>
                        <a:ea typeface="Cambria Math" panose="02040503050406030204" pitchFamily="18" charset="0"/>
                      </a:rPr>
                      <m:t>𝑡𝑜</m:t>
                    </m:r>
                    <m:r>
                      <a:rPr lang="it-IT" sz="1200" b="0" i="1" smtClean="0">
                        <a:solidFill>
                          <a:srgbClr val="FF0000"/>
                        </a:solidFill>
                        <a:latin typeface="Cambria Math" panose="02040503050406030204" pitchFamily="18" charset="0"/>
                        <a:ea typeface="Cambria Math" panose="02040503050406030204" pitchFamily="18" charset="0"/>
                      </a:rPr>
                      <m:t> 20</m:t>
                    </m:r>
                    <m:r>
                      <a:rPr lang="it-IT" sz="1200" b="0" i="1" smtClean="0">
                        <a:solidFill>
                          <a:srgbClr val="FF0000"/>
                        </a:solidFill>
                        <a:latin typeface="Cambria Math" panose="02040503050406030204" pitchFamily="18" charset="0"/>
                        <a:ea typeface="Cambria Math" panose="02040503050406030204" pitchFamily="18" charset="0"/>
                      </a:rPr>
                      <m:t>𝑀𝐻𝑧</m:t>
                    </m:r>
                    <m:r>
                      <a:rPr lang="it-IT" sz="1200" b="0" i="1" smtClean="0">
                        <a:solidFill>
                          <a:srgbClr val="FF0000"/>
                        </a:solidFill>
                        <a:latin typeface="Cambria Math" panose="02040503050406030204" pitchFamily="18" charset="0"/>
                        <a:ea typeface="Cambria Math" panose="02040503050406030204" pitchFamily="18" charset="0"/>
                      </a:rPr>
                      <m:t>/</m:t>
                    </m:r>
                  </m:oMath>
                </a14:m>
                <a:r>
                  <a:rPr lang="en-US" sz="1200" dirty="0">
                    <a:solidFill>
                      <a:srgbClr val="FF0000"/>
                    </a:solidFill>
                  </a:rPr>
                  <a:t> </a:t>
                </a:r>
                <a14:m>
                  <m:oMath xmlns:m="http://schemas.openxmlformats.org/officeDocument/2006/math">
                    <m:r>
                      <a:rPr lang="it-IT" sz="1200" b="0" i="1" dirty="0" smtClean="0">
                        <a:solidFill>
                          <a:srgbClr val="FF0000"/>
                        </a:solidFill>
                        <a:latin typeface="Cambria Math" panose="02040503050406030204" pitchFamily="18" charset="0"/>
                      </a:rPr>
                      <m:t>𝑐</m:t>
                    </m:r>
                    <m:sSup>
                      <m:sSupPr>
                        <m:ctrlPr>
                          <a:rPr lang="it-IT" sz="1200" b="0" i="1" dirty="0" smtClean="0">
                            <a:solidFill>
                              <a:srgbClr val="FF0000"/>
                            </a:solidFill>
                            <a:latin typeface="Cambria Math" panose="02040503050406030204" pitchFamily="18" charset="0"/>
                          </a:rPr>
                        </m:ctrlPr>
                      </m:sSupPr>
                      <m:e>
                        <m:r>
                          <a:rPr lang="it-IT" sz="1200" b="0" i="1" dirty="0" smtClean="0">
                            <a:solidFill>
                              <a:srgbClr val="FF0000"/>
                            </a:solidFill>
                            <a:latin typeface="Cambria Math" panose="02040503050406030204" pitchFamily="18" charset="0"/>
                          </a:rPr>
                          <m:t>𝑚</m:t>
                        </m:r>
                      </m:e>
                      <m:sup>
                        <m:r>
                          <a:rPr lang="it-IT" sz="1200" b="0" i="1" dirty="0" smtClean="0">
                            <a:solidFill>
                              <a:srgbClr val="FF0000"/>
                            </a:solidFill>
                            <a:latin typeface="Cambria Math" panose="02040503050406030204" pitchFamily="18" charset="0"/>
                          </a:rPr>
                          <m:t>2</m:t>
                        </m:r>
                      </m:sup>
                    </m:sSup>
                  </m:oMath>
                </a14:m>
                <a:endParaRPr lang="en-US" sz="1200" dirty="0">
                  <a:solidFill>
                    <a:srgbClr val="FF0000"/>
                  </a:solidFill>
                </a:endParaRPr>
              </a:p>
            </p:txBody>
          </p:sp>
        </mc:Choice>
        <mc:Fallback xmlns="">
          <p:sp>
            <p:nvSpPr>
              <p:cNvPr id="32" name="CasellaDiTesto 31">
                <a:extLst>
                  <a:ext uri="{FF2B5EF4-FFF2-40B4-BE49-F238E27FC236}">
                    <a16:creationId xmlns:a16="http://schemas.microsoft.com/office/drawing/2014/main" id="{6CEE1EE0-1167-A806-1EC2-8A7781A67291}"/>
                  </a:ext>
                </a:extLst>
              </p:cNvPr>
              <p:cNvSpPr txBox="1">
                <a:spLocks noRot="1" noChangeAspect="1" noMove="1" noResize="1" noEditPoints="1" noAdjustHandles="1" noChangeArrowheads="1" noChangeShapeType="1" noTextEdit="1"/>
              </p:cNvSpPr>
              <p:nvPr/>
            </p:nvSpPr>
            <p:spPr>
              <a:xfrm>
                <a:off x="4709534" y="4263119"/>
                <a:ext cx="2102050" cy="378630"/>
              </a:xfrm>
              <a:prstGeom prst="rect">
                <a:avLst/>
              </a:prstGeom>
              <a:blipFill>
                <a:blip r:embed="rId10"/>
                <a:stretch>
                  <a:fillRect/>
                </a:stretch>
              </a:blipFill>
            </p:spPr>
            <p:txBody>
              <a:bodyPr/>
              <a:lstStyle/>
              <a:p>
                <a:r>
                  <a:rPr lang="it-IT">
                    <a:noFill/>
                  </a:rPr>
                  <a:t> </a:t>
                </a:r>
              </a:p>
            </p:txBody>
          </p:sp>
        </mc:Fallback>
      </mc:AlternateContent>
      <p:sp>
        <p:nvSpPr>
          <p:cNvPr id="2" name="Segnaposto piè di pagina 23">
            <a:extLst>
              <a:ext uri="{FF2B5EF4-FFF2-40B4-BE49-F238E27FC236}">
                <a16:creationId xmlns:a16="http://schemas.microsoft.com/office/drawing/2014/main" id="{D1B3CAF4-5E3D-724E-A6BC-3DF8184609B9}"/>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39545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3107 0.03858 L -0.38524 -0.05988 " pathEditMode="relative" rAng="0" ptsTypes="AA">
                                      <p:cBhvr>
                                        <p:cTn id="6" dur="2000" fill="hold"/>
                                        <p:tgtEl>
                                          <p:spTgt spid="17"/>
                                        </p:tgtEl>
                                        <p:attrNameLst>
                                          <p:attrName>ppt_x</p:attrName>
                                          <p:attrName>ppt_y</p:attrName>
                                        </p:attrNameLst>
                                      </p:cBhvr>
                                      <p:rCtr x="-17708" y="-4938"/>
                                    </p:animMotion>
                                  </p:childTnLst>
                                </p:cTn>
                              </p:par>
                              <p:par>
                                <p:cTn id="7" presetID="6" presetClass="emph" presetSubtype="0" fill="hold" nodeType="withEffect">
                                  <p:stCondLst>
                                    <p:cond delay="0"/>
                                  </p:stCondLst>
                                  <p:childTnLst>
                                    <p:animScale>
                                      <p:cBhvr>
                                        <p:cTn id="8" dur="2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a:solidFill>
                  <a:srgbClr val="0070C0"/>
                </a:solidFill>
              </a:rPr>
              <a:t>The CLAS12 DC TRACKING UPGRADE</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691913"/>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 name="Immagine 1">
            <a:extLst>
              <a:ext uri="{FF2B5EF4-FFF2-40B4-BE49-F238E27FC236}">
                <a16:creationId xmlns:a16="http://schemas.microsoft.com/office/drawing/2014/main" id="{34520A32-7496-9245-BDBA-A81AEA333432}"/>
              </a:ext>
            </a:extLst>
          </p:cNvPr>
          <p:cNvPicPr>
            <a:picLocks noChangeAspect="1"/>
          </p:cNvPicPr>
          <p:nvPr/>
        </p:nvPicPr>
        <p:blipFill>
          <a:blip r:embed="rId3"/>
          <a:stretch>
            <a:fillRect/>
          </a:stretch>
        </p:blipFill>
        <p:spPr>
          <a:xfrm>
            <a:off x="563773" y="1787946"/>
            <a:ext cx="2790658" cy="2804682"/>
          </a:xfrm>
          <a:prstGeom prst="rect">
            <a:avLst/>
          </a:prstGeom>
        </p:spPr>
      </p:pic>
      <p:pic>
        <p:nvPicPr>
          <p:cNvPr id="3" name="Immagine 2">
            <a:extLst>
              <a:ext uri="{FF2B5EF4-FFF2-40B4-BE49-F238E27FC236}">
                <a16:creationId xmlns:a16="http://schemas.microsoft.com/office/drawing/2014/main" id="{40B22B2B-C048-C14A-966E-19FAB02C60D6}"/>
              </a:ext>
            </a:extLst>
          </p:cNvPr>
          <p:cNvPicPr>
            <a:picLocks noChangeAspect="1"/>
          </p:cNvPicPr>
          <p:nvPr/>
        </p:nvPicPr>
        <p:blipFill>
          <a:blip r:embed="rId4"/>
          <a:stretch>
            <a:fillRect/>
          </a:stretch>
        </p:blipFill>
        <p:spPr>
          <a:xfrm>
            <a:off x="4734307" y="2162684"/>
            <a:ext cx="3760470" cy="2220750"/>
          </a:xfrm>
          <a:prstGeom prst="rect">
            <a:avLst/>
          </a:prstGeom>
        </p:spPr>
      </p:pic>
      <p:sp>
        <p:nvSpPr>
          <p:cNvPr id="11" name="CasellaDiTesto 10">
            <a:extLst>
              <a:ext uri="{FF2B5EF4-FFF2-40B4-BE49-F238E27FC236}">
                <a16:creationId xmlns:a16="http://schemas.microsoft.com/office/drawing/2014/main" id="{F4289647-6AB2-6F46-97C0-B3862E5EAB08}"/>
              </a:ext>
            </a:extLst>
          </p:cNvPr>
          <p:cNvSpPr txBox="1"/>
          <p:nvPr/>
        </p:nvSpPr>
        <p:spPr>
          <a:xfrm>
            <a:off x="319563" y="793868"/>
            <a:ext cx="8504872" cy="369332"/>
          </a:xfrm>
          <a:prstGeom prst="rect">
            <a:avLst/>
          </a:prstGeom>
          <a:noFill/>
        </p:spPr>
        <p:txBody>
          <a:bodyPr wrap="square">
            <a:spAutoFit/>
          </a:bodyPr>
          <a:lstStyle/>
          <a:p>
            <a:r>
              <a:rPr lang="en-US">
                <a:effectLst/>
              </a:rPr>
              <a:t>Two MPGD detector technologies have been discussed, triple-GEM and </a:t>
            </a:r>
            <a:r>
              <a:rPr lang="en-US" err="1">
                <a:effectLst/>
              </a:rPr>
              <a:t>μ</a:t>
            </a:r>
            <a:r>
              <a:rPr lang="en-US">
                <a:effectLst/>
              </a:rPr>
              <a:t>-RWELL</a:t>
            </a:r>
          </a:p>
        </p:txBody>
      </p:sp>
      <p:sp>
        <p:nvSpPr>
          <p:cNvPr id="13" name="CasellaDiTesto 12">
            <a:extLst>
              <a:ext uri="{FF2B5EF4-FFF2-40B4-BE49-F238E27FC236}">
                <a16:creationId xmlns:a16="http://schemas.microsoft.com/office/drawing/2014/main" id="{463AAB33-2C9E-CD4D-8C3D-DD86B5ED7605}"/>
              </a:ext>
            </a:extLst>
          </p:cNvPr>
          <p:cNvSpPr txBox="1"/>
          <p:nvPr/>
        </p:nvSpPr>
        <p:spPr>
          <a:xfrm>
            <a:off x="4734306" y="4403524"/>
            <a:ext cx="3312414" cy="276999"/>
          </a:xfrm>
          <a:prstGeom prst="rect">
            <a:avLst/>
          </a:prstGeom>
          <a:noFill/>
        </p:spPr>
        <p:txBody>
          <a:bodyPr wrap="square">
            <a:spAutoFit/>
          </a:bodyPr>
          <a:lstStyle/>
          <a:p>
            <a:r>
              <a:rPr lang="it-IT" sz="1200">
                <a:effectLst/>
                <a:latin typeface="Arial" panose="020B0604020202020204" pitchFamily="34" charset="0"/>
              </a:rPr>
              <a:t>G. </a:t>
            </a:r>
            <a:r>
              <a:rPr lang="it-IT" sz="1200" err="1">
                <a:effectLst/>
                <a:latin typeface="Arial" panose="020B0604020202020204" pitchFamily="34" charset="0"/>
              </a:rPr>
              <a:t>Bencivenni</a:t>
            </a:r>
            <a:r>
              <a:rPr lang="it-IT" sz="1200">
                <a:effectLst/>
                <a:latin typeface="Arial" panose="020B0604020202020204" pitchFamily="34" charset="0"/>
              </a:rPr>
              <a:t> et al.; 2015_JINST_10_P02008</a:t>
            </a:r>
            <a:endParaRPr lang="it-IT" sz="1200"/>
          </a:p>
        </p:txBody>
      </p:sp>
      <p:sp>
        <p:nvSpPr>
          <p:cNvPr id="15" name="CasellaDiTesto 14">
            <a:extLst>
              <a:ext uri="{FF2B5EF4-FFF2-40B4-BE49-F238E27FC236}">
                <a16:creationId xmlns:a16="http://schemas.microsoft.com/office/drawing/2014/main" id="{09932547-A7F3-DC4E-912D-0B15C381D750}"/>
              </a:ext>
            </a:extLst>
          </p:cNvPr>
          <p:cNvSpPr txBox="1"/>
          <p:nvPr/>
        </p:nvSpPr>
        <p:spPr>
          <a:xfrm>
            <a:off x="245150" y="4423614"/>
            <a:ext cx="4581144" cy="276999"/>
          </a:xfrm>
          <a:prstGeom prst="rect">
            <a:avLst/>
          </a:prstGeom>
          <a:noFill/>
        </p:spPr>
        <p:txBody>
          <a:bodyPr wrap="square">
            <a:spAutoFit/>
          </a:bodyPr>
          <a:lstStyle/>
          <a:p>
            <a:r>
              <a:rPr lang="it-IT" sz="1200" err="1">
                <a:effectLst/>
                <a:latin typeface="Arial" panose="020B0604020202020204" pitchFamily="34" charset="0"/>
              </a:rPr>
              <a:t>F</a:t>
            </a:r>
            <a:r>
              <a:rPr lang="it-IT" sz="1200">
                <a:effectLst/>
                <a:latin typeface="Arial" panose="020B0604020202020204" pitchFamily="34" charset="0"/>
              </a:rPr>
              <a:t>. </a:t>
            </a:r>
            <a:r>
              <a:rPr lang="it-IT" sz="1200" err="1">
                <a:effectLst/>
                <a:latin typeface="Arial" panose="020B0604020202020204" pitchFamily="34" charset="0"/>
              </a:rPr>
              <a:t>Sauli</a:t>
            </a:r>
            <a:r>
              <a:rPr lang="it-IT" sz="1200">
                <a:effectLst/>
                <a:latin typeface="Arial" panose="020B0604020202020204" pitchFamily="34" charset="0"/>
              </a:rPr>
              <a:t>, </a:t>
            </a:r>
            <a:r>
              <a:rPr lang="it-IT" sz="1200" err="1">
                <a:effectLst/>
                <a:latin typeface="Arial" panose="020B0604020202020204" pitchFamily="34" charset="0"/>
              </a:rPr>
              <a:t>Nucl</a:t>
            </a:r>
            <a:r>
              <a:rPr lang="it-IT" sz="1200">
                <a:effectLst/>
                <a:latin typeface="Arial" panose="020B0604020202020204" pitchFamily="34" charset="0"/>
              </a:rPr>
              <a:t>. </a:t>
            </a:r>
            <a:r>
              <a:rPr lang="it-IT" sz="1200" err="1">
                <a:effectLst/>
                <a:latin typeface="Arial" panose="020B0604020202020204" pitchFamily="34" charset="0"/>
              </a:rPr>
              <a:t>Instr</a:t>
            </a:r>
            <a:r>
              <a:rPr lang="it-IT" sz="1200">
                <a:effectLst/>
                <a:latin typeface="Arial" panose="020B0604020202020204" pitchFamily="34" charset="0"/>
              </a:rPr>
              <a:t>. and </a:t>
            </a:r>
            <a:r>
              <a:rPr lang="it-IT" sz="1200" err="1">
                <a:effectLst/>
                <a:latin typeface="Arial" panose="020B0604020202020204" pitchFamily="34" charset="0"/>
              </a:rPr>
              <a:t>Meth</a:t>
            </a:r>
            <a:r>
              <a:rPr lang="it-IT" sz="1200">
                <a:effectLst/>
                <a:latin typeface="Arial" panose="020B0604020202020204" pitchFamily="34" charset="0"/>
              </a:rPr>
              <a:t>. A386 (1997) 531</a:t>
            </a:r>
            <a:endParaRPr lang="it-IT" sz="1200"/>
          </a:p>
        </p:txBody>
      </p:sp>
      <p:sp>
        <p:nvSpPr>
          <p:cNvPr id="17" name="CasellaDiTesto 16">
            <a:extLst>
              <a:ext uri="{FF2B5EF4-FFF2-40B4-BE49-F238E27FC236}">
                <a16:creationId xmlns:a16="http://schemas.microsoft.com/office/drawing/2014/main" id="{808619C0-4B29-4B43-9449-BD076C15EF61}"/>
              </a:ext>
            </a:extLst>
          </p:cNvPr>
          <p:cNvSpPr txBox="1"/>
          <p:nvPr/>
        </p:nvSpPr>
        <p:spPr>
          <a:xfrm>
            <a:off x="107824" y="1326281"/>
            <a:ext cx="3458170" cy="461665"/>
          </a:xfrm>
          <a:prstGeom prst="rect">
            <a:avLst/>
          </a:prstGeom>
          <a:noFill/>
        </p:spPr>
        <p:txBody>
          <a:bodyPr wrap="square">
            <a:spAutoFit/>
          </a:bodyPr>
          <a:lstStyle/>
          <a:p>
            <a:pPr marL="285750" indent="-285750">
              <a:buFont typeface="Wingdings" pitchFamily="2" charset="2"/>
              <a:buChar char="Ø"/>
            </a:pPr>
            <a:r>
              <a:rPr lang="en-US" sz="1200">
                <a:solidFill>
                  <a:srgbClr val="002060"/>
                </a:solidFill>
                <a:effectLst/>
              </a:rPr>
              <a:t>Large area triple-GEM detectors have been used in experiments (</a:t>
            </a:r>
            <a:r>
              <a:rPr lang="en-US" sz="1200" err="1">
                <a:solidFill>
                  <a:srgbClr val="002060"/>
                </a:solidFill>
                <a:effectLst/>
              </a:rPr>
              <a:t>PRad</a:t>
            </a:r>
            <a:r>
              <a:rPr lang="en-US" sz="1200">
                <a:solidFill>
                  <a:srgbClr val="002060"/>
                </a:solidFill>
                <a:effectLst/>
              </a:rPr>
              <a:t>, SBS, …).</a:t>
            </a:r>
          </a:p>
        </p:txBody>
      </p:sp>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4F88A776-FF70-114E-9900-A5D03639844E}"/>
                  </a:ext>
                </a:extLst>
              </p:cNvPr>
              <p:cNvSpPr txBox="1"/>
              <p:nvPr/>
            </p:nvSpPr>
            <p:spPr>
              <a:xfrm>
                <a:off x="3673054" y="1026952"/>
                <a:ext cx="5470945" cy="1169551"/>
              </a:xfrm>
              <a:prstGeom prst="rect">
                <a:avLst/>
              </a:prstGeom>
              <a:noFill/>
            </p:spPr>
            <p:txBody>
              <a:bodyPr wrap="square">
                <a:spAutoFit/>
              </a:bodyPr>
              <a:lstStyle/>
              <a:p>
                <a:pPr marL="285750" indent="-285750">
                  <a:buFont typeface="Wingdings" pitchFamily="2" charset="2"/>
                  <a:buChar char="Ø"/>
                </a:pPr>
                <a:r>
                  <a:rPr lang="en-US" sz="1400" err="1">
                    <a:effectLst/>
                  </a:rPr>
                  <a:t>μ</a:t>
                </a:r>
                <a:r>
                  <a:rPr lang="en-US" sz="1400">
                    <a:effectLst/>
                  </a:rPr>
                  <a:t>-RWELL technology is new, only small prototypes have been tested</a:t>
                </a:r>
                <a:r>
                  <a:rPr lang="en-US" sz="1400"/>
                  <a:t>:</a:t>
                </a:r>
              </a:p>
              <a:p>
                <a:r>
                  <a:rPr lang="en-US" sz="1400"/>
                  <a:t>	</a:t>
                </a:r>
                <a14:m>
                  <m:oMath xmlns:m="http://schemas.openxmlformats.org/officeDocument/2006/math">
                    <m:r>
                      <a:rPr lang="en-US" sz="1400" i="1" smtClean="0">
                        <a:latin typeface="Cambria Math" panose="02040503050406030204" pitchFamily="18" charset="0"/>
                        <a:ea typeface="Cambria Math" panose="02040503050406030204" pitchFamily="18" charset="0"/>
                      </a:rPr>
                      <m:t>→</m:t>
                    </m:r>
                  </m:oMath>
                </a14:m>
                <a:r>
                  <a:rPr lang="en-US" sz="1400"/>
                  <a:t> </a:t>
                </a:r>
                <a:r>
                  <a:rPr lang="en-US" sz="1400">
                    <a:solidFill>
                      <a:srgbClr val="0070C0"/>
                    </a:solidFill>
                  </a:rPr>
                  <a:t>will require extensive R&amp;D.</a:t>
                </a:r>
                <a:endParaRPr lang="en-US" sz="1400">
                  <a:solidFill>
                    <a:srgbClr val="0070C0"/>
                  </a:solidFill>
                  <a:effectLst/>
                </a:endParaRPr>
              </a:p>
              <a:p>
                <a:pPr marL="285750" indent="-285750">
                  <a:buFont typeface="Wingdings" pitchFamily="2" charset="2"/>
                  <a:buChar char="Ø"/>
                </a:pPr>
                <a:r>
                  <a:rPr lang="en-US" sz="1400" err="1">
                    <a:effectLst/>
                  </a:rPr>
                  <a:t>μ</a:t>
                </a:r>
                <a:r>
                  <a:rPr lang="en-US" sz="1400">
                    <a:effectLst/>
                  </a:rPr>
                  <a:t>-RWELL detector is best suited for CLAS12: </a:t>
                </a:r>
              </a:p>
              <a:p>
                <a:r>
                  <a:rPr lang="en-US" sz="1400">
                    <a:effectLst/>
                  </a:rPr>
                  <a:t>	– low material budget, easy to build, less support structures in 		    the active volume of the detector. </a:t>
                </a:r>
              </a:p>
            </p:txBody>
          </p:sp>
        </mc:Choice>
        <mc:Fallback xmlns="">
          <p:sp>
            <p:nvSpPr>
              <p:cNvPr id="19" name="CasellaDiTesto 18">
                <a:extLst>
                  <a:ext uri="{FF2B5EF4-FFF2-40B4-BE49-F238E27FC236}">
                    <a16:creationId xmlns:a16="http://schemas.microsoft.com/office/drawing/2014/main" id="{4F88A776-FF70-114E-9900-A5D03639844E}"/>
                  </a:ext>
                </a:extLst>
              </p:cNvPr>
              <p:cNvSpPr txBox="1">
                <a:spLocks noRot="1" noChangeAspect="1" noMove="1" noResize="1" noEditPoints="1" noAdjustHandles="1" noChangeArrowheads="1" noChangeShapeType="1" noTextEdit="1"/>
              </p:cNvSpPr>
              <p:nvPr/>
            </p:nvSpPr>
            <p:spPr>
              <a:xfrm>
                <a:off x="3673054" y="1026952"/>
                <a:ext cx="5470945" cy="1169551"/>
              </a:xfrm>
              <a:prstGeom prst="rect">
                <a:avLst/>
              </a:prstGeom>
              <a:blipFill>
                <a:blip r:embed="rId5"/>
                <a:stretch>
                  <a:fillRect l="-232" b="-5376"/>
                </a:stretch>
              </a:blipFill>
            </p:spPr>
            <p:txBody>
              <a:bodyPr/>
              <a:lstStyle/>
              <a:p>
                <a:r>
                  <a:rPr lang="it-IT">
                    <a:noFill/>
                  </a:rPr>
                  <a:t> </a:t>
                </a:r>
              </a:p>
            </p:txBody>
          </p:sp>
        </mc:Fallback>
      </mc:AlternateContent>
      <p:sp>
        <p:nvSpPr>
          <p:cNvPr id="6" name="Segnaposto numero diapositiva 7">
            <a:extLst>
              <a:ext uri="{FF2B5EF4-FFF2-40B4-BE49-F238E27FC236}">
                <a16:creationId xmlns:a16="http://schemas.microsoft.com/office/drawing/2014/main" id="{436CA370-F2BE-1C8C-7A75-029A74F25AFD}"/>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55</a:t>
            </a:fld>
            <a:endParaRPr lang="en-US"/>
          </a:p>
        </p:txBody>
      </p:sp>
      <p:sp>
        <p:nvSpPr>
          <p:cNvPr id="4" name="Segnaposto piè di pagina 23">
            <a:extLst>
              <a:ext uri="{FF2B5EF4-FFF2-40B4-BE49-F238E27FC236}">
                <a16:creationId xmlns:a16="http://schemas.microsoft.com/office/drawing/2014/main" id="{DA1D5F66-FBF2-0D2D-55BF-CD9A87798D24}"/>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25467135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ED350939-A058-469F-57AD-BAEB51396F35}"/>
              </a:ext>
            </a:extLst>
          </p:cNvPr>
          <p:cNvSpPr>
            <a:spLocks noGrp="1"/>
          </p:cNvSpPr>
          <p:nvPr>
            <p:ph type="title"/>
          </p:nvPr>
        </p:nvSpPr>
        <p:spPr>
          <a:xfrm>
            <a:off x="107824" y="121919"/>
            <a:ext cx="9036177" cy="549673"/>
          </a:xfrm>
        </p:spPr>
        <p:txBody>
          <a:bodyPr>
            <a:noAutofit/>
          </a:bodyPr>
          <a:lstStyle/>
          <a:p>
            <a:r>
              <a:rPr lang="en-US" sz="2800" b="1" dirty="0">
                <a:solidFill>
                  <a:srgbClr val="C00000"/>
                </a:solidFill>
              </a:rPr>
              <a:t>The High-Rate solution: PEP</a:t>
            </a:r>
          </a:p>
        </p:txBody>
      </p:sp>
      <p:pic>
        <p:nvPicPr>
          <p:cNvPr id="6" name="Immagine 5" descr="Immagine che contiene testo, linea, diagramma, Diagramma&#10;&#10;Descrizione generata automaticamente">
            <a:extLst>
              <a:ext uri="{FF2B5EF4-FFF2-40B4-BE49-F238E27FC236}">
                <a16:creationId xmlns:a16="http://schemas.microsoft.com/office/drawing/2014/main" id="{93E55333-14E6-27CD-5664-81B85852E4B9}"/>
              </a:ext>
            </a:extLst>
          </p:cNvPr>
          <p:cNvPicPr>
            <a:picLocks noChangeAspect="1"/>
          </p:cNvPicPr>
          <p:nvPr/>
        </p:nvPicPr>
        <p:blipFill>
          <a:blip r:embed="rId3"/>
          <a:stretch>
            <a:fillRect/>
          </a:stretch>
        </p:blipFill>
        <p:spPr>
          <a:xfrm>
            <a:off x="354986" y="671592"/>
            <a:ext cx="8541852" cy="3201137"/>
          </a:xfrm>
          <a:prstGeom prst="rect">
            <a:avLst/>
          </a:prstGeom>
        </p:spPr>
      </p:pic>
      <p:sp>
        <p:nvSpPr>
          <p:cNvPr id="8" name="CasellaDiTesto 7">
            <a:extLst>
              <a:ext uri="{FF2B5EF4-FFF2-40B4-BE49-F238E27FC236}">
                <a16:creationId xmlns:a16="http://schemas.microsoft.com/office/drawing/2014/main" id="{01F530A0-CFC7-7BC1-25E4-E0D5C8CB928E}"/>
              </a:ext>
            </a:extLst>
          </p:cNvPr>
          <p:cNvSpPr txBox="1"/>
          <p:nvPr/>
        </p:nvSpPr>
        <p:spPr>
          <a:xfrm>
            <a:off x="615398" y="3825577"/>
            <a:ext cx="8173616" cy="861774"/>
          </a:xfrm>
          <a:prstGeom prst="rect">
            <a:avLst/>
          </a:prstGeom>
          <a:noFill/>
        </p:spPr>
        <p:txBody>
          <a:bodyPr wrap="square">
            <a:spAutoFit/>
          </a:bodyPr>
          <a:lstStyle/>
          <a:p>
            <a:r>
              <a:rPr lang="it-IT" dirty="0">
                <a:effectLst/>
                <a:latin typeface="Helvetica" pitchFamily="2" charset="0"/>
              </a:rPr>
              <a:t>Rate capability </a:t>
            </a:r>
            <a:r>
              <a:rPr lang="it-IT" dirty="0" err="1">
                <a:effectLst/>
                <a:latin typeface="Helvetica" pitchFamily="2" charset="0"/>
              </a:rPr>
              <a:t>measured</a:t>
            </a:r>
            <a:r>
              <a:rPr lang="it-IT" dirty="0">
                <a:effectLst/>
                <a:latin typeface="Helvetica" pitchFamily="2" charset="0"/>
              </a:rPr>
              <a:t> with 5.9 </a:t>
            </a:r>
            <a:r>
              <a:rPr lang="it-IT" dirty="0" err="1">
                <a:effectLst/>
                <a:latin typeface="Helvetica" pitchFamily="2" charset="0"/>
              </a:rPr>
              <a:t>keV</a:t>
            </a:r>
            <a:r>
              <a:rPr lang="it-IT" dirty="0">
                <a:effectLst/>
                <a:latin typeface="Helvetica" pitchFamily="2" charset="0"/>
              </a:rPr>
              <a:t> X-rays with Double Layer </a:t>
            </a:r>
            <a:r>
              <a:rPr lang="el-GR" dirty="0">
                <a:effectLst/>
                <a:latin typeface="Helvetica" pitchFamily="2" charset="0"/>
              </a:rPr>
              <a:t>μ-</a:t>
            </a:r>
            <a:r>
              <a:rPr lang="it-IT" dirty="0">
                <a:effectLst/>
                <a:latin typeface="Helvetica" pitchFamily="2" charset="0"/>
              </a:rPr>
              <a:t>RWELL (DRL) and with PEP </a:t>
            </a:r>
          </a:p>
          <a:p>
            <a:pPr algn="ctr"/>
            <a:r>
              <a:rPr lang="it-IT" sz="1400" dirty="0">
                <a:latin typeface="Helvetica" pitchFamily="2" charset="0"/>
              </a:rPr>
              <a:t>NB: a </a:t>
            </a:r>
            <a:r>
              <a:rPr lang="it-IT" sz="1400" dirty="0" err="1">
                <a:latin typeface="Helvetica" pitchFamily="2" charset="0"/>
              </a:rPr>
              <a:t>photon</a:t>
            </a:r>
            <a:r>
              <a:rPr lang="it-IT" sz="1400" dirty="0">
                <a:latin typeface="Helvetica" pitchFamily="2" charset="0"/>
              </a:rPr>
              <a:t> </a:t>
            </a:r>
            <a:r>
              <a:rPr lang="it-IT" sz="1400" dirty="0" err="1">
                <a:latin typeface="Helvetica" pitchFamily="2" charset="0"/>
              </a:rPr>
              <a:t>flux</a:t>
            </a:r>
            <a:r>
              <a:rPr lang="it-IT" sz="1400" dirty="0">
                <a:latin typeface="Helvetica" pitchFamily="2" charset="0"/>
              </a:rPr>
              <a:t> </a:t>
            </a:r>
            <a:r>
              <a:rPr lang="it-IT" sz="1400" dirty="0" err="1">
                <a:latin typeface="Helvetica" pitchFamily="2" charset="0"/>
              </a:rPr>
              <a:t>around</a:t>
            </a:r>
            <a:r>
              <a:rPr lang="it-IT" sz="1400" dirty="0">
                <a:latin typeface="Helvetica" pitchFamily="2" charset="0"/>
              </a:rPr>
              <a:t> 1 MHz/cm</a:t>
            </a:r>
            <a:r>
              <a:rPr lang="it-IT" sz="1400" baseline="30000" dirty="0">
                <a:latin typeface="Helvetica" pitchFamily="2" charset="0"/>
              </a:rPr>
              <a:t>2</a:t>
            </a:r>
            <a:r>
              <a:rPr lang="it-IT" sz="1400" dirty="0">
                <a:latin typeface="Helvetica" pitchFamily="2" charset="0"/>
              </a:rPr>
              <a:t>, </a:t>
            </a:r>
            <a:r>
              <a:rPr lang="it-IT" sz="1400" dirty="0" err="1">
                <a:latin typeface="Helvetica" pitchFamily="2" charset="0"/>
              </a:rPr>
              <a:t>which</a:t>
            </a:r>
            <a:r>
              <a:rPr lang="it-IT" sz="1400" dirty="0">
                <a:latin typeface="Helvetica" pitchFamily="2" charset="0"/>
              </a:rPr>
              <a:t> </a:t>
            </a:r>
            <a:r>
              <a:rPr lang="it-IT" sz="1400" dirty="0" err="1">
                <a:latin typeface="Helvetica" pitchFamily="2" charset="0"/>
              </a:rPr>
              <a:t>corresponds</a:t>
            </a:r>
            <a:r>
              <a:rPr lang="it-IT" sz="1400" dirty="0">
                <a:latin typeface="Helvetica" pitchFamily="2" charset="0"/>
              </a:rPr>
              <a:t> to a </a:t>
            </a:r>
            <a:r>
              <a:rPr lang="it-IT" sz="1400" dirty="0" err="1">
                <a:latin typeface="Helvetica" pitchFamily="2" charset="0"/>
              </a:rPr>
              <a:t>m.i.p</a:t>
            </a:r>
            <a:r>
              <a:rPr lang="it-IT" sz="1400" dirty="0">
                <a:latin typeface="Helvetica" pitchFamily="2" charset="0"/>
              </a:rPr>
              <a:t>. rate of 3 MHz/cm</a:t>
            </a:r>
            <a:r>
              <a:rPr lang="it-IT" sz="1400" baseline="30000" dirty="0">
                <a:latin typeface="Helvetica" pitchFamily="2" charset="0"/>
              </a:rPr>
              <a:t>2</a:t>
            </a:r>
            <a:r>
              <a:rPr lang="it-IT" sz="1400" dirty="0">
                <a:latin typeface="Helvetica" pitchFamily="2" charset="0"/>
              </a:rPr>
              <a:t>. </a:t>
            </a:r>
            <a:endParaRPr lang="it-IT" sz="1400" dirty="0">
              <a:effectLst/>
              <a:latin typeface="Helvetica" pitchFamily="2" charset="0"/>
            </a:endParaRPr>
          </a:p>
        </p:txBody>
      </p:sp>
      <p:sp>
        <p:nvSpPr>
          <p:cNvPr id="10" name="CasellaDiTesto 9">
            <a:extLst>
              <a:ext uri="{FF2B5EF4-FFF2-40B4-BE49-F238E27FC236}">
                <a16:creationId xmlns:a16="http://schemas.microsoft.com/office/drawing/2014/main" id="{967F341F-7CB0-2FCF-139B-22110412BB39}"/>
              </a:ext>
            </a:extLst>
          </p:cNvPr>
          <p:cNvSpPr txBox="1"/>
          <p:nvPr/>
        </p:nvSpPr>
        <p:spPr>
          <a:xfrm>
            <a:off x="2504364" y="671592"/>
            <a:ext cx="4572000" cy="369332"/>
          </a:xfrm>
          <a:prstGeom prst="rect">
            <a:avLst/>
          </a:prstGeom>
          <a:noFill/>
        </p:spPr>
        <p:txBody>
          <a:bodyPr wrap="square">
            <a:spAutoFit/>
          </a:bodyPr>
          <a:lstStyle/>
          <a:p>
            <a:pPr algn="ctr"/>
            <a:r>
              <a:rPr lang="it-IT" dirty="0" err="1">
                <a:solidFill>
                  <a:srgbClr val="C0C0C0"/>
                </a:solidFill>
                <a:effectLst/>
                <a:latin typeface="Courier" pitchFamily="2" charset="0"/>
              </a:rPr>
              <a:t>PoS</a:t>
            </a:r>
            <a:r>
              <a:rPr lang="it-IT" dirty="0">
                <a:solidFill>
                  <a:srgbClr val="C0C0C0"/>
                </a:solidFill>
                <a:effectLst/>
                <a:latin typeface="Courier" pitchFamily="2" charset="0"/>
              </a:rPr>
              <a:t>(ICHEP2022)339</a:t>
            </a:r>
          </a:p>
        </p:txBody>
      </p:sp>
      <p:sp>
        <p:nvSpPr>
          <p:cNvPr id="3" name="Segnaposto piè di pagina 23">
            <a:extLst>
              <a:ext uri="{FF2B5EF4-FFF2-40B4-BE49-F238E27FC236}">
                <a16:creationId xmlns:a16="http://schemas.microsoft.com/office/drawing/2014/main" id="{0A2A7E37-92D7-492F-6471-A3918F87F4E2}"/>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2332664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magine 22" descr="Immagine che contiene testo, linea, diagramma, Diagramma&#10;&#10;Descrizione generata automaticamente">
            <a:extLst>
              <a:ext uri="{FF2B5EF4-FFF2-40B4-BE49-F238E27FC236}">
                <a16:creationId xmlns:a16="http://schemas.microsoft.com/office/drawing/2014/main" id="{428FE0A9-FAE5-D452-86A3-1763B7AD0564}"/>
              </a:ext>
            </a:extLst>
          </p:cNvPr>
          <p:cNvPicPr>
            <a:picLocks noChangeAspect="1"/>
          </p:cNvPicPr>
          <p:nvPr/>
        </p:nvPicPr>
        <p:blipFill>
          <a:blip r:embed="rId3"/>
          <a:stretch>
            <a:fillRect/>
          </a:stretch>
        </p:blipFill>
        <p:spPr>
          <a:xfrm>
            <a:off x="5951665" y="2189587"/>
            <a:ext cx="2895600" cy="2241550"/>
          </a:xfrm>
          <a:prstGeom prst="rect">
            <a:avLst/>
          </a:prstGeom>
        </p:spPr>
      </p:pic>
      <mc:AlternateContent xmlns:mc="http://schemas.openxmlformats.org/markup-compatibility/2006" xmlns:a14="http://schemas.microsoft.com/office/drawing/2010/main">
        <mc:Choice Requires="a14">
          <p:sp>
            <p:nvSpPr>
              <p:cNvPr id="5" name="Titolo 1">
                <a:extLst>
                  <a:ext uri="{FF2B5EF4-FFF2-40B4-BE49-F238E27FC236}">
                    <a16:creationId xmlns:a16="http://schemas.microsoft.com/office/drawing/2014/main" id="{D430C7D4-D863-BBE9-B99C-439E478BBB3C}"/>
                  </a:ext>
                </a:extLst>
              </p:cNvPr>
              <p:cNvSpPr txBox="1">
                <a:spLocks/>
              </p:cNvSpPr>
              <p:nvPr/>
            </p:nvSpPr>
            <p:spPr>
              <a:xfrm>
                <a:off x="-1" y="207590"/>
                <a:ext cx="8420100" cy="39599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88900" lvl="3"/>
                <a:r>
                  <a:rPr lang="it-IT" sz="1600" b="1" kern="1200" dirty="0">
                    <a:solidFill>
                      <a:srgbClr val="C00000"/>
                    </a:solidFill>
                    <a:latin typeface="+mj-lt"/>
                    <a:ea typeface="+mj-ea"/>
                    <a:cs typeface="+mj-cs"/>
                  </a:rPr>
                  <a:t>The </a:t>
                </a:r>
                <a:r>
                  <a:rPr lang="it-IT" sz="1600" b="1" kern="1200" dirty="0" err="1">
                    <a:solidFill>
                      <a:srgbClr val="C00000"/>
                    </a:solidFill>
                    <a:latin typeface="+mj-lt"/>
                    <a:ea typeface="+mj-ea"/>
                    <a:cs typeface="+mj-cs"/>
                  </a:rPr>
                  <a:t>μ</a:t>
                </a:r>
                <a:r>
                  <a:rPr lang="it-IT" sz="1600" b="1" kern="1200" dirty="0">
                    <a:solidFill>
                      <a:srgbClr val="C00000"/>
                    </a:solidFill>
                    <a:latin typeface="+mj-lt"/>
                    <a:ea typeface="+mj-ea"/>
                    <a:cs typeface="+mj-cs"/>
                  </a:rPr>
                  <a:t>-RWELL Development for Large Area Detectors : </a:t>
                </a:r>
                <a14:m>
                  <m:oMath xmlns:m="http://schemas.openxmlformats.org/officeDocument/2006/math">
                    <m:r>
                      <m:rPr>
                        <m:sty m:val="p"/>
                      </m:rPr>
                      <a:rPr lang="it-IT" sz="1600" b="0" i="0" smtClean="0">
                        <a:solidFill>
                          <a:srgbClr val="C00000"/>
                        </a:solidFill>
                        <a:latin typeface="Cambria Math" panose="02040503050406030204" pitchFamily="18" charset="0"/>
                        <a:ea typeface="Cambria Math" panose="02040503050406030204" pitchFamily="18" charset="0"/>
                      </a:rPr>
                      <m:t>Spatial</m:t>
                    </m:r>
                    <m:r>
                      <a:rPr lang="it-IT" sz="1600" b="0" i="0" smtClean="0">
                        <a:solidFill>
                          <a:srgbClr val="C00000"/>
                        </a:solidFill>
                        <a:latin typeface="Cambria Math" panose="02040503050406030204" pitchFamily="18" charset="0"/>
                        <a:ea typeface="Cambria Math" panose="02040503050406030204" pitchFamily="18" charset="0"/>
                      </a:rPr>
                      <m:t> </m:t>
                    </m:r>
                    <m:r>
                      <m:rPr>
                        <m:sty m:val="p"/>
                      </m:rPr>
                      <a:rPr lang="it-IT" sz="1600" b="0" i="0" smtClean="0">
                        <a:solidFill>
                          <a:srgbClr val="C00000"/>
                        </a:solidFill>
                        <a:latin typeface="Cambria Math" panose="02040503050406030204" pitchFamily="18" charset="0"/>
                        <a:ea typeface="Cambria Math" panose="02040503050406030204" pitchFamily="18" charset="0"/>
                      </a:rPr>
                      <m:t>resolutio</m:t>
                    </m:r>
                    <m:r>
                      <a:rPr lang="it-IT" sz="1600" b="0" i="1" smtClean="0">
                        <a:solidFill>
                          <a:srgbClr val="C00000"/>
                        </a:solidFill>
                        <a:latin typeface="Cambria Math" panose="02040503050406030204" pitchFamily="18" charset="0"/>
                        <a:ea typeface="Cambria Math" panose="02040503050406030204" pitchFamily="18" charset="0"/>
                      </a:rPr>
                      <m:t>𝑛</m:t>
                    </m:r>
                    <m:r>
                      <a:rPr lang="it-IT" sz="1600" b="0" i="1" smtClean="0">
                        <a:solidFill>
                          <a:srgbClr val="C00000"/>
                        </a:solidFill>
                        <a:latin typeface="Cambria Math" panose="02040503050406030204" pitchFamily="18" charset="0"/>
                        <a:ea typeface="Cambria Math" panose="02040503050406030204" pitchFamily="18" charset="0"/>
                      </a:rPr>
                      <m:t> </m:t>
                    </m:r>
                    <m:r>
                      <a:rPr lang="it-IT" sz="1600" b="1" i="1" smtClean="0">
                        <a:solidFill>
                          <a:srgbClr val="C00000"/>
                        </a:solidFill>
                        <a:latin typeface="Cambria Math" panose="02040503050406030204" pitchFamily="18" charset="0"/>
                        <a:ea typeface="Cambria Math" panose="02040503050406030204" pitchFamily="18" charset="0"/>
                      </a:rPr>
                      <m:t>→</m:t>
                    </m:r>
                    <m:r>
                      <a:rPr lang="en-US" sz="1600" b="1" i="1">
                        <a:solidFill>
                          <a:srgbClr val="C00000"/>
                        </a:solidFill>
                        <a:latin typeface="Cambria Math" panose="02040503050406030204" pitchFamily="18" charset="0"/>
                        <a:ea typeface="Cambria Math" panose="02040503050406030204" pitchFamily="18" charset="0"/>
                      </a:rPr>
                      <m:t>𝝁</m:t>
                    </m:r>
                  </m:oMath>
                </a14:m>
                <a:r>
                  <a:rPr lang="en-US" sz="1600" b="1" dirty="0">
                    <a:solidFill>
                      <a:srgbClr val="C00000"/>
                    </a:solidFill>
                  </a:rPr>
                  <a:t>TPC reconstruction</a:t>
                </a:r>
              </a:p>
              <a:p>
                <a:pPr marL="7938" lvl="3" algn="ctr">
                  <a:lnSpc>
                    <a:spcPct val="90000"/>
                  </a:lnSpc>
                  <a:spcBef>
                    <a:spcPct val="0"/>
                  </a:spcBef>
                  <a:spcAft>
                    <a:spcPts val="600"/>
                  </a:spcAft>
                  <a:defRPr/>
                </a:pPr>
                <a:endParaRPr lang="it-IT" sz="1600" b="1" i="1" kern="1200" dirty="0">
                  <a:solidFill>
                    <a:srgbClr val="C00000"/>
                  </a:solidFill>
                  <a:latin typeface="+mj-lt"/>
                  <a:ea typeface="+mj-ea"/>
                  <a:cs typeface="+mj-cs"/>
                </a:endParaRPr>
              </a:p>
            </p:txBody>
          </p:sp>
        </mc:Choice>
        <mc:Fallback xmlns="">
          <p:sp>
            <p:nvSpPr>
              <p:cNvPr id="5" name="Titolo 1">
                <a:extLst>
                  <a:ext uri="{FF2B5EF4-FFF2-40B4-BE49-F238E27FC236}">
                    <a16:creationId xmlns:a16="http://schemas.microsoft.com/office/drawing/2014/main" id="{D430C7D4-D863-BBE9-B99C-439E478BBB3C}"/>
                  </a:ext>
                </a:extLst>
              </p:cNvPr>
              <p:cNvSpPr txBox="1">
                <a:spLocks noRot="1" noChangeAspect="1" noMove="1" noResize="1" noEditPoints="1" noAdjustHandles="1" noChangeArrowheads="1" noChangeShapeType="1" noTextEdit="1"/>
              </p:cNvSpPr>
              <p:nvPr/>
            </p:nvSpPr>
            <p:spPr>
              <a:xfrm>
                <a:off x="-1" y="207590"/>
                <a:ext cx="8420100" cy="395991"/>
              </a:xfrm>
              <a:prstGeom prst="rect">
                <a:avLst/>
              </a:prstGeom>
              <a:blipFill>
                <a:blip r:embed="rId4"/>
                <a:stretch>
                  <a:fillRect t="-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BA76EC81-DDBE-9E4F-A277-D99AA5F5E2EB}"/>
                  </a:ext>
                </a:extLst>
              </p:cNvPr>
              <p:cNvSpPr txBox="1"/>
              <p:nvPr/>
            </p:nvSpPr>
            <p:spPr>
              <a:xfrm>
                <a:off x="2013135" y="604850"/>
                <a:ext cx="4689104" cy="369332"/>
              </a:xfrm>
              <a:prstGeom prst="rect">
                <a:avLst/>
              </a:prstGeom>
              <a:noFill/>
            </p:spPr>
            <p:txBody>
              <a:bodyPr wrap="none" rtlCol="0">
                <a:spAutoFit/>
              </a:bodyPr>
              <a:lstStyle/>
              <a:p>
                <a:r>
                  <a:rPr lang="en-US" dirty="0"/>
                  <a:t>A possible solution :     </a:t>
                </a:r>
                <a14:m>
                  <m:oMath xmlns:m="http://schemas.openxmlformats.org/officeDocument/2006/math">
                    <m:r>
                      <a:rPr lang="it-IT" b="1" i="1" smtClean="0">
                        <a:solidFill>
                          <a:srgbClr val="C00000"/>
                        </a:solidFill>
                        <a:latin typeface="Cambria Math" panose="02040503050406030204" pitchFamily="18" charset="0"/>
                      </a:rPr>
                      <m:t>𝝁</m:t>
                    </m:r>
                    <m:r>
                      <a:rPr lang="it-IT" b="1" i="1" smtClean="0">
                        <a:solidFill>
                          <a:srgbClr val="C00000"/>
                        </a:solidFill>
                        <a:latin typeface="Cambria Math" panose="02040503050406030204" pitchFamily="18" charset="0"/>
                      </a:rPr>
                      <m:t>𝑻𝑷𝑪</m:t>
                    </m:r>
                    <m:r>
                      <a:rPr lang="it-IT" b="1" i="1" smtClean="0">
                        <a:solidFill>
                          <a:srgbClr val="C00000"/>
                        </a:solidFill>
                        <a:latin typeface="Cambria Math" panose="02040503050406030204" pitchFamily="18" charset="0"/>
                      </a:rPr>
                      <m:t> </m:t>
                    </m:r>
                    <m:r>
                      <a:rPr lang="it-IT" b="1" i="1" smtClean="0">
                        <a:solidFill>
                          <a:srgbClr val="C00000"/>
                        </a:solidFill>
                        <a:latin typeface="Cambria Math" panose="02040503050406030204" pitchFamily="18" charset="0"/>
                      </a:rPr>
                      <m:t>𝒓𝒆𝒄𝒐𝒏𝒔𝒕𝒓𝒖𝒄𝒕𝒊𝒐𝒏</m:t>
                    </m:r>
                  </m:oMath>
                </a14:m>
                <a:endParaRPr lang="en-US" dirty="0"/>
              </a:p>
            </p:txBody>
          </p:sp>
        </mc:Choice>
        <mc:Fallback xmlns="">
          <p:sp>
            <p:nvSpPr>
              <p:cNvPr id="6" name="CasellaDiTesto 5">
                <a:extLst>
                  <a:ext uri="{FF2B5EF4-FFF2-40B4-BE49-F238E27FC236}">
                    <a16:creationId xmlns:a16="http://schemas.microsoft.com/office/drawing/2014/main" id="{BA76EC81-DDBE-9E4F-A277-D99AA5F5E2EB}"/>
                  </a:ext>
                </a:extLst>
              </p:cNvPr>
              <p:cNvSpPr txBox="1">
                <a:spLocks noRot="1" noChangeAspect="1" noMove="1" noResize="1" noEditPoints="1" noAdjustHandles="1" noChangeArrowheads="1" noChangeShapeType="1" noTextEdit="1"/>
              </p:cNvSpPr>
              <p:nvPr/>
            </p:nvSpPr>
            <p:spPr>
              <a:xfrm>
                <a:off x="2013135" y="604850"/>
                <a:ext cx="4689104" cy="369332"/>
              </a:xfrm>
              <a:prstGeom prst="rect">
                <a:avLst/>
              </a:prstGeom>
              <a:blipFill>
                <a:blip r:embed="rId5"/>
                <a:stretch>
                  <a:fillRect l="-1081" t="-6667" b="-26667"/>
                </a:stretch>
              </a:blipFill>
            </p:spPr>
            <p:txBody>
              <a:bodyPr/>
              <a:lstStyle/>
              <a:p>
                <a:r>
                  <a:rPr lang="en-US">
                    <a:noFill/>
                  </a:rPr>
                  <a:t> </a:t>
                </a:r>
              </a:p>
            </p:txBody>
          </p:sp>
        </mc:Fallback>
      </mc:AlternateContent>
      <p:pic>
        <p:nvPicPr>
          <p:cNvPr id="17" name="Immagine 16" descr="Immagine che contiene linea, Diagramma, testo, diagramma&#10;&#10;Descrizione generata automaticamente">
            <a:extLst>
              <a:ext uri="{FF2B5EF4-FFF2-40B4-BE49-F238E27FC236}">
                <a16:creationId xmlns:a16="http://schemas.microsoft.com/office/drawing/2014/main" id="{BC2E9FEE-8B83-D14F-9F90-2FC574C0DD74}"/>
              </a:ext>
            </a:extLst>
          </p:cNvPr>
          <p:cNvPicPr>
            <a:picLocks noChangeAspect="1"/>
          </p:cNvPicPr>
          <p:nvPr/>
        </p:nvPicPr>
        <p:blipFill>
          <a:blip r:embed="rId6"/>
          <a:stretch>
            <a:fillRect/>
          </a:stretch>
        </p:blipFill>
        <p:spPr>
          <a:xfrm>
            <a:off x="188316" y="2438799"/>
            <a:ext cx="5296965" cy="1808857"/>
          </a:xfrm>
          <a:prstGeom prst="rect">
            <a:avLst/>
          </a:prstGeom>
          <a:ln>
            <a:solidFill>
              <a:schemeClr val="tx1"/>
            </a:solidFill>
          </a:ln>
        </p:spPr>
      </p:pic>
      <p:grpSp>
        <p:nvGrpSpPr>
          <p:cNvPr id="7" name="Gruppo 6">
            <a:extLst>
              <a:ext uri="{FF2B5EF4-FFF2-40B4-BE49-F238E27FC236}">
                <a16:creationId xmlns:a16="http://schemas.microsoft.com/office/drawing/2014/main" id="{3BABBCE9-DE53-8B61-CE2E-08234DDBC590}"/>
              </a:ext>
            </a:extLst>
          </p:cNvPr>
          <p:cNvGrpSpPr/>
          <p:nvPr/>
        </p:nvGrpSpPr>
        <p:grpSpPr>
          <a:xfrm>
            <a:off x="169799" y="855185"/>
            <a:ext cx="8910027" cy="3858399"/>
            <a:chOff x="79311" y="684192"/>
            <a:chExt cx="8910027" cy="3858399"/>
          </a:xfrm>
        </p:grpSpPr>
        <p:sp>
          <p:nvSpPr>
            <p:cNvPr id="15" name="CasellaDiTesto 14">
              <a:extLst>
                <a:ext uri="{FF2B5EF4-FFF2-40B4-BE49-F238E27FC236}">
                  <a16:creationId xmlns:a16="http://schemas.microsoft.com/office/drawing/2014/main" id="{FAAC0C4C-C2E9-0273-CDA2-54F9849E8562}"/>
                </a:ext>
              </a:extLst>
            </p:cNvPr>
            <p:cNvSpPr txBox="1"/>
            <p:nvPr/>
          </p:nvSpPr>
          <p:spPr>
            <a:xfrm>
              <a:off x="79311" y="684192"/>
              <a:ext cx="8845421" cy="1546577"/>
            </a:xfrm>
            <a:prstGeom prst="rect">
              <a:avLst/>
            </a:prstGeom>
            <a:noFill/>
          </p:spPr>
          <p:txBody>
            <a:bodyPr wrap="square">
              <a:spAutoFit/>
            </a:bodyPr>
            <a:lstStyle/>
            <a:p>
              <a:pPr marL="285750" indent="-285750" algn="just">
                <a:lnSpc>
                  <a:spcPct val="150000"/>
                </a:lnSpc>
                <a:buFont typeface="Wingdings" pitchFamily="2" charset="2"/>
                <a:buChar char="Ø"/>
              </a:pPr>
              <a:r>
                <a:rPr lang="en-US" sz="1400" dirty="0">
                  <a:effectLst/>
                </a:rPr>
                <a:t>The electrons created by the ionizing particle drift towards the amplification region</a:t>
              </a:r>
            </a:p>
            <a:p>
              <a:pPr algn="just">
                <a:lnSpc>
                  <a:spcPct val="150000"/>
                </a:lnSpc>
              </a:pPr>
              <a:endParaRPr lang="en-US" sz="500" dirty="0"/>
            </a:p>
            <a:p>
              <a:pPr marL="285750" indent="-285750" algn="just">
                <a:buFont typeface="Wingdings" pitchFamily="2" charset="2"/>
                <a:buChar char="Ø"/>
              </a:pPr>
              <a:r>
                <a:rPr lang="en-US" sz="1400" dirty="0">
                  <a:effectLst/>
                </a:rPr>
                <a:t>In the </a:t>
              </a:r>
              <a:r>
                <a:rPr lang="en-US" sz="1400" dirty="0" err="1">
                  <a:effectLst/>
                </a:rPr>
                <a:t>μTPC</a:t>
              </a:r>
              <a:r>
                <a:rPr lang="en-US" sz="1400" dirty="0">
                  <a:effectLst/>
                </a:rPr>
                <a:t> mode from the </a:t>
              </a:r>
              <a:r>
                <a:rPr lang="en-US" sz="1400" b="1" dirty="0">
                  <a:effectLst/>
                </a:rPr>
                <a:t>knowledge of the drift time </a:t>
              </a:r>
              <a:r>
                <a:rPr lang="en-US" sz="1400" dirty="0">
                  <a:effectLst/>
                </a:rPr>
                <a:t>and the </a:t>
              </a:r>
              <a:r>
                <a:rPr lang="en-US" sz="1400" b="1" dirty="0">
                  <a:effectLst/>
                </a:rPr>
                <a:t>measurement of the arrival time of electrons</a:t>
              </a:r>
              <a:r>
                <a:rPr lang="en-US" sz="1400" dirty="0">
                  <a:effectLst/>
                </a:rPr>
                <a:t>, the </a:t>
              </a:r>
              <a:r>
                <a:rPr lang="en-US" sz="1400" b="1" dirty="0">
                  <a:effectLst/>
                </a:rPr>
                <a:t>track segment in the gas gap is reconstructed </a:t>
              </a:r>
            </a:p>
            <a:p>
              <a:pPr algn="just"/>
              <a:endParaRPr lang="en-US" sz="500" b="1" dirty="0"/>
            </a:p>
            <a:p>
              <a:pPr marL="285750" indent="-285750" algn="just">
                <a:buFont typeface="Wingdings" pitchFamily="2" charset="2"/>
                <a:buChar char="Ø"/>
              </a:pPr>
              <a:r>
                <a:rPr lang="en-US" sz="1400" dirty="0">
                  <a:effectLst/>
                </a:rPr>
                <a:t>The </a:t>
              </a:r>
              <a:r>
                <a:rPr lang="en-US" sz="1400" b="1" dirty="0">
                  <a:effectLst/>
                </a:rPr>
                <a:t>fit of the analog signal </a:t>
              </a:r>
              <a:r>
                <a:rPr lang="en-US" sz="1400" dirty="0">
                  <a:effectLst/>
                </a:rPr>
                <a:t>gives </a:t>
              </a:r>
              <a:r>
                <a:rPr lang="en-US" sz="1400" b="1" dirty="0">
                  <a:effectLst/>
                </a:rPr>
                <a:t>the arrival time of drifting electrons</a:t>
              </a:r>
              <a:r>
                <a:rPr lang="en-US" sz="1400" dirty="0">
                  <a:effectLst/>
                </a:rPr>
                <a:t>. </a:t>
              </a:r>
            </a:p>
            <a:p>
              <a:pPr algn="just"/>
              <a:endParaRPr lang="en-US" sz="500" dirty="0">
                <a:effectLst/>
              </a:endParaRPr>
            </a:p>
            <a:p>
              <a:pPr marL="285750" indent="-285750" algn="just">
                <a:buFont typeface="Wingdings" pitchFamily="2" charset="2"/>
                <a:buChar char="Ø"/>
              </a:pPr>
              <a:r>
                <a:rPr lang="en-US" sz="1400" dirty="0">
                  <a:effectLst/>
                </a:rPr>
                <a:t>By the knowledge of </a:t>
              </a:r>
              <a:r>
                <a:rPr lang="en-US" sz="1400" b="1" dirty="0">
                  <a:effectLst/>
                </a:rPr>
                <a:t>the drift velocity, </a:t>
              </a:r>
              <a:r>
                <a:rPr lang="en-US" sz="1400" dirty="0">
                  <a:effectLst/>
                </a:rPr>
                <a:t>the 3D trajectory of </a:t>
              </a:r>
              <a:r>
                <a:rPr lang="en-US" sz="1400" dirty="0" err="1">
                  <a:effectLst/>
                </a:rPr>
                <a:t>th</a:t>
              </a:r>
              <a:r>
                <a:rPr lang="en-US" sz="1400" dirty="0">
                  <a:effectLst/>
                </a:rPr>
                <a:t> ionizing particle in the</a:t>
              </a:r>
              <a:r>
                <a:rPr lang="en-US" sz="1400" b="1" dirty="0">
                  <a:effectLst/>
                </a:rPr>
                <a:t> drift gap </a:t>
              </a:r>
              <a:r>
                <a:rPr lang="en-US" sz="1400" dirty="0">
                  <a:effectLst/>
                </a:rPr>
                <a:t>is reconstructed. </a:t>
              </a:r>
            </a:p>
          </p:txBody>
        </p:sp>
        <p:sp>
          <p:nvSpPr>
            <p:cNvPr id="25" name="CasellaDiTesto 24">
              <a:extLst>
                <a:ext uri="{FF2B5EF4-FFF2-40B4-BE49-F238E27FC236}">
                  <a16:creationId xmlns:a16="http://schemas.microsoft.com/office/drawing/2014/main" id="{AFDFA06F-8E4C-3096-FBBA-639C7C6FD6D9}"/>
                </a:ext>
              </a:extLst>
            </p:cNvPr>
            <p:cNvSpPr txBox="1"/>
            <p:nvPr/>
          </p:nvSpPr>
          <p:spPr>
            <a:xfrm>
              <a:off x="79311" y="4080926"/>
              <a:ext cx="2593910" cy="461665"/>
            </a:xfrm>
            <a:prstGeom prst="rect">
              <a:avLst/>
            </a:prstGeom>
            <a:noFill/>
          </p:spPr>
          <p:txBody>
            <a:bodyPr wrap="square">
              <a:spAutoFit/>
            </a:bodyPr>
            <a:lstStyle/>
            <a:p>
              <a:r>
                <a:rPr lang="en-US" sz="1200" dirty="0">
                  <a:effectLst/>
                </a:rPr>
                <a:t>Integrated charge as a function of the</a:t>
              </a:r>
            </a:p>
            <a:p>
              <a:r>
                <a:rPr lang="en-US" sz="1200" dirty="0">
                  <a:effectLst/>
                </a:rPr>
                <a:t>sampling time</a:t>
              </a:r>
            </a:p>
          </p:txBody>
        </p:sp>
        <p:sp>
          <p:nvSpPr>
            <p:cNvPr id="27" name="CasellaDiTesto 26">
              <a:extLst>
                <a:ext uri="{FF2B5EF4-FFF2-40B4-BE49-F238E27FC236}">
                  <a16:creationId xmlns:a16="http://schemas.microsoft.com/office/drawing/2014/main" id="{BA21567D-AE6F-06A4-31FB-FE6A9723511A}"/>
                </a:ext>
              </a:extLst>
            </p:cNvPr>
            <p:cNvSpPr txBox="1"/>
            <p:nvPr/>
          </p:nvSpPr>
          <p:spPr>
            <a:xfrm>
              <a:off x="2819399" y="4047968"/>
              <a:ext cx="2895600" cy="461665"/>
            </a:xfrm>
            <a:prstGeom prst="rect">
              <a:avLst/>
            </a:prstGeom>
            <a:noFill/>
          </p:spPr>
          <p:txBody>
            <a:bodyPr wrap="square">
              <a:spAutoFit/>
            </a:bodyPr>
            <a:lstStyle/>
            <a:p>
              <a:r>
                <a:rPr lang="en-US" sz="1200" dirty="0">
                  <a:effectLst/>
                </a:rPr>
                <a:t>Example of a track reconstruction using the TPC algorithm. </a:t>
              </a:r>
            </a:p>
          </p:txBody>
        </p:sp>
        <mc:AlternateContent xmlns:mc="http://schemas.openxmlformats.org/markup-compatibility/2006" xmlns:a14="http://schemas.microsoft.com/office/drawing/2010/main">
          <mc:Choice Requires="a14">
            <p:sp>
              <p:nvSpPr>
                <p:cNvPr id="29" name="CasellaDiTesto 28">
                  <a:extLst>
                    <a:ext uri="{FF2B5EF4-FFF2-40B4-BE49-F238E27FC236}">
                      <a16:creationId xmlns:a16="http://schemas.microsoft.com/office/drawing/2014/main" id="{B76B28A4-C7F1-E988-F7FD-150C89B213AA}"/>
                    </a:ext>
                  </a:extLst>
                </p:cNvPr>
                <p:cNvSpPr txBox="1"/>
                <p:nvPr/>
              </p:nvSpPr>
              <p:spPr>
                <a:xfrm>
                  <a:off x="5943036" y="4142481"/>
                  <a:ext cx="3046302" cy="400110"/>
                </a:xfrm>
                <a:prstGeom prst="rect">
                  <a:avLst/>
                </a:prstGeom>
                <a:noFill/>
              </p:spPr>
              <p:txBody>
                <a:bodyPr wrap="square">
                  <a:spAutoFit/>
                </a:bodyPr>
                <a:lstStyle/>
                <a:p>
                  <a:r>
                    <a:rPr lang="en-US" sz="1000" dirty="0">
                      <a:effectLst/>
                      <a:latin typeface="Helvetica" pitchFamily="2" charset="0"/>
                    </a:rPr>
                    <a:t>Comparison of the </a:t>
                  </a:r>
                  <a:r>
                    <a:rPr lang="en-US" sz="1000" b="1" dirty="0">
                      <a:solidFill>
                        <a:srgbClr val="C00000"/>
                      </a:solidFill>
                      <a:effectLst/>
                      <a:latin typeface="Helvetica" pitchFamily="2" charset="0"/>
                    </a:rPr>
                    <a:t>CC</a:t>
                  </a:r>
                  <a:r>
                    <a:rPr lang="en-US" sz="1000" dirty="0">
                      <a:effectLst/>
                      <a:latin typeface="Helvetica" pitchFamily="2" charset="0"/>
                    </a:rPr>
                    <a:t>  and </a:t>
                  </a:r>
                  <a14:m>
                    <m:oMath xmlns:m="http://schemas.openxmlformats.org/officeDocument/2006/math">
                      <m:r>
                        <a:rPr lang="en-US" sz="1000" b="1" i="1" smtClean="0">
                          <a:solidFill>
                            <a:srgbClr val="C00000"/>
                          </a:solidFill>
                          <a:latin typeface="Cambria Math" panose="02040503050406030204" pitchFamily="18" charset="0"/>
                        </a:rPr>
                        <m:t>𝝁</m:t>
                      </m:r>
                      <m:r>
                        <a:rPr lang="en-US" sz="1000" b="1" i="1" smtClean="0">
                          <a:solidFill>
                            <a:srgbClr val="C00000"/>
                          </a:solidFill>
                          <a:latin typeface="Cambria Math" panose="02040503050406030204" pitchFamily="18" charset="0"/>
                        </a:rPr>
                        <m:t>𝑻𝑷𝑪</m:t>
                      </m:r>
                      <m:r>
                        <a:rPr lang="en-US" sz="1000" b="1" i="1" smtClean="0">
                          <a:solidFill>
                            <a:srgbClr val="C00000"/>
                          </a:solidFill>
                          <a:latin typeface="Cambria Math" panose="02040503050406030204" pitchFamily="18" charset="0"/>
                        </a:rPr>
                        <m:t> </m:t>
                      </m:r>
                    </m:oMath>
                  </a14:m>
                  <a:r>
                    <a:rPr lang="en-US" sz="1000" dirty="0">
                      <a:effectLst/>
                      <a:latin typeface="Helvetica" pitchFamily="2" charset="0"/>
                    </a:rPr>
                    <a:t> reconstruction algorithms</a:t>
                  </a:r>
                  <a:r>
                    <a:rPr lang="en-US" sz="1000" dirty="0">
                      <a:latin typeface="Helvetica" pitchFamily="2" charset="0"/>
                    </a:rPr>
                    <a:t> in function of the impinging angle </a:t>
                  </a:r>
                </a:p>
              </p:txBody>
            </p:sp>
          </mc:Choice>
          <mc:Fallback xmlns="">
            <p:sp>
              <p:nvSpPr>
                <p:cNvPr id="29" name="CasellaDiTesto 28">
                  <a:extLst>
                    <a:ext uri="{FF2B5EF4-FFF2-40B4-BE49-F238E27FC236}">
                      <a16:creationId xmlns:a16="http://schemas.microsoft.com/office/drawing/2014/main" id="{B76B28A4-C7F1-E988-F7FD-150C89B213AA}"/>
                    </a:ext>
                  </a:extLst>
                </p:cNvPr>
                <p:cNvSpPr txBox="1">
                  <a:spLocks noRot="1" noChangeAspect="1" noMove="1" noResize="1" noEditPoints="1" noAdjustHandles="1" noChangeArrowheads="1" noChangeShapeType="1" noTextEdit="1"/>
                </p:cNvSpPr>
                <p:nvPr/>
              </p:nvSpPr>
              <p:spPr>
                <a:xfrm>
                  <a:off x="5943036" y="4142481"/>
                  <a:ext cx="3046302" cy="400110"/>
                </a:xfrm>
                <a:prstGeom prst="rect">
                  <a:avLst/>
                </a:prstGeom>
                <a:blipFill>
                  <a:blip r:embed="rId7"/>
                  <a:stretch>
                    <a:fillRect b="-6061"/>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1" name="CasellaDiTesto 30">
                <a:extLst>
                  <a:ext uri="{FF2B5EF4-FFF2-40B4-BE49-F238E27FC236}">
                    <a16:creationId xmlns:a16="http://schemas.microsoft.com/office/drawing/2014/main" id="{3E044116-DFA7-866F-7449-77C80225DA52}"/>
                  </a:ext>
                </a:extLst>
              </p:cNvPr>
              <p:cNvSpPr txBox="1"/>
              <p:nvPr/>
            </p:nvSpPr>
            <p:spPr>
              <a:xfrm>
                <a:off x="6640428" y="2239111"/>
                <a:ext cx="1651518" cy="246221"/>
              </a:xfrm>
              <a:prstGeom prst="rect">
                <a:avLst/>
              </a:prstGeom>
              <a:noFill/>
            </p:spPr>
            <p:txBody>
              <a:bodyPr wrap="square">
                <a:spAutoFit/>
              </a:bodyPr>
              <a:lstStyle/>
              <a:p>
                <a:pPr lvl="0"/>
                <a:r>
                  <a:rPr lang="it-IT" sz="1000" dirty="0">
                    <a:solidFill>
                      <a:prstClr val="black"/>
                    </a:solidFill>
                    <a:latin typeface="Helvetica" pitchFamily="2" charset="0"/>
                  </a:rPr>
                  <a:t>drift field </a:t>
                </a:r>
                <a14:m>
                  <m:oMath xmlns:m="http://schemas.openxmlformats.org/officeDocument/2006/math">
                    <m:sSub>
                      <m:sSubPr>
                        <m:ctrlPr>
                          <a:rPr lang="it-IT" sz="1000" i="1" dirty="0">
                            <a:solidFill>
                              <a:prstClr val="black"/>
                            </a:solidFill>
                            <a:latin typeface="Cambria Math" panose="02040503050406030204" pitchFamily="18" charset="0"/>
                          </a:rPr>
                        </m:ctrlPr>
                      </m:sSubPr>
                      <m:e>
                        <m:r>
                          <a:rPr lang="it-IT" sz="1000" i="1" dirty="0">
                            <a:solidFill>
                              <a:prstClr val="black"/>
                            </a:solidFill>
                            <a:latin typeface="Cambria Math" panose="02040503050406030204" pitchFamily="18" charset="0"/>
                          </a:rPr>
                          <m:t>𝐸</m:t>
                        </m:r>
                      </m:e>
                      <m:sub>
                        <m:r>
                          <a:rPr lang="it-IT" sz="1000" i="1" dirty="0">
                            <a:solidFill>
                              <a:prstClr val="black"/>
                            </a:solidFill>
                            <a:latin typeface="Cambria Math" panose="02040503050406030204" pitchFamily="18" charset="0"/>
                          </a:rPr>
                          <m:t>𝐷</m:t>
                        </m:r>
                      </m:sub>
                    </m:sSub>
                    <m:r>
                      <a:rPr lang="it-IT" sz="1000" i="1" dirty="0">
                        <a:solidFill>
                          <a:prstClr val="black"/>
                        </a:solidFill>
                        <a:latin typeface="Cambria Math" panose="02040503050406030204" pitchFamily="18" charset="0"/>
                      </a:rPr>
                      <m:t> = 1 </m:t>
                    </m:r>
                    <m:r>
                      <a:rPr lang="it-IT" sz="1000" i="1" dirty="0">
                        <a:solidFill>
                          <a:prstClr val="black"/>
                        </a:solidFill>
                        <a:latin typeface="Cambria Math" panose="02040503050406030204" pitchFamily="18" charset="0"/>
                      </a:rPr>
                      <m:t>𝑘𝑉</m:t>
                    </m:r>
                    <m:r>
                      <a:rPr lang="it-IT" sz="1000" i="1" dirty="0">
                        <a:solidFill>
                          <a:prstClr val="black"/>
                        </a:solidFill>
                        <a:latin typeface="Cambria Math" panose="02040503050406030204" pitchFamily="18" charset="0"/>
                      </a:rPr>
                      <m:t>/</m:t>
                    </m:r>
                    <m:r>
                      <a:rPr lang="it-IT" sz="1000" i="1" dirty="0">
                        <a:solidFill>
                          <a:prstClr val="black"/>
                        </a:solidFill>
                        <a:latin typeface="Cambria Math" panose="02040503050406030204" pitchFamily="18" charset="0"/>
                      </a:rPr>
                      <m:t>𝑐𝑚</m:t>
                    </m:r>
                  </m:oMath>
                </a14:m>
                <a:endParaRPr lang="it-IT" sz="1000" dirty="0">
                  <a:solidFill>
                    <a:prstClr val="black"/>
                  </a:solidFill>
                  <a:latin typeface="Helvetica" pitchFamily="2" charset="0"/>
                </a:endParaRPr>
              </a:p>
            </p:txBody>
          </p:sp>
        </mc:Choice>
        <mc:Fallback xmlns="">
          <p:sp>
            <p:nvSpPr>
              <p:cNvPr id="31" name="CasellaDiTesto 30">
                <a:extLst>
                  <a:ext uri="{FF2B5EF4-FFF2-40B4-BE49-F238E27FC236}">
                    <a16:creationId xmlns:a16="http://schemas.microsoft.com/office/drawing/2014/main" id="{3E044116-DFA7-866F-7449-77C80225DA52}"/>
                  </a:ext>
                </a:extLst>
              </p:cNvPr>
              <p:cNvSpPr txBox="1">
                <a:spLocks noRot="1" noChangeAspect="1" noMove="1" noResize="1" noEditPoints="1" noAdjustHandles="1" noChangeArrowheads="1" noChangeShapeType="1" noTextEdit="1"/>
              </p:cNvSpPr>
              <p:nvPr/>
            </p:nvSpPr>
            <p:spPr>
              <a:xfrm>
                <a:off x="6640428" y="2239111"/>
                <a:ext cx="1651518" cy="246221"/>
              </a:xfrm>
              <a:prstGeom prst="rect">
                <a:avLst/>
              </a:prstGeom>
              <a:blipFill>
                <a:blip r:embed="rId8"/>
                <a:stretch>
                  <a:fillRect b="-15000"/>
                </a:stretch>
              </a:blipFill>
            </p:spPr>
            <p:txBody>
              <a:bodyPr/>
              <a:lstStyle/>
              <a:p>
                <a:r>
                  <a:rPr lang="it-IT">
                    <a:noFill/>
                  </a:rPr>
                  <a:t> </a:t>
                </a:r>
              </a:p>
            </p:txBody>
          </p:sp>
        </mc:Fallback>
      </mc:AlternateContent>
      <p:sp>
        <p:nvSpPr>
          <p:cNvPr id="3" name="Segnaposto numero diapositiva 7">
            <a:extLst>
              <a:ext uri="{FF2B5EF4-FFF2-40B4-BE49-F238E27FC236}">
                <a16:creationId xmlns:a16="http://schemas.microsoft.com/office/drawing/2014/main" id="{B2AE931E-30D9-87B5-CE3E-2F8DCC77C8B3}"/>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57</a:t>
            </a:fld>
            <a:endParaRPr lang="en-US"/>
          </a:p>
        </p:txBody>
      </p:sp>
      <p:cxnSp>
        <p:nvCxnSpPr>
          <p:cNvPr id="4" name="Straight Connector 31">
            <a:extLst>
              <a:ext uri="{FF2B5EF4-FFF2-40B4-BE49-F238E27FC236}">
                <a16:creationId xmlns:a16="http://schemas.microsoft.com/office/drawing/2014/main" id="{2DFC3AF4-71E6-D789-F1A3-50DAB677DFC4}"/>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Segnaposto piè di pagina 23">
            <a:extLst>
              <a:ext uri="{FF2B5EF4-FFF2-40B4-BE49-F238E27FC236}">
                <a16:creationId xmlns:a16="http://schemas.microsoft.com/office/drawing/2014/main" id="{D532D823-E3C0-2ACF-95E6-D912CAF1B0FD}"/>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36559923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235922" y="133881"/>
            <a:ext cx="8733959" cy="424502"/>
          </a:xfrm>
          <a:prstGeom prst="rect">
            <a:avLst/>
          </a:prstGeom>
          <a:noFill/>
          <a:ln w="0">
            <a:noFill/>
          </a:ln>
        </p:spPr>
        <p:txBody>
          <a:bodyPr vert="horz" lIns="0" tIns="0" rIns="0" bIns="0" rtlCol="0" anchor="ctr">
            <a:noAutofit/>
          </a:bodyPr>
          <a:lstStyle/>
          <a:p>
            <a:r>
              <a:rPr lang="en-US" sz="2540" spc="50">
                <a:solidFill>
                  <a:srgbClr val="000000"/>
                </a:solidFill>
                <a:latin typeface="Impact"/>
                <a:ea typeface="Droid Sans Fallback"/>
              </a:rPr>
              <a:t>The μ-RWELL</a:t>
            </a:r>
            <a:r>
              <a:rPr lang="en-US" sz="2540" spc="50">
                <a:solidFill>
                  <a:srgbClr val="000000"/>
                </a:solidFill>
                <a:latin typeface="Impact"/>
              </a:rPr>
              <a:t> – High Rate scheme</a:t>
            </a:r>
          </a:p>
        </p:txBody>
      </p:sp>
      <p:pic>
        <p:nvPicPr>
          <p:cNvPr id="47" name="Immagine 46"/>
          <p:cNvPicPr/>
          <p:nvPr/>
        </p:nvPicPr>
        <p:blipFill>
          <a:blip r:embed="rId2"/>
          <a:srcRect l="2646" t="4974" r="4668" b="14775"/>
          <a:stretch/>
        </p:blipFill>
        <p:spPr>
          <a:xfrm>
            <a:off x="258453" y="2293942"/>
            <a:ext cx="3922722" cy="1930176"/>
          </a:xfrm>
          <a:prstGeom prst="rect">
            <a:avLst/>
          </a:prstGeom>
          <a:ln w="18000">
            <a:noFill/>
          </a:ln>
        </p:spPr>
      </p:pic>
      <p:sp>
        <p:nvSpPr>
          <p:cNvPr id="48" name="CasellaDiTesto 47"/>
          <p:cNvSpPr txBox="1"/>
          <p:nvPr/>
        </p:nvSpPr>
        <p:spPr>
          <a:xfrm>
            <a:off x="500093" y="966231"/>
            <a:ext cx="3235029" cy="896025"/>
          </a:xfrm>
          <a:prstGeom prst="rect">
            <a:avLst/>
          </a:prstGeom>
          <a:noFill/>
          <a:ln w="18000">
            <a:noFill/>
          </a:ln>
        </p:spPr>
        <p:txBody>
          <a:bodyPr lIns="81635" tIns="40817" rIns="81635" bIns="40817" anchor="ctr">
            <a:noAutofit/>
          </a:bodyPr>
          <a:lstStyle/>
          <a:p>
            <a:pPr algn="just"/>
            <a:r>
              <a:rPr lang="en-GB" sz="1270" spc="-1">
                <a:solidFill>
                  <a:srgbClr val="000000"/>
                </a:solidFill>
                <a:latin typeface="DejaVu Serif Condensed"/>
              </a:rPr>
              <a:t>To overcome </a:t>
            </a:r>
            <a:r>
              <a:rPr lang="en-GB" sz="1270" b="1" spc="-1">
                <a:solidFill>
                  <a:srgbClr val="000000"/>
                </a:solidFill>
                <a:latin typeface="DejaVu Serif Condensed"/>
              </a:rPr>
              <a:t>the intrinsic rate limitation</a:t>
            </a:r>
            <a:r>
              <a:rPr lang="en-GB" sz="1270" spc="-1">
                <a:solidFill>
                  <a:srgbClr val="000000"/>
                </a:solidFill>
                <a:latin typeface="DejaVu Serif Condensed"/>
              </a:rPr>
              <a:t> of the Single Resistive layout: introduction of an </a:t>
            </a:r>
            <a:r>
              <a:rPr lang="en-GB" sz="1270" b="1" spc="-1">
                <a:solidFill>
                  <a:srgbClr val="000000"/>
                </a:solidFill>
                <a:latin typeface="DejaVu Serif Condensed"/>
              </a:rPr>
              <a:t>high density “grounding network”</a:t>
            </a:r>
            <a:r>
              <a:rPr lang="en-GB" sz="1270" spc="-1">
                <a:solidFill>
                  <a:srgbClr val="000000"/>
                </a:solidFill>
                <a:latin typeface="DejaVu Serif Condensed"/>
              </a:rPr>
              <a:t>.</a:t>
            </a:r>
            <a:endParaRPr lang="en-US" sz="1270" spc="-1">
              <a:solidFill>
                <a:srgbClr val="000000"/>
              </a:solidFill>
              <a:latin typeface="DejaVu Serif Condensed"/>
            </a:endParaRPr>
          </a:p>
        </p:txBody>
      </p:sp>
      <p:sp>
        <p:nvSpPr>
          <p:cNvPr id="49" name="CasellaDiTesto 48"/>
          <p:cNvSpPr txBox="1"/>
          <p:nvPr/>
        </p:nvSpPr>
        <p:spPr>
          <a:xfrm>
            <a:off x="672506" y="4179382"/>
            <a:ext cx="3009717" cy="320989"/>
          </a:xfrm>
          <a:prstGeom prst="rect">
            <a:avLst/>
          </a:prstGeom>
          <a:noFill/>
          <a:ln w="18000">
            <a:noFill/>
          </a:ln>
        </p:spPr>
        <p:txBody>
          <a:bodyPr lIns="81635" tIns="40817" rIns="81635" bIns="40817" anchor="ctr">
            <a:noAutofit/>
          </a:bodyPr>
          <a:lstStyle/>
          <a:p>
            <a:pPr algn="just"/>
            <a:r>
              <a:rPr lang="en-GB" sz="1451" b="1" spc="-1">
                <a:solidFill>
                  <a:srgbClr val="000000"/>
                </a:solidFill>
                <a:latin typeface="DejaVu Serif Condensed"/>
              </a:rPr>
              <a:t>Single Resistive Layout (SRL)</a:t>
            </a:r>
            <a:endParaRPr lang="en-US" sz="1451" spc="-1">
              <a:solidFill>
                <a:srgbClr val="000000"/>
              </a:solidFill>
              <a:latin typeface="DejaVu Serif Condensed"/>
            </a:endParaRPr>
          </a:p>
        </p:txBody>
      </p:sp>
      <p:sp>
        <p:nvSpPr>
          <p:cNvPr id="50" name="Rettangolo 49"/>
          <p:cNvSpPr/>
          <p:nvPr/>
        </p:nvSpPr>
        <p:spPr>
          <a:xfrm rot="1566000">
            <a:off x="3537892" y="2198266"/>
            <a:ext cx="859779" cy="205067"/>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89798" tIns="48981" rIns="89798" bIns="48981" anchor="ctr">
            <a:noAutofit/>
          </a:bodyPr>
          <a:lstStyle/>
          <a:p>
            <a:pPr algn="ctr"/>
            <a:r>
              <a:rPr lang="en-GB" sz="1270" b="1" spc="-1">
                <a:solidFill>
                  <a:srgbClr val="FFFFFF"/>
                </a:solidFill>
                <a:latin typeface="DejaVu Serif Condensed"/>
              </a:rPr>
              <a:t>Low Rate</a:t>
            </a:r>
          </a:p>
        </p:txBody>
      </p:sp>
      <p:sp>
        <p:nvSpPr>
          <p:cNvPr id="51" name="Connettore 1 50"/>
          <p:cNvSpPr/>
          <p:nvPr/>
        </p:nvSpPr>
        <p:spPr>
          <a:xfrm>
            <a:off x="4576289" y="1604943"/>
            <a:ext cx="0" cy="2254104"/>
          </a:xfrm>
          <a:prstGeom prst="line">
            <a:avLst/>
          </a:prstGeom>
          <a:ln w="18000">
            <a:solidFill>
              <a:srgbClr val="000000"/>
            </a:solidFill>
            <a:roun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endParaRPr lang="en-GB" sz="907" spc="-1">
              <a:solidFill>
                <a:srgbClr val="000000"/>
              </a:solidFill>
              <a:latin typeface="DejaVu Serif Condensed"/>
            </a:endParaRPr>
          </a:p>
        </p:txBody>
      </p:sp>
      <p:sp>
        <p:nvSpPr>
          <p:cNvPr id="52" name="Connettore 1 51"/>
          <p:cNvSpPr/>
          <p:nvPr/>
        </p:nvSpPr>
        <p:spPr>
          <a:xfrm>
            <a:off x="6432014" y="1604943"/>
            <a:ext cx="0" cy="2254104"/>
          </a:xfrm>
          <a:prstGeom prst="line">
            <a:avLst/>
          </a:prstGeom>
          <a:ln w="18000">
            <a:solidFill>
              <a:srgbClr val="000000"/>
            </a:solidFill>
            <a:roun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endParaRPr lang="en-GB" sz="907" spc="-1">
              <a:solidFill>
                <a:srgbClr val="000000"/>
              </a:solidFill>
              <a:latin typeface="DejaVu Serif Condensed"/>
            </a:endParaRPr>
          </a:p>
        </p:txBody>
      </p:sp>
      <p:sp>
        <p:nvSpPr>
          <p:cNvPr id="53" name="Connettore 1 52"/>
          <p:cNvSpPr/>
          <p:nvPr/>
        </p:nvSpPr>
        <p:spPr>
          <a:xfrm>
            <a:off x="6817331" y="1637597"/>
            <a:ext cx="0" cy="2254104"/>
          </a:xfrm>
          <a:prstGeom prst="line">
            <a:avLst/>
          </a:prstGeom>
          <a:ln w="18000">
            <a:solidFill>
              <a:srgbClr val="000000"/>
            </a:solidFill>
            <a:roun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endParaRPr lang="en-GB" sz="907" spc="-1">
              <a:solidFill>
                <a:srgbClr val="000000"/>
              </a:solidFill>
              <a:latin typeface="DejaVu Serif Condensed"/>
            </a:endParaRPr>
          </a:p>
        </p:txBody>
      </p:sp>
      <p:sp>
        <p:nvSpPr>
          <p:cNvPr id="54" name="Connettore 1 53"/>
          <p:cNvSpPr/>
          <p:nvPr/>
        </p:nvSpPr>
        <p:spPr>
          <a:xfrm>
            <a:off x="7126564" y="1637597"/>
            <a:ext cx="0" cy="2254104"/>
          </a:xfrm>
          <a:prstGeom prst="line">
            <a:avLst/>
          </a:prstGeom>
          <a:ln w="18000">
            <a:solidFill>
              <a:srgbClr val="000000"/>
            </a:solidFill>
            <a:roun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endParaRPr lang="en-GB" sz="907" spc="-1">
              <a:solidFill>
                <a:srgbClr val="000000"/>
              </a:solidFill>
              <a:latin typeface="DejaVu Serif Condensed"/>
            </a:endParaRPr>
          </a:p>
        </p:txBody>
      </p:sp>
      <p:sp>
        <p:nvSpPr>
          <p:cNvPr id="55" name="Connettore 1 54"/>
          <p:cNvSpPr/>
          <p:nvPr/>
        </p:nvSpPr>
        <p:spPr>
          <a:xfrm>
            <a:off x="7435797" y="1637597"/>
            <a:ext cx="0" cy="2254104"/>
          </a:xfrm>
          <a:prstGeom prst="line">
            <a:avLst/>
          </a:prstGeom>
          <a:ln w="18000">
            <a:solidFill>
              <a:srgbClr val="000000"/>
            </a:solidFill>
            <a:roun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endParaRPr lang="en-GB" sz="907" spc="-1">
              <a:solidFill>
                <a:srgbClr val="000000"/>
              </a:solidFill>
              <a:latin typeface="DejaVu Serif Condensed"/>
            </a:endParaRPr>
          </a:p>
        </p:txBody>
      </p:sp>
      <p:sp>
        <p:nvSpPr>
          <p:cNvPr id="56" name="Connettore 1 55"/>
          <p:cNvSpPr/>
          <p:nvPr/>
        </p:nvSpPr>
        <p:spPr>
          <a:xfrm>
            <a:off x="7745357" y="1637597"/>
            <a:ext cx="0" cy="2254104"/>
          </a:xfrm>
          <a:prstGeom prst="line">
            <a:avLst/>
          </a:prstGeom>
          <a:ln w="18000">
            <a:solidFill>
              <a:srgbClr val="000000"/>
            </a:solidFill>
            <a:roun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endParaRPr lang="en-GB" sz="907" spc="-1">
              <a:solidFill>
                <a:srgbClr val="000000"/>
              </a:solidFill>
              <a:latin typeface="DejaVu Serif Condensed"/>
            </a:endParaRPr>
          </a:p>
        </p:txBody>
      </p:sp>
      <p:sp>
        <p:nvSpPr>
          <p:cNvPr id="57" name="Connettore 1 56"/>
          <p:cNvSpPr/>
          <p:nvPr/>
        </p:nvSpPr>
        <p:spPr>
          <a:xfrm>
            <a:off x="8054590" y="1637597"/>
            <a:ext cx="0" cy="2254104"/>
          </a:xfrm>
          <a:prstGeom prst="line">
            <a:avLst/>
          </a:prstGeom>
          <a:ln w="18000">
            <a:solidFill>
              <a:srgbClr val="000000"/>
            </a:solidFill>
            <a:roun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endParaRPr lang="en-GB" sz="907" spc="-1">
              <a:solidFill>
                <a:srgbClr val="000000"/>
              </a:solidFill>
              <a:latin typeface="DejaVu Serif Condensed"/>
            </a:endParaRPr>
          </a:p>
        </p:txBody>
      </p:sp>
      <p:sp>
        <p:nvSpPr>
          <p:cNvPr id="58" name="Connettore 1 57"/>
          <p:cNvSpPr/>
          <p:nvPr/>
        </p:nvSpPr>
        <p:spPr>
          <a:xfrm>
            <a:off x="8363823" y="1637597"/>
            <a:ext cx="0" cy="2254104"/>
          </a:xfrm>
          <a:prstGeom prst="line">
            <a:avLst/>
          </a:prstGeom>
          <a:ln w="18000">
            <a:solidFill>
              <a:srgbClr val="000000"/>
            </a:solidFill>
            <a:roun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endParaRPr lang="en-GB" sz="907" spc="-1">
              <a:solidFill>
                <a:srgbClr val="000000"/>
              </a:solidFill>
              <a:latin typeface="DejaVu Serif Condensed"/>
            </a:endParaRPr>
          </a:p>
        </p:txBody>
      </p:sp>
      <p:sp>
        <p:nvSpPr>
          <p:cNvPr id="59" name="Connettore 1 58"/>
          <p:cNvSpPr/>
          <p:nvPr/>
        </p:nvSpPr>
        <p:spPr>
          <a:xfrm>
            <a:off x="8673056" y="1637597"/>
            <a:ext cx="0" cy="2254104"/>
          </a:xfrm>
          <a:prstGeom prst="line">
            <a:avLst/>
          </a:prstGeom>
          <a:ln w="18000">
            <a:solidFill>
              <a:srgbClr val="000000"/>
            </a:solidFill>
            <a:roun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endParaRPr lang="en-GB" sz="907" spc="-1">
              <a:solidFill>
                <a:srgbClr val="000000"/>
              </a:solidFill>
              <a:latin typeface="DejaVu Serif Condensed"/>
            </a:endParaRPr>
          </a:p>
        </p:txBody>
      </p:sp>
      <p:sp>
        <p:nvSpPr>
          <p:cNvPr id="60" name="Connettore 1 59"/>
          <p:cNvSpPr/>
          <p:nvPr/>
        </p:nvSpPr>
        <p:spPr>
          <a:xfrm>
            <a:off x="4576289" y="1604943"/>
            <a:ext cx="1855725" cy="0"/>
          </a:xfrm>
          <a:prstGeom prst="line">
            <a:avLst/>
          </a:prstGeom>
          <a:ln w="18000">
            <a:solidFill>
              <a:srgbClr val="000000"/>
            </a:solidFill>
            <a:roun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endParaRPr lang="en-GB" sz="907" spc="-1">
              <a:solidFill>
                <a:srgbClr val="000000"/>
              </a:solidFill>
              <a:latin typeface="DejaVu Serif Condensed"/>
            </a:endParaRPr>
          </a:p>
        </p:txBody>
      </p:sp>
      <p:sp>
        <p:nvSpPr>
          <p:cNvPr id="61" name="Connettore 1 60"/>
          <p:cNvSpPr/>
          <p:nvPr/>
        </p:nvSpPr>
        <p:spPr>
          <a:xfrm>
            <a:off x="5503988" y="1428285"/>
            <a:ext cx="0" cy="176658"/>
          </a:xfrm>
          <a:prstGeom prst="line">
            <a:avLst/>
          </a:prstGeom>
          <a:ln w="18000">
            <a:solidFill>
              <a:srgbClr val="000000"/>
            </a:solidFill>
            <a:roun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endParaRPr lang="en-GB" sz="907" spc="-1">
              <a:solidFill>
                <a:srgbClr val="000000"/>
              </a:solidFill>
              <a:latin typeface="DejaVu Serif Condensed"/>
            </a:endParaRPr>
          </a:p>
        </p:txBody>
      </p:sp>
      <p:sp>
        <p:nvSpPr>
          <p:cNvPr id="62" name="CasellaDiTesto 61"/>
          <p:cNvSpPr txBox="1"/>
          <p:nvPr/>
        </p:nvSpPr>
        <p:spPr>
          <a:xfrm>
            <a:off x="5213367" y="1188278"/>
            <a:ext cx="608344" cy="350377"/>
          </a:xfrm>
          <a:prstGeom prst="rect">
            <a:avLst/>
          </a:prstGeom>
          <a:noFill/>
          <a:ln w="18000">
            <a:noFill/>
          </a:ln>
        </p:spPr>
        <p:txBody>
          <a:bodyPr lIns="81635" tIns="40817" rIns="81635" bIns="40817" anchor="ctr">
            <a:noAutofit/>
          </a:bodyPr>
          <a:lstStyle/>
          <a:p>
            <a:pPr algn="ctr"/>
            <a:r>
              <a:rPr lang="en-GB" sz="907" spc="-1">
                <a:solidFill>
                  <a:srgbClr val="000000"/>
                </a:solidFill>
                <a:latin typeface="DejaVu Serif Condensed"/>
              </a:rPr>
              <a:t>Ground</a:t>
            </a:r>
            <a:endParaRPr lang="en-US" sz="907" spc="-1">
              <a:solidFill>
                <a:srgbClr val="000000"/>
              </a:solidFill>
              <a:latin typeface="DejaVu Serif Condensed"/>
            </a:endParaRPr>
          </a:p>
        </p:txBody>
      </p:sp>
      <p:sp>
        <p:nvSpPr>
          <p:cNvPr id="63" name="Connettore 1 62"/>
          <p:cNvSpPr/>
          <p:nvPr/>
        </p:nvSpPr>
        <p:spPr>
          <a:xfrm>
            <a:off x="6817331" y="1640536"/>
            <a:ext cx="1855725" cy="0"/>
          </a:xfrm>
          <a:prstGeom prst="line">
            <a:avLst/>
          </a:prstGeom>
          <a:ln w="18000">
            <a:solidFill>
              <a:srgbClr val="000000"/>
            </a:solidFill>
            <a:roun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endParaRPr lang="en-GB" sz="907" spc="-1">
              <a:solidFill>
                <a:srgbClr val="000000"/>
              </a:solidFill>
              <a:latin typeface="DejaVu Serif Condensed"/>
            </a:endParaRPr>
          </a:p>
        </p:txBody>
      </p:sp>
      <p:sp>
        <p:nvSpPr>
          <p:cNvPr id="64" name="Connettore 1 63"/>
          <p:cNvSpPr/>
          <p:nvPr/>
        </p:nvSpPr>
        <p:spPr>
          <a:xfrm>
            <a:off x="7745357" y="1463551"/>
            <a:ext cx="0" cy="176658"/>
          </a:xfrm>
          <a:prstGeom prst="line">
            <a:avLst/>
          </a:prstGeom>
          <a:ln w="18000">
            <a:solidFill>
              <a:srgbClr val="000000"/>
            </a:solidFill>
            <a:roun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endParaRPr lang="en-GB" sz="907" spc="-1">
              <a:solidFill>
                <a:srgbClr val="000000"/>
              </a:solidFill>
              <a:latin typeface="DejaVu Serif Condensed"/>
            </a:endParaRPr>
          </a:p>
        </p:txBody>
      </p:sp>
      <p:sp>
        <p:nvSpPr>
          <p:cNvPr id="65" name="CasellaDiTesto 64"/>
          <p:cNvSpPr txBox="1"/>
          <p:nvPr/>
        </p:nvSpPr>
        <p:spPr>
          <a:xfrm>
            <a:off x="7422083" y="1223871"/>
            <a:ext cx="609323" cy="350377"/>
          </a:xfrm>
          <a:prstGeom prst="rect">
            <a:avLst/>
          </a:prstGeom>
          <a:noFill/>
          <a:ln w="18000">
            <a:noFill/>
          </a:ln>
        </p:spPr>
        <p:txBody>
          <a:bodyPr lIns="81635" tIns="40817" rIns="81635" bIns="40817" anchor="ctr">
            <a:noAutofit/>
          </a:bodyPr>
          <a:lstStyle/>
          <a:p>
            <a:pPr algn="ctr"/>
            <a:r>
              <a:rPr lang="en-GB" sz="907" spc="-1">
                <a:solidFill>
                  <a:srgbClr val="000000"/>
                </a:solidFill>
                <a:latin typeface="DejaVu Serif Condensed"/>
              </a:rPr>
              <a:t>Ground</a:t>
            </a:r>
            <a:endParaRPr lang="en-US" sz="907" spc="-1">
              <a:solidFill>
                <a:srgbClr val="000000"/>
              </a:solidFill>
              <a:latin typeface="DejaVu Serif Condensed"/>
            </a:endParaRPr>
          </a:p>
        </p:txBody>
      </p:sp>
      <p:sp>
        <p:nvSpPr>
          <p:cNvPr id="66" name="Rettangolo 65"/>
          <p:cNvSpPr/>
          <p:nvPr/>
        </p:nvSpPr>
        <p:spPr>
          <a:xfrm rot="1564800">
            <a:off x="8364803" y="1564452"/>
            <a:ext cx="581567" cy="138453"/>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89798" tIns="48981" rIns="89798" bIns="48981" anchor="ctr">
            <a:noAutofit/>
          </a:bodyPr>
          <a:lstStyle/>
          <a:p>
            <a:pPr algn="ctr"/>
            <a:r>
              <a:rPr lang="en-GB" sz="907" b="1" spc="-1">
                <a:solidFill>
                  <a:srgbClr val="FFFFFF"/>
                </a:solidFill>
                <a:latin typeface="DejaVu Serif Condensed"/>
              </a:rPr>
              <a:t>High Rate</a:t>
            </a:r>
          </a:p>
        </p:txBody>
      </p:sp>
      <p:sp>
        <p:nvSpPr>
          <p:cNvPr id="67" name="Rettangolo 66"/>
          <p:cNvSpPr/>
          <p:nvPr/>
        </p:nvSpPr>
        <p:spPr>
          <a:xfrm rot="1564800">
            <a:off x="6090454" y="1548778"/>
            <a:ext cx="581567" cy="138453"/>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89798" tIns="48981" rIns="89798" bIns="48981" anchor="ctr">
            <a:noAutofit/>
          </a:bodyPr>
          <a:lstStyle/>
          <a:p>
            <a:pPr algn="ctr"/>
            <a:r>
              <a:rPr lang="en-GB" sz="907" b="1" spc="-1">
                <a:solidFill>
                  <a:srgbClr val="FFFFFF"/>
                </a:solidFill>
                <a:latin typeface="DejaVu Serif Condensed"/>
              </a:rPr>
              <a:t>Low Rate</a:t>
            </a:r>
          </a:p>
        </p:txBody>
      </p:sp>
      <p:sp>
        <p:nvSpPr>
          <p:cNvPr id="68" name="Ovale 67"/>
          <p:cNvSpPr/>
          <p:nvPr/>
        </p:nvSpPr>
        <p:spPr>
          <a:xfrm>
            <a:off x="4984137" y="2160061"/>
            <a:ext cx="1051131" cy="1013579"/>
          </a:xfrm>
          <a:prstGeom prst="ellipse">
            <a:avLst/>
          </a:prstGeom>
          <a:pattFill prst="wdUpDiag">
            <a:fgClr>
              <a:srgbClr val="F58220"/>
            </a:fgClr>
            <a:bgClr>
              <a:srgbClr val="FFFFFF">
                <a:alpha val="0"/>
              </a:srgbClr>
            </a:bgClr>
          </a:pattFill>
          <a:ln w="18000">
            <a:solidFill>
              <a:srgbClr val="F58220"/>
            </a:solidFill>
            <a:round/>
          </a:ln>
        </p:spPr>
        <p:style>
          <a:lnRef idx="0">
            <a:scrgbClr r="0" g="0" b="0"/>
          </a:lnRef>
          <a:fillRef idx="0">
            <a:scrgbClr r="0" g="0" b="0"/>
          </a:fillRef>
          <a:effectRef idx="0">
            <a:scrgbClr r="0" g="0" b="0"/>
          </a:effectRef>
          <a:fontRef idx="minor"/>
        </p:style>
        <p:txBody>
          <a:bodyPr wrap="none" lIns="81635" tIns="40817" rIns="81635" bIns="40817" anchor="ctr">
            <a:noAutofit/>
          </a:bodyPr>
          <a:lstStyle/>
          <a:p>
            <a:pPr algn="just"/>
            <a:endParaRPr lang="en-GB" sz="907" spc="-1">
              <a:solidFill>
                <a:srgbClr val="000000"/>
              </a:solidFill>
              <a:latin typeface="DejaVu Serif Condensed"/>
            </a:endParaRPr>
          </a:p>
        </p:txBody>
      </p:sp>
      <p:sp>
        <p:nvSpPr>
          <p:cNvPr id="69" name="Ovale 68"/>
          <p:cNvSpPr/>
          <p:nvPr/>
        </p:nvSpPr>
        <p:spPr>
          <a:xfrm>
            <a:off x="7228771" y="2180306"/>
            <a:ext cx="1051458" cy="1013253"/>
          </a:xfrm>
          <a:prstGeom prst="ellipse">
            <a:avLst/>
          </a:prstGeom>
          <a:pattFill prst="wdUpDiag">
            <a:fgClr>
              <a:srgbClr val="F58220"/>
            </a:fgClr>
            <a:bgClr>
              <a:srgbClr val="FFFFFF">
                <a:alpha val="0"/>
              </a:srgbClr>
            </a:bgClr>
          </a:pattFill>
          <a:ln w="18000">
            <a:solidFill>
              <a:srgbClr val="F58220"/>
            </a:solidFill>
            <a:round/>
          </a:ln>
        </p:spPr>
        <p:style>
          <a:lnRef idx="0">
            <a:scrgbClr r="0" g="0" b="0"/>
          </a:lnRef>
          <a:fillRef idx="0">
            <a:scrgbClr r="0" g="0" b="0"/>
          </a:fillRef>
          <a:effectRef idx="0">
            <a:scrgbClr r="0" g="0" b="0"/>
          </a:effectRef>
          <a:fontRef idx="minor"/>
        </p:style>
        <p:txBody>
          <a:bodyPr wrap="none" lIns="81635" tIns="40817" rIns="81635" bIns="40817" anchor="ctr">
            <a:noAutofit/>
          </a:bodyPr>
          <a:lstStyle/>
          <a:p>
            <a:pPr algn="just"/>
            <a:endParaRPr lang="en-GB" sz="907" spc="-1">
              <a:solidFill>
                <a:srgbClr val="000000"/>
              </a:solidFill>
              <a:latin typeface="DejaVu Serif Condensed"/>
            </a:endParaRPr>
          </a:p>
        </p:txBody>
      </p:sp>
      <p:sp>
        <p:nvSpPr>
          <p:cNvPr id="70" name="Connettore 1 69"/>
          <p:cNvSpPr/>
          <p:nvPr/>
        </p:nvSpPr>
        <p:spPr>
          <a:xfrm flipV="1">
            <a:off x="7590577" y="2352392"/>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71" name="Connettore 1 70"/>
          <p:cNvSpPr/>
          <p:nvPr/>
        </p:nvSpPr>
        <p:spPr>
          <a:xfrm flipH="1" flipV="1">
            <a:off x="7456369" y="2354352"/>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72" name="Connettore 1 71"/>
          <p:cNvSpPr/>
          <p:nvPr/>
        </p:nvSpPr>
        <p:spPr>
          <a:xfrm flipH="1">
            <a:off x="7458329" y="2510438"/>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73" name="Connettore 1 72"/>
          <p:cNvSpPr/>
          <p:nvPr/>
        </p:nvSpPr>
        <p:spPr>
          <a:xfrm>
            <a:off x="7592536" y="2508805"/>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74" name="Connettore 1 73"/>
          <p:cNvSpPr/>
          <p:nvPr/>
        </p:nvSpPr>
        <p:spPr>
          <a:xfrm flipV="1">
            <a:off x="7899810" y="2463089"/>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75" name="Connettore 1 74"/>
          <p:cNvSpPr/>
          <p:nvPr/>
        </p:nvSpPr>
        <p:spPr>
          <a:xfrm flipH="1" flipV="1">
            <a:off x="7765929" y="2464722"/>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76" name="Connettore 1 75"/>
          <p:cNvSpPr/>
          <p:nvPr/>
        </p:nvSpPr>
        <p:spPr>
          <a:xfrm flipH="1">
            <a:off x="7767562" y="2620808"/>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77" name="Connettore 1 76"/>
          <p:cNvSpPr/>
          <p:nvPr/>
        </p:nvSpPr>
        <p:spPr>
          <a:xfrm>
            <a:off x="7901770" y="2619502"/>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78" name="Connettore 1 77"/>
          <p:cNvSpPr/>
          <p:nvPr/>
        </p:nvSpPr>
        <p:spPr>
          <a:xfrm flipV="1">
            <a:off x="7290814" y="2790935"/>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79" name="Connettore 1 78"/>
          <p:cNvSpPr/>
          <p:nvPr/>
        </p:nvSpPr>
        <p:spPr>
          <a:xfrm flipH="1" flipV="1">
            <a:off x="7156606" y="2792894"/>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80" name="Connettore 1 79"/>
          <p:cNvSpPr/>
          <p:nvPr/>
        </p:nvSpPr>
        <p:spPr>
          <a:xfrm flipH="1">
            <a:off x="7158565" y="2948981"/>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81" name="Connettore 1 80"/>
          <p:cNvSpPr/>
          <p:nvPr/>
        </p:nvSpPr>
        <p:spPr>
          <a:xfrm>
            <a:off x="7292773" y="2947348"/>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82" name="Connettore 1 81"/>
          <p:cNvSpPr/>
          <p:nvPr/>
        </p:nvSpPr>
        <p:spPr>
          <a:xfrm flipV="1">
            <a:off x="8206431" y="2552561"/>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83" name="Connettore 1 82"/>
          <p:cNvSpPr/>
          <p:nvPr/>
        </p:nvSpPr>
        <p:spPr>
          <a:xfrm flipH="1" flipV="1">
            <a:off x="8072550" y="2554194"/>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84" name="Connettore 1 83"/>
          <p:cNvSpPr/>
          <p:nvPr/>
        </p:nvSpPr>
        <p:spPr>
          <a:xfrm flipH="1">
            <a:off x="8074183" y="2710280"/>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85" name="Connettore 1 84"/>
          <p:cNvSpPr/>
          <p:nvPr/>
        </p:nvSpPr>
        <p:spPr>
          <a:xfrm>
            <a:off x="8208390" y="2708974"/>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86" name="CasellaDiTesto 85"/>
          <p:cNvSpPr txBox="1"/>
          <p:nvPr/>
        </p:nvSpPr>
        <p:spPr>
          <a:xfrm>
            <a:off x="6588100" y="3845332"/>
            <a:ext cx="2351086" cy="350377"/>
          </a:xfrm>
          <a:prstGeom prst="rect">
            <a:avLst/>
          </a:prstGeom>
          <a:noFill/>
          <a:ln w="18000">
            <a:noFill/>
          </a:ln>
        </p:spPr>
        <p:txBody>
          <a:bodyPr lIns="81635" tIns="40817" rIns="81635" bIns="40817" anchor="ctr">
            <a:noAutofit/>
          </a:bodyPr>
          <a:lstStyle/>
          <a:p>
            <a:pPr algn="ctr"/>
            <a:r>
              <a:rPr lang="en-GB" sz="907" spc="-1">
                <a:solidFill>
                  <a:srgbClr val="000000"/>
                </a:solidFill>
                <a:latin typeface="DejaVu Serif Condensed"/>
              </a:rPr>
              <a:t>A sort of tiling with</a:t>
            </a:r>
            <a:endParaRPr lang="en-US" sz="907" spc="-1">
              <a:solidFill>
                <a:srgbClr val="000000"/>
              </a:solidFill>
              <a:latin typeface="DejaVu Serif Condensed"/>
            </a:endParaRPr>
          </a:p>
          <a:p>
            <a:pPr algn="ctr"/>
            <a:r>
              <a:rPr lang="en-GB" sz="907" spc="-1">
                <a:solidFill>
                  <a:srgbClr val="000000"/>
                </a:solidFill>
                <a:latin typeface="DejaVu Serif Condensed"/>
              </a:rPr>
              <a:t>smaller low rate schemes.</a:t>
            </a:r>
            <a:endParaRPr lang="en-US" sz="907" spc="-1">
              <a:solidFill>
                <a:srgbClr val="000000"/>
              </a:solidFill>
              <a:latin typeface="DejaVu Serif Condensed"/>
            </a:endParaRPr>
          </a:p>
        </p:txBody>
      </p:sp>
      <p:sp>
        <p:nvSpPr>
          <p:cNvPr id="87" name="Connettore 1 86"/>
          <p:cNvSpPr/>
          <p:nvPr/>
        </p:nvSpPr>
        <p:spPr>
          <a:xfrm>
            <a:off x="5498763" y="2702443"/>
            <a:ext cx="486218" cy="0"/>
          </a:xfrm>
          <a:prstGeom prst="line">
            <a:avLst/>
          </a:prstGeom>
          <a:ln w="18000">
            <a:solidFill>
              <a:srgbClr val="000000"/>
            </a:solidFill>
            <a:round/>
            <a:tailEnd type="triangle" w="med" len="me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r>
              <a:rPr lang="en-GB" sz="907" spc="-1">
                <a:solidFill>
                  <a:srgbClr val="000000"/>
                </a:solidFill>
                <a:latin typeface="DejaVu Serif Condensed"/>
              </a:rPr>
              <a:t>spot size</a:t>
            </a:r>
            <a:endParaRPr lang="en-US" sz="907" spc="-1">
              <a:solidFill>
                <a:srgbClr val="000000"/>
              </a:solidFill>
              <a:latin typeface="DejaVu Serif Condensed"/>
            </a:endParaRPr>
          </a:p>
          <a:p>
            <a:pPr algn="just"/>
            <a:endParaRPr lang="en-US" sz="907" spc="-1">
              <a:solidFill>
                <a:srgbClr val="000000"/>
              </a:solidFill>
              <a:latin typeface="DejaVu Serif Condensed"/>
            </a:endParaRPr>
          </a:p>
        </p:txBody>
      </p:sp>
      <p:sp>
        <p:nvSpPr>
          <p:cNvPr id="88" name="Connettore 1 87"/>
          <p:cNvSpPr/>
          <p:nvPr/>
        </p:nvSpPr>
        <p:spPr>
          <a:xfrm flipV="1">
            <a:off x="7909280" y="2981308"/>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89" name="Connettore 1 88"/>
          <p:cNvSpPr/>
          <p:nvPr/>
        </p:nvSpPr>
        <p:spPr>
          <a:xfrm flipH="1" flipV="1">
            <a:off x="7775399" y="2982941"/>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90" name="Connettore 1 89"/>
          <p:cNvSpPr/>
          <p:nvPr/>
        </p:nvSpPr>
        <p:spPr>
          <a:xfrm flipH="1">
            <a:off x="7777031" y="3139353"/>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91" name="Connettore 1 90"/>
          <p:cNvSpPr/>
          <p:nvPr/>
        </p:nvSpPr>
        <p:spPr>
          <a:xfrm>
            <a:off x="7911239" y="3137720"/>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3" name="PlaceHolder 2"/>
          <p:cNvSpPr>
            <a:spLocks noGrp="1"/>
          </p:cNvSpPr>
          <p:nvPr>
            <p:ph type="ftr" idx="2"/>
          </p:nvPr>
        </p:nvSpPr>
        <p:spPr/>
        <p:txBody>
          <a:bodyPr/>
          <a:lstStyle/>
          <a:p>
            <a:r>
              <a:t>M. Giovannetti - μ-RWELL @ LNF</a:t>
            </a:r>
          </a:p>
        </p:txBody>
      </p:sp>
      <p:sp>
        <p:nvSpPr>
          <p:cNvPr id="4" name="PlaceHolder 3"/>
          <p:cNvSpPr>
            <a:spLocks noGrp="1"/>
          </p:cNvSpPr>
          <p:nvPr>
            <p:ph type="sldNum" idx="3"/>
          </p:nvPr>
        </p:nvSpPr>
        <p:spPr/>
        <p:txBody>
          <a:bodyPr/>
          <a:lstStyle/>
          <a:p>
            <a:fld id="{61855553-B809-4DEE-8774-C2B3519B85AD}" type="slidenum">
              <a:t>58</a:t>
            </a:fld>
            <a:endParaRPr/>
          </a:p>
        </p:txBody>
      </p:sp>
      <p:sp>
        <p:nvSpPr>
          <p:cNvPr id="5" name="PlaceHolder 4"/>
          <p:cNvSpPr>
            <a:spLocks noGrp="1"/>
          </p:cNvSpPr>
          <p:nvPr>
            <p:ph type="dt" idx="1"/>
          </p:nvPr>
        </p:nvSpPr>
        <p:spPr/>
        <p:txBody>
          <a:bodyPr/>
          <a:lstStyle/>
          <a:p>
            <a:r>
              <a:rPr lang="en-GB"/>
              <a:t>18/04/24</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p:cNvSpPr>
          <p:nvPr>
            <p:ph type="title"/>
          </p:nvPr>
        </p:nvSpPr>
        <p:spPr>
          <a:xfrm>
            <a:off x="235922" y="133881"/>
            <a:ext cx="8733959" cy="424502"/>
          </a:xfrm>
          <a:prstGeom prst="rect">
            <a:avLst/>
          </a:prstGeom>
          <a:noFill/>
          <a:ln w="0">
            <a:noFill/>
          </a:ln>
        </p:spPr>
        <p:txBody>
          <a:bodyPr vert="horz" lIns="0" tIns="0" rIns="0" bIns="0" rtlCol="0" anchor="ctr">
            <a:noAutofit/>
          </a:bodyPr>
          <a:lstStyle/>
          <a:p>
            <a:r>
              <a:rPr lang="en-US" sz="2540" spc="50">
                <a:solidFill>
                  <a:srgbClr val="000000"/>
                </a:solidFill>
                <a:latin typeface="Impact"/>
              </a:rPr>
              <a:t>Spot Effect for SRL – Manufacturer plot</a:t>
            </a:r>
          </a:p>
        </p:txBody>
      </p:sp>
      <p:sp>
        <p:nvSpPr>
          <p:cNvPr id="93" name="CasellaDiTesto 92"/>
          <p:cNvSpPr txBox="1"/>
          <p:nvPr/>
        </p:nvSpPr>
        <p:spPr>
          <a:xfrm>
            <a:off x="162124" y="1406080"/>
            <a:ext cx="3046616" cy="2194021"/>
          </a:xfrm>
          <a:prstGeom prst="rect">
            <a:avLst/>
          </a:prstGeom>
          <a:noFill/>
          <a:ln w="18000">
            <a:noFill/>
          </a:ln>
        </p:spPr>
        <p:txBody>
          <a:bodyPr lIns="81635" tIns="40817" rIns="81635" bIns="40817" anchor="ctr">
            <a:noAutofit/>
          </a:bodyPr>
          <a:lstStyle/>
          <a:p>
            <a:r>
              <a:rPr lang="en-US" sz="1089" spc="-1">
                <a:solidFill>
                  <a:srgbClr val="000000"/>
                </a:solidFill>
                <a:latin typeface="DejaVu Serif Condensed"/>
                <a:ea typeface="Droid Sans Fallback"/>
              </a:rPr>
              <a:t>From the mathematical model:</a:t>
            </a:r>
            <a:endParaRPr lang="en-US" sz="1089" spc="-1">
              <a:solidFill>
                <a:srgbClr val="000000"/>
              </a:solidFill>
              <a:latin typeface="DejaVu Serif Condensed"/>
            </a:endParaRPr>
          </a:p>
          <a:p>
            <a:endParaRPr lang="en-US" sz="1089" spc="-1">
              <a:solidFill>
                <a:srgbClr val="000000"/>
              </a:solidFill>
              <a:latin typeface="DejaVu Serif Condensed"/>
            </a:endParaRPr>
          </a:p>
          <a:p>
            <a:r>
              <a:rPr lang="en-US" sz="1089" b="1" spc="-1">
                <a:solidFill>
                  <a:srgbClr val="000000"/>
                </a:solidFill>
                <a:latin typeface="DejaVu Serif Condensed"/>
                <a:ea typeface="Droid Sans Fallback"/>
              </a:rPr>
              <a:t>1.</a:t>
            </a:r>
            <a:r>
              <a:rPr lang="en-US" sz="1089" spc="-1">
                <a:solidFill>
                  <a:srgbClr val="000000"/>
                </a:solidFill>
                <a:latin typeface="DejaVu Serif Condensed"/>
                <a:ea typeface="Droid Sans Fallback"/>
              </a:rPr>
              <a:t> detectors with same size but </a:t>
            </a:r>
            <a:r>
              <a:rPr lang="en-US" sz="1089" b="1" spc="-1">
                <a:solidFill>
                  <a:srgbClr val="000000"/>
                </a:solidFill>
                <a:latin typeface="DejaVu Serif Condensed"/>
                <a:ea typeface="Droid Sans Fallback"/>
              </a:rPr>
              <a:t>different resistivity</a:t>
            </a:r>
            <a:r>
              <a:rPr lang="en-US" sz="1089" spc="-1">
                <a:solidFill>
                  <a:srgbClr val="000000"/>
                </a:solidFill>
                <a:latin typeface="DejaVu Serif Condensed"/>
                <a:ea typeface="Droid Sans Fallback"/>
              </a:rPr>
              <a:t> exhibit a rate capability scaling as the inverse of their resistivity:</a:t>
            </a:r>
            <a:endParaRPr lang="en-US" sz="1089" spc="-1">
              <a:solidFill>
                <a:srgbClr val="000000"/>
              </a:solidFill>
              <a:latin typeface="DejaVu Serif Condensed"/>
            </a:endParaRPr>
          </a:p>
          <a:p>
            <a:endParaRPr lang="en-US" sz="1089" spc="-1">
              <a:solidFill>
                <a:srgbClr val="000000"/>
              </a:solidFill>
              <a:latin typeface="DejaVu Serif Condensed"/>
            </a:endParaRPr>
          </a:p>
          <a:p>
            <a:pPr>
              <a:lnSpc>
                <a:spcPct val="100000"/>
              </a:lnSpc>
            </a:pPr>
            <a:r>
              <a:rPr lang="en-US" sz="1089" b="1" spc="-1">
                <a:solidFill>
                  <a:srgbClr val="000000"/>
                </a:solidFill>
                <a:latin typeface="DejaVu Serif Condensed"/>
                <a:ea typeface="Droid Sans Fallback"/>
              </a:rPr>
              <a:t>2.</a:t>
            </a:r>
            <a:r>
              <a:rPr lang="en-US" sz="1089" spc="-1">
                <a:solidFill>
                  <a:srgbClr val="000000"/>
                </a:solidFill>
                <a:latin typeface="DejaVu Serif Condensed"/>
                <a:ea typeface="Droid Sans Fallback"/>
              </a:rPr>
              <a:t> for the SRL, </a:t>
            </a:r>
            <a:r>
              <a:rPr lang="en-US" sz="1089" b="1" spc="-1">
                <a:solidFill>
                  <a:srgbClr val="000000"/>
                </a:solidFill>
                <a:latin typeface="DejaVu Serif Condensed"/>
                <a:ea typeface="Droid Sans Fallback"/>
              </a:rPr>
              <a:t>increasing the active area</a:t>
            </a:r>
            <a:r>
              <a:rPr lang="en-US" sz="1089" spc="-1">
                <a:solidFill>
                  <a:srgbClr val="000000"/>
                </a:solidFill>
                <a:latin typeface="DejaVu Serif Condensed"/>
                <a:ea typeface="Droid Sans Fallback"/>
              </a:rPr>
              <a:t> from 10</a:t>
            </a:r>
            <a:r>
              <a:rPr lang="en-US" sz="1089" spc="-1">
                <a:solidFill>
                  <a:srgbClr val="000000"/>
                </a:solidFill>
                <a:latin typeface="DejaVu Serif Condensed"/>
                <a:ea typeface="Arial"/>
              </a:rPr>
              <a:t>×</a:t>
            </a:r>
            <a:r>
              <a:rPr lang="en-US" sz="1089" spc="-1">
                <a:solidFill>
                  <a:srgbClr val="000000"/>
                </a:solidFill>
                <a:latin typeface="DejaVu Serif Condensed"/>
                <a:ea typeface="Droid Sans Fallback"/>
              </a:rPr>
              <a:t>10 cm</a:t>
            </a:r>
            <a:r>
              <a:rPr lang="en-US" sz="1089" spc="-1" baseline="33000">
                <a:solidFill>
                  <a:srgbClr val="000000"/>
                </a:solidFill>
                <a:latin typeface="DejaVu Serif Condensed"/>
                <a:ea typeface="Droid Sans Fallback"/>
              </a:rPr>
              <a:t>2</a:t>
            </a:r>
            <a:r>
              <a:rPr lang="en-US" sz="1089" spc="-1">
                <a:solidFill>
                  <a:srgbClr val="000000"/>
                </a:solidFill>
                <a:latin typeface="DejaVu Serif Condensed"/>
                <a:ea typeface="Droid Sans Fallback"/>
              </a:rPr>
              <a:t> to 50</a:t>
            </a:r>
            <a:r>
              <a:rPr lang="en-US" sz="1089" spc="-1">
                <a:solidFill>
                  <a:srgbClr val="000000"/>
                </a:solidFill>
                <a:latin typeface="Arial"/>
                <a:ea typeface="Arial"/>
              </a:rPr>
              <a:t>×</a:t>
            </a:r>
            <a:r>
              <a:rPr lang="en-US" sz="1089" spc="-1">
                <a:solidFill>
                  <a:srgbClr val="000000"/>
                </a:solidFill>
                <a:latin typeface="DejaVu Serif Condensed"/>
                <a:ea typeface="Droid Sans Fallback"/>
              </a:rPr>
              <a:t>50 cm</a:t>
            </a:r>
            <a:r>
              <a:rPr lang="en-US" sz="1089" spc="-1" baseline="33000">
                <a:solidFill>
                  <a:srgbClr val="000000"/>
                </a:solidFill>
                <a:latin typeface="DejaVu Serif Condensed"/>
                <a:ea typeface="Droid Sans Fallback"/>
              </a:rPr>
              <a:t>2</a:t>
            </a:r>
            <a:r>
              <a:rPr lang="en-US" sz="1089" spc="-1">
                <a:solidFill>
                  <a:srgbClr val="000000"/>
                </a:solidFill>
                <a:latin typeface="DejaVu Serif Condensed"/>
                <a:ea typeface="Droid Sans Fallback"/>
              </a:rPr>
              <a:t> the rate capability should go down to few kHz/cm</a:t>
            </a:r>
            <a:r>
              <a:rPr lang="en-US" sz="1089" spc="-1" baseline="33000">
                <a:solidFill>
                  <a:srgbClr val="000000"/>
                </a:solidFill>
                <a:latin typeface="DejaVu Serif Condensed"/>
                <a:ea typeface="Droid Sans Fallback"/>
              </a:rPr>
              <a:t>2</a:t>
            </a:r>
            <a:endParaRPr lang="en-US" sz="1089" spc="-1">
              <a:solidFill>
                <a:srgbClr val="000000"/>
              </a:solidFill>
              <a:latin typeface="DejaVu Serif Condensed"/>
            </a:endParaRPr>
          </a:p>
          <a:p>
            <a:endParaRPr lang="en-US" sz="1089" spc="-1">
              <a:solidFill>
                <a:srgbClr val="000000"/>
              </a:solidFill>
              <a:latin typeface="DejaVu Serif Condensed"/>
            </a:endParaRPr>
          </a:p>
          <a:p>
            <a:r>
              <a:rPr lang="en-US" sz="1089" b="1" spc="-1">
                <a:solidFill>
                  <a:srgbClr val="000000"/>
                </a:solidFill>
                <a:latin typeface="DejaVu Serif Condensed"/>
                <a:ea typeface="Droid Sans Fallback"/>
              </a:rPr>
              <a:t>3.</a:t>
            </a:r>
            <a:r>
              <a:rPr lang="en-US" sz="1089" spc="-1">
                <a:solidFill>
                  <a:srgbClr val="000000"/>
                </a:solidFill>
                <a:latin typeface="DejaVu Serif Condensed"/>
                <a:ea typeface="Droid Sans Fallback"/>
              </a:rPr>
              <a:t> thus using a DLC </a:t>
            </a:r>
            <a:r>
              <a:rPr lang="en-US" sz="1089" b="1" spc="-1">
                <a:solidFill>
                  <a:srgbClr val="000000"/>
                </a:solidFill>
                <a:latin typeface="DejaVu Serif Condensed"/>
                <a:ea typeface="Droid Sans Fallback"/>
              </a:rPr>
              <a:t>ground sectoring</a:t>
            </a:r>
            <a:r>
              <a:rPr lang="en-US" sz="1089" spc="-1">
                <a:solidFill>
                  <a:srgbClr val="000000"/>
                </a:solidFill>
                <a:latin typeface="DejaVu Serif Condensed"/>
                <a:ea typeface="Droid Sans Fallback"/>
              </a:rPr>
              <a:t> every 10/20/30 cm, detectors could achieve rate capability up to 100kHz/cm</a:t>
            </a:r>
            <a:r>
              <a:rPr lang="en-US" sz="1089" spc="-1" baseline="33000">
                <a:solidFill>
                  <a:srgbClr val="000000"/>
                </a:solidFill>
                <a:latin typeface="DejaVu Serif Condensed"/>
                <a:ea typeface="Droid Sans Fallback"/>
              </a:rPr>
              <a:t>2</a:t>
            </a:r>
            <a:r>
              <a:rPr lang="en-US" sz="1089" spc="-1">
                <a:solidFill>
                  <a:srgbClr val="000000"/>
                </a:solidFill>
                <a:latin typeface="DejaVu Serif Condensed"/>
                <a:ea typeface="Droid Sans Fallback"/>
              </a:rPr>
              <a:t> (with X-ray)</a:t>
            </a:r>
            <a:endParaRPr lang="en-US" sz="1089" spc="-1">
              <a:solidFill>
                <a:srgbClr val="000000"/>
              </a:solidFill>
              <a:latin typeface="DejaVu Serif Condensed"/>
            </a:endParaRPr>
          </a:p>
        </p:txBody>
      </p:sp>
      <p:pic>
        <p:nvPicPr>
          <p:cNvPr id="94" name="Immagine 93"/>
          <p:cNvPicPr/>
          <p:nvPr/>
        </p:nvPicPr>
        <p:blipFill>
          <a:blip r:embed="rId2"/>
          <a:stretch/>
        </p:blipFill>
        <p:spPr>
          <a:xfrm>
            <a:off x="3216577" y="515280"/>
            <a:ext cx="5830694" cy="4239139"/>
          </a:xfrm>
          <a:prstGeom prst="rect">
            <a:avLst/>
          </a:prstGeom>
          <a:ln w="18000">
            <a:noFill/>
          </a:ln>
        </p:spPr>
      </p:pic>
      <p:sp>
        <p:nvSpPr>
          <p:cNvPr id="95" name="Rettangolo 94"/>
          <p:cNvSpPr/>
          <p:nvPr/>
        </p:nvSpPr>
        <p:spPr>
          <a:xfrm>
            <a:off x="3723040" y="1093582"/>
            <a:ext cx="933251" cy="226292"/>
          </a:xfrm>
          <a:prstGeom prst="rect">
            <a:avLst/>
          </a:prstGeom>
          <a:solidFill>
            <a:srgbClr val="FFFFFF">
              <a:alpha val="50000"/>
            </a:srgbClr>
          </a:solidFill>
          <a:ln w="18000">
            <a:solidFill>
              <a:srgbClr val="FAA61A"/>
            </a:solidFill>
            <a:round/>
          </a:ln>
        </p:spPr>
        <p:style>
          <a:lnRef idx="0">
            <a:scrgbClr r="0" g="0" b="0"/>
          </a:lnRef>
          <a:fillRef idx="0">
            <a:scrgbClr r="0" g="0" b="0"/>
          </a:fillRef>
          <a:effectRef idx="0">
            <a:scrgbClr r="0" g="0" b="0"/>
          </a:effectRef>
          <a:fontRef idx="minor"/>
        </p:style>
        <p:txBody>
          <a:bodyPr wrap="none" lIns="81635" tIns="40817" rIns="81635" bIns="40817" anchor="ctr">
            <a:noAutofit/>
          </a:bodyPr>
          <a:lstStyle/>
          <a:p>
            <a:pPr algn="ctr"/>
            <a:r>
              <a:rPr lang="en-US" sz="1089" b="1" spc="-1">
                <a:solidFill>
                  <a:srgbClr val="000000"/>
                </a:solidFill>
                <a:latin typeface="DejaVu Serif Condensed"/>
              </a:rPr>
              <a:t>10x10 cm</a:t>
            </a:r>
            <a:r>
              <a:rPr lang="en-US" sz="1089" b="1" spc="-1" baseline="33000">
                <a:solidFill>
                  <a:srgbClr val="000000"/>
                </a:solidFill>
                <a:latin typeface="DejaVu Serif Condensed"/>
              </a:rPr>
              <a:t>2</a:t>
            </a:r>
            <a:endParaRPr lang="en-US" sz="1089" b="1" spc="-1">
              <a:solidFill>
                <a:srgbClr val="000000"/>
              </a:solidFill>
              <a:latin typeface="DejaVu Serif Condensed"/>
            </a:endParaRPr>
          </a:p>
        </p:txBody>
      </p:sp>
      <p:sp>
        <p:nvSpPr>
          <p:cNvPr id="96" name="Rettangolo 95"/>
          <p:cNvSpPr/>
          <p:nvPr/>
        </p:nvSpPr>
        <p:spPr>
          <a:xfrm>
            <a:off x="5825630" y="1941932"/>
            <a:ext cx="425481" cy="225966"/>
          </a:xfrm>
          <a:prstGeom prst="rect">
            <a:avLst/>
          </a:prstGeom>
          <a:solidFill>
            <a:srgbClr val="FFFFFF">
              <a:alpha val="50000"/>
            </a:srgbClr>
          </a:solidFill>
          <a:ln w="18000">
            <a:solidFill>
              <a:srgbClr val="FAA61A"/>
            </a:solidFill>
            <a:round/>
          </a:ln>
        </p:spPr>
        <p:style>
          <a:lnRef idx="0">
            <a:scrgbClr r="0" g="0" b="0"/>
          </a:lnRef>
          <a:fillRef idx="0">
            <a:scrgbClr r="0" g="0" b="0"/>
          </a:fillRef>
          <a:effectRef idx="0">
            <a:scrgbClr r="0" g="0" b="0"/>
          </a:effectRef>
          <a:fontRef idx="minor"/>
        </p:style>
        <p:txBody>
          <a:bodyPr wrap="none" lIns="81635" tIns="40817" rIns="81635" bIns="40817" anchor="ctr">
            <a:noAutofit/>
          </a:bodyPr>
          <a:lstStyle/>
          <a:p>
            <a:pPr algn="ctr"/>
            <a:r>
              <a:rPr lang="en-US" sz="1089" b="1" spc="-1">
                <a:solidFill>
                  <a:srgbClr val="000000"/>
                </a:solidFill>
                <a:latin typeface="DejaVu Serif Condensed"/>
                <a:ea typeface="DejaVu Serif Condensed"/>
              </a:rPr>
              <a:t>×</a:t>
            </a:r>
            <a:r>
              <a:rPr lang="en-US" sz="1089" b="1" spc="-1">
                <a:solidFill>
                  <a:srgbClr val="000000"/>
                </a:solidFill>
                <a:latin typeface="DejaVu Serif Condensed"/>
              </a:rPr>
              <a:t> 1/3</a:t>
            </a:r>
          </a:p>
        </p:txBody>
      </p:sp>
      <p:sp>
        <p:nvSpPr>
          <p:cNvPr id="97" name="Connettore 1 96"/>
          <p:cNvSpPr/>
          <p:nvPr/>
        </p:nvSpPr>
        <p:spPr>
          <a:xfrm>
            <a:off x="6306949" y="1920707"/>
            <a:ext cx="0" cy="452911"/>
          </a:xfrm>
          <a:prstGeom prst="line">
            <a:avLst/>
          </a:prstGeom>
          <a:ln w="18000">
            <a:solidFill>
              <a:srgbClr val="F58220"/>
            </a:solidFill>
            <a:round/>
            <a:tailEnd type="triangle" w="med" len="me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endParaRPr lang="en-US" sz="1089" spc="-1">
              <a:solidFill>
                <a:srgbClr val="000000"/>
              </a:solidFill>
              <a:latin typeface="DejaVu Serif Condensed"/>
            </a:endParaRPr>
          </a:p>
        </p:txBody>
      </p:sp>
      <p:sp>
        <p:nvSpPr>
          <p:cNvPr id="98" name="Rettangolo 97"/>
          <p:cNvSpPr/>
          <p:nvPr/>
        </p:nvSpPr>
        <p:spPr>
          <a:xfrm>
            <a:off x="3723040" y="2179653"/>
            <a:ext cx="933251" cy="225966"/>
          </a:xfrm>
          <a:prstGeom prst="rect">
            <a:avLst/>
          </a:prstGeom>
          <a:solidFill>
            <a:srgbClr val="FFFFFF">
              <a:alpha val="50000"/>
            </a:srgbClr>
          </a:solidFill>
          <a:ln w="18000">
            <a:solidFill>
              <a:srgbClr val="FAA61A"/>
            </a:solidFill>
            <a:round/>
          </a:ln>
        </p:spPr>
        <p:style>
          <a:lnRef idx="0">
            <a:scrgbClr r="0" g="0" b="0"/>
          </a:lnRef>
          <a:fillRef idx="0">
            <a:scrgbClr r="0" g="0" b="0"/>
          </a:fillRef>
          <a:effectRef idx="0">
            <a:scrgbClr r="0" g="0" b="0"/>
          </a:effectRef>
          <a:fontRef idx="minor"/>
        </p:style>
        <p:txBody>
          <a:bodyPr wrap="none" lIns="81635" tIns="40817" rIns="81635" bIns="40817" anchor="ctr">
            <a:noAutofit/>
          </a:bodyPr>
          <a:lstStyle/>
          <a:p>
            <a:pPr algn="ctr"/>
            <a:r>
              <a:rPr lang="en-US" sz="1089" b="1" spc="-1">
                <a:solidFill>
                  <a:srgbClr val="000000"/>
                </a:solidFill>
                <a:latin typeface="DejaVu Serif Condensed"/>
              </a:rPr>
              <a:t>50x50 cm</a:t>
            </a:r>
            <a:r>
              <a:rPr lang="en-US" sz="1089" b="1" spc="-1" baseline="33000">
                <a:solidFill>
                  <a:srgbClr val="000000"/>
                </a:solidFill>
                <a:latin typeface="DejaVu Serif Condensed"/>
              </a:rPr>
              <a:t>2</a:t>
            </a:r>
            <a:endParaRPr lang="en-US" sz="1089" b="1" spc="-1">
              <a:solidFill>
                <a:srgbClr val="000000"/>
              </a:solidFill>
              <a:latin typeface="DejaVu Serif Condensed"/>
            </a:endParaRPr>
          </a:p>
        </p:txBody>
      </p:sp>
      <p:sp>
        <p:nvSpPr>
          <p:cNvPr id="99" name="Rettangolo 98"/>
          <p:cNvSpPr/>
          <p:nvPr/>
        </p:nvSpPr>
        <p:spPr>
          <a:xfrm>
            <a:off x="2362349" y="2095406"/>
            <a:ext cx="449972" cy="183515"/>
          </a:xfrm>
          <a:prstGeom prst="rect">
            <a:avLst/>
          </a:prstGeom>
          <a:solidFill>
            <a:srgbClr val="FFFFFF">
              <a:alpha val="50000"/>
            </a:srgbClr>
          </a:solidFill>
          <a:ln w="18000">
            <a:solidFill>
              <a:srgbClr val="FAA61A"/>
            </a:solidFill>
            <a:round/>
          </a:ln>
        </p:spPr>
        <p:style>
          <a:lnRef idx="0">
            <a:scrgbClr r="0" g="0" b="0"/>
          </a:lnRef>
          <a:fillRef idx="0">
            <a:scrgbClr r="0" g="0" b="0"/>
          </a:fillRef>
          <a:effectRef idx="0">
            <a:scrgbClr r="0" g="0" b="0"/>
          </a:effectRef>
          <a:fontRef idx="minor"/>
        </p:style>
        <p:txBody>
          <a:bodyPr wrap="none" lIns="81635" tIns="40817" rIns="81635" bIns="40817" anchor="ctr">
            <a:noAutofit/>
          </a:bodyPr>
          <a:lstStyle/>
          <a:p>
            <a:pPr algn="ctr"/>
            <a:r>
              <a:rPr lang="en-US" sz="1089" b="1" spc="-1">
                <a:solidFill>
                  <a:srgbClr val="000000"/>
                </a:solidFill>
                <a:latin typeface="DejaVu Serif Condensed"/>
                <a:ea typeface="DejaVu Serif Condensed"/>
              </a:rPr>
              <a:t>×</a:t>
            </a:r>
            <a:r>
              <a:rPr lang="en-US" sz="1089" b="1" spc="-1">
                <a:solidFill>
                  <a:srgbClr val="000000"/>
                </a:solidFill>
                <a:latin typeface="DejaVu Serif Condensed"/>
              </a:rPr>
              <a:t> 1/3</a:t>
            </a:r>
          </a:p>
        </p:txBody>
      </p:sp>
      <p:pic>
        <p:nvPicPr>
          <p:cNvPr id="100" name="Elemento grafico 99"/>
          <p:cNvPicPr/>
          <p:nvPr/>
        </p:nvPicPr>
        <p:blipFill>
          <a:blip r:embed="rId3">
            <a:extLst>
              <a:ext uri="{96DAC541-7B7A-43D3-8B79-37D633B846F1}">
                <asvg:svgBlip xmlns:asvg="http://schemas.microsoft.com/office/drawing/2016/SVG/main" r:embed="rId4"/>
              </a:ext>
            </a:extLst>
          </a:blip>
          <a:stretch/>
        </p:blipFill>
        <p:spPr>
          <a:xfrm>
            <a:off x="204901" y="4360938"/>
            <a:ext cx="365398" cy="365398"/>
          </a:xfrm>
          <a:prstGeom prst="rect">
            <a:avLst/>
          </a:prstGeom>
          <a:ln w="18000">
            <a:noFill/>
          </a:ln>
        </p:spPr>
      </p:pic>
      <p:sp>
        <p:nvSpPr>
          <p:cNvPr id="101" name="CasellaDiTesto 100"/>
          <p:cNvSpPr txBox="1"/>
          <p:nvPr/>
        </p:nvSpPr>
        <p:spPr>
          <a:xfrm>
            <a:off x="490950" y="4335142"/>
            <a:ext cx="2258022" cy="396746"/>
          </a:xfrm>
          <a:prstGeom prst="rect">
            <a:avLst/>
          </a:prstGeom>
          <a:solidFill>
            <a:srgbClr val="FFFFFF"/>
          </a:solidFill>
          <a:ln w="18000">
            <a:solidFill>
              <a:srgbClr val="ED1C24"/>
            </a:solidFill>
            <a:round/>
          </a:ln>
        </p:spPr>
        <p:txBody>
          <a:bodyPr lIns="89798" tIns="48981" rIns="89798" bIns="48981" anchor="ctr">
            <a:noAutofit/>
          </a:bodyPr>
          <a:lstStyle/>
          <a:p>
            <a:pPr algn="ctr"/>
            <a:r>
              <a:rPr lang="en-US" sz="998" b="1" spc="-1">
                <a:solidFill>
                  <a:srgbClr val="CE181E"/>
                </a:solidFill>
                <a:latin typeface="DejaVu Serif Condensed"/>
              </a:rPr>
              <a:t>Different primary ionization </a:t>
            </a:r>
            <a:r>
              <a:rPr lang="en-US" sz="998" b="1" spc="-1">
                <a:solidFill>
                  <a:srgbClr val="CE181E"/>
                </a:solidFill>
                <a:latin typeface="DejaVu Serif Condensed"/>
                <a:ea typeface="DejaVu Serif Condensed"/>
              </a:rPr>
              <a:t>⇒</a:t>
            </a:r>
            <a:endParaRPr lang="en-US" sz="998" spc="-1">
              <a:solidFill>
                <a:srgbClr val="000000"/>
              </a:solidFill>
              <a:latin typeface="DejaVu Serif Condensed"/>
            </a:endParaRPr>
          </a:p>
          <a:p>
            <a:pPr algn="ctr"/>
            <a:r>
              <a:rPr lang="en-US" sz="998" b="1" spc="-1">
                <a:solidFill>
                  <a:srgbClr val="CE181E"/>
                </a:solidFill>
                <a:latin typeface="DejaVu Serif Condensed"/>
              </a:rPr>
              <a:t>Rate Cap.</a:t>
            </a:r>
            <a:r>
              <a:rPr lang="en-US" sz="998" b="1" spc="-1" baseline="-8000">
                <a:solidFill>
                  <a:srgbClr val="CE181E"/>
                </a:solidFill>
                <a:latin typeface="DejaVu Serif Condensed"/>
              </a:rPr>
              <a:t>m.i.p.</a:t>
            </a:r>
            <a:r>
              <a:rPr lang="en-US" sz="998" b="1" spc="-1">
                <a:solidFill>
                  <a:srgbClr val="CE181E"/>
                </a:solidFill>
                <a:latin typeface="DejaVu Serif Condensed"/>
              </a:rPr>
              <a:t> = 3</a:t>
            </a:r>
            <a:r>
              <a:rPr lang="en-US" sz="998" b="1" spc="-1">
                <a:solidFill>
                  <a:srgbClr val="CE181E"/>
                </a:solidFill>
                <a:latin typeface="DejaVu Serif Condensed"/>
                <a:ea typeface="DejaVu Serif Condensed"/>
              </a:rPr>
              <a:t>×Rate Cap.</a:t>
            </a:r>
            <a:r>
              <a:rPr lang="en-US" sz="998" b="1" spc="-1" baseline="-8000">
                <a:solidFill>
                  <a:srgbClr val="CE181E"/>
                </a:solidFill>
                <a:latin typeface="DejaVu Serif Condensed"/>
                <a:ea typeface="DejaVu Serif Condensed"/>
              </a:rPr>
              <a:t>X-ray</a:t>
            </a:r>
            <a:endParaRPr lang="en-US" sz="998" spc="-1">
              <a:solidFill>
                <a:srgbClr val="000000"/>
              </a:solidFill>
              <a:latin typeface="DejaVu Serif Condensed"/>
            </a:endParaRPr>
          </a:p>
        </p:txBody>
      </p:sp>
      <p:pic>
        <p:nvPicPr>
          <p:cNvPr id="102" name="Elemento grafico 101"/>
          <p:cNvPicPr/>
          <p:nvPr/>
        </p:nvPicPr>
        <p:blipFill>
          <a:blip r:embed="rId5">
            <a:extLst>
              <a:ext uri="{96DAC541-7B7A-43D3-8B79-37D633B846F1}">
                <asvg:svgBlip xmlns:asvg="http://schemas.microsoft.com/office/drawing/2016/SVG/main" r:embed="rId6"/>
              </a:ext>
            </a:extLst>
          </a:blip>
          <a:stretch/>
        </p:blipFill>
        <p:spPr>
          <a:xfrm>
            <a:off x="4106071" y="3499527"/>
            <a:ext cx="1743069" cy="522790"/>
          </a:xfrm>
          <a:prstGeom prst="rect">
            <a:avLst/>
          </a:prstGeom>
          <a:ln w="7200">
            <a:solidFill>
              <a:srgbClr val="000000"/>
            </a:solidFill>
            <a:round/>
          </a:ln>
        </p:spPr>
      </p:pic>
      <p:sp>
        <p:nvSpPr>
          <p:cNvPr id="103" name="Ovale 102"/>
          <p:cNvSpPr/>
          <p:nvPr/>
        </p:nvSpPr>
        <p:spPr>
          <a:xfrm>
            <a:off x="6568834" y="1740783"/>
            <a:ext cx="368337" cy="845085"/>
          </a:xfrm>
          <a:prstGeom prst="ellipse">
            <a:avLst/>
          </a:prstGeom>
          <a:noFill/>
          <a:ln w="36000">
            <a:solidFill>
              <a:srgbClr val="2A6099"/>
            </a:solidFill>
            <a:round/>
          </a:ln>
        </p:spPr>
        <p:style>
          <a:lnRef idx="0">
            <a:scrgbClr r="0" g="0" b="0"/>
          </a:lnRef>
          <a:fillRef idx="0">
            <a:scrgbClr r="0" g="0" b="0"/>
          </a:fillRef>
          <a:effectRef idx="0">
            <a:scrgbClr r="0" g="0" b="0"/>
          </a:effectRef>
          <a:fontRef idx="minor"/>
        </p:style>
        <p:txBody>
          <a:bodyPr wrap="none" lIns="89798" tIns="48981" rIns="89798" bIns="48981" anchor="ctr">
            <a:noAutofit/>
          </a:bodyPr>
          <a:lstStyle/>
          <a:p>
            <a:pPr algn="just"/>
            <a:endParaRPr lang="en-US" sz="1089" spc="-1">
              <a:solidFill>
                <a:srgbClr val="000000"/>
              </a:solidFill>
              <a:latin typeface="DejaVu Serif Condensed"/>
            </a:endParaRPr>
          </a:p>
        </p:txBody>
      </p:sp>
      <p:sp>
        <p:nvSpPr>
          <p:cNvPr id="104" name="Ovale 103"/>
          <p:cNvSpPr/>
          <p:nvPr/>
        </p:nvSpPr>
        <p:spPr>
          <a:xfrm>
            <a:off x="8234187" y="3210539"/>
            <a:ext cx="368337" cy="845085"/>
          </a:xfrm>
          <a:prstGeom prst="ellipse">
            <a:avLst/>
          </a:prstGeom>
          <a:noFill/>
          <a:ln w="36000">
            <a:solidFill>
              <a:srgbClr val="2A6099"/>
            </a:solidFill>
            <a:round/>
          </a:ln>
        </p:spPr>
        <p:style>
          <a:lnRef idx="0">
            <a:scrgbClr r="0" g="0" b="0"/>
          </a:lnRef>
          <a:fillRef idx="0">
            <a:scrgbClr r="0" g="0" b="0"/>
          </a:fillRef>
          <a:effectRef idx="0">
            <a:scrgbClr r="0" g="0" b="0"/>
          </a:effectRef>
          <a:fontRef idx="minor"/>
        </p:style>
        <p:txBody>
          <a:bodyPr wrap="none" lIns="89798" tIns="48981" rIns="89798" bIns="48981" anchor="ctr">
            <a:noAutofit/>
          </a:bodyPr>
          <a:lstStyle/>
          <a:p>
            <a:pPr algn="just"/>
            <a:endParaRPr lang="en-US" sz="1089" spc="-1">
              <a:solidFill>
                <a:srgbClr val="000000"/>
              </a:solidFill>
              <a:latin typeface="DejaVu Serif Condensed"/>
            </a:endParaRPr>
          </a:p>
        </p:txBody>
      </p:sp>
      <p:sp>
        <p:nvSpPr>
          <p:cNvPr id="3" name="PlaceHolder 2"/>
          <p:cNvSpPr>
            <a:spLocks noGrp="1"/>
          </p:cNvSpPr>
          <p:nvPr>
            <p:ph type="ftr" idx="2"/>
          </p:nvPr>
        </p:nvSpPr>
        <p:spPr/>
        <p:txBody>
          <a:bodyPr/>
          <a:lstStyle/>
          <a:p>
            <a:r>
              <a:t>M. Giovannetti - μ-RWELL @ LNF</a:t>
            </a:r>
          </a:p>
        </p:txBody>
      </p:sp>
      <p:sp>
        <p:nvSpPr>
          <p:cNvPr id="4" name="PlaceHolder 3"/>
          <p:cNvSpPr>
            <a:spLocks noGrp="1"/>
          </p:cNvSpPr>
          <p:nvPr>
            <p:ph type="sldNum" idx="3"/>
          </p:nvPr>
        </p:nvSpPr>
        <p:spPr/>
        <p:txBody>
          <a:bodyPr/>
          <a:lstStyle/>
          <a:p>
            <a:fld id="{B28703C9-98E5-4436-B28D-0343C51B5BE4}" type="slidenum">
              <a:t>59</a:t>
            </a:fld>
            <a:endParaRPr/>
          </a:p>
        </p:txBody>
      </p:sp>
      <p:sp>
        <p:nvSpPr>
          <p:cNvPr id="5" name="PlaceHolder 4"/>
          <p:cNvSpPr>
            <a:spLocks noGrp="1"/>
          </p:cNvSpPr>
          <p:nvPr>
            <p:ph type="dt" idx="1"/>
          </p:nvPr>
        </p:nvSpPr>
        <p:spPr/>
        <p:txBody>
          <a:bodyPr/>
          <a:lstStyle/>
          <a:p>
            <a:r>
              <a:rPr lang="en-GB"/>
              <a:t>18/04/24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6</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pic>
        <p:nvPicPr>
          <p:cNvPr id="4" name="Immagine 3" descr="Immagine che contiene testo, schermata, Sito Web, Pagina Web&#10;&#10;Descrizione generata automaticamente">
            <a:extLst>
              <a:ext uri="{FF2B5EF4-FFF2-40B4-BE49-F238E27FC236}">
                <a16:creationId xmlns:a16="http://schemas.microsoft.com/office/drawing/2014/main" id="{0A765F43-AC44-21DC-6BFE-2951A04A9072}"/>
              </a:ext>
            </a:extLst>
          </p:cNvPr>
          <p:cNvPicPr>
            <a:picLocks noChangeAspect="1"/>
          </p:cNvPicPr>
          <p:nvPr/>
        </p:nvPicPr>
        <p:blipFill>
          <a:blip r:embed="rId3"/>
          <a:stretch>
            <a:fillRect/>
          </a:stretch>
        </p:blipFill>
        <p:spPr>
          <a:xfrm>
            <a:off x="48516" y="221110"/>
            <a:ext cx="8166958" cy="4249334"/>
          </a:xfrm>
          <a:prstGeom prst="rect">
            <a:avLst/>
          </a:prstGeom>
        </p:spPr>
      </p:pic>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Segnaposto piè di pagina 23">
            <a:extLst>
              <a:ext uri="{FF2B5EF4-FFF2-40B4-BE49-F238E27FC236}">
                <a16:creationId xmlns:a16="http://schemas.microsoft.com/office/drawing/2014/main" id="{6199C713-7F5C-8F0D-DC4C-8433D76B6437}"/>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18421750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PlaceHolder 1"/>
          <p:cNvSpPr>
            <a:spLocks noGrp="1"/>
          </p:cNvSpPr>
          <p:nvPr>
            <p:ph type="title"/>
          </p:nvPr>
        </p:nvSpPr>
        <p:spPr>
          <a:xfrm>
            <a:off x="235922" y="133881"/>
            <a:ext cx="8733959" cy="424502"/>
          </a:xfrm>
          <a:prstGeom prst="rect">
            <a:avLst/>
          </a:prstGeom>
          <a:noFill/>
          <a:ln w="0">
            <a:noFill/>
          </a:ln>
        </p:spPr>
        <p:txBody>
          <a:bodyPr vert="horz" lIns="0" tIns="0" rIns="0" bIns="0" rtlCol="0" anchor="ctr">
            <a:noAutofit/>
          </a:bodyPr>
          <a:lstStyle/>
          <a:p>
            <a:r>
              <a:rPr lang="en-US" sz="2540" spc="50">
                <a:solidFill>
                  <a:srgbClr val="000000"/>
                </a:solidFill>
                <a:latin typeface="Impact"/>
              </a:rPr>
              <a:t>The PEP-dot μ-RWELL</a:t>
            </a:r>
          </a:p>
        </p:txBody>
      </p:sp>
      <p:pic>
        <p:nvPicPr>
          <p:cNvPr id="106" name="Immagine 3" descr="Immagine che contiene testo, linea, diagramma, schermata&#10;&#10;Descrizione generata automaticamente"/>
          <p:cNvPicPr/>
          <p:nvPr/>
        </p:nvPicPr>
        <p:blipFill>
          <a:blip r:embed="rId2"/>
          <a:stretch/>
        </p:blipFill>
        <p:spPr>
          <a:xfrm>
            <a:off x="404417" y="1866175"/>
            <a:ext cx="4665273" cy="1514491"/>
          </a:xfrm>
          <a:prstGeom prst="rect">
            <a:avLst/>
          </a:prstGeom>
          <a:ln w="0">
            <a:noFill/>
          </a:ln>
        </p:spPr>
      </p:pic>
      <p:pic>
        <p:nvPicPr>
          <p:cNvPr id="107" name="Immagine 4" descr="Immagine che contiene schermata, terreno&#10;&#10;Descrizione generata automaticamente"/>
          <p:cNvPicPr/>
          <p:nvPr/>
        </p:nvPicPr>
        <p:blipFill>
          <a:blip r:embed="rId3"/>
          <a:srcRect t="22878" b="29975"/>
          <a:stretch/>
        </p:blipFill>
        <p:spPr>
          <a:xfrm>
            <a:off x="225473" y="3400585"/>
            <a:ext cx="5200799" cy="1376365"/>
          </a:xfrm>
          <a:prstGeom prst="rect">
            <a:avLst/>
          </a:prstGeom>
          <a:ln w="0">
            <a:noFill/>
          </a:ln>
        </p:spPr>
      </p:pic>
      <p:pic>
        <p:nvPicPr>
          <p:cNvPr id="108" name="Immagine 5" descr="Immagine che contiene cerchio, modello, schermata, Ambra&#10;&#10;Descrizione generata automaticamente"/>
          <p:cNvPicPr/>
          <p:nvPr/>
        </p:nvPicPr>
        <p:blipFill>
          <a:blip r:embed="rId4"/>
          <a:srcRect l="4651" r="6425"/>
          <a:stretch/>
        </p:blipFill>
        <p:spPr>
          <a:xfrm>
            <a:off x="5738117" y="2670116"/>
            <a:ext cx="3073066" cy="1943891"/>
          </a:xfrm>
          <a:prstGeom prst="rect">
            <a:avLst/>
          </a:prstGeom>
          <a:ln w="0">
            <a:noFill/>
          </a:ln>
        </p:spPr>
      </p:pic>
      <p:graphicFrame>
        <p:nvGraphicFramePr>
          <p:cNvPr id="109" name="Tabella 108"/>
          <p:cNvGraphicFramePr/>
          <p:nvPr/>
        </p:nvGraphicFramePr>
        <p:xfrm>
          <a:off x="540910" y="992028"/>
          <a:ext cx="4291059" cy="668804"/>
        </p:xfrm>
        <a:graphic>
          <a:graphicData uri="http://schemas.openxmlformats.org/drawingml/2006/table">
            <a:tbl>
              <a:tblPr>
                <a:effectLst>
                  <a:outerShdw blurRad="38160" dist="25455" dir="2700000" rotWithShape="0">
                    <a:srgbClr val="808080"/>
                  </a:outerShdw>
                </a:effectLst>
              </a:tblPr>
              <a:tblGrid>
                <a:gridCol w="949578">
                  <a:extLst>
                    <a:ext uri="{9D8B030D-6E8A-4147-A177-3AD203B41FA5}">
                      <a16:colId xmlns:a16="http://schemas.microsoft.com/office/drawing/2014/main" val="20000"/>
                    </a:ext>
                  </a:extLst>
                </a:gridCol>
                <a:gridCol w="914638">
                  <a:extLst>
                    <a:ext uri="{9D8B030D-6E8A-4147-A177-3AD203B41FA5}">
                      <a16:colId xmlns:a16="http://schemas.microsoft.com/office/drawing/2014/main" val="20001"/>
                    </a:ext>
                  </a:extLst>
                </a:gridCol>
                <a:gridCol w="940108">
                  <a:extLst>
                    <a:ext uri="{9D8B030D-6E8A-4147-A177-3AD203B41FA5}">
                      <a16:colId xmlns:a16="http://schemas.microsoft.com/office/drawing/2014/main" val="20002"/>
                    </a:ext>
                  </a:extLst>
                </a:gridCol>
                <a:gridCol w="883290">
                  <a:extLst>
                    <a:ext uri="{9D8B030D-6E8A-4147-A177-3AD203B41FA5}">
                      <a16:colId xmlns:a16="http://schemas.microsoft.com/office/drawing/2014/main" val="20003"/>
                    </a:ext>
                  </a:extLst>
                </a:gridCol>
                <a:gridCol w="603445">
                  <a:extLst>
                    <a:ext uri="{9D8B030D-6E8A-4147-A177-3AD203B41FA5}">
                      <a16:colId xmlns:a16="http://schemas.microsoft.com/office/drawing/2014/main" val="20004"/>
                    </a:ext>
                  </a:extLst>
                </a:gridCol>
              </a:tblGrid>
              <a:tr h="414705">
                <a:tc>
                  <a:txBody>
                    <a:bodyPr/>
                    <a:lstStyle/>
                    <a:p>
                      <a:pPr algn="ctr"/>
                      <a:r>
                        <a:rPr lang="en-US" sz="1100" b="1" strike="noStrike" spc="-1">
                          <a:solidFill>
                            <a:srgbClr val="FFFFFF"/>
                          </a:solidFill>
                          <a:latin typeface="DejaVu Serif Condensed"/>
                        </a:rPr>
                        <a:t>DLC-GND</a:t>
                      </a:r>
                      <a:br>
                        <a:rPr sz="1100"/>
                      </a:br>
                      <a:r>
                        <a:rPr lang="en-US" sz="1100" b="1" strike="noStrike" spc="-1">
                          <a:solidFill>
                            <a:srgbClr val="FFFFFF"/>
                          </a:solidFill>
                          <a:latin typeface="DejaVu Serif Condensed"/>
                        </a:rPr>
                        <a:t>pitch [mm]</a:t>
                      </a:r>
                    </a:p>
                  </a:txBody>
                  <a:tcPr marL="81635" marR="81635" marT="41471" marB="41471" anchor="ctr">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89C765"/>
                    </a:solidFill>
                  </a:tcPr>
                </a:tc>
                <a:tc>
                  <a:txBody>
                    <a:bodyPr/>
                    <a:lstStyle/>
                    <a:p>
                      <a:pPr algn="ctr"/>
                      <a:r>
                        <a:rPr lang="en-US" sz="1100" b="1" strike="noStrike" spc="-1">
                          <a:solidFill>
                            <a:srgbClr val="FFFFFF"/>
                          </a:solidFill>
                          <a:latin typeface="DejaVu Serif Condensed"/>
                        </a:rPr>
                        <a:t>Dead Zone [mm]</a:t>
                      </a:r>
                    </a:p>
                  </a:txBody>
                  <a:tcPr marL="81635" marR="81635" marT="41471" marB="41471" anchor="ctr">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89C765"/>
                    </a:solidFill>
                  </a:tcPr>
                </a:tc>
                <a:tc>
                  <a:txBody>
                    <a:bodyPr/>
                    <a:lstStyle/>
                    <a:p>
                      <a:pPr algn="ctr"/>
                      <a:r>
                        <a:rPr lang="en-US" sz="1100" b="1" strike="noStrike" spc="-1">
                          <a:solidFill>
                            <a:srgbClr val="FFFFFF"/>
                          </a:solidFill>
                          <a:latin typeface="DejaVu Serif Condensed"/>
                        </a:rPr>
                        <a:t>GND width [mm]</a:t>
                      </a:r>
                    </a:p>
                  </a:txBody>
                  <a:tcPr marL="81635" marR="81635" marT="41471" marB="41471" anchor="ctr">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89C765"/>
                    </a:solidFill>
                  </a:tcPr>
                </a:tc>
                <a:tc>
                  <a:txBody>
                    <a:bodyPr/>
                    <a:lstStyle/>
                    <a:p>
                      <a:pPr algn="ctr"/>
                      <a:r>
                        <a:rPr lang="en-US" sz="1100" b="1" strike="noStrike" spc="-1">
                          <a:solidFill>
                            <a:srgbClr val="FFFFFF"/>
                          </a:solidFill>
                          <a:latin typeface="DejaVu Serif Condensed"/>
                        </a:rPr>
                        <a:t>Insulation gap [mm</a:t>
                      </a:r>
                      <a:r>
                        <a:rPr lang="en-US" sz="1100" b="1" strike="noStrike" spc="-1">
                          <a:solidFill>
                            <a:srgbClr val="FFFFFF"/>
                          </a:solidFill>
                          <a:latin typeface="DejaVu Serif Condensed"/>
                          <a:ea typeface="DejaVu Serif Condensed"/>
                        </a:rPr>
                        <a:t>]</a:t>
                      </a:r>
                      <a:endParaRPr lang="en-US" sz="1100" b="1" strike="noStrike" spc="-1">
                        <a:solidFill>
                          <a:srgbClr val="FFFFFF"/>
                        </a:solidFill>
                        <a:latin typeface="DejaVu Serif Condensed"/>
                      </a:endParaRPr>
                    </a:p>
                  </a:txBody>
                  <a:tcPr marL="81635" marR="81635" marT="41471" marB="41471" anchor="ctr">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89C765"/>
                    </a:solidFill>
                  </a:tcPr>
                </a:tc>
                <a:tc>
                  <a:txBody>
                    <a:bodyPr/>
                    <a:lstStyle/>
                    <a:p>
                      <a:pPr algn="ctr"/>
                      <a:r>
                        <a:rPr lang="en-US" sz="1100" b="1" strike="noStrike" spc="-1">
                          <a:solidFill>
                            <a:srgbClr val="FFFFFF"/>
                          </a:solidFill>
                          <a:latin typeface="DejaVu Serif Condensed"/>
                        </a:rPr>
                        <a:t>DOCA [mm]</a:t>
                      </a:r>
                    </a:p>
                  </a:txBody>
                  <a:tcPr marL="81635" marR="81635" marT="41471" marB="41471" anchor="ctr">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89C765"/>
                    </a:solidFill>
                  </a:tcPr>
                </a:tc>
                <a:extLst>
                  <a:ext uri="{0D108BD9-81ED-4DB2-BD59-A6C34878D82A}">
                    <a16:rowId xmlns:a16="http://schemas.microsoft.com/office/drawing/2014/main" val="10000"/>
                  </a:ext>
                </a:extLst>
              </a:tr>
              <a:tr h="248823">
                <a:tc>
                  <a:txBody>
                    <a:bodyPr/>
                    <a:lstStyle/>
                    <a:p>
                      <a:pPr algn="ctr"/>
                      <a:r>
                        <a:rPr lang="en-US" sz="1100" b="0" strike="noStrike" spc="-1">
                          <a:solidFill>
                            <a:srgbClr val="000000"/>
                          </a:solidFill>
                          <a:latin typeface="DejaVu Serif Condensed"/>
                        </a:rPr>
                        <a:t>9</a:t>
                      </a:r>
                    </a:p>
                  </a:txBody>
                  <a:tcPr marL="81635" marR="81635" marT="41471" marB="41471" anchor="ctr">
                    <a:lnL w="720">
                      <a:solidFill>
                        <a:srgbClr val="FFFFFF"/>
                      </a:solidFill>
                      <a:prstDash val="solid"/>
                    </a:lnL>
                    <a:lnR w="720">
                      <a:solidFill>
                        <a:srgbClr val="FFFFFF"/>
                      </a:solidFill>
                      <a:prstDash val="solid"/>
                    </a:lnR>
                    <a:lnT w="720" cap="flat" cmpd="sng" algn="ctr">
                      <a:solidFill>
                        <a:srgbClr val="FFFFFF"/>
                      </a:solidFill>
                      <a:prstDash val="solid"/>
                      <a:round/>
                      <a:headEnd type="none" w="med" len="med"/>
                      <a:tailEnd type="none" w="med" len="med"/>
                    </a:lnT>
                    <a:lnB w="720">
                      <a:solidFill>
                        <a:srgbClr val="FFFFFF"/>
                      </a:solidFill>
                      <a:prstDash val="solid"/>
                    </a:lnB>
                    <a:solidFill>
                      <a:srgbClr val="C2E0AE"/>
                    </a:solidFill>
                  </a:tcPr>
                </a:tc>
                <a:tc>
                  <a:txBody>
                    <a:bodyPr/>
                    <a:lstStyle/>
                    <a:p>
                      <a:pPr algn="ctr"/>
                      <a:r>
                        <a:rPr lang="en-US" sz="1100" b="0" strike="noStrike" spc="-1">
                          <a:solidFill>
                            <a:srgbClr val="000000"/>
                          </a:solidFill>
                          <a:latin typeface="DejaVu Serif Condensed"/>
                        </a:rPr>
                        <a:t>1.1 (2%)</a:t>
                      </a:r>
                    </a:p>
                  </a:txBody>
                  <a:tcPr marL="81635" marR="81635" marT="41471" marB="41471" anchor="ctr">
                    <a:lnL w="720">
                      <a:solidFill>
                        <a:srgbClr val="FFFFFF"/>
                      </a:solidFill>
                      <a:prstDash val="solid"/>
                    </a:lnL>
                    <a:lnR w="720">
                      <a:solidFill>
                        <a:srgbClr val="FFFFFF"/>
                      </a:solidFill>
                      <a:prstDash val="solid"/>
                    </a:lnR>
                    <a:lnT w="720" cap="flat" cmpd="sng" algn="ctr">
                      <a:solidFill>
                        <a:srgbClr val="FFFFFF"/>
                      </a:solidFill>
                      <a:prstDash val="solid"/>
                      <a:round/>
                      <a:headEnd type="none" w="med" len="med"/>
                      <a:tailEnd type="none" w="med" len="med"/>
                    </a:lnT>
                    <a:lnB w="720">
                      <a:solidFill>
                        <a:srgbClr val="FFFFFF"/>
                      </a:solidFill>
                      <a:prstDash val="solid"/>
                    </a:lnB>
                    <a:solidFill>
                      <a:srgbClr val="C2E0AE"/>
                    </a:solidFill>
                  </a:tcPr>
                </a:tc>
                <a:tc>
                  <a:txBody>
                    <a:bodyPr/>
                    <a:lstStyle/>
                    <a:p>
                      <a:pPr algn="ctr"/>
                      <a:r>
                        <a:rPr lang="en-US" sz="1100" b="0" strike="noStrike" spc="-1">
                          <a:solidFill>
                            <a:srgbClr val="000000"/>
                          </a:solidFill>
                          <a:latin typeface="DejaVu Serif Condensed"/>
                        </a:rPr>
                        <a:t>0.6</a:t>
                      </a:r>
                    </a:p>
                  </a:txBody>
                  <a:tcPr marL="81635" marR="81635" marT="41471" marB="41471" anchor="ctr">
                    <a:lnL w="720">
                      <a:solidFill>
                        <a:srgbClr val="FFFFFF"/>
                      </a:solidFill>
                      <a:prstDash val="solid"/>
                    </a:lnL>
                    <a:lnR w="720">
                      <a:solidFill>
                        <a:srgbClr val="FFFFFF"/>
                      </a:solidFill>
                      <a:prstDash val="solid"/>
                    </a:lnR>
                    <a:lnT w="720" cap="flat" cmpd="sng" algn="ctr">
                      <a:solidFill>
                        <a:srgbClr val="FFFFFF"/>
                      </a:solidFill>
                      <a:prstDash val="solid"/>
                      <a:round/>
                      <a:headEnd type="none" w="med" len="med"/>
                      <a:tailEnd type="none" w="med" len="med"/>
                    </a:lnT>
                    <a:lnB w="720">
                      <a:solidFill>
                        <a:srgbClr val="FFFFFF"/>
                      </a:solidFill>
                      <a:prstDash val="solid"/>
                    </a:lnB>
                    <a:solidFill>
                      <a:srgbClr val="C2E0AE"/>
                    </a:solidFill>
                  </a:tcPr>
                </a:tc>
                <a:tc>
                  <a:txBody>
                    <a:bodyPr/>
                    <a:lstStyle/>
                    <a:p>
                      <a:pPr algn="ctr"/>
                      <a:r>
                        <a:rPr lang="en-US" sz="1100" b="0" strike="noStrike" spc="-1">
                          <a:solidFill>
                            <a:srgbClr val="000000"/>
                          </a:solidFill>
                          <a:latin typeface="DejaVu Serif Condensed"/>
                        </a:rPr>
                        <a:t>0.25</a:t>
                      </a:r>
                    </a:p>
                  </a:txBody>
                  <a:tcPr marL="81635" marR="81635" marT="41471" marB="41471" anchor="ctr">
                    <a:lnL w="720">
                      <a:solidFill>
                        <a:srgbClr val="FFFFFF"/>
                      </a:solidFill>
                      <a:prstDash val="solid"/>
                    </a:lnL>
                    <a:lnR w="720">
                      <a:solidFill>
                        <a:srgbClr val="FFFFFF"/>
                      </a:solidFill>
                      <a:prstDash val="solid"/>
                    </a:lnR>
                    <a:lnT w="720" cap="flat" cmpd="sng" algn="ctr">
                      <a:solidFill>
                        <a:srgbClr val="FFFFFF"/>
                      </a:solidFill>
                      <a:prstDash val="solid"/>
                      <a:round/>
                      <a:headEnd type="none" w="med" len="med"/>
                      <a:tailEnd type="none" w="med" len="med"/>
                    </a:lnT>
                    <a:lnB w="720">
                      <a:solidFill>
                        <a:srgbClr val="FFFFFF"/>
                      </a:solidFill>
                      <a:prstDash val="solid"/>
                    </a:lnB>
                    <a:solidFill>
                      <a:srgbClr val="C2E0AE"/>
                    </a:solidFill>
                  </a:tcPr>
                </a:tc>
                <a:tc>
                  <a:txBody>
                    <a:bodyPr/>
                    <a:lstStyle/>
                    <a:p>
                      <a:pPr algn="ctr"/>
                      <a:r>
                        <a:rPr lang="en-US" sz="1100" b="0" strike="noStrike" spc="-1">
                          <a:solidFill>
                            <a:srgbClr val="000000"/>
                          </a:solidFill>
                          <a:latin typeface="DejaVu Serif Condensed"/>
                        </a:rPr>
                        <a:t>0.7</a:t>
                      </a:r>
                    </a:p>
                  </a:txBody>
                  <a:tcPr marL="81635" marR="81635" marT="41471" marB="41471" anchor="ctr">
                    <a:lnL w="720">
                      <a:solidFill>
                        <a:srgbClr val="FFFFFF"/>
                      </a:solidFill>
                      <a:prstDash val="solid"/>
                    </a:lnL>
                    <a:lnR w="720">
                      <a:solidFill>
                        <a:srgbClr val="FFFFFF"/>
                      </a:solidFill>
                      <a:prstDash val="solid"/>
                    </a:lnR>
                    <a:lnT w="720" cap="flat" cmpd="sng" algn="ctr">
                      <a:solidFill>
                        <a:srgbClr val="FFFFFF"/>
                      </a:solidFill>
                      <a:prstDash val="solid"/>
                      <a:round/>
                      <a:headEnd type="none" w="med" len="med"/>
                      <a:tailEnd type="none" w="med" len="med"/>
                    </a:lnT>
                    <a:lnB w="720">
                      <a:solidFill>
                        <a:srgbClr val="FFFFFF"/>
                      </a:solidFill>
                      <a:prstDash val="solid"/>
                    </a:lnB>
                    <a:solidFill>
                      <a:srgbClr val="C2E0AE"/>
                    </a:solidFill>
                  </a:tcPr>
                </a:tc>
                <a:extLst>
                  <a:ext uri="{0D108BD9-81ED-4DB2-BD59-A6C34878D82A}">
                    <a16:rowId xmlns:a16="http://schemas.microsoft.com/office/drawing/2014/main" val="10001"/>
                  </a:ext>
                </a:extLst>
              </a:tr>
            </a:tbl>
          </a:graphicData>
        </a:graphic>
      </p:graphicFrame>
      <p:sp>
        <p:nvSpPr>
          <p:cNvPr id="110" name="CasellaDiTesto 109"/>
          <p:cNvSpPr txBox="1"/>
          <p:nvPr/>
        </p:nvSpPr>
        <p:spPr>
          <a:xfrm>
            <a:off x="5720157" y="900597"/>
            <a:ext cx="3003839" cy="1691149"/>
          </a:xfrm>
          <a:prstGeom prst="rect">
            <a:avLst/>
          </a:prstGeom>
          <a:noFill/>
          <a:ln w="18000">
            <a:noFill/>
          </a:ln>
        </p:spPr>
        <p:txBody>
          <a:bodyPr lIns="81635" tIns="40817" rIns="81635" bIns="40817" anchor="ctr">
            <a:noAutofit/>
          </a:bodyPr>
          <a:lstStyle/>
          <a:p>
            <a:pPr marL="195934" indent="-195934" algn="just">
              <a:buClr>
                <a:srgbClr val="000000"/>
              </a:buClr>
              <a:buSzPct val="45000"/>
              <a:buFont typeface="Wingdings" charset="2"/>
              <a:buChar char=""/>
            </a:pPr>
            <a:r>
              <a:rPr lang="en-US" sz="1089" spc="-1">
                <a:solidFill>
                  <a:srgbClr val="000000"/>
                </a:solidFill>
                <a:latin typeface="DejaVu Serif Condensed"/>
              </a:rPr>
              <a:t>The most recent high rate layout</a:t>
            </a:r>
          </a:p>
          <a:p>
            <a:pPr marL="391867" lvl="1" indent="-195934" algn="just">
              <a:buClr>
                <a:srgbClr val="000000"/>
              </a:buClr>
              <a:buSzPct val="45000"/>
              <a:buFont typeface="Wingdings" charset="2"/>
              <a:buChar char=""/>
            </a:pPr>
            <a:r>
              <a:rPr lang="en-US" sz="1089" b="1" spc="-1">
                <a:solidFill>
                  <a:srgbClr val="000000"/>
                </a:solidFill>
                <a:latin typeface="DejaVu Serif Condensed"/>
              </a:rPr>
              <a:t>P</a:t>
            </a:r>
            <a:r>
              <a:rPr lang="en-US" sz="1089" spc="-1">
                <a:solidFill>
                  <a:srgbClr val="000000"/>
                </a:solidFill>
                <a:latin typeface="DejaVu Serif Condensed"/>
              </a:rPr>
              <a:t>atterning–</a:t>
            </a:r>
            <a:r>
              <a:rPr lang="en-US" sz="1089" b="1" spc="-1">
                <a:solidFill>
                  <a:srgbClr val="000000"/>
                </a:solidFill>
                <a:latin typeface="DejaVu Serif Condensed"/>
              </a:rPr>
              <a:t>E</a:t>
            </a:r>
            <a:r>
              <a:rPr lang="en-US" sz="1089" spc="-1">
                <a:solidFill>
                  <a:srgbClr val="000000"/>
                </a:solidFill>
                <a:latin typeface="DejaVu Serif Condensed"/>
              </a:rPr>
              <a:t>tching–</a:t>
            </a:r>
            <a:r>
              <a:rPr lang="en-US" sz="1089" b="1" spc="-1">
                <a:solidFill>
                  <a:srgbClr val="000000"/>
                </a:solidFill>
                <a:latin typeface="DejaVu Serif Condensed"/>
              </a:rPr>
              <a:t>P</a:t>
            </a:r>
            <a:r>
              <a:rPr lang="en-US" sz="1089" spc="-1">
                <a:solidFill>
                  <a:srgbClr val="000000"/>
                </a:solidFill>
                <a:latin typeface="DejaVu Serif Condensed"/>
              </a:rPr>
              <a:t>lating</a:t>
            </a:r>
          </a:p>
          <a:p>
            <a:pPr marL="195934" indent="-195934" algn="just">
              <a:buClr>
                <a:srgbClr val="000000"/>
              </a:buClr>
              <a:buSzPct val="45000"/>
              <a:buFont typeface="Wingdings" charset="2"/>
              <a:buChar char=""/>
            </a:pPr>
            <a:r>
              <a:rPr lang="en-US" sz="1089" spc="-1">
                <a:solidFill>
                  <a:srgbClr val="000000"/>
                </a:solidFill>
                <a:latin typeface="DejaVu Serif Condensed"/>
              </a:rPr>
              <a:t>The DLC ground connection is established by creating </a:t>
            </a:r>
            <a:r>
              <a:rPr lang="en-US" sz="1089" b="1" spc="-1">
                <a:solidFill>
                  <a:srgbClr val="000000"/>
                </a:solidFill>
                <a:latin typeface="DejaVu Serif Condensed"/>
              </a:rPr>
              <a:t>metalized vias from the top Cu layer through the DLC</a:t>
            </a:r>
            <a:r>
              <a:rPr lang="en-US" sz="1089" spc="-1">
                <a:solidFill>
                  <a:srgbClr val="000000"/>
                </a:solidFill>
                <a:latin typeface="DejaVu Serif Condensed"/>
              </a:rPr>
              <a:t>, down to the pad-readout of the PCB</a:t>
            </a:r>
          </a:p>
          <a:p>
            <a:pPr marL="195934" indent="-195934" algn="just">
              <a:buClr>
                <a:srgbClr val="000000"/>
              </a:buClr>
              <a:buSzPct val="45000"/>
              <a:buFont typeface="Wingdings" charset="2"/>
              <a:buChar char=""/>
            </a:pPr>
            <a:r>
              <a:rPr lang="en-US" sz="1089" spc="-1">
                <a:solidFill>
                  <a:srgbClr val="000000"/>
                </a:solidFill>
                <a:latin typeface="DejaVu Serif Condensed"/>
              </a:rPr>
              <a:t>The dead zone is </a:t>
            </a:r>
            <a:r>
              <a:rPr lang="en-US" sz="1089" spc="-1">
                <a:solidFill>
                  <a:srgbClr val="000000"/>
                </a:solidFill>
                <a:latin typeface="Arial"/>
                <a:ea typeface="Arial"/>
              </a:rPr>
              <a:t>~</a:t>
            </a:r>
            <a:r>
              <a:rPr lang="en-US" sz="1089" spc="-1">
                <a:solidFill>
                  <a:srgbClr val="000000"/>
                </a:solidFill>
                <a:latin typeface="DejaVu Serif Condensed"/>
              </a:rPr>
              <a:t>2%</a:t>
            </a:r>
          </a:p>
        </p:txBody>
      </p:sp>
      <p:pic>
        <p:nvPicPr>
          <p:cNvPr id="111" name="Immagine 110"/>
          <p:cNvPicPr/>
          <p:nvPr/>
        </p:nvPicPr>
        <p:blipFill>
          <a:blip r:embed="rId5"/>
          <a:stretch/>
        </p:blipFill>
        <p:spPr>
          <a:xfrm>
            <a:off x="8428151" y="197556"/>
            <a:ext cx="601160" cy="361480"/>
          </a:xfrm>
          <a:prstGeom prst="rect">
            <a:avLst/>
          </a:prstGeom>
          <a:ln w="18000">
            <a:noFill/>
          </a:ln>
        </p:spPr>
      </p:pic>
      <p:sp>
        <p:nvSpPr>
          <p:cNvPr id="3" name="PlaceHolder 2"/>
          <p:cNvSpPr>
            <a:spLocks noGrp="1"/>
          </p:cNvSpPr>
          <p:nvPr>
            <p:ph type="ftr" idx="2"/>
          </p:nvPr>
        </p:nvSpPr>
        <p:spPr/>
        <p:txBody>
          <a:bodyPr/>
          <a:lstStyle/>
          <a:p>
            <a:r>
              <a:t>M. Giovannetti - μ-RWELL @ LNF</a:t>
            </a:r>
          </a:p>
        </p:txBody>
      </p:sp>
      <p:sp>
        <p:nvSpPr>
          <p:cNvPr id="4" name="PlaceHolder 3"/>
          <p:cNvSpPr>
            <a:spLocks noGrp="1"/>
          </p:cNvSpPr>
          <p:nvPr>
            <p:ph type="sldNum" idx="3"/>
          </p:nvPr>
        </p:nvSpPr>
        <p:spPr/>
        <p:txBody>
          <a:bodyPr/>
          <a:lstStyle/>
          <a:p>
            <a:fld id="{5EECE388-30EC-490F-AD94-B167EB402F10}" type="slidenum">
              <a:t>60</a:t>
            </a:fld>
            <a:endParaRPr/>
          </a:p>
        </p:txBody>
      </p:sp>
      <p:sp>
        <p:nvSpPr>
          <p:cNvPr id="5" name="PlaceHolder 4"/>
          <p:cNvSpPr>
            <a:spLocks noGrp="1"/>
          </p:cNvSpPr>
          <p:nvPr>
            <p:ph type="dt" idx="1"/>
          </p:nvPr>
        </p:nvSpPr>
        <p:spPr/>
        <p:txBody>
          <a:bodyPr/>
          <a:lstStyle/>
          <a:p>
            <a:r>
              <a:rPr lang="en-GB"/>
              <a:t>18/04/24</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PlaceHolder 1"/>
          <p:cNvSpPr>
            <a:spLocks noGrp="1"/>
          </p:cNvSpPr>
          <p:nvPr>
            <p:ph type="title"/>
          </p:nvPr>
        </p:nvSpPr>
        <p:spPr>
          <a:xfrm>
            <a:off x="235922" y="133881"/>
            <a:ext cx="8733959" cy="424502"/>
          </a:xfrm>
          <a:prstGeom prst="rect">
            <a:avLst/>
          </a:prstGeom>
          <a:noFill/>
          <a:ln w="0">
            <a:noFill/>
          </a:ln>
        </p:spPr>
        <p:txBody>
          <a:bodyPr vert="horz" lIns="0" tIns="0" rIns="0" bIns="0" rtlCol="0" anchor="ctr">
            <a:noAutofit/>
          </a:bodyPr>
          <a:lstStyle/>
          <a:p>
            <a:r>
              <a:rPr lang="en-US" sz="2540" spc="50">
                <a:solidFill>
                  <a:srgbClr val="000000"/>
                </a:solidFill>
                <a:latin typeface="Impact"/>
              </a:rPr>
              <a:t>PEP-dot – results</a:t>
            </a:r>
          </a:p>
        </p:txBody>
      </p:sp>
      <p:pic>
        <p:nvPicPr>
          <p:cNvPr id="113" name="Immagine 1" descr="Immagine che contiene testo, diagramma, linea, schermata&#10;&#10;Descrizione generata automaticamente"/>
          <p:cNvPicPr/>
          <p:nvPr/>
        </p:nvPicPr>
        <p:blipFill>
          <a:blip r:embed="rId2"/>
          <a:stretch/>
        </p:blipFill>
        <p:spPr>
          <a:xfrm>
            <a:off x="355109" y="585812"/>
            <a:ext cx="2827834" cy="2050996"/>
          </a:xfrm>
          <a:prstGeom prst="rect">
            <a:avLst/>
          </a:prstGeom>
          <a:ln w="0">
            <a:noFill/>
          </a:ln>
        </p:spPr>
      </p:pic>
      <p:pic>
        <p:nvPicPr>
          <p:cNvPr id="114" name="Immagine 2" descr="Immagine che contiene testo, schermata, Carattere, numero&#10;&#10;Descrizione generata automaticamente"/>
          <p:cNvPicPr/>
          <p:nvPr/>
        </p:nvPicPr>
        <p:blipFill>
          <a:blip r:embed="rId3"/>
          <a:stretch/>
        </p:blipFill>
        <p:spPr>
          <a:xfrm>
            <a:off x="368497" y="2637135"/>
            <a:ext cx="2972491" cy="2170510"/>
          </a:xfrm>
          <a:prstGeom prst="rect">
            <a:avLst/>
          </a:prstGeom>
          <a:ln w="0">
            <a:noFill/>
          </a:ln>
        </p:spPr>
      </p:pic>
      <p:pic>
        <p:nvPicPr>
          <p:cNvPr id="115" name="Immagine 6" descr="Immagine che contiene testo, linea, diagramma, Diagramma&#10;&#10;Descrizione generata automaticamente"/>
          <p:cNvPicPr/>
          <p:nvPr/>
        </p:nvPicPr>
        <p:blipFill>
          <a:blip r:embed="rId4"/>
          <a:srcRect l="50436"/>
          <a:stretch/>
        </p:blipFill>
        <p:spPr>
          <a:xfrm>
            <a:off x="3503279" y="2809874"/>
            <a:ext cx="2628645" cy="1963484"/>
          </a:xfrm>
          <a:prstGeom prst="rect">
            <a:avLst/>
          </a:prstGeom>
          <a:ln w="0">
            <a:noFill/>
          </a:ln>
        </p:spPr>
      </p:pic>
      <p:pic>
        <p:nvPicPr>
          <p:cNvPr id="116" name="Picture 2" descr="A graph with numbers and symbols&#10;&#10;Description automatically generated"/>
          <p:cNvPicPr/>
          <p:nvPr/>
        </p:nvPicPr>
        <p:blipFill>
          <a:blip r:embed="rId5"/>
          <a:stretch/>
        </p:blipFill>
        <p:spPr>
          <a:xfrm>
            <a:off x="3459523" y="725898"/>
            <a:ext cx="2672401" cy="2089528"/>
          </a:xfrm>
          <a:prstGeom prst="rect">
            <a:avLst/>
          </a:prstGeom>
          <a:ln w="0">
            <a:noFill/>
          </a:ln>
        </p:spPr>
      </p:pic>
      <p:pic>
        <p:nvPicPr>
          <p:cNvPr id="117" name="Picture 4" descr="A graph with numbers and points&#10;&#10;Description automatically generated"/>
          <p:cNvPicPr/>
          <p:nvPr/>
        </p:nvPicPr>
        <p:blipFill>
          <a:blip r:embed="rId6"/>
          <a:stretch/>
        </p:blipFill>
        <p:spPr>
          <a:xfrm>
            <a:off x="6067596" y="728837"/>
            <a:ext cx="2639421" cy="2086589"/>
          </a:xfrm>
          <a:prstGeom prst="rect">
            <a:avLst/>
          </a:prstGeom>
          <a:ln w="0">
            <a:noFill/>
          </a:ln>
        </p:spPr>
      </p:pic>
      <p:sp>
        <p:nvSpPr>
          <p:cNvPr id="118" name="Rettangolo 117"/>
          <p:cNvSpPr/>
          <p:nvPr/>
        </p:nvSpPr>
        <p:spPr>
          <a:xfrm>
            <a:off x="292414" y="585813"/>
            <a:ext cx="2966940" cy="4221832"/>
          </a:xfrm>
          <a:prstGeom prst="rect">
            <a:avLst/>
          </a:prstGeom>
          <a:noFill/>
          <a:ln w="36000">
            <a:solidFill>
              <a:srgbClr val="F58220"/>
            </a:solidFill>
            <a:round/>
          </a:ln>
          <a:effectLst>
            <a:outerShdw blurRad="38160" dist="25455" dir="2700000" rotWithShape="0">
              <a:srgbClr val="808080"/>
            </a:outerShdw>
          </a:effectLst>
        </p:spPr>
        <p:style>
          <a:lnRef idx="0">
            <a:scrgbClr r="0" g="0" b="0"/>
          </a:lnRef>
          <a:fillRef idx="0">
            <a:scrgbClr r="0" g="0" b="0"/>
          </a:fillRef>
          <a:effectRef idx="0">
            <a:scrgbClr r="0" g="0" b="0"/>
          </a:effectRef>
          <a:fontRef idx="minor"/>
        </p:style>
        <p:txBody>
          <a:bodyPr wrap="none" lIns="73471" tIns="32654" rIns="73471" bIns="32654" anchor="ctr">
            <a:noAutofit/>
          </a:bodyPr>
          <a:lstStyle/>
          <a:p>
            <a:pPr algn="just"/>
            <a:endParaRPr lang="en-US" sz="1089" spc="-1">
              <a:solidFill>
                <a:srgbClr val="FFFFFF"/>
              </a:solidFill>
              <a:latin typeface="DejaVu Serif Condensed"/>
            </a:endParaRPr>
          </a:p>
        </p:txBody>
      </p:sp>
      <p:sp>
        <p:nvSpPr>
          <p:cNvPr id="119" name="Rettangolo 118"/>
          <p:cNvSpPr/>
          <p:nvPr/>
        </p:nvSpPr>
        <p:spPr>
          <a:xfrm>
            <a:off x="3378214" y="585813"/>
            <a:ext cx="5328802" cy="4221832"/>
          </a:xfrm>
          <a:prstGeom prst="rect">
            <a:avLst/>
          </a:prstGeom>
          <a:noFill/>
          <a:ln w="36000">
            <a:solidFill>
              <a:srgbClr val="89C765"/>
            </a:solidFill>
            <a:round/>
          </a:ln>
          <a:effectLst>
            <a:outerShdw blurRad="38160" dist="25455" dir="2700000" rotWithShape="0">
              <a:srgbClr val="808080"/>
            </a:outerShdw>
          </a:effectLst>
        </p:spPr>
        <p:style>
          <a:lnRef idx="0">
            <a:scrgbClr r="0" g="0" b="0"/>
          </a:lnRef>
          <a:fillRef idx="0">
            <a:scrgbClr r="0" g="0" b="0"/>
          </a:fillRef>
          <a:effectRef idx="0">
            <a:scrgbClr r="0" g="0" b="0"/>
          </a:effectRef>
          <a:fontRef idx="minor"/>
        </p:style>
        <p:txBody>
          <a:bodyPr wrap="none" lIns="73471" tIns="32654" rIns="73471" bIns="32654" anchor="ctr">
            <a:noAutofit/>
          </a:bodyPr>
          <a:lstStyle/>
          <a:p>
            <a:pPr algn="just"/>
            <a:endParaRPr lang="en-US" sz="1089" spc="-1">
              <a:solidFill>
                <a:srgbClr val="FFFFFF"/>
              </a:solidFill>
              <a:latin typeface="DejaVu Serif Condensed"/>
            </a:endParaRPr>
          </a:p>
        </p:txBody>
      </p:sp>
      <p:sp>
        <p:nvSpPr>
          <p:cNvPr id="120" name="Rettangolo 119"/>
          <p:cNvSpPr/>
          <p:nvPr/>
        </p:nvSpPr>
        <p:spPr>
          <a:xfrm>
            <a:off x="2003155" y="3807780"/>
            <a:ext cx="906801" cy="403930"/>
          </a:xfrm>
          <a:prstGeom prst="rect">
            <a:avLst/>
          </a:prstGeom>
          <a:solidFill>
            <a:srgbClr val="FFFFFF">
              <a:alpha val="50000"/>
            </a:srgbClr>
          </a:solidFill>
          <a:ln w="18000">
            <a:solidFill>
              <a:srgbClr val="FAA61A"/>
            </a:solidFill>
            <a:round/>
          </a:ln>
        </p:spPr>
        <p:style>
          <a:lnRef idx="0">
            <a:scrgbClr r="0" g="0" b="0"/>
          </a:lnRef>
          <a:fillRef idx="0">
            <a:scrgbClr r="0" g="0" b="0"/>
          </a:fillRef>
          <a:effectRef idx="0">
            <a:scrgbClr r="0" g="0" b="0"/>
          </a:effectRef>
          <a:fontRef idx="minor"/>
        </p:style>
        <p:txBody>
          <a:bodyPr wrap="none" lIns="81635" tIns="40817" rIns="81635" bIns="40817" anchor="ctr">
            <a:noAutofit/>
          </a:bodyPr>
          <a:lstStyle/>
          <a:p>
            <a:pPr algn="ctr"/>
            <a:r>
              <a:rPr lang="en-US" sz="1089" b="1" spc="-1">
                <a:solidFill>
                  <a:srgbClr val="000000"/>
                </a:solidFill>
                <a:latin typeface="DejaVu Serif Condensed"/>
              </a:rPr>
              <a:t>5.9keV</a:t>
            </a:r>
          </a:p>
          <a:p>
            <a:pPr algn="ctr"/>
            <a:r>
              <a:rPr lang="en-US" sz="1089" b="1" spc="-1">
                <a:solidFill>
                  <a:srgbClr val="000000"/>
                </a:solidFill>
                <a:latin typeface="DejaVu Serif Condensed"/>
              </a:rPr>
              <a:t>X-rays</a:t>
            </a:r>
          </a:p>
        </p:txBody>
      </p:sp>
      <p:sp>
        <p:nvSpPr>
          <p:cNvPr id="121" name="Rettangolo 120"/>
          <p:cNvSpPr/>
          <p:nvPr/>
        </p:nvSpPr>
        <p:spPr>
          <a:xfrm>
            <a:off x="4931564" y="4018725"/>
            <a:ext cx="906801" cy="403930"/>
          </a:xfrm>
          <a:prstGeom prst="rect">
            <a:avLst/>
          </a:prstGeom>
          <a:solidFill>
            <a:srgbClr val="FFFFFF">
              <a:alpha val="50000"/>
            </a:srgbClr>
          </a:solidFill>
          <a:ln w="18000">
            <a:solidFill>
              <a:srgbClr val="FAA61A"/>
            </a:solidFill>
            <a:round/>
          </a:ln>
        </p:spPr>
        <p:style>
          <a:lnRef idx="0">
            <a:scrgbClr r="0" g="0" b="0"/>
          </a:lnRef>
          <a:fillRef idx="0">
            <a:scrgbClr r="0" g="0" b="0"/>
          </a:fillRef>
          <a:effectRef idx="0">
            <a:scrgbClr r="0" g="0" b="0"/>
          </a:effectRef>
          <a:fontRef idx="minor"/>
        </p:style>
        <p:txBody>
          <a:bodyPr wrap="none" lIns="81635" tIns="40817" rIns="81635" bIns="40817" anchor="ctr">
            <a:noAutofit/>
          </a:bodyPr>
          <a:lstStyle/>
          <a:p>
            <a:pPr algn="ctr"/>
            <a:r>
              <a:rPr lang="en-US" sz="1089" b="1" spc="-1">
                <a:solidFill>
                  <a:srgbClr val="000000"/>
                </a:solidFill>
                <a:latin typeface="DejaVu Serif Condensed"/>
              </a:rPr>
              <a:t>150 GeV</a:t>
            </a:r>
            <a:br>
              <a:rPr sz="1089"/>
            </a:br>
            <a:r>
              <a:rPr lang="en-US" sz="1089" b="1" spc="-1">
                <a:solidFill>
                  <a:srgbClr val="000000"/>
                </a:solidFill>
                <a:latin typeface="DejaVu Serif Condensed"/>
              </a:rPr>
              <a:t>μ beam</a:t>
            </a:r>
          </a:p>
        </p:txBody>
      </p:sp>
      <p:sp>
        <p:nvSpPr>
          <p:cNvPr id="122" name="CasellaDiTesto 121"/>
          <p:cNvSpPr txBox="1"/>
          <p:nvPr/>
        </p:nvSpPr>
        <p:spPr>
          <a:xfrm>
            <a:off x="4812703" y="1917768"/>
            <a:ext cx="860432" cy="571771"/>
          </a:xfrm>
          <a:prstGeom prst="rect">
            <a:avLst/>
          </a:prstGeom>
          <a:noFill/>
          <a:ln w="18000">
            <a:noFill/>
          </a:ln>
        </p:spPr>
        <p:txBody>
          <a:bodyPr lIns="81635" tIns="40817" rIns="81635" bIns="40817" anchor="ctr">
            <a:noAutofit/>
          </a:bodyPr>
          <a:lstStyle/>
          <a:p>
            <a:pPr algn="ctr"/>
            <a:r>
              <a:rPr lang="en-US" sz="1089" b="1" spc="-1">
                <a:solidFill>
                  <a:srgbClr val="000000"/>
                </a:solidFill>
                <a:latin typeface="DejaVu Serif Condensed"/>
              </a:rPr>
              <a:t>Overall efficiency</a:t>
            </a:r>
            <a:endParaRPr lang="en-US" sz="1089" spc="-1">
              <a:solidFill>
                <a:srgbClr val="000000"/>
              </a:solidFill>
              <a:latin typeface="DejaVu Serif Condensed"/>
            </a:endParaRPr>
          </a:p>
        </p:txBody>
      </p:sp>
      <p:sp>
        <p:nvSpPr>
          <p:cNvPr id="123" name="CasellaDiTesto 122"/>
          <p:cNvSpPr txBox="1"/>
          <p:nvPr/>
        </p:nvSpPr>
        <p:spPr>
          <a:xfrm>
            <a:off x="7271548" y="1917768"/>
            <a:ext cx="911372" cy="571771"/>
          </a:xfrm>
          <a:prstGeom prst="rect">
            <a:avLst/>
          </a:prstGeom>
          <a:noFill/>
          <a:ln w="18000">
            <a:noFill/>
          </a:ln>
        </p:spPr>
        <p:txBody>
          <a:bodyPr lIns="81635" tIns="40817" rIns="81635" bIns="40817" anchor="ctr">
            <a:noAutofit/>
          </a:bodyPr>
          <a:lstStyle/>
          <a:p>
            <a:pPr algn="ctr"/>
            <a:r>
              <a:rPr lang="en-US" sz="1089" b="1" spc="-1">
                <a:solidFill>
                  <a:srgbClr val="000000"/>
                </a:solidFill>
                <a:latin typeface="DejaVu Serif Condensed"/>
              </a:rPr>
              <a:t>Outside PEP dot</a:t>
            </a:r>
            <a:endParaRPr lang="en-US" sz="1089" spc="-1">
              <a:solidFill>
                <a:srgbClr val="000000"/>
              </a:solidFill>
              <a:latin typeface="DejaVu Serif Condensed"/>
            </a:endParaRPr>
          </a:p>
        </p:txBody>
      </p:sp>
      <p:pic>
        <p:nvPicPr>
          <p:cNvPr id="124" name="Immagine 123"/>
          <p:cNvPicPr/>
          <p:nvPr/>
        </p:nvPicPr>
        <p:blipFill>
          <a:blip r:embed="rId7"/>
          <a:stretch/>
        </p:blipFill>
        <p:spPr>
          <a:xfrm>
            <a:off x="6105801" y="2867019"/>
            <a:ext cx="2533948" cy="1709762"/>
          </a:xfrm>
          <a:prstGeom prst="rect">
            <a:avLst/>
          </a:prstGeom>
          <a:ln w="18000">
            <a:noFill/>
          </a:ln>
        </p:spPr>
      </p:pic>
      <p:sp>
        <p:nvSpPr>
          <p:cNvPr id="125" name="CasellaDiTesto 124"/>
          <p:cNvSpPr txBox="1"/>
          <p:nvPr/>
        </p:nvSpPr>
        <p:spPr>
          <a:xfrm>
            <a:off x="7508289" y="3536099"/>
            <a:ext cx="1029906" cy="824186"/>
          </a:xfrm>
          <a:prstGeom prst="rect">
            <a:avLst/>
          </a:prstGeom>
          <a:noFill/>
          <a:ln w="18000">
            <a:noFill/>
          </a:ln>
        </p:spPr>
        <p:txBody>
          <a:bodyPr lIns="81635" tIns="40817" rIns="81635" bIns="40817" anchor="ctr">
            <a:noAutofit/>
          </a:bodyPr>
          <a:lstStyle/>
          <a:p>
            <a:pPr algn="just"/>
            <a:r>
              <a:rPr lang="it-IT" sz="998" spc="-1">
                <a:solidFill>
                  <a:schemeClr val="dk1"/>
                </a:solidFill>
                <a:latin typeface="DejaVu Serif Condensed"/>
                <a:ea typeface="Arial"/>
              </a:rPr>
              <a:t>HV=620</a:t>
            </a:r>
            <a:endParaRPr lang="en-US" sz="998" spc="-1">
              <a:solidFill>
                <a:srgbClr val="000000"/>
              </a:solidFill>
              <a:latin typeface="DejaVu Serif Condensed"/>
            </a:endParaRPr>
          </a:p>
          <a:p>
            <a:pPr algn="just"/>
            <a:r>
              <a:rPr lang="it-IT" sz="998" b="1" spc="-1">
                <a:solidFill>
                  <a:schemeClr val="dk1"/>
                </a:solidFill>
                <a:latin typeface="DejaVu Serif Condensed"/>
                <a:ea typeface="Arial"/>
              </a:rPr>
              <a:t>G=6000</a:t>
            </a:r>
            <a:endParaRPr lang="en-US" sz="998" spc="-1">
              <a:solidFill>
                <a:srgbClr val="000000"/>
              </a:solidFill>
              <a:latin typeface="DejaVu Serif Condensed"/>
            </a:endParaRPr>
          </a:p>
          <a:p>
            <a:pPr algn="just"/>
            <a:r>
              <a:rPr lang="it-IT" sz="998" spc="-1">
                <a:solidFill>
                  <a:schemeClr val="dk1"/>
                </a:solidFill>
                <a:latin typeface="DejaVu Serif Condensed"/>
                <a:ea typeface="Arial"/>
              </a:rPr>
              <a:t>THR = 6.5fC</a:t>
            </a:r>
            <a:endParaRPr lang="en-US" sz="998" spc="-1">
              <a:solidFill>
                <a:srgbClr val="000000"/>
              </a:solidFill>
              <a:latin typeface="DejaVu Serif Condensed"/>
            </a:endParaRPr>
          </a:p>
          <a:p>
            <a:pPr algn="just"/>
            <a:endParaRPr lang="en-US" sz="998" spc="-1">
              <a:solidFill>
                <a:srgbClr val="000000"/>
              </a:solidFill>
              <a:latin typeface="DejaVu Serif Condensed"/>
            </a:endParaRPr>
          </a:p>
          <a:p>
            <a:pPr algn="just"/>
            <a:r>
              <a:rPr lang="it-IT" sz="998" b="1" spc="-1">
                <a:solidFill>
                  <a:schemeClr val="dk1"/>
                </a:solidFill>
                <a:latin typeface="DejaVu Serif Condensed"/>
                <a:ea typeface="DejaVu Serif Condensed"/>
              </a:rPr>
              <a:t>σ</a:t>
            </a:r>
            <a:r>
              <a:rPr lang="it-IT" sz="998" b="1" spc="-1" baseline="-8000">
                <a:solidFill>
                  <a:schemeClr val="dk1"/>
                </a:solidFill>
                <a:latin typeface="DejaVu Serif Condensed"/>
                <a:ea typeface="DejaVu Serif Condensed"/>
              </a:rPr>
              <a:t>t</a:t>
            </a:r>
            <a:r>
              <a:rPr lang="it-IT" sz="998" b="1" spc="-1">
                <a:solidFill>
                  <a:schemeClr val="dk1"/>
                </a:solidFill>
                <a:latin typeface="DejaVu Serif Condensed"/>
                <a:ea typeface="DejaVu Serif Condensed"/>
              </a:rPr>
              <a:t>=6.7ns</a:t>
            </a:r>
            <a:endParaRPr lang="en-US" sz="998" spc="-1">
              <a:solidFill>
                <a:srgbClr val="000000"/>
              </a:solidFill>
              <a:latin typeface="DejaVu Serif Condensed"/>
            </a:endParaRPr>
          </a:p>
        </p:txBody>
      </p:sp>
      <p:pic>
        <p:nvPicPr>
          <p:cNvPr id="126" name="Immagine 125"/>
          <p:cNvPicPr/>
          <p:nvPr/>
        </p:nvPicPr>
        <p:blipFill>
          <a:blip r:embed="rId8"/>
          <a:stretch/>
        </p:blipFill>
        <p:spPr>
          <a:xfrm>
            <a:off x="8428151" y="197556"/>
            <a:ext cx="601160" cy="361480"/>
          </a:xfrm>
          <a:prstGeom prst="rect">
            <a:avLst/>
          </a:prstGeom>
          <a:ln w="18000">
            <a:noFill/>
          </a:ln>
        </p:spPr>
      </p:pic>
      <p:sp>
        <p:nvSpPr>
          <p:cNvPr id="3" name="PlaceHolder 2"/>
          <p:cNvSpPr>
            <a:spLocks noGrp="1"/>
          </p:cNvSpPr>
          <p:nvPr>
            <p:ph type="ftr" idx="2"/>
          </p:nvPr>
        </p:nvSpPr>
        <p:spPr/>
        <p:txBody>
          <a:bodyPr/>
          <a:lstStyle/>
          <a:p>
            <a:r>
              <a:t>M. Giovannetti - μ-RWELL @ LNF</a:t>
            </a:r>
          </a:p>
        </p:txBody>
      </p:sp>
      <p:sp>
        <p:nvSpPr>
          <p:cNvPr id="4" name="PlaceHolder 3"/>
          <p:cNvSpPr>
            <a:spLocks noGrp="1"/>
          </p:cNvSpPr>
          <p:nvPr>
            <p:ph type="sldNum" idx="3"/>
          </p:nvPr>
        </p:nvSpPr>
        <p:spPr/>
        <p:txBody>
          <a:bodyPr/>
          <a:lstStyle/>
          <a:p>
            <a:fld id="{073537EC-0173-47A1-A3BA-C221F93477CA}" type="slidenum">
              <a:t>61</a:t>
            </a:fld>
            <a:endParaRPr/>
          </a:p>
        </p:txBody>
      </p:sp>
      <p:sp>
        <p:nvSpPr>
          <p:cNvPr id="5" name="PlaceHolder 4"/>
          <p:cNvSpPr>
            <a:spLocks noGrp="1"/>
          </p:cNvSpPr>
          <p:nvPr>
            <p:ph type="dt" idx="1"/>
          </p:nvPr>
        </p:nvSpPr>
        <p:spPr/>
        <p:txBody>
          <a:bodyPr/>
          <a:lstStyle/>
          <a:p>
            <a:r>
              <a:rPr lang="en-GB"/>
              <a:t>18/04/24</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7">
            <a:extLst>
              <a:ext uri="{FF2B5EF4-FFF2-40B4-BE49-F238E27FC236}">
                <a16:creationId xmlns:a16="http://schemas.microsoft.com/office/drawing/2014/main" id="{B2AE931E-30D9-87B5-CE3E-2F8DCC77C8B3}"/>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7</a:t>
            </a:fld>
            <a:endParaRPr lang="en-US"/>
          </a:p>
        </p:txBody>
      </p:sp>
      <p:cxnSp>
        <p:nvCxnSpPr>
          <p:cNvPr id="4" name="Straight Connector 31">
            <a:extLst>
              <a:ext uri="{FF2B5EF4-FFF2-40B4-BE49-F238E27FC236}">
                <a16:creationId xmlns:a16="http://schemas.microsoft.com/office/drawing/2014/main" id="{2DFC3AF4-71E6-D789-F1A3-50DAB677DFC4}"/>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PlaceHolder 1">
            <a:extLst>
              <a:ext uri="{FF2B5EF4-FFF2-40B4-BE49-F238E27FC236}">
                <a16:creationId xmlns:a16="http://schemas.microsoft.com/office/drawing/2014/main" id="{441E767E-6636-B119-9B82-6B55BA7AFC54}"/>
              </a:ext>
            </a:extLst>
          </p:cNvPr>
          <p:cNvSpPr>
            <a:spLocks noGrp="1"/>
          </p:cNvSpPr>
          <p:nvPr>
            <p:ph type="title"/>
          </p:nvPr>
        </p:nvSpPr>
        <p:spPr>
          <a:xfrm>
            <a:off x="259920" y="147600"/>
            <a:ext cx="9628920" cy="468000"/>
          </a:xfrm>
          <a:prstGeom prst="rect">
            <a:avLst/>
          </a:prstGeom>
          <a:noFill/>
          <a:ln w="0">
            <a:noFill/>
          </a:ln>
        </p:spPr>
        <p:txBody>
          <a:bodyPr lIns="0" tIns="0" rIns="0" bIns="0" anchor="ctr">
            <a:noAutofit/>
          </a:bodyPr>
          <a:lstStyle/>
          <a:p>
            <a:pPr indent="0">
              <a:buNone/>
            </a:pPr>
            <a:r>
              <a:rPr lang="en-US" sz="2800" b="0" strike="noStrike" spc="55">
                <a:solidFill>
                  <a:srgbClr val="000000"/>
                </a:solidFill>
                <a:latin typeface="Impact"/>
              </a:rPr>
              <a:t>μ-RWELL + GEM – Gain</a:t>
            </a:r>
          </a:p>
        </p:txBody>
      </p:sp>
      <p:pic>
        <p:nvPicPr>
          <p:cNvPr id="9" name="Immagine 8">
            <a:extLst>
              <a:ext uri="{FF2B5EF4-FFF2-40B4-BE49-F238E27FC236}">
                <a16:creationId xmlns:a16="http://schemas.microsoft.com/office/drawing/2014/main" id="{15E091B0-8160-42EF-6FE6-DA8A9114E073}"/>
              </a:ext>
            </a:extLst>
          </p:cNvPr>
          <p:cNvPicPr/>
          <p:nvPr/>
        </p:nvPicPr>
        <p:blipFill>
          <a:blip r:embed="rId3"/>
          <a:stretch/>
        </p:blipFill>
        <p:spPr>
          <a:xfrm>
            <a:off x="177840" y="963000"/>
            <a:ext cx="4394160" cy="3520340"/>
          </a:xfrm>
          <a:prstGeom prst="rect">
            <a:avLst/>
          </a:prstGeom>
          <a:ln w="18000">
            <a:noFill/>
          </a:ln>
        </p:spPr>
      </p:pic>
      <p:pic>
        <p:nvPicPr>
          <p:cNvPr id="10" name="Immagine 9">
            <a:extLst>
              <a:ext uri="{FF2B5EF4-FFF2-40B4-BE49-F238E27FC236}">
                <a16:creationId xmlns:a16="http://schemas.microsoft.com/office/drawing/2014/main" id="{15BE5FB1-5895-514F-F395-996323B30C8A}"/>
              </a:ext>
            </a:extLst>
          </p:cNvPr>
          <p:cNvPicPr/>
          <p:nvPr/>
        </p:nvPicPr>
        <p:blipFill>
          <a:blip r:embed="rId4"/>
          <a:stretch/>
        </p:blipFill>
        <p:spPr>
          <a:xfrm>
            <a:off x="4657693" y="1185394"/>
            <a:ext cx="4401701" cy="3297952"/>
          </a:xfrm>
          <a:prstGeom prst="rect">
            <a:avLst/>
          </a:prstGeom>
          <a:ln w="18000">
            <a:noFill/>
          </a:ln>
        </p:spPr>
      </p:pic>
      <p:sp>
        <p:nvSpPr>
          <p:cNvPr id="11" name="Connettore 1 10">
            <a:extLst>
              <a:ext uri="{FF2B5EF4-FFF2-40B4-BE49-F238E27FC236}">
                <a16:creationId xmlns:a16="http://schemas.microsoft.com/office/drawing/2014/main" id="{99F2CE25-4763-E021-D08E-6D0117CD7159}"/>
              </a:ext>
            </a:extLst>
          </p:cNvPr>
          <p:cNvSpPr/>
          <p:nvPr/>
        </p:nvSpPr>
        <p:spPr>
          <a:xfrm>
            <a:off x="3089520" y="3361320"/>
            <a:ext cx="0" cy="526680"/>
          </a:xfrm>
          <a:prstGeom prst="line">
            <a:avLst/>
          </a:prstGeom>
          <a:ln w="18000">
            <a:solidFill>
              <a:srgbClr val="F58220"/>
            </a:solidFill>
            <a:round/>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pPr algn="just"/>
            <a:endParaRPr lang="en-US" sz="1200" b="0" strike="noStrike" spc="-1">
              <a:solidFill>
                <a:srgbClr val="000000"/>
              </a:solidFill>
              <a:latin typeface="DejaVu Serif Condensed"/>
            </a:endParaRPr>
          </a:p>
        </p:txBody>
      </p:sp>
      <p:sp>
        <p:nvSpPr>
          <p:cNvPr id="12" name="Connettore 1 11">
            <a:extLst>
              <a:ext uri="{FF2B5EF4-FFF2-40B4-BE49-F238E27FC236}">
                <a16:creationId xmlns:a16="http://schemas.microsoft.com/office/drawing/2014/main" id="{F6A28937-549E-93C2-E482-4DFBB030604A}"/>
              </a:ext>
            </a:extLst>
          </p:cNvPr>
          <p:cNvSpPr/>
          <p:nvPr/>
        </p:nvSpPr>
        <p:spPr>
          <a:xfrm>
            <a:off x="7603187" y="3537613"/>
            <a:ext cx="0" cy="236520"/>
          </a:xfrm>
          <a:prstGeom prst="line">
            <a:avLst/>
          </a:prstGeom>
          <a:ln w="18000">
            <a:solidFill>
              <a:srgbClr val="F58220"/>
            </a:solidFill>
            <a:round/>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pPr algn="just"/>
            <a:endParaRPr lang="en-US" sz="1200" b="0" strike="noStrike" spc="-1">
              <a:solidFill>
                <a:srgbClr val="000000"/>
              </a:solidFill>
              <a:latin typeface="DejaVu Serif Condensed"/>
            </a:endParaRPr>
          </a:p>
        </p:txBody>
      </p:sp>
      <p:sp>
        <p:nvSpPr>
          <p:cNvPr id="13" name="Connettore 1 12">
            <a:extLst>
              <a:ext uri="{FF2B5EF4-FFF2-40B4-BE49-F238E27FC236}">
                <a16:creationId xmlns:a16="http://schemas.microsoft.com/office/drawing/2014/main" id="{66442C59-3726-7FF8-2869-CEC6138A88CD}"/>
              </a:ext>
            </a:extLst>
          </p:cNvPr>
          <p:cNvSpPr/>
          <p:nvPr/>
        </p:nvSpPr>
        <p:spPr>
          <a:xfrm>
            <a:off x="7590427" y="2003400"/>
            <a:ext cx="0" cy="723960"/>
          </a:xfrm>
          <a:prstGeom prst="line">
            <a:avLst/>
          </a:prstGeom>
          <a:ln w="18000">
            <a:solidFill>
              <a:srgbClr val="F58220"/>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gn="just"/>
            <a:endParaRPr lang="en-US" sz="1200" b="0" strike="noStrike" spc="-1">
              <a:solidFill>
                <a:srgbClr val="000000"/>
              </a:solidFill>
              <a:latin typeface="DejaVu Serif Condensed"/>
            </a:endParaRPr>
          </a:p>
        </p:txBody>
      </p:sp>
      <p:sp>
        <p:nvSpPr>
          <p:cNvPr id="14" name="CasellaDiTesto 13">
            <a:extLst>
              <a:ext uri="{FF2B5EF4-FFF2-40B4-BE49-F238E27FC236}">
                <a16:creationId xmlns:a16="http://schemas.microsoft.com/office/drawing/2014/main" id="{5F186143-4585-D42D-4E39-2A113C9C97EA}"/>
              </a:ext>
            </a:extLst>
          </p:cNvPr>
          <p:cNvSpPr txBox="1"/>
          <p:nvPr/>
        </p:nvSpPr>
        <p:spPr>
          <a:xfrm>
            <a:off x="3032640" y="3382920"/>
            <a:ext cx="938520" cy="301320"/>
          </a:xfrm>
          <a:prstGeom prst="rect">
            <a:avLst/>
          </a:prstGeom>
          <a:noFill/>
          <a:ln w="18000">
            <a:noFill/>
          </a:ln>
        </p:spPr>
        <p:txBody>
          <a:bodyPr lIns="90000" tIns="45000" rIns="90000" bIns="45000" anchor="ctr">
            <a:noAutofit/>
          </a:bodyPr>
          <a:lstStyle/>
          <a:p>
            <a:pPr algn="just"/>
            <a:r>
              <a:rPr lang="en-US" sz="1200" b="1" strike="noStrike" spc="-1">
                <a:solidFill>
                  <a:srgbClr val="FF8000"/>
                </a:solidFill>
                <a:latin typeface="DejaVu Serif Condensed"/>
              </a:rPr>
              <a:t>G</a:t>
            </a:r>
            <a:r>
              <a:rPr lang="en-US" sz="1200" b="1" strike="noStrike" spc="-1">
                <a:solidFill>
                  <a:srgbClr val="FF8000"/>
                </a:solidFill>
                <a:latin typeface="Arial"/>
                <a:ea typeface="Arial"/>
              </a:rPr>
              <a:t>~</a:t>
            </a:r>
            <a:r>
              <a:rPr lang="en-US" sz="1200" b="1" strike="noStrike" spc="-1">
                <a:solidFill>
                  <a:srgbClr val="FF8000"/>
                </a:solidFill>
                <a:latin typeface="DejaVu Serif Condensed"/>
                <a:ea typeface="Arial"/>
              </a:rPr>
              <a:t>2000</a:t>
            </a:r>
            <a:endParaRPr lang="en-US" sz="1200" b="0" strike="noStrike" spc="-1">
              <a:solidFill>
                <a:srgbClr val="000000"/>
              </a:solidFill>
              <a:latin typeface="DejaVu Serif Condensed"/>
            </a:endParaRPr>
          </a:p>
        </p:txBody>
      </p:sp>
      <p:sp>
        <p:nvSpPr>
          <p:cNvPr id="16" name="CasellaDiTesto 15">
            <a:extLst>
              <a:ext uri="{FF2B5EF4-FFF2-40B4-BE49-F238E27FC236}">
                <a16:creationId xmlns:a16="http://schemas.microsoft.com/office/drawing/2014/main" id="{1EADF6D0-35E1-2B9B-F4A5-CD74095A3C75}"/>
              </a:ext>
            </a:extLst>
          </p:cNvPr>
          <p:cNvSpPr txBox="1"/>
          <p:nvPr/>
        </p:nvSpPr>
        <p:spPr>
          <a:xfrm>
            <a:off x="7543718" y="2210844"/>
            <a:ext cx="938520" cy="301320"/>
          </a:xfrm>
          <a:prstGeom prst="rect">
            <a:avLst/>
          </a:prstGeom>
          <a:noFill/>
          <a:ln w="18000">
            <a:noFill/>
          </a:ln>
        </p:spPr>
        <p:txBody>
          <a:bodyPr lIns="90000" tIns="45000" rIns="90000" bIns="45000" anchor="ctr">
            <a:noAutofit/>
          </a:bodyPr>
          <a:lstStyle/>
          <a:p>
            <a:pPr algn="just"/>
            <a:r>
              <a:rPr lang="en-US" sz="1200" b="1" strike="noStrike" spc="-1" dirty="0">
                <a:solidFill>
                  <a:srgbClr val="FF8000"/>
                </a:solidFill>
                <a:latin typeface="DejaVu Serif Condensed"/>
              </a:rPr>
              <a:t>G</a:t>
            </a:r>
            <a:r>
              <a:rPr lang="en-US" sz="1200" b="1" strike="noStrike" spc="-1" dirty="0">
                <a:solidFill>
                  <a:srgbClr val="FF8000"/>
                </a:solidFill>
                <a:latin typeface="Arial"/>
                <a:ea typeface="Arial"/>
              </a:rPr>
              <a:t>~</a:t>
            </a:r>
            <a:r>
              <a:rPr lang="en-US" sz="1200" b="1" strike="noStrike" spc="-1" dirty="0">
                <a:solidFill>
                  <a:srgbClr val="FF8000"/>
                </a:solidFill>
                <a:latin typeface="DejaVu Serif Condensed"/>
                <a:ea typeface="Arial"/>
              </a:rPr>
              <a:t>60000</a:t>
            </a:r>
            <a:endParaRPr lang="en-US" sz="1200" b="0" strike="noStrike" spc="-1" dirty="0">
              <a:solidFill>
                <a:srgbClr val="000000"/>
              </a:solidFill>
              <a:latin typeface="DejaVu Serif Condensed"/>
            </a:endParaRPr>
          </a:p>
        </p:txBody>
      </p:sp>
      <p:sp>
        <p:nvSpPr>
          <p:cNvPr id="18" name="Rettangolo 17">
            <a:extLst>
              <a:ext uri="{FF2B5EF4-FFF2-40B4-BE49-F238E27FC236}">
                <a16:creationId xmlns:a16="http://schemas.microsoft.com/office/drawing/2014/main" id="{0721121E-F13C-7D59-AD04-E21E5E26FF80}"/>
              </a:ext>
            </a:extLst>
          </p:cNvPr>
          <p:cNvSpPr/>
          <p:nvPr/>
        </p:nvSpPr>
        <p:spPr>
          <a:xfrm>
            <a:off x="5566680" y="1243080"/>
            <a:ext cx="1420200" cy="202320"/>
          </a:xfrm>
          <a:prstGeom prst="rect">
            <a:avLst/>
          </a:prstGeom>
          <a:solidFill>
            <a:srgbClr val="FFFFFF"/>
          </a:solidFill>
          <a:ln w="18000">
            <a:solidFill>
              <a:srgbClr val="FAA61A"/>
            </a:solidFill>
            <a:round/>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1200" b="1" strike="noStrike" spc="-1">
                <a:solidFill>
                  <a:srgbClr val="000000"/>
                </a:solidFill>
                <a:latin typeface="DejaVu Serif Condensed"/>
              </a:rPr>
              <a:t>μ-RWELL + GEM</a:t>
            </a:r>
          </a:p>
        </p:txBody>
      </p:sp>
      <p:sp>
        <p:nvSpPr>
          <p:cNvPr id="19" name="Rettangolo 18">
            <a:extLst>
              <a:ext uri="{FF2B5EF4-FFF2-40B4-BE49-F238E27FC236}">
                <a16:creationId xmlns:a16="http://schemas.microsoft.com/office/drawing/2014/main" id="{4B2BC7A2-42CC-D51E-3AD0-454385BD0087}"/>
              </a:ext>
            </a:extLst>
          </p:cNvPr>
          <p:cNvSpPr/>
          <p:nvPr/>
        </p:nvSpPr>
        <p:spPr>
          <a:xfrm>
            <a:off x="1719720" y="1348200"/>
            <a:ext cx="864720" cy="202320"/>
          </a:xfrm>
          <a:prstGeom prst="rect">
            <a:avLst/>
          </a:prstGeom>
          <a:solidFill>
            <a:srgbClr val="FFFFFF"/>
          </a:solidFill>
          <a:ln w="18000">
            <a:solidFill>
              <a:srgbClr val="FAA61A"/>
            </a:solidFill>
            <a:round/>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1200" b="1" strike="noStrike" spc="-1">
                <a:solidFill>
                  <a:srgbClr val="000000"/>
                </a:solidFill>
                <a:latin typeface="DejaVu Serif Condensed"/>
              </a:rPr>
              <a:t>μ-RWELL</a:t>
            </a:r>
          </a:p>
        </p:txBody>
      </p:sp>
      <p:sp>
        <p:nvSpPr>
          <p:cNvPr id="20" name="CasellaDiTesto 19">
            <a:extLst>
              <a:ext uri="{FF2B5EF4-FFF2-40B4-BE49-F238E27FC236}">
                <a16:creationId xmlns:a16="http://schemas.microsoft.com/office/drawing/2014/main" id="{D128EB21-1430-5E99-C21A-714CA06E4099}"/>
              </a:ext>
            </a:extLst>
          </p:cNvPr>
          <p:cNvSpPr txBox="1"/>
          <p:nvPr/>
        </p:nvSpPr>
        <p:spPr>
          <a:xfrm>
            <a:off x="328867" y="526132"/>
            <a:ext cx="5175720" cy="595080"/>
          </a:xfrm>
          <a:prstGeom prst="rect">
            <a:avLst/>
          </a:prstGeom>
          <a:noFill/>
          <a:ln w="18000">
            <a:noFill/>
          </a:ln>
        </p:spPr>
        <p:txBody>
          <a:bodyPr lIns="90000" tIns="45000" rIns="90000" bIns="45000" anchor="ctr">
            <a:noAutofit/>
          </a:bodyPr>
          <a:lstStyle/>
          <a:p>
            <a:pPr algn="just"/>
            <a:r>
              <a:rPr lang="en-US" sz="1000" b="0" strike="noStrike" spc="-1" dirty="0">
                <a:solidFill>
                  <a:srgbClr val="000000"/>
                </a:solidFill>
                <a:latin typeface="DejaVu Serif Condensed"/>
              </a:rPr>
              <a:t>L. </a:t>
            </a:r>
            <a:r>
              <a:rPr lang="en-US" sz="1000" b="0" strike="noStrike" spc="-1" dirty="0" err="1">
                <a:solidFill>
                  <a:srgbClr val="000000"/>
                </a:solidFill>
                <a:latin typeface="DejaVu Serif Condensed"/>
              </a:rPr>
              <a:t>Shekhtman</a:t>
            </a:r>
            <a:r>
              <a:rPr lang="en-US" sz="1000" b="0" strike="noStrike" spc="-1" dirty="0">
                <a:solidFill>
                  <a:srgbClr val="000000"/>
                </a:solidFill>
                <a:latin typeface="DejaVu Serif Condensed"/>
              </a:rPr>
              <a:t>, Nuclear Inst. and Methods in Physics Research, A 936 (2019) 401–404</a:t>
            </a:r>
          </a:p>
        </p:txBody>
      </p:sp>
      <p:sp>
        <p:nvSpPr>
          <p:cNvPr id="6" name="Segnaposto piè di pagina 23">
            <a:extLst>
              <a:ext uri="{FF2B5EF4-FFF2-40B4-BE49-F238E27FC236}">
                <a16:creationId xmlns:a16="http://schemas.microsoft.com/office/drawing/2014/main" id="{E72F52FF-43EB-42BB-56EC-2FCB4D5F1E1E}"/>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2181998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8</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mc:AlternateContent xmlns:mc="http://schemas.openxmlformats.org/markup-compatibility/2006" xmlns:a14="http://schemas.microsoft.com/office/drawing/2010/main">
        <mc:Choice Requires="a14">
          <p:sp>
            <p:nvSpPr>
              <p:cNvPr id="3" name="Title 1">
                <a:extLst>
                  <a:ext uri="{FF2B5EF4-FFF2-40B4-BE49-F238E27FC236}">
                    <a16:creationId xmlns:a16="http://schemas.microsoft.com/office/drawing/2014/main" id="{28B3F7BF-4DC4-F23F-AD07-280EBE23E082}"/>
                  </a:ext>
                </a:extLst>
              </p:cNvPr>
              <p:cNvSpPr txBox="1">
                <a:spLocks/>
              </p:cNvSpPr>
              <p:nvPr/>
            </p:nvSpPr>
            <p:spPr>
              <a:xfrm>
                <a:off x="-495741" y="148998"/>
                <a:ext cx="7009765"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Detector Technology Choices: GEM+</a:t>
                </a:r>
                <a14:m>
                  <m:oMath xmlns:m="http://schemas.openxmlformats.org/officeDocument/2006/math">
                    <m:r>
                      <a:rPr lang="en-US" b="1" i="1" smtClean="0">
                        <a:latin typeface="Cambria Math" panose="02040503050406030204" pitchFamily="18" charset="0"/>
                        <a:ea typeface="Cambria Math" panose="02040503050406030204" pitchFamily="18" charset="0"/>
                      </a:rPr>
                      <m:t>𝝁</m:t>
                    </m:r>
                  </m:oMath>
                </a14:m>
                <a:r>
                  <a:rPr lang="en-US" b="1" dirty="0"/>
                  <a:t>Rwell</a:t>
                </a:r>
              </a:p>
            </p:txBody>
          </p:sp>
        </mc:Choice>
        <mc:Fallback xmlns="">
          <p:sp>
            <p:nvSpPr>
              <p:cNvPr id="3" name="Title 1">
                <a:extLst>
                  <a:ext uri="{FF2B5EF4-FFF2-40B4-BE49-F238E27FC236}">
                    <a16:creationId xmlns:a16="http://schemas.microsoft.com/office/drawing/2014/main" id="{28B3F7BF-4DC4-F23F-AD07-280EBE23E082}"/>
                  </a:ext>
                </a:extLst>
              </p:cNvPr>
              <p:cNvSpPr txBox="1">
                <a:spLocks noRot="1" noChangeAspect="1" noMove="1" noResize="1" noEditPoints="1" noAdjustHandles="1" noChangeArrowheads="1" noChangeShapeType="1" noTextEdit="1"/>
              </p:cNvSpPr>
              <p:nvPr/>
            </p:nvSpPr>
            <p:spPr>
              <a:xfrm>
                <a:off x="-495741" y="148998"/>
                <a:ext cx="7009765" cy="402670"/>
              </a:xfrm>
              <a:prstGeom prst="rect">
                <a:avLst/>
              </a:prstGeom>
              <a:blipFill>
                <a:blip r:embed="rId3"/>
                <a:stretch>
                  <a:fillRect t="-24242" b="-303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325126B5-167A-DC40-EED3-6536FE5C3075}"/>
                  </a:ext>
                </a:extLst>
              </p:cNvPr>
              <p:cNvSpPr txBox="1"/>
              <p:nvPr/>
            </p:nvSpPr>
            <p:spPr>
              <a:xfrm>
                <a:off x="0" y="2828960"/>
                <a:ext cx="9094341" cy="194219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t>2D CS readout reduces the </a:t>
                </a:r>
                <a:r>
                  <a:rPr lang="en-US" sz="1600" dirty="0">
                    <a:solidFill>
                      <a:srgbClr val="C00000"/>
                    </a:solidFill>
                  </a:rPr>
                  <a:t>gain</a:t>
                </a:r>
                <a:r>
                  <a:rPr lang="en-US" sz="1600" dirty="0"/>
                  <a:t> from 10</a:t>
                </a:r>
                <a:r>
                  <a:rPr lang="en-US" sz="1600" baseline="30000" dirty="0"/>
                  <a:t>4 </a:t>
                </a:r>
                <a:r>
                  <a:rPr lang="en-US" sz="1600" dirty="0"/>
                  <a:t>to</a:t>
                </a:r>
                <a:r>
                  <a:rPr lang="en-US" sz="1600" baseline="30000" dirty="0"/>
                  <a:t> </a:t>
                </a:r>
                <a:r>
                  <a:rPr lang="en-US" sz="1600" dirty="0">
                    <a:solidFill>
                      <a:srgbClr val="C00000"/>
                    </a:solidFill>
                  </a:rPr>
                  <a:t>3-4 10</a:t>
                </a:r>
                <a:r>
                  <a:rPr lang="en-US" sz="1600" baseline="30000" dirty="0">
                    <a:solidFill>
                      <a:srgbClr val="C00000"/>
                    </a:solidFill>
                  </a:rPr>
                  <a:t>3 </a:t>
                </a:r>
                <a:r>
                  <a:rPr lang="en-US" sz="1600" dirty="0">
                    <a:solidFill>
                      <a:srgbClr val="C00000"/>
                    </a:solidFill>
                  </a:rPr>
                  <a:t> </a:t>
                </a:r>
                <a14:m>
                  <m:oMath xmlns:m="http://schemas.openxmlformats.org/officeDocument/2006/math">
                    <m:r>
                      <a:rPr lang="en-US" sz="1600" i="1" dirty="0" smtClean="0">
                        <a:latin typeface="Cambria Math" panose="02040503050406030204" pitchFamily="18" charset="0"/>
                        <a:ea typeface="Cambria Math" panose="02040503050406030204" pitchFamily="18" charset="0"/>
                      </a:rPr>
                      <m:t>→</m:t>
                    </m:r>
                  </m:oMath>
                </a14:m>
                <a:r>
                  <a:rPr lang="en-US" sz="1600" dirty="0"/>
                  <a:t> the detector stability is put at risk</a:t>
                </a:r>
              </a:p>
              <a:p>
                <a:pPr marL="285750" indent="-285750">
                  <a:lnSpc>
                    <a:spcPct val="150000"/>
                  </a:lnSpc>
                  <a:buFont typeface="Arial" panose="020B0604020202020204" pitchFamily="34" charset="0"/>
                  <a:buChar char="•"/>
                </a:pPr>
                <a:r>
                  <a:rPr lang="en-US" sz="1600" baseline="30000" dirty="0"/>
                  <a:t> </a:t>
                </a:r>
                <a:r>
                  <a:rPr lang="en-US" sz="1600" dirty="0"/>
                  <a:t>GEM- </a:t>
                </a:r>
                <a14:m>
                  <m:oMath xmlns:m="http://schemas.openxmlformats.org/officeDocument/2006/math">
                    <m:r>
                      <a:rPr lang="en-US" sz="1600" i="1" smtClean="0">
                        <a:latin typeface="Cambria Math" panose="02040503050406030204" pitchFamily="18" charset="0"/>
                        <a:ea typeface="Cambria Math" panose="02040503050406030204" pitchFamily="18" charset="0"/>
                      </a:rPr>
                      <m:t>𝜇</m:t>
                    </m:r>
                  </m:oMath>
                </a14:m>
                <a:r>
                  <a:rPr lang="en-US" sz="1600" dirty="0" err="1"/>
                  <a:t>Rwell</a:t>
                </a:r>
                <a:r>
                  <a:rPr lang="en-US" sz="1600" dirty="0"/>
                  <a:t> hybrid configuration has been chosen to increase the gain in the 10 000 </a:t>
                </a:r>
                <a14:m>
                  <m:oMath xmlns:m="http://schemas.openxmlformats.org/officeDocument/2006/math">
                    <m:r>
                      <a:rPr lang="en-US" sz="1600" i="1" smtClean="0">
                        <a:latin typeface="Cambria Math" panose="02040503050406030204" pitchFamily="18" charset="0"/>
                        <a:ea typeface="Cambria Math" panose="02040503050406030204" pitchFamily="18" charset="0"/>
                      </a:rPr>
                      <m:t>÷</m:t>
                    </m:r>
                  </m:oMath>
                </a14:m>
                <a:r>
                  <a:rPr lang="en-US" sz="1600" dirty="0"/>
                  <a:t> 20 000 range</a:t>
                </a:r>
              </a:p>
              <a:p>
                <a:pPr marL="285750" indent="-285750">
                  <a:lnSpc>
                    <a:spcPct val="150000"/>
                  </a:lnSpc>
                  <a:buFont typeface="Arial" panose="020B0604020202020204" pitchFamily="34" charset="0"/>
                  <a:buChar char="•"/>
                </a:pPr>
                <a:r>
                  <a:rPr lang="en-US" sz="1600" dirty="0">
                    <a:cs typeface="Arial" panose="020B0604020202020204" pitchFamily="34" charset="0"/>
                  </a:rPr>
                  <a:t>2D strip read-out using a “COMPASS-like” scheme</a:t>
                </a:r>
                <a:endParaRPr lang="en-US" sz="1600" dirty="0"/>
              </a:p>
              <a:p>
                <a:pPr marL="285750" indent="-285750">
                  <a:lnSpc>
                    <a:spcPct val="150000"/>
                  </a:lnSpc>
                  <a:buFont typeface="Arial" panose="020B0604020202020204" pitchFamily="34" charset="0"/>
                  <a:buChar char="•"/>
                </a:pPr>
                <a:r>
                  <a:rPr lang="en-US" sz="1600" dirty="0"/>
                  <a:t>500 </a:t>
                </a:r>
                <a14:m>
                  <m:oMath xmlns:m="http://schemas.openxmlformats.org/officeDocument/2006/math">
                    <m:r>
                      <a:rPr lang="en-US" sz="1600" i="1" smtClean="0">
                        <a:latin typeface="Cambria Math" panose="02040503050406030204" pitchFamily="18" charset="0"/>
                        <a:ea typeface="Cambria Math" panose="02040503050406030204" pitchFamily="18" charset="0"/>
                      </a:rPr>
                      <m:t>𝜇</m:t>
                    </m:r>
                    <m:r>
                      <a:rPr lang="en-US" sz="1600" b="0" i="1" smtClean="0">
                        <a:latin typeface="Cambria Math" panose="02040503050406030204" pitchFamily="18" charset="0"/>
                        <a:ea typeface="Cambria Math" panose="02040503050406030204" pitchFamily="18" charset="0"/>
                      </a:rPr>
                      <m:t>𝑚</m:t>
                    </m:r>
                  </m:oMath>
                </a14:m>
                <a:r>
                  <a:rPr lang="en-US" sz="1600" dirty="0"/>
                  <a:t> pitch guarantees a spatial resolution better than 150 </a:t>
                </a:r>
                <a14:m>
                  <m:oMath xmlns:m="http://schemas.openxmlformats.org/officeDocument/2006/math">
                    <m:r>
                      <a:rPr lang="en-US" sz="1600" i="1">
                        <a:latin typeface="Cambria Math" panose="02040503050406030204" pitchFamily="18" charset="0"/>
                        <a:ea typeface="Cambria Math" panose="02040503050406030204" pitchFamily="18" charset="0"/>
                      </a:rPr>
                      <m:t>𝜇</m:t>
                    </m:r>
                    <m:r>
                      <a:rPr lang="en-US" sz="1600" i="1">
                        <a:latin typeface="Cambria Math" panose="02040503050406030204" pitchFamily="18" charset="0"/>
                        <a:ea typeface="Cambria Math" panose="02040503050406030204" pitchFamily="18" charset="0"/>
                      </a:rPr>
                      <m:t>𝑚</m:t>
                    </m:r>
                  </m:oMath>
                </a14:m>
                <a:r>
                  <a:rPr lang="en-US" sz="1600" dirty="0"/>
                  <a:t>  (no need of capacitive sharing)</a:t>
                </a:r>
                <a14:m>
                  <m:oMath xmlns:m="http://schemas.openxmlformats.org/officeDocument/2006/math">
                    <m:r>
                      <a:rPr lang="en-US" sz="1600" b="0" i="1" smtClean="0">
                        <a:solidFill>
                          <a:schemeClr val="accent5"/>
                        </a:solidFill>
                        <a:latin typeface="Cambria Math" panose="02040503050406030204" pitchFamily="18" charset="0"/>
                        <a:ea typeface="Cambria Math" panose="02040503050406030204" pitchFamily="18" charset="0"/>
                      </a:rPr>
                      <m:t>⁡)</m:t>
                    </m:r>
                  </m:oMath>
                </a14:m>
                <a:endParaRPr lang="en-US" sz="1600" b="0" dirty="0">
                  <a:solidFill>
                    <a:schemeClr val="accent5"/>
                  </a:solidFill>
                  <a:ea typeface="Cambria Math" panose="02040503050406030204" pitchFamily="18" charset="0"/>
                </a:endParaRPr>
              </a:p>
              <a:p>
                <a:pPr marL="285750" indent="-285750">
                  <a:lnSpc>
                    <a:spcPct val="150000"/>
                  </a:lnSpc>
                  <a:buFont typeface="Arial" panose="020B0604020202020204" pitchFamily="34" charset="0"/>
                  <a:buChar char="•"/>
                </a:pPr>
                <a:r>
                  <a:rPr lang="en-US" sz="1600" dirty="0"/>
                  <a:t>A gas gap lager than 3 mm is compatible with single detector efficiency larger than 96%</a:t>
                </a:r>
              </a:p>
            </p:txBody>
          </p:sp>
        </mc:Choice>
        <mc:Fallback xmlns="">
          <p:sp>
            <p:nvSpPr>
              <p:cNvPr id="5" name="CasellaDiTesto 4">
                <a:extLst>
                  <a:ext uri="{FF2B5EF4-FFF2-40B4-BE49-F238E27FC236}">
                    <a16:creationId xmlns:a16="http://schemas.microsoft.com/office/drawing/2014/main" id="{325126B5-167A-DC40-EED3-6536FE5C3075}"/>
                  </a:ext>
                </a:extLst>
              </p:cNvPr>
              <p:cNvSpPr txBox="1">
                <a:spLocks noRot="1" noChangeAspect="1" noMove="1" noResize="1" noEditPoints="1" noAdjustHandles="1" noChangeArrowheads="1" noChangeShapeType="1" noTextEdit="1"/>
              </p:cNvSpPr>
              <p:nvPr/>
            </p:nvSpPr>
            <p:spPr>
              <a:xfrm>
                <a:off x="0" y="2828960"/>
                <a:ext cx="9094341" cy="1942198"/>
              </a:xfrm>
              <a:prstGeom prst="rect">
                <a:avLst/>
              </a:prstGeom>
              <a:blipFill>
                <a:blip r:embed="rId4"/>
                <a:stretch>
                  <a:fillRect l="-279" b="-1299"/>
                </a:stretch>
              </a:blipFill>
            </p:spPr>
            <p:txBody>
              <a:bodyPr/>
              <a:lstStyle/>
              <a:p>
                <a:r>
                  <a:rPr lang="en-US">
                    <a:noFill/>
                  </a:rPr>
                  <a:t> </a:t>
                </a:r>
              </a:p>
            </p:txBody>
          </p:sp>
        </mc:Fallback>
      </mc:AlternateContent>
      <p:pic>
        <p:nvPicPr>
          <p:cNvPr id="6" name="Immagine 5" descr="Immagine che contiene testo, schermata, elettronica, schermo&#10;&#10;Descrizione generata automaticamente">
            <a:extLst>
              <a:ext uri="{FF2B5EF4-FFF2-40B4-BE49-F238E27FC236}">
                <a16:creationId xmlns:a16="http://schemas.microsoft.com/office/drawing/2014/main" id="{8885E363-0B06-8335-93EC-3E48DE03ADCF}"/>
              </a:ext>
            </a:extLst>
          </p:cNvPr>
          <p:cNvPicPr>
            <a:picLocks noChangeAspect="1"/>
          </p:cNvPicPr>
          <p:nvPr/>
        </p:nvPicPr>
        <p:blipFill>
          <a:blip r:embed="rId5"/>
          <a:stretch>
            <a:fillRect/>
          </a:stretch>
        </p:blipFill>
        <p:spPr>
          <a:xfrm>
            <a:off x="5168000" y="590314"/>
            <a:ext cx="3926340" cy="2208566"/>
          </a:xfrm>
          <a:prstGeom prst="rect">
            <a:avLst/>
          </a:prstGeom>
        </p:spPr>
      </p:pic>
      <mc:AlternateContent xmlns:mc="http://schemas.openxmlformats.org/markup-compatibility/2006" xmlns:a14="http://schemas.microsoft.com/office/drawing/2010/main">
        <mc:Choice Requires="a14">
          <p:sp>
            <p:nvSpPr>
              <p:cNvPr id="37" name="CasellaDiTesto 36">
                <a:extLst>
                  <a:ext uri="{FF2B5EF4-FFF2-40B4-BE49-F238E27FC236}">
                    <a16:creationId xmlns:a16="http://schemas.microsoft.com/office/drawing/2014/main" id="{DDB4B18C-1E23-E63C-AC29-64CEED2E1BB8}"/>
                  </a:ext>
                </a:extLst>
              </p:cNvPr>
              <p:cNvSpPr txBox="1"/>
              <p:nvPr/>
            </p:nvSpPr>
            <p:spPr>
              <a:xfrm>
                <a:off x="102057" y="690050"/>
                <a:ext cx="6019423" cy="461665"/>
              </a:xfrm>
              <a:prstGeom prst="rect">
                <a:avLst/>
              </a:prstGeom>
              <a:noFill/>
            </p:spPr>
            <p:txBody>
              <a:bodyPr wrap="square">
                <a:spAutoFit/>
              </a:bodyPr>
              <a:lstStyle/>
              <a:p>
                <a:pPr algn="just"/>
                <a:r>
                  <a:rPr lang="en-US" sz="2400" dirty="0">
                    <a:solidFill>
                      <a:srgbClr val="C00000"/>
                    </a:solidFill>
                    <a:effectLst/>
                  </a:rPr>
                  <a:t>GEM - </a:t>
                </a:r>
                <a14:m>
                  <m:oMath xmlns:m="http://schemas.openxmlformats.org/officeDocument/2006/math">
                    <m:r>
                      <a:rPr lang="en-US" sz="2400" i="1" smtClean="0">
                        <a:solidFill>
                          <a:srgbClr val="C00000"/>
                        </a:solidFill>
                        <a:effectLst/>
                        <a:latin typeface="Cambria Math" panose="02040503050406030204" pitchFamily="18" charset="0"/>
                        <a:ea typeface="Cambria Math" panose="02040503050406030204" pitchFamily="18" charset="0"/>
                      </a:rPr>
                      <m:t>𝜇</m:t>
                    </m:r>
                  </m:oMath>
                </a14:m>
                <a:r>
                  <a:rPr lang="en-US" sz="2400" dirty="0" err="1">
                    <a:solidFill>
                      <a:srgbClr val="C00000"/>
                    </a:solidFill>
                    <a:effectLst/>
                  </a:rPr>
                  <a:t>Rwell</a:t>
                </a:r>
                <a:r>
                  <a:rPr lang="en-US" sz="2400" dirty="0">
                    <a:solidFill>
                      <a:srgbClr val="C00000"/>
                    </a:solidFill>
                    <a:effectLst/>
                  </a:rPr>
                  <a:t>  Technology</a:t>
                </a:r>
              </a:p>
            </p:txBody>
          </p:sp>
        </mc:Choice>
        <mc:Fallback xmlns="">
          <p:sp>
            <p:nvSpPr>
              <p:cNvPr id="37" name="CasellaDiTesto 36">
                <a:extLst>
                  <a:ext uri="{FF2B5EF4-FFF2-40B4-BE49-F238E27FC236}">
                    <a16:creationId xmlns:a16="http://schemas.microsoft.com/office/drawing/2014/main" id="{DDB4B18C-1E23-E63C-AC29-64CEED2E1BB8}"/>
                  </a:ext>
                </a:extLst>
              </p:cNvPr>
              <p:cNvSpPr txBox="1">
                <a:spLocks noRot="1" noChangeAspect="1" noMove="1" noResize="1" noEditPoints="1" noAdjustHandles="1" noChangeArrowheads="1" noChangeShapeType="1" noTextEdit="1"/>
              </p:cNvSpPr>
              <p:nvPr/>
            </p:nvSpPr>
            <p:spPr>
              <a:xfrm>
                <a:off x="102057" y="690050"/>
                <a:ext cx="6019423" cy="461665"/>
              </a:xfrm>
              <a:prstGeom prst="rect">
                <a:avLst/>
              </a:prstGeom>
              <a:blipFill>
                <a:blip r:embed="rId6"/>
                <a:stretch>
                  <a:fillRect l="-1688" t="-8108" b="-29730"/>
                </a:stretch>
              </a:blipFill>
            </p:spPr>
            <p:txBody>
              <a:bodyPr/>
              <a:lstStyle/>
              <a:p>
                <a:r>
                  <a:rPr lang="en-US">
                    <a:noFill/>
                  </a:rPr>
                  <a:t> </a:t>
                </a:r>
              </a:p>
            </p:txBody>
          </p:sp>
        </mc:Fallback>
      </mc:AlternateContent>
      <p:grpSp>
        <p:nvGrpSpPr>
          <p:cNvPr id="38" name="Gruppo 37">
            <a:extLst>
              <a:ext uri="{FF2B5EF4-FFF2-40B4-BE49-F238E27FC236}">
                <a16:creationId xmlns:a16="http://schemas.microsoft.com/office/drawing/2014/main" id="{5A0B13F8-1F20-55FA-469B-0CBB397316F9}"/>
              </a:ext>
            </a:extLst>
          </p:cNvPr>
          <p:cNvGrpSpPr>
            <a:grpSpLocks noChangeAspect="1"/>
          </p:cNvGrpSpPr>
          <p:nvPr/>
        </p:nvGrpSpPr>
        <p:grpSpPr>
          <a:xfrm>
            <a:off x="-1" y="1151715"/>
            <a:ext cx="5400000" cy="1434108"/>
            <a:chOff x="3599324" y="2701991"/>
            <a:chExt cx="6566796" cy="1743981"/>
          </a:xfrm>
        </p:grpSpPr>
        <p:pic>
          <p:nvPicPr>
            <p:cNvPr id="39" name="Immagine 38" descr="Immagine che contiene schermata, linea, Rettangolo, Policromia&#10;&#10;Descrizione generata automaticamente">
              <a:extLst>
                <a:ext uri="{FF2B5EF4-FFF2-40B4-BE49-F238E27FC236}">
                  <a16:creationId xmlns:a16="http://schemas.microsoft.com/office/drawing/2014/main" id="{43B78034-492F-2CA6-1698-E25EDDB5CAED}"/>
                </a:ext>
              </a:extLst>
            </p:cNvPr>
            <p:cNvPicPr>
              <a:picLocks noChangeAspect="1"/>
            </p:cNvPicPr>
            <p:nvPr/>
          </p:nvPicPr>
          <p:blipFill>
            <a:blip r:embed="rId7"/>
            <a:stretch>
              <a:fillRect/>
            </a:stretch>
          </p:blipFill>
          <p:spPr>
            <a:xfrm>
              <a:off x="4043506" y="2817265"/>
              <a:ext cx="6122614" cy="1166606"/>
            </a:xfrm>
            <a:prstGeom prst="rect">
              <a:avLst/>
            </a:prstGeom>
          </p:spPr>
        </p:pic>
        <p:sp>
          <p:nvSpPr>
            <p:cNvPr id="40" name="CasellaDiTesto 39">
              <a:extLst>
                <a:ext uri="{FF2B5EF4-FFF2-40B4-BE49-F238E27FC236}">
                  <a16:creationId xmlns:a16="http://schemas.microsoft.com/office/drawing/2014/main" id="{E7529603-7E52-8801-A5AD-A4C945E8AB68}"/>
                </a:ext>
              </a:extLst>
            </p:cNvPr>
            <p:cNvSpPr txBox="1"/>
            <p:nvPr/>
          </p:nvSpPr>
          <p:spPr>
            <a:xfrm>
              <a:off x="3599324" y="4076640"/>
              <a:ext cx="1420774" cy="369332"/>
            </a:xfrm>
            <a:prstGeom prst="rect">
              <a:avLst/>
            </a:prstGeom>
            <a:noFill/>
          </p:spPr>
          <p:txBody>
            <a:bodyPr wrap="none" rtlCol="0">
              <a:spAutoFit/>
            </a:bodyPr>
            <a:lstStyle/>
            <a:p>
              <a:r>
                <a:rPr lang="en-US"/>
                <a:t>PCB read-out</a:t>
              </a:r>
            </a:p>
          </p:txBody>
        </p:sp>
        <mc:AlternateContent xmlns:mc="http://schemas.openxmlformats.org/markup-compatibility/2006" xmlns:a14="http://schemas.microsoft.com/office/drawing/2010/main">
          <mc:Choice Requires="a14">
            <p:sp>
              <p:nvSpPr>
                <p:cNvPr id="41" name="CasellaDiTesto 40">
                  <a:extLst>
                    <a:ext uri="{FF2B5EF4-FFF2-40B4-BE49-F238E27FC236}">
                      <a16:creationId xmlns:a16="http://schemas.microsoft.com/office/drawing/2014/main" id="{56E0BE58-8966-5341-6F43-F2FCED15C4F2}"/>
                    </a:ext>
                  </a:extLst>
                </p:cNvPr>
                <p:cNvSpPr txBox="1"/>
                <p:nvPr/>
              </p:nvSpPr>
              <p:spPr>
                <a:xfrm>
                  <a:off x="5681577" y="4040499"/>
                  <a:ext cx="1047531" cy="369332"/>
                </a:xfrm>
                <a:prstGeom prst="rect">
                  <a:avLst/>
                </a:prstGeom>
                <a:noFill/>
              </p:spPr>
              <p:txBody>
                <a:bodyPr wrap="none" rtlCol="0">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oMath>
                  </a14:m>
                  <a:r>
                    <a:rPr lang="en-US"/>
                    <a:t>Rwell</a:t>
                  </a:r>
                </a:p>
              </p:txBody>
            </p:sp>
          </mc:Choice>
          <mc:Fallback xmlns="">
            <p:sp>
              <p:nvSpPr>
                <p:cNvPr id="21" name="CasellaDiTesto 20">
                  <a:extLst>
                    <a:ext uri="{FF2B5EF4-FFF2-40B4-BE49-F238E27FC236}">
                      <a16:creationId xmlns:a16="http://schemas.microsoft.com/office/drawing/2014/main" id="{BFBB1EAC-C4C9-016B-EE43-D6316321C530}"/>
                    </a:ext>
                  </a:extLst>
                </p:cNvPr>
                <p:cNvSpPr txBox="1">
                  <a:spLocks noRot="1" noChangeAspect="1" noMove="1" noResize="1" noEditPoints="1" noAdjustHandles="1" noChangeArrowheads="1" noChangeShapeType="1" noTextEdit="1"/>
                </p:cNvSpPr>
                <p:nvPr/>
              </p:nvSpPr>
              <p:spPr>
                <a:xfrm>
                  <a:off x="5681577" y="4040499"/>
                  <a:ext cx="1047531" cy="369332"/>
                </a:xfrm>
                <a:prstGeom prst="rect">
                  <a:avLst/>
                </a:prstGeom>
                <a:blipFill>
                  <a:blip r:embed="rId8"/>
                  <a:stretch>
                    <a:fillRect t="-10000" r="-9639" b="-26667"/>
                  </a:stretch>
                </a:blipFill>
              </p:spPr>
              <p:txBody>
                <a:bodyPr/>
                <a:lstStyle/>
                <a:p>
                  <a:r>
                    <a:rPr lang="en-US">
                      <a:noFill/>
                    </a:rPr>
                    <a:t> </a:t>
                  </a:r>
                </a:p>
              </p:txBody>
            </p:sp>
          </mc:Fallback>
        </mc:AlternateContent>
        <p:sp>
          <p:nvSpPr>
            <p:cNvPr id="42" name="CasellaDiTesto 41">
              <a:extLst>
                <a:ext uri="{FF2B5EF4-FFF2-40B4-BE49-F238E27FC236}">
                  <a16:creationId xmlns:a16="http://schemas.microsoft.com/office/drawing/2014/main" id="{CFAF27D0-CEF7-F413-7E73-9844605C37E8}"/>
                </a:ext>
              </a:extLst>
            </p:cNvPr>
            <p:cNvSpPr txBox="1"/>
            <p:nvPr/>
          </p:nvSpPr>
          <p:spPr>
            <a:xfrm>
              <a:off x="6938704" y="4061696"/>
              <a:ext cx="639919" cy="369332"/>
            </a:xfrm>
            <a:prstGeom prst="rect">
              <a:avLst/>
            </a:prstGeom>
            <a:noFill/>
          </p:spPr>
          <p:txBody>
            <a:bodyPr wrap="none" rtlCol="0">
              <a:spAutoFit/>
            </a:bodyPr>
            <a:lstStyle/>
            <a:p>
              <a:r>
                <a:rPr lang="en-US"/>
                <a:t>GEM</a:t>
              </a:r>
            </a:p>
          </p:txBody>
        </p:sp>
        <p:sp>
          <p:nvSpPr>
            <p:cNvPr id="43" name="CasellaDiTesto 42">
              <a:extLst>
                <a:ext uri="{FF2B5EF4-FFF2-40B4-BE49-F238E27FC236}">
                  <a16:creationId xmlns:a16="http://schemas.microsoft.com/office/drawing/2014/main" id="{C94008A9-FC7E-A817-396B-06220DA9F13E}"/>
                </a:ext>
              </a:extLst>
            </p:cNvPr>
            <p:cNvSpPr txBox="1"/>
            <p:nvPr/>
          </p:nvSpPr>
          <p:spPr>
            <a:xfrm>
              <a:off x="8074704" y="4013625"/>
              <a:ext cx="946862" cy="369332"/>
            </a:xfrm>
            <a:prstGeom prst="rect">
              <a:avLst/>
            </a:prstGeom>
            <a:noFill/>
          </p:spPr>
          <p:txBody>
            <a:bodyPr wrap="none" rtlCol="0">
              <a:spAutoFit/>
            </a:bodyPr>
            <a:lstStyle/>
            <a:p>
              <a:r>
                <a:rPr lang="en-US"/>
                <a:t>cathode</a:t>
              </a:r>
            </a:p>
          </p:txBody>
        </p:sp>
        <p:sp>
          <p:nvSpPr>
            <p:cNvPr id="44" name="Rettangolo 43">
              <a:extLst>
                <a:ext uri="{FF2B5EF4-FFF2-40B4-BE49-F238E27FC236}">
                  <a16:creationId xmlns:a16="http://schemas.microsoft.com/office/drawing/2014/main" id="{21F88EE3-8BB4-1C62-4B16-A78FCFEB224D}"/>
                </a:ext>
              </a:extLst>
            </p:cNvPr>
            <p:cNvSpPr/>
            <p:nvPr/>
          </p:nvSpPr>
          <p:spPr>
            <a:xfrm>
              <a:off x="4420103" y="3068674"/>
              <a:ext cx="5309228" cy="3636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3/6 mm gas gap </a:t>
              </a:r>
            </a:p>
          </p:txBody>
        </p:sp>
        <p:sp>
          <p:nvSpPr>
            <p:cNvPr id="45" name="Rettangolo 44">
              <a:extLst>
                <a:ext uri="{FF2B5EF4-FFF2-40B4-BE49-F238E27FC236}">
                  <a16:creationId xmlns:a16="http://schemas.microsoft.com/office/drawing/2014/main" id="{937BAA9B-60E7-7634-579C-CDC620A33B44}"/>
                </a:ext>
              </a:extLst>
            </p:cNvPr>
            <p:cNvSpPr/>
            <p:nvPr/>
          </p:nvSpPr>
          <p:spPr>
            <a:xfrm>
              <a:off x="4146698" y="2999290"/>
              <a:ext cx="326027" cy="690208"/>
            </a:xfrm>
            <a:prstGeom prst="rect">
              <a:avLst/>
            </a:prstGeom>
            <a:solidFill>
              <a:srgbClr val="7F7F7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ttangolo 45">
              <a:extLst>
                <a:ext uri="{FF2B5EF4-FFF2-40B4-BE49-F238E27FC236}">
                  <a16:creationId xmlns:a16="http://schemas.microsoft.com/office/drawing/2014/main" id="{1D20410A-4917-5FB8-A3CE-1D26EAF02FC4}"/>
                </a:ext>
              </a:extLst>
            </p:cNvPr>
            <p:cNvSpPr/>
            <p:nvPr/>
          </p:nvSpPr>
          <p:spPr>
            <a:xfrm>
              <a:off x="9789720" y="3059580"/>
              <a:ext cx="326027" cy="619106"/>
            </a:xfrm>
            <a:prstGeom prst="rect">
              <a:avLst/>
            </a:prstGeom>
            <a:solidFill>
              <a:srgbClr val="7F7F7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Immagine 46">
              <a:extLst>
                <a:ext uri="{FF2B5EF4-FFF2-40B4-BE49-F238E27FC236}">
                  <a16:creationId xmlns:a16="http://schemas.microsoft.com/office/drawing/2014/main" id="{1C8DFF64-A435-3E8B-9122-ABEFA4F978D7}"/>
                </a:ext>
              </a:extLst>
            </p:cNvPr>
            <p:cNvPicPr>
              <a:picLocks noChangeAspect="1"/>
            </p:cNvPicPr>
            <p:nvPr/>
          </p:nvPicPr>
          <p:blipFill>
            <a:blip r:embed="rId9"/>
            <a:stretch>
              <a:fillRect/>
            </a:stretch>
          </p:blipFill>
          <p:spPr>
            <a:xfrm>
              <a:off x="4146697" y="2701991"/>
              <a:ext cx="6019423" cy="438045"/>
            </a:xfrm>
            <a:prstGeom prst="rect">
              <a:avLst/>
            </a:prstGeom>
          </p:spPr>
        </p:pic>
        <p:cxnSp>
          <p:nvCxnSpPr>
            <p:cNvPr id="48" name="Connettore 2 47">
              <a:extLst>
                <a:ext uri="{FF2B5EF4-FFF2-40B4-BE49-F238E27FC236}">
                  <a16:creationId xmlns:a16="http://schemas.microsoft.com/office/drawing/2014/main" id="{19B74409-5717-E906-7627-9B28310826F0}"/>
                </a:ext>
              </a:extLst>
            </p:cNvPr>
            <p:cNvCxnSpPr>
              <a:cxnSpLocks/>
            </p:cNvCxnSpPr>
            <p:nvPr/>
          </p:nvCxnSpPr>
          <p:spPr>
            <a:xfrm flipV="1">
              <a:off x="4827181" y="3945573"/>
              <a:ext cx="276167" cy="217049"/>
            </a:xfrm>
            <a:prstGeom prst="straightConnector1">
              <a:avLst/>
            </a:prstGeom>
            <a:ln w="19050">
              <a:solidFill>
                <a:schemeClr val="tx1"/>
              </a:solidFill>
              <a:headEnd w="lg" len="med"/>
              <a:tailEnd type="triangle" w="lg" len="lg"/>
            </a:ln>
          </p:spPr>
          <p:style>
            <a:lnRef idx="1">
              <a:schemeClr val="accent1"/>
            </a:lnRef>
            <a:fillRef idx="0">
              <a:schemeClr val="accent1"/>
            </a:fillRef>
            <a:effectRef idx="0">
              <a:schemeClr val="accent1"/>
            </a:effectRef>
            <a:fontRef idx="minor">
              <a:schemeClr val="tx1"/>
            </a:fontRef>
          </p:style>
        </p:cxnSp>
        <p:cxnSp>
          <p:nvCxnSpPr>
            <p:cNvPr id="49" name="Connettore 2 48">
              <a:extLst>
                <a:ext uri="{FF2B5EF4-FFF2-40B4-BE49-F238E27FC236}">
                  <a16:creationId xmlns:a16="http://schemas.microsoft.com/office/drawing/2014/main" id="{47313D47-CB62-C136-F9F1-4BF3AA6D6BE0}"/>
                </a:ext>
              </a:extLst>
            </p:cNvPr>
            <p:cNvCxnSpPr>
              <a:cxnSpLocks/>
            </p:cNvCxnSpPr>
            <p:nvPr/>
          </p:nvCxnSpPr>
          <p:spPr>
            <a:xfrm flipV="1">
              <a:off x="8591448" y="2912128"/>
              <a:ext cx="313253" cy="585279"/>
            </a:xfrm>
            <a:prstGeom prst="straightConnector1">
              <a:avLst/>
            </a:prstGeom>
            <a:ln w="19050">
              <a:solidFill>
                <a:schemeClr val="tx1"/>
              </a:solidFill>
              <a:headEnd w="lg" len="med"/>
              <a:tailEnd type="triangle" w="lg" len="lg"/>
            </a:ln>
          </p:spPr>
          <p:style>
            <a:lnRef idx="1">
              <a:schemeClr val="accent1"/>
            </a:lnRef>
            <a:fillRef idx="0">
              <a:schemeClr val="accent1"/>
            </a:fillRef>
            <a:effectRef idx="0">
              <a:schemeClr val="accent1"/>
            </a:effectRef>
            <a:fontRef idx="minor">
              <a:schemeClr val="tx1"/>
            </a:fontRef>
          </p:style>
        </p:cxnSp>
      </p:grpSp>
      <p:sp>
        <p:nvSpPr>
          <p:cNvPr id="76" name="CasellaDiTesto 75">
            <a:extLst>
              <a:ext uri="{FF2B5EF4-FFF2-40B4-BE49-F238E27FC236}">
                <a16:creationId xmlns:a16="http://schemas.microsoft.com/office/drawing/2014/main" id="{1D33294A-8482-AAAF-79C6-BA32829F5710}"/>
              </a:ext>
            </a:extLst>
          </p:cNvPr>
          <p:cNvSpPr txBox="1"/>
          <p:nvPr/>
        </p:nvSpPr>
        <p:spPr>
          <a:xfrm>
            <a:off x="1042678" y="1715473"/>
            <a:ext cx="1463799" cy="276999"/>
          </a:xfrm>
          <a:prstGeom prst="rect">
            <a:avLst/>
          </a:prstGeom>
          <a:noFill/>
        </p:spPr>
        <p:txBody>
          <a:bodyPr wrap="none" rtlCol="0">
            <a:spAutoFit/>
          </a:bodyPr>
          <a:lstStyle/>
          <a:p>
            <a:r>
              <a:rPr lang="en-US" sz="1200" dirty="0"/>
              <a:t>2/3 mm transfer gap</a:t>
            </a:r>
          </a:p>
        </p:txBody>
      </p:sp>
      <p:sp>
        <p:nvSpPr>
          <p:cNvPr id="4" name="Segnaposto piè di pagina 23">
            <a:extLst>
              <a:ext uri="{FF2B5EF4-FFF2-40B4-BE49-F238E27FC236}">
                <a16:creationId xmlns:a16="http://schemas.microsoft.com/office/drawing/2014/main" id="{6F01F981-7E75-01F0-B57B-61BEBD1FB3ED}"/>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1905230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9</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mc:AlternateContent xmlns:mc="http://schemas.openxmlformats.org/markup-compatibility/2006" xmlns:a14="http://schemas.microsoft.com/office/drawing/2010/main">
        <mc:Choice Requires="a14">
          <p:sp>
            <p:nvSpPr>
              <p:cNvPr id="3" name="Title 1">
                <a:extLst>
                  <a:ext uri="{FF2B5EF4-FFF2-40B4-BE49-F238E27FC236}">
                    <a16:creationId xmlns:a16="http://schemas.microsoft.com/office/drawing/2014/main" id="{28B3F7BF-4DC4-F23F-AD07-280EBE23E082}"/>
                  </a:ext>
                </a:extLst>
              </p:cNvPr>
              <p:cNvSpPr txBox="1">
                <a:spLocks/>
              </p:cNvSpPr>
              <p:nvPr/>
            </p:nvSpPr>
            <p:spPr>
              <a:xfrm>
                <a:off x="-77287" y="134091"/>
                <a:ext cx="7009765"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Detector Technology Choices: GEM+</a:t>
                </a:r>
                <a14:m>
                  <m:oMath xmlns:m="http://schemas.openxmlformats.org/officeDocument/2006/math">
                    <m:r>
                      <a:rPr lang="en-US" b="1" i="1" smtClean="0">
                        <a:latin typeface="Cambria Math" panose="02040503050406030204" pitchFamily="18" charset="0"/>
                        <a:ea typeface="Cambria Math" panose="02040503050406030204" pitchFamily="18" charset="0"/>
                      </a:rPr>
                      <m:t>𝝁</m:t>
                    </m:r>
                  </m:oMath>
                </a14:m>
                <a:r>
                  <a:rPr lang="en-US" b="1" dirty="0" err="1"/>
                  <a:t>Rwell</a:t>
                </a:r>
                <a:r>
                  <a:rPr lang="en-US" b="1" dirty="0"/>
                  <a:t>+ </a:t>
                </a:r>
                <a14:m>
                  <m:oMath xmlns:m="http://schemas.openxmlformats.org/officeDocument/2006/math">
                    <m:r>
                      <a:rPr lang="en-US" b="1" i="1">
                        <a:latin typeface="Cambria Math" panose="02040503050406030204" pitchFamily="18" charset="0"/>
                        <a:ea typeface="Cambria Math" panose="02040503050406030204" pitchFamily="18" charset="0"/>
                      </a:rPr>
                      <m:t>𝝁</m:t>
                    </m:r>
                  </m:oMath>
                </a14:m>
                <a:r>
                  <a:rPr lang="en-US" b="1" dirty="0"/>
                  <a:t> TPC </a:t>
                </a:r>
              </a:p>
            </p:txBody>
          </p:sp>
        </mc:Choice>
        <mc:Fallback xmlns="">
          <p:sp>
            <p:nvSpPr>
              <p:cNvPr id="3" name="Title 1">
                <a:extLst>
                  <a:ext uri="{FF2B5EF4-FFF2-40B4-BE49-F238E27FC236}">
                    <a16:creationId xmlns:a16="http://schemas.microsoft.com/office/drawing/2014/main" id="{28B3F7BF-4DC4-F23F-AD07-280EBE23E082}"/>
                  </a:ext>
                </a:extLst>
              </p:cNvPr>
              <p:cNvSpPr txBox="1">
                <a:spLocks noRot="1" noChangeAspect="1" noMove="1" noResize="1" noEditPoints="1" noAdjustHandles="1" noChangeArrowheads="1" noChangeShapeType="1" noTextEdit="1"/>
              </p:cNvSpPr>
              <p:nvPr/>
            </p:nvSpPr>
            <p:spPr>
              <a:xfrm>
                <a:off x="-77287" y="134091"/>
                <a:ext cx="7009765" cy="402670"/>
              </a:xfrm>
              <a:prstGeom prst="rect">
                <a:avLst/>
              </a:prstGeom>
              <a:blipFill>
                <a:blip r:embed="rId3"/>
                <a:stretch>
                  <a:fillRect t="-24242" b="-303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CasellaDiTesto 36">
                <a:extLst>
                  <a:ext uri="{FF2B5EF4-FFF2-40B4-BE49-F238E27FC236}">
                    <a16:creationId xmlns:a16="http://schemas.microsoft.com/office/drawing/2014/main" id="{DDB4B18C-1E23-E63C-AC29-64CEED2E1BB8}"/>
                  </a:ext>
                </a:extLst>
              </p:cNvPr>
              <p:cNvSpPr txBox="1"/>
              <p:nvPr/>
            </p:nvSpPr>
            <p:spPr>
              <a:xfrm>
                <a:off x="102057" y="690050"/>
                <a:ext cx="6019423" cy="461665"/>
              </a:xfrm>
              <a:prstGeom prst="rect">
                <a:avLst/>
              </a:prstGeom>
              <a:noFill/>
            </p:spPr>
            <p:txBody>
              <a:bodyPr wrap="square">
                <a:spAutoFit/>
              </a:bodyPr>
              <a:lstStyle/>
              <a:p>
                <a:pPr algn="just"/>
                <a:r>
                  <a:rPr lang="en-US" sz="2400" dirty="0">
                    <a:solidFill>
                      <a:srgbClr val="C00000"/>
                    </a:solidFill>
                    <a:effectLst/>
                  </a:rPr>
                  <a:t>GEM - </a:t>
                </a:r>
                <a14:m>
                  <m:oMath xmlns:m="http://schemas.openxmlformats.org/officeDocument/2006/math">
                    <m:r>
                      <a:rPr lang="en-US" sz="2400" i="1" smtClean="0">
                        <a:solidFill>
                          <a:srgbClr val="C00000"/>
                        </a:solidFill>
                        <a:effectLst/>
                        <a:latin typeface="Cambria Math" panose="02040503050406030204" pitchFamily="18" charset="0"/>
                        <a:ea typeface="Cambria Math" panose="02040503050406030204" pitchFamily="18" charset="0"/>
                      </a:rPr>
                      <m:t>𝜇</m:t>
                    </m:r>
                  </m:oMath>
                </a14:m>
                <a:r>
                  <a:rPr lang="en-US" sz="2400" dirty="0" err="1">
                    <a:solidFill>
                      <a:srgbClr val="C00000"/>
                    </a:solidFill>
                    <a:effectLst/>
                  </a:rPr>
                  <a:t>Rwell</a:t>
                </a:r>
                <a:r>
                  <a:rPr lang="en-US" sz="2400" dirty="0">
                    <a:solidFill>
                      <a:srgbClr val="C00000"/>
                    </a:solidFill>
                    <a:effectLst/>
                  </a:rPr>
                  <a:t>  Technology</a:t>
                </a:r>
              </a:p>
            </p:txBody>
          </p:sp>
        </mc:Choice>
        <mc:Fallback xmlns="">
          <p:sp>
            <p:nvSpPr>
              <p:cNvPr id="37" name="CasellaDiTesto 36">
                <a:extLst>
                  <a:ext uri="{FF2B5EF4-FFF2-40B4-BE49-F238E27FC236}">
                    <a16:creationId xmlns:a16="http://schemas.microsoft.com/office/drawing/2014/main" id="{DDB4B18C-1E23-E63C-AC29-64CEED2E1BB8}"/>
                  </a:ext>
                </a:extLst>
              </p:cNvPr>
              <p:cNvSpPr txBox="1">
                <a:spLocks noRot="1" noChangeAspect="1" noMove="1" noResize="1" noEditPoints="1" noAdjustHandles="1" noChangeArrowheads="1" noChangeShapeType="1" noTextEdit="1"/>
              </p:cNvSpPr>
              <p:nvPr/>
            </p:nvSpPr>
            <p:spPr>
              <a:xfrm>
                <a:off x="102057" y="690050"/>
                <a:ext cx="6019423" cy="461665"/>
              </a:xfrm>
              <a:prstGeom prst="rect">
                <a:avLst/>
              </a:prstGeom>
              <a:blipFill>
                <a:blip r:embed="rId4"/>
                <a:stretch>
                  <a:fillRect l="-1688" t="-8108" b="-29730"/>
                </a:stretch>
              </a:blipFill>
            </p:spPr>
            <p:txBody>
              <a:bodyPr/>
              <a:lstStyle/>
              <a:p>
                <a:r>
                  <a:rPr lang="en-US">
                    <a:noFill/>
                  </a:rPr>
                  <a:t> </a:t>
                </a:r>
              </a:p>
            </p:txBody>
          </p:sp>
        </mc:Fallback>
      </mc:AlternateContent>
      <p:grpSp>
        <p:nvGrpSpPr>
          <p:cNvPr id="38" name="Gruppo 37">
            <a:extLst>
              <a:ext uri="{FF2B5EF4-FFF2-40B4-BE49-F238E27FC236}">
                <a16:creationId xmlns:a16="http://schemas.microsoft.com/office/drawing/2014/main" id="{5A0B13F8-1F20-55FA-469B-0CBB397316F9}"/>
              </a:ext>
            </a:extLst>
          </p:cNvPr>
          <p:cNvGrpSpPr>
            <a:grpSpLocks noChangeAspect="1"/>
          </p:cNvGrpSpPr>
          <p:nvPr/>
        </p:nvGrpSpPr>
        <p:grpSpPr>
          <a:xfrm>
            <a:off x="-1" y="1151715"/>
            <a:ext cx="5400000" cy="1434108"/>
            <a:chOff x="3599324" y="2701991"/>
            <a:chExt cx="6566796" cy="1743981"/>
          </a:xfrm>
        </p:grpSpPr>
        <p:pic>
          <p:nvPicPr>
            <p:cNvPr id="39" name="Immagine 38" descr="Immagine che contiene schermata, linea, Rettangolo, Policromia&#10;&#10;Descrizione generata automaticamente">
              <a:extLst>
                <a:ext uri="{FF2B5EF4-FFF2-40B4-BE49-F238E27FC236}">
                  <a16:creationId xmlns:a16="http://schemas.microsoft.com/office/drawing/2014/main" id="{43B78034-492F-2CA6-1698-E25EDDB5CAED}"/>
                </a:ext>
              </a:extLst>
            </p:cNvPr>
            <p:cNvPicPr>
              <a:picLocks noChangeAspect="1"/>
            </p:cNvPicPr>
            <p:nvPr/>
          </p:nvPicPr>
          <p:blipFill>
            <a:blip r:embed="rId5"/>
            <a:stretch>
              <a:fillRect/>
            </a:stretch>
          </p:blipFill>
          <p:spPr>
            <a:xfrm>
              <a:off x="4043506" y="2817265"/>
              <a:ext cx="6122614" cy="1166606"/>
            </a:xfrm>
            <a:prstGeom prst="rect">
              <a:avLst/>
            </a:prstGeom>
          </p:spPr>
        </p:pic>
        <p:sp>
          <p:nvSpPr>
            <p:cNvPr id="40" name="CasellaDiTesto 39">
              <a:extLst>
                <a:ext uri="{FF2B5EF4-FFF2-40B4-BE49-F238E27FC236}">
                  <a16:creationId xmlns:a16="http://schemas.microsoft.com/office/drawing/2014/main" id="{E7529603-7E52-8801-A5AD-A4C945E8AB68}"/>
                </a:ext>
              </a:extLst>
            </p:cNvPr>
            <p:cNvSpPr txBox="1"/>
            <p:nvPr/>
          </p:nvSpPr>
          <p:spPr>
            <a:xfrm>
              <a:off x="3599324" y="4076640"/>
              <a:ext cx="1420774" cy="369332"/>
            </a:xfrm>
            <a:prstGeom prst="rect">
              <a:avLst/>
            </a:prstGeom>
            <a:noFill/>
          </p:spPr>
          <p:txBody>
            <a:bodyPr wrap="none" rtlCol="0">
              <a:spAutoFit/>
            </a:bodyPr>
            <a:lstStyle/>
            <a:p>
              <a:r>
                <a:rPr lang="en-US"/>
                <a:t>PCB read-out</a:t>
              </a:r>
            </a:p>
          </p:txBody>
        </p:sp>
        <mc:AlternateContent xmlns:mc="http://schemas.openxmlformats.org/markup-compatibility/2006" xmlns:a14="http://schemas.microsoft.com/office/drawing/2010/main">
          <mc:Choice Requires="a14">
            <p:sp>
              <p:nvSpPr>
                <p:cNvPr id="41" name="CasellaDiTesto 40">
                  <a:extLst>
                    <a:ext uri="{FF2B5EF4-FFF2-40B4-BE49-F238E27FC236}">
                      <a16:creationId xmlns:a16="http://schemas.microsoft.com/office/drawing/2014/main" id="{56E0BE58-8966-5341-6F43-F2FCED15C4F2}"/>
                    </a:ext>
                  </a:extLst>
                </p:cNvPr>
                <p:cNvSpPr txBox="1"/>
                <p:nvPr/>
              </p:nvSpPr>
              <p:spPr>
                <a:xfrm>
                  <a:off x="5681577" y="4040499"/>
                  <a:ext cx="1047531" cy="369332"/>
                </a:xfrm>
                <a:prstGeom prst="rect">
                  <a:avLst/>
                </a:prstGeom>
                <a:noFill/>
              </p:spPr>
              <p:txBody>
                <a:bodyPr wrap="none" rtlCol="0">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oMath>
                  </a14:m>
                  <a:r>
                    <a:rPr lang="en-US"/>
                    <a:t>Rwell</a:t>
                  </a:r>
                </a:p>
              </p:txBody>
            </p:sp>
          </mc:Choice>
          <mc:Fallback xmlns="">
            <p:sp>
              <p:nvSpPr>
                <p:cNvPr id="41" name="CasellaDiTesto 40">
                  <a:extLst>
                    <a:ext uri="{FF2B5EF4-FFF2-40B4-BE49-F238E27FC236}">
                      <a16:creationId xmlns:a16="http://schemas.microsoft.com/office/drawing/2014/main" id="{56E0BE58-8966-5341-6F43-F2FCED15C4F2}"/>
                    </a:ext>
                  </a:extLst>
                </p:cNvPr>
                <p:cNvSpPr txBox="1">
                  <a:spLocks noRot="1" noChangeAspect="1" noMove="1" noResize="1" noEditPoints="1" noAdjustHandles="1" noChangeArrowheads="1" noChangeShapeType="1" noTextEdit="1"/>
                </p:cNvSpPr>
                <p:nvPr/>
              </p:nvSpPr>
              <p:spPr>
                <a:xfrm>
                  <a:off x="5681577" y="4040499"/>
                  <a:ext cx="1047531" cy="369332"/>
                </a:xfrm>
                <a:prstGeom prst="rect">
                  <a:avLst/>
                </a:prstGeom>
                <a:blipFill>
                  <a:blip r:embed="rId6"/>
                  <a:stretch>
                    <a:fillRect t="-8000" r="-26087" b="-52000"/>
                  </a:stretch>
                </a:blipFill>
              </p:spPr>
              <p:txBody>
                <a:bodyPr/>
                <a:lstStyle/>
                <a:p>
                  <a:r>
                    <a:rPr lang="en-US">
                      <a:noFill/>
                    </a:rPr>
                    <a:t> </a:t>
                  </a:r>
                </a:p>
              </p:txBody>
            </p:sp>
          </mc:Fallback>
        </mc:AlternateContent>
        <p:sp>
          <p:nvSpPr>
            <p:cNvPr id="42" name="CasellaDiTesto 41">
              <a:extLst>
                <a:ext uri="{FF2B5EF4-FFF2-40B4-BE49-F238E27FC236}">
                  <a16:creationId xmlns:a16="http://schemas.microsoft.com/office/drawing/2014/main" id="{CFAF27D0-CEF7-F413-7E73-9844605C37E8}"/>
                </a:ext>
              </a:extLst>
            </p:cNvPr>
            <p:cNvSpPr txBox="1"/>
            <p:nvPr/>
          </p:nvSpPr>
          <p:spPr>
            <a:xfrm>
              <a:off x="6938704" y="4061696"/>
              <a:ext cx="639919" cy="369332"/>
            </a:xfrm>
            <a:prstGeom prst="rect">
              <a:avLst/>
            </a:prstGeom>
            <a:noFill/>
          </p:spPr>
          <p:txBody>
            <a:bodyPr wrap="none" rtlCol="0">
              <a:spAutoFit/>
            </a:bodyPr>
            <a:lstStyle/>
            <a:p>
              <a:r>
                <a:rPr lang="en-US"/>
                <a:t>GEM</a:t>
              </a:r>
            </a:p>
          </p:txBody>
        </p:sp>
        <p:sp>
          <p:nvSpPr>
            <p:cNvPr id="43" name="CasellaDiTesto 42">
              <a:extLst>
                <a:ext uri="{FF2B5EF4-FFF2-40B4-BE49-F238E27FC236}">
                  <a16:creationId xmlns:a16="http://schemas.microsoft.com/office/drawing/2014/main" id="{C94008A9-FC7E-A817-396B-06220DA9F13E}"/>
                </a:ext>
              </a:extLst>
            </p:cNvPr>
            <p:cNvSpPr txBox="1"/>
            <p:nvPr/>
          </p:nvSpPr>
          <p:spPr>
            <a:xfrm>
              <a:off x="8074704" y="4013625"/>
              <a:ext cx="946862" cy="369332"/>
            </a:xfrm>
            <a:prstGeom prst="rect">
              <a:avLst/>
            </a:prstGeom>
            <a:noFill/>
          </p:spPr>
          <p:txBody>
            <a:bodyPr wrap="none" rtlCol="0">
              <a:spAutoFit/>
            </a:bodyPr>
            <a:lstStyle/>
            <a:p>
              <a:r>
                <a:rPr lang="en-US"/>
                <a:t>cathode</a:t>
              </a:r>
            </a:p>
          </p:txBody>
        </p:sp>
        <p:sp>
          <p:nvSpPr>
            <p:cNvPr id="44" name="Rettangolo 43">
              <a:extLst>
                <a:ext uri="{FF2B5EF4-FFF2-40B4-BE49-F238E27FC236}">
                  <a16:creationId xmlns:a16="http://schemas.microsoft.com/office/drawing/2014/main" id="{21F88EE3-8BB4-1C62-4B16-A78FCFEB224D}"/>
                </a:ext>
              </a:extLst>
            </p:cNvPr>
            <p:cNvSpPr/>
            <p:nvPr/>
          </p:nvSpPr>
          <p:spPr>
            <a:xfrm>
              <a:off x="4420103" y="3068674"/>
              <a:ext cx="5309228" cy="3636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3/6 mm gas gap </a:t>
              </a:r>
            </a:p>
          </p:txBody>
        </p:sp>
        <p:sp>
          <p:nvSpPr>
            <p:cNvPr id="45" name="Rettangolo 44">
              <a:extLst>
                <a:ext uri="{FF2B5EF4-FFF2-40B4-BE49-F238E27FC236}">
                  <a16:creationId xmlns:a16="http://schemas.microsoft.com/office/drawing/2014/main" id="{937BAA9B-60E7-7634-579C-CDC620A33B44}"/>
                </a:ext>
              </a:extLst>
            </p:cNvPr>
            <p:cNvSpPr/>
            <p:nvPr/>
          </p:nvSpPr>
          <p:spPr>
            <a:xfrm>
              <a:off x="4146698" y="2999290"/>
              <a:ext cx="326027" cy="690208"/>
            </a:xfrm>
            <a:prstGeom prst="rect">
              <a:avLst/>
            </a:prstGeom>
            <a:solidFill>
              <a:srgbClr val="7F7F7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ttangolo 45">
              <a:extLst>
                <a:ext uri="{FF2B5EF4-FFF2-40B4-BE49-F238E27FC236}">
                  <a16:creationId xmlns:a16="http://schemas.microsoft.com/office/drawing/2014/main" id="{1D20410A-4917-5FB8-A3CE-1D26EAF02FC4}"/>
                </a:ext>
              </a:extLst>
            </p:cNvPr>
            <p:cNvSpPr/>
            <p:nvPr/>
          </p:nvSpPr>
          <p:spPr>
            <a:xfrm>
              <a:off x="9789720" y="3059580"/>
              <a:ext cx="326027" cy="619106"/>
            </a:xfrm>
            <a:prstGeom prst="rect">
              <a:avLst/>
            </a:prstGeom>
            <a:solidFill>
              <a:srgbClr val="7F7F7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Immagine 46">
              <a:extLst>
                <a:ext uri="{FF2B5EF4-FFF2-40B4-BE49-F238E27FC236}">
                  <a16:creationId xmlns:a16="http://schemas.microsoft.com/office/drawing/2014/main" id="{1C8DFF64-A435-3E8B-9122-ABEFA4F978D7}"/>
                </a:ext>
              </a:extLst>
            </p:cNvPr>
            <p:cNvPicPr>
              <a:picLocks noChangeAspect="1"/>
            </p:cNvPicPr>
            <p:nvPr/>
          </p:nvPicPr>
          <p:blipFill>
            <a:blip r:embed="rId7"/>
            <a:stretch>
              <a:fillRect/>
            </a:stretch>
          </p:blipFill>
          <p:spPr>
            <a:xfrm>
              <a:off x="4146697" y="2701991"/>
              <a:ext cx="6019423" cy="438045"/>
            </a:xfrm>
            <a:prstGeom prst="rect">
              <a:avLst/>
            </a:prstGeom>
          </p:spPr>
        </p:pic>
        <p:cxnSp>
          <p:nvCxnSpPr>
            <p:cNvPr id="48" name="Connettore 2 47">
              <a:extLst>
                <a:ext uri="{FF2B5EF4-FFF2-40B4-BE49-F238E27FC236}">
                  <a16:creationId xmlns:a16="http://schemas.microsoft.com/office/drawing/2014/main" id="{19B74409-5717-E906-7627-9B28310826F0}"/>
                </a:ext>
              </a:extLst>
            </p:cNvPr>
            <p:cNvCxnSpPr>
              <a:cxnSpLocks/>
            </p:cNvCxnSpPr>
            <p:nvPr/>
          </p:nvCxnSpPr>
          <p:spPr>
            <a:xfrm flipV="1">
              <a:off x="4827181" y="3945573"/>
              <a:ext cx="276167" cy="217049"/>
            </a:xfrm>
            <a:prstGeom prst="straightConnector1">
              <a:avLst/>
            </a:prstGeom>
            <a:ln w="19050">
              <a:solidFill>
                <a:schemeClr val="tx1"/>
              </a:solidFill>
              <a:headEnd w="lg" len="med"/>
              <a:tailEnd type="triangle" w="lg" len="lg"/>
            </a:ln>
          </p:spPr>
          <p:style>
            <a:lnRef idx="1">
              <a:schemeClr val="accent1"/>
            </a:lnRef>
            <a:fillRef idx="0">
              <a:schemeClr val="accent1"/>
            </a:fillRef>
            <a:effectRef idx="0">
              <a:schemeClr val="accent1"/>
            </a:effectRef>
            <a:fontRef idx="minor">
              <a:schemeClr val="tx1"/>
            </a:fontRef>
          </p:style>
        </p:cxnSp>
        <p:cxnSp>
          <p:nvCxnSpPr>
            <p:cNvPr id="49" name="Connettore 2 48">
              <a:extLst>
                <a:ext uri="{FF2B5EF4-FFF2-40B4-BE49-F238E27FC236}">
                  <a16:creationId xmlns:a16="http://schemas.microsoft.com/office/drawing/2014/main" id="{47313D47-CB62-C136-F9F1-4BF3AA6D6BE0}"/>
                </a:ext>
              </a:extLst>
            </p:cNvPr>
            <p:cNvCxnSpPr>
              <a:cxnSpLocks/>
            </p:cNvCxnSpPr>
            <p:nvPr/>
          </p:nvCxnSpPr>
          <p:spPr>
            <a:xfrm flipV="1">
              <a:off x="8591448" y="2912128"/>
              <a:ext cx="313253" cy="585279"/>
            </a:xfrm>
            <a:prstGeom prst="straightConnector1">
              <a:avLst/>
            </a:prstGeom>
            <a:ln w="19050">
              <a:solidFill>
                <a:schemeClr val="tx1"/>
              </a:solidFill>
              <a:headEnd w="lg" len="med"/>
              <a:tailEnd type="triangle" w="lg" len="lg"/>
            </a:ln>
          </p:spPr>
          <p:style>
            <a:lnRef idx="1">
              <a:schemeClr val="accent1"/>
            </a:lnRef>
            <a:fillRef idx="0">
              <a:schemeClr val="accent1"/>
            </a:fillRef>
            <a:effectRef idx="0">
              <a:schemeClr val="accent1"/>
            </a:effectRef>
            <a:fontRef idx="minor">
              <a:schemeClr val="tx1"/>
            </a:fontRef>
          </p:style>
        </p:cxnSp>
      </p:grpSp>
      <p:sp>
        <p:nvSpPr>
          <p:cNvPr id="76" name="CasellaDiTesto 75">
            <a:extLst>
              <a:ext uri="{FF2B5EF4-FFF2-40B4-BE49-F238E27FC236}">
                <a16:creationId xmlns:a16="http://schemas.microsoft.com/office/drawing/2014/main" id="{1D33294A-8482-AAAF-79C6-BA32829F5710}"/>
              </a:ext>
            </a:extLst>
          </p:cNvPr>
          <p:cNvSpPr txBox="1"/>
          <p:nvPr/>
        </p:nvSpPr>
        <p:spPr>
          <a:xfrm>
            <a:off x="1042678" y="1715473"/>
            <a:ext cx="1463799" cy="276999"/>
          </a:xfrm>
          <a:prstGeom prst="rect">
            <a:avLst/>
          </a:prstGeom>
          <a:noFill/>
        </p:spPr>
        <p:txBody>
          <a:bodyPr wrap="none" rtlCol="0">
            <a:spAutoFit/>
          </a:bodyPr>
          <a:lstStyle/>
          <a:p>
            <a:r>
              <a:rPr lang="en-US" sz="1200" dirty="0"/>
              <a:t>2/3 mm transfer gap</a:t>
            </a:r>
          </a:p>
        </p:txBody>
      </p:sp>
      <p:pic>
        <p:nvPicPr>
          <p:cNvPr id="4" name="Immagine 3" descr="Immagine che contiene linea, Diagramma, schermata, diagramma&#10;&#10;Descrizione generata automaticamente">
            <a:extLst>
              <a:ext uri="{FF2B5EF4-FFF2-40B4-BE49-F238E27FC236}">
                <a16:creationId xmlns:a16="http://schemas.microsoft.com/office/drawing/2014/main" id="{969C35CF-5D26-DA4B-A6F2-A91E70357FE0}"/>
              </a:ext>
            </a:extLst>
          </p:cNvPr>
          <p:cNvPicPr>
            <a:picLocks noChangeAspect="1"/>
          </p:cNvPicPr>
          <p:nvPr/>
        </p:nvPicPr>
        <p:blipFill>
          <a:blip r:embed="rId8"/>
          <a:stretch>
            <a:fillRect/>
          </a:stretch>
        </p:blipFill>
        <p:spPr>
          <a:xfrm>
            <a:off x="201469" y="2688007"/>
            <a:ext cx="5615343" cy="2056429"/>
          </a:xfrm>
          <a:prstGeom prst="rect">
            <a:avLst/>
          </a:prstGeom>
        </p:spPr>
      </p:pic>
      <p:pic>
        <p:nvPicPr>
          <p:cNvPr id="7" name="Immagine 6" descr="Immagine che contiene testo, linea, Diagramma, diagramma&#10;&#10;Descrizione generata automaticamente">
            <a:extLst>
              <a:ext uri="{FF2B5EF4-FFF2-40B4-BE49-F238E27FC236}">
                <a16:creationId xmlns:a16="http://schemas.microsoft.com/office/drawing/2014/main" id="{ED46369A-A6FE-28AE-FDA0-08A53D6C59A3}"/>
              </a:ext>
            </a:extLst>
          </p:cNvPr>
          <p:cNvPicPr>
            <a:picLocks noChangeAspect="1"/>
          </p:cNvPicPr>
          <p:nvPr/>
        </p:nvPicPr>
        <p:blipFill>
          <a:blip r:embed="rId9"/>
          <a:stretch>
            <a:fillRect/>
          </a:stretch>
        </p:blipFill>
        <p:spPr>
          <a:xfrm>
            <a:off x="5502863" y="1700318"/>
            <a:ext cx="3489283" cy="2694022"/>
          </a:xfrm>
          <a:prstGeom prst="rect">
            <a:avLst/>
          </a:prstGeom>
        </p:spPr>
      </p:pic>
      <p:pic>
        <p:nvPicPr>
          <p:cNvPr id="9" name="Immagine 8" descr="Immagine che contiene testo, Carattere, bianco&#10;&#10;Descrizione generata automaticamente">
            <a:extLst>
              <a:ext uri="{FF2B5EF4-FFF2-40B4-BE49-F238E27FC236}">
                <a16:creationId xmlns:a16="http://schemas.microsoft.com/office/drawing/2014/main" id="{2BBA960F-B6CD-F976-9356-5CD8032E841C}"/>
              </a:ext>
            </a:extLst>
          </p:cNvPr>
          <p:cNvPicPr>
            <a:picLocks noChangeAspect="1"/>
          </p:cNvPicPr>
          <p:nvPr/>
        </p:nvPicPr>
        <p:blipFill>
          <a:blip r:embed="rId10"/>
          <a:stretch>
            <a:fillRect/>
          </a:stretch>
        </p:blipFill>
        <p:spPr>
          <a:xfrm>
            <a:off x="5463893" y="734230"/>
            <a:ext cx="3706204" cy="1019422"/>
          </a:xfrm>
          <a:prstGeom prst="rect">
            <a:avLst/>
          </a:prstGeom>
        </p:spPr>
      </p:pic>
      <p:sp>
        <p:nvSpPr>
          <p:cNvPr id="10" name="CasellaDiTesto 9">
            <a:extLst>
              <a:ext uri="{FF2B5EF4-FFF2-40B4-BE49-F238E27FC236}">
                <a16:creationId xmlns:a16="http://schemas.microsoft.com/office/drawing/2014/main" id="{AEB9477E-E349-D582-329D-64CF0C841F3C}"/>
              </a:ext>
            </a:extLst>
          </p:cNvPr>
          <p:cNvSpPr txBox="1"/>
          <p:nvPr/>
        </p:nvSpPr>
        <p:spPr>
          <a:xfrm>
            <a:off x="759195" y="2549244"/>
            <a:ext cx="2116605" cy="369332"/>
          </a:xfrm>
          <a:prstGeom prst="rect">
            <a:avLst/>
          </a:prstGeom>
          <a:solidFill>
            <a:schemeClr val="bg1"/>
          </a:solidFill>
        </p:spPr>
        <p:txBody>
          <a:bodyPr wrap="none" rtlCol="0">
            <a:spAutoFit/>
          </a:bodyPr>
          <a:lstStyle/>
          <a:p>
            <a:r>
              <a:rPr lang="en-US" dirty="0"/>
              <a:t>CC= Charge Centroid</a:t>
            </a:r>
          </a:p>
        </p:txBody>
      </p:sp>
      <p:cxnSp>
        <p:nvCxnSpPr>
          <p:cNvPr id="14" name="Connettore 2 13">
            <a:extLst>
              <a:ext uri="{FF2B5EF4-FFF2-40B4-BE49-F238E27FC236}">
                <a16:creationId xmlns:a16="http://schemas.microsoft.com/office/drawing/2014/main" id="{9AE1C580-8392-4401-6652-6FC2D02C31AC}"/>
              </a:ext>
            </a:extLst>
          </p:cNvPr>
          <p:cNvCxnSpPr/>
          <p:nvPr/>
        </p:nvCxnSpPr>
        <p:spPr>
          <a:xfrm flipH="1">
            <a:off x="1619573" y="2918576"/>
            <a:ext cx="782664" cy="6177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CasellaDiTesto 14">
            <a:extLst>
              <a:ext uri="{FF2B5EF4-FFF2-40B4-BE49-F238E27FC236}">
                <a16:creationId xmlns:a16="http://schemas.microsoft.com/office/drawing/2014/main" id="{7F61A9E0-873C-CFAB-44A7-93BAB4363633}"/>
              </a:ext>
            </a:extLst>
          </p:cNvPr>
          <p:cNvSpPr txBox="1"/>
          <p:nvPr/>
        </p:nvSpPr>
        <p:spPr>
          <a:xfrm>
            <a:off x="5839296" y="4365084"/>
            <a:ext cx="3031536" cy="369332"/>
          </a:xfrm>
          <a:prstGeom prst="rect">
            <a:avLst/>
          </a:prstGeom>
          <a:noFill/>
        </p:spPr>
        <p:txBody>
          <a:bodyPr wrap="none" rtlCol="0">
            <a:spAutoFit/>
          </a:bodyPr>
          <a:lstStyle/>
          <a:p>
            <a:r>
              <a:rPr lang="en-US" b="1" dirty="0">
                <a:solidFill>
                  <a:srgbClr val="C00000"/>
                </a:solidFill>
              </a:rPr>
              <a:t>Next test beam Oct/Nov 2024</a:t>
            </a:r>
          </a:p>
        </p:txBody>
      </p:sp>
      <p:sp>
        <p:nvSpPr>
          <p:cNvPr id="5" name="Segnaposto piè di pagina 23">
            <a:extLst>
              <a:ext uri="{FF2B5EF4-FFF2-40B4-BE49-F238E27FC236}">
                <a16:creationId xmlns:a16="http://schemas.microsoft.com/office/drawing/2014/main" id="{CFE60E7C-21FF-9CE1-15E6-D359170C53B2}"/>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127220805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Personalizza struttur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Personalizza struttur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ersonalizza struttur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33939</TotalTime>
  <Words>6877</Words>
  <Application>Microsoft Macintosh PowerPoint</Application>
  <PresentationFormat>Presentazione su schermo (16:9)</PresentationFormat>
  <Paragraphs>936</Paragraphs>
  <Slides>61</Slides>
  <Notes>56</Notes>
  <HiddenSlides>0</HiddenSlides>
  <MMClips>0</MMClips>
  <ScaleCrop>false</ScaleCrop>
  <HeadingPairs>
    <vt:vector size="6" baseType="variant">
      <vt:variant>
        <vt:lpstr>Caratteri utilizzati</vt:lpstr>
      </vt:variant>
      <vt:variant>
        <vt:i4>14</vt:i4>
      </vt:variant>
      <vt:variant>
        <vt:lpstr>Tema</vt:lpstr>
      </vt:variant>
      <vt:variant>
        <vt:i4>4</vt:i4>
      </vt:variant>
      <vt:variant>
        <vt:lpstr>Titoli diapositive</vt:lpstr>
      </vt:variant>
      <vt:variant>
        <vt:i4>61</vt:i4>
      </vt:variant>
    </vt:vector>
  </HeadingPairs>
  <TitlesOfParts>
    <vt:vector size="79" baseType="lpstr">
      <vt:lpstr>Arial</vt:lpstr>
      <vt:lpstr>Calibri</vt:lpstr>
      <vt:lpstr>Calibri Light</vt:lpstr>
      <vt:lpstr>Cambria Math</vt:lpstr>
      <vt:lpstr>Century Gothic</vt:lpstr>
      <vt:lpstr>Courier</vt:lpstr>
      <vt:lpstr>DejaVu Serif Condensed</vt:lpstr>
      <vt:lpstr>Font di sistema regolare</vt:lpstr>
      <vt:lpstr>Helvetica</vt:lpstr>
      <vt:lpstr>Impact</vt:lpstr>
      <vt:lpstr>Symbol</vt:lpstr>
      <vt:lpstr>Times New Roman</vt:lpstr>
      <vt:lpstr>Verdana</vt:lpstr>
      <vt:lpstr>Wingdings</vt:lpstr>
      <vt:lpstr>Tema di Office</vt:lpstr>
      <vt:lpstr>1_Personalizza struttura</vt:lpstr>
      <vt:lpstr>2_Personalizza struttura</vt:lpstr>
      <vt:lpstr>Personalizza struttura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μ-RWELL + GEM – Gain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μ-RWELL  (Micro Resistive Well Detector)</vt:lpstr>
      <vt:lpstr>The μ-RWELL principle of operation </vt:lpstr>
      <vt:lpstr>The μ-RWELL Technology </vt:lpstr>
      <vt:lpstr>The μ-RWELL Technology </vt:lpstr>
      <vt:lpstr> </vt:lpstr>
      <vt:lpstr> </vt:lpstr>
      <vt:lpstr> </vt:lpstr>
      <vt:lpstr>1D - Rho e pitch scan</vt:lpstr>
      <vt:lpstr>Presentazione standard di PowerPoint</vt:lpstr>
      <vt:lpstr>Presentazione standard di PowerPoint</vt:lpstr>
      <vt:lpstr>Preliminary results from June test beam </vt:lpstr>
      <vt:lpstr>Preliminary results from June test beam </vt:lpstr>
      <vt:lpstr>Preliminary results from June test beam </vt:lpstr>
      <vt:lpstr>On-going Activities</vt:lpstr>
      <vt:lpstr>First Large Area Detector prototype</vt:lpstr>
      <vt:lpstr>The μ-RWELL Developments: High-rate capability and improved grounding scheme </vt:lpstr>
      <vt:lpstr>The CLAS12 DC TRACKING UPGRADE</vt:lpstr>
      <vt:lpstr>The High-Rate solution: PEP</vt:lpstr>
      <vt:lpstr>Presentazione standard di PowerPoint</vt:lpstr>
      <vt:lpstr>The μ-RWELL – High Rate scheme</vt:lpstr>
      <vt:lpstr>Spot Effect for SRL – Manufacturer plot</vt:lpstr>
      <vt:lpstr>The PEP-dot μ-RWELL</vt:lpstr>
      <vt:lpstr>PEP-dot – results</vt:lpstr>
    </vt:vector>
  </TitlesOfParts>
  <Company>INFN Sezione Roma Tor Vergata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annalisa D'Angelo</dc:creator>
  <cp:lastModifiedBy>Annalisa D'Angelo</cp:lastModifiedBy>
  <cp:revision>338</cp:revision>
  <dcterms:created xsi:type="dcterms:W3CDTF">2016-09-11T22:00:23Z</dcterms:created>
  <dcterms:modified xsi:type="dcterms:W3CDTF">2024-07-25T16:19:50Z</dcterms:modified>
</cp:coreProperties>
</file>