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4" r:id="rId2"/>
    <p:sldMasterId id="2147483686" r:id="rId3"/>
    <p:sldMasterId id="2147483660" r:id="rId4"/>
  </p:sldMasterIdLst>
  <p:notesMasterIdLst>
    <p:notesMasterId r:id="rId17"/>
  </p:notesMasterIdLst>
  <p:handoutMasterIdLst>
    <p:handoutMasterId r:id="rId18"/>
  </p:handoutMasterIdLst>
  <p:sldIdLst>
    <p:sldId id="730" r:id="rId5"/>
    <p:sldId id="748" r:id="rId6"/>
    <p:sldId id="840" r:id="rId7"/>
    <p:sldId id="841" r:id="rId8"/>
    <p:sldId id="842" r:id="rId9"/>
    <p:sldId id="843" r:id="rId10"/>
    <p:sldId id="787" r:id="rId11"/>
    <p:sldId id="797" r:id="rId12"/>
    <p:sldId id="832" r:id="rId13"/>
    <p:sldId id="845" r:id="rId14"/>
    <p:sldId id="839" r:id="rId15"/>
    <p:sldId id="844" r:id="rId16"/>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432FF"/>
    <a:srgbClr val="FFFF00"/>
    <a:srgbClr val="FFD579"/>
    <a:srgbClr val="FFFD78"/>
    <a:srgbClr val="000000"/>
    <a:srgbClr val="FF85FF"/>
    <a:srgbClr val="25FF13"/>
    <a:srgbClr val="821B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451"/>
    <p:restoredTop sz="86462" autoAdjust="0"/>
  </p:normalViewPr>
  <p:slideViewPr>
    <p:cSldViewPr snapToGrid="0" snapToObjects="1">
      <p:cViewPr varScale="1">
        <p:scale>
          <a:sx n="149" d="100"/>
          <a:sy n="149" d="100"/>
        </p:scale>
        <p:origin x="192" y="200"/>
      </p:cViewPr>
      <p:guideLst>
        <p:guide orient="horz" pos="1620"/>
        <p:guide pos="288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83665D-AC83-CB48-BC0A-B4CD4228519B}" type="datetimeFigureOut">
              <a:rPr lang="it-IT" smtClean="0"/>
              <a:t>26/07/24</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22C7EF-A2A0-1245-879B-1EB3B71AD491}" type="slidenum">
              <a:rPr lang="it-IT" smtClean="0"/>
              <a:t>‹N›</a:t>
            </a:fld>
            <a:endParaRPr lang="it-IT"/>
          </a:p>
        </p:txBody>
      </p:sp>
    </p:spTree>
    <p:extLst>
      <p:ext uri="{BB962C8B-B14F-4D97-AF65-F5344CB8AC3E}">
        <p14:creationId xmlns:p14="http://schemas.microsoft.com/office/powerpoint/2010/main" val="19340178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8084B-478B-394F-8FE0-F741D786CD8E}" type="datetimeFigureOut">
              <a:rPr lang="it-IT" smtClean="0"/>
              <a:t>26/07/24</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EFDE0-AEF1-404B-8329-E9D5A5C6DBAD}" type="slidenum">
              <a:rPr lang="it-IT" smtClean="0"/>
              <a:t>‹N›</a:t>
            </a:fld>
            <a:endParaRPr lang="it-IT"/>
          </a:p>
        </p:txBody>
      </p:sp>
    </p:spTree>
    <p:extLst>
      <p:ext uri="{BB962C8B-B14F-4D97-AF65-F5344CB8AC3E}">
        <p14:creationId xmlns:p14="http://schemas.microsoft.com/office/powerpoint/2010/main" val="10806909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a:t>
            </a:fld>
            <a:endParaRPr lang="it-IT"/>
          </a:p>
        </p:txBody>
      </p:sp>
    </p:spTree>
    <p:extLst>
      <p:ext uri="{BB962C8B-B14F-4D97-AF65-F5344CB8AC3E}">
        <p14:creationId xmlns:p14="http://schemas.microsoft.com/office/powerpoint/2010/main" val="1142629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10</a:t>
            </a:fld>
            <a:endParaRPr lang="it-IT"/>
          </a:p>
        </p:txBody>
      </p:sp>
    </p:spTree>
    <p:extLst>
      <p:ext uri="{BB962C8B-B14F-4D97-AF65-F5344CB8AC3E}">
        <p14:creationId xmlns:p14="http://schemas.microsoft.com/office/powerpoint/2010/main" val="3305519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11</a:t>
            </a:fld>
            <a:endParaRPr lang="it-IT"/>
          </a:p>
        </p:txBody>
      </p:sp>
    </p:spTree>
    <p:extLst>
      <p:ext uri="{BB962C8B-B14F-4D97-AF65-F5344CB8AC3E}">
        <p14:creationId xmlns:p14="http://schemas.microsoft.com/office/powerpoint/2010/main" val="702785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12</a:t>
            </a:fld>
            <a:endParaRPr lang="it-IT"/>
          </a:p>
        </p:txBody>
      </p:sp>
    </p:spTree>
    <p:extLst>
      <p:ext uri="{BB962C8B-B14F-4D97-AF65-F5344CB8AC3E}">
        <p14:creationId xmlns:p14="http://schemas.microsoft.com/office/powerpoint/2010/main" val="224696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Helvetica" pitchFamily="2" charset="0"/>
              </a:rPr>
              <a:t>.Applying a suitable voltage between the copper layer and the DLC, the well acts as a multiplication channel for the ionization produced </a:t>
            </a:r>
            <a:r>
              <a:rPr lang="en-US" dirty="0" err="1">
                <a:effectLst/>
                <a:latin typeface="Helvetica" pitchFamily="2" charset="0"/>
              </a:rPr>
              <a:t>inthe</a:t>
            </a:r>
            <a:r>
              <a:rPr lang="en-US" dirty="0">
                <a:effectLst/>
                <a:latin typeface="Helvetica" pitchFamily="2" charset="0"/>
              </a:rPr>
              <a:t> drift gas gap.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 </a:t>
            </a:r>
            <a:r>
              <a:rPr lang="en-US" noProof="0" dirty="0"/>
              <a:t>The streamer created inside the amplification volume , inducing a large current flowing into the resistive </a:t>
            </a:r>
            <a:r>
              <a:rPr lang="en-US" noProof="0" dirty="0" err="1"/>
              <a:t>leyer</a:t>
            </a:r>
            <a:r>
              <a:rPr lang="en-US" noProof="0" dirty="0"/>
              <a:t>, generate a localized  drop of the amplifying voltage with an effective quenching of the </a:t>
            </a:r>
            <a:r>
              <a:rPr lang="en-US" noProof="0" dirty="0" err="1"/>
              <a:t>moltiplication</a:t>
            </a:r>
            <a:r>
              <a:rPr lang="en-US" noProof="0" dirty="0"/>
              <a:t> process  in the gas.=&gt; this process strongly suppress the discharge amplitude allows to operate at large gains with a single amplification stage.  </a:t>
            </a:r>
          </a:p>
          <a:p>
            <a:endParaRPr lang="en-US" dirty="0">
              <a:effectLst/>
              <a:latin typeface="Helvetica" pitchFamily="2" charset="0"/>
            </a:endParaRPr>
          </a:p>
          <a:p>
            <a:r>
              <a:rPr lang="en-US" dirty="0">
                <a:effectLst/>
                <a:latin typeface="Helvetica" pitchFamily="2" charset="0"/>
              </a:rPr>
              <a:t>This time 𝜏 strongly affects the rate capability of the detector because of a local charging-up. In case of discharge this effect lowers the amplification field then stopping its propagation but at the same time switching off that part of the detector. The resistivity of the DLC is then a crucial point: a large resistivity makes the detector safer but increases the earlier mentioned 𝜏 then worsening the rate capability of the detector; a low resistivity plays an exactly complementary role: larger rate capability but lower discharge quenching power.</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a:t>
            </a:fld>
            <a:endParaRPr lang="it-IT"/>
          </a:p>
        </p:txBody>
      </p:sp>
    </p:spTree>
    <p:extLst>
      <p:ext uri="{BB962C8B-B14F-4D97-AF65-F5344CB8AC3E}">
        <p14:creationId xmlns:p14="http://schemas.microsoft.com/office/powerpoint/2010/main" val="3680390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Segnaposto note 2"/>
              <p:cNvSpPr>
                <a:spLocks noGrp="1"/>
              </p:cNvSpPr>
              <p:nvPr>
                <p:ph type="body" idx="1"/>
              </p:nvPr>
            </p:nvSpPr>
            <p:spPr/>
            <p:txBody>
              <a:bodyPr/>
              <a:lstStyle/>
              <a:p>
                <a:r>
                  <a:rPr lang="it-IT" dirty="0">
                    <a:effectLst/>
                    <a:latin typeface="Helvetica" pitchFamily="2" charset="0"/>
                  </a:rPr>
                  <a:t>The idea </a:t>
                </a:r>
                <a:r>
                  <a:rPr lang="it-IT" dirty="0" err="1">
                    <a:effectLst/>
                    <a:latin typeface="Helvetica" pitchFamily="2" charset="0"/>
                  </a:rPr>
                  <a:t>developed</a:t>
                </a:r>
                <a:r>
                  <a:rPr lang="it-IT" dirty="0">
                    <a:effectLst/>
                    <a:latin typeface="Helvetica" pitchFamily="2" charset="0"/>
                  </a:rPr>
                  <a:t> for the ATLAS </a:t>
                </a:r>
                <a:r>
                  <a:rPr lang="it-IT" dirty="0" err="1">
                    <a:effectLst/>
                    <a:latin typeface="Helvetica" pitchFamily="2" charset="0"/>
                  </a:rPr>
                  <a:t>MicroMegas</a:t>
                </a:r>
                <a:r>
                  <a:rPr lang="it-IT" dirty="0">
                    <a:effectLst/>
                    <a:latin typeface="Helvetica" pitchFamily="2" charset="0"/>
                  </a:rPr>
                  <a:t> of the New Small </a:t>
                </a:r>
                <a:r>
                  <a:rPr lang="it-IT" dirty="0" err="1">
                    <a:effectLst/>
                    <a:latin typeface="Helvetica" pitchFamily="2" charset="0"/>
                  </a:rPr>
                  <a:t>Wheels</a:t>
                </a:r>
                <a:r>
                  <a:rPr lang="it-IT" dirty="0">
                    <a:effectLst/>
                    <a:latin typeface="Helvetica" pitchFamily="2" charset="0"/>
                  </a:rPr>
                  <a:t> [</a:t>
                </a:r>
                <a:r>
                  <a:rPr lang="it-IT" dirty="0">
                    <a:solidFill>
                      <a:srgbClr val="0000FF"/>
                    </a:solidFill>
                    <a:effectLst/>
                    <a:latin typeface="Helvetica" pitchFamily="2" charset="0"/>
                  </a:rPr>
                  <a:t>10</a:t>
                </a:r>
                <a:r>
                  <a:rPr lang="it-IT" dirty="0">
                    <a:effectLst/>
                    <a:latin typeface="Helvetica" pitchFamily="2" charset="0"/>
                  </a:rPr>
                  <a:t>, </a:t>
                </a:r>
                <a:r>
                  <a:rPr lang="it-IT" dirty="0">
                    <a:solidFill>
                      <a:srgbClr val="0000FF"/>
                    </a:solidFill>
                    <a:effectLst/>
                    <a:latin typeface="Helvetica" pitchFamily="2" charset="0"/>
                  </a:rPr>
                  <a:t>11</a:t>
                </a:r>
                <a:r>
                  <a:rPr lang="it-IT" dirty="0">
                    <a:effectLst/>
                    <a:latin typeface="Helvetica" pitchFamily="2" charset="0"/>
                  </a:rPr>
                  <a:t>], and </a:t>
                </a:r>
                <a:r>
                  <a:rPr lang="it-IT" dirty="0" err="1">
                    <a:effectLst/>
                    <a:latin typeface="Helvetica" pitchFamily="2" charset="0"/>
                  </a:rPr>
                  <a:t>also</a:t>
                </a:r>
                <a:r>
                  <a:rPr lang="it-IT" dirty="0">
                    <a:effectLst/>
                    <a:latin typeface="Helvetica" pitchFamily="2" charset="0"/>
                  </a:rPr>
                  <a:t> </a:t>
                </a:r>
                <a:r>
                  <a:rPr lang="it-IT" dirty="0" err="1">
                    <a:effectLst/>
                    <a:latin typeface="Helvetica" pitchFamily="2" charset="0"/>
                  </a:rPr>
                  <a:t>implemented</a:t>
                </a:r>
                <a:r>
                  <a:rPr lang="it-IT" dirty="0">
                    <a:effectLst/>
                    <a:latin typeface="Helvetica" pitchFamily="2" charset="0"/>
                  </a:rPr>
                  <a:t> on the BESIII </a:t>
                </a:r>
                <a:r>
                  <a:rPr lang="it-IT" dirty="0" err="1">
                    <a:effectLst/>
                    <a:latin typeface="Helvetica" pitchFamily="2" charset="0"/>
                  </a:rPr>
                  <a:t>cylindrical</a:t>
                </a:r>
                <a:r>
                  <a:rPr lang="it-IT" dirty="0">
                    <a:effectLst/>
                    <a:latin typeface="Helvetica" pitchFamily="2" charset="0"/>
                  </a:rPr>
                  <a:t> GEM [</a:t>
                </a:r>
                <a:r>
                  <a:rPr lang="it-IT" dirty="0">
                    <a:solidFill>
                      <a:srgbClr val="0000FF"/>
                    </a:solidFill>
                    <a:effectLst/>
                    <a:latin typeface="Helvetica" pitchFamily="2" charset="0"/>
                  </a:rPr>
                  <a:t>12</a:t>
                </a:r>
                <a:r>
                  <a:rPr lang="it-IT" dirty="0">
                    <a:effectLst/>
                    <a:latin typeface="Helvetica" pitchFamily="2" charset="0"/>
                  </a:rPr>
                  <a:t>, </a:t>
                </a:r>
                <a:r>
                  <a:rPr lang="it-IT" dirty="0">
                    <a:solidFill>
                      <a:srgbClr val="0000FF"/>
                    </a:solidFill>
                    <a:effectLst/>
                    <a:latin typeface="Helvetica" pitchFamily="2" charset="0"/>
                  </a:rPr>
                  <a:t>13</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to </a:t>
                </a:r>
                <a:r>
                  <a:rPr lang="it-IT" dirty="0" err="1">
                    <a:effectLst/>
                    <a:latin typeface="Helvetica" pitchFamily="2" charset="0"/>
                  </a:rPr>
                  <a:t>reconstruct</a:t>
                </a:r>
                <a:r>
                  <a:rPr lang="it-IT" dirty="0">
                    <a:effectLst/>
                    <a:latin typeface="Helvetica" pitchFamily="2" charset="0"/>
                  </a:rPr>
                  <a:t> a track </a:t>
                </a:r>
                <a:r>
                  <a:rPr lang="it-IT" dirty="0" err="1">
                    <a:effectLst/>
                    <a:latin typeface="Helvetica" pitchFamily="2" charset="0"/>
                  </a:rPr>
                  <a:t>segment</a:t>
                </a:r>
                <a:r>
                  <a:rPr lang="it-IT" dirty="0">
                    <a:effectLst/>
                    <a:latin typeface="Helvetica" pitchFamily="2" charset="0"/>
                  </a:rPr>
                  <a:t> inside the detector </a:t>
                </a:r>
                <a:r>
                  <a:rPr lang="it-IT" dirty="0" err="1">
                    <a:effectLst/>
                    <a:latin typeface="Helvetica" pitchFamily="2" charset="0"/>
                  </a:rPr>
                  <a:t>conversion</a:t>
                </a:r>
                <a:r>
                  <a:rPr lang="it-IT" dirty="0">
                    <a:effectLst/>
                    <a:latin typeface="Helvetica" pitchFamily="2" charset="0"/>
                  </a:rPr>
                  <a:t> gap </a:t>
                </a:r>
                <a:r>
                  <a:rPr lang="it-IT" dirty="0" err="1">
                    <a:effectLst/>
                    <a:latin typeface="Helvetica" pitchFamily="2" charset="0"/>
                  </a:rPr>
                  <a:t>rather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a single hit </a:t>
                </a:r>
                <a:r>
                  <a:rPr lang="it-IT" dirty="0" err="1">
                    <a:effectLst/>
                    <a:latin typeface="Helvetica" pitchFamily="2" charset="0"/>
                  </a:rPr>
                  <a:t>exploiting</a:t>
                </a:r>
                <a:r>
                  <a:rPr lang="it-IT" dirty="0">
                    <a:effectLst/>
                    <a:latin typeface="Helvetica" pitchFamily="2" charset="0"/>
                  </a:rPr>
                  <a:t> the </a:t>
                </a:r>
                <a:r>
                  <a:rPr lang="it-IT" dirty="0" err="1">
                    <a:effectLst/>
                    <a:latin typeface="Helvetica" pitchFamily="2" charset="0"/>
                  </a:rPr>
                  <a:t>analog</a:t>
                </a:r>
                <a:r>
                  <a:rPr lang="it-IT" dirty="0">
                    <a:effectLst/>
                    <a:latin typeface="Helvetica" pitchFamily="2" charset="0"/>
                  </a:rPr>
                  <a:t> </a:t>
                </a:r>
                <a:r>
                  <a:rPr lang="it-IT" dirty="0" err="1">
                    <a:effectLst/>
                    <a:latin typeface="Helvetica" pitchFamily="2" charset="0"/>
                  </a:rPr>
                  <a:t>readout</a:t>
                </a:r>
                <a:r>
                  <a:rPr lang="it-IT" dirty="0">
                    <a:effectLst/>
                    <a:latin typeface="Helvetica" pitchFamily="2" charset="0"/>
                  </a:rPr>
                  <a:t> of the </a:t>
                </a:r>
                <a:r>
                  <a:rPr lang="it-IT" dirty="0" err="1">
                    <a:effectLst/>
                    <a:latin typeface="Helvetica" pitchFamily="2" charset="0"/>
                  </a:rPr>
                  <a:t>signals</a:t>
                </a:r>
                <a:r>
                  <a:rPr lang="it-IT" dirty="0">
                    <a:effectLst/>
                    <a:latin typeface="Helvetica" pitchFamily="2" charset="0"/>
                  </a:rPr>
                  <a:t>.</a:t>
                </a:r>
              </a:p>
              <a:p>
                <a:endParaRPr lang="it-IT" dirty="0">
                  <a:effectLst/>
                  <a:latin typeface="Helvetica" pitchFamily="2" charset="0"/>
                </a:endParaRPr>
              </a:p>
              <a:p>
                <a14:m>
                  <m:oMath xmlns:m="http://schemas.openxmlformats.org/officeDocument/2006/math">
                    <m:r>
                      <a:rPr lang="en-US" sz="1800" i="1" kern="0" smtClean="0">
                        <a:effectLst/>
                        <a:latin typeface="Cambria Math" panose="02040503050406030204" pitchFamily="18" charset="0"/>
                        <a:ea typeface="Century Schoolbook" panose="02040604050505020304" pitchFamily="18" charset="0"/>
                        <a:cs typeface="Times New Roman" panose="02020603050405020304" pitchFamily="18" charset="0"/>
                      </a:rPr>
                      <m:t>𝜇</m:t>
                    </m:r>
                  </m:oMath>
                </a14:m>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TPC0=&gt;</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a readout approach that combines</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measurement of the arrival time of electrons and the amplitude of the signals on </a:t>
                </a:r>
                <a:r>
                  <a:rPr lang="en-US" sz="1800" kern="0" dirty="0">
                    <a:effectLst/>
                    <a:latin typeface="Times New Roman" panose="02020603050405020304" pitchFamily="18" charset="0"/>
                    <a:ea typeface="Century Schoolbook" panose="02040604050505020304" pitchFamily="18" charset="0"/>
                  </a:rPr>
                  <a:t>the strips</a:t>
                </a:r>
                <a:r>
                  <a:rPr lang="it-IT" dirty="0">
                    <a:effectLst/>
                  </a:rPr>
                  <a:t> </a:t>
                </a:r>
                <a:endParaRPr lang="it-IT" dirty="0">
                  <a:effectLst/>
                  <a:latin typeface="Helvetica" pitchFamily="2" charset="0"/>
                </a:endParaRPr>
              </a:p>
              <a:p>
                <a:r>
                  <a:rPr lang="it-IT" dirty="0">
                    <a:effectLst/>
                    <a:latin typeface="Helvetica" pitchFamily="2" charset="0"/>
                  </a:rPr>
                  <a:t>The </a:t>
                </a:r>
                <a:r>
                  <a:rPr lang="it-IT" dirty="0" err="1">
                    <a:effectLst/>
                    <a:latin typeface="Helvetica" pitchFamily="2" charset="0"/>
                  </a:rPr>
                  <a:t>fired</a:t>
                </a:r>
                <a:r>
                  <a:rPr lang="it-IT" dirty="0">
                    <a:effectLst/>
                    <a:latin typeface="Helvetica" pitchFamily="2" charset="0"/>
                  </a:rPr>
                  <a:t> strips </a:t>
                </a:r>
                <a:r>
                  <a:rPr lang="it-IT" dirty="0" err="1">
                    <a:effectLst/>
                    <a:latin typeface="Helvetica" pitchFamily="2" charset="0"/>
                  </a:rPr>
                  <a:t>represent</a:t>
                </a:r>
                <a:r>
                  <a:rPr lang="it-IT" dirty="0">
                    <a:effectLst/>
                    <a:latin typeface="Helvetica" pitchFamily="2" charset="0"/>
                  </a:rPr>
                  <a:t> the </a:t>
                </a:r>
                <a:r>
                  <a:rPr lang="it-IT" dirty="0" err="1">
                    <a:effectLst/>
                    <a:latin typeface="Helvetica" pitchFamily="2" charset="0"/>
                  </a:rPr>
                  <a:t>projection</a:t>
                </a:r>
                <a:r>
                  <a:rPr lang="it-IT" dirty="0">
                    <a:effectLst/>
                    <a:latin typeface="Helvetica" pitchFamily="2" charset="0"/>
                  </a:rPr>
                  <a:t> of the track on the </a:t>
                </a:r>
                <a:r>
                  <a:rPr lang="it-IT" dirty="0" err="1">
                    <a:effectLst/>
                    <a:latin typeface="Helvetica" pitchFamily="2" charset="0"/>
                  </a:rPr>
                  <a:t>readout</a:t>
                </a:r>
                <a:r>
                  <a:rPr lang="it-IT" dirty="0">
                    <a:effectLst/>
                    <a:latin typeface="Helvetica" pitchFamily="2" charset="0"/>
                  </a:rPr>
                  <a:t> and </a:t>
                </a:r>
                <a:r>
                  <a:rPr lang="it-IT" dirty="0" err="1">
                    <a:effectLst/>
                    <a:latin typeface="Helvetica" pitchFamily="2" charset="0"/>
                  </a:rPr>
                  <a:t>each</a:t>
                </a:r>
                <a:r>
                  <a:rPr lang="it-IT" dirty="0">
                    <a:effectLst/>
                    <a:latin typeface="Helvetica" pitchFamily="2" charset="0"/>
                  </a:rPr>
                  <a:t> center </a:t>
                </a:r>
                <a:r>
                  <a:rPr lang="it-IT" dirty="0" err="1">
                    <a:effectLst/>
                    <a:latin typeface="Helvetica" pitchFamily="2" charset="0"/>
                  </a:rPr>
                  <a:t>is</a:t>
                </a:r>
                <a:r>
                  <a:rPr lang="it-IT" dirty="0">
                    <a:effectLst/>
                    <a:latin typeface="Helvetica" pitchFamily="2" charset="0"/>
                  </a:rPr>
                  <a:t> the x coordinate of the </a:t>
                </a:r>
                <a:r>
                  <a:rPr lang="it-IT" dirty="0" err="1">
                    <a:effectLst/>
                    <a:latin typeface="Helvetica" pitchFamily="2" charset="0"/>
                  </a:rPr>
                  <a:t>corresponding</a:t>
                </a:r>
                <a:r>
                  <a:rPr lang="it-IT" dirty="0">
                    <a:effectLst/>
                    <a:latin typeface="Helvetica" pitchFamily="2" charset="0"/>
                  </a:rPr>
                  <a:t> </a:t>
                </a:r>
                <a:r>
                  <a:rPr lang="it-IT" dirty="0" err="1">
                    <a:effectLst/>
                    <a:latin typeface="Helvetica" pitchFamily="2" charset="0"/>
                  </a:rPr>
                  <a:t>ionization</a:t>
                </a:r>
                <a:r>
                  <a:rPr lang="it-IT" dirty="0">
                    <a:effectLst/>
                    <a:latin typeface="Helvetica" pitchFamily="2" charset="0"/>
                  </a:rPr>
                  <a:t>. </a:t>
                </a:r>
              </a:p>
              <a:p>
                <a:r>
                  <a:rPr lang="it-IT" dirty="0" err="1">
                    <a:effectLst/>
                    <a:latin typeface="Helvetica" pitchFamily="2" charset="0"/>
                  </a:rPr>
                  <a:t>These</a:t>
                </a:r>
                <a:r>
                  <a:rPr lang="it-IT" dirty="0">
                    <a:effectLst/>
                    <a:latin typeface="Helvetica" pitchFamily="2" charset="0"/>
                  </a:rPr>
                  <a:t> hits are </a:t>
                </a:r>
                <a:r>
                  <a:rPr lang="it-IT" dirty="0" err="1">
                    <a:effectLst/>
                    <a:latin typeface="Helvetica" pitchFamily="2" charset="0"/>
                  </a:rPr>
                  <a:t>recorded</a:t>
                </a:r>
                <a:r>
                  <a:rPr lang="it-IT" dirty="0">
                    <a:effectLst/>
                    <a:latin typeface="Helvetica" pitchFamily="2" charset="0"/>
                  </a:rPr>
                  <a:t>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times </a:t>
                </a:r>
                <a:r>
                  <a:rPr lang="it-IT" dirty="0" err="1">
                    <a:effectLst/>
                    <a:latin typeface="Helvetica" pitchFamily="2" charset="0"/>
                  </a:rPr>
                  <a:t>tk</a:t>
                </a:r>
                <a:r>
                  <a:rPr lang="it-IT" dirty="0">
                    <a:effectLst/>
                    <a:latin typeface="Helvetica" pitchFamily="2" charset="0"/>
                  </a:rPr>
                  <a:t> , </a:t>
                </a:r>
                <a:r>
                  <a:rPr lang="it-IT" dirty="0" err="1">
                    <a:effectLst/>
                    <a:latin typeface="Helvetica" pitchFamily="2" charset="0"/>
                  </a:rPr>
                  <a:t>depending</a:t>
                </a:r>
                <a:r>
                  <a:rPr lang="it-IT" dirty="0">
                    <a:effectLst/>
                    <a:latin typeface="Helvetica" pitchFamily="2" charset="0"/>
                  </a:rPr>
                  <a:t> on the </a:t>
                </a:r>
                <a:r>
                  <a:rPr lang="it-IT" dirty="0" err="1">
                    <a:effectLst/>
                    <a:latin typeface="Helvetica" pitchFamily="2" charset="0"/>
                  </a:rPr>
                  <a:t>distance</a:t>
                </a:r>
                <a:r>
                  <a:rPr lang="it-IT" dirty="0">
                    <a:effectLst/>
                    <a:latin typeface="Helvetica" pitchFamily="2" charset="0"/>
                  </a:rPr>
                  <a:t> of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electrons</a:t>
                </a:r>
                <a:r>
                  <a:rPr lang="it-IT" dirty="0">
                    <a:effectLst/>
                    <a:latin typeface="Helvetica" pitchFamily="2" charset="0"/>
                  </a:rPr>
                  <a:t> from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Applying</a:t>
                </a:r>
                <a:r>
                  <a:rPr lang="it-IT" dirty="0">
                    <a:effectLst/>
                    <a:latin typeface="Helvetica" pitchFamily="2" charset="0"/>
                  </a:rPr>
                  <a:t> the </a:t>
                </a:r>
                <a:r>
                  <a:rPr lang="it-IT" dirty="0" err="1">
                    <a:effectLst/>
                    <a:latin typeface="Helvetica" pitchFamily="2" charset="0"/>
                  </a:rPr>
                  <a:t>simple</a:t>
                </a:r>
                <a:r>
                  <a:rPr lang="it-IT" dirty="0">
                    <a:effectLst/>
                    <a:latin typeface="Helvetica" pitchFamily="2" charset="0"/>
                  </a:rPr>
                  <a:t> formula</a:t>
                </a:r>
              </a:p>
              <a:p>
                <a:r>
                  <a:rPr lang="it-IT" dirty="0" err="1">
                    <a:effectLst/>
                    <a:latin typeface="Helvetica" pitchFamily="2" charset="0"/>
                  </a:rPr>
                  <a:t>zk</a:t>
                </a:r>
                <a:r>
                  <a:rPr lang="it-IT" dirty="0">
                    <a:effectLst/>
                    <a:latin typeface="Helvetica" pitchFamily="2" charset="0"/>
                  </a:rPr>
                  <a:t> = </a:t>
                </a:r>
                <a:r>
                  <a:rPr lang="it-IT" dirty="0" err="1">
                    <a:effectLst/>
                    <a:latin typeface="Helvetica" pitchFamily="2" charset="0"/>
                  </a:rPr>
                  <a:t>v_drift</a:t>
                </a:r>
                <a:r>
                  <a:rPr lang="it-IT" dirty="0">
                    <a:effectLst/>
                    <a:latin typeface="Helvetica" pitchFamily="2" charset="0"/>
                  </a:rPr>
                  <a:t> * (tk-t0) the </a:t>
                </a:r>
                <a:r>
                  <a:rPr lang="it-IT" dirty="0" err="1">
                    <a:effectLst/>
                    <a:latin typeface="Helvetica" pitchFamily="2" charset="0"/>
                  </a:rPr>
                  <a:t>z</a:t>
                </a:r>
                <a:r>
                  <a:rPr lang="it-IT" dirty="0">
                    <a:effectLst/>
                    <a:latin typeface="Helvetica" pitchFamily="2" charset="0"/>
                  </a:rPr>
                  <a:t> position of the k-</a:t>
                </a:r>
                <a:r>
                  <a:rPr lang="it-IT" dirty="0" err="1">
                    <a:effectLst/>
                    <a:latin typeface="Helvetica" pitchFamily="2" charset="0"/>
                  </a:rPr>
                  <a:t>th</a:t>
                </a:r>
                <a:r>
                  <a:rPr lang="it-IT" dirty="0">
                    <a:effectLst/>
                    <a:latin typeface="Helvetica" pitchFamily="2" charset="0"/>
                  </a:rPr>
                  <a:t> cluster can be </a:t>
                </a:r>
                <a:r>
                  <a:rPr lang="it-IT" dirty="0" err="1">
                    <a:effectLst/>
                    <a:latin typeface="Helvetica" pitchFamily="2" charset="0"/>
                  </a:rPr>
                  <a:t>computed</a:t>
                </a:r>
                <a:r>
                  <a:rPr lang="it-IT" dirty="0">
                    <a:effectLst/>
                    <a:latin typeface="Helvetica" pitchFamily="2" charset="0"/>
                  </a:rPr>
                  <a:t>.</a:t>
                </a:r>
              </a:p>
              <a:p>
                <a:endParaRPr lang="en-US" dirty="0"/>
              </a:p>
            </p:txBody>
          </p:sp>
        </mc:Choice>
        <mc:Fallback>
          <p:sp>
            <p:nvSpPr>
              <p:cNvPr id="3" name="Segnaposto note 2"/>
              <p:cNvSpPr>
                <a:spLocks noGrp="1"/>
              </p:cNvSpPr>
              <p:nvPr>
                <p:ph type="body" idx="1"/>
              </p:nvPr>
            </p:nvSpPr>
            <p:spPr/>
            <p:txBody>
              <a:bodyPr/>
              <a:lstStyle/>
              <a:p>
                <a:r>
                  <a:rPr lang="it-IT" dirty="0">
                    <a:effectLst/>
                    <a:latin typeface="Helvetica" pitchFamily="2" charset="0"/>
                  </a:rPr>
                  <a:t>The idea </a:t>
                </a:r>
                <a:r>
                  <a:rPr lang="it-IT" dirty="0" err="1">
                    <a:effectLst/>
                    <a:latin typeface="Helvetica" pitchFamily="2" charset="0"/>
                  </a:rPr>
                  <a:t>developed</a:t>
                </a:r>
                <a:r>
                  <a:rPr lang="it-IT" dirty="0">
                    <a:effectLst/>
                    <a:latin typeface="Helvetica" pitchFamily="2" charset="0"/>
                  </a:rPr>
                  <a:t> for the ATLAS </a:t>
                </a:r>
                <a:r>
                  <a:rPr lang="it-IT" dirty="0" err="1">
                    <a:effectLst/>
                    <a:latin typeface="Helvetica" pitchFamily="2" charset="0"/>
                  </a:rPr>
                  <a:t>MicroMegas</a:t>
                </a:r>
                <a:r>
                  <a:rPr lang="it-IT" dirty="0">
                    <a:effectLst/>
                    <a:latin typeface="Helvetica" pitchFamily="2" charset="0"/>
                  </a:rPr>
                  <a:t> of the New Small </a:t>
                </a:r>
                <a:r>
                  <a:rPr lang="it-IT" dirty="0" err="1">
                    <a:effectLst/>
                    <a:latin typeface="Helvetica" pitchFamily="2" charset="0"/>
                  </a:rPr>
                  <a:t>Wheels</a:t>
                </a:r>
                <a:r>
                  <a:rPr lang="it-IT" dirty="0">
                    <a:effectLst/>
                    <a:latin typeface="Helvetica" pitchFamily="2" charset="0"/>
                  </a:rPr>
                  <a:t> [</a:t>
                </a:r>
                <a:r>
                  <a:rPr lang="it-IT" dirty="0">
                    <a:solidFill>
                      <a:srgbClr val="0000FF"/>
                    </a:solidFill>
                    <a:effectLst/>
                    <a:latin typeface="Helvetica" pitchFamily="2" charset="0"/>
                  </a:rPr>
                  <a:t>10</a:t>
                </a:r>
                <a:r>
                  <a:rPr lang="it-IT" dirty="0">
                    <a:effectLst/>
                    <a:latin typeface="Helvetica" pitchFamily="2" charset="0"/>
                  </a:rPr>
                  <a:t>, </a:t>
                </a:r>
                <a:r>
                  <a:rPr lang="it-IT" dirty="0">
                    <a:solidFill>
                      <a:srgbClr val="0000FF"/>
                    </a:solidFill>
                    <a:effectLst/>
                    <a:latin typeface="Helvetica" pitchFamily="2" charset="0"/>
                  </a:rPr>
                  <a:t>11</a:t>
                </a:r>
                <a:r>
                  <a:rPr lang="it-IT" dirty="0">
                    <a:effectLst/>
                    <a:latin typeface="Helvetica" pitchFamily="2" charset="0"/>
                  </a:rPr>
                  <a:t>], and </a:t>
                </a:r>
                <a:r>
                  <a:rPr lang="it-IT" dirty="0" err="1">
                    <a:effectLst/>
                    <a:latin typeface="Helvetica" pitchFamily="2" charset="0"/>
                  </a:rPr>
                  <a:t>also</a:t>
                </a:r>
                <a:r>
                  <a:rPr lang="it-IT" dirty="0">
                    <a:effectLst/>
                    <a:latin typeface="Helvetica" pitchFamily="2" charset="0"/>
                  </a:rPr>
                  <a:t> </a:t>
                </a:r>
                <a:r>
                  <a:rPr lang="it-IT" dirty="0" err="1">
                    <a:effectLst/>
                    <a:latin typeface="Helvetica" pitchFamily="2" charset="0"/>
                  </a:rPr>
                  <a:t>implemented</a:t>
                </a:r>
                <a:r>
                  <a:rPr lang="it-IT" dirty="0">
                    <a:effectLst/>
                    <a:latin typeface="Helvetica" pitchFamily="2" charset="0"/>
                  </a:rPr>
                  <a:t> on the BESIII </a:t>
                </a:r>
                <a:r>
                  <a:rPr lang="it-IT" dirty="0" err="1">
                    <a:effectLst/>
                    <a:latin typeface="Helvetica" pitchFamily="2" charset="0"/>
                  </a:rPr>
                  <a:t>cylindrical</a:t>
                </a:r>
                <a:r>
                  <a:rPr lang="it-IT" dirty="0">
                    <a:effectLst/>
                    <a:latin typeface="Helvetica" pitchFamily="2" charset="0"/>
                  </a:rPr>
                  <a:t> GEM [</a:t>
                </a:r>
                <a:r>
                  <a:rPr lang="it-IT" dirty="0">
                    <a:solidFill>
                      <a:srgbClr val="0000FF"/>
                    </a:solidFill>
                    <a:effectLst/>
                    <a:latin typeface="Helvetica" pitchFamily="2" charset="0"/>
                  </a:rPr>
                  <a:t>12</a:t>
                </a:r>
                <a:r>
                  <a:rPr lang="it-IT" dirty="0">
                    <a:effectLst/>
                    <a:latin typeface="Helvetica" pitchFamily="2" charset="0"/>
                  </a:rPr>
                  <a:t>, </a:t>
                </a:r>
                <a:r>
                  <a:rPr lang="it-IT" dirty="0">
                    <a:solidFill>
                      <a:srgbClr val="0000FF"/>
                    </a:solidFill>
                    <a:effectLst/>
                    <a:latin typeface="Helvetica" pitchFamily="2" charset="0"/>
                  </a:rPr>
                  <a:t>13</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to </a:t>
                </a:r>
                <a:r>
                  <a:rPr lang="it-IT" dirty="0" err="1">
                    <a:effectLst/>
                    <a:latin typeface="Helvetica" pitchFamily="2" charset="0"/>
                  </a:rPr>
                  <a:t>reconstruct</a:t>
                </a:r>
                <a:r>
                  <a:rPr lang="it-IT" dirty="0">
                    <a:effectLst/>
                    <a:latin typeface="Helvetica" pitchFamily="2" charset="0"/>
                  </a:rPr>
                  <a:t> a track </a:t>
                </a:r>
                <a:r>
                  <a:rPr lang="it-IT" dirty="0" err="1">
                    <a:effectLst/>
                    <a:latin typeface="Helvetica" pitchFamily="2" charset="0"/>
                  </a:rPr>
                  <a:t>segment</a:t>
                </a:r>
                <a:r>
                  <a:rPr lang="it-IT" dirty="0">
                    <a:effectLst/>
                    <a:latin typeface="Helvetica" pitchFamily="2" charset="0"/>
                  </a:rPr>
                  <a:t> inside the detector </a:t>
                </a:r>
                <a:r>
                  <a:rPr lang="it-IT" dirty="0" err="1">
                    <a:effectLst/>
                    <a:latin typeface="Helvetica" pitchFamily="2" charset="0"/>
                  </a:rPr>
                  <a:t>conversion</a:t>
                </a:r>
                <a:r>
                  <a:rPr lang="it-IT" dirty="0">
                    <a:effectLst/>
                    <a:latin typeface="Helvetica" pitchFamily="2" charset="0"/>
                  </a:rPr>
                  <a:t> gap </a:t>
                </a:r>
                <a:r>
                  <a:rPr lang="it-IT" dirty="0" err="1">
                    <a:effectLst/>
                    <a:latin typeface="Helvetica" pitchFamily="2" charset="0"/>
                  </a:rPr>
                  <a:t>rather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a single hit </a:t>
                </a:r>
                <a:r>
                  <a:rPr lang="it-IT" dirty="0" err="1">
                    <a:effectLst/>
                    <a:latin typeface="Helvetica" pitchFamily="2" charset="0"/>
                  </a:rPr>
                  <a:t>exploiting</a:t>
                </a:r>
                <a:r>
                  <a:rPr lang="it-IT" dirty="0">
                    <a:effectLst/>
                    <a:latin typeface="Helvetica" pitchFamily="2" charset="0"/>
                  </a:rPr>
                  <a:t> the </a:t>
                </a:r>
                <a:r>
                  <a:rPr lang="it-IT" dirty="0" err="1">
                    <a:effectLst/>
                    <a:latin typeface="Helvetica" pitchFamily="2" charset="0"/>
                  </a:rPr>
                  <a:t>analog</a:t>
                </a:r>
                <a:r>
                  <a:rPr lang="it-IT" dirty="0">
                    <a:effectLst/>
                    <a:latin typeface="Helvetica" pitchFamily="2" charset="0"/>
                  </a:rPr>
                  <a:t> </a:t>
                </a:r>
                <a:r>
                  <a:rPr lang="it-IT" dirty="0" err="1">
                    <a:effectLst/>
                    <a:latin typeface="Helvetica" pitchFamily="2" charset="0"/>
                  </a:rPr>
                  <a:t>readout</a:t>
                </a:r>
                <a:r>
                  <a:rPr lang="it-IT" dirty="0">
                    <a:effectLst/>
                    <a:latin typeface="Helvetica" pitchFamily="2" charset="0"/>
                  </a:rPr>
                  <a:t> of the </a:t>
                </a:r>
                <a:r>
                  <a:rPr lang="it-IT" dirty="0" err="1">
                    <a:effectLst/>
                    <a:latin typeface="Helvetica" pitchFamily="2" charset="0"/>
                  </a:rPr>
                  <a:t>signals</a:t>
                </a:r>
                <a:r>
                  <a:rPr lang="it-IT" dirty="0">
                    <a:effectLst/>
                    <a:latin typeface="Helvetica" pitchFamily="2" charset="0"/>
                  </a:rPr>
                  <a:t>.</a:t>
                </a:r>
              </a:p>
              <a:p>
                <a:endParaRPr lang="it-IT" dirty="0">
                  <a:effectLst/>
                  <a:latin typeface="Helvetica" pitchFamily="2" charset="0"/>
                </a:endParaRPr>
              </a:p>
              <a:p>
                <a:r>
                  <a:rPr lang="en-US" sz="1800" i="0" kern="0">
                    <a:effectLst/>
                    <a:latin typeface="Cambria Math" panose="02040503050406030204" pitchFamily="18" charset="0"/>
                    <a:ea typeface="Century Schoolbook" panose="02040604050505020304" pitchFamily="18" charset="0"/>
                    <a:cs typeface="Times New Roman" panose="02020603050405020304" pitchFamily="18" charset="0"/>
                  </a:rPr>
                  <a:t>𝜇</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TPC0=&gt;</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a readout approach that combines</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measurement of the arrival time of electrons and the amplitude of the signals on </a:t>
                </a:r>
                <a:r>
                  <a:rPr lang="en-US" sz="1800" kern="0" dirty="0">
                    <a:effectLst/>
                    <a:latin typeface="Times New Roman" panose="02020603050405020304" pitchFamily="18" charset="0"/>
                    <a:ea typeface="Century Schoolbook" panose="02040604050505020304" pitchFamily="18" charset="0"/>
                  </a:rPr>
                  <a:t>the strips</a:t>
                </a:r>
                <a:r>
                  <a:rPr lang="it-IT" dirty="0">
                    <a:effectLst/>
                  </a:rPr>
                  <a:t> </a:t>
                </a:r>
                <a:endParaRPr lang="it-IT" dirty="0">
                  <a:effectLst/>
                  <a:latin typeface="Helvetica" pitchFamily="2" charset="0"/>
                </a:endParaRPr>
              </a:p>
              <a:p>
                <a:r>
                  <a:rPr lang="it-IT" dirty="0">
                    <a:effectLst/>
                    <a:latin typeface="Helvetica" pitchFamily="2" charset="0"/>
                  </a:rPr>
                  <a:t>The </a:t>
                </a:r>
                <a:r>
                  <a:rPr lang="it-IT" dirty="0" err="1">
                    <a:effectLst/>
                    <a:latin typeface="Helvetica" pitchFamily="2" charset="0"/>
                  </a:rPr>
                  <a:t>fired</a:t>
                </a:r>
                <a:r>
                  <a:rPr lang="it-IT" dirty="0">
                    <a:effectLst/>
                    <a:latin typeface="Helvetica" pitchFamily="2" charset="0"/>
                  </a:rPr>
                  <a:t> strips </a:t>
                </a:r>
                <a:r>
                  <a:rPr lang="it-IT" dirty="0" err="1">
                    <a:effectLst/>
                    <a:latin typeface="Helvetica" pitchFamily="2" charset="0"/>
                  </a:rPr>
                  <a:t>represent</a:t>
                </a:r>
                <a:r>
                  <a:rPr lang="it-IT" dirty="0">
                    <a:effectLst/>
                    <a:latin typeface="Helvetica" pitchFamily="2" charset="0"/>
                  </a:rPr>
                  <a:t> the </a:t>
                </a:r>
                <a:r>
                  <a:rPr lang="it-IT" dirty="0" err="1">
                    <a:effectLst/>
                    <a:latin typeface="Helvetica" pitchFamily="2" charset="0"/>
                  </a:rPr>
                  <a:t>projection</a:t>
                </a:r>
                <a:r>
                  <a:rPr lang="it-IT" dirty="0">
                    <a:effectLst/>
                    <a:latin typeface="Helvetica" pitchFamily="2" charset="0"/>
                  </a:rPr>
                  <a:t> of the track on the </a:t>
                </a:r>
                <a:r>
                  <a:rPr lang="it-IT" dirty="0" err="1">
                    <a:effectLst/>
                    <a:latin typeface="Helvetica" pitchFamily="2" charset="0"/>
                  </a:rPr>
                  <a:t>readout</a:t>
                </a:r>
                <a:r>
                  <a:rPr lang="it-IT" dirty="0">
                    <a:effectLst/>
                    <a:latin typeface="Helvetica" pitchFamily="2" charset="0"/>
                  </a:rPr>
                  <a:t> and </a:t>
                </a:r>
                <a:r>
                  <a:rPr lang="it-IT" dirty="0" err="1">
                    <a:effectLst/>
                    <a:latin typeface="Helvetica" pitchFamily="2" charset="0"/>
                  </a:rPr>
                  <a:t>each</a:t>
                </a:r>
                <a:r>
                  <a:rPr lang="it-IT" dirty="0">
                    <a:effectLst/>
                    <a:latin typeface="Helvetica" pitchFamily="2" charset="0"/>
                  </a:rPr>
                  <a:t> center </a:t>
                </a:r>
                <a:r>
                  <a:rPr lang="it-IT" dirty="0" err="1">
                    <a:effectLst/>
                    <a:latin typeface="Helvetica" pitchFamily="2" charset="0"/>
                  </a:rPr>
                  <a:t>is</a:t>
                </a:r>
                <a:r>
                  <a:rPr lang="it-IT" dirty="0">
                    <a:effectLst/>
                    <a:latin typeface="Helvetica" pitchFamily="2" charset="0"/>
                  </a:rPr>
                  <a:t> the x coordinate of the </a:t>
                </a:r>
                <a:r>
                  <a:rPr lang="it-IT" dirty="0" err="1">
                    <a:effectLst/>
                    <a:latin typeface="Helvetica" pitchFamily="2" charset="0"/>
                  </a:rPr>
                  <a:t>corresponding</a:t>
                </a:r>
                <a:r>
                  <a:rPr lang="it-IT" dirty="0">
                    <a:effectLst/>
                    <a:latin typeface="Helvetica" pitchFamily="2" charset="0"/>
                  </a:rPr>
                  <a:t> </a:t>
                </a:r>
                <a:r>
                  <a:rPr lang="it-IT" dirty="0" err="1">
                    <a:effectLst/>
                    <a:latin typeface="Helvetica" pitchFamily="2" charset="0"/>
                  </a:rPr>
                  <a:t>ionization</a:t>
                </a:r>
                <a:r>
                  <a:rPr lang="it-IT" dirty="0">
                    <a:effectLst/>
                    <a:latin typeface="Helvetica" pitchFamily="2" charset="0"/>
                  </a:rPr>
                  <a:t>. </a:t>
                </a:r>
              </a:p>
              <a:p>
                <a:r>
                  <a:rPr lang="it-IT" dirty="0" err="1">
                    <a:effectLst/>
                    <a:latin typeface="Helvetica" pitchFamily="2" charset="0"/>
                  </a:rPr>
                  <a:t>These</a:t>
                </a:r>
                <a:r>
                  <a:rPr lang="it-IT" dirty="0">
                    <a:effectLst/>
                    <a:latin typeface="Helvetica" pitchFamily="2" charset="0"/>
                  </a:rPr>
                  <a:t> hits are </a:t>
                </a:r>
                <a:r>
                  <a:rPr lang="it-IT" dirty="0" err="1">
                    <a:effectLst/>
                    <a:latin typeface="Helvetica" pitchFamily="2" charset="0"/>
                  </a:rPr>
                  <a:t>recorded</a:t>
                </a:r>
                <a:r>
                  <a:rPr lang="it-IT" dirty="0">
                    <a:effectLst/>
                    <a:latin typeface="Helvetica" pitchFamily="2" charset="0"/>
                  </a:rPr>
                  <a:t>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times </a:t>
                </a:r>
                <a:r>
                  <a:rPr lang="it-IT" dirty="0" err="1">
                    <a:effectLst/>
                    <a:latin typeface="Helvetica" pitchFamily="2" charset="0"/>
                  </a:rPr>
                  <a:t>tk</a:t>
                </a:r>
                <a:r>
                  <a:rPr lang="it-IT" dirty="0">
                    <a:effectLst/>
                    <a:latin typeface="Helvetica" pitchFamily="2" charset="0"/>
                  </a:rPr>
                  <a:t> , </a:t>
                </a:r>
                <a:r>
                  <a:rPr lang="it-IT" dirty="0" err="1">
                    <a:effectLst/>
                    <a:latin typeface="Helvetica" pitchFamily="2" charset="0"/>
                  </a:rPr>
                  <a:t>depending</a:t>
                </a:r>
                <a:r>
                  <a:rPr lang="it-IT" dirty="0">
                    <a:effectLst/>
                    <a:latin typeface="Helvetica" pitchFamily="2" charset="0"/>
                  </a:rPr>
                  <a:t> on the </a:t>
                </a:r>
                <a:r>
                  <a:rPr lang="it-IT" dirty="0" err="1">
                    <a:effectLst/>
                    <a:latin typeface="Helvetica" pitchFamily="2" charset="0"/>
                  </a:rPr>
                  <a:t>distance</a:t>
                </a:r>
                <a:r>
                  <a:rPr lang="it-IT" dirty="0">
                    <a:effectLst/>
                    <a:latin typeface="Helvetica" pitchFamily="2" charset="0"/>
                  </a:rPr>
                  <a:t> of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electrons</a:t>
                </a:r>
                <a:r>
                  <a:rPr lang="it-IT" dirty="0">
                    <a:effectLst/>
                    <a:latin typeface="Helvetica" pitchFamily="2" charset="0"/>
                  </a:rPr>
                  <a:t> from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Applying</a:t>
                </a:r>
                <a:r>
                  <a:rPr lang="it-IT" dirty="0">
                    <a:effectLst/>
                    <a:latin typeface="Helvetica" pitchFamily="2" charset="0"/>
                  </a:rPr>
                  <a:t> the </a:t>
                </a:r>
                <a:r>
                  <a:rPr lang="it-IT" dirty="0" err="1">
                    <a:effectLst/>
                    <a:latin typeface="Helvetica" pitchFamily="2" charset="0"/>
                  </a:rPr>
                  <a:t>simple</a:t>
                </a:r>
                <a:r>
                  <a:rPr lang="it-IT" dirty="0">
                    <a:effectLst/>
                    <a:latin typeface="Helvetica" pitchFamily="2" charset="0"/>
                  </a:rPr>
                  <a:t> formula</a:t>
                </a:r>
              </a:p>
              <a:p>
                <a:r>
                  <a:rPr lang="it-IT" dirty="0" err="1">
                    <a:effectLst/>
                    <a:latin typeface="Helvetica" pitchFamily="2" charset="0"/>
                  </a:rPr>
                  <a:t>zk</a:t>
                </a:r>
                <a:r>
                  <a:rPr lang="it-IT" dirty="0">
                    <a:effectLst/>
                    <a:latin typeface="Helvetica" pitchFamily="2" charset="0"/>
                  </a:rPr>
                  <a:t> = </a:t>
                </a:r>
                <a:r>
                  <a:rPr lang="it-IT" dirty="0" err="1">
                    <a:effectLst/>
                    <a:latin typeface="Helvetica" pitchFamily="2" charset="0"/>
                  </a:rPr>
                  <a:t>v_drift</a:t>
                </a:r>
                <a:r>
                  <a:rPr lang="it-IT" dirty="0">
                    <a:effectLst/>
                    <a:latin typeface="Helvetica" pitchFamily="2" charset="0"/>
                  </a:rPr>
                  <a:t> * (tk-t0) the </a:t>
                </a:r>
                <a:r>
                  <a:rPr lang="it-IT" dirty="0" err="1">
                    <a:effectLst/>
                    <a:latin typeface="Helvetica" pitchFamily="2" charset="0"/>
                  </a:rPr>
                  <a:t>z</a:t>
                </a:r>
                <a:r>
                  <a:rPr lang="it-IT" dirty="0">
                    <a:effectLst/>
                    <a:latin typeface="Helvetica" pitchFamily="2" charset="0"/>
                  </a:rPr>
                  <a:t> position of the k-</a:t>
                </a:r>
                <a:r>
                  <a:rPr lang="it-IT" dirty="0" err="1">
                    <a:effectLst/>
                    <a:latin typeface="Helvetica" pitchFamily="2" charset="0"/>
                  </a:rPr>
                  <a:t>th</a:t>
                </a:r>
                <a:r>
                  <a:rPr lang="it-IT" dirty="0">
                    <a:effectLst/>
                    <a:latin typeface="Helvetica" pitchFamily="2" charset="0"/>
                  </a:rPr>
                  <a:t> cluster can be </a:t>
                </a:r>
                <a:r>
                  <a:rPr lang="it-IT" dirty="0" err="1">
                    <a:effectLst/>
                    <a:latin typeface="Helvetica" pitchFamily="2" charset="0"/>
                  </a:rPr>
                  <a:t>computed</a:t>
                </a:r>
                <a:r>
                  <a:rPr lang="it-IT" dirty="0">
                    <a:effectLst/>
                    <a:latin typeface="Helvetica" pitchFamily="2" charset="0"/>
                  </a:rPr>
                  <a:t>.</a:t>
                </a:r>
              </a:p>
              <a:p>
                <a:endParaRPr lang="en-US" dirty="0"/>
              </a:p>
            </p:txBody>
          </p:sp>
        </mc:Fallback>
      </mc:AlternateContent>
      <p:sp>
        <p:nvSpPr>
          <p:cNvPr id="4" name="Segnaposto numero diapositiva 3"/>
          <p:cNvSpPr>
            <a:spLocks noGrp="1"/>
          </p:cNvSpPr>
          <p:nvPr>
            <p:ph type="sldNum" sz="quarter" idx="5"/>
          </p:nvPr>
        </p:nvSpPr>
        <p:spPr/>
        <p:txBody>
          <a:bodyPr/>
          <a:lstStyle/>
          <a:p>
            <a:fld id="{A28EFDE0-AEF1-404B-8329-E9D5A5C6DBAD}" type="slidenum">
              <a:rPr lang="it-IT" smtClean="0"/>
              <a:t>3</a:t>
            </a:fld>
            <a:endParaRPr lang="it-IT"/>
          </a:p>
        </p:txBody>
      </p:sp>
    </p:spTree>
    <p:extLst>
      <p:ext uri="{BB962C8B-B14F-4D97-AF65-F5344CB8AC3E}">
        <p14:creationId xmlns:p14="http://schemas.microsoft.com/office/powerpoint/2010/main" val="2986748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Segnaposto note 2"/>
              <p:cNvSpPr>
                <a:spLocks noGrp="1"/>
              </p:cNvSpPr>
              <p:nvPr>
                <p:ph type="body" idx="1"/>
              </p:nvPr>
            </p:nvSpPr>
            <p:spPr/>
            <p:txBody>
              <a:bodyPr/>
              <a:lstStyle/>
              <a:p>
                <a:r>
                  <a:rPr lang="it-IT" dirty="0">
                    <a:effectLst/>
                    <a:latin typeface="Helvetica" pitchFamily="2" charset="0"/>
                  </a:rPr>
                  <a:t>The idea </a:t>
                </a:r>
                <a:r>
                  <a:rPr lang="it-IT" dirty="0" err="1">
                    <a:effectLst/>
                    <a:latin typeface="Helvetica" pitchFamily="2" charset="0"/>
                  </a:rPr>
                  <a:t>developed</a:t>
                </a:r>
                <a:r>
                  <a:rPr lang="it-IT" dirty="0">
                    <a:effectLst/>
                    <a:latin typeface="Helvetica" pitchFamily="2" charset="0"/>
                  </a:rPr>
                  <a:t> for the ATLAS </a:t>
                </a:r>
                <a:r>
                  <a:rPr lang="it-IT" dirty="0" err="1">
                    <a:effectLst/>
                    <a:latin typeface="Helvetica" pitchFamily="2" charset="0"/>
                  </a:rPr>
                  <a:t>MicroMegas</a:t>
                </a:r>
                <a:r>
                  <a:rPr lang="it-IT" dirty="0">
                    <a:effectLst/>
                    <a:latin typeface="Helvetica" pitchFamily="2" charset="0"/>
                  </a:rPr>
                  <a:t> of the New Small </a:t>
                </a:r>
                <a:r>
                  <a:rPr lang="it-IT" dirty="0" err="1">
                    <a:effectLst/>
                    <a:latin typeface="Helvetica" pitchFamily="2" charset="0"/>
                  </a:rPr>
                  <a:t>Wheels</a:t>
                </a:r>
                <a:r>
                  <a:rPr lang="it-IT" dirty="0">
                    <a:effectLst/>
                    <a:latin typeface="Helvetica" pitchFamily="2" charset="0"/>
                  </a:rPr>
                  <a:t> [</a:t>
                </a:r>
                <a:r>
                  <a:rPr lang="it-IT" dirty="0">
                    <a:solidFill>
                      <a:srgbClr val="0000FF"/>
                    </a:solidFill>
                    <a:effectLst/>
                    <a:latin typeface="Helvetica" pitchFamily="2" charset="0"/>
                  </a:rPr>
                  <a:t>10</a:t>
                </a:r>
                <a:r>
                  <a:rPr lang="it-IT" dirty="0">
                    <a:effectLst/>
                    <a:latin typeface="Helvetica" pitchFamily="2" charset="0"/>
                  </a:rPr>
                  <a:t>, </a:t>
                </a:r>
                <a:r>
                  <a:rPr lang="it-IT" dirty="0">
                    <a:solidFill>
                      <a:srgbClr val="0000FF"/>
                    </a:solidFill>
                    <a:effectLst/>
                    <a:latin typeface="Helvetica" pitchFamily="2" charset="0"/>
                  </a:rPr>
                  <a:t>11</a:t>
                </a:r>
                <a:r>
                  <a:rPr lang="it-IT" dirty="0">
                    <a:effectLst/>
                    <a:latin typeface="Helvetica" pitchFamily="2" charset="0"/>
                  </a:rPr>
                  <a:t>], and </a:t>
                </a:r>
                <a:r>
                  <a:rPr lang="it-IT" dirty="0" err="1">
                    <a:effectLst/>
                    <a:latin typeface="Helvetica" pitchFamily="2" charset="0"/>
                  </a:rPr>
                  <a:t>also</a:t>
                </a:r>
                <a:r>
                  <a:rPr lang="it-IT" dirty="0">
                    <a:effectLst/>
                    <a:latin typeface="Helvetica" pitchFamily="2" charset="0"/>
                  </a:rPr>
                  <a:t> </a:t>
                </a:r>
                <a:r>
                  <a:rPr lang="it-IT" dirty="0" err="1">
                    <a:effectLst/>
                    <a:latin typeface="Helvetica" pitchFamily="2" charset="0"/>
                  </a:rPr>
                  <a:t>implemented</a:t>
                </a:r>
                <a:r>
                  <a:rPr lang="it-IT" dirty="0">
                    <a:effectLst/>
                    <a:latin typeface="Helvetica" pitchFamily="2" charset="0"/>
                  </a:rPr>
                  <a:t> on the BESIII </a:t>
                </a:r>
                <a:r>
                  <a:rPr lang="it-IT" dirty="0" err="1">
                    <a:effectLst/>
                    <a:latin typeface="Helvetica" pitchFamily="2" charset="0"/>
                  </a:rPr>
                  <a:t>cylindrical</a:t>
                </a:r>
                <a:r>
                  <a:rPr lang="it-IT" dirty="0">
                    <a:effectLst/>
                    <a:latin typeface="Helvetica" pitchFamily="2" charset="0"/>
                  </a:rPr>
                  <a:t> GEM [</a:t>
                </a:r>
                <a:r>
                  <a:rPr lang="it-IT" dirty="0">
                    <a:solidFill>
                      <a:srgbClr val="0000FF"/>
                    </a:solidFill>
                    <a:effectLst/>
                    <a:latin typeface="Helvetica" pitchFamily="2" charset="0"/>
                  </a:rPr>
                  <a:t>12</a:t>
                </a:r>
                <a:r>
                  <a:rPr lang="it-IT" dirty="0">
                    <a:effectLst/>
                    <a:latin typeface="Helvetica" pitchFamily="2" charset="0"/>
                  </a:rPr>
                  <a:t>, </a:t>
                </a:r>
                <a:r>
                  <a:rPr lang="it-IT" dirty="0">
                    <a:solidFill>
                      <a:srgbClr val="0000FF"/>
                    </a:solidFill>
                    <a:effectLst/>
                    <a:latin typeface="Helvetica" pitchFamily="2" charset="0"/>
                  </a:rPr>
                  <a:t>13</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to </a:t>
                </a:r>
                <a:r>
                  <a:rPr lang="it-IT" dirty="0" err="1">
                    <a:effectLst/>
                    <a:latin typeface="Helvetica" pitchFamily="2" charset="0"/>
                  </a:rPr>
                  <a:t>reconstruct</a:t>
                </a:r>
                <a:r>
                  <a:rPr lang="it-IT" dirty="0">
                    <a:effectLst/>
                    <a:latin typeface="Helvetica" pitchFamily="2" charset="0"/>
                  </a:rPr>
                  <a:t> a track </a:t>
                </a:r>
                <a:r>
                  <a:rPr lang="it-IT" dirty="0" err="1">
                    <a:effectLst/>
                    <a:latin typeface="Helvetica" pitchFamily="2" charset="0"/>
                  </a:rPr>
                  <a:t>segment</a:t>
                </a:r>
                <a:r>
                  <a:rPr lang="it-IT" dirty="0">
                    <a:effectLst/>
                    <a:latin typeface="Helvetica" pitchFamily="2" charset="0"/>
                  </a:rPr>
                  <a:t> inside the detector </a:t>
                </a:r>
                <a:r>
                  <a:rPr lang="it-IT" dirty="0" err="1">
                    <a:effectLst/>
                    <a:latin typeface="Helvetica" pitchFamily="2" charset="0"/>
                  </a:rPr>
                  <a:t>conversion</a:t>
                </a:r>
                <a:r>
                  <a:rPr lang="it-IT" dirty="0">
                    <a:effectLst/>
                    <a:latin typeface="Helvetica" pitchFamily="2" charset="0"/>
                  </a:rPr>
                  <a:t> gap </a:t>
                </a:r>
                <a:r>
                  <a:rPr lang="it-IT" dirty="0" err="1">
                    <a:effectLst/>
                    <a:latin typeface="Helvetica" pitchFamily="2" charset="0"/>
                  </a:rPr>
                  <a:t>rather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a single hit </a:t>
                </a:r>
                <a:r>
                  <a:rPr lang="it-IT" dirty="0" err="1">
                    <a:effectLst/>
                    <a:latin typeface="Helvetica" pitchFamily="2" charset="0"/>
                  </a:rPr>
                  <a:t>exploiting</a:t>
                </a:r>
                <a:r>
                  <a:rPr lang="it-IT" dirty="0">
                    <a:effectLst/>
                    <a:latin typeface="Helvetica" pitchFamily="2" charset="0"/>
                  </a:rPr>
                  <a:t> the </a:t>
                </a:r>
                <a:r>
                  <a:rPr lang="it-IT" dirty="0" err="1">
                    <a:effectLst/>
                    <a:latin typeface="Helvetica" pitchFamily="2" charset="0"/>
                  </a:rPr>
                  <a:t>analog</a:t>
                </a:r>
                <a:r>
                  <a:rPr lang="it-IT" dirty="0">
                    <a:effectLst/>
                    <a:latin typeface="Helvetica" pitchFamily="2" charset="0"/>
                  </a:rPr>
                  <a:t> </a:t>
                </a:r>
                <a:r>
                  <a:rPr lang="it-IT" dirty="0" err="1">
                    <a:effectLst/>
                    <a:latin typeface="Helvetica" pitchFamily="2" charset="0"/>
                  </a:rPr>
                  <a:t>readout</a:t>
                </a:r>
                <a:r>
                  <a:rPr lang="it-IT" dirty="0">
                    <a:effectLst/>
                    <a:latin typeface="Helvetica" pitchFamily="2" charset="0"/>
                  </a:rPr>
                  <a:t> of the </a:t>
                </a:r>
                <a:r>
                  <a:rPr lang="it-IT" dirty="0" err="1">
                    <a:effectLst/>
                    <a:latin typeface="Helvetica" pitchFamily="2" charset="0"/>
                  </a:rPr>
                  <a:t>signals</a:t>
                </a:r>
                <a:r>
                  <a:rPr lang="it-IT" dirty="0">
                    <a:effectLst/>
                    <a:latin typeface="Helvetica" pitchFamily="2" charset="0"/>
                  </a:rPr>
                  <a:t>.</a:t>
                </a:r>
              </a:p>
              <a:p>
                <a:endParaRPr lang="it-IT" dirty="0">
                  <a:effectLst/>
                  <a:latin typeface="Helvetica" pitchFamily="2" charset="0"/>
                </a:endParaRPr>
              </a:p>
              <a:p>
                <a14:m>
                  <m:oMath xmlns:m="http://schemas.openxmlformats.org/officeDocument/2006/math">
                    <m:r>
                      <a:rPr lang="en-US" sz="1800" i="1" kern="0" smtClean="0">
                        <a:effectLst/>
                        <a:latin typeface="Cambria Math" panose="02040503050406030204" pitchFamily="18" charset="0"/>
                        <a:ea typeface="Century Schoolbook" panose="02040604050505020304" pitchFamily="18" charset="0"/>
                        <a:cs typeface="Times New Roman" panose="02020603050405020304" pitchFamily="18" charset="0"/>
                      </a:rPr>
                      <m:t>𝜇</m:t>
                    </m:r>
                  </m:oMath>
                </a14:m>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TPC0=&gt;</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a readout approach that combines</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measurement of the arrival time of electrons and the amplitude of the signals on </a:t>
                </a:r>
                <a:r>
                  <a:rPr lang="en-US" sz="1800" kern="0" dirty="0">
                    <a:effectLst/>
                    <a:latin typeface="Times New Roman" panose="02020603050405020304" pitchFamily="18" charset="0"/>
                    <a:ea typeface="Century Schoolbook" panose="02040604050505020304" pitchFamily="18" charset="0"/>
                  </a:rPr>
                  <a:t>the strips</a:t>
                </a:r>
                <a:r>
                  <a:rPr lang="it-IT" dirty="0">
                    <a:effectLst/>
                  </a:rPr>
                  <a:t> </a:t>
                </a:r>
                <a:endParaRPr lang="it-IT" dirty="0">
                  <a:effectLst/>
                  <a:latin typeface="Helvetica" pitchFamily="2" charset="0"/>
                </a:endParaRPr>
              </a:p>
              <a:p>
                <a:r>
                  <a:rPr lang="it-IT" dirty="0">
                    <a:effectLst/>
                    <a:latin typeface="Helvetica" pitchFamily="2" charset="0"/>
                  </a:rPr>
                  <a:t>The </a:t>
                </a:r>
                <a:r>
                  <a:rPr lang="it-IT" dirty="0" err="1">
                    <a:effectLst/>
                    <a:latin typeface="Helvetica" pitchFamily="2" charset="0"/>
                  </a:rPr>
                  <a:t>fired</a:t>
                </a:r>
                <a:r>
                  <a:rPr lang="it-IT" dirty="0">
                    <a:effectLst/>
                    <a:latin typeface="Helvetica" pitchFamily="2" charset="0"/>
                  </a:rPr>
                  <a:t> strips </a:t>
                </a:r>
                <a:r>
                  <a:rPr lang="it-IT" dirty="0" err="1">
                    <a:effectLst/>
                    <a:latin typeface="Helvetica" pitchFamily="2" charset="0"/>
                  </a:rPr>
                  <a:t>represent</a:t>
                </a:r>
                <a:r>
                  <a:rPr lang="it-IT" dirty="0">
                    <a:effectLst/>
                    <a:latin typeface="Helvetica" pitchFamily="2" charset="0"/>
                  </a:rPr>
                  <a:t> the </a:t>
                </a:r>
                <a:r>
                  <a:rPr lang="it-IT" dirty="0" err="1">
                    <a:effectLst/>
                    <a:latin typeface="Helvetica" pitchFamily="2" charset="0"/>
                  </a:rPr>
                  <a:t>projection</a:t>
                </a:r>
                <a:r>
                  <a:rPr lang="it-IT" dirty="0">
                    <a:effectLst/>
                    <a:latin typeface="Helvetica" pitchFamily="2" charset="0"/>
                  </a:rPr>
                  <a:t> of the track on the </a:t>
                </a:r>
                <a:r>
                  <a:rPr lang="it-IT" dirty="0" err="1">
                    <a:effectLst/>
                    <a:latin typeface="Helvetica" pitchFamily="2" charset="0"/>
                  </a:rPr>
                  <a:t>readout</a:t>
                </a:r>
                <a:r>
                  <a:rPr lang="it-IT" dirty="0">
                    <a:effectLst/>
                    <a:latin typeface="Helvetica" pitchFamily="2" charset="0"/>
                  </a:rPr>
                  <a:t> and </a:t>
                </a:r>
                <a:r>
                  <a:rPr lang="it-IT" dirty="0" err="1">
                    <a:effectLst/>
                    <a:latin typeface="Helvetica" pitchFamily="2" charset="0"/>
                  </a:rPr>
                  <a:t>each</a:t>
                </a:r>
                <a:r>
                  <a:rPr lang="it-IT" dirty="0">
                    <a:effectLst/>
                    <a:latin typeface="Helvetica" pitchFamily="2" charset="0"/>
                  </a:rPr>
                  <a:t> center </a:t>
                </a:r>
                <a:r>
                  <a:rPr lang="it-IT" dirty="0" err="1">
                    <a:effectLst/>
                    <a:latin typeface="Helvetica" pitchFamily="2" charset="0"/>
                  </a:rPr>
                  <a:t>is</a:t>
                </a:r>
                <a:r>
                  <a:rPr lang="it-IT" dirty="0">
                    <a:effectLst/>
                    <a:latin typeface="Helvetica" pitchFamily="2" charset="0"/>
                  </a:rPr>
                  <a:t> the x coordinate of the </a:t>
                </a:r>
                <a:r>
                  <a:rPr lang="it-IT" dirty="0" err="1">
                    <a:effectLst/>
                    <a:latin typeface="Helvetica" pitchFamily="2" charset="0"/>
                  </a:rPr>
                  <a:t>corresponding</a:t>
                </a:r>
                <a:r>
                  <a:rPr lang="it-IT" dirty="0">
                    <a:effectLst/>
                    <a:latin typeface="Helvetica" pitchFamily="2" charset="0"/>
                  </a:rPr>
                  <a:t> </a:t>
                </a:r>
                <a:r>
                  <a:rPr lang="it-IT" dirty="0" err="1">
                    <a:effectLst/>
                    <a:latin typeface="Helvetica" pitchFamily="2" charset="0"/>
                  </a:rPr>
                  <a:t>ionization</a:t>
                </a:r>
                <a:r>
                  <a:rPr lang="it-IT" dirty="0">
                    <a:effectLst/>
                    <a:latin typeface="Helvetica" pitchFamily="2" charset="0"/>
                  </a:rPr>
                  <a:t>. </a:t>
                </a:r>
              </a:p>
              <a:p>
                <a:r>
                  <a:rPr lang="it-IT" dirty="0" err="1">
                    <a:effectLst/>
                    <a:latin typeface="Helvetica" pitchFamily="2" charset="0"/>
                  </a:rPr>
                  <a:t>These</a:t>
                </a:r>
                <a:r>
                  <a:rPr lang="it-IT" dirty="0">
                    <a:effectLst/>
                    <a:latin typeface="Helvetica" pitchFamily="2" charset="0"/>
                  </a:rPr>
                  <a:t> hits are </a:t>
                </a:r>
                <a:r>
                  <a:rPr lang="it-IT" dirty="0" err="1">
                    <a:effectLst/>
                    <a:latin typeface="Helvetica" pitchFamily="2" charset="0"/>
                  </a:rPr>
                  <a:t>recorded</a:t>
                </a:r>
                <a:r>
                  <a:rPr lang="it-IT" dirty="0">
                    <a:effectLst/>
                    <a:latin typeface="Helvetica" pitchFamily="2" charset="0"/>
                  </a:rPr>
                  <a:t>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times </a:t>
                </a:r>
                <a:r>
                  <a:rPr lang="it-IT" dirty="0" err="1">
                    <a:effectLst/>
                    <a:latin typeface="Helvetica" pitchFamily="2" charset="0"/>
                  </a:rPr>
                  <a:t>tk</a:t>
                </a:r>
                <a:r>
                  <a:rPr lang="it-IT" dirty="0">
                    <a:effectLst/>
                    <a:latin typeface="Helvetica" pitchFamily="2" charset="0"/>
                  </a:rPr>
                  <a:t> , </a:t>
                </a:r>
                <a:r>
                  <a:rPr lang="it-IT" dirty="0" err="1">
                    <a:effectLst/>
                    <a:latin typeface="Helvetica" pitchFamily="2" charset="0"/>
                  </a:rPr>
                  <a:t>depending</a:t>
                </a:r>
                <a:r>
                  <a:rPr lang="it-IT" dirty="0">
                    <a:effectLst/>
                    <a:latin typeface="Helvetica" pitchFamily="2" charset="0"/>
                  </a:rPr>
                  <a:t> on the </a:t>
                </a:r>
                <a:r>
                  <a:rPr lang="it-IT" dirty="0" err="1">
                    <a:effectLst/>
                    <a:latin typeface="Helvetica" pitchFamily="2" charset="0"/>
                  </a:rPr>
                  <a:t>distance</a:t>
                </a:r>
                <a:r>
                  <a:rPr lang="it-IT" dirty="0">
                    <a:effectLst/>
                    <a:latin typeface="Helvetica" pitchFamily="2" charset="0"/>
                  </a:rPr>
                  <a:t> of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electrons</a:t>
                </a:r>
                <a:r>
                  <a:rPr lang="it-IT" dirty="0">
                    <a:effectLst/>
                    <a:latin typeface="Helvetica" pitchFamily="2" charset="0"/>
                  </a:rPr>
                  <a:t> from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Applying</a:t>
                </a:r>
                <a:r>
                  <a:rPr lang="it-IT" dirty="0">
                    <a:effectLst/>
                    <a:latin typeface="Helvetica" pitchFamily="2" charset="0"/>
                  </a:rPr>
                  <a:t> the </a:t>
                </a:r>
                <a:r>
                  <a:rPr lang="it-IT" dirty="0" err="1">
                    <a:effectLst/>
                    <a:latin typeface="Helvetica" pitchFamily="2" charset="0"/>
                  </a:rPr>
                  <a:t>simple</a:t>
                </a:r>
                <a:r>
                  <a:rPr lang="it-IT" dirty="0">
                    <a:effectLst/>
                    <a:latin typeface="Helvetica" pitchFamily="2" charset="0"/>
                  </a:rPr>
                  <a:t> formula</a:t>
                </a:r>
              </a:p>
              <a:p>
                <a:r>
                  <a:rPr lang="it-IT" dirty="0" err="1">
                    <a:effectLst/>
                    <a:latin typeface="Helvetica" pitchFamily="2" charset="0"/>
                  </a:rPr>
                  <a:t>zk</a:t>
                </a:r>
                <a:r>
                  <a:rPr lang="it-IT" dirty="0">
                    <a:effectLst/>
                    <a:latin typeface="Helvetica" pitchFamily="2" charset="0"/>
                  </a:rPr>
                  <a:t> = </a:t>
                </a:r>
                <a:r>
                  <a:rPr lang="it-IT" dirty="0" err="1">
                    <a:effectLst/>
                    <a:latin typeface="Helvetica" pitchFamily="2" charset="0"/>
                  </a:rPr>
                  <a:t>v_drift</a:t>
                </a:r>
                <a:r>
                  <a:rPr lang="it-IT" dirty="0">
                    <a:effectLst/>
                    <a:latin typeface="Helvetica" pitchFamily="2" charset="0"/>
                  </a:rPr>
                  <a:t> * (tk-t0) the </a:t>
                </a:r>
                <a:r>
                  <a:rPr lang="it-IT" dirty="0" err="1">
                    <a:effectLst/>
                    <a:latin typeface="Helvetica" pitchFamily="2" charset="0"/>
                  </a:rPr>
                  <a:t>z</a:t>
                </a:r>
                <a:r>
                  <a:rPr lang="it-IT" dirty="0">
                    <a:effectLst/>
                    <a:latin typeface="Helvetica" pitchFamily="2" charset="0"/>
                  </a:rPr>
                  <a:t> position of the k-</a:t>
                </a:r>
                <a:r>
                  <a:rPr lang="it-IT" dirty="0" err="1">
                    <a:effectLst/>
                    <a:latin typeface="Helvetica" pitchFamily="2" charset="0"/>
                  </a:rPr>
                  <a:t>th</a:t>
                </a:r>
                <a:r>
                  <a:rPr lang="it-IT" dirty="0">
                    <a:effectLst/>
                    <a:latin typeface="Helvetica" pitchFamily="2" charset="0"/>
                  </a:rPr>
                  <a:t> cluster can be </a:t>
                </a:r>
                <a:r>
                  <a:rPr lang="it-IT" dirty="0" err="1">
                    <a:effectLst/>
                    <a:latin typeface="Helvetica" pitchFamily="2" charset="0"/>
                  </a:rPr>
                  <a:t>computed</a:t>
                </a:r>
                <a:r>
                  <a:rPr lang="it-IT" dirty="0">
                    <a:effectLst/>
                    <a:latin typeface="Helvetica" pitchFamily="2" charset="0"/>
                  </a:rPr>
                  <a:t>.</a:t>
                </a:r>
              </a:p>
              <a:p>
                <a:endParaRPr lang="en-US" dirty="0"/>
              </a:p>
            </p:txBody>
          </p:sp>
        </mc:Choice>
        <mc:Fallback>
          <p:sp>
            <p:nvSpPr>
              <p:cNvPr id="3" name="Segnaposto note 2"/>
              <p:cNvSpPr>
                <a:spLocks noGrp="1"/>
              </p:cNvSpPr>
              <p:nvPr>
                <p:ph type="body" idx="1"/>
              </p:nvPr>
            </p:nvSpPr>
            <p:spPr/>
            <p:txBody>
              <a:bodyPr/>
              <a:lstStyle/>
              <a:p>
                <a:r>
                  <a:rPr lang="it-IT" dirty="0">
                    <a:effectLst/>
                    <a:latin typeface="Helvetica" pitchFamily="2" charset="0"/>
                  </a:rPr>
                  <a:t>The idea </a:t>
                </a:r>
                <a:r>
                  <a:rPr lang="it-IT" dirty="0" err="1">
                    <a:effectLst/>
                    <a:latin typeface="Helvetica" pitchFamily="2" charset="0"/>
                  </a:rPr>
                  <a:t>developed</a:t>
                </a:r>
                <a:r>
                  <a:rPr lang="it-IT" dirty="0">
                    <a:effectLst/>
                    <a:latin typeface="Helvetica" pitchFamily="2" charset="0"/>
                  </a:rPr>
                  <a:t> for the ATLAS </a:t>
                </a:r>
                <a:r>
                  <a:rPr lang="it-IT" dirty="0" err="1">
                    <a:effectLst/>
                    <a:latin typeface="Helvetica" pitchFamily="2" charset="0"/>
                  </a:rPr>
                  <a:t>MicroMegas</a:t>
                </a:r>
                <a:r>
                  <a:rPr lang="it-IT" dirty="0">
                    <a:effectLst/>
                    <a:latin typeface="Helvetica" pitchFamily="2" charset="0"/>
                  </a:rPr>
                  <a:t> of the New Small </a:t>
                </a:r>
                <a:r>
                  <a:rPr lang="it-IT" dirty="0" err="1">
                    <a:effectLst/>
                    <a:latin typeface="Helvetica" pitchFamily="2" charset="0"/>
                  </a:rPr>
                  <a:t>Wheels</a:t>
                </a:r>
                <a:r>
                  <a:rPr lang="it-IT" dirty="0">
                    <a:effectLst/>
                    <a:latin typeface="Helvetica" pitchFamily="2" charset="0"/>
                  </a:rPr>
                  <a:t> [</a:t>
                </a:r>
                <a:r>
                  <a:rPr lang="it-IT" dirty="0">
                    <a:solidFill>
                      <a:srgbClr val="0000FF"/>
                    </a:solidFill>
                    <a:effectLst/>
                    <a:latin typeface="Helvetica" pitchFamily="2" charset="0"/>
                  </a:rPr>
                  <a:t>10</a:t>
                </a:r>
                <a:r>
                  <a:rPr lang="it-IT" dirty="0">
                    <a:effectLst/>
                    <a:latin typeface="Helvetica" pitchFamily="2" charset="0"/>
                  </a:rPr>
                  <a:t>, </a:t>
                </a:r>
                <a:r>
                  <a:rPr lang="it-IT" dirty="0">
                    <a:solidFill>
                      <a:srgbClr val="0000FF"/>
                    </a:solidFill>
                    <a:effectLst/>
                    <a:latin typeface="Helvetica" pitchFamily="2" charset="0"/>
                  </a:rPr>
                  <a:t>11</a:t>
                </a:r>
                <a:r>
                  <a:rPr lang="it-IT" dirty="0">
                    <a:effectLst/>
                    <a:latin typeface="Helvetica" pitchFamily="2" charset="0"/>
                  </a:rPr>
                  <a:t>], and </a:t>
                </a:r>
                <a:r>
                  <a:rPr lang="it-IT" dirty="0" err="1">
                    <a:effectLst/>
                    <a:latin typeface="Helvetica" pitchFamily="2" charset="0"/>
                  </a:rPr>
                  <a:t>also</a:t>
                </a:r>
                <a:r>
                  <a:rPr lang="it-IT" dirty="0">
                    <a:effectLst/>
                    <a:latin typeface="Helvetica" pitchFamily="2" charset="0"/>
                  </a:rPr>
                  <a:t> </a:t>
                </a:r>
                <a:r>
                  <a:rPr lang="it-IT" dirty="0" err="1">
                    <a:effectLst/>
                    <a:latin typeface="Helvetica" pitchFamily="2" charset="0"/>
                  </a:rPr>
                  <a:t>implemented</a:t>
                </a:r>
                <a:r>
                  <a:rPr lang="it-IT" dirty="0">
                    <a:effectLst/>
                    <a:latin typeface="Helvetica" pitchFamily="2" charset="0"/>
                  </a:rPr>
                  <a:t> on the BESIII </a:t>
                </a:r>
                <a:r>
                  <a:rPr lang="it-IT" dirty="0" err="1">
                    <a:effectLst/>
                    <a:latin typeface="Helvetica" pitchFamily="2" charset="0"/>
                  </a:rPr>
                  <a:t>cylindrical</a:t>
                </a:r>
                <a:r>
                  <a:rPr lang="it-IT" dirty="0">
                    <a:effectLst/>
                    <a:latin typeface="Helvetica" pitchFamily="2" charset="0"/>
                  </a:rPr>
                  <a:t> GEM [</a:t>
                </a:r>
                <a:r>
                  <a:rPr lang="it-IT" dirty="0">
                    <a:solidFill>
                      <a:srgbClr val="0000FF"/>
                    </a:solidFill>
                    <a:effectLst/>
                    <a:latin typeface="Helvetica" pitchFamily="2" charset="0"/>
                  </a:rPr>
                  <a:t>12</a:t>
                </a:r>
                <a:r>
                  <a:rPr lang="it-IT" dirty="0">
                    <a:effectLst/>
                    <a:latin typeface="Helvetica" pitchFamily="2" charset="0"/>
                  </a:rPr>
                  <a:t>, </a:t>
                </a:r>
                <a:r>
                  <a:rPr lang="it-IT" dirty="0">
                    <a:solidFill>
                      <a:srgbClr val="0000FF"/>
                    </a:solidFill>
                    <a:effectLst/>
                    <a:latin typeface="Helvetica" pitchFamily="2" charset="0"/>
                  </a:rPr>
                  <a:t>13</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to </a:t>
                </a:r>
                <a:r>
                  <a:rPr lang="it-IT" dirty="0" err="1">
                    <a:effectLst/>
                    <a:latin typeface="Helvetica" pitchFamily="2" charset="0"/>
                  </a:rPr>
                  <a:t>reconstruct</a:t>
                </a:r>
                <a:r>
                  <a:rPr lang="it-IT" dirty="0">
                    <a:effectLst/>
                    <a:latin typeface="Helvetica" pitchFamily="2" charset="0"/>
                  </a:rPr>
                  <a:t> a track </a:t>
                </a:r>
                <a:r>
                  <a:rPr lang="it-IT" dirty="0" err="1">
                    <a:effectLst/>
                    <a:latin typeface="Helvetica" pitchFamily="2" charset="0"/>
                  </a:rPr>
                  <a:t>segment</a:t>
                </a:r>
                <a:r>
                  <a:rPr lang="it-IT" dirty="0">
                    <a:effectLst/>
                    <a:latin typeface="Helvetica" pitchFamily="2" charset="0"/>
                  </a:rPr>
                  <a:t> inside the detector </a:t>
                </a:r>
                <a:r>
                  <a:rPr lang="it-IT" dirty="0" err="1">
                    <a:effectLst/>
                    <a:latin typeface="Helvetica" pitchFamily="2" charset="0"/>
                  </a:rPr>
                  <a:t>conversion</a:t>
                </a:r>
                <a:r>
                  <a:rPr lang="it-IT" dirty="0">
                    <a:effectLst/>
                    <a:latin typeface="Helvetica" pitchFamily="2" charset="0"/>
                  </a:rPr>
                  <a:t> gap </a:t>
                </a:r>
                <a:r>
                  <a:rPr lang="it-IT" dirty="0" err="1">
                    <a:effectLst/>
                    <a:latin typeface="Helvetica" pitchFamily="2" charset="0"/>
                  </a:rPr>
                  <a:t>rather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a single hit </a:t>
                </a:r>
                <a:r>
                  <a:rPr lang="it-IT" dirty="0" err="1">
                    <a:effectLst/>
                    <a:latin typeface="Helvetica" pitchFamily="2" charset="0"/>
                  </a:rPr>
                  <a:t>exploiting</a:t>
                </a:r>
                <a:r>
                  <a:rPr lang="it-IT" dirty="0">
                    <a:effectLst/>
                    <a:latin typeface="Helvetica" pitchFamily="2" charset="0"/>
                  </a:rPr>
                  <a:t> the </a:t>
                </a:r>
                <a:r>
                  <a:rPr lang="it-IT" dirty="0" err="1">
                    <a:effectLst/>
                    <a:latin typeface="Helvetica" pitchFamily="2" charset="0"/>
                  </a:rPr>
                  <a:t>analog</a:t>
                </a:r>
                <a:r>
                  <a:rPr lang="it-IT" dirty="0">
                    <a:effectLst/>
                    <a:latin typeface="Helvetica" pitchFamily="2" charset="0"/>
                  </a:rPr>
                  <a:t> </a:t>
                </a:r>
                <a:r>
                  <a:rPr lang="it-IT" dirty="0" err="1">
                    <a:effectLst/>
                    <a:latin typeface="Helvetica" pitchFamily="2" charset="0"/>
                  </a:rPr>
                  <a:t>readout</a:t>
                </a:r>
                <a:r>
                  <a:rPr lang="it-IT" dirty="0">
                    <a:effectLst/>
                    <a:latin typeface="Helvetica" pitchFamily="2" charset="0"/>
                  </a:rPr>
                  <a:t> of the </a:t>
                </a:r>
                <a:r>
                  <a:rPr lang="it-IT" dirty="0" err="1">
                    <a:effectLst/>
                    <a:latin typeface="Helvetica" pitchFamily="2" charset="0"/>
                  </a:rPr>
                  <a:t>signals</a:t>
                </a:r>
                <a:r>
                  <a:rPr lang="it-IT" dirty="0">
                    <a:effectLst/>
                    <a:latin typeface="Helvetica" pitchFamily="2" charset="0"/>
                  </a:rPr>
                  <a:t>.</a:t>
                </a:r>
              </a:p>
              <a:p>
                <a:endParaRPr lang="it-IT" dirty="0">
                  <a:effectLst/>
                  <a:latin typeface="Helvetica" pitchFamily="2" charset="0"/>
                </a:endParaRPr>
              </a:p>
              <a:p>
                <a:r>
                  <a:rPr lang="en-US" sz="1800" i="0" kern="0">
                    <a:effectLst/>
                    <a:latin typeface="Cambria Math" panose="02040503050406030204" pitchFamily="18" charset="0"/>
                    <a:ea typeface="Century Schoolbook" panose="02040604050505020304" pitchFamily="18" charset="0"/>
                    <a:cs typeface="Times New Roman" panose="02020603050405020304" pitchFamily="18" charset="0"/>
                  </a:rPr>
                  <a:t>𝜇</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TPC0=&gt;</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a readout approach that combines</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measurement of the arrival time of electrons and the amplitude of the signals on </a:t>
                </a:r>
                <a:r>
                  <a:rPr lang="en-US" sz="1800" kern="0" dirty="0">
                    <a:effectLst/>
                    <a:latin typeface="Times New Roman" panose="02020603050405020304" pitchFamily="18" charset="0"/>
                    <a:ea typeface="Century Schoolbook" panose="02040604050505020304" pitchFamily="18" charset="0"/>
                  </a:rPr>
                  <a:t>the strips</a:t>
                </a:r>
                <a:r>
                  <a:rPr lang="it-IT" dirty="0">
                    <a:effectLst/>
                  </a:rPr>
                  <a:t> </a:t>
                </a:r>
                <a:endParaRPr lang="it-IT" dirty="0">
                  <a:effectLst/>
                  <a:latin typeface="Helvetica" pitchFamily="2" charset="0"/>
                </a:endParaRPr>
              </a:p>
              <a:p>
                <a:r>
                  <a:rPr lang="it-IT" dirty="0">
                    <a:effectLst/>
                    <a:latin typeface="Helvetica" pitchFamily="2" charset="0"/>
                  </a:rPr>
                  <a:t>The </a:t>
                </a:r>
                <a:r>
                  <a:rPr lang="it-IT" dirty="0" err="1">
                    <a:effectLst/>
                    <a:latin typeface="Helvetica" pitchFamily="2" charset="0"/>
                  </a:rPr>
                  <a:t>fired</a:t>
                </a:r>
                <a:r>
                  <a:rPr lang="it-IT" dirty="0">
                    <a:effectLst/>
                    <a:latin typeface="Helvetica" pitchFamily="2" charset="0"/>
                  </a:rPr>
                  <a:t> strips </a:t>
                </a:r>
                <a:r>
                  <a:rPr lang="it-IT" dirty="0" err="1">
                    <a:effectLst/>
                    <a:latin typeface="Helvetica" pitchFamily="2" charset="0"/>
                  </a:rPr>
                  <a:t>represent</a:t>
                </a:r>
                <a:r>
                  <a:rPr lang="it-IT" dirty="0">
                    <a:effectLst/>
                    <a:latin typeface="Helvetica" pitchFamily="2" charset="0"/>
                  </a:rPr>
                  <a:t> the </a:t>
                </a:r>
                <a:r>
                  <a:rPr lang="it-IT" dirty="0" err="1">
                    <a:effectLst/>
                    <a:latin typeface="Helvetica" pitchFamily="2" charset="0"/>
                  </a:rPr>
                  <a:t>projection</a:t>
                </a:r>
                <a:r>
                  <a:rPr lang="it-IT" dirty="0">
                    <a:effectLst/>
                    <a:latin typeface="Helvetica" pitchFamily="2" charset="0"/>
                  </a:rPr>
                  <a:t> of the track on the </a:t>
                </a:r>
                <a:r>
                  <a:rPr lang="it-IT" dirty="0" err="1">
                    <a:effectLst/>
                    <a:latin typeface="Helvetica" pitchFamily="2" charset="0"/>
                  </a:rPr>
                  <a:t>readout</a:t>
                </a:r>
                <a:r>
                  <a:rPr lang="it-IT" dirty="0">
                    <a:effectLst/>
                    <a:latin typeface="Helvetica" pitchFamily="2" charset="0"/>
                  </a:rPr>
                  <a:t> and </a:t>
                </a:r>
                <a:r>
                  <a:rPr lang="it-IT" dirty="0" err="1">
                    <a:effectLst/>
                    <a:latin typeface="Helvetica" pitchFamily="2" charset="0"/>
                  </a:rPr>
                  <a:t>each</a:t>
                </a:r>
                <a:r>
                  <a:rPr lang="it-IT" dirty="0">
                    <a:effectLst/>
                    <a:latin typeface="Helvetica" pitchFamily="2" charset="0"/>
                  </a:rPr>
                  <a:t> center </a:t>
                </a:r>
                <a:r>
                  <a:rPr lang="it-IT" dirty="0" err="1">
                    <a:effectLst/>
                    <a:latin typeface="Helvetica" pitchFamily="2" charset="0"/>
                  </a:rPr>
                  <a:t>is</a:t>
                </a:r>
                <a:r>
                  <a:rPr lang="it-IT" dirty="0">
                    <a:effectLst/>
                    <a:latin typeface="Helvetica" pitchFamily="2" charset="0"/>
                  </a:rPr>
                  <a:t> the x coordinate of the </a:t>
                </a:r>
                <a:r>
                  <a:rPr lang="it-IT" dirty="0" err="1">
                    <a:effectLst/>
                    <a:latin typeface="Helvetica" pitchFamily="2" charset="0"/>
                  </a:rPr>
                  <a:t>corresponding</a:t>
                </a:r>
                <a:r>
                  <a:rPr lang="it-IT" dirty="0">
                    <a:effectLst/>
                    <a:latin typeface="Helvetica" pitchFamily="2" charset="0"/>
                  </a:rPr>
                  <a:t> </a:t>
                </a:r>
                <a:r>
                  <a:rPr lang="it-IT" dirty="0" err="1">
                    <a:effectLst/>
                    <a:latin typeface="Helvetica" pitchFamily="2" charset="0"/>
                  </a:rPr>
                  <a:t>ionization</a:t>
                </a:r>
                <a:r>
                  <a:rPr lang="it-IT" dirty="0">
                    <a:effectLst/>
                    <a:latin typeface="Helvetica" pitchFamily="2" charset="0"/>
                  </a:rPr>
                  <a:t>. </a:t>
                </a:r>
              </a:p>
              <a:p>
                <a:r>
                  <a:rPr lang="it-IT" dirty="0" err="1">
                    <a:effectLst/>
                    <a:latin typeface="Helvetica" pitchFamily="2" charset="0"/>
                  </a:rPr>
                  <a:t>These</a:t>
                </a:r>
                <a:r>
                  <a:rPr lang="it-IT" dirty="0">
                    <a:effectLst/>
                    <a:latin typeface="Helvetica" pitchFamily="2" charset="0"/>
                  </a:rPr>
                  <a:t> hits are </a:t>
                </a:r>
                <a:r>
                  <a:rPr lang="it-IT" dirty="0" err="1">
                    <a:effectLst/>
                    <a:latin typeface="Helvetica" pitchFamily="2" charset="0"/>
                  </a:rPr>
                  <a:t>recorded</a:t>
                </a:r>
                <a:r>
                  <a:rPr lang="it-IT" dirty="0">
                    <a:effectLst/>
                    <a:latin typeface="Helvetica" pitchFamily="2" charset="0"/>
                  </a:rPr>
                  <a:t>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times </a:t>
                </a:r>
                <a:r>
                  <a:rPr lang="it-IT" dirty="0" err="1">
                    <a:effectLst/>
                    <a:latin typeface="Helvetica" pitchFamily="2" charset="0"/>
                  </a:rPr>
                  <a:t>tk</a:t>
                </a:r>
                <a:r>
                  <a:rPr lang="it-IT" dirty="0">
                    <a:effectLst/>
                    <a:latin typeface="Helvetica" pitchFamily="2" charset="0"/>
                  </a:rPr>
                  <a:t> , </a:t>
                </a:r>
                <a:r>
                  <a:rPr lang="it-IT" dirty="0" err="1">
                    <a:effectLst/>
                    <a:latin typeface="Helvetica" pitchFamily="2" charset="0"/>
                  </a:rPr>
                  <a:t>depending</a:t>
                </a:r>
                <a:r>
                  <a:rPr lang="it-IT" dirty="0">
                    <a:effectLst/>
                    <a:latin typeface="Helvetica" pitchFamily="2" charset="0"/>
                  </a:rPr>
                  <a:t> on the </a:t>
                </a:r>
                <a:r>
                  <a:rPr lang="it-IT" dirty="0" err="1">
                    <a:effectLst/>
                    <a:latin typeface="Helvetica" pitchFamily="2" charset="0"/>
                  </a:rPr>
                  <a:t>distance</a:t>
                </a:r>
                <a:r>
                  <a:rPr lang="it-IT" dirty="0">
                    <a:effectLst/>
                    <a:latin typeface="Helvetica" pitchFamily="2" charset="0"/>
                  </a:rPr>
                  <a:t> of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electrons</a:t>
                </a:r>
                <a:r>
                  <a:rPr lang="it-IT" dirty="0">
                    <a:effectLst/>
                    <a:latin typeface="Helvetica" pitchFamily="2" charset="0"/>
                  </a:rPr>
                  <a:t> from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Applying</a:t>
                </a:r>
                <a:r>
                  <a:rPr lang="it-IT" dirty="0">
                    <a:effectLst/>
                    <a:latin typeface="Helvetica" pitchFamily="2" charset="0"/>
                  </a:rPr>
                  <a:t> the </a:t>
                </a:r>
                <a:r>
                  <a:rPr lang="it-IT" dirty="0" err="1">
                    <a:effectLst/>
                    <a:latin typeface="Helvetica" pitchFamily="2" charset="0"/>
                  </a:rPr>
                  <a:t>simple</a:t>
                </a:r>
                <a:r>
                  <a:rPr lang="it-IT" dirty="0">
                    <a:effectLst/>
                    <a:latin typeface="Helvetica" pitchFamily="2" charset="0"/>
                  </a:rPr>
                  <a:t> formula</a:t>
                </a:r>
              </a:p>
              <a:p>
                <a:r>
                  <a:rPr lang="it-IT" dirty="0" err="1">
                    <a:effectLst/>
                    <a:latin typeface="Helvetica" pitchFamily="2" charset="0"/>
                  </a:rPr>
                  <a:t>zk</a:t>
                </a:r>
                <a:r>
                  <a:rPr lang="it-IT" dirty="0">
                    <a:effectLst/>
                    <a:latin typeface="Helvetica" pitchFamily="2" charset="0"/>
                  </a:rPr>
                  <a:t> = </a:t>
                </a:r>
                <a:r>
                  <a:rPr lang="it-IT" dirty="0" err="1">
                    <a:effectLst/>
                    <a:latin typeface="Helvetica" pitchFamily="2" charset="0"/>
                  </a:rPr>
                  <a:t>v_drift</a:t>
                </a:r>
                <a:r>
                  <a:rPr lang="it-IT" dirty="0">
                    <a:effectLst/>
                    <a:latin typeface="Helvetica" pitchFamily="2" charset="0"/>
                  </a:rPr>
                  <a:t> * (tk-t0) the </a:t>
                </a:r>
                <a:r>
                  <a:rPr lang="it-IT" dirty="0" err="1">
                    <a:effectLst/>
                    <a:latin typeface="Helvetica" pitchFamily="2" charset="0"/>
                  </a:rPr>
                  <a:t>z</a:t>
                </a:r>
                <a:r>
                  <a:rPr lang="it-IT" dirty="0">
                    <a:effectLst/>
                    <a:latin typeface="Helvetica" pitchFamily="2" charset="0"/>
                  </a:rPr>
                  <a:t> position of the k-</a:t>
                </a:r>
                <a:r>
                  <a:rPr lang="it-IT" dirty="0" err="1">
                    <a:effectLst/>
                    <a:latin typeface="Helvetica" pitchFamily="2" charset="0"/>
                  </a:rPr>
                  <a:t>th</a:t>
                </a:r>
                <a:r>
                  <a:rPr lang="it-IT" dirty="0">
                    <a:effectLst/>
                    <a:latin typeface="Helvetica" pitchFamily="2" charset="0"/>
                  </a:rPr>
                  <a:t> cluster can be </a:t>
                </a:r>
                <a:r>
                  <a:rPr lang="it-IT" dirty="0" err="1">
                    <a:effectLst/>
                    <a:latin typeface="Helvetica" pitchFamily="2" charset="0"/>
                  </a:rPr>
                  <a:t>computed</a:t>
                </a:r>
                <a:r>
                  <a:rPr lang="it-IT" dirty="0">
                    <a:effectLst/>
                    <a:latin typeface="Helvetica" pitchFamily="2" charset="0"/>
                  </a:rPr>
                  <a:t>.</a:t>
                </a:r>
              </a:p>
              <a:p>
                <a:endParaRPr lang="en-US" dirty="0"/>
              </a:p>
            </p:txBody>
          </p:sp>
        </mc:Fallback>
      </mc:AlternateContent>
      <p:sp>
        <p:nvSpPr>
          <p:cNvPr id="4" name="Segnaposto numero diapositiva 3"/>
          <p:cNvSpPr>
            <a:spLocks noGrp="1"/>
          </p:cNvSpPr>
          <p:nvPr>
            <p:ph type="sldNum" sz="quarter" idx="5"/>
          </p:nvPr>
        </p:nvSpPr>
        <p:spPr/>
        <p:txBody>
          <a:bodyPr/>
          <a:lstStyle/>
          <a:p>
            <a:fld id="{A28EFDE0-AEF1-404B-8329-E9D5A5C6DBAD}" type="slidenum">
              <a:rPr lang="it-IT" smtClean="0"/>
              <a:t>4</a:t>
            </a:fld>
            <a:endParaRPr lang="it-IT"/>
          </a:p>
        </p:txBody>
      </p:sp>
    </p:spTree>
    <p:extLst>
      <p:ext uri="{BB962C8B-B14F-4D97-AF65-F5344CB8AC3E}">
        <p14:creationId xmlns:p14="http://schemas.microsoft.com/office/powerpoint/2010/main" val="4190912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5</a:t>
            </a:fld>
            <a:endParaRPr lang="it-IT"/>
          </a:p>
        </p:txBody>
      </p:sp>
    </p:spTree>
    <p:extLst>
      <p:ext uri="{BB962C8B-B14F-4D97-AF65-F5344CB8AC3E}">
        <p14:creationId xmlns:p14="http://schemas.microsoft.com/office/powerpoint/2010/main" val="4119234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6</a:t>
            </a:fld>
            <a:endParaRPr lang="it-IT"/>
          </a:p>
        </p:txBody>
      </p:sp>
    </p:spTree>
    <p:extLst>
      <p:ext uri="{BB962C8B-B14F-4D97-AF65-F5344CB8AC3E}">
        <p14:creationId xmlns:p14="http://schemas.microsoft.com/office/powerpoint/2010/main" val="1019174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7</a:t>
            </a:fld>
            <a:endParaRPr lang="it-IT"/>
          </a:p>
        </p:txBody>
      </p:sp>
    </p:spTree>
    <p:extLst>
      <p:ext uri="{BB962C8B-B14F-4D97-AF65-F5344CB8AC3E}">
        <p14:creationId xmlns:p14="http://schemas.microsoft.com/office/powerpoint/2010/main" val="2744871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8</a:t>
            </a:fld>
            <a:endParaRPr lang="it-IT"/>
          </a:p>
        </p:txBody>
      </p:sp>
    </p:spTree>
    <p:extLst>
      <p:ext uri="{BB962C8B-B14F-4D97-AF65-F5344CB8AC3E}">
        <p14:creationId xmlns:p14="http://schemas.microsoft.com/office/powerpoint/2010/main" val="3401600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9</a:t>
            </a:fld>
            <a:endParaRPr lang="it-IT"/>
          </a:p>
        </p:txBody>
      </p:sp>
    </p:spTree>
    <p:extLst>
      <p:ext uri="{BB962C8B-B14F-4D97-AF65-F5344CB8AC3E}">
        <p14:creationId xmlns:p14="http://schemas.microsoft.com/office/powerpoint/2010/main" val="146616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stile</a:t>
            </a:r>
          </a:p>
        </p:txBody>
      </p:sp>
      <p:sp>
        <p:nvSpPr>
          <p:cNvPr id="3" name="Sottotitolo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43226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a:xfrm>
            <a:off x="457200" y="1200151"/>
            <a:ext cx="8229600" cy="3394472"/>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46549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4781"/>
            <a:ext cx="2057400" cy="329088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54781"/>
            <a:ext cx="6019800" cy="329088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70136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603A9C-A120-6C45-3FA5-6721E5A22601}"/>
              </a:ext>
            </a:extLst>
          </p:cNvPr>
          <p:cNvSpPr>
            <a:spLocks noGrp="1"/>
          </p:cNvSpPr>
          <p:nvPr>
            <p:ph type="title"/>
          </p:nvPr>
        </p:nvSpPr>
        <p:spPr/>
        <p:txBody>
          <a:bodyPr/>
          <a:lstStyle/>
          <a:p>
            <a:r>
              <a:rPr lang="it-IT"/>
              <a:t>Fare clic per modificare lo stile del titolo dello schema</a:t>
            </a:r>
          </a:p>
        </p:txBody>
      </p:sp>
      <p:sp>
        <p:nvSpPr>
          <p:cNvPr id="3" name="Segnaposto piè di pagina 2">
            <a:extLst>
              <a:ext uri="{FF2B5EF4-FFF2-40B4-BE49-F238E27FC236}">
                <a16:creationId xmlns:a16="http://schemas.microsoft.com/office/drawing/2014/main" id="{370FF5A7-C76E-5457-C3B6-3DB46C0EFE4F}"/>
              </a:ext>
            </a:extLst>
          </p:cNvPr>
          <p:cNvSpPr>
            <a:spLocks noGrp="1"/>
          </p:cNvSpPr>
          <p:nvPr>
            <p:ph type="ftr" sz="quarter" idx="10"/>
          </p:nvPr>
        </p:nvSpPr>
        <p:spPr/>
        <p:txBody>
          <a:bodyPr/>
          <a:lstStyle/>
          <a:p>
            <a:r>
              <a:rPr lang="it-IT"/>
              <a:t>Giornate Nazionali 28 Giugno 2024 – Annalisa D'Angelo</a:t>
            </a:r>
            <a:endParaRPr lang="en-US"/>
          </a:p>
        </p:txBody>
      </p:sp>
      <p:sp>
        <p:nvSpPr>
          <p:cNvPr id="4" name="Segnaposto numero diapositiva 3">
            <a:extLst>
              <a:ext uri="{FF2B5EF4-FFF2-40B4-BE49-F238E27FC236}">
                <a16:creationId xmlns:a16="http://schemas.microsoft.com/office/drawing/2014/main" id="{648C7870-6ECD-A0D9-DCBB-050AD2136DB5}"/>
              </a:ext>
            </a:extLst>
          </p:cNvPr>
          <p:cNvSpPr>
            <a:spLocks noGrp="1"/>
          </p:cNvSpPr>
          <p:nvPr>
            <p:ph type="sldNum" sz="quarter" idx="11"/>
          </p:nvPr>
        </p:nvSpPr>
        <p:spPr/>
        <p:txBody>
          <a:bodyPr/>
          <a:lstStyle/>
          <a:p>
            <a:fld id="{E33505E3-9B21-8742-B4DC-5DD2FCC133AE}" type="slidenum">
              <a:rPr lang="it-IT" smtClean="0"/>
              <a:pPr/>
              <a:t>‹N›</a:t>
            </a:fld>
            <a:endParaRPr lang="it-IT"/>
          </a:p>
        </p:txBody>
      </p:sp>
    </p:spTree>
    <p:extLst>
      <p:ext uri="{BB962C8B-B14F-4D97-AF65-F5344CB8AC3E}">
        <p14:creationId xmlns:p14="http://schemas.microsoft.com/office/powerpoint/2010/main" val="2842228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EB404B-B77A-9555-55D9-0FC3F5D79D29}"/>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D248DEC-6D48-5431-914C-635AC5C879CB}"/>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AB409F2-1136-2485-3F2B-87FC63D2D088}"/>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8ED77866-CD86-5535-714B-F98B72DEB6F1}"/>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71B2042E-BBA1-7C03-B880-781CDEC067E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3852955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9D748D-E37C-2E6B-7C9C-EC92418ADD6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36EA910-3E57-625B-5384-9E6B0AD175D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BD551D2-70EF-E6C9-9553-04CD83AF7CE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E20EC9DB-C385-0292-DDA2-451E6F951FC9}"/>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1CC7B309-54F5-D52E-C608-0ACAA4DAF30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2385324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0FD817-6F99-03BC-E35B-A126166693D5}"/>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760D2E7-0CE6-69B8-F5CC-6B2BF5ABD94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6ABB825-F7B7-72A3-E996-13EE356D02D4}"/>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C3930FBF-0DF4-41D7-1AA8-DB8ADAAF03E9}"/>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548ED22E-7B7E-6DA7-F8A7-30F3B53E593B}"/>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4287856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EF66B-A00D-C6FC-C755-96C282B0483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30513F5-6377-EBE9-40AB-67DE545A6641}"/>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D969411-57CD-F534-AB6D-07C965AF111C}"/>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C244852-7DA4-4A72-587B-B2A17841A9FF}"/>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18F56D71-A59E-DDA0-3610-244A832F9E0C}"/>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53CC57DD-B827-7FCC-3F55-B665CA9B8E61}"/>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973435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6EEFC5-E424-4C8D-A011-15469435A415}"/>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24B259F-CDEB-9851-CB59-DDBFD61134D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1F6F777-CE90-4FE7-5682-803BB3E9CD89}"/>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903A38A-941A-05A7-EEAC-E17242FC907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8463FDF-17FD-1DC7-5F0B-0D36757A2C94}"/>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A126F65-DB3A-E7F2-1D4E-E0064B71840F}"/>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854E4030-25C7-F9F5-ECC8-43320C8B0A41}"/>
              </a:ext>
            </a:extLst>
          </p:cNvPr>
          <p:cNvSpPr>
            <a:spLocks noGrp="1"/>
          </p:cNvSpPr>
          <p:nvPr>
            <p:ph type="ftr" sz="quarter" idx="11"/>
          </p:nvPr>
        </p:nvSpPr>
        <p:spPr/>
        <p:txBody>
          <a:bodyPr/>
          <a:lstStyle/>
          <a:p>
            <a:r>
              <a:rPr lang="it-IT"/>
              <a:t>Giornate Nazionali 28 Giugno 2024 – Annalisa D'Angelo</a:t>
            </a:r>
          </a:p>
        </p:txBody>
      </p:sp>
      <p:sp>
        <p:nvSpPr>
          <p:cNvPr id="9" name="Segnaposto numero diapositiva 8">
            <a:extLst>
              <a:ext uri="{FF2B5EF4-FFF2-40B4-BE49-F238E27FC236}">
                <a16:creationId xmlns:a16="http://schemas.microsoft.com/office/drawing/2014/main" id="{7A078A1F-4E83-4436-3857-4CE70F093D9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9875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047E1-462C-2EC6-D8D7-771980B8E0B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2080000-3CDA-B203-AC64-9349421F0B86}"/>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34CDAA18-EF4D-53DA-55EA-BD3EEA187088}"/>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C63961C9-6206-3F7D-A8C1-B46BC367B9F2}"/>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585842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8D2E7FA-72EC-55C0-D3A1-4417C3EC876E}"/>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710C3D42-3C7E-B86D-34B9-F0033CB80021}"/>
              </a:ext>
            </a:extLst>
          </p:cNvPr>
          <p:cNvSpPr>
            <a:spLocks noGrp="1"/>
          </p:cNvSpPr>
          <p:nvPr>
            <p:ph type="ftr" sz="quarter" idx="11"/>
          </p:nvPr>
        </p:nvSpPr>
        <p:spPr/>
        <p:txBody>
          <a:bodyPr/>
          <a:lstStyle/>
          <a:p>
            <a:r>
              <a:rPr lang="it-IT"/>
              <a:t>Giornate Nazionali 28 Giugno 2024 – Annalisa D'Angelo</a:t>
            </a:r>
          </a:p>
        </p:txBody>
      </p:sp>
      <p:sp>
        <p:nvSpPr>
          <p:cNvPr id="4" name="Segnaposto numero diapositiva 3">
            <a:extLst>
              <a:ext uri="{FF2B5EF4-FFF2-40B4-BE49-F238E27FC236}">
                <a16:creationId xmlns:a16="http://schemas.microsoft.com/office/drawing/2014/main" id="{1AAA3E8B-E8FE-F3C5-BF9A-30A9154CA291}"/>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838621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a:xfrm>
            <a:off x="457200" y="1200151"/>
            <a:ext cx="8229600" cy="3394472"/>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66227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78FFE6-5885-844C-3431-AB8ABDEC19F9}"/>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57499AD-08A1-7B42-2ACD-841C0919307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0DB4A49-A51E-597B-31DE-E94FCA9BA30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1ADB234-F3DE-3280-EAD2-E9662EFDA82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22F87B59-BB36-DADE-5198-654887C4BE73}"/>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85EF84AC-C969-D459-6EBC-3DDE371AC31F}"/>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326749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ED3149-977D-D252-08EF-43C818BD9875}"/>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6CB0B80-2D22-F26E-192E-D5C00338E199}"/>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61536D2-94BF-6750-FFC1-C6A3A43733A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DDC1032-41BA-DA60-F1B3-04D0FC83C532}"/>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933462E8-1158-2DFF-B508-9660294F7E89}"/>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55705E25-6007-188B-1C96-3C9FBBE1E82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660992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16E461-8BA6-2705-2348-6DC406A751C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2BE0C4-7742-2D79-C219-89B15E72CC1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D4C0CD-C41E-F740-E49D-5A52354ACBA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B1E4CA17-A6A4-748D-899A-4144F271A0EC}"/>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EC02D162-8270-F7CE-FC2B-46A326437B84}"/>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311383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866599E-D6D6-2903-C17A-4A8B3527AFFD}"/>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34AD0FC-B305-3633-5EA0-3C1B31A7A307}"/>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B7CCFDF-5CAC-7E9D-CD77-8945D8D95F37}"/>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57FD247C-B355-DC65-A884-B8976CDD2FB7}"/>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1A86230B-AC52-A786-B998-A4FE6E5BFB8C}"/>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3335973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F147CC-0EA1-FB5B-8C1C-B6A090BD0543}"/>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862EF52-DFF4-3F36-66EF-4F4E58A9707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0B2D5C-66C0-CF7C-39D0-AC95134A0874}"/>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5A149B11-7DCA-509D-94CC-568C4C43CB81}"/>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0174D961-C44B-7728-B5B1-D27190D829ED}"/>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848394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A34458-BB9E-DE7B-92F4-AFB3B98AE5E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9B7359-2A75-A527-B622-BD08A7969C1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56BCFF3-8B14-F18B-F84C-C17686E51215}"/>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29439A31-4DD4-E4E4-7D2A-6BEEAC971114}"/>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E0A2FA08-24D1-862A-138A-AC317520AE32}"/>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491432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9C9C9A-BDE9-D8EC-70A7-350050D6D0B2}"/>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0393FCB-533B-7288-272A-E7A1140F72B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3D512AB-A5D7-46FA-695C-860179733A7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0B4F55F4-1C54-6A4E-D7CA-AB08E923B049}"/>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E0EEBC86-6B61-10AD-8F09-320E9AE953DF}"/>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415601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4D08A8-7BDD-DA2B-7E8E-80B80429CD0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813B9B-130A-0A5D-5A5F-450BFE453207}"/>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ACABCC1-71A1-707B-1A3C-802D0D3C0921}"/>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E540B0C-B028-629D-4D8D-3CA8F5B49FC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A83B2604-A1C6-2282-1D12-A7F0D79B53E3}"/>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9BF24023-1B3B-DE29-5460-1FCF3F043C1B}"/>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134929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B5E46D-0135-EAF4-179C-D3A4FE19F724}"/>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3B94ACE-0D0F-65D2-6F48-B6B5BC1A62B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0A98EE2-734E-FF65-1D3F-175F185A87B4}"/>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195A9F9-99BE-785A-4744-F5C3499459C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9E6A2B4-5011-EF2A-63BF-CCA59A8F09F4}"/>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2B608C9-38D2-46CC-E4E7-7957C4EAF4C5}"/>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763FB7D7-9321-994C-6358-7CED080892B3}"/>
              </a:ext>
            </a:extLst>
          </p:cNvPr>
          <p:cNvSpPr>
            <a:spLocks noGrp="1"/>
          </p:cNvSpPr>
          <p:nvPr>
            <p:ph type="ftr" sz="quarter" idx="11"/>
          </p:nvPr>
        </p:nvSpPr>
        <p:spPr/>
        <p:txBody>
          <a:bodyPr/>
          <a:lstStyle/>
          <a:p>
            <a:r>
              <a:rPr lang="it-IT"/>
              <a:t>Giornate Nazionali 28 Giugno 2024 – Annalisa D'Angelo</a:t>
            </a:r>
          </a:p>
        </p:txBody>
      </p:sp>
      <p:sp>
        <p:nvSpPr>
          <p:cNvPr id="9" name="Segnaposto numero diapositiva 8">
            <a:extLst>
              <a:ext uri="{FF2B5EF4-FFF2-40B4-BE49-F238E27FC236}">
                <a16:creationId xmlns:a16="http://schemas.microsoft.com/office/drawing/2014/main" id="{6C96FBD7-0DBA-C0A3-E945-12D278FE3C34}"/>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738628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09612B-19D7-406C-A273-6656EDCAE82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C42E4A6-8213-369F-A50C-DED860F5130A}"/>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2B47BD05-511E-9518-2D7E-8E7CC98F936C}"/>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7737504D-EEAA-72B7-545C-3CC68A1B104D}"/>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361188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055500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4C055A6-ADAC-800C-E95C-90607C791886}"/>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453CF365-1002-E042-FD2B-534A2251C0E0}"/>
              </a:ext>
            </a:extLst>
          </p:cNvPr>
          <p:cNvSpPr>
            <a:spLocks noGrp="1"/>
          </p:cNvSpPr>
          <p:nvPr>
            <p:ph type="ftr" sz="quarter" idx="11"/>
          </p:nvPr>
        </p:nvSpPr>
        <p:spPr/>
        <p:txBody>
          <a:bodyPr/>
          <a:lstStyle/>
          <a:p>
            <a:r>
              <a:rPr lang="it-IT"/>
              <a:t>Giornate Nazionali 28 Giugno 2024 – Annalisa D'Angelo</a:t>
            </a:r>
          </a:p>
        </p:txBody>
      </p:sp>
      <p:sp>
        <p:nvSpPr>
          <p:cNvPr id="4" name="Segnaposto numero diapositiva 3">
            <a:extLst>
              <a:ext uri="{FF2B5EF4-FFF2-40B4-BE49-F238E27FC236}">
                <a16:creationId xmlns:a16="http://schemas.microsoft.com/office/drawing/2014/main" id="{4B59707C-E19A-C089-1FA1-841B473AC02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2346750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1C0E37-4540-D439-FDB3-06644C5905F1}"/>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8A2E40C-8D5C-CBDF-5117-B328C192DAF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1677A03-962B-0B1A-AABA-F8EB2C4868E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45F3275-8D77-96FF-354C-CC639A04FE3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EA7E8414-3A47-8E83-44E1-62D55EA6125D}"/>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EB12B188-8876-1AAD-9611-70D2506C5BE1}"/>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800912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472DA7-1310-DB41-64EB-5877F041A0D7}"/>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288A6C8-08A5-9AE0-F588-E63EEA6EF29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506F7D7-CCC4-470D-CCF3-BE0DE0C9203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E694792-74EB-1D58-9759-6A1E354B2EFD}"/>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F7999BAF-C257-BB6F-49DB-1BF324F141EC}"/>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733E4616-5505-A378-699D-83F3EF000D98}"/>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920213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C3D65C-15FB-A592-F06C-53567AF2809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D9AF65F-40F8-B487-29B3-10B7D7A7705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43A532E-2435-648A-096E-18F8807260F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21113AA1-D566-8E93-B777-A39515FC8A8A}"/>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557CFBD5-C429-1DEC-9010-869ACE6AF48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2054613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8878817-D1E0-89E3-8C96-07A464640F01}"/>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671B936-E195-CA61-A2D0-62F314D6DA4C}"/>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7DF886-2A3A-CCC8-D4C2-903CC51B6852}"/>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110B4F60-0273-4F92-BB9B-F238399766F3}"/>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93278CA2-61E6-9B24-62DD-744676132D3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516893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4AB458-F38F-CD89-BDB2-DA772459A821}"/>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E4F6FA3-0F5E-8F5B-55F2-92C5D4D108F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188399-27CA-F039-846D-F63F4A64CE40}"/>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49B9326F-0890-8356-A82D-504F19CB5503}"/>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F566BEB9-F914-8F5A-6B7E-B287A39C96A7}"/>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37339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6CB611-98D2-5B9E-B079-95B0C0C7256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43D6ECB-160F-EB6D-C0FD-9A51C0E34E5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6BEB073-7176-6412-45E4-33196A22516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D8105B00-A835-8E84-FFAE-E2F45A9FD3BC}"/>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AA01B9AE-BE0B-2A12-DCE2-0E23F7C52187}"/>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3159177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BA2AA7-6FA7-D968-74CA-44CE9F2FB49D}"/>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CEF0E34-C34E-28AB-D2BE-51F3B1EA7EE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3A8927E-72B4-A344-5BA5-1B5B3CF0B1B3}"/>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E41DBEDB-69CE-F866-CBB8-80E170EFBE98}"/>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CB858EFE-A50A-C9D1-426E-21B5DAC05489}"/>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678640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91A071-6A47-0726-5533-3AB1C5029CE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0C996F8-7DB5-AF9A-1F95-016E03DFAC61}"/>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C334DD7-AA7E-1CAF-5127-2707C6BB0BE2}"/>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4234D74-B850-1B67-AFFD-B9E1CFDC85E4}"/>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10045894-6C84-5BBA-8954-5EB763057311}"/>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F5547F87-2144-F5ED-1524-7D580A8BDF06}"/>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72722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0EC18E-0098-31C1-3D4A-F7CEF81122EA}"/>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032A0E5-191E-7EF1-23BC-F70A81D3EEE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D1A8306-0A91-B37F-07E7-A57C2F7721CD}"/>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AFCADBE-5796-9183-3A35-5FB23D3663E2}"/>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CA80B6E-8FE5-1E73-0228-1B6014B3E790}"/>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04C7947-813C-038C-62D5-E46B989EB9ED}"/>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D274AFDF-35DC-ACD0-306E-7DED079F5D52}"/>
              </a:ext>
            </a:extLst>
          </p:cNvPr>
          <p:cNvSpPr>
            <a:spLocks noGrp="1"/>
          </p:cNvSpPr>
          <p:nvPr>
            <p:ph type="ftr" sz="quarter" idx="11"/>
          </p:nvPr>
        </p:nvSpPr>
        <p:spPr/>
        <p:txBody>
          <a:bodyPr/>
          <a:lstStyle/>
          <a:p>
            <a:r>
              <a:rPr lang="it-IT"/>
              <a:t>Giornate Nazionali 28 Giugno 2024 – Annalisa D'Angelo</a:t>
            </a:r>
          </a:p>
        </p:txBody>
      </p:sp>
      <p:sp>
        <p:nvSpPr>
          <p:cNvPr id="9" name="Segnaposto numero diapositiva 8">
            <a:extLst>
              <a:ext uri="{FF2B5EF4-FFF2-40B4-BE49-F238E27FC236}">
                <a16:creationId xmlns:a16="http://schemas.microsoft.com/office/drawing/2014/main" id="{CF440EEB-6415-3D15-58B2-05AE7F26A2F0}"/>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739315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Giornate Nazionali 28 Giugno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262767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4E84C2-E8AF-F2AF-B409-E0278954897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9338DA4-F4C5-75CE-8903-A339AF352ADD}"/>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7D7C8C48-6A48-50CF-126C-CF3B145CB21E}"/>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5F6F9268-ADD0-BE8B-4185-A594BBE06CE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7264204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C9A158B-E117-7269-1A88-8E43C59C8B3A}"/>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F8485A51-CBDC-735B-C03A-0FE795B1DF25}"/>
              </a:ext>
            </a:extLst>
          </p:cNvPr>
          <p:cNvSpPr>
            <a:spLocks noGrp="1"/>
          </p:cNvSpPr>
          <p:nvPr>
            <p:ph type="ftr" sz="quarter" idx="11"/>
          </p:nvPr>
        </p:nvSpPr>
        <p:spPr/>
        <p:txBody>
          <a:bodyPr/>
          <a:lstStyle/>
          <a:p>
            <a:r>
              <a:rPr lang="it-IT"/>
              <a:t>Giornate Nazionali 28 Giugno 2024 – Annalisa D'Angelo</a:t>
            </a:r>
          </a:p>
        </p:txBody>
      </p:sp>
      <p:sp>
        <p:nvSpPr>
          <p:cNvPr id="4" name="Segnaposto numero diapositiva 3">
            <a:extLst>
              <a:ext uri="{FF2B5EF4-FFF2-40B4-BE49-F238E27FC236}">
                <a16:creationId xmlns:a16="http://schemas.microsoft.com/office/drawing/2014/main" id="{347D4F51-FEF3-E8EA-C20A-FA98E677DE2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001816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E8D35D-78ED-A111-FAD5-9FC91A281EE8}"/>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86E8022-A319-1C54-B0AF-F5F91B8B75B0}"/>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A70C8BC-625A-24E8-5682-EE23EF76C27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A89D1D5-33EA-02F6-0BA5-6D23D17F9D82}"/>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FD0EBC53-18A9-F26E-906F-F0598D8315B6}"/>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5C5C68C5-BEED-7BBB-B804-B3DED29B6D7D}"/>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535007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2407BF-7CAA-7131-3C28-C56AF2F6C254}"/>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DED272F-CC49-DDF5-DFAD-EC5AFEDFF3B9}"/>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9604750-239D-D31B-872D-8F96116B6C4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F6075F6-C5EA-03C1-3F4B-B7811BF342B9}"/>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434AA4A3-CC55-BDC8-41DA-6BA7C00D4E31}"/>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0B85234F-15C7-20F0-0915-9F2995E51AAD}"/>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21125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3997B0-3834-1CA2-A54D-40E4650D88B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E9FA1B7-6B2B-94B2-6524-1EDA9E26ECB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2DB07E9-43F0-407B-8A3B-2C325E0E8B3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35CC4876-5B6C-DD1D-6033-D4BCB0A0C22B}"/>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740F3211-10CA-F8F0-FEAF-EF1DB6C19492}"/>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580941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DC5B02F-2144-26F0-982B-CE95EB99E77E}"/>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19935F8-15AE-FD44-91BE-0B896CC85927}"/>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1A1EAC2-6654-3AE8-EEEE-576DDF1C2087}"/>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CF6EC08A-6407-42FD-B471-9447C88FEB82}"/>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1991F759-4B54-6E3F-FC0D-5B5DD3E9278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3846102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978720-A93D-67A4-E76D-8BD4E68FC9D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5B6F0F4-8118-73AB-8F8F-0C948093078D}"/>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CE86E23A-0F60-69BE-8CB6-1D5DD8C307FF}"/>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E78C4B17-240A-4CDE-E732-2974E60BC392}"/>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48046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4767263"/>
            <a:ext cx="2133600" cy="273844"/>
          </a:xfrm>
          <a:prstGeom prst="rect">
            <a:avLst/>
          </a:prstGeom>
        </p:spPr>
        <p:txBody>
          <a:bodyPr/>
          <a:lstStyle/>
          <a:p>
            <a:endParaRPr lang="it-IT"/>
          </a:p>
        </p:txBody>
      </p:sp>
      <p:sp>
        <p:nvSpPr>
          <p:cNvPr id="8" name="Segnaposto piè di pagina 7"/>
          <p:cNvSpPr>
            <a:spLocks noGrp="1"/>
          </p:cNvSpPr>
          <p:nvPr>
            <p:ph type="ftr" sz="quarter" idx="11"/>
          </p:nvPr>
        </p:nvSpPr>
        <p:spPr/>
        <p:txBody>
          <a:bodyPr/>
          <a:lstStyle/>
          <a:p>
            <a:r>
              <a:rPr lang="it-IT"/>
              <a:t>Giornate Nazionali 28 Giugno 2024 – Annalisa D'Angelo</a:t>
            </a:r>
          </a:p>
        </p:txBody>
      </p:sp>
      <p:sp>
        <p:nvSpPr>
          <p:cNvPr id="9" name="Segnaposto numero diapositiva 8"/>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35577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a:xfrm>
            <a:off x="457200" y="4767263"/>
            <a:ext cx="2133600" cy="273844"/>
          </a:xfrm>
          <a:prstGeom prst="rect">
            <a:avLst/>
          </a:prstGeom>
        </p:spPr>
        <p:txBody>
          <a:bodyPr/>
          <a:lstStyle/>
          <a:p>
            <a:endParaRPr lang="it-IT"/>
          </a:p>
        </p:txBody>
      </p:sp>
      <p:sp>
        <p:nvSpPr>
          <p:cNvPr id="4" name="Segnaposto piè di pagina 3"/>
          <p:cNvSpPr>
            <a:spLocks noGrp="1"/>
          </p:cNvSpPr>
          <p:nvPr>
            <p:ph type="ftr" sz="quarter" idx="11"/>
          </p:nvPr>
        </p:nvSpPr>
        <p:spPr/>
        <p:txBody>
          <a:bodyPr/>
          <a:lstStyle/>
          <a:p>
            <a:r>
              <a:rPr lang="it-IT"/>
              <a:t>Giornate Nazionali 28 Giugno 2024 – Annalisa D'Angelo</a:t>
            </a:r>
          </a:p>
        </p:txBody>
      </p:sp>
      <p:sp>
        <p:nvSpPr>
          <p:cNvPr id="5" name="Segnaposto numero diapositiva 4"/>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420306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4767263"/>
            <a:ext cx="2133600" cy="273844"/>
          </a:xfrm>
          <a:prstGeom prst="rect">
            <a:avLst/>
          </a:prstGeom>
        </p:spPr>
        <p:txBody>
          <a:bodyPr/>
          <a:lstStyle/>
          <a:p>
            <a:endParaRPr lang="it-IT"/>
          </a:p>
        </p:txBody>
      </p:sp>
      <p:sp>
        <p:nvSpPr>
          <p:cNvPr id="3" name="Segnaposto piè di pagina 2"/>
          <p:cNvSpPr>
            <a:spLocks noGrp="1"/>
          </p:cNvSpPr>
          <p:nvPr>
            <p:ph type="ftr" sz="quarter" idx="11"/>
          </p:nvPr>
        </p:nvSpPr>
        <p:spPr/>
        <p:txBody>
          <a:bodyPr/>
          <a:lstStyle/>
          <a:p>
            <a:r>
              <a:rPr lang="it-IT"/>
              <a:t>Giornate Nazionali 28 Giugno 2024 – Annalisa D'Angelo</a:t>
            </a:r>
          </a:p>
        </p:txBody>
      </p:sp>
      <p:sp>
        <p:nvSpPr>
          <p:cNvPr id="4" name="Segnaposto numero diapositiva 3"/>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07961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Giornate Nazionali 28 Giugno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97648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Giornate Nazionali 28 Giugno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68650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stile</a:t>
            </a:r>
          </a:p>
        </p:txBody>
      </p:sp>
      <p:sp>
        <p:nvSpPr>
          <p:cNvPr id="5" name="Segnaposto piè di pagina 4"/>
          <p:cNvSpPr>
            <a:spLocks noGrp="1"/>
          </p:cNvSpPr>
          <p:nvPr>
            <p:ph type="ftr" sz="quarter" idx="3"/>
          </p:nvPr>
        </p:nvSpPr>
        <p:spPr>
          <a:xfrm>
            <a:off x="1439144" y="4793604"/>
            <a:ext cx="6371338" cy="273844"/>
          </a:xfrm>
          <a:prstGeom prst="rect">
            <a:avLst/>
          </a:prstGeom>
        </p:spPr>
        <p:txBody>
          <a:bodyPr vert="horz" lIns="91440" tIns="45720" rIns="91440" bIns="45720" rtlCol="0" anchor="ctr"/>
          <a:lstStyle>
            <a:lvl1pPr algn="ctr">
              <a:defRPr sz="1200">
                <a:solidFill>
                  <a:srgbClr val="800000"/>
                </a:solidFill>
              </a:defRPr>
            </a:lvl1pPr>
          </a:lstStyle>
          <a:p>
            <a:r>
              <a:rPr lang="en-US"/>
              <a:t>Giornate Nazionali 28 Giugno 2024 – Annalisa D'Angelo</a:t>
            </a:r>
          </a:p>
        </p:txBody>
      </p:sp>
      <p:sp>
        <p:nvSpPr>
          <p:cNvPr id="6" name="Segnaposto numero diapositiva 5"/>
          <p:cNvSpPr>
            <a:spLocks noGrp="1"/>
          </p:cNvSpPr>
          <p:nvPr>
            <p:ph type="sldNum" sz="quarter" idx="4"/>
          </p:nvPr>
        </p:nvSpPr>
        <p:spPr>
          <a:xfrm>
            <a:off x="7810482" y="4785815"/>
            <a:ext cx="404992" cy="273844"/>
          </a:xfrm>
          <a:prstGeom prst="rect">
            <a:avLst/>
          </a:prstGeom>
        </p:spPr>
        <p:txBody>
          <a:bodyPr vert="horz" lIns="91440" tIns="45720" rIns="91440" bIns="45720" rtlCol="0" anchor="ctr"/>
          <a:lstStyle>
            <a:lvl1pPr algn="r">
              <a:defRPr sz="1200">
                <a:solidFill>
                  <a:srgbClr val="800000"/>
                </a:solidFill>
              </a:defRPr>
            </a:lvl1pPr>
          </a:lstStyle>
          <a:p>
            <a:fld id="{E33505E3-9B21-8742-B4DC-5DD2FCC133AE}" type="slidenum">
              <a:rPr lang="it-IT" smtClean="0"/>
              <a:pPr/>
              <a:t>‹N›</a:t>
            </a:fld>
            <a:endParaRPr lang="it-IT"/>
          </a:p>
        </p:txBody>
      </p:sp>
      <p:cxnSp>
        <p:nvCxnSpPr>
          <p:cNvPr id="9" name="Connettore 1 8"/>
          <p:cNvCxnSpPr/>
          <p:nvPr userDrawn="1"/>
        </p:nvCxnSpPr>
        <p:spPr bwMode="auto">
          <a:xfrm>
            <a:off x="1439144" y="4767263"/>
            <a:ext cx="6776330" cy="0"/>
          </a:xfrm>
          <a:prstGeom prst="line">
            <a:avLst/>
          </a:prstGeom>
          <a:solidFill>
            <a:schemeClr val="accent1"/>
          </a:solidFill>
          <a:ln w="38100"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4" name="Immagine 3">
            <a:extLst>
              <a:ext uri="{FF2B5EF4-FFF2-40B4-BE49-F238E27FC236}">
                <a16:creationId xmlns:a16="http://schemas.microsoft.com/office/drawing/2014/main" id="{A734D167-043F-412C-639F-B9B6FCB8100A}"/>
              </a:ext>
            </a:extLst>
          </p:cNvPr>
          <p:cNvPicPr>
            <a:picLocks noChangeAspect="1"/>
          </p:cNvPicPr>
          <p:nvPr userDrawn="1"/>
        </p:nvPicPr>
        <p:blipFill>
          <a:blip r:embed="rId14"/>
          <a:stretch>
            <a:fillRect/>
          </a:stretch>
        </p:blipFill>
        <p:spPr>
          <a:xfrm>
            <a:off x="8215474" y="1"/>
            <a:ext cx="928526" cy="643778"/>
          </a:xfrm>
          <a:prstGeom prst="rect">
            <a:avLst/>
          </a:prstGeom>
        </p:spPr>
      </p:pic>
    </p:spTree>
    <p:extLst>
      <p:ext uri="{BB962C8B-B14F-4D97-AF65-F5344CB8AC3E}">
        <p14:creationId xmlns:p14="http://schemas.microsoft.com/office/powerpoint/2010/main" val="353679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CCD41D8-4B28-DA22-0545-4DAFA7CDC7E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A987835-8360-5CBC-D8C3-782C3FCF5C54}"/>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A809E2B-1BE0-8821-DED7-F726CB66B78A}"/>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980B5B5D-A1AF-2312-203C-232321BF0BC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FA430902-868F-33B7-F74B-E5470D2A9B62}"/>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246E4C3-CBB0-7044-A42B-59DF7434697A}" type="slidenum">
              <a:rPr lang="it-IT" smtClean="0"/>
              <a:t>‹N›</a:t>
            </a:fld>
            <a:endParaRPr lang="it-IT"/>
          </a:p>
        </p:txBody>
      </p:sp>
    </p:spTree>
    <p:extLst>
      <p:ext uri="{BB962C8B-B14F-4D97-AF65-F5344CB8AC3E}">
        <p14:creationId xmlns:p14="http://schemas.microsoft.com/office/powerpoint/2010/main" val="2363627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21B7F83-9A0D-71BC-CDC1-27CC7F40099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C54ECAC-619C-995C-9FAB-B5963F1A657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F4BE8D-430E-CEE9-19B6-BAFAD4FF1571}"/>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23668EAD-6CA4-D10D-EB0B-C78EF2B7C5B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FB968307-AD1E-6B8B-B3CB-F0D80A70579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6015B55-AD44-664A-9508-1B8414566560}" type="slidenum">
              <a:rPr lang="it-IT" smtClean="0"/>
              <a:t>‹N›</a:t>
            </a:fld>
            <a:endParaRPr lang="it-IT"/>
          </a:p>
        </p:txBody>
      </p:sp>
    </p:spTree>
    <p:extLst>
      <p:ext uri="{BB962C8B-B14F-4D97-AF65-F5344CB8AC3E}">
        <p14:creationId xmlns:p14="http://schemas.microsoft.com/office/powerpoint/2010/main" val="8316661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AC4A5F5-5F70-C705-0CDD-E0D09C4AF32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8728C42-6941-5C18-791B-C66ED144A3A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E20C2A1-5371-24D4-9D12-80A94F4F866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71049ADB-00AA-B415-8FD0-DC563C5F815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AAC78C81-3060-5A0D-82B3-BB77DCB6B02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6EE85FA-2F3F-F74E-8D78-ED7DA6D1924B}" type="slidenum">
              <a:rPr lang="it-IT" smtClean="0"/>
              <a:t>‹N›</a:t>
            </a:fld>
            <a:endParaRPr lang="it-IT"/>
          </a:p>
        </p:txBody>
      </p:sp>
    </p:spTree>
    <p:extLst>
      <p:ext uri="{BB962C8B-B14F-4D97-AF65-F5344CB8AC3E}">
        <p14:creationId xmlns:p14="http://schemas.microsoft.com/office/powerpoint/2010/main" val="1099954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4.png"/><Relationship Id="rId7" Type="http://schemas.openxmlformats.org/officeDocument/2006/relationships/image" Target="../media/image30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CasellaDiTesto 7">
                <a:extLst>
                  <a:ext uri="{FF2B5EF4-FFF2-40B4-BE49-F238E27FC236}">
                    <a16:creationId xmlns:a16="http://schemas.microsoft.com/office/drawing/2014/main" id="{D22A8738-47BD-CA48-B418-D27BAFDDBF6F}"/>
                  </a:ext>
                </a:extLst>
              </p:cNvPr>
              <p:cNvSpPr txBox="1"/>
              <p:nvPr/>
            </p:nvSpPr>
            <p:spPr>
              <a:xfrm>
                <a:off x="0" y="2963940"/>
                <a:ext cx="9144001" cy="1323439"/>
              </a:xfrm>
              <a:prstGeom prst="rect">
                <a:avLst/>
              </a:prstGeom>
              <a:noFill/>
            </p:spPr>
            <p:txBody>
              <a:bodyPr wrap="square" rtlCol="0">
                <a:spAutoFit/>
              </a:bodyPr>
              <a:lstStyle/>
              <a:p>
                <a:pPr marL="1707618" indent="-1707618" algn="ctr"/>
                <a:r>
                  <a:rPr lang="en-US" sz="2400" b="1" dirty="0">
                    <a:solidFill>
                      <a:srgbClr val="0070C0"/>
                    </a:solidFill>
                    <a:ea typeface="Cambria Math" panose="02040503050406030204" pitchFamily="18" charset="0"/>
                  </a:rPr>
                  <a:t>MPGD - ECT</a:t>
                </a:r>
              </a:p>
              <a:p>
                <a:pPr marL="1707618" indent="-1707618" algn="ctr"/>
                <a14:m>
                  <m:oMath xmlns:m="http://schemas.openxmlformats.org/officeDocument/2006/math">
                    <m:r>
                      <a:rPr lang="en-US" sz="2400" b="1" i="1" smtClean="0">
                        <a:latin typeface="Cambria Math" panose="02040503050406030204" pitchFamily="18" charset="0"/>
                        <a:ea typeface="Cambria Math" panose="02040503050406030204" pitchFamily="18" charset="0"/>
                      </a:rPr>
                      <m:t>𝛍</m:t>
                    </m:r>
                    <m:r>
                      <a:rPr lang="en-US" sz="2400" b="1" i="1" smtClean="0">
                        <a:latin typeface="Cambria Math" panose="02040503050406030204" pitchFamily="18" charset="0"/>
                        <a:ea typeface="Cambria Math" panose="02040503050406030204" pitchFamily="18" charset="0"/>
                      </a:rPr>
                      <m:t>−</m:t>
                    </m:r>
                  </m:oMath>
                </a14:m>
                <a:r>
                  <a:rPr lang="en-US" sz="2400" b="1" dirty="0">
                    <a:ea typeface="Cambria Math" panose="02040503050406030204" pitchFamily="18" charset="0"/>
                  </a:rPr>
                  <a:t> </a:t>
                </a:r>
                <a14:m>
                  <m:oMath xmlns:m="http://schemas.openxmlformats.org/officeDocument/2006/math">
                    <m:r>
                      <a:rPr lang="en-US" sz="2400" b="1" i="0" smtClean="0">
                        <a:latin typeface="Cambria Math" panose="02040503050406030204" pitchFamily="18" charset="0"/>
                        <a:ea typeface="Cambria Math" panose="02040503050406030204" pitchFamily="18" charset="0"/>
                      </a:rPr>
                      <m:t>𝐓𝐏𝐂</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𝐫𝐞𝐚𝐝𝐨𝐮𝐭</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𝐚𝐧𝐝</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𝐬𝐲𝐧𝐞𝐫𝐠𝐢𝐞𝐬</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𝐰𝐢𝐭𝐡</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𝐭𝐡𝐞</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𝐞𝐏𝐈𝐂</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𝐝𝐞𝐭𝐞𝐜𝐭𝐨𝐫</m:t>
                    </m:r>
                  </m:oMath>
                </a14:m>
                <a:endParaRPr lang="en-US" sz="2400" b="1" i="0" dirty="0">
                  <a:latin typeface="Cambria Math" panose="02040503050406030204" pitchFamily="18" charset="0"/>
                  <a:ea typeface="Cambria Math" panose="02040503050406030204" pitchFamily="18" charset="0"/>
                </a:endParaRPr>
              </a:p>
              <a:p>
                <a:pPr marL="1707618" indent="-1707618" algn="ctr"/>
                <a:r>
                  <a:rPr lang="en-US" b="1" dirty="0">
                    <a:solidFill>
                      <a:srgbClr val="811916"/>
                    </a:solidFill>
                  </a:rPr>
                  <a:t>Annalisa D’Angelo</a:t>
                </a:r>
              </a:p>
              <a:p>
                <a:pPr marL="1707618" indent="-1707618" algn="ctr"/>
                <a:r>
                  <a:rPr lang="en-US" sz="1400" dirty="0"/>
                  <a:t>University of Rome Tor </a:t>
                </a:r>
                <a:r>
                  <a:rPr lang="en-US" sz="1400" dirty="0" err="1"/>
                  <a:t>Vergata</a:t>
                </a:r>
                <a:r>
                  <a:rPr lang="en-US" sz="1400" dirty="0"/>
                  <a:t> &amp; INFN Rome Tor </a:t>
                </a:r>
                <a:r>
                  <a:rPr lang="en-US" sz="1400" dirty="0" err="1"/>
                  <a:t>Vergata</a:t>
                </a:r>
                <a:r>
                  <a:rPr lang="en-US" sz="1400" dirty="0"/>
                  <a:t> Rome – Italy</a:t>
                </a:r>
              </a:p>
            </p:txBody>
          </p:sp>
        </mc:Choice>
        <mc:Fallback>
          <p:sp>
            <p:nvSpPr>
              <p:cNvPr id="8" name="CasellaDiTesto 7">
                <a:extLst>
                  <a:ext uri="{FF2B5EF4-FFF2-40B4-BE49-F238E27FC236}">
                    <a16:creationId xmlns:a16="http://schemas.microsoft.com/office/drawing/2014/main" id="{D22A8738-47BD-CA48-B418-D27BAFDDBF6F}"/>
                  </a:ext>
                </a:extLst>
              </p:cNvPr>
              <p:cNvSpPr txBox="1">
                <a:spLocks noRot="1" noChangeAspect="1" noMove="1" noResize="1" noEditPoints="1" noAdjustHandles="1" noChangeArrowheads="1" noChangeShapeType="1" noTextEdit="1"/>
              </p:cNvSpPr>
              <p:nvPr/>
            </p:nvSpPr>
            <p:spPr>
              <a:xfrm>
                <a:off x="0" y="2963940"/>
                <a:ext cx="9144001" cy="1323439"/>
              </a:xfrm>
              <a:prstGeom prst="rect">
                <a:avLst/>
              </a:prstGeom>
              <a:blipFill>
                <a:blip r:embed="rId3"/>
                <a:stretch>
                  <a:fillRect t="-3810" b="-3810"/>
                </a:stretch>
              </a:blipFill>
            </p:spPr>
            <p:txBody>
              <a:bodyPr/>
              <a:lstStyle/>
              <a:p>
                <a:r>
                  <a:rPr lang="en-US">
                    <a:noFill/>
                  </a:rPr>
                  <a:t> </a:t>
                </a:r>
              </a:p>
            </p:txBody>
          </p:sp>
        </mc:Fallback>
      </mc:AlternateContent>
      <p:cxnSp>
        <p:nvCxnSpPr>
          <p:cNvPr id="14" name="Straight Connector 31">
            <a:extLst>
              <a:ext uri="{FF2B5EF4-FFF2-40B4-BE49-F238E27FC236}">
                <a16:creationId xmlns:a16="http://schemas.microsoft.com/office/drawing/2014/main" id="{722A8AD8-205F-D242-A62A-268090A39D86}"/>
              </a:ext>
            </a:extLst>
          </p:cNvPr>
          <p:cNvCxnSpPr/>
          <p:nvPr/>
        </p:nvCxnSpPr>
        <p:spPr>
          <a:xfrm>
            <a:off x="0" y="2835131"/>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descr="Immagine che contiene schermata, Modello in scala&#10;&#10;Descrizione generata automaticamente">
            <a:extLst>
              <a:ext uri="{FF2B5EF4-FFF2-40B4-BE49-F238E27FC236}">
                <a16:creationId xmlns:a16="http://schemas.microsoft.com/office/drawing/2014/main" id="{DA628D8F-63EB-7CE3-22B1-F6A10795BB92}"/>
              </a:ext>
            </a:extLst>
          </p:cNvPr>
          <p:cNvPicPr>
            <a:picLocks noChangeAspect="1"/>
          </p:cNvPicPr>
          <p:nvPr/>
        </p:nvPicPr>
        <p:blipFill>
          <a:blip r:embed="rId4"/>
          <a:stretch>
            <a:fillRect/>
          </a:stretch>
        </p:blipFill>
        <p:spPr>
          <a:xfrm>
            <a:off x="1929384" y="31090"/>
            <a:ext cx="4837176" cy="2675233"/>
          </a:xfrm>
          <a:prstGeom prst="rect">
            <a:avLst/>
          </a:prstGeom>
        </p:spPr>
      </p:pic>
    </p:spTree>
    <p:extLst>
      <p:ext uri="{BB962C8B-B14F-4D97-AF65-F5344CB8AC3E}">
        <p14:creationId xmlns:p14="http://schemas.microsoft.com/office/powerpoint/2010/main" val="182703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10</a:t>
            </a:fld>
            <a:endParaRPr lang="en-US"/>
          </a:p>
        </p:txBody>
      </p:sp>
      <mc:AlternateContent xmlns:mc="http://schemas.openxmlformats.org/markup-compatibility/2006">
        <mc:Choice xmlns:a14="http://schemas.microsoft.com/office/drawing/2010/main" Requires="a14">
          <p:sp>
            <p:nvSpPr>
              <p:cNvPr id="33" name="Title 1">
                <a:extLst>
                  <a:ext uri="{FF2B5EF4-FFF2-40B4-BE49-F238E27FC236}">
                    <a16:creationId xmlns:a16="http://schemas.microsoft.com/office/drawing/2014/main" id="{9EAE74A9-4B05-F881-6B77-EBEDDF08211C}"/>
                  </a:ext>
                </a:extLst>
              </p:cNvPr>
              <p:cNvSpPr txBox="1">
                <a:spLocks/>
              </p:cNvSpPr>
              <p:nvPr/>
            </p:nvSpPr>
            <p:spPr>
              <a:xfrm>
                <a:off x="-133265" y="42093"/>
                <a:ext cx="9143999"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0070C0"/>
                    </a:solidFill>
                  </a:rPr>
                  <a:t>2D 46x38 cm</a:t>
                </a:r>
                <a:r>
                  <a:rPr lang="en-US" sz="2000" b="1" baseline="30000" dirty="0">
                    <a:solidFill>
                      <a:srgbClr val="0070C0"/>
                    </a:solidFill>
                  </a:rPr>
                  <a:t>2   </a:t>
                </a:r>
                <a:r>
                  <a:rPr lang="en-US" sz="2000" b="1" dirty="0">
                    <a:solidFill>
                      <a:srgbClr val="0070C0"/>
                    </a:solidFill>
                  </a:rPr>
                  <a:t> Large Area </a:t>
                </a:r>
                <a14:m>
                  <m:oMath xmlns:m="http://schemas.openxmlformats.org/officeDocument/2006/math">
                    <m:r>
                      <a:rPr lang="en-US" sz="2000" b="1" i="1" smtClean="0">
                        <a:solidFill>
                          <a:srgbClr val="0070C0"/>
                        </a:solidFill>
                        <a:latin typeface="Cambria Math" panose="02040503050406030204" pitchFamily="18" charset="0"/>
                        <a:ea typeface="Cambria Math" panose="02040503050406030204" pitchFamily="18" charset="0"/>
                      </a:rPr>
                      <m:t>𝝁</m:t>
                    </m:r>
                  </m:oMath>
                </a14:m>
                <a:r>
                  <a:rPr lang="en-US" sz="2000" b="1" dirty="0" err="1">
                    <a:solidFill>
                      <a:srgbClr val="0070C0"/>
                    </a:solidFill>
                  </a:rPr>
                  <a:t>Rwell</a:t>
                </a:r>
                <a:r>
                  <a:rPr lang="en-US" sz="2000" b="1" dirty="0">
                    <a:solidFill>
                      <a:srgbClr val="0070C0"/>
                    </a:solidFill>
                  </a:rPr>
                  <a:t> prototype with capacitive Sharing </a:t>
                </a:r>
                <a:endParaRPr lang="en-US" sz="2000" b="1" baseline="30000" dirty="0">
                  <a:solidFill>
                    <a:srgbClr val="0070C0"/>
                  </a:solidFill>
                </a:endParaRPr>
              </a:p>
            </p:txBody>
          </p:sp>
        </mc:Choice>
        <mc:Fallback>
          <p:sp>
            <p:nvSpPr>
              <p:cNvPr id="33" name="Title 1">
                <a:extLst>
                  <a:ext uri="{FF2B5EF4-FFF2-40B4-BE49-F238E27FC236}">
                    <a16:creationId xmlns:a16="http://schemas.microsoft.com/office/drawing/2014/main" id="{9EAE74A9-4B05-F881-6B77-EBEDDF08211C}"/>
                  </a:ext>
                </a:extLst>
              </p:cNvPr>
              <p:cNvSpPr txBox="1">
                <a:spLocks noRot="1" noChangeAspect="1" noMove="1" noResize="1" noEditPoints="1" noAdjustHandles="1" noChangeArrowheads="1" noChangeShapeType="1" noTextEdit="1"/>
              </p:cNvSpPr>
              <p:nvPr/>
            </p:nvSpPr>
            <p:spPr>
              <a:xfrm>
                <a:off x="-133265" y="42093"/>
                <a:ext cx="9143999" cy="402661"/>
              </a:xfrm>
              <a:prstGeom prst="rect">
                <a:avLst/>
              </a:prstGeom>
              <a:blipFill>
                <a:blip r:embed="rId3"/>
                <a:stretch>
                  <a:fillRect t="-9091" b="-24242"/>
                </a:stretch>
              </a:blipFill>
            </p:spPr>
            <p:txBody>
              <a:bodyPr/>
              <a:lstStyle/>
              <a:p>
                <a:r>
                  <a:rPr lang="en-US">
                    <a:noFill/>
                  </a:rPr>
                  <a:t> </a:t>
                </a:r>
              </a:p>
            </p:txBody>
          </p:sp>
        </mc:Fallback>
      </mc:AlternateContent>
      <p:pic>
        <p:nvPicPr>
          <p:cNvPr id="7" name="Immagine 6" descr="Immagine che contiene scatola, costruzione, arte, tavolo da lavoro&#10;&#10;Descrizione generata automaticamente">
            <a:extLst>
              <a:ext uri="{FF2B5EF4-FFF2-40B4-BE49-F238E27FC236}">
                <a16:creationId xmlns:a16="http://schemas.microsoft.com/office/drawing/2014/main" id="{14E86120-969F-A2C8-72BE-417114FBA294}"/>
              </a:ext>
            </a:extLst>
          </p:cNvPr>
          <p:cNvPicPr>
            <a:picLocks noChangeAspect="1"/>
          </p:cNvPicPr>
          <p:nvPr/>
        </p:nvPicPr>
        <p:blipFill>
          <a:blip r:embed="rId4"/>
          <a:stretch>
            <a:fillRect/>
          </a:stretch>
        </p:blipFill>
        <p:spPr>
          <a:xfrm>
            <a:off x="239333" y="735875"/>
            <a:ext cx="2012424" cy="2047730"/>
          </a:xfrm>
          <a:prstGeom prst="rect">
            <a:avLst/>
          </a:prstGeom>
        </p:spPr>
      </p:pic>
      <p:sp>
        <p:nvSpPr>
          <p:cNvPr id="19" name="CasellaDiTesto 18">
            <a:extLst>
              <a:ext uri="{FF2B5EF4-FFF2-40B4-BE49-F238E27FC236}">
                <a16:creationId xmlns:a16="http://schemas.microsoft.com/office/drawing/2014/main" id="{8BB5064D-08F6-4411-1C0A-6462441445C5}"/>
              </a:ext>
            </a:extLst>
          </p:cNvPr>
          <p:cNvSpPr txBox="1"/>
          <p:nvPr/>
        </p:nvSpPr>
        <p:spPr>
          <a:xfrm>
            <a:off x="128187" y="2866358"/>
            <a:ext cx="2043573" cy="369332"/>
          </a:xfrm>
          <a:prstGeom prst="rect">
            <a:avLst/>
          </a:prstGeom>
          <a:noFill/>
        </p:spPr>
        <p:txBody>
          <a:bodyPr wrap="none" rtlCol="0">
            <a:spAutoFit/>
          </a:bodyPr>
          <a:lstStyle/>
          <a:p>
            <a:r>
              <a:rPr lang="en-US" dirty="0"/>
              <a:t>30 mm drift gas gap</a:t>
            </a:r>
          </a:p>
        </p:txBody>
      </p:sp>
      <p:pic>
        <p:nvPicPr>
          <p:cNvPr id="20" name="Immagine 19" descr="Immagine che contiene diagramma, linea, design&#10;&#10;Descrizione generata automaticamente">
            <a:extLst>
              <a:ext uri="{FF2B5EF4-FFF2-40B4-BE49-F238E27FC236}">
                <a16:creationId xmlns:a16="http://schemas.microsoft.com/office/drawing/2014/main" id="{F87CBA4A-4AD5-045B-2DFB-F32062EE8A3C}"/>
              </a:ext>
            </a:extLst>
          </p:cNvPr>
          <p:cNvPicPr>
            <a:picLocks noChangeAspect="1"/>
          </p:cNvPicPr>
          <p:nvPr/>
        </p:nvPicPr>
        <p:blipFill>
          <a:blip r:embed="rId5"/>
          <a:stretch>
            <a:fillRect/>
          </a:stretch>
        </p:blipFill>
        <p:spPr>
          <a:xfrm>
            <a:off x="2520377" y="1325165"/>
            <a:ext cx="3359190" cy="3082386"/>
          </a:xfrm>
          <a:prstGeom prst="rect">
            <a:avLst/>
          </a:prstGeom>
        </p:spPr>
      </p:pic>
      <p:pic>
        <p:nvPicPr>
          <p:cNvPr id="21" name="Immagine 20" descr="Immagine che contiene diagramma, linea&#10;&#10;Descrizione generata automaticamente">
            <a:extLst>
              <a:ext uri="{FF2B5EF4-FFF2-40B4-BE49-F238E27FC236}">
                <a16:creationId xmlns:a16="http://schemas.microsoft.com/office/drawing/2014/main" id="{451EAC96-4194-F406-3BF4-2B190532A02C}"/>
              </a:ext>
            </a:extLst>
          </p:cNvPr>
          <p:cNvPicPr>
            <a:picLocks noChangeAspect="1"/>
          </p:cNvPicPr>
          <p:nvPr/>
        </p:nvPicPr>
        <p:blipFill>
          <a:blip r:embed="rId6"/>
          <a:stretch>
            <a:fillRect/>
          </a:stretch>
        </p:blipFill>
        <p:spPr>
          <a:xfrm>
            <a:off x="5859797" y="1167183"/>
            <a:ext cx="3603953" cy="3425034"/>
          </a:xfrm>
          <a:prstGeom prst="rect">
            <a:avLst/>
          </a:prstGeom>
        </p:spPr>
      </p:pic>
      <p:sp>
        <p:nvSpPr>
          <p:cNvPr id="22" name="CasellaDiTesto 21">
            <a:extLst>
              <a:ext uri="{FF2B5EF4-FFF2-40B4-BE49-F238E27FC236}">
                <a16:creationId xmlns:a16="http://schemas.microsoft.com/office/drawing/2014/main" id="{53F9301E-84C6-495C-2E9E-B3FC3CB599EB}"/>
              </a:ext>
            </a:extLst>
          </p:cNvPr>
          <p:cNvSpPr txBox="1"/>
          <p:nvPr/>
        </p:nvSpPr>
        <p:spPr>
          <a:xfrm>
            <a:off x="4083198" y="1081489"/>
            <a:ext cx="1776600" cy="270360"/>
          </a:xfrm>
          <a:prstGeom prst="rect">
            <a:avLst/>
          </a:prstGeom>
          <a:noFill/>
          <a:ln w="18000">
            <a:noFill/>
          </a:ln>
        </p:spPr>
        <p:txBody>
          <a:bodyPr lIns="90000" tIns="45000" rIns="90000" bIns="45000" anchor="ctr">
            <a:noAutofit/>
          </a:bodyPr>
          <a:lstStyle/>
          <a:p>
            <a:pPr algn="just"/>
            <a:r>
              <a:rPr lang="en-GB" sz="1200" b="1" strike="noStrike" spc="-1" dirty="0">
                <a:solidFill>
                  <a:srgbClr val="000000"/>
                </a:solidFill>
                <a:latin typeface="DejaVu Serif Condensed"/>
              </a:rPr>
              <a:t>Ar:CO</a:t>
            </a:r>
            <a:r>
              <a:rPr lang="en-GB" sz="1200" b="1" strike="noStrike" spc="-1" baseline="-8000" dirty="0">
                <a:solidFill>
                  <a:srgbClr val="000000"/>
                </a:solidFill>
                <a:latin typeface="DejaVu Serif Condensed"/>
              </a:rPr>
              <a:t>2</a:t>
            </a:r>
            <a:r>
              <a:rPr lang="en-GB" sz="1200" b="1" strike="noStrike" spc="-1" dirty="0">
                <a:solidFill>
                  <a:srgbClr val="000000"/>
                </a:solidFill>
                <a:latin typeface="DejaVu Serif Condensed"/>
              </a:rPr>
              <a:t> 70:30</a:t>
            </a:r>
            <a:endParaRPr lang="en-US" sz="1200" b="0" strike="noStrike" spc="-1" dirty="0">
              <a:solidFill>
                <a:srgbClr val="000000"/>
              </a:solidFill>
              <a:latin typeface="DejaVu Serif Condensed"/>
            </a:endParaRPr>
          </a:p>
        </p:txBody>
      </p:sp>
      <p:sp>
        <p:nvSpPr>
          <p:cNvPr id="23" name="CasellaDiTesto 22">
            <a:extLst>
              <a:ext uri="{FF2B5EF4-FFF2-40B4-BE49-F238E27FC236}">
                <a16:creationId xmlns:a16="http://schemas.microsoft.com/office/drawing/2014/main" id="{D33F83D1-0033-309E-84B2-81276980205A}"/>
              </a:ext>
            </a:extLst>
          </p:cNvPr>
          <p:cNvSpPr txBox="1"/>
          <p:nvPr/>
        </p:nvSpPr>
        <p:spPr>
          <a:xfrm>
            <a:off x="5754897" y="982517"/>
            <a:ext cx="720069" cy="369332"/>
          </a:xfrm>
          <a:prstGeom prst="rect">
            <a:avLst/>
          </a:prstGeom>
          <a:noFill/>
        </p:spPr>
        <p:txBody>
          <a:bodyPr wrap="none" rtlCol="0">
            <a:spAutoFit/>
          </a:bodyPr>
          <a:lstStyle/>
          <a:p>
            <a:r>
              <a:rPr lang="en-US" dirty="0"/>
              <a:t>590 V</a:t>
            </a:r>
          </a:p>
        </p:txBody>
      </p:sp>
      <p:sp>
        <p:nvSpPr>
          <p:cNvPr id="25" name="CasellaDiTesto 24">
            <a:extLst>
              <a:ext uri="{FF2B5EF4-FFF2-40B4-BE49-F238E27FC236}">
                <a16:creationId xmlns:a16="http://schemas.microsoft.com/office/drawing/2014/main" id="{EF93B34E-D807-04C2-5AC1-F7EE26486FD8}"/>
              </a:ext>
            </a:extLst>
          </p:cNvPr>
          <p:cNvSpPr txBox="1"/>
          <p:nvPr/>
        </p:nvSpPr>
        <p:spPr>
          <a:xfrm>
            <a:off x="0" y="4059445"/>
            <a:ext cx="5752216" cy="646331"/>
          </a:xfrm>
          <a:prstGeom prst="rect">
            <a:avLst/>
          </a:prstGeom>
          <a:noFill/>
        </p:spPr>
        <p:txBody>
          <a:bodyPr wrap="none" rtlCol="0">
            <a:spAutoFit/>
          </a:bodyPr>
          <a:lstStyle/>
          <a:p>
            <a:r>
              <a:rPr lang="en-US" dirty="0"/>
              <a:t>First tests on large gas gap</a:t>
            </a:r>
          </a:p>
          <a:p>
            <a:r>
              <a:rPr lang="en-US" dirty="0"/>
              <a:t>With capacitive sharing show good 3D track reconstruction </a:t>
            </a:r>
          </a:p>
        </p:txBody>
      </p:sp>
      <p:sp>
        <p:nvSpPr>
          <p:cNvPr id="26" name="CasellaDiTesto 25">
            <a:extLst>
              <a:ext uri="{FF2B5EF4-FFF2-40B4-BE49-F238E27FC236}">
                <a16:creationId xmlns:a16="http://schemas.microsoft.com/office/drawing/2014/main" id="{C3DF59B6-8AD5-0DB4-F997-956198D2FFE9}"/>
              </a:ext>
            </a:extLst>
          </p:cNvPr>
          <p:cNvSpPr txBox="1"/>
          <p:nvPr/>
        </p:nvSpPr>
        <p:spPr>
          <a:xfrm>
            <a:off x="7175213" y="735875"/>
            <a:ext cx="1942904" cy="369332"/>
          </a:xfrm>
          <a:prstGeom prst="rect">
            <a:avLst/>
          </a:prstGeom>
          <a:noFill/>
        </p:spPr>
        <p:txBody>
          <a:bodyPr wrap="none" rtlCol="0">
            <a:spAutoFit/>
          </a:bodyPr>
          <a:lstStyle/>
          <a:p>
            <a:r>
              <a:rPr lang="en-US" dirty="0">
                <a:solidFill>
                  <a:srgbClr val="0070C0"/>
                </a:solidFill>
              </a:rPr>
              <a:t>By Carlo </a:t>
            </a:r>
            <a:r>
              <a:rPr lang="en-US" dirty="0" err="1">
                <a:solidFill>
                  <a:srgbClr val="0070C0"/>
                </a:solidFill>
              </a:rPr>
              <a:t>Gustavino</a:t>
            </a:r>
            <a:endParaRPr lang="en-US" dirty="0">
              <a:solidFill>
                <a:srgbClr val="0070C0"/>
              </a:solidFill>
            </a:endParaRPr>
          </a:p>
        </p:txBody>
      </p:sp>
      <p:sp>
        <p:nvSpPr>
          <p:cNvPr id="27" name="Segnaposto piè di pagina 23">
            <a:extLst>
              <a:ext uri="{FF2B5EF4-FFF2-40B4-BE49-F238E27FC236}">
                <a16:creationId xmlns:a16="http://schemas.microsoft.com/office/drawing/2014/main" id="{6275CB21-4F59-3A4D-FB8A-EF89767329F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Collaboration Meeting </a:t>
            </a:r>
            <a:r>
              <a:rPr lang="it-IT" dirty="0" err="1"/>
              <a:t>July</a:t>
            </a:r>
            <a:r>
              <a:rPr lang="it-IT" dirty="0"/>
              <a:t> 26 2024 – Annalisa D’Angelo</a:t>
            </a:r>
          </a:p>
        </p:txBody>
      </p:sp>
    </p:spTree>
    <p:extLst>
      <p:ext uri="{BB962C8B-B14F-4D97-AF65-F5344CB8AC3E}">
        <p14:creationId xmlns:p14="http://schemas.microsoft.com/office/powerpoint/2010/main" val="226870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11</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287404" y="758268"/>
            <a:ext cx="9044603" cy="365643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Start time t</a:t>
            </a:r>
            <a:r>
              <a:rPr lang="en-US" sz="1800" baseline="-25000" dirty="0"/>
              <a:t>0</a:t>
            </a:r>
            <a:endParaRPr lang="en-US" sz="1800" dirty="0"/>
          </a:p>
          <a:p>
            <a:r>
              <a:rPr lang="en-US" sz="1800" dirty="0"/>
              <a:t>Charge sampling at 50 MHz</a:t>
            </a:r>
          </a:p>
          <a:p>
            <a:r>
              <a:rPr lang="en-US" sz="1800" dirty="0"/>
              <a:t>Number of sampling larger than the maximum drift time</a:t>
            </a:r>
          </a:p>
          <a:p>
            <a:r>
              <a:rPr lang="en-US" sz="1800" dirty="0"/>
              <a:t>Precise </a:t>
            </a:r>
            <a:r>
              <a:rPr lang="en-US" sz="1800" dirty="0" err="1"/>
              <a:t>t</a:t>
            </a:r>
            <a:r>
              <a:rPr lang="en-US" sz="1800" baseline="-25000" dirty="0" err="1"/>
              <a:t>k</a:t>
            </a:r>
            <a:r>
              <a:rPr lang="en-US" sz="1800" baseline="-25000" dirty="0"/>
              <a:t> </a:t>
            </a:r>
            <a:r>
              <a:rPr lang="en-US" sz="1800" dirty="0"/>
              <a:t>determination in the data stream: rise-time fit not the time of the maximum collected charge </a:t>
            </a:r>
          </a:p>
          <a:p>
            <a:pPr marL="0" indent="0">
              <a:buNone/>
            </a:pPr>
            <a:endParaRPr lang="en-US" baseline="-25000" dirty="0"/>
          </a:p>
        </p:txBody>
      </p:sp>
      <p:sp>
        <p:nvSpPr>
          <p:cNvPr id="4" name="Title 1">
            <a:extLst>
              <a:ext uri="{FF2B5EF4-FFF2-40B4-BE49-F238E27FC236}">
                <a16:creationId xmlns:a16="http://schemas.microsoft.com/office/drawing/2014/main" id="{8B93C969-506E-6372-E1AF-57C3C67A1F0F}"/>
              </a:ext>
            </a:extLst>
          </p:cNvPr>
          <p:cNvSpPr txBox="1">
            <a:spLocks/>
          </p:cNvSpPr>
          <p:nvPr/>
        </p:nvSpPr>
        <p:spPr>
          <a:xfrm>
            <a:off x="362421" y="244032"/>
            <a:ext cx="6198270" cy="3020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sz="2800" dirty="0">
                <a:solidFill>
                  <a:srgbClr val="C00000"/>
                </a:solidFill>
              </a:rPr>
              <a:t>Requirements to the DAQ electronics</a:t>
            </a:r>
          </a:p>
        </p:txBody>
      </p:sp>
      <p:pic>
        <p:nvPicPr>
          <p:cNvPr id="3" name="Immagine 2" descr="Immagine che contiene testo, schermata, Carattere, linea&#10;&#10;Descrizione generata automaticamente">
            <a:extLst>
              <a:ext uri="{FF2B5EF4-FFF2-40B4-BE49-F238E27FC236}">
                <a16:creationId xmlns:a16="http://schemas.microsoft.com/office/drawing/2014/main" id="{75DAB116-6DFF-21A6-43E6-4F507B522912}"/>
              </a:ext>
            </a:extLst>
          </p:cNvPr>
          <p:cNvPicPr>
            <a:picLocks noChangeAspect="1"/>
          </p:cNvPicPr>
          <p:nvPr/>
        </p:nvPicPr>
        <p:blipFill>
          <a:blip r:embed="rId3"/>
          <a:stretch>
            <a:fillRect/>
          </a:stretch>
        </p:blipFill>
        <p:spPr>
          <a:xfrm>
            <a:off x="2738105" y="2078605"/>
            <a:ext cx="4334579" cy="2621581"/>
          </a:xfrm>
          <a:prstGeom prst="rect">
            <a:avLst/>
          </a:prstGeom>
        </p:spPr>
      </p:pic>
      <p:sp>
        <p:nvSpPr>
          <p:cNvPr id="6" name="Segnaposto piè di pagina 23">
            <a:extLst>
              <a:ext uri="{FF2B5EF4-FFF2-40B4-BE49-F238E27FC236}">
                <a16:creationId xmlns:a16="http://schemas.microsoft.com/office/drawing/2014/main" id="{8FE916BF-D885-89C1-0E08-E42DBC5B3E2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Collaboration Meeting </a:t>
            </a:r>
            <a:r>
              <a:rPr lang="it-IT" dirty="0" err="1"/>
              <a:t>July</a:t>
            </a:r>
            <a:r>
              <a:rPr lang="it-IT" dirty="0"/>
              <a:t> 26 2024 – Annalisa D’Angelo</a:t>
            </a:r>
          </a:p>
        </p:txBody>
      </p:sp>
    </p:spTree>
    <p:extLst>
      <p:ext uri="{BB962C8B-B14F-4D97-AF65-F5344CB8AC3E}">
        <p14:creationId xmlns:p14="http://schemas.microsoft.com/office/powerpoint/2010/main" val="4046791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12</a:t>
            </a:fld>
            <a:endParaRPr lang="en-US"/>
          </a:p>
        </p:txBody>
      </p:sp>
      <mc:AlternateContent xmlns:mc="http://schemas.openxmlformats.org/markup-compatibility/2006">
        <mc:Choice xmlns:a14="http://schemas.microsoft.com/office/drawing/2010/main" Requires="a14">
          <p:sp>
            <p:nvSpPr>
              <p:cNvPr id="4" name="Title 1">
                <a:extLst>
                  <a:ext uri="{FF2B5EF4-FFF2-40B4-BE49-F238E27FC236}">
                    <a16:creationId xmlns:a16="http://schemas.microsoft.com/office/drawing/2014/main" id="{8B93C969-506E-6372-E1AF-57C3C67A1F0F}"/>
                  </a:ext>
                </a:extLst>
              </p:cNvPr>
              <p:cNvSpPr txBox="1">
                <a:spLocks/>
              </p:cNvSpPr>
              <p:nvPr/>
            </p:nvSpPr>
            <p:spPr>
              <a:xfrm>
                <a:off x="362421" y="244032"/>
                <a:ext cx="6198270" cy="3020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14:m>
                  <m:oMath xmlns:m="http://schemas.openxmlformats.org/officeDocument/2006/math">
                    <m:r>
                      <a:rPr lang="en-US" sz="2800" i="1" dirty="0" smtClean="0">
                        <a:solidFill>
                          <a:srgbClr val="C00000"/>
                        </a:solidFill>
                        <a:latin typeface="Cambria Math" panose="02040503050406030204" pitchFamily="18" charset="0"/>
                        <a:ea typeface="Cambria Math" panose="02040503050406030204" pitchFamily="18" charset="0"/>
                      </a:rPr>
                      <m:t>𝝁</m:t>
                    </m:r>
                  </m:oMath>
                </a14:m>
                <a:r>
                  <a:rPr lang="en-US" sz="2800" dirty="0">
                    <a:solidFill>
                      <a:srgbClr val="C00000"/>
                    </a:solidFill>
                  </a:rPr>
                  <a:t>-TPC PROs and Cons </a:t>
                </a:r>
              </a:p>
            </p:txBody>
          </p:sp>
        </mc:Choice>
        <mc:Fallback>
          <p:sp>
            <p:nvSpPr>
              <p:cNvPr id="4" name="Title 1">
                <a:extLst>
                  <a:ext uri="{FF2B5EF4-FFF2-40B4-BE49-F238E27FC236}">
                    <a16:creationId xmlns:a16="http://schemas.microsoft.com/office/drawing/2014/main" id="{8B93C969-506E-6372-E1AF-57C3C67A1F0F}"/>
                  </a:ext>
                </a:extLst>
              </p:cNvPr>
              <p:cNvSpPr txBox="1">
                <a:spLocks noRot="1" noChangeAspect="1" noMove="1" noResize="1" noEditPoints="1" noAdjustHandles="1" noChangeArrowheads="1" noChangeShapeType="1" noTextEdit="1"/>
              </p:cNvSpPr>
              <p:nvPr/>
            </p:nvSpPr>
            <p:spPr>
              <a:xfrm>
                <a:off x="362421" y="244032"/>
                <a:ext cx="6198270" cy="302003"/>
              </a:xfrm>
              <a:prstGeom prst="rect">
                <a:avLst/>
              </a:prstGeom>
              <a:blipFill>
                <a:blip r:embed="rId3"/>
                <a:stretch>
                  <a:fillRect l="-818" t="-60000" b="-8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CasellaDiTesto 4">
                <a:extLst>
                  <a:ext uri="{FF2B5EF4-FFF2-40B4-BE49-F238E27FC236}">
                    <a16:creationId xmlns:a16="http://schemas.microsoft.com/office/drawing/2014/main" id="{55951AE1-E0FC-FDA5-3F2B-7AD1586947EC}"/>
                  </a:ext>
                </a:extLst>
              </p:cNvPr>
              <p:cNvSpPr txBox="1"/>
              <p:nvPr/>
            </p:nvSpPr>
            <p:spPr>
              <a:xfrm>
                <a:off x="4862557" y="1066746"/>
                <a:ext cx="3841964" cy="3970318"/>
              </a:xfrm>
              <a:prstGeom prst="rect">
                <a:avLst/>
              </a:prstGeom>
              <a:noFill/>
            </p:spPr>
            <p:txBody>
              <a:bodyPr wrap="square" rtlCol="0">
                <a:spAutoFit/>
              </a:bodyPr>
              <a:lstStyle/>
              <a:p>
                <a:r>
                  <a:rPr lang="en-US" dirty="0">
                    <a:solidFill>
                      <a:srgbClr val="C00000"/>
                    </a:solidFill>
                  </a:rPr>
                  <a:t>The </a:t>
                </a:r>
                <a14:m>
                  <m:oMath xmlns:m="http://schemas.openxmlformats.org/officeDocument/2006/math">
                    <m:r>
                      <a:rPr lang="en-US" sz="1800" i="1" dirty="0" smtClean="0">
                        <a:solidFill>
                          <a:srgbClr val="C00000"/>
                        </a:solidFill>
                        <a:latin typeface="Cambria Math" panose="02040503050406030204" pitchFamily="18" charset="0"/>
                        <a:ea typeface="Cambria Math" panose="02040503050406030204" pitchFamily="18" charset="0"/>
                      </a:rPr>
                      <m:t>𝝁</m:t>
                    </m:r>
                  </m:oMath>
                </a14:m>
                <a:r>
                  <a:rPr lang="en-US" sz="1800" dirty="0">
                    <a:solidFill>
                      <a:srgbClr val="C00000"/>
                    </a:solidFill>
                  </a:rPr>
                  <a:t>-TPC algorithm requires:</a:t>
                </a:r>
              </a:p>
              <a:p>
                <a:endParaRPr lang="en-US" sz="1800" dirty="0">
                  <a:solidFill>
                    <a:schemeClr val="tx1"/>
                  </a:solidFill>
                </a:endParaRPr>
              </a:p>
              <a:p>
                <a:pPr marL="285750" indent="-285750">
                  <a:buFont typeface="Arial" panose="020B0604020202020204" pitchFamily="34" charset="0"/>
                  <a:buChar char="•"/>
                </a:pPr>
                <a:r>
                  <a:rPr lang="en-US" dirty="0"/>
                  <a:t>Precise charge timing information</a:t>
                </a:r>
              </a:p>
              <a:p>
                <a:pPr marL="285750" indent="-285750">
                  <a:buFont typeface="Arial" panose="020B0604020202020204" pitchFamily="34" charset="0"/>
                  <a:buChar char="•"/>
                </a:pPr>
                <a:r>
                  <a:rPr lang="en-US" dirty="0"/>
                  <a:t>A start timing information</a:t>
                </a:r>
              </a:p>
              <a:p>
                <a:pPr marL="285750" indent="-285750">
                  <a:buFont typeface="Arial" panose="020B0604020202020204" pitchFamily="34" charset="0"/>
                  <a:buChar char="•"/>
                </a:pPr>
                <a:r>
                  <a:rPr lang="en-US" sz="1800" dirty="0">
                    <a:solidFill>
                      <a:schemeClr val="tx1"/>
                    </a:solidFill>
                  </a:rPr>
                  <a:t>A fit for each strip signal</a:t>
                </a:r>
              </a:p>
              <a:p>
                <a:pPr marL="285750" indent="-285750">
                  <a:buFont typeface="Arial" panose="020B0604020202020204" pitchFamily="34" charset="0"/>
                  <a:buChar char="•"/>
                </a:pPr>
                <a:r>
                  <a:rPr lang="en-US" dirty="0"/>
                  <a:t>A fit for each track</a:t>
                </a:r>
              </a:p>
              <a:p>
                <a:pPr marL="285750" indent="-285750">
                  <a:buFont typeface="Arial" panose="020B0604020202020204" pitchFamily="34" charset="0"/>
                  <a:buChar char="•"/>
                </a:pPr>
                <a:r>
                  <a:rPr lang="en-US" dirty="0"/>
                  <a:t>Never systematically applied on 2D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a:t>
                </a:r>
                <a:r>
                  <a:rPr lang="en-US" dirty="0" err="1"/>
                  <a:t>Rwell</a:t>
                </a:r>
                <a:r>
                  <a:rPr lang="en-US" dirty="0"/>
                  <a:t> detectors</a:t>
                </a:r>
              </a:p>
              <a:p>
                <a:pPr marL="285750" indent="-285750">
                  <a:buFont typeface="Arial" panose="020B0604020202020204" pitchFamily="34" charset="0"/>
                  <a:buChar char="•"/>
                </a:pPr>
                <a:r>
                  <a:rPr lang="en-US" dirty="0"/>
                  <a:t>Never applied to 2D GEM-</a:t>
                </a:r>
                <a:r>
                  <a:rPr lang="en-US" dirty="0">
                    <a:ea typeface="Cambria Math" panose="02040503050406030204"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a:t>
                </a:r>
                <a:r>
                  <a:rPr lang="en-US" dirty="0" err="1"/>
                  <a:t>Rwell</a:t>
                </a:r>
                <a:r>
                  <a:rPr lang="en-US" dirty="0"/>
                  <a:t> detectors</a:t>
                </a:r>
              </a:p>
              <a:p>
                <a:pPr marL="285750" indent="-285750">
                  <a:buFont typeface="Arial" panose="020B0604020202020204" pitchFamily="34" charset="0"/>
                  <a:buChar char="•"/>
                </a:pPr>
                <a:r>
                  <a:rPr lang="en-US" dirty="0"/>
                  <a:t>Very complicated for multiple tracks</a:t>
                </a:r>
              </a:p>
              <a:p>
                <a:pPr marL="285750" indent="-285750">
                  <a:buFont typeface="Arial" panose="020B0604020202020204" pitchFamily="34" charset="0"/>
                  <a:buChar char="•"/>
                </a:pPr>
                <a:r>
                  <a:rPr lang="en-US" dirty="0"/>
                  <a:t>Is it compatible with charge sharing? </a:t>
                </a:r>
              </a:p>
              <a:p>
                <a:endParaRPr lang="en-US" dirty="0">
                  <a:solidFill>
                    <a:schemeClr val="tx1"/>
                  </a:solidFill>
                </a:endParaRPr>
              </a:p>
            </p:txBody>
          </p:sp>
        </mc:Choice>
        <mc:Fallback>
          <p:sp>
            <p:nvSpPr>
              <p:cNvPr id="5" name="CasellaDiTesto 4">
                <a:extLst>
                  <a:ext uri="{FF2B5EF4-FFF2-40B4-BE49-F238E27FC236}">
                    <a16:creationId xmlns:a16="http://schemas.microsoft.com/office/drawing/2014/main" id="{55951AE1-E0FC-FDA5-3F2B-7AD1586947EC}"/>
                  </a:ext>
                </a:extLst>
              </p:cNvPr>
              <p:cNvSpPr txBox="1">
                <a:spLocks noRot="1" noChangeAspect="1" noMove="1" noResize="1" noEditPoints="1" noAdjustHandles="1" noChangeArrowheads="1" noChangeShapeType="1" noTextEdit="1"/>
              </p:cNvSpPr>
              <p:nvPr/>
            </p:nvSpPr>
            <p:spPr>
              <a:xfrm>
                <a:off x="4862557" y="1066746"/>
                <a:ext cx="3841964" cy="3970318"/>
              </a:xfrm>
              <a:prstGeom prst="rect">
                <a:avLst/>
              </a:prstGeom>
              <a:blipFill>
                <a:blip r:embed="rId4"/>
                <a:stretch>
                  <a:fillRect l="-1650" t="-639" r="-660"/>
                </a:stretch>
              </a:blipFill>
            </p:spPr>
            <p:txBody>
              <a:bodyPr/>
              <a:lstStyle/>
              <a:p>
                <a:r>
                  <a:rPr lang="en-US">
                    <a:noFill/>
                  </a:rPr>
                  <a:t> </a:t>
                </a:r>
              </a:p>
            </p:txBody>
          </p:sp>
        </mc:Fallback>
      </mc:AlternateContent>
      <p:sp>
        <p:nvSpPr>
          <p:cNvPr id="6" name="CasellaDiTesto 5">
            <a:extLst>
              <a:ext uri="{FF2B5EF4-FFF2-40B4-BE49-F238E27FC236}">
                <a16:creationId xmlns:a16="http://schemas.microsoft.com/office/drawing/2014/main" id="{CC125BF3-806F-40CC-56C2-822E480FC0A3}"/>
              </a:ext>
            </a:extLst>
          </p:cNvPr>
          <p:cNvSpPr txBox="1"/>
          <p:nvPr/>
        </p:nvSpPr>
        <p:spPr>
          <a:xfrm>
            <a:off x="640935" y="846034"/>
            <a:ext cx="682559" cy="369332"/>
          </a:xfrm>
          <a:prstGeom prst="rect">
            <a:avLst/>
          </a:prstGeom>
          <a:noFill/>
        </p:spPr>
        <p:txBody>
          <a:bodyPr wrap="none" rtlCol="0">
            <a:spAutoFit/>
          </a:bodyPr>
          <a:lstStyle/>
          <a:p>
            <a:r>
              <a:rPr lang="en-US" b="1" dirty="0">
                <a:solidFill>
                  <a:srgbClr val="0070C0"/>
                </a:solidFill>
              </a:rPr>
              <a:t>PROs</a:t>
            </a:r>
          </a:p>
        </p:txBody>
      </p:sp>
      <mc:AlternateContent xmlns:mc="http://schemas.openxmlformats.org/markup-compatibility/2006">
        <mc:Choice xmlns:a14="http://schemas.microsoft.com/office/drawing/2010/main" Requires="a14">
          <p:sp>
            <p:nvSpPr>
              <p:cNvPr id="7" name="CasellaDiTesto 6">
                <a:extLst>
                  <a:ext uri="{FF2B5EF4-FFF2-40B4-BE49-F238E27FC236}">
                    <a16:creationId xmlns:a16="http://schemas.microsoft.com/office/drawing/2014/main" id="{C08EA856-B13D-8708-2C40-01EC3C29BC62}"/>
                  </a:ext>
                </a:extLst>
              </p:cNvPr>
              <p:cNvSpPr txBox="1"/>
              <p:nvPr/>
            </p:nvSpPr>
            <p:spPr>
              <a:xfrm>
                <a:off x="439479" y="1323954"/>
                <a:ext cx="3747960" cy="2585323"/>
              </a:xfrm>
              <a:prstGeom prst="rect">
                <a:avLst/>
              </a:prstGeom>
              <a:noFill/>
            </p:spPr>
            <p:txBody>
              <a:bodyPr wrap="square" rtlCol="0">
                <a:spAutoFit/>
              </a:bodyPr>
              <a:lstStyle/>
              <a:p>
                <a:r>
                  <a:rPr lang="en-US" dirty="0">
                    <a:solidFill>
                      <a:srgbClr val="C00000"/>
                    </a:solidFill>
                  </a:rPr>
                  <a:t>The </a:t>
                </a:r>
                <a14:m>
                  <m:oMath xmlns:m="http://schemas.openxmlformats.org/officeDocument/2006/math">
                    <m:r>
                      <a:rPr lang="en-US" sz="1800" i="1" dirty="0" smtClean="0">
                        <a:solidFill>
                          <a:srgbClr val="C00000"/>
                        </a:solidFill>
                        <a:latin typeface="Cambria Math" panose="02040503050406030204" pitchFamily="18" charset="0"/>
                        <a:ea typeface="Cambria Math" panose="02040503050406030204" pitchFamily="18" charset="0"/>
                      </a:rPr>
                      <m:t>𝝁</m:t>
                    </m:r>
                  </m:oMath>
                </a14:m>
                <a:r>
                  <a:rPr lang="en-US" sz="1800" dirty="0">
                    <a:solidFill>
                      <a:srgbClr val="C00000"/>
                    </a:solidFill>
                  </a:rPr>
                  <a:t>-TPC algorithm provides:</a:t>
                </a:r>
              </a:p>
              <a:p>
                <a:endParaRPr lang="en-US" sz="1800" dirty="0">
                  <a:solidFill>
                    <a:schemeClr val="tx1"/>
                  </a:solidFill>
                </a:endParaRPr>
              </a:p>
              <a:p>
                <a:pPr marL="285750" indent="-285750">
                  <a:buFont typeface="Arial" panose="020B0604020202020204" pitchFamily="34" charset="0"/>
                  <a:buChar char="•"/>
                </a:pPr>
                <a:r>
                  <a:rPr lang="en-US" dirty="0"/>
                  <a:t>Improved position resolution for Inclined/bent tracks</a:t>
                </a:r>
              </a:p>
              <a:p>
                <a:endParaRPr lang="en-US" dirty="0"/>
              </a:p>
              <a:p>
                <a:pPr marL="285750" indent="-285750">
                  <a:buFont typeface="Arial" panose="020B0604020202020204" pitchFamily="34" charset="0"/>
                  <a:buChar char="•"/>
                </a:pPr>
                <a:r>
                  <a:rPr lang="en-US" dirty="0"/>
                  <a:t>The timing information is embedded in the detector response</a:t>
                </a:r>
              </a:p>
              <a:p>
                <a:pPr marL="285750" indent="-285750">
                  <a:buFont typeface="Arial" panose="020B0604020202020204" pitchFamily="34" charset="0"/>
                  <a:buChar char="•"/>
                </a:pPr>
                <a:endParaRPr lang="en-US" dirty="0"/>
              </a:p>
            </p:txBody>
          </p:sp>
        </mc:Choice>
        <mc:Fallback>
          <p:sp>
            <p:nvSpPr>
              <p:cNvPr id="7" name="CasellaDiTesto 6">
                <a:extLst>
                  <a:ext uri="{FF2B5EF4-FFF2-40B4-BE49-F238E27FC236}">
                    <a16:creationId xmlns:a16="http://schemas.microsoft.com/office/drawing/2014/main" id="{C08EA856-B13D-8708-2C40-01EC3C29BC62}"/>
                  </a:ext>
                </a:extLst>
              </p:cNvPr>
              <p:cNvSpPr txBox="1">
                <a:spLocks noRot="1" noChangeAspect="1" noMove="1" noResize="1" noEditPoints="1" noAdjustHandles="1" noChangeArrowheads="1" noChangeShapeType="1" noTextEdit="1"/>
              </p:cNvSpPr>
              <p:nvPr/>
            </p:nvSpPr>
            <p:spPr>
              <a:xfrm>
                <a:off x="439479" y="1323954"/>
                <a:ext cx="3747960" cy="2585323"/>
              </a:xfrm>
              <a:prstGeom prst="rect">
                <a:avLst/>
              </a:prstGeom>
              <a:blipFill>
                <a:blip r:embed="rId5"/>
                <a:stretch>
                  <a:fillRect l="-1351" t="-980"/>
                </a:stretch>
              </a:blipFill>
            </p:spPr>
            <p:txBody>
              <a:bodyPr/>
              <a:lstStyle/>
              <a:p>
                <a:r>
                  <a:rPr lang="en-US">
                    <a:noFill/>
                  </a:rPr>
                  <a:t> </a:t>
                </a:r>
              </a:p>
            </p:txBody>
          </p:sp>
        </mc:Fallback>
      </mc:AlternateContent>
      <p:sp>
        <p:nvSpPr>
          <p:cNvPr id="9" name="CasellaDiTesto 8">
            <a:extLst>
              <a:ext uri="{FF2B5EF4-FFF2-40B4-BE49-F238E27FC236}">
                <a16:creationId xmlns:a16="http://schemas.microsoft.com/office/drawing/2014/main" id="{2364B77A-B78C-922E-68A1-4BF5E0DFEEB0}"/>
              </a:ext>
            </a:extLst>
          </p:cNvPr>
          <p:cNvSpPr txBox="1"/>
          <p:nvPr/>
        </p:nvSpPr>
        <p:spPr>
          <a:xfrm>
            <a:off x="5447314" y="740835"/>
            <a:ext cx="703975" cy="369332"/>
          </a:xfrm>
          <a:prstGeom prst="rect">
            <a:avLst/>
          </a:prstGeom>
          <a:noFill/>
        </p:spPr>
        <p:txBody>
          <a:bodyPr wrap="none" rtlCol="0">
            <a:spAutoFit/>
          </a:bodyPr>
          <a:lstStyle/>
          <a:p>
            <a:r>
              <a:rPr lang="en-US" b="1" dirty="0">
                <a:solidFill>
                  <a:srgbClr val="0070C0"/>
                </a:solidFill>
              </a:rPr>
              <a:t>CONs</a:t>
            </a:r>
          </a:p>
        </p:txBody>
      </p:sp>
      <p:sp>
        <p:nvSpPr>
          <p:cNvPr id="10" name="Segnaposto piè di pagina 23">
            <a:extLst>
              <a:ext uri="{FF2B5EF4-FFF2-40B4-BE49-F238E27FC236}">
                <a16:creationId xmlns:a16="http://schemas.microsoft.com/office/drawing/2014/main" id="{E96158AF-EDCE-34C8-DFB0-EA2E83A6FFE8}"/>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Collaboration Meeting </a:t>
            </a:r>
            <a:r>
              <a:rPr lang="it-IT" dirty="0" err="1"/>
              <a:t>July</a:t>
            </a:r>
            <a:r>
              <a:rPr lang="it-IT" dirty="0"/>
              <a:t> 26 2024 – Annalisa D’Angelo</a:t>
            </a:r>
          </a:p>
        </p:txBody>
      </p:sp>
    </p:spTree>
    <p:extLst>
      <p:ext uri="{BB962C8B-B14F-4D97-AF65-F5344CB8AC3E}">
        <p14:creationId xmlns:p14="http://schemas.microsoft.com/office/powerpoint/2010/main" val="2024570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err="1">
                <a:solidFill>
                  <a:srgbClr val="C00000"/>
                </a:solidFill>
              </a:rPr>
              <a:t>μ</a:t>
            </a:r>
            <a:r>
              <a:rPr lang="en-US" sz="2800" b="1" dirty="0">
                <a:solidFill>
                  <a:srgbClr val="C00000"/>
                </a:solidFill>
              </a:rPr>
              <a:t>-RWELL Position Resolution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0C1795B2-1E0C-43DA-47EC-3583A026F7D8}"/>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a:t>
            </a:fld>
            <a:endParaRPr lang="en-US"/>
          </a:p>
        </p:txBody>
      </p:sp>
      <p:sp>
        <p:nvSpPr>
          <p:cNvPr id="2" name="Rettangolo con angoli arrotondati 1">
            <a:extLst>
              <a:ext uri="{FF2B5EF4-FFF2-40B4-BE49-F238E27FC236}">
                <a16:creationId xmlns:a16="http://schemas.microsoft.com/office/drawing/2014/main" id="{96000BDC-4131-F177-66CD-75ABF5CAF7A7}"/>
              </a:ext>
            </a:extLst>
          </p:cNvPr>
          <p:cNvSpPr/>
          <p:nvPr/>
        </p:nvSpPr>
        <p:spPr>
          <a:xfrm>
            <a:off x="205273" y="699372"/>
            <a:ext cx="8801658" cy="1490202"/>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Immagine 4" descr="Immagine che contiene linea, diagramma, Diagramma, testo&#10;&#10;Descrizione generata automaticamente">
            <a:extLst>
              <a:ext uri="{FF2B5EF4-FFF2-40B4-BE49-F238E27FC236}">
                <a16:creationId xmlns:a16="http://schemas.microsoft.com/office/drawing/2014/main" id="{8208A69D-1930-B989-E119-F3426872A413}"/>
              </a:ext>
            </a:extLst>
          </p:cNvPr>
          <p:cNvPicPr>
            <a:picLocks noChangeAspect="1"/>
          </p:cNvPicPr>
          <p:nvPr/>
        </p:nvPicPr>
        <p:blipFill>
          <a:blip r:embed="rId3"/>
          <a:stretch>
            <a:fillRect/>
          </a:stretch>
        </p:blipFill>
        <p:spPr>
          <a:xfrm>
            <a:off x="559695" y="2213480"/>
            <a:ext cx="4208248" cy="1797522"/>
          </a:xfrm>
          <a:prstGeom prst="rect">
            <a:avLst/>
          </a:prstGeom>
        </p:spPr>
      </p:pic>
      <p:pic>
        <p:nvPicPr>
          <p:cNvPr id="6" name="Immagine 5">
            <a:extLst>
              <a:ext uri="{FF2B5EF4-FFF2-40B4-BE49-F238E27FC236}">
                <a16:creationId xmlns:a16="http://schemas.microsoft.com/office/drawing/2014/main" id="{A06F2480-4902-7EF3-9563-D2889CE0136E}"/>
              </a:ext>
            </a:extLst>
          </p:cNvPr>
          <p:cNvPicPr>
            <a:picLocks noChangeAspect="1"/>
          </p:cNvPicPr>
          <p:nvPr/>
        </p:nvPicPr>
        <p:blipFill>
          <a:blip r:embed="rId4"/>
          <a:stretch>
            <a:fillRect/>
          </a:stretch>
        </p:blipFill>
        <p:spPr>
          <a:xfrm>
            <a:off x="738901" y="820742"/>
            <a:ext cx="680396" cy="1226785"/>
          </a:xfrm>
          <a:prstGeom prst="rect">
            <a:avLst/>
          </a:prstGeom>
        </p:spPr>
      </p:pic>
      <p:pic>
        <p:nvPicPr>
          <p:cNvPr id="7" name="Immagine 6" descr="Immagine che contiene testo, schermata, Carattere, linea&#10;&#10;Descrizione generata automaticamente">
            <a:extLst>
              <a:ext uri="{FF2B5EF4-FFF2-40B4-BE49-F238E27FC236}">
                <a16:creationId xmlns:a16="http://schemas.microsoft.com/office/drawing/2014/main" id="{369C405D-0A58-1B9D-1A0B-0127F97790E7}"/>
              </a:ext>
            </a:extLst>
          </p:cNvPr>
          <p:cNvPicPr>
            <a:picLocks noChangeAspect="1"/>
          </p:cNvPicPr>
          <p:nvPr/>
        </p:nvPicPr>
        <p:blipFill>
          <a:blip r:embed="rId5"/>
          <a:stretch>
            <a:fillRect/>
          </a:stretch>
        </p:blipFill>
        <p:spPr>
          <a:xfrm>
            <a:off x="1952924" y="1072655"/>
            <a:ext cx="1545666" cy="982794"/>
          </a:xfrm>
          <a:prstGeom prst="rect">
            <a:avLst/>
          </a:prstGeom>
        </p:spPr>
      </p:pic>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ABFD4C24-06DF-227A-7F1A-DD82F74F7AAF}"/>
                  </a:ext>
                </a:extLst>
              </p:cNvPr>
              <p:cNvSpPr txBox="1"/>
              <p:nvPr/>
            </p:nvSpPr>
            <p:spPr>
              <a:xfrm>
                <a:off x="3498590" y="1174881"/>
                <a:ext cx="1545666" cy="644219"/>
              </a:xfrm>
              <a:prstGeom prst="roundRect">
                <a:avLst/>
              </a:prstGeom>
            </p:spPr>
            <p:style>
              <a:lnRef idx="1">
                <a:schemeClr val="dk1"/>
              </a:lnRef>
              <a:fillRef idx="2">
                <a:schemeClr val="dk1"/>
              </a:fillRef>
              <a:effectRef idx="1">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h𝑖𝑡</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nary>
                            <m:naryPr>
                              <m:chr m:val="∑"/>
                              <m:subHide m:val="on"/>
                              <m:supHide m:val="on"/>
                              <m:ctrlPr>
                                <a:rPr lang="it-IT" b="0" i="1" smtClean="0">
                                  <a:latin typeface="Cambria Math" panose="02040503050406030204" pitchFamily="18" charset="0"/>
                                </a:rPr>
                              </m:ctrlPr>
                            </m:naryPr>
                            <m:sub/>
                            <m:sup/>
                            <m:e>
                              <m:sSub>
                                <m:sSubPr>
                                  <m:ctrlPr>
                                    <a:rPr lang="it-IT" b="0"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𝑞</m:t>
                                  </m:r>
                                </m:e>
                                <m:sub>
                                  <m:r>
                                    <a:rPr lang="it-IT" b="0" i="1" smtClean="0">
                                      <a:latin typeface="Cambria Math" panose="02040503050406030204" pitchFamily="18" charset="0"/>
                                    </a:rPr>
                                    <m:t>𝑖</m:t>
                                  </m:r>
                                </m:sub>
                              </m:sSub>
                            </m:e>
                          </m:nary>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𝑄</m:t>
                              </m:r>
                            </m:e>
                            <m:sub>
                              <m:r>
                                <a:rPr lang="it-IT" b="0" i="1" smtClean="0">
                                  <a:latin typeface="Cambria Math" panose="02040503050406030204" pitchFamily="18" charset="0"/>
                                </a:rPr>
                                <m:t>𝑡𝑜𝑡</m:t>
                              </m:r>
                            </m:sub>
                          </m:sSub>
                        </m:den>
                      </m:f>
                    </m:oMath>
                  </m:oMathPara>
                </a14:m>
                <a:endParaRPr lang="en-US" dirty="0"/>
              </a:p>
            </p:txBody>
          </p:sp>
        </mc:Choice>
        <mc:Fallback xmlns="">
          <p:sp>
            <p:nvSpPr>
              <p:cNvPr id="8" name="CasellaDiTesto 7">
                <a:extLst>
                  <a:ext uri="{FF2B5EF4-FFF2-40B4-BE49-F238E27FC236}">
                    <a16:creationId xmlns:a16="http://schemas.microsoft.com/office/drawing/2014/main" id="{ABFD4C24-06DF-227A-7F1A-DD82F74F7AAF}"/>
                  </a:ext>
                </a:extLst>
              </p:cNvPr>
              <p:cNvSpPr txBox="1">
                <a:spLocks noRot="1" noChangeAspect="1" noMove="1" noResize="1" noEditPoints="1" noAdjustHandles="1" noChangeArrowheads="1" noChangeShapeType="1" noTextEdit="1"/>
              </p:cNvSpPr>
              <p:nvPr/>
            </p:nvSpPr>
            <p:spPr>
              <a:xfrm>
                <a:off x="3498590" y="1174881"/>
                <a:ext cx="1545666" cy="644219"/>
              </a:xfrm>
              <a:prstGeom prst="roundRect">
                <a:avLst/>
              </a:prstGeom>
              <a:blipFill>
                <a:blip r:embed="rId6"/>
                <a:stretch>
                  <a:fillRect/>
                </a:stretch>
              </a:blipFill>
            </p:spPr>
            <p:txBody>
              <a:bodyPr/>
              <a:lstStyle/>
              <a:p>
                <a:r>
                  <a:rPr lang="en-US">
                    <a:noFill/>
                  </a:rPr>
                  <a:t> </a:t>
                </a:r>
              </a:p>
            </p:txBody>
          </p:sp>
        </mc:Fallback>
      </mc:AlternateContent>
      <p:sp>
        <p:nvSpPr>
          <p:cNvPr id="9" name="CasellaDiTesto 8">
            <a:extLst>
              <a:ext uri="{FF2B5EF4-FFF2-40B4-BE49-F238E27FC236}">
                <a16:creationId xmlns:a16="http://schemas.microsoft.com/office/drawing/2014/main" id="{6204330B-C056-BEE1-8885-B4607B927A7E}"/>
              </a:ext>
            </a:extLst>
          </p:cNvPr>
          <p:cNvSpPr txBox="1"/>
          <p:nvPr/>
        </p:nvSpPr>
        <p:spPr>
          <a:xfrm>
            <a:off x="5246242" y="760726"/>
            <a:ext cx="3608509" cy="14773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600" b="1" dirty="0">
                <a:solidFill>
                  <a:srgbClr val="C00000"/>
                </a:solidFill>
                <a:effectLst/>
              </a:rPr>
              <a:t>Charge Centroid reconstruction method </a:t>
            </a:r>
          </a:p>
          <a:p>
            <a:pPr algn="just"/>
            <a:endParaRPr lang="en-US" sz="1000" dirty="0">
              <a:solidFill>
                <a:srgbClr val="7E7E7E"/>
              </a:solidFill>
              <a:effectLst/>
            </a:endParaRPr>
          </a:p>
          <a:p>
            <a:pPr algn="just"/>
            <a:r>
              <a:rPr lang="en-US" sz="1600" dirty="0"/>
              <a:t>T</a:t>
            </a:r>
            <a:r>
              <a:rPr lang="en-US" sz="1600" dirty="0">
                <a:effectLst/>
              </a:rPr>
              <a:t>he track position is determined as a weighted average of fired strips</a:t>
            </a:r>
          </a:p>
          <a:p>
            <a:pPr algn="just"/>
            <a:r>
              <a:rPr lang="en-US" sz="1600" dirty="0">
                <a:solidFill>
                  <a:srgbClr val="7E7E7E"/>
                </a:solidFill>
                <a:effectLst/>
              </a:rPr>
              <a:t> </a:t>
            </a:r>
            <a:endParaRPr lang="en-US" sz="1600" dirty="0">
              <a:solidFill>
                <a:srgbClr val="7E7E7E"/>
              </a:solidFill>
            </a:endParaRPr>
          </a:p>
          <a:p>
            <a:pPr algn="ctr"/>
            <a:r>
              <a:rPr lang="en-US" sz="1600" dirty="0">
                <a:solidFill>
                  <a:srgbClr val="0070C0"/>
                </a:solidFill>
                <a:effectLst/>
              </a:rPr>
              <a:t>GOOD FOR ORTHOGONAL TRACKS</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87057E8A-A1A3-6546-D59A-1FB2F8C55772}"/>
                  </a:ext>
                </a:extLst>
              </p:cNvPr>
              <p:cNvSpPr txBox="1"/>
              <p:nvPr/>
            </p:nvSpPr>
            <p:spPr>
              <a:xfrm>
                <a:off x="4897308" y="2327411"/>
                <a:ext cx="4086808" cy="156966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600" dirty="0">
                    <a:solidFill>
                      <a:schemeClr val="tx1"/>
                    </a:solidFill>
                  </a:rPr>
                  <a:t>FOR I</a:t>
                </a:r>
                <a:r>
                  <a:rPr lang="en-US" sz="1600" dirty="0">
                    <a:solidFill>
                      <a:schemeClr val="tx1"/>
                    </a:solidFill>
                    <a:effectLst/>
                  </a:rPr>
                  <a:t>NCLINED TRACKS &amp;/or HIGH B FIELD </a:t>
                </a:r>
              </a:p>
              <a:p>
                <a:pPr algn="ctr"/>
                <a:endParaRPr lang="en-US" sz="1600" dirty="0">
                  <a:effectLst/>
                </a:endParaRPr>
              </a:p>
              <a:p>
                <a:pPr algn="ctr"/>
                <a:r>
                  <a:rPr lang="en-US" sz="1600" dirty="0">
                    <a:effectLst/>
                  </a:rPr>
                  <a:t>the </a:t>
                </a:r>
                <a:r>
                  <a:rPr lang="en-US" sz="1600" dirty="0"/>
                  <a:t>C</a:t>
                </a:r>
                <a:r>
                  <a:rPr lang="en-US" sz="1600" dirty="0">
                    <a:effectLst/>
                  </a:rPr>
                  <a:t>harge </a:t>
                </a:r>
                <a:r>
                  <a:rPr lang="en-US" sz="1600" dirty="0"/>
                  <a:t>C</a:t>
                </a:r>
                <a:r>
                  <a:rPr lang="en-US" sz="1600" dirty="0">
                    <a:effectLst/>
                  </a:rPr>
                  <a:t>entroid method gives a </a:t>
                </a:r>
                <a:r>
                  <a:rPr lang="en-US" sz="1600" dirty="0">
                    <a:solidFill>
                      <a:srgbClr val="FF0000"/>
                    </a:solidFill>
                    <a:effectLst/>
                  </a:rPr>
                  <a:t>very broad spatial distribution </a:t>
                </a:r>
                <a:r>
                  <a:rPr lang="en-US" sz="1600" dirty="0">
                    <a:effectLst/>
                  </a:rPr>
                  <a:t>on the anode-strip plane. </a:t>
                </a:r>
              </a:p>
              <a:p>
                <a:pPr algn="ctr"/>
                <a:endParaRPr lang="en-US" sz="1600" dirty="0">
                  <a:effectLst/>
                </a:endParaRPr>
              </a:p>
              <a:p>
                <a:pPr algn="ctr"/>
                <a14:m>
                  <m:oMathPara xmlns:m="http://schemas.openxmlformats.org/officeDocument/2006/math">
                    <m:oMathParaPr>
                      <m:jc m:val="centerGroup"/>
                    </m:oMathParaPr>
                    <m:oMath xmlns:m="http://schemas.openxmlformats.org/officeDocument/2006/math">
                      <m:r>
                        <a:rPr lang="it-IT" sz="1600" b="1" i="1" smtClean="0">
                          <a:solidFill>
                            <a:srgbClr val="C00000"/>
                          </a:solidFill>
                          <a:latin typeface="Cambria Math" panose="02040503050406030204" pitchFamily="18" charset="0"/>
                        </a:rPr>
                        <m:t>𝝁</m:t>
                      </m:r>
                      <m:r>
                        <a:rPr lang="it-IT" sz="1600" b="1" i="1" smtClean="0">
                          <a:solidFill>
                            <a:srgbClr val="C00000"/>
                          </a:solidFill>
                          <a:latin typeface="Cambria Math" panose="02040503050406030204" pitchFamily="18" charset="0"/>
                        </a:rPr>
                        <m:t>𝑻𝑷𝑪</m:t>
                      </m:r>
                      <m:r>
                        <a:rPr lang="it-IT" sz="1600" b="1" i="1" smtClean="0">
                          <a:solidFill>
                            <a:srgbClr val="C00000"/>
                          </a:solidFill>
                          <a:latin typeface="Cambria Math" panose="02040503050406030204" pitchFamily="18" charset="0"/>
                        </a:rPr>
                        <m:t> </m:t>
                      </m:r>
                      <m:r>
                        <a:rPr lang="it-IT" sz="1600" b="1" i="1" smtClean="0">
                          <a:solidFill>
                            <a:srgbClr val="C00000"/>
                          </a:solidFill>
                          <a:latin typeface="Cambria Math" panose="02040503050406030204" pitchFamily="18" charset="0"/>
                        </a:rPr>
                        <m:t>𝒓𝒆𝒄𝒐𝒏𝒔𝒕𝒓𝒖𝒄𝒕𝒊𝒐𝒏</m:t>
                      </m:r>
                    </m:oMath>
                  </m:oMathPara>
                </a14:m>
                <a:endParaRPr lang="en-US" sz="1600" dirty="0">
                  <a:effectLst/>
                </a:endParaRPr>
              </a:p>
            </p:txBody>
          </p:sp>
        </mc:Choice>
        <mc:Fallback xmlns="">
          <p:sp>
            <p:nvSpPr>
              <p:cNvPr id="10" name="CasellaDiTesto 9">
                <a:extLst>
                  <a:ext uri="{FF2B5EF4-FFF2-40B4-BE49-F238E27FC236}">
                    <a16:creationId xmlns:a16="http://schemas.microsoft.com/office/drawing/2014/main" id="{87057E8A-A1A3-6546-D59A-1FB2F8C55772}"/>
                  </a:ext>
                </a:extLst>
              </p:cNvPr>
              <p:cNvSpPr txBox="1">
                <a:spLocks noRot="1" noChangeAspect="1" noMove="1" noResize="1" noEditPoints="1" noAdjustHandles="1" noChangeArrowheads="1" noChangeShapeType="1" noTextEdit="1"/>
              </p:cNvSpPr>
              <p:nvPr/>
            </p:nvSpPr>
            <p:spPr>
              <a:xfrm>
                <a:off x="4897308" y="2327411"/>
                <a:ext cx="4086808" cy="1569660"/>
              </a:xfrm>
              <a:prstGeom prst="rect">
                <a:avLst/>
              </a:prstGeom>
              <a:blipFill>
                <a:blip r:embed="rId7"/>
                <a:stretch>
                  <a:fillRect l="-619" t="-1613" r="-1548" b="-241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5D2B0902-503F-63E7-9BA3-F1AAF473387A}"/>
                  </a:ext>
                </a:extLst>
              </p:cNvPr>
              <p:cNvSpPr txBox="1"/>
              <p:nvPr/>
            </p:nvSpPr>
            <p:spPr>
              <a:xfrm>
                <a:off x="-49254" y="4119996"/>
                <a:ext cx="9193254" cy="584775"/>
              </a:xfrm>
              <a:prstGeom prst="rect">
                <a:avLst/>
              </a:prstGeom>
              <a:noFill/>
            </p:spPr>
            <p:txBody>
              <a:bodyPr wrap="square">
                <a:spAutoFit/>
              </a:bodyPr>
              <a:lstStyle/>
              <a:p>
                <a:pPr algn="just"/>
                <a:r>
                  <a:rPr lang="en-US" sz="1600" dirty="0">
                    <a:solidFill>
                      <a:schemeClr val="tx1"/>
                    </a:solidFill>
                    <a:effectLst/>
                  </a:rPr>
                  <a:t>The </a:t>
                </a:r>
                <a:r>
                  <a:rPr lang="en-US" sz="1600" dirty="0">
                    <a:solidFill>
                      <a:schemeClr val="tx1"/>
                    </a:solidFill>
                  </a:rPr>
                  <a:t>spatial resolution </a:t>
                </a:r>
                <a:r>
                  <a:rPr lang="en-US" sz="1600" dirty="0">
                    <a:solidFill>
                      <a:schemeClr val="tx1"/>
                    </a:solidFill>
                    <a:effectLst/>
                  </a:rPr>
                  <a:t>is strongly dependent on the impinging angle of the track</a:t>
                </a:r>
                <a:r>
                  <a:rPr lang="en-US" sz="1600" dirty="0">
                    <a:solidFill>
                      <a:schemeClr val="tx1"/>
                    </a:solidFill>
                  </a:rPr>
                  <a:t> </a:t>
                </a:r>
                <a14:m>
                  <m:oMath xmlns:m="http://schemas.openxmlformats.org/officeDocument/2006/math">
                    <m:r>
                      <a:rPr lang="en-US" sz="1600" i="1">
                        <a:latin typeface="Cambria Math" panose="02040503050406030204" pitchFamily="18" charset="0"/>
                        <a:ea typeface="Cambria Math" panose="02040503050406030204" pitchFamily="18" charset="0"/>
                      </a:rPr>
                      <m:t>→ </m:t>
                    </m:r>
                  </m:oMath>
                </a14:m>
                <a:r>
                  <a:rPr lang="en-US" sz="1600" dirty="0">
                    <a:solidFill>
                      <a:srgbClr val="0070C0"/>
                    </a:solidFill>
                  </a:rPr>
                  <a:t>A</a:t>
                </a:r>
                <a:r>
                  <a:rPr lang="en-US" sz="1600" dirty="0">
                    <a:solidFill>
                      <a:srgbClr val="0070C0"/>
                    </a:solidFill>
                    <a:effectLst/>
                  </a:rPr>
                  <a:t> non-uniform resolution in the solid angle covered by the apparatus</a:t>
                </a:r>
                <a:r>
                  <a:rPr lang="en-US" sz="1600" dirty="0">
                    <a:solidFill>
                      <a:schemeClr val="tx1"/>
                    </a:solidFill>
                    <a:effectLst/>
                  </a:rPr>
                  <a:t> </a:t>
                </a:r>
                <a14:m>
                  <m:oMath xmlns:m="http://schemas.openxmlformats.org/officeDocument/2006/math">
                    <m:r>
                      <a:rPr lang="en-US" sz="1600" i="1">
                        <a:latin typeface="Cambria Math" panose="02040503050406030204" pitchFamily="18" charset="0"/>
                        <a:ea typeface="Cambria Math" panose="02040503050406030204" pitchFamily="18" charset="0"/>
                      </a:rPr>
                      <m:t>→</m:t>
                    </m:r>
                  </m:oMath>
                </a14:m>
                <a:r>
                  <a:rPr lang="en-US" sz="1600" dirty="0">
                    <a:solidFill>
                      <a:schemeClr val="tx1"/>
                    </a:solidFill>
                    <a:effectLst/>
                  </a:rPr>
                  <a:t>    Large systematical errors.</a:t>
                </a:r>
              </a:p>
            </p:txBody>
          </p:sp>
        </mc:Choice>
        <mc:Fallback xmlns="">
          <p:sp>
            <p:nvSpPr>
              <p:cNvPr id="12" name="CasellaDiTesto 11">
                <a:extLst>
                  <a:ext uri="{FF2B5EF4-FFF2-40B4-BE49-F238E27FC236}">
                    <a16:creationId xmlns:a16="http://schemas.microsoft.com/office/drawing/2014/main" id="{5D2B0902-503F-63E7-9BA3-F1AAF473387A}"/>
                  </a:ext>
                </a:extLst>
              </p:cNvPr>
              <p:cNvSpPr txBox="1">
                <a:spLocks noRot="1" noChangeAspect="1" noMove="1" noResize="1" noEditPoints="1" noAdjustHandles="1" noChangeArrowheads="1" noChangeShapeType="1" noTextEdit="1"/>
              </p:cNvSpPr>
              <p:nvPr/>
            </p:nvSpPr>
            <p:spPr>
              <a:xfrm>
                <a:off x="-49254" y="4119996"/>
                <a:ext cx="9193254" cy="584775"/>
              </a:xfrm>
              <a:prstGeom prst="rect">
                <a:avLst/>
              </a:prstGeom>
              <a:blipFill>
                <a:blip r:embed="rId8"/>
                <a:stretch>
                  <a:fillRect l="-414" t="-2128" r="-414" b="-10638"/>
                </a:stretch>
              </a:blipFill>
            </p:spPr>
            <p:txBody>
              <a:bodyPr/>
              <a:lstStyle/>
              <a:p>
                <a:r>
                  <a:rPr lang="en-US">
                    <a:noFill/>
                  </a:rPr>
                  <a:t> </a:t>
                </a:r>
              </a:p>
            </p:txBody>
          </p:sp>
        </mc:Fallback>
      </mc:AlternateContent>
      <p:sp>
        <p:nvSpPr>
          <p:cNvPr id="14" name="Rettangolo con angoli arrotondati 13">
            <a:extLst>
              <a:ext uri="{FF2B5EF4-FFF2-40B4-BE49-F238E27FC236}">
                <a16:creationId xmlns:a16="http://schemas.microsoft.com/office/drawing/2014/main" id="{65533E7C-6151-5090-035A-2276BE794538}"/>
              </a:ext>
            </a:extLst>
          </p:cNvPr>
          <p:cNvSpPr/>
          <p:nvPr/>
        </p:nvSpPr>
        <p:spPr>
          <a:xfrm>
            <a:off x="205273" y="2243502"/>
            <a:ext cx="8801658" cy="1767499"/>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Connettore 2 19">
            <a:extLst>
              <a:ext uri="{FF2B5EF4-FFF2-40B4-BE49-F238E27FC236}">
                <a16:creationId xmlns:a16="http://schemas.microsoft.com/office/drawing/2014/main" id="{9FC09EBB-88C4-59AE-F74B-A0065B24B67E}"/>
              </a:ext>
            </a:extLst>
          </p:cNvPr>
          <p:cNvCxnSpPr/>
          <p:nvPr/>
        </p:nvCxnSpPr>
        <p:spPr>
          <a:xfrm>
            <a:off x="7030712" y="1072655"/>
            <a:ext cx="0" cy="175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9" name="Immagine 28">
            <a:extLst>
              <a:ext uri="{FF2B5EF4-FFF2-40B4-BE49-F238E27FC236}">
                <a16:creationId xmlns:a16="http://schemas.microsoft.com/office/drawing/2014/main" id="{D0E438AE-1D18-BCE7-A69A-F0C7CE3FA45E}"/>
              </a:ext>
            </a:extLst>
          </p:cNvPr>
          <p:cNvPicPr>
            <a:picLocks noChangeAspect="1"/>
          </p:cNvPicPr>
          <p:nvPr/>
        </p:nvPicPr>
        <p:blipFill>
          <a:blip r:embed="rId9"/>
          <a:stretch>
            <a:fillRect/>
          </a:stretch>
        </p:blipFill>
        <p:spPr>
          <a:xfrm>
            <a:off x="6910062" y="1694769"/>
            <a:ext cx="241300" cy="355600"/>
          </a:xfrm>
          <a:prstGeom prst="rect">
            <a:avLst/>
          </a:prstGeom>
        </p:spPr>
      </p:pic>
      <p:pic>
        <p:nvPicPr>
          <p:cNvPr id="30" name="Immagine 29">
            <a:extLst>
              <a:ext uri="{FF2B5EF4-FFF2-40B4-BE49-F238E27FC236}">
                <a16:creationId xmlns:a16="http://schemas.microsoft.com/office/drawing/2014/main" id="{2B634E41-0383-5F55-0ED3-1D4EE250A0B6}"/>
              </a:ext>
            </a:extLst>
          </p:cNvPr>
          <p:cNvPicPr>
            <a:picLocks noChangeAspect="1"/>
          </p:cNvPicPr>
          <p:nvPr/>
        </p:nvPicPr>
        <p:blipFill>
          <a:blip r:embed="rId9"/>
          <a:stretch>
            <a:fillRect/>
          </a:stretch>
        </p:blipFill>
        <p:spPr>
          <a:xfrm>
            <a:off x="6915819" y="3338291"/>
            <a:ext cx="241300" cy="355600"/>
          </a:xfrm>
          <a:prstGeom prst="rect">
            <a:avLst/>
          </a:prstGeom>
        </p:spPr>
      </p:pic>
      <p:sp>
        <p:nvSpPr>
          <p:cNvPr id="11" name="Segnaposto piè di pagina 23">
            <a:extLst>
              <a:ext uri="{FF2B5EF4-FFF2-40B4-BE49-F238E27FC236}">
                <a16:creationId xmlns:a16="http://schemas.microsoft.com/office/drawing/2014/main" id="{EC9A0D15-4A92-B3A8-0AEB-1731DDDFAAB3}"/>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Collaboration Meeting </a:t>
            </a:r>
            <a:r>
              <a:rPr lang="it-IT" dirty="0" err="1"/>
              <a:t>July</a:t>
            </a:r>
            <a:r>
              <a:rPr lang="it-IT" dirty="0"/>
              <a:t> 26 2024 – Annalisa D’Angelo</a:t>
            </a:r>
          </a:p>
        </p:txBody>
      </p:sp>
    </p:spTree>
    <p:extLst>
      <p:ext uri="{BB962C8B-B14F-4D97-AF65-F5344CB8AC3E}">
        <p14:creationId xmlns:p14="http://schemas.microsoft.com/office/powerpoint/2010/main" val="2520301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itolo 1">
                <a:extLst>
                  <a:ext uri="{FF2B5EF4-FFF2-40B4-BE49-F238E27FC236}">
                    <a16:creationId xmlns:a16="http://schemas.microsoft.com/office/drawing/2014/main" id="{D430C7D4-D863-BBE9-B99C-439E478BBB3C}"/>
                  </a:ext>
                </a:extLst>
              </p:cNvPr>
              <p:cNvSpPr txBox="1">
                <a:spLocks/>
              </p:cNvSpPr>
              <p:nvPr/>
            </p:nvSpPr>
            <p:spPr>
              <a:xfrm>
                <a:off x="-1" y="207590"/>
                <a:ext cx="84201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88900" lvl="3"/>
                <a:r>
                  <a:rPr lang="it-IT" sz="1600" b="1" kern="1200" dirty="0">
                    <a:solidFill>
                      <a:srgbClr val="C00000"/>
                    </a:solidFill>
                    <a:latin typeface="+mj-lt"/>
                    <a:ea typeface="+mj-ea"/>
                    <a:cs typeface="+mj-cs"/>
                  </a:rPr>
                  <a:t>The </a:t>
                </a:r>
                <a:r>
                  <a:rPr lang="it-IT" sz="1600" b="1" kern="1200" dirty="0" err="1">
                    <a:solidFill>
                      <a:srgbClr val="C00000"/>
                    </a:solidFill>
                    <a:latin typeface="+mj-lt"/>
                    <a:ea typeface="+mj-ea"/>
                    <a:cs typeface="+mj-cs"/>
                  </a:rPr>
                  <a:t>μ</a:t>
                </a:r>
                <a:r>
                  <a:rPr lang="it-IT" sz="1600" b="1" kern="1200" dirty="0">
                    <a:solidFill>
                      <a:srgbClr val="C00000"/>
                    </a:solidFill>
                    <a:latin typeface="+mj-lt"/>
                    <a:ea typeface="+mj-ea"/>
                    <a:cs typeface="+mj-cs"/>
                  </a:rPr>
                  <a:t>-RWELL Development for Large Area Detectors : </a:t>
                </a:r>
                <a14:m>
                  <m:oMath xmlns:m="http://schemas.openxmlformats.org/officeDocument/2006/math">
                    <m:r>
                      <m:rPr>
                        <m:sty m:val="p"/>
                      </m:rPr>
                      <a:rPr lang="it-IT" sz="1600" b="0" i="0" smtClean="0">
                        <a:solidFill>
                          <a:srgbClr val="C00000"/>
                        </a:solidFill>
                        <a:latin typeface="Cambria Math" panose="02040503050406030204" pitchFamily="18" charset="0"/>
                        <a:ea typeface="Cambria Math" panose="02040503050406030204" pitchFamily="18" charset="0"/>
                      </a:rPr>
                      <m:t>Spatial</m:t>
                    </m:r>
                    <m:r>
                      <a:rPr lang="it-IT" sz="1600" b="0" i="0" smtClean="0">
                        <a:solidFill>
                          <a:srgbClr val="C00000"/>
                        </a:solidFill>
                        <a:latin typeface="Cambria Math" panose="02040503050406030204" pitchFamily="18" charset="0"/>
                        <a:ea typeface="Cambria Math" panose="02040503050406030204" pitchFamily="18" charset="0"/>
                      </a:rPr>
                      <m:t> </m:t>
                    </m:r>
                    <m:r>
                      <m:rPr>
                        <m:sty m:val="p"/>
                      </m:rPr>
                      <a:rPr lang="it-IT" sz="1600" b="0" i="0" smtClean="0">
                        <a:solidFill>
                          <a:srgbClr val="C00000"/>
                        </a:solidFill>
                        <a:latin typeface="Cambria Math" panose="02040503050406030204" pitchFamily="18" charset="0"/>
                        <a:ea typeface="Cambria Math" panose="02040503050406030204" pitchFamily="18" charset="0"/>
                      </a:rPr>
                      <m:t>resolutio</m:t>
                    </m:r>
                    <m:r>
                      <a:rPr lang="it-IT" sz="1600" b="0" i="1" smtClean="0">
                        <a:solidFill>
                          <a:srgbClr val="C00000"/>
                        </a:solidFill>
                        <a:latin typeface="Cambria Math" panose="02040503050406030204" pitchFamily="18" charset="0"/>
                        <a:ea typeface="Cambria Math" panose="02040503050406030204" pitchFamily="18" charset="0"/>
                      </a:rPr>
                      <m:t>𝑛</m:t>
                    </m:r>
                    <m:r>
                      <a:rPr lang="it-IT" sz="1600" b="0" i="1" smtClean="0">
                        <a:solidFill>
                          <a:srgbClr val="C00000"/>
                        </a:solidFill>
                        <a:latin typeface="Cambria Math" panose="02040503050406030204" pitchFamily="18" charset="0"/>
                        <a:ea typeface="Cambria Math" panose="02040503050406030204" pitchFamily="18" charset="0"/>
                      </a:rPr>
                      <m:t> </m:t>
                    </m:r>
                    <m:r>
                      <a:rPr lang="it-IT" sz="1600" b="1" i="1" smtClean="0">
                        <a:solidFill>
                          <a:srgbClr val="C00000"/>
                        </a:solidFill>
                        <a:latin typeface="Cambria Math" panose="02040503050406030204" pitchFamily="18" charset="0"/>
                        <a:ea typeface="Cambria Math" panose="02040503050406030204" pitchFamily="18" charset="0"/>
                      </a:rPr>
                      <m:t>→</m:t>
                    </m:r>
                    <m:r>
                      <a:rPr lang="en-US" sz="1600" b="1" i="1">
                        <a:solidFill>
                          <a:srgbClr val="C00000"/>
                        </a:solidFill>
                        <a:latin typeface="Cambria Math" panose="02040503050406030204" pitchFamily="18" charset="0"/>
                        <a:ea typeface="Cambria Math" panose="02040503050406030204" pitchFamily="18" charset="0"/>
                      </a:rPr>
                      <m:t>𝝁</m:t>
                    </m:r>
                  </m:oMath>
                </a14:m>
                <a:r>
                  <a:rPr lang="en-US" sz="1600" b="1" dirty="0">
                    <a:solidFill>
                      <a:srgbClr val="C00000"/>
                    </a:solidFill>
                  </a:rPr>
                  <a:t>TPC reconstruction</a:t>
                </a:r>
              </a:p>
              <a:p>
                <a:pPr marL="7938" lvl="3" algn="ctr">
                  <a:lnSpc>
                    <a:spcPct val="90000"/>
                  </a:lnSpc>
                  <a:spcBef>
                    <a:spcPct val="0"/>
                  </a:spcBef>
                  <a:spcAft>
                    <a:spcPts val="600"/>
                  </a:spcAft>
                  <a:defRPr/>
                </a:pPr>
                <a:endParaRPr lang="it-IT" sz="1600" b="1" i="1" kern="1200" dirty="0">
                  <a:solidFill>
                    <a:srgbClr val="C00000"/>
                  </a:solidFill>
                  <a:latin typeface="+mj-lt"/>
                  <a:ea typeface="+mj-ea"/>
                  <a:cs typeface="+mj-cs"/>
                </a:endParaRPr>
              </a:p>
            </p:txBody>
          </p:sp>
        </mc:Choice>
        <mc:Fallback>
          <p:sp>
            <p:nvSpPr>
              <p:cNvPr id="5" name="Titolo 1">
                <a:extLst>
                  <a:ext uri="{FF2B5EF4-FFF2-40B4-BE49-F238E27FC236}">
                    <a16:creationId xmlns:a16="http://schemas.microsoft.com/office/drawing/2014/main" id="{D430C7D4-D863-BBE9-B99C-439E478BBB3C}"/>
                  </a:ext>
                </a:extLst>
              </p:cNvPr>
              <p:cNvSpPr txBox="1">
                <a:spLocks noRot="1" noChangeAspect="1" noMove="1" noResize="1" noEditPoints="1" noAdjustHandles="1" noChangeArrowheads="1" noChangeShapeType="1" noTextEdit="1"/>
              </p:cNvSpPr>
              <p:nvPr/>
            </p:nvSpPr>
            <p:spPr>
              <a:xfrm>
                <a:off x="-1" y="207590"/>
                <a:ext cx="8420100" cy="395991"/>
              </a:xfrm>
              <a:prstGeom prst="rect">
                <a:avLst/>
              </a:prstGeom>
              <a:blipFill>
                <a:blip r:embed="rId3"/>
                <a:stretch>
                  <a:fillRect t="-25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CasellaDiTesto 5">
                <a:extLst>
                  <a:ext uri="{FF2B5EF4-FFF2-40B4-BE49-F238E27FC236}">
                    <a16:creationId xmlns:a16="http://schemas.microsoft.com/office/drawing/2014/main" id="{BA76EC81-DDBE-9E4F-A277-D99AA5F5E2EB}"/>
                  </a:ext>
                </a:extLst>
              </p:cNvPr>
              <p:cNvSpPr txBox="1"/>
              <p:nvPr/>
            </p:nvSpPr>
            <p:spPr>
              <a:xfrm>
                <a:off x="2013135" y="604850"/>
                <a:ext cx="4689104" cy="369332"/>
              </a:xfrm>
              <a:prstGeom prst="rect">
                <a:avLst/>
              </a:prstGeom>
              <a:noFill/>
            </p:spPr>
            <p:txBody>
              <a:bodyPr wrap="none" rtlCol="0">
                <a:spAutoFit/>
              </a:bodyPr>
              <a:lstStyle/>
              <a:p>
                <a:r>
                  <a:rPr lang="en-US" dirty="0"/>
                  <a:t>A possible solution :     </a:t>
                </a:r>
                <a14:m>
                  <m:oMath xmlns:m="http://schemas.openxmlformats.org/officeDocument/2006/math">
                    <m:r>
                      <a:rPr lang="it-IT" b="1" i="1" smtClean="0">
                        <a:solidFill>
                          <a:srgbClr val="C00000"/>
                        </a:solidFill>
                        <a:latin typeface="Cambria Math" panose="02040503050406030204" pitchFamily="18" charset="0"/>
                      </a:rPr>
                      <m:t>𝝁</m:t>
                    </m:r>
                    <m:r>
                      <a:rPr lang="it-IT" b="1" i="1" smtClean="0">
                        <a:solidFill>
                          <a:srgbClr val="C00000"/>
                        </a:solidFill>
                        <a:latin typeface="Cambria Math" panose="02040503050406030204" pitchFamily="18" charset="0"/>
                      </a:rPr>
                      <m:t>𝑻𝑷𝑪</m:t>
                    </m:r>
                    <m:r>
                      <a:rPr lang="it-IT" b="1" i="1" smtClean="0">
                        <a:solidFill>
                          <a:srgbClr val="C00000"/>
                        </a:solidFill>
                        <a:latin typeface="Cambria Math" panose="02040503050406030204" pitchFamily="18" charset="0"/>
                      </a:rPr>
                      <m:t> </m:t>
                    </m:r>
                    <m:r>
                      <a:rPr lang="it-IT" b="1" i="1" smtClean="0">
                        <a:solidFill>
                          <a:srgbClr val="C00000"/>
                        </a:solidFill>
                        <a:latin typeface="Cambria Math" panose="02040503050406030204" pitchFamily="18" charset="0"/>
                      </a:rPr>
                      <m:t>𝒓𝒆𝒄𝒐𝒏𝒔𝒕𝒓𝒖𝒄𝒕𝒊𝒐𝒏</m:t>
                    </m:r>
                  </m:oMath>
                </a14:m>
                <a:endParaRPr lang="en-US" dirty="0"/>
              </a:p>
            </p:txBody>
          </p:sp>
        </mc:Choice>
        <mc:Fallback>
          <p:sp>
            <p:nvSpPr>
              <p:cNvPr id="6" name="CasellaDiTesto 5">
                <a:extLst>
                  <a:ext uri="{FF2B5EF4-FFF2-40B4-BE49-F238E27FC236}">
                    <a16:creationId xmlns:a16="http://schemas.microsoft.com/office/drawing/2014/main" id="{BA76EC81-DDBE-9E4F-A277-D99AA5F5E2EB}"/>
                  </a:ext>
                </a:extLst>
              </p:cNvPr>
              <p:cNvSpPr txBox="1">
                <a:spLocks noRot="1" noChangeAspect="1" noMove="1" noResize="1" noEditPoints="1" noAdjustHandles="1" noChangeArrowheads="1" noChangeShapeType="1" noTextEdit="1"/>
              </p:cNvSpPr>
              <p:nvPr/>
            </p:nvSpPr>
            <p:spPr>
              <a:xfrm>
                <a:off x="2013135" y="604850"/>
                <a:ext cx="4689104" cy="369332"/>
              </a:xfrm>
              <a:prstGeom prst="rect">
                <a:avLst/>
              </a:prstGeom>
              <a:blipFill>
                <a:blip r:embed="rId4"/>
                <a:stretch>
                  <a:fillRect l="-1081" t="-6667" b="-26667"/>
                </a:stretch>
              </a:blipFill>
            </p:spPr>
            <p:txBody>
              <a:bodyPr/>
              <a:lstStyle/>
              <a:p>
                <a:r>
                  <a:rPr lang="en-US">
                    <a:noFill/>
                  </a:rPr>
                  <a:t> </a:t>
                </a:r>
              </a:p>
            </p:txBody>
          </p:sp>
        </mc:Fallback>
      </mc:AlternateContent>
      <p:sp>
        <p:nvSpPr>
          <p:cNvPr id="15" name="CasellaDiTesto 14">
            <a:extLst>
              <a:ext uri="{FF2B5EF4-FFF2-40B4-BE49-F238E27FC236}">
                <a16:creationId xmlns:a16="http://schemas.microsoft.com/office/drawing/2014/main" id="{FAAC0C4C-C2E9-0273-CDA2-54F9849E8562}"/>
              </a:ext>
            </a:extLst>
          </p:cNvPr>
          <p:cNvSpPr txBox="1"/>
          <p:nvPr/>
        </p:nvSpPr>
        <p:spPr>
          <a:xfrm>
            <a:off x="202102" y="787369"/>
            <a:ext cx="8845421" cy="1431161"/>
          </a:xfrm>
          <a:prstGeom prst="rect">
            <a:avLst/>
          </a:prstGeom>
          <a:noFill/>
        </p:spPr>
        <p:txBody>
          <a:bodyPr wrap="square">
            <a:spAutoFit/>
          </a:bodyPr>
          <a:lstStyle/>
          <a:p>
            <a:pPr marL="285750" indent="-285750" algn="just">
              <a:lnSpc>
                <a:spcPct val="150000"/>
              </a:lnSpc>
              <a:buFont typeface="Wingdings" pitchFamily="2" charset="2"/>
              <a:buChar char="Ø"/>
            </a:pPr>
            <a:r>
              <a:rPr lang="en-US" sz="1400" dirty="0">
                <a:effectLst/>
              </a:rPr>
              <a:t>The electrons created by the ionizing particle drift towards the amplification region</a:t>
            </a:r>
            <a:endParaRPr lang="en-US" sz="500" dirty="0"/>
          </a:p>
          <a:p>
            <a:pPr marL="285750" indent="-285750" algn="just">
              <a:buFont typeface="Wingdings" pitchFamily="2" charset="2"/>
              <a:buChar char="Ø"/>
            </a:pPr>
            <a:r>
              <a:rPr lang="en-US" sz="1400" dirty="0">
                <a:effectLst/>
              </a:rPr>
              <a:t>In the </a:t>
            </a:r>
            <a:r>
              <a:rPr lang="en-US" sz="1400" dirty="0" err="1">
                <a:effectLst/>
              </a:rPr>
              <a:t>μTPC</a:t>
            </a:r>
            <a:r>
              <a:rPr lang="en-US" sz="1400" dirty="0">
                <a:effectLst/>
              </a:rPr>
              <a:t> mode from the </a:t>
            </a:r>
            <a:r>
              <a:rPr lang="en-US" sz="1400" b="1" dirty="0">
                <a:effectLst/>
              </a:rPr>
              <a:t>knowledge of the drift time </a:t>
            </a:r>
            <a:r>
              <a:rPr lang="en-US" sz="1400" dirty="0">
                <a:effectLst/>
              </a:rPr>
              <a:t>and the </a:t>
            </a:r>
            <a:r>
              <a:rPr lang="en-US" sz="1400" b="1" dirty="0">
                <a:effectLst/>
              </a:rPr>
              <a:t>measurement of the arrival time of electrons</a:t>
            </a:r>
            <a:r>
              <a:rPr lang="en-US" sz="1400" dirty="0">
                <a:effectLst/>
              </a:rPr>
              <a:t>, the </a:t>
            </a:r>
            <a:r>
              <a:rPr lang="en-US" sz="1400" b="1" dirty="0">
                <a:effectLst/>
              </a:rPr>
              <a:t>track segment in the gas gap is reconstructed </a:t>
            </a:r>
          </a:p>
          <a:p>
            <a:pPr algn="just"/>
            <a:endParaRPr lang="en-US" sz="500" b="1" dirty="0"/>
          </a:p>
          <a:p>
            <a:pPr marL="285750" indent="-285750" algn="just">
              <a:buFont typeface="Wingdings" pitchFamily="2" charset="2"/>
              <a:buChar char="Ø"/>
            </a:pPr>
            <a:r>
              <a:rPr lang="en-US" sz="1400" dirty="0">
                <a:effectLst/>
              </a:rPr>
              <a:t>The </a:t>
            </a:r>
            <a:r>
              <a:rPr lang="en-US" sz="1400" b="1" dirty="0">
                <a:effectLst/>
              </a:rPr>
              <a:t>fit of the digitized </a:t>
            </a:r>
            <a:r>
              <a:rPr lang="en-US" sz="1400" b="1" dirty="0"/>
              <a:t>charge</a:t>
            </a:r>
            <a:r>
              <a:rPr lang="en-US" sz="1400" b="1" dirty="0">
                <a:effectLst/>
              </a:rPr>
              <a:t> signal as a function of the sampling  time </a:t>
            </a:r>
            <a:r>
              <a:rPr lang="en-US" sz="1400" dirty="0">
                <a:effectLst/>
              </a:rPr>
              <a:t>gives </a:t>
            </a:r>
            <a:r>
              <a:rPr lang="en-US" sz="1400" b="1" dirty="0">
                <a:effectLst/>
              </a:rPr>
              <a:t>the arrival time of drifting electrons</a:t>
            </a:r>
            <a:r>
              <a:rPr lang="en-US" sz="1400" dirty="0">
                <a:effectLst/>
              </a:rPr>
              <a:t>. </a:t>
            </a:r>
          </a:p>
          <a:p>
            <a:pPr algn="just"/>
            <a:endParaRPr lang="en-US" sz="500" dirty="0">
              <a:effectLst/>
            </a:endParaRPr>
          </a:p>
          <a:p>
            <a:pPr marL="285750" indent="-285750" algn="just">
              <a:buFont typeface="Wingdings" pitchFamily="2" charset="2"/>
              <a:buChar char="Ø"/>
            </a:pPr>
            <a:r>
              <a:rPr lang="en-US" sz="1400" dirty="0">
                <a:effectLst/>
              </a:rPr>
              <a:t>By the knowledge of </a:t>
            </a:r>
            <a:r>
              <a:rPr lang="en-US" sz="1400" b="1" dirty="0">
                <a:effectLst/>
              </a:rPr>
              <a:t>the drift velocity, </a:t>
            </a:r>
            <a:r>
              <a:rPr lang="en-US" sz="1400" dirty="0">
                <a:effectLst/>
              </a:rPr>
              <a:t>the </a:t>
            </a:r>
            <a:r>
              <a:rPr lang="en-US" sz="1400" dirty="0"/>
              <a:t>2D</a:t>
            </a:r>
            <a:r>
              <a:rPr lang="en-US" sz="1400" dirty="0">
                <a:effectLst/>
              </a:rPr>
              <a:t> trajectory of the ionizing particle in the</a:t>
            </a:r>
            <a:r>
              <a:rPr lang="en-US" sz="1400" b="1" dirty="0">
                <a:effectLst/>
              </a:rPr>
              <a:t> drift gap </a:t>
            </a:r>
            <a:r>
              <a:rPr lang="en-US" sz="1400" dirty="0">
                <a:effectLst/>
              </a:rPr>
              <a:t>is reconstructed. </a:t>
            </a:r>
          </a:p>
        </p:txBody>
      </p:sp>
      <p:sp>
        <p:nvSpPr>
          <p:cNvPr id="3" name="Segnaposto numero diapositiva 7">
            <a:extLst>
              <a:ext uri="{FF2B5EF4-FFF2-40B4-BE49-F238E27FC236}">
                <a16:creationId xmlns:a16="http://schemas.microsoft.com/office/drawing/2014/main" id="{B2AE931E-30D9-87B5-CE3E-2F8DCC77C8B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a:t>
            </a:fld>
            <a:endParaRPr lang="en-US"/>
          </a:p>
        </p:txBody>
      </p:sp>
      <p:cxnSp>
        <p:nvCxnSpPr>
          <p:cNvPr id="4" name="Straight Connector 31">
            <a:extLst>
              <a:ext uri="{FF2B5EF4-FFF2-40B4-BE49-F238E27FC236}">
                <a16:creationId xmlns:a16="http://schemas.microsoft.com/office/drawing/2014/main" id="{2DFC3AF4-71E6-D789-F1A3-50DAB677DFC4}"/>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a16="http://schemas.microsoft.com/office/drawing/2014/main" id="{AE895C32-8777-3103-BD56-52A74A32718D}"/>
              </a:ext>
            </a:extLst>
          </p:cNvPr>
          <p:cNvSpPr txBox="1"/>
          <p:nvPr/>
        </p:nvSpPr>
        <p:spPr>
          <a:xfrm>
            <a:off x="202102" y="2203088"/>
            <a:ext cx="4317009" cy="276999"/>
          </a:xfrm>
          <a:prstGeom prst="rect">
            <a:avLst/>
          </a:prstGeom>
          <a:noFill/>
        </p:spPr>
        <p:txBody>
          <a:bodyPr wrap="square">
            <a:spAutoFit/>
          </a:bodyPr>
          <a:lstStyle/>
          <a:p>
            <a:r>
              <a:rPr lang="it-IT" sz="1200" dirty="0">
                <a:effectLst/>
              </a:rPr>
              <a:t>G. Bencivenni </a:t>
            </a:r>
            <a:r>
              <a:rPr lang="it-IT" sz="1200" i="1" dirty="0">
                <a:effectLst/>
              </a:rPr>
              <a:t>et al</a:t>
            </a:r>
            <a:r>
              <a:rPr lang="it-IT" sz="1200" dirty="0">
                <a:effectLst/>
              </a:rPr>
              <a:t> 2021 </a:t>
            </a:r>
            <a:r>
              <a:rPr lang="it-IT" sz="1200" i="1" dirty="0">
                <a:effectLst/>
              </a:rPr>
              <a:t>JINST</a:t>
            </a:r>
            <a:r>
              <a:rPr lang="it-IT" sz="1200" dirty="0">
                <a:effectLst/>
              </a:rPr>
              <a:t> </a:t>
            </a:r>
            <a:r>
              <a:rPr lang="it-IT" sz="1200" b="1" dirty="0">
                <a:effectLst/>
              </a:rPr>
              <a:t>16</a:t>
            </a:r>
            <a:r>
              <a:rPr lang="it-IT" sz="1200" dirty="0">
                <a:effectLst/>
              </a:rPr>
              <a:t> P08036</a:t>
            </a:r>
            <a:endParaRPr lang="it-IT" sz="1200" dirty="0">
              <a:solidFill>
                <a:srgbClr val="0070C0"/>
              </a:solidFill>
              <a:effectLst/>
            </a:endParaRPr>
          </a:p>
        </p:txBody>
      </p:sp>
      <p:pic>
        <p:nvPicPr>
          <p:cNvPr id="2" name="Immagine 1" descr="Immagine che contiene schermata, casa, Rettangolo&#10;&#10;Descrizione generata automaticamente">
            <a:extLst>
              <a:ext uri="{FF2B5EF4-FFF2-40B4-BE49-F238E27FC236}">
                <a16:creationId xmlns:a16="http://schemas.microsoft.com/office/drawing/2014/main" id="{1A3ED462-2593-17BC-096E-C7E51EAF82EA}"/>
              </a:ext>
            </a:extLst>
          </p:cNvPr>
          <p:cNvPicPr>
            <a:picLocks noChangeAspect="1"/>
          </p:cNvPicPr>
          <p:nvPr/>
        </p:nvPicPr>
        <p:blipFill>
          <a:blip r:embed="rId5"/>
          <a:stretch>
            <a:fillRect/>
          </a:stretch>
        </p:blipFill>
        <p:spPr>
          <a:xfrm>
            <a:off x="2013135" y="2504776"/>
            <a:ext cx="4404757" cy="2224806"/>
          </a:xfrm>
          <a:prstGeom prst="rect">
            <a:avLst/>
          </a:prstGeom>
        </p:spPr>
      </p:pic>
      <p:sp>
        <p:nvSpPr>
          <p:cNvPr id="10" name="Segnaposto piè di pagina 23">
            <a:extLst>
              <a:ext uri="{FF2B5EF4-FFF2-40B4-BE49-F238E27FC236}">
                <a16:creationId xmlns:a16="http://schemas.microsoft.com/office/drawing/2014/main" id="{ABBF32B9-5232-657F-A5CC-9F637D4E0630}"/>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Collaboration Meeting </a:t>
            </a:r>
            <a:r>
              <a:rPr lang="it-IT" dirty="0" err="1"/>
              <a:t>July</a:t>
            </a:r>
            <a:r>
              <a:rPr lang="it-IT" dirty="0"/>
              <a:t> 26 2024 – Annalisa D’Angelo</a:t>
            </a:r>
          </a:p>
        </p:txBody>
      </p:sp>
    </p:spTree>
    <p:extLst>
      <p:ext uri="{BB962C8B-B14F-4D97-AF65-F5344CB8AC3E}">
        <p14:creationId xmlns:p14="http://schemas.microsoft.com/office/powerpoint/2010/main" val="28705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itolo 1">
                <a:extLst>
                  <a:ext uri="{FF2B5EF4-FFF2-40B4-BE49-F238E27FC236}">
                    <a16:creationId xmlns:a16="http://schemas.microsoft.com/office/drawing/2014/main" id="{D430C7D4-D863-BBE9-B99C-439E478BBB3C}"/>
                  </a:ext>
                </a:extLst>
              </p:cNvPr>
              <p:cNvSpPr txBox="1">
                <a:spLocks/>
              </p:cNvSpPr>
              <p:nvPr/>
            </p:nvSpPr>
            <p:spPr>
              <a:xfrm>
                <a:off x="-1" y="207590"/>
                <a:ext cx="84201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88900" lvl="3"/>
                <a:r>
                  <a:rPr lang="it-IT" sz="1600" b="1" kern="1200" dirty="0">
                    <a:solidFill>
                      <a:srgbClr val="C00000"/>
                    </a:solidFill>
                    <a:latin typeface="+mj-lt"/>
                    <a:ea typeface="+mj-ea"/>
                    <a:cs typeface="+mj-cs"/>
                  </a:rPr>
                  <a:t>The </a:t>
                </a:r>
                <a:r>
                  <a:rPr lang="it-IT" sz="1600" b="1" kern="1200" dirty="0" err="1">
                    <a:solidFill>
                      <a:srgbClr val="C00000"/>
                    </a:solidFill>
                    <a:latin typeface="+mj-lt"/>
                    <a:ea typeface="+mj-ea"/>
                    <a:cs typeface="+mj-cs"/>
                  </a:rPr>
                  <a:t>μ</a:t>
                </a:r>
                <a:r>
                  <a:rPr lang="it-IT" sz="1600" b="1" kern="1200" dirty="0">
                    <a:solidFill>
                      <a:srgbClr val="C00000"/>
                    </a:solidFill>
                    <a:latin typeface="+mj-lt"/>
                    <a:ea typeface="+mj-ea"/>
                    <a:cs typeface="+mj-cs"/>
                  </a:rPr>
                  <a:t>-RWELL Development for Large Area Detectors : </a:t>
                </a:r>
                <a14:m>
                  <m:oMath xmlns:m="http://schemas.openxmlformats.org/officeDocument/2006/math">
                    <m:r>
                      <m:rPr>
                        <m:sty m:val="p"/>
                      </m:rPr>
                      <a:rPr lang="it-IT" sz="1600" b="0" i="0" smtClean="0">
                        <a:solidFill>
                          <a:srgbClr val="C00000"/>
                        </a:solidFill>
                        <a:latin typeface="Cambria Math" panose="02040503050406030204" pitchFamily="18" charset="0"/>
                        <a:ea typeface="Cambria Math" panose="02040503050406030204" pitchFamily="18" charset="0"/>
                      </a:rPr>
                      <m:t>Spatial</m:t>
                    </m:r>
                    <m:r>
                      <a:rPr lang="it-IT" sz="1600" b="0" i="0" smtClean="0">
                        <a:solidFill>
                          <a:srgbClr val="C00000"/>
                        </a:solidFill>
                        <a:latin typeface="Cambria Math" panose="02040503050406030204" pitchFamily="18" charset="0"/>
                        <a:ea typeface="Cambria Math" panose="02040503050406030204" pitchFamily="18" charset="0"/>
                      </a:rPr>
                      <m:t> </m:t>
                    </m:r>
                    <m:r>
                      <m:rPr>
                        <m:sty m:val="p"/>
                      </m:rPr>
                      <a:rPr lang="it-IT" sz="1600" b="0" i="0" smtClean="0">
                        <a:solidFill>
                          <a:srgbClr val="C00000"/>
                        </a:solidFill>
                        <a:latin typeface="Cambria Math" panose="02040503050406030204" pitchFamily="18" charset="0"/>
                        <a:ea typeface="Cambria Math" panose="02040503050406030204" pitchFamily="18" charset="0"/>
                      </a:rPr>
                      <m:t>resolutio</m:t>
                    </m:r>
                    <m:r>
                      <a:rPr lang="it-IT" sz="1600" b="0" i="1" smtClean="0">
                        <a:solidFill>
                          <a:srgbClr val="C00000"/>
                        </a:solidFill>
                        <a:latin typeface="Cambria Math" panose="02040503050406030204" pitchFamily="18" charset="0"/>
                        <a:ea typeface="Cambria Math" panose="02040503050406030204" pitchFamily="18" charset="0"/>
                      </a:rPr>
                      <m:t>𝑛</m:t>
                    </m:r>
                    <m:r>
                      <a:rPr lang="it-IT" sz="1600" b="0" i="1" smtClean="0">
                        <a:solidFill>
                          <a:srgbClr val="C00000"/>
                        </a:solidFill>
                        <a:latin typeface="Cambria Math" panose="02040503050406030204" pitchFamily="18" charset="0"/>
                        <a:ea typeface="Cambria Math" panose="02040503050406030204" pitchFamily="18" charset="0"/>
                      </a:rPr>
                      <m:t> </m:t>
                    </m:r>
                    <m:r>
                      <a:rPr lang="it-IT" sz="1600" b="1" i="1" smtClean="0">
                        <a:solidFill>
                          <a:srgbClr val="C00000"/>
                        </a:solidFill>
                        <a:latin typeface="Cambria Math" panose="02040503050406030204" pitchFamily="18" charset="0"/>
                        <a:ea typeface="Cambria Math" panose="02040503050406030204" pitchFamily="18" charset="0"/>
                      </a:rPr>
                      <m:t>→</m:t>
                    </m:r>
                    <m:r>
                      <a:rPr lang="en-US" sz="1600" b="1" i="1">
                        <a:solidFill>
                          <a:srgbClr val="C00000"/>
                        </a:solidFill>
                        <a:latin typeface="Cambria Math" panose="02040503050406030204" pitchFamily="18" charset="0"/>
                        <a:ea typeface="Cambria Math" panose="02040503050406030204" pitchFamily="18" charset="0"/>
                      </a:rPr>
                      <m:t>𝝁</m:t>
                    </m:r>
                  </m:oMath>
                </a14:m>
                <a:r>
                  <a:rPr lang="en-US" sz="1600" b="1" dirty="0">
                    <a:solidFill>
                      <a:srgbClr val="C00000"/>
                    </a:solidFill>
                  </a:rPr>
                  <a:t>TPC reconstruction</a:t>
                </a:r>
              </a:p>
              <a:p>
                <a:pPr marL="7938" lvl="3" algn="ctr">
                  <a:lnSpc>
                    <a:spcPct val="90000"/>
                  </a:lnSpc>
                  <a:spcBef>
                    <a:spcPct val="0"/>
                  </a:spcBef>
                  <a:spcAft>
                    <a:spcPts val="600"/>
                  </a:spcAft>
                  <a:defRPr/>
                </a:pPr>
                <a:endParaRPr lang="it-IT" sz="1600" b="1" i="1" kern="1200" dirty="0">
                  <a:solidFill>
                    <a:srgbClr val="C00000"/>
                  </a:solidFill>
                  <a:latin typeface="+mj-lt"/>
                  <a:ea typeface="+mj-ea"/>
                  <a:cs typeface="+mj-cs"/>
                </a:endParaRPr>
              </a:p>
            </p:txBody>
          </p:sp>
        </mc:Choice>
        <mc:Fallback>
          <p:sp>
            <p:nvSpPr>
              <p:cNvPr id="5" name="Titolo 1">
                <a:extLst>
                  <a:ext uri="{FF2B5EF4-FFF2-40B4-BE49-F238E27FC236}">
                    <a16:creationId xmlns:a16="http://schemas.microsoft.com/office/drawing/2014/main" id="{D430C7D4-D863-BBE9-B99C-439E478BBB3C}"/>
                  </a:ext>
                </a:extLst>
              </p:cNvPr>
              <p:cNvSpPr txBox="1">
                <a:spLocks noRot="1" noChangeAspect="1" noMove="1" noResize="1" noEditPoints="1" noAdjustHandles="1" noChangeArrowheads="1" noChangeShapeType="1" noTextEdit="1"/>
              </p:cNvSpPr>
              <p:nvPr/>
            </p:nvSpPr>
            <p:spPr>
              <a:xfrm>
                <a:off x="-1" y="207590"/>
                <a:ext cx="8420100" cy="395991"/>
              </a:xfrm>
              <a:prstGeom prst="rect">
                <a:avLst/>
              </a:prstGeom>
              <a:blipFill>
                <a:blip r:embed="rId3"/>
                <a:stretch>
                  <a:fillRect t="-25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CasellaDiTesto 5">
                <a:extLst>
                  <a:ext uri="{FF2B5EF4-FFF2-40B4-BE49-F238E27FC236}">
                    <a16:creationId xmlns:a16="http://schemas.microsoft.com/office/drawing/2014/main" id="{BA76EC81-DDBE-9E4F-A277-D99AA5F5E2EB}"/>
                  </a:ext>
                </a:extLst>
              </p:cNvPr>
              <p:cNvSpPr txBox="1"/>
              <p:nvPr/>
            </p:nvSpPr>
            <p:spPr>
              <a:xfrm>
                <a:off x="414622" y="788373"/>
                <a:ext cx="7412029" cy="557717"/>
              </a:xfrm>
              <a:prstGeom prst="rect">
                <a:avLst/>
              </a:prstGeom>
              <a:noFill/>
            </p:spPr>
            <p:txBody>
              <a:bodyPr wrap="none" rtlCol="0">
                <a:spAutoFit/>
              </a:bodyPr>
              <a:lstStyle/>
              <a:p>
                <a:r>
                  <a:rPr lang="it-IT" b="1" dirty="0"/>
                  <a:t>The</a:t>
                </a:r>
                <a:r>
                  <a:rPr lang="it-IT" b="1" dirty="0">
                    <a:solidFill>
                      <a:srgbClr val="C00000"/>
                    </a:solidFill>
                  </a:rPr>
                  <a:t> </a:t>
                </a:r>
                <a14:m>
                  <m:oMath xmlns:m="http://schemas.openxmlformats.org/officeDocument/2006/math">
                    <m:r>
                      <a:rPr lang="it-IT" b="1" i="1" smtClean="0">
                        <a:solidFill>
                          <a:srgbClr val="C00000"/>
                        </a:solidFill>
                        <a:latin typeface="Cambria Math" panose="02040503050406030204" pitchFamily="18" charset="0"/>
                      </a:rPr>
                      <m:t>𝝁</m:t>
                    </m:r>
                    <m:r>
                      <a:rPr lang="it-IT" b="1" i="1" smtClean="0">
                        <a:solidFill>
                          <a:srgbClr val="C00000"/>
                        </a:solidFill>
                        <a:latin typeface="Cambria Math" panose="02040503050406030204" pitchFamily="18" charset="0"/>
                      </a:rPr>
                      <m:t>𝑻𝑷𝑪</m:t>
                    </m:r>
                  </m:oMath>
                </a14:m>
                <a:r>
                  <a:rPr lang="en-US" dirty="0"/>
                  <a:t> reconstruction algorithm: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𝑧</m:t>
                        </m:r>
                      </m:e>
                      <m:sub>
                        <m:r>
                          <a:rPr lang="en-US" sz="2800" b="0" i="1" smtClean="0">
                            <a:latin typeface="Cambria Math" panose="02040503050406030204" pitchFamily="18" charset="0"/>
                          </a:rPr>
                          <m:t>𝑘</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𝑣</m:t>
                        </m:r>
                      </m:e>
                      <m:sub>
                        <m:r>
                          <a:rPr lang="en-US" sz="2800" b="0" i="1" smtClean="0">
                            <a:latin typeface="Cambria Math" panose="02040503050406030204" pitchFamily="18" charset="0"/>
                          </a:rPr>
                          <m:t>𝑑𝑟𝑖𝑓𝑡</m:t>
                        </m:r>
                      </m:sub>
                    </m:sSub>
                    <m:r>
                      <a:rPr lang="en-US" sz="2800" b="0" i="1" smtClean="0">
                        <a:latin typeface="Cambria Math" panose="02040503050406030204" pitchFamily="18" charset="0"/>
                        <a:ea typeface="Cambria Math" panose="02040503050406030204" pitchFamily="18" charset="0"/>
                      </a:rPr>
                      <m:t>∙</m:t>
                    </m:r>
                    <m:d>
                      <m:dPr>
                        <m:ctrlPr>
                          <a:rPr lang="en-US" sz="2800" b="0" i="1" smtClean="0">
                            <a:latin typeface="Cambria Math" panose="02040503050406030204" pitchFamily="18" charset="0"/>
                            <a:ea typeface="Cambria Math" panose="02040503050406030204" pitchFamily="18" charset="0"/>
                          </a:rPr>
                        </m:ctrlPr>
                      </m:dPr>
                      <m:e>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𝑡</m:t>
                            </m:r>
                          </m:e>
                          <m:sub>
                            <m:r>
                              <a:rPr lang="en-US" sz="2800" b="0" i="1" smtClean="0">
                                <a:latin typeface="Cambria Math" panose="02040503050406030204" pitchFamily="18" charset="0"/>
                                <a:ea typeface="Cambria Math" panose="02040503050406030204" pitchFamily="18" charset="0"/>
                              </a:rPr>
                              <m:t>𝑘</m:t>
                            </m:r>
                          </m:sub>
                        </m:sSub>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𝑡</m:t>
                            </m:r>
                          </m:e>
                          <m:sub>
                            <m:r>
                              <a:rPr lang="en-US" sz="2800" b="0" i="1" smtClean="0">
                                <a:latin typeface="Cambria Math" panose="02040503050406030204" pitchFamily="18" charset="0"/>
                                <a:ea typeface="Cambria Math" panose="02040503050406030204" pitchFamily="18" charset="0"/>
                              </a:rPr>
                              <m:t>0</m:t>
                            </m:r>
                          </m:sub>
                        </m:sSub>
                      </m:e>
                    </m:d>
                  </m:oMath>
                </a14:m>
                <a:endParaRPr lang="en-US" sz="2800" dirty="0"/>
              </a:p>
            </p:txBody>
          </p:sp>
        </mc:Choice>
        <mc:Fallback>
          <p:sp>
            <p:nvSpPr>
              <p:cNvPr id="6" name="CasellaDiTesto 5">
                <a:extLst>
                  <a:ext uri="{FF2B5EF4-FFF2-40B4-BE49-F238E27FC236}">
                    <a16:creationId xmlns:a16="http://schemas.microsoft.com/office/drawing/2014/main" id="{BA76EC81-DDBE-9E4F-A277-D99AA5F5E2EB}"/>
                  </a:ext>
                </a:extLst>
              </p:cNvPr>
              <p:cNvSpPr txBox="1">
                <a:spLocks noRot="1" noChangeAspect="1" noMove="1" noResize="1" noEditPoints="1" noAdjustHandles="1" noChangeArrowheads="1" noChangeShapeType="1" noTextEdit="1"/>
              </p:cNvSpPr>
              <p:nvPr/>
            </p:nvSpPr>
            <p:spPr>
              <a:xfrm>
                <a:off x="414622" y="788373"/>
                <a:ext cx="7412029" cy="557717"/>
              </a:xfrm>
              <a:prstGeom prst="rect">
                <a:avLst/>
              </a:prstGeom>
              <a:blipFill>
                <a:blip r:embed="rId4"/>
                <a:stretch>
                  <a:fillRect l="-684" b="-10870"/>
                </a:stretch>
              </a:blipFill>
            </p:spPr>
            <p:txBody>
              <a:bodyPr/>
              <a:lstStyle/>
              <a:p>
                <a:r>
                  <a:rPr lang="en-US">
                    <a:noFill/>
                  </a:rPr>
                  <a:t> </a:t>
                </a:r>
              </a:p>
            </p:txBody>
          </p:sp>
        </mc:Fallback>
      </mc:AlternateContent>
      <p:sp>
        <p:nvSpPr>
          <p:cNvPr id="3" name="Segnaposto numero diapositiva 7">
            <a:extLst>
              <a:ext uri="{FF2B5EF4-FFF2-40B4-BE49-F238E27FC236}">
                <a16:creationId xmlns:a16="http://schemas.microsoft.com/office/drawing/2014/main" id="{B2AE931E-30D9-87B5-CE3E-2F8DCC77C8B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a:t>
            </a:fld>
            <a:endParaRPr lang="en-US"/>
          </a:p>
        </p:txBody>
      </p:sp>
      <p:cxnSp>
        <p:nvCxnSpPr>
          <p:cNvPr id="4" name="Straight Connector 31">
            <a:extLst>
              <a:ext uri="{FF2B5EF4-FFF2-40B4-BE49-F238E27FC236}">
                <a16:creationId xmlns:a16="http://schemas.microsoft.com/office/drawing/2014/main" id="{2DFC3AF4-71E6-D789-F1A3-50DAB677DFC4}"/>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a16="http://schemas.microsoft.com/office/drawing/2014/main" id="{AE895C32-8777-3103-BD56-52A74A32718D}"/>
              </a:ext>
            </a:extLst>
          </p:cNvPr>
          <p:cNvSpPr txBox="1"/>
          <p:nvPr/>
        </p:nvSpPr>
        <p:spPr>
          <a:xfrm>
            <a:off x="3493473" y="4428752"/>
            <a:ext cx="4317009" cy="276999"/>
          </a:xfrm>
          <a:prstGeom prst="rect">
            <a:avLst/>
          </a:prstGeom>
          <a:noFill/>
        </p:spPr>
        <p:txBody>
          <a:bodyPr wrap="square">
            <a:spAutoFit/>
          </a:bodyPr>
          <a:lstStyle/>
          <a:p>
            <a:r>
              <a:rPr lang="it-IT" sz="1200" dirty="0">
                <a:effectLst/>
              </a:rPr>
              <a:t>G. Bencivenni </a:t>
            </a:r>
            <a:r>
              <a:rPr lang="it-IT" sz="1200" i="1" dirty="0">
                <a:effectLst/>
              </a:rPr>
              <a:t>et al</a:t>
            </a:r>
            <a:r>
              <a:rPr lang="it-IT" sz="1200" dirty="0">
                <a:effectLst/>
              </a:rPr>
              <a:t> 2021 </a:t>
            </a:r>
            <a:r>
              <a:rPr lang="it-IT" sz="1200" i="1" dirty="0">
                <a:effectLst/>
              </a:rPr>
              <a:t>JINST</a:t>
            </a:r>
            <a:r>
              <a:rPr lang="it-IT" sz="1200" dirty="0">
                <a:effectLst/>
              </a:rPr>
              <a:t> </a:t>
            </a:r>
            <a:r>
              <a:rPr lang="it-IT" sz="1200" b="1" dirty="0">
                <a:effectLst/>
              </a:rPr>
              <a:t>16</a:t>
            </a:r>
            <a:r>
              <a:rPr lang="it-IT" sz="1200" dirty="0">
                <a:effectLst/>
              </a:rPr>
              <a:t> P08036</a:t>
            </a:r>
            <a:endParaRPr lang="it-IT" sz="1200" dirty="0">
              <a:solidFill>
                <a:srgbClr val="0070C0"/>
              </a:solidFill>
              <a:effectLst/>
            </a:endParaRPr>
          </a:p>
        </p:txBody>
      </p:sp>
      <p:pic>
        <p:nvPicPr>
          <p:cNvPr id="7" name="Immagine 6" descr="Immagine che contiene testo, linea, diagramma, Diagramma&#10;&#10;Descrizione generata automaticamente">
            <a:extLst>
              <a:ext uri="{FF2B5EF4-FFF2-40B4-BE49-F238E27FC236}">
                <a16:creationId xmlns:a16="http://schemas.microsoft.com/office/drawing/2014/main" id="{04CB510B-BBB7-05ED-A0AE-E8333635C311}"/>
              </a:ext>
            </a:extLst>
          </p:cNvPr>
          <p:cNvPicPr>
            <a:picLocks noChangeAspect="1"/>
          </p:cNvPicPr>
          <p:nvPr/>
        </p:nvPicPr>
        <p:blipFill>
          <a:blip r:embed="rId5"/>
          <a:stretch>
            <a:fillRect/>
          </a:stretch>
        </p:blipFill>
        <p:spPr>
          <a:xfrm>
            <a:off x="3521266" y="1390737"/>
            <a:ext cx="5366720" cy="2607924"/>
          </a:xfrm>
          <a:prstGeom prst="rect">
            <a:avLst/>
          </a:prstGeom>
        </p:spPr>
      </p:pic>
      <p:sp>
        <p:nvSpPr>
          <p:cNvPr id="16" name="CasellaDiTesto 15">
            <a:extLst>
              <a:ext uri="{FF2B5EF4-FFF2-40B4-BE49-F238E27FC236}">
                <a16:creationId xmlns:a16="http://schemas.microsoft.com/office/drawing/2014/main" id="{4DBB53A8-11CC-2731-8C1B-78FF9A0107AE}"/>
              </a:ext>
            </a:extLst>
          </p:cNvPr>
          <p:cNvSpPr txBox="1"/>
          <p:nvPr/>
        </p:nvSpPr>
        <p:spPr>
          <a:xfrm>
            <a:off x="4245169" y="1296006"/>
            <a:ext cx="332142" cy="369332"/>
          </a:xfrm>
          <a:prstGeom prst="rect">
            <a:avLst/>
          </a:prstGeom>
          <a:noFill/>
        </p:spPr>
        <p:txBody>
          <a:bodyPr wrap="none" rtlCol="0">
            <a:spAutoFit/>
          </a:bodyPr>
          <a:lstStyle/>
          <a:p>
            <a:r>
              <a:rPr lang="en-US" dirty="0" err="1"/>
              <a:t>t</a:t>
            </a:r>
            <a:r>
              <a:rPr lang="en-US" baseline="-25000" dirty="0" err="1"/>
              <a:t>k</a:t>
            </a:r>
            <a:endParaRPr lang="en-US" dirty="0"/>
          </a:p>
        </p:txBody>
      </p:sp>
      <p:cxnSp>
        <p:nvCxnSpPr>
          <p:cNvPr id="18" name="Connettore 2 17">
            <a:extLst>
              <a:ext uri="{FF2B5EF4-FFF2-40B4-BE49-F238E27FC236}">
                <a16:creationId xmlns:a16="http://schemas.microsoft.com/office/drawing/2014/main" id="{34F57896-4467-673B-A423-1A7ABC7CEFF7}"/>
              </a:ext>
            </a:extLst>
          </p:cNvPr>
          <p:cNvCxnSpPr>
            <a:cxnSpLocks/>
          </p:cNvCxnSpPr>
          <p:nvPr/>
        </p:nvCxnSpPr>
        <p:spPr>
          <a:xfrm>
            <a:off x="4458467" y="1725901"/>
            <a:ext cx="332692" cy="6687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3" name="Immagine 22" descr="Immagine che contiene testo, Carattere, linea, calligrafia&#10;&#10;Descrizione generata automaticamente">
            <a:extLst>
              <a:ext uri="{FF2B5EF4-FFF2-40B4-BE49-F238E27FC236}">
                <a16:creationId xmlns:a16="http://schemas.microsoft.com/office/drawing/2014/main" id="{591A9664-BB1B-915F-F89A-A86AA9D1473C}"/>
              </a:ext>
            </a:extLst>
          </p:cNvPr>
          <p:cNvPicPr>
            <a:picLocks noChangeAspect="1"/>
          </p:cNvPicPr>
          <p:nvPr/>
        </p:nvPicPr>
        <p:blipFill>
          <a:blip r:embed="rId6"/>
          <a:stretch>
            <a:fillRect/>
          </a:stretch>
        </p:blipFill>
        <p:spPr>
          <a:xfrm>
            <a:off x="3282626" y="3665920"/>
            <a:ext cx="3017065" cy="803411"/>
          </a:xfrm>
          <a:prstGeom prst="rect">
            <a:avLst/>
          </a:prstGeom>
        </p:spPr>
      </p:pic>
      <mc:AlternateContent xmlns:mc="http://schemas.openxmlformats.org/markup-compatibility/2006">
        <mc:Choice xmlns:a14="http://schemas.microsoft.com/office/drawing/2010/main" Requires="a14">
          <p:sp>
            <p:nvSpPr>
              <p:cNvPr id="24" name="CasellaDiTesto 23">
                <a:extLst>
                  <a:ext uri="{FF2B5EF4-FFF2-40B4-BE49-F238E27FC236}">
                    <a16:creationId xmlns:a16="http://schemas.microsoft.com/office/drawing/2014/main" id="{CE20E7EC-199B-C202-D73B-7EE444567B78}"/>
                  </a:ext>
                </a:extLst>
              </p:cNvPr>
              <p:cNvSpPr txBox="1"/>
              <p:nvPr/>
            </p:nvSpPr>
            <p:spPr>
              <a:xfrm>
                <a:off x="79176" y="1370550"/>
                <a:ext cx="3442090" cy="2400657"/>
              </a:xfrm>
              <a:prstGeom prst="rect">
                <a:avLst/>
              </a:prstGeom>
              <a:noFill/>
            </p:spPr>
            <p:txBody>
              <a:bodyPr wrap="square" rtlCol="0">
                <a:spAutoFit/>
              </a:bodyPr>
              <a:lstStyle/>
              <a:p>
                <a:r>
                  <a:rPr lang="en-US" dirty="0">
                    <a:solidFill>
                      <a:srgbClr val="0070C0"/>
                    </a:solidFill>
                  </a:rPr>
                  <a:t>The </a:t>
                </a:r>
                <a14:m>
                  <m:oMath xmlns:m="http://schemas.openxmlformats.org/officeDocument/2006/math">
                    <m:r>
                      <a:rPr lang="it-IT" b="1" i="1" smtClean="0">
                        <a:solidFill>
                          <a:srgbClr val="0070C0"/>
                        </a:solidFill>
                        <a:latin typeface="Cambria Math" panose="02040503050406030204" pitchFamily="18" charset="0"/>
                      </a:rPr>
                      <m:t>𝝁</m:t>
                    </m:r>
                    <m:r>
                      <a:rPr lang="it-IT" b="1" i="1" smtClean="0">
                        <a:solidFill>
                          <a:srgbClr val="0070C0"/>
                        </a:solidFill>
                        <a:latin typeface="Cambria Math" panose="02040503050406030204" pitchFamily="18" charset="0"/>
                      </a:rPr>
                      <m:t>𝑻𝑷𝑪</m:t>
                    </m:r>
                  </m:oMath>
                </a14:m>
                <a:r>
                  <a:rPr lang="en-US" dirty="0">
                    <a:solidFill>
                      <a:srgbClr val="0070C0"/>
                    </a:solidFill>
                  </a:rPr>
                  <a:t> algorithm requires knowledge of:</a:t>
                </a:r>
              </a:p>
              <a:p>
                <a:endParaRPr lang="en-US" dirty="0"/>
              </a:p>
              <a:p>
                <a:pPr marL="285750" indent="-285750">
                  <a:buFont typeface="Arial" panose="020B0604020202020204" pitchFamily="34" charset="0"/>
                  <a:buChar char="•"/>
                </a:pPr>
                <a:r>
                  <a:rPr lang="en-US" dirty="0"/>
                  <a:t>the reference time t</a:t>
                </a:r>
                <a:r>
                  <a:rPr lang="en-US" baseline="-25000" dirty="0"/>
                  <a:t>0</a:t>
                </a:r>
              </a:p>
              <a:p>
                <a:pPr marL="285750" indent="-285750">
                  <a:buFont typeface="Arial" panose="020B0604020202020204" pitchFamily="34" charset="0"/>
                  <a:buChar char="•"/>
                </a:pPr>
                <a:r>
                  <a:rPr lang="en-US" dirty="0"/>
                  <a:t>the strip charge arrival time </a:t>
                </a:r>
                <a:r>
                  <a:rPr lang="en-US" dirty="0" err="1"/>
                  <a:t>t</a:t>
                </a:r>
                <a:r>
                  <a:rPr lang="en-US" baseline="-25000" dirty="0" err="1"/>
                  <a:t>k</a:t>
                </a:r>
                <a:r>
                  <a:rPr lang="en-US" dirty="0"/>
                  <a:t> </a:t>
                </a:r>
              </a:p>
              <a:p>
                <a:pPr marL="285750" indent="-285750">
                  <a:buFont typeface="Arial" panose="020B0604020202020204" pitchFamily="34" charset="0"/>
                  <a:buChar char="•"/>
                </a:pPr>
                <a:r>
                  <a:rPr lang="en-US" dirty="0"/>
                  <a:t>the charge drift velocity </a:t>
                </a:r>
                <a:r>
                  <a:rPr lang="en-US" dirty="0" err="1"/>
                  <a:t>v</a:t>
                </a:r>
                <a:r>
                  <a:rPr lang="en-US" baseline="-25000" dirty="0" err="1"/>
                  <a:t>drift</a:t>
                </a:r>
                <a:endParaRPr lang="en-US" baseline="-25000" dirty="0"/>
              </a:p>
              <a:p>
                <a:pPr marL="285750" indent="-285750">
                  <a:buFont typeface="Arial" panose="020B0604020202020204" pitchFamily="34" charset="0"/>
                  <a:buChar char="•"/>
                </a:pPr>
                <a:endParaRPr lang="en-US" baseline="-25000" dirty="0"/>
              </a:p>
              <a:p>
                <a:pPr marL="285750" indent="-285750">
                  <a:buFont typeface="Arial" panose="020B0604020202020204" pitchFamily="34" charset="0"/>
                  <a:buChar char="•"/>
                </a:pPr>
                <a:endParaRPr lang="en-US" baseline="-25000" dirty="0"/>
              </a:p>
              <a:p>
                <a:r>
                  <a:rPr lang="en-US" dirty="0">
                    <a:solidFill>
                      <a:srgbClr val="FF0000"/>
                    </a:solidFill>
                  </a:rPr>
                  <a:t>It requires a fit for each hit strip</a:t>
                </a:r>
              </a:p>
            </p:txBody>
          </p:sp>
        </mc:Choice>
        <mc:Fallback>
          <p:sp>
            <p:nvSpPr>
              <p:cNvPr id="24" name="CasellaDiTesto 23">
                <a:extLst>
                  <a:ext uri="{FF2B5EF4-FFF2-40B4-BE49-F238E27FC236}">
                    <a16:creationId xmlns:a16="http://schemas.microsoft.com/office/drawing/2014/main" id="{CE20E7EC-199B-C202-D73B-7EE444567B78}"/>
                  </a:ext>
                </a:extLst>
              </p:cNvPr>
              <p:cNvSpPr txBox="1">
                <a:spLocks noRot="1" noChangeAspect="1" noMove="1" noResize="1" noEditPoints="1" noAdjustHandles="1" noChangeArrowheads="1" noChangeShapeType="1" noTextEdit="1"/>
              </p:cNvSpPr>
              <p:nvPr/>
            </p:nvSpPr>
            <p:spPr>
              <a:xfrm>
                <a:off x="79176" y="1370550"/>
                <a:ext cx="3442090" cy="2400657"/>
              </a:xfrm>
              <a:prstGeom prst="rect">
                <a:avLst/>
              </a:prstGeom>
              <a:blipFill>
                <a:blip r:embed="rId7"/>
                <a:stretch>
                  <a:fillRect l="-1471" t="-1579" b="-2632"/>
                </a:stretch>
              </a:blipFill>
            </p:spPr>
            <p:txBody>
              <a:bodyPr/>
              <a:lstStyle/>
              <a:p>
                <a:r>
                  <a:rPr lang="en-US">
                    <a:noFill/>
                  </a:rPr>
                  <a:t> </a:t>
                </a:r>
              </a:p>
            </p:txBody>
          </p:sp>
        </mc:Fallback>
      </mc:AlternateContent>
      <p:pic>
        <p:nvPicPr>
          <p:cNvPr id="25" name="Immagine 24">
            <a:extLst>
              <a:ext uri="{FF2B5EF4-FFF2-40B4-BE49-F238E27FC236}">
                <a16:creationId xmlns:a16="http://schemas.microsoft.com/office/drawing/2014/main" id="{8A26F402-F971-1F6F-EAA5-FB8B87E32C11}"/>
              </a:ext>
            </a:extLst>
          </p:cNvPr>
          <p:cNvPicPr>
            <a:picLocks noChangeAspect="1"/>
          </p:cNvPicPr>
          <p:nvPr/>
        </p:nvPicPr>
        <p:blipFill>
          <a:blip r:embed="rId8"/>
          <a:stretch>
            <a:fillRect/>
          </a:stretch>
        </p:blipFill>
        <p:spPr>
          <a:xfrm>
            <a:off x="6047759" y="1404003"/>
            <a:ext cx="3017065" cy="1975850"/>
          </a:xfrm>
          <a:prstGeom prst="rect">
            <a:avLst/>
          </a:prstGeom>
        </p:spPr>
      </p:pic>
      <p:sp>
        <p:nvSpPr>
          <p:cNvPr id="26" name="CasellaDiTesto 25">
            <a:extLst>
              <a:ext uri="{FF2B5EF4-FFF2-40B4-BE49-F238E27FC236}">
                <a16:creationId xmlns:a16="http://schemas.microsoft.com/office/drawing/2014/main" id="{0AC09F68-3E2F-38E1-6A7C-D9E6F04D8CCD}"/>
              </a:ext>
            </a:extLst>
          </p:cNvPr>
          <p:cNvSpPr txBox="1"/>
          <p:nvPr/>
        </p:nvSpPr>
        <p:spPr>
          <a:xfrm>
            <a:off x="6272130" y="3332428"/>
            <a:ext cx="2792694" cy="1015663"/>
          </a:xfrm>
          <a:prstGeom prst="rect">
            <a:avLst/>
          </a:prstGeom>
          <a:solidFill>
            <a:schemeClr val="bg1"/>
          </a:solidFill>
        </p:spPr>
        <p:txBody>
          <a:bodyPr wrap="square" rtlCol="0">
            <a:spAutoFit/>
          </a:bodyPr>
          <a:lstStyle/>
          <a:p>
            <a:r>
              <a:rPr lang="en-US" sz="1200" dirty="0">
                <a:solidFill>
                  <a:srgbClr val="0070C0"/>
                </a:solidFill>
              </a:rPr>
              <a:t>Electron drift velocity of different gasses, as a function of the applied electric field</a:t>
            </a:r>
          </a:p>
          <a:p>
            <a:endParaRPr lang="en-US" sz="1200" dirty="0">
              <a:solidFill>
                <a:srgbClr val="0070C0"/>
              </a:solidFill>
            </a:endParaRPr>
          </a:p>
          <a:p>
            <a:r>
              <a:rPr lang="en-US" sz="1200" dirty="0">
                <a:solidFill>
                  <a:srgbClr val="0070C0"/>
                </a:solidFill>
              </a:rPr>
              <a:t>PDG</a:t>
            </a:r>
          </a:p>
          <a:p>
            <a:endParaRPr lang="en-US" sz="1200" dirty="0">
              <a:solidFill>
                <a:srgbClr val="0070C0"/>
              </a:solidFill>
            </a:endParaRPr>
          </a:p>
        </p:txBody>
      </p:sp>
      <p:sp>
        <p:nvSpPr>
          <p:cNvPr id="27" name="Segnaposto piè di pagina 23">
            <a:extLst>
              <a:ext uri="{FF2B5EF4-FFF2-40B4-BE49-F238E27FC236}">
                <a16:creationId xmlns:a16="http://schemas.microsoft.com/office/drawing/2014/main" id="{55F50DCB-BAAE-B780-F31F-3012927DCD5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Collaboration Meeting </a:t>
            </a:r>
            <a:r>
              <a:rPr lang="it-IT" dirty="0" err="1"/>
              <a:t>July</a:t>
            </a:r>
            <a:r>
              <a:rPr lang="it-IT" dirty="0"/>
              <a:t> 26 2024 – Annalisa D’Angelo</a:t>
            </a:r>
          </a:p>
        </p:txBody>
      </p:sp>
    </p:spTree>
    <p:extLst>
      <p:ext uri="{BB962C8B-B14F-4D97-AF65-F5344CB8AC3E}">
        <p14:creationId xmlns:p14="http://schemas.microsoft.com/office/powerpoint/2010/main" val="753405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a:t>
            </a:fld>
            <a:endParaRPr lang="en-US"/>
          </a:p>
        </p:txBody>
      </p:sp>
      <mc:AlternateContent xmlns:mc="http://schemas.openxmlformats.org/markup-compatibility/2006">
        <mc:Choice xmlns:a14="http://schemas.microsoft.com/office/drawing/2010/main" Requires="a14">
          <p:sp>
            <p:nvSpPr>
              <p:cNvPr id="4" name="Title 1">
                <a:extLst>
                  <a:ext uri="{FF2B5EF4-FFF2-40B4-BE49-F238E27FC236}">
                    <a16:creationId xmlns:a16="http://schemas.microsoft.com/office/drawing/2014/main" id="{8B93C969-506E-6372-E1AF-57C3C67A1F0F}"/>
                  </a:ext>
                </a:extLst>
              </p:cNvPr>
              <p:cNvSpPr txBox="1">
                <a:spLocks/>
              </p:cNvSpPr>
              <p:nvPr/>
            </p:nvSpPr>
            <p:spPr>
              <a:xfrm>
                <a:off x="362420" y="244032"/>
                <a:ext cx="8354067" cy="34627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sz="2800" dirty="0">
                    <a:solidFill>
                      <a:srgbClr val="C00000"/>
                    </a:solidFill>
                  </a:rPr>
                  <a:t>Tests performed on 1D </a:t>
                </a:r>
                <a14:m>
                  <m:oMath xmlns:m="http://schemas.openxmlformats.org/officeDocument/2006/math">
                    <m:r>
                      <a:rPr lang="en-US" sz="2800" i="1" smtClean="0">
                        <a:solidFill>
                          <a:srgbClr val="C00000"/>
                        </a:solidFill>
                        <a:latin typeface="Cambria Math" panose="02040503050406030204" pitchFamily="18" charset="0"/>
                        <a:ea typeface="Cambria Math" panose="02040503050406030204" pitchFamily="18" charset="0"/>
                      </a:rPr>
                      <m:t>𝝁</m:t>
                    </m:r>
                    <m:r>
                      <a:rPr lang="en-US" sz="2800" b="1" i="1" smtClean="0">
                        <a:solidFill>
                          <a:srgbClr val="C00000"/>
                        </a:solidFill>
                        <a:latin typeface="Cambria Math" panose="02040503050406030204" pitchFamily="18" charset="0"/>
                        <a:ea typeface="Cambria Math" panose="02040503050406030204" pitchFamily="18" charset="0"/>
                      </a:rPr>
                      <m:t>−</m:t>
                    </m:r>
                  </m:oMath>
                </a14:m>
                <a:r>
                  <a:rPr lang="en-US" sz="2800" dirty="0" err="1">
                    <a:solidFill>
                      <a:srgbClr val="C00000"/>
                    </a:solidFill>
                  </a:rPr>
                  <a:t>Rwell</a:t>
                </a:r>
                <a:r>
                  <a:rPr lang="en-US" sz="2800" dirty="0">
                    <a:solidFill>
                      <a:srgbClr val="C00000"/>
                    </a:solidFill>
                  </a:rPr>
                  <a:t> prototypes</a:t>
                </a:r>
              </a:p>
            </p:txBody>
          </p:sp>
        </mc:Choice>
        <mc:Fallback>
          <p:sp>
            <p:nvSpPr>
              <p:cNvPr id="4" name="Title 1">
                <a:extLst>
                  <a:ext uri="{FF2B5EF4-FFF2-40B4-BE49-F238E27FC236}">
                    <a16:creationId xmlns:a16="http://schemas.microsoft.com/office/drawing/2014/main" id="{8B93C969-506E-6372-E1AF-57C3C67A1F0F}"/>
                  </a:ext>
                </a:extLst>
              </p:cNvPr>
              <p:cNvSpPr txBox="1">
                <a:spLocks noRot="1" noChangeAspect="1" noMove="1" noResize="1" noEditPoints="1" noAdjustHandles="1" noChangeArrowheads="1" noChangeShapeType="1" noTextEdit="1"/>
              </p:cNvSpPr>
              <p:nvPr/>
            </p:nvSpPr>
            <p:spPr>
              <a:xfrm>
                <a:off x="362420" y="244032"/>
                <a:ext cx="8354067" cy="346278"/>
              </a:xfrm>
              <a:prstGeom prst="rect">
                <a:avLst/>
              </a:prstGeom>
              <a:blipFill>
                <a:blip r:embed="rId3"/>
                <a:stretch>
                  <a:fillRect l="-1821" t="-50000" b="-64286"/>
                </a:stretch>
              </a:blipFill>
            </p:spPr>
            <p:txBody>
              <a:bodyPr/>
              <a:lstStyle/>
              <a:p>
                <a:r>
                  <a:rPr lang="en-US">
                    <a:noFill/>
                  </a:rPr>
                  <a:t> </a:t>
                </a:r>
              </a:p>
            </p:txBody>
          </p:sp>
        </mc:Fallback>
      </mc:AlternateContent>
      <p:pic>
        <p:nvPicPr>
          <p:cNvPr id="7" name="Immagine 6" descr="Immagine che contiene schermata, ingegneria&#10;&#10;Descrizione generata automaticamente">
            <a:extLst>
              <a:ext uri="{FF2B5EF4-FFF2-40B4-BE49-F238E27FC236}">
                <a16:creationId xmlns:a16="http://schemas.microsoft.com/office/drawing/2014/main" id="{775CC44A-44D7-C3FB-FFEB-3E2DC41BEF2E}"/>
              </a:ext>
            </a:extLst>
          </p:cNvPr>
          <p:cNvPicPr>
            <a:picLocks noChangeAspect="1"/>
          </p:cNvPicPr>
          <p:nvPr/>
        </p:nvPicPr>
        <p:blipFill>
          <a:blip r:embed="rId4"/>
          <a:stretch>
            <a:fillRect/>
          </a:stretch>
        </p:blipFill>
        <p:spPr>
          <a:xfrm>
            <a:off x="0" y="765037"/>
            <a:ext cx="4169434" cy="1994434"/>
          </a:xfrm>
          <a:prstGeom prst="rect">
            <a:avLst/>
          </a:prstGeom>
        </p:spPr>
      </p:pic>
      <p:pic>
        <p:nvPicPr>
          <p:cNvPr id="6" name="Immagine 5" descr="Immagine che contiene testo, linea, diagramma, Diagramma&#10;&#10;Descrizione generata automaticamente">
            <a:extLst>
              <a:ext uri="{FF2B5EF4-FFF2-40B4-BE49-F238E27FC236}">
                <a16:creationId xmlns:a16="http://schemas.microsoft.com/office/drawing/2014/main" id="{BB65DF50-45CF-1F64-8274-1171C2B95145}"/>
              </a:ext>
            </a:extLst>
          </p:cNvPr>
          <p:cNvPicPr>
            <a:picLocks noChangeAspect="1"/>
          </p:cNvPicPr>
          <p:nvPr/>
        </p:nvPicPr>
        <p:blipFill>
          <a:blip r:embed="rId5"/>
          <a:stretch>
            <a:fillRect/>
          </a:stretch>
        </p:blipFill>
        <p:spPr>
          <a:xfrm>
            <a:off x="5076047" y="623831"/>
            <a:ext cx="3821966" cy="3611583"/>
          </a:xfrm>
          <a:prstGeom prst="rect">
            <a:avLst/>
          </a:prstGeom>
        </p:spPr>
      </p:pic>
      <mc:AlternateContent xmlns:mc="http://schemas.openxmlformats.org/markup-compatibility/2006">
        <mc:Choice xmlns:a14="http://schemas.microsoft.com/office/drawing/2010/main" Requires="a14">
          <p:sp>
            <p:nvSpPr>
              <p:cNvPr id="9" name="CasellaDiTesto 8">
                <a:extLst>
                  <a:ext uri="{FF2B5EF4-FFF2-40B4-BE49-F238E27FC236}">
                    <a16:creationId xmlns:a16="http://schemas.microsoft.com/office/drawing/2014/main" id="{E01BDE24-3BA1-AEC6-1783-1A2B8392467A}"/>
                  </a:ext>
                </a:extLst>
              </p:cNvPr>
              <p:cNvSpPr txBox="1"/>
              <p:nvPr/>
            </p:nvSpPr>
            <p:spPr>
              <a:xfrm>
                <a:off x="245988" y="2788615"/>
                <a:ext cx="4437108" cy="1880771"/>
              </a:xfrm>
              <a:prstGeom prst="rect">
                <a:avLst/>
              </a:prstGeom>
              <a:noFill/>
            </p:spPr>
            <p:txBody>
              <a:bodyPr wrap="square" rtlCol="0">
                <a:spAutoFit/>
              </a:bodyPr>
              <a:lstStyle/>
              <a:p>
                <a:pPr marL="285750" indent="-285750">
                  <a:buFont typeface="Arial" panose="020B0604020202020204" pitchFamily="34" charset="0"/>
                  <a:buChar char="•"/>
                </a:pPr>
                <a:r>
                  <a:rPr lang="en-US" dirty="0"/>
                  <a:t>The reference time </a:t>
                </a:r>
                <a:r>
                  <a:rPr lang="en-US" dirty="0">
                    <a:solidFill>
                      <a:srgbClr val="C00000"/>
                    </a:solidFill>
                  </a:rPr>
                  <a:t>t</a:t>
                </a:r>
                <a:r>
                  <a:rPr lang="en-US" baseline="-25000" dirty="0">
                    <a:solidFill>
                      <a:srgbClr val="C00000"/>
                    </a:solidFill>
                  </a:rPr>
                  <a:t>0</a:t>
                </a:r>
                <a:r>
                  <a:rPr lang="en-US" baseline="-25000" dirty="0"/>
                  <a:t> </a:t>
                </a:r>
                <a:r>
                  <a:rPr lang="en-US" dirty="0"/>
                  <a:t>is provided by</a:t>
                </a:r>
              </a:p>
              <a:p>
                <a:r>
                  <a:rPr lang="en-US" dirty="0"/>
                  <a:t>plastic scintillators providing the DAQ trigger</a:t>
                </a:r>
              </a:p>
              <a:p>
                <a:endParaRPr lang="en-US" dirty="0"/>
              </a:p>
              <a:p>
                <a:pPr marL="285750" indent="-285750">
                  <a:buFont typeface="Arial" panose="020B0604020202020204" pitchFamily="34" charset="0"/>
                  <a:buChar char="•"/>
                </a:pPr>
                <a:r>
                  <a:rPr lang="en-US" dirty="0"/>
                  <a:t>The reconstructed track: </a:t>
                </a:r>
                <a:r>
                  <a:rPr lang="en-US" dirty="0">
                    <a:solidFill>
                      <a:srgbClr val="C00000"/>
                    </a:solidFill>
                  </a:rPr>
                  <a:t>z = p</a:t>
                </a:r>
                <a:r>
                  <a:rPr lang="en-US" baseline="-25000" dirty="0">
                    <a:solidFill>
                      <a:srgbClr val="C00000"/>
                    </a:solidFill>
                  </a:rPr>
                  <a:t>0</a:t>
                </a:r>
                <a:r>
                  <a:rPr lang="en-US" dirty="0">
                    <a:solidFill>
                      <a:srgbClr val="C00000"/>
                    </a:solidFill>
                  </a:rPr>
                  <a:t> +p</a:t>
                </a:r>
                <a:r>
                  <a:rPr lang="en-US" baseline="-25000" dirty="0">
                    <a:solidFill>
                      <a:srgbClr val="C00000"/>
                    </a:solidFill>
                  </a:rPr>
                  <a:t>1 </a:t>
                </a:r>
                <a:r>
                  <a:rPr lang="en-US" dirty="0">
                    <a:solidFill>
                      <a:srgbClr val="C00000"/>
                    </a:solidFill>
                  </a:rPr>
                  <a:t>x</a:t>
                </a:r>
              </a:p>
              <a:p>
                <a:r>
                  <a:rPr lang="en-US" dirty="0"/>
                  <a:t>is used to provide the “measured” x at the middle plane of the detector: </a:t>
                </a:r>
                <a14:m>
                  <m:oMath xmlns:m="http://schemas.openxmlformats.org/officeDocument/2006/math">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f>
                      <m:fPr>
                        <m:ctrlPr>
                          <a:rPr lang="en-US" b="0" i="1" smtClean="0">
                            <a:solidFill>
                              <a:srgbClr val="C00000"/>
                            </a:solidFill>
                            <a:latin typeface="Cambria Math" panose="02040503050406030204" pitchFamily="18" charset="0"/>
                          </a:rPr>
                        </m:ctrlPr>
                      </m:fPr>
                      <m:num>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𝑧</m:t>
                            </m:r>
                          </m:e>
                          <m:sub>
                            <m:r>
                              <a:rPr lang="en-US" b="0" i="1" smtClean="0">
                                <a:solidFill>
                                  <a:srgbClr val="C00000"/>
                                </a:solidFill>
                                <a:latin typeface="Cambria Math" panose="02040503050406030204" pitchFamily="18" charset="0"/>
                              </a:rPr>
                              <m:t>𝑐</m:t>
                            </m:r>
                          </m:sub>
                        </m:sSub>
                        <m:r>
                          <a:rPr lang="en-US" b="0" i="1" smtClean="0">
                            <a:solidFill>
                              <a:srgbClr val="C00000"/>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𝑝</m:t>
                            </m:r>
                          </m:e>
                          <m:sub>
                            <m:r>
                              <a:rPr lang="en-US" b="0" i="1" smtClean="0">
                                <a:solidFill>
                                  <a:srgbClr val="C00000"/>
                                </a:solidFill>
                                <a:latin typeface="Cambria Math" panose="02040503050406030204" pitchFamily="18" charset="0"/>
                              </a:rPr>
                              <m:t>0</m:t>
                            </m:r>
                          </m:sub>
                        </m:sSub>
                      </m:num>
                      <m:den>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𝑝</m:t>
                            </m:r>
                          </m:e>
                          <m:sub>
                            <m:r>
                              <a:rPr lang="en-US" b="0" i="1" smtClean="0">
                                <a:solidFill>
                                  <a:srgbClr val="C00000"/>
                                </a:solidFill>
                                <a:latin typeface="Cambria Math" panose="02040503050406030204" pitchFamily="18" charset="0"/>
                              </a:rPr>
                              <m:t>1</m:t>
                            </m:r>
                          </m:sub>
                        </m:sSub>
                      </m:den>
                    </m:f>
                  </m:oMath>
                </a14:m>
                <a:endParaRPr lang="en-US" dirty="0"/>
              </a:p>
            </p:txBody>
          </p:sp>
        </mc:Choice>
        <mc:Fallback>
          <p:sp>
            <p:nvSpPr>
              <p:cNvPr id="9" name="CasellaDiTesto 8">
                <a:extLst>
                  <a:ext uri="{FF2B5EF4-FFF2-40B4-BE49-F238E27FC236}">
                    <a16:creationId xmlns:a16="http://schemas.microsoft.com/office/drawing/2014/main" id="{E01BDE24-3BA1-AEC6-1783-1A2B8392467A}"/>
                  </a:ext>
                </a:extLst>
              </p:cNvPr>
              <p:cNvSpPr txBox="1">
                <a:spLocks noRot="1" noChangeAspect="1" noMove="1" noResize="1" noEditPoints="1" noAdjustHandles="1" noChangeArrowheads="1" noChangeShapeType="1" noTextEdit="1"/>
              </p:cNvSpPr>
              <p:nvPr/>
            </p:nvSpPr>
            <p:spPr>
              <a:xfrm>
                <a:off x="245988" y="2788615"/>
                <a:ext cx="4437108" cy="1880771"/>
              </a:xfrm>
              <a:prstGeom prst="rect">
                <a:avLst/>
              </a:prstGeom>
              <a:blipFill>
                <a:blip r:embed="rId6"/>
                <a:stretch>
                  <a:fillRect l="-1143" t="-1342"/>
                </a:stretch>
              </a:blipFill>
            </p:spPr>
            <p:txBody>
              <a:bodyPr/>
              <a:lstStyle/>
              <a:p>
                <a:r>
                  <a:rPr lang="en-US">
                    <a:noFill/>
                  </a:rPr>
                  <a:t> </a:t>
                </a:r>
              </a:p>
            </p:txBody>
          </p:sp>
        </mc:Fallback>
      </mc:AlternateContent>
      <p:cxnSp>
        <p:nvCxnSpPr>
          <p:cNvPr id="22" name="Connettore 2 21">
            <a:extLst>
              <a:ext uri="{FF2B5EF4-FFF2-40B4-BE49-F238E27FC236}">
                <a16:creationId xmlns:a16="http://schemas.microsoft.com/office/drawing/2014/main" id="{E68DEE90-F49C-C3E9-7CC2-AAB51F82A368}"/>
              </a:ext>
            </a:extLst>
          </p:cNvPr>
          <p:cNvCxnSpPr/>
          <p:nvPr/>
        </p:nvCxnSpPr>
        <p:spPr>
          <a:xfrm>
            <a:off x="6520441" y="1469877"/>
            <a:ext cx="572568" cy="4529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CasellaDiTesto 22">
            <a:extLst>
              <a:ext uri="{FF2B5EF4-FFF2-40B4-BE49-F238E27FC236}">
                <a16:creationId xmlns:a16="http://schemas.microsoft.com/office/drawing/2014/main" id="{35724241-A8BF-4109-7AA6-AE2E8492A102}"/>
              </a:ext>
            </a:extLst>
          </p:cNvPr>
          <p:cNvSpPr txBox="1"/>
          <p:nvPr/>
        </p:nvSpPr>
        <p:spPr>
          <a:xfrm>
            <a:off x="6065448" y="1135462"/>
            <a:ext cx="1010469" cy="369332"/>
          </a:xfrm>
          <a:prstGeom prst="rect">
            <a:avLst/>
          </a:prstGeom>
          <a:noFill/>
        </p:spPr>
        <p:txBody>
          <a:bodyPr wrap="none" rtlCol="0">
            <a:spAutoFit/>
          </a:bodyPr>
          <a:lstStyle/>
          <a:p>
            <a:r>
              <a:rPr lang="en-US" dirty="0" err="1"/>
              <a:t>Z</a:t>
            </a:r>
            <a:r>
              <a:rPr lang="en-US" baseline="-25000" dirty="0" err="1"/>
              <a:t>c</a:t>
            </a:r>
            <a:r>
              <a:rPr lang="en-US" dirty="0"/>
              <a:t>=3 mm</a:t>
            </a:r>
          </a:p>
        </p:txBody>
      </p:sp>
      <p:cxnSp>
        <p:nvCxnSpPr>
          <p:cNvPr id="25" name="Connettore 2 24">
            <a:extLst>
              <a:ext uri="{FF2B5EF4-FFF2-40B4-BE49-F238E27FC236}">
                <a16:creationId xmlns:a16="http://schemas.microsoft.com/office/drawing/2014/main" id="{C89D104E-5417-5198-8C82-2D49F5B72186}"/>
              </a:ext>
            </a:extLst>
          </p:cNvPr>
          <p:cNvCxnSpPr/>
          <p:nvPr/>
        </p:nvCxnSpPr>
        <p:spPr>
          <a:xfrm flipH="1">
            <a:off x="7093009" y="2238998"/>
            <a:ext cx="660626" cy="0"/>
          </a:xfrm>
          <a:prstGeom prst="straightConnector1">
            <a:avLst/>
          </a:prstGeom>
          <a:ln>
            <a:solidFill>
              <a:srgbClr val="C00000"/>
            </a:solidFill>
            <a:tailEnd type="triangle"/>
          </a:ln>
        </p:spPr>
        <p:style>
          <a:lnRef idx="1">
            <a:schemeClr val="accent6"/>
          </a:lnRef>
          <a:fillRef idx="0">
            <a:schemeClr val="accent6"/>
          </a:fillRef>
          <a:effectRef idx="0">
            <a:schemeClr val="accent6"/>
          </a:effectRef>
          <a:fontRef idx="minor">
            <a:schemeClr val="tx1"/>
          </a:fontRef>
        </p:style>
      </p:cxnSp>
      <p:cxnSp>
        <p:nvCxnSpPr>
          <p:cNvPr id="27" name="Connettore 1 26">
            <a:extLst>
              <a:ext uri="{FF2B5EF4-FFF2-40B4-BE49-F238E27FC236}">
                <a16:creationId xmlns:a16="http://schemas.microsoft.com/office/drawing/2014/main" id="{E52E51F6-55C7-290E-78B5-259ABEE429C4}"/>
              </a:ext>
            </a:extLst>
          </p:cNvPr>
          <p:cNvCxnSpPr/>
          <p:nvPr/>
        </p:nvCxnSpPr>
        <p:spPr>
          <a:xfrm>
            <a:off x="7075917" y="991312"/>
            <a:ext cx="0" cy="1797303"/>
          </a:xfrm>
          <a:prstGeom prst="line">
            <a:avLst/>
          </a:prstGeom>
        </p:spPr>
        <p:style>
          <a:lnRef idx="2">
            <a:schemeClr val="accent1"/>
          </a:lnRef>
          <a:fillRef idx="0">
            <a:schemeClr val="accent1"/>
          </a:fillRef>
          <a:effectRef idx="1">
            <a:schemeClr val="accent1"/>
          </a:effectRef>
          <a:fontRef idx="minor">
            <a:schemeClr val="tx1"/>
          </a:fontRef>
        </p:style>
      </p:cxnSp>
      <p:sp>
        <p:nvSpPr>
          <p:cNvPr id="28" name="CasellaDiTesto 27">
            <a:extLst>
              <a:ext uri="{FF2B5EF4-FFF2-40B4-BE49-F238E27FC236}">
                <a16:creationId xmlns:a16="http://schemas.microsoft.com/office/drawing/2014/main" id="{978E3DB4-4481-5AFF-F182-FAE2F64A3768}"/>
              </a:ext>
            </a:extLst>
          </p:cNvPr>
          <p:cNvSpPr txBox="1"/>
          <p:nvPr/>
        </p:nvSpPr>
        <p:spPr>
          <a:xfrm>
            <a:off x="7753635" y="2060290"/>
            <a:ext cx="304892" cy="369332"/>
          </a:xfrm>
          <a:prstGeom prst="rect">
            <a:avLst/>
          </a:prstGeom>
          <a:noFill/>
        </p:spPr>
        <p:txBody>
          <a:bodyPr wrap="none" rtlCol="0">
            <a:spAutoFit/>
          </a:bodyPr>
          <a:lstStyle/>
          <a:p>
            <a:r>
              <a:rPr lang="en-US" dirty="0">
                <a:solidFill>
                  <a:srgbClr val="C00000"/>
                </a:solidFill>
              </a:rPr>
              <a:t>X</a:t>
            </a:r>
          </a:p>
        </p:txBody>
      </p:sp>
      <p:sp>
        <p:nvSpPr>
          <p:cNvPr id="29" name="CasellaDiTesto 28">
            <a:extLst>
              <a:ext uri="{FF2B5EF4-FFF2-40B4-BE49-F238E27FC236}">
                <a16:creationId xmlns:a16="http://schemas.microsoft.com/office/drawing/2014/main" id="{428AD810-04DE-3690-A732-904191ADC999}"/>
              </a:ext>
            </a:extLst>
          </p:cNvPr>
          <p:cNvSpPr txBox="1"/>
          <p:nvPr/>
        </p:nvSpPr>
        <p:spPr>
          <a:xfrm>
            <a:off x="5423058" y="4367610"/>
            <a:ext cx="2792416" cy="276999"/>
          </a:xfrm>
          <a:prstGeom prst="rect">
            <a:avLst/>
          </a:prstGeom>
          <a:noFill/>
        </p:spPr>
        <p:txBody>
          <a:bodyPr wrap="square">
            <a:spAutoFit/>
          </a:bodyPr>
          <a:lstStyle/>
          <a:p>
            <a:r>
              <a:rPr lang="it-IT" sz="1200" dirty="0">
                <a:effectLst/>
              </a:rPr>
              <a:t>G. Bencivenni </a:t>
            </a:r>
            <a:r>
              <a:rPr lang="it-IT" sz="1200" i="1" dirty="0">
                <a:effectLst/>
              </a:rPr>
              <a:t>et al</a:t>
            </a:r>
            <a:r>
              <a:rPr lang="it-IT" sz="1200" dirty="0">
                <a:effectLst/>
              </a:rPr>
              <a:t> 2021 </a:t>
            </a:r>
            <a:r>
              <a:rPr lang="it-IT" sz="1200" i="1" dirty="0">
                <a:effectLst/>
              </a:rPr>
              <a:t>JINST</a:t>
            </a:r>
            <a:r>
              <a:rPr lang="it-IT" sz="1200" dirty="0">
                <a:effectLst/>
              </a:rPr>
              <a:t> </a:t>
            </a:r>
            <a:r>
              <a:rPr lang="it-IT" sz="1200" b="1" dirty="0">
                <a:effectLst/>
              </a:rPr>
              <a:t>16</a:t>
            </a:r>
            <a:r>
              <a:rPr lang="it-IT" sz="1200" dirty="0">
                <a:effectLst/>
              </a:rPr>
              <a:t> P08036</a:t>
            </a:r>
            <a:endParaRPr lang="it-IT" sz="1200" dirty="0">
              <a:solidFill>
                <a:srgbClr val="0070C0"/>
              </a:solidFill>
              <a:effectLst/>
            </a:endParaRPr>
          </a:p>
        </p:txBody>
      </p:sp>
      <mc:AlternateContent xmlns:mc="http://schemas.openxmlformats.org/markup-compatibility/2006">
        <mc:Choice xmlns:a14="http://schemas.microsoft.com/office/drawing/2010/main" Requires="a14">
          <p:sp>
            <p:nvSpPr>
              <p:cNvPr id="30" name="CasellaDiTesto 29">
                <a:extLst>
                  <a:ext uri="{FF2B5EF4-FFF2-40B4-BE49-F238E27FC236}">
                    <a16:creationId xmlns:a16="http://schemas.microsoft.com/office/drawing/2014/main" id="{500E45AD-C7B9-7996-77E5-8E0460C65BE8}"/>
                  </a:ext>
                </a:extLst>
              </p:cNvPr>
              <p:cNvSpPr txBox="1"/>
              <p:nvPr/>
            </p:nvSpPr>
            <p:spPr>
              <a:xfrm>
                <a:off x="3419063" y="867589"/>
                <a:ext cx="1739772" cy="1200329"/>
              </a:xfrm>
              <a:prstGeom prst="rect">
                <a:avLst/>
              </a:prstGeom>
              <a:noFill/>
            </p:spPr>
            <p:txBody>
              <a:bodyPr wrap="none" rtlCol="0">
                <a:spAutoFit/>
              </a:bodyPr>
              <a:lstStyle/>
              <a:p>
                <a:r>
                  <a:rPr lang="en-US" dirty="0"/>
                  <a:t>1D 400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m pitch</a:t>
                </a:r>
              </a:p>
              <a:p>
                <a:r>
                  <a:rPr lang="en-US" dirty="0"/>
                  <a:t>Ar:C02:CF4 </a:t>
                </a:r>
              </a:p>
              <a:p>
                <a:r>
                  <a:rPr lang="en-US" dirty="0"/>
                  <a:t>40:14:45</a:t>
                </a:r>
              </a:p>
              <a:p>
                <a:r>
                  <a:rPr lang="en-US" dirty="0"/>
                  <a:t>Gas mixture</a:t>
                </a:r>
              </a:p>
            </p:txBody>
          </p:sp>
        </mc:Choice>
        <mc:Fallback>
          <p:sp>
            <p:nvSpPr>
              <p:cNvPr id="30" name="CasellaDiTesto 29">
                <a:extLst>
                  <a:ext uri="{FF2B5EF4-FFF2-40B4-BE49-F238E27FC236}">
                    <a16:creationId xmlns:a16="http://schemas.microsoft.com/office/drawing/2014/main" id="{500E45AD-C7B9-7996-77E5-8E0460C65BE8}"/>
                  </a:ext>
                </a:extLst>
              </p:cNvPr>
              <p:cNvSpPr txBox="1">
                <a:spLocks noRot="1" noChangeAspect="1" noMove="1" noResize="1" noEditPoints="1" noAdjustHandles="1" noChangeArrowheads="1" noChangeShapeType="1" noTextEdit="1"/>
              </p:cNvSpPr>
              <p:nvPr/>
            </p:nvSpPr>
            <p:spPr>
              <a:xfrm>
                <a:off x="3419063" y="867589"/>
                <a:ext cx="1739772" cy="1200329"/>
              </a:xfrm>
              <a:prstGeom prst="rect">
                <a:avLst/>
              </a:prstGeom>
              <a:blipFill>
                <a:blip r:embed="rId7"/>
                <a:stretch>
                  <a:fillRect l="-3623" t="-2105" r="-1449" b="-7368"/>
                </a:stretch>
              </a:blipFill>
            </p:spPr>
            <p:txBody>
              <a:bodyPr/>
              <a:lstStyle/>
              <a:p>
                <a:r>
                  <a:rPr lang="en-US">
                    <a:noFill/>
                  </a:rPr>
                  <a:t> </a:t>
                </a:r>
              </a:p>
            </p:txBody>
          </p:sp>
        </mc:Fallback>
      </mc:AlternateContent>
      <p:sp>
        <p:nvSpPr>
          <p:cNvPr id="31" name="Segnaposto piè di pagina 23">
            <a:extLst>
              <a:ext uri="{FF2B5EF4-FFF2-40B4-BE49-F238E27FC236}">
                <a16:creationId xmlns:a16="http://schemas.microsoft.com/office/drawing/2014/main" id="{5768F2C2-5F94-7883-8C0D-C73C5446150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Collaboration Meeting </a:t>
            </a:r>
            <a:r>
              <a:rPr lang="it-IT" dirty="0" err="1"/>
              <a:t>July</a:t>
            </a:r>
            <a:r>
              <a:rPr lang="it-IT" dirty="0"/>
              <a:t> 26 2024 – Annalisa D’Angelo</a:t>
            </a:r>
          </a:p>
        </p:txBody>
      </p:sp>
    </p:spTree>
    <p:extLst>
      <p:ext uri="{BB962C8B-B14F-4D97-AF65-F5344CB8AC3E}">
        <p14:creationId xmlns:p14="http://schemas.microsoft.com/office/powerpoint/2010/main" val="2014589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6</a:t>
            </a:fld>
            <a:endParaRPr lang="en-US"/>
          </a:p>
        </p:txBody>
      </p:sp>
      <mc:AlternateContent xmlns:mc="http://schemas.openxmlformats.org/markup-compatibility/2006">
        <mc:Choice xmlns:a14="http://schemas.microsoft.com/office/drawing/2010/main" Requires="a14">
          <p:sp>
            <p:nvSpPr>
              <p:cNvPr id="4" name="Title 1">
                <a:extLst>
                  <a:ext uri="{FF2B5EF4-FFF2-40B4-BE49-F238E27FC236}">
                    <a16:creationId xmlns:a16="http://schemas.microsoft.com/office/drawing/2014/main" id="{8B93C969-506E-6372-E1AF-57C3C67A1F0F}"/>
                  </a:ext>
                </a:extLst>
              </p:cNvPr>
              <p:cNvSpPr txBox="1">
                <a:spLocks/>
              </p:cNvSpPr>
              <p:nvPr/>
            </p:nvSpPr>
            <p:spPr>
              <a:xfrm>
                <a:off x="362420" y="244032"/>
                <a:ext cx="8354067" cy="34627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sz="2800" dirty="0">
                    <a:solidFill>
                      <a:srgbClr val="C00000"/>
                    </a:solidFill>
                  </a:rPr>
                  <a:t>Tests performed on 1D </a:t>
                </a:r>
                <a14:m>
                  <m:oMath xmlns:m="http://schemas.openxmlformats.org/officeDocument/2006/math">
                    <m:r>
                      <a:rPr lang="en-US" sz="2800" i="1" smtClean="0">
                        <a:solidFill>
                          <a:srgbClr val="C00000"/>
                        </a:solidFill>
                        <a:latin typeface="Cambria Math" panose="02040503050406030204" pitchFamily="18" charset="0"/>
                        <a:ea typeface="Cambria Math" panose="02040503050406030204" pitchFamily="18" charset="0"/>
                      </a:rPr>
                      <m:t>𝝁</m:t>
                    </m:r>
                    <m:r>
                      <a:rPr lang="en-US" sz="2800" b="1" i="1" smtClean="0">
                        <a:solidFill>
                          <a:srgbClr val="C00000"/>
                        </a:solidFill>
                        <a:latin typeface="Cambria Math" panose="02040503050406030204" pitchFamily="18" charset="0"/>
                        <a:ea typeface="Cambria Math" panose="02040503050406030204" pitchFamily="18" charset="0"/>
                      </a:rPr>
                      <m:t>−</m:t>
                    </m:r>
                  </m:oMath>
                </a14:m>
                <a:r>
                  <a:rPr lang="en-US" sz="2800" dirty="0" err="1">
                    <a:solidFill>
                      <a:srgbClr val="C00000"/>
                    </a:solidFill>
                  </a:rPr>
                  <a:t>Rwell</a:t>
                </a:r>
                <a:r>
                  <a:rPr lang="en-US" sz="2800" dirty="0">
                    <a:solidFill>
                      <a:srgbClr val="C00000"/>
                    </a:solidFill>
                  </a:rPr>
                  <a:t> prototypes</a:t>
                </a:r>
              </a:p>
            </p:txBody>
          </p:sp>
        </mc:Choice>
        <mc:Fallback>
          <p:sp>
            <p:nvSpPr>
              <p:cNvPr id="4" name="Title 1">
                <a:extLst>
                  <a:ext uri="{FF2B5EF4-FFF2-40B4-BE49-F238E27FC236}">
                    <a16:creationId xmlns:a16="http://schemas.microsoft.com/office/drawing/2014/main" id="{8B93C969-506E-6372-E1AF-57C3C67A1F0F}"/>
                  </a:ext>
                </a:extLst>
              </p:cNvPr>
              <p:cNvSpPr txBox="1">
                <a:spLocks noRot="1" noChangeAspect="1" noMove="1" noResize="1" noEditPoints="1" noAdjustHandles="1" noChangeArrowheads="1" noChangeShapeType="1" noTextEdit="1"/>
              </p:cNvSpPr>
              <p:nvPr/>
            </p:nvSpPr>
            <p:spPr>
              <a:xfrm>
                <a:off x="362420" y="244032"/>
                <a:ext cx="8354067" cy="346278"/>
              </a:xfrm>
              <a:prstGeom prst="rect">
                <a:avLst/>
              </a:prstGeom>
              <a:blipFill>
                <a:blip r:embed="rId3"/>
                <a:stretch>
                  <a:fillRect l="-1821" t="-50000" b="-64286"/>
                </a:stretch>
              </a:blipFill>
            </p:spPr>
            <p:txBody>
              <a:bodyPr/>
              <a:lstStyle/>
              <a:p>
                <a:r>
                  <a:rPr lang="en-US">
                    <a:noFill/>
                  </a:rPr>
                  <a:t> </a:t>
                </a:r>
              </a:p>
            </p:txBody>
          </p:sp>
        </mc:Fallback>
      </mc:AlternateContent>
      <p:sp>
        <p:nvSpPr>
          <p:cNvPr id="29" name="CasellaDiTesto 28">
            <a:extLst>
              <a:ext uri="{FF2B5EF4-FFF2-40B4-BE49-F238E27FC236}">
                <a16:creationId xmlns:a16="http://schemas.microsoft.com/office/drawing/2014/main" id="{428AD810-04DE-3690-A732-904191ADC999}"/>
              </a:ext>
            </a:extLst>
          </p:cNvPr>
          <p:cNvSpPr txBox="1"/>
          <p:nvPr/>
        </p:nvSpPr>
        <p:spPr>
          <a:xfrm>
            <a:off x="5423058" y="4367610"/>
            <a:ext cx="2792416" cy="276999"/>
          </a:xfrm>
          <a:prstGeom prst="rect">
            <a:avLst/>
          </a:prstGeom>
          <a:noFill/>
        </p:spPr>
        <p:txBody>
          <a:bodyPr wrap="square">
            <a:spAutoFit/>
          </a:bodyPr>
          <a:lstStyle/>
          <a:p>
            <a:r>
              <a:rPr lang="it-IT" sz="1200" dirty="0">
                <a:effectLst/>
              </a:rPr>
              <a:t>G. Bencivenni </a:t>
            </a:r>
            <a:r>
              <a:rPr lang="it-IT" sz="1200" i="1" dirty="0">
                <a:effectLst/>
              </a:rPr>
              <a:t>et al</a:t>
            </a:r>
            <a:r>
              <a:rPr lang="it-IT" sz="1200" dirty="0">
                <a:effectLst/>
              </a:rPr>
              <a:t> 2021 </a:t>
            </a:r>
            <a:r>
              <a:rPr lang="it-IT" sz="1200" i="1" dirty="0">
                <a:effectLst/>
              </a:rPr>
              <a:t>JINST</a:t>
            </a:r>
            <a:r>
              <a:rPr lang="it-IT" sz="1200" dirty="0">
                <a:effectLst/>
              </a:rPr>
              <a:t> </a:t>
            </a:r>
            <a:r>
              <a:rPr lang="it-IT" sz="1200" b="1" dirty="0">
                <a:effectLst/>
              </a:rPr>
              <a:t>16</a:t>
            </a:r>
            <a:r>
              <a:rPr lang="it-IT" sz="1200" dirty="0">
                <a:effectLst/>
              </a:rPr>
              <a:t> P08036</a:t>
            </a:r>
            <a:endParaRPr lang="it-IT" sz="1200" dirty="0">
              <a:solidFill>
                <a:srgbClr val="0070C0"/>
              </a:solidFill>
              <a:effectLst/>
            </a:endParaRPr>
          </a:p>
        </p:txBody>
      </p:sp>
      <p:pic>
        <p:nvPicPr>
          <p:cNvPr id="5" name="Immagine 4" descr="Immagine che contiene testo, diagramma, linea, Diagramma&#10;&#10;Descrizione generata automaticamente">
            <a:extLst>
              <a:ext uri="{FF2B5EF4-FFF2-40B4-BE49-F238E27FC236}">
                <a16:creationId xmlns:a16="http://schemas.microsoft.com/office/drawing/2014/main" id="{85B9D20D-FB4B-8D10-0E03-E8808FE41CCC}"/>
              </a:ext>
            </a:extLst>
          </p:cNvPr>
          <p:cNvPicPr>
            <a:picLocks noChangeAspect="1"/>
          </p:cNvPicPr>
          <p:nvPr/>
        </p:nvPicPr>
        <p:blipFill>
          <a:blip r:embed="rId4"/>
          <a:stretch>
            <a:fillRect/>
          </a:stretch>
        </p:blipFill>
        <p:spPr>
          <a:xfrm>
            <a:off x="145277" y="700098"/>
            <a:ext cx="7964681" cy="3612949"/>
          </a:xfrm>
          <a:prstGeom prst="rect">
            <a:avLst/>
          </a:prstGeom>
        </p:spPr>
      </p:pic>
      <p:pic>
        <p:nvPicPr>
          <p:cNvPr id="8" name="Immagine 7" descr="Immagine che contiene Carattere, testo, bianco, calligrafia&#10;&#10;Descrizione generata automaticamente">
            <a:extLst>
              <a:ext uri="{FF2B5EF4-FFF2-40B4-BE49-F238E27FC236}">
                <a16:creationId xmlns:a16="http://schemas.microsoft.com/office/drawing/2014/main" id="{9A05782D-4C65-714A-4EE8-2563B29E6DE1}"/>
              </a:ext>
            </a:extLst>
          </p:cNvPr>
          <p:cNvPicPr>
            <a:picLocks noChangeAspect="1"/>
          </p:cNvPicPr>
          <p:nvPr/>
        </p:nvPicPr>
        <p:blipFill>
          <a:blip r:embed="rId5"/>
          <a:stretch>
            <a:fillRect/>
          </a:stretch>
        </p:blipFill>
        <p:spPr>
          <a:xfrm>
            <a:off x="1034042" y="2272650"/>
            <a:ext cx="1386073" cy="612790"/>
          </a:xfrm>
          <a:prstGeom prst="rect">
            <a:avLst/>
          </a:prstGeom>
        </p:spPr>
      </p:pic>
      <mc:AlternateContent xmlns:mc="http://schemas.openxmlformats.org/markup-compatibility/2006">
        <mc:Choice xmlns:a14="http://schemas.microsoft.com/office/drawing/2010/main" Requires="a14">
          <p:sp>
            <p:nvSpPr>
              <p:cNvPr id="10" name="CasellaDiTesto 9">
                <a:extLst>
                  <a:ext uri="{FF2B5EF4-FFF2-40B4-BE49-F238E27FC236}">
                    <a16:creationId xmlns:a16="http://schemas.microsoft.com/office/drawing/2014/main" id="{ACFE5BA7-AA2E-5A20-49FC-2963989D0AA0}"/>
                  </a:ext>
                </a:extLst>
              </p:cNvPr>
              <p:cNvSpPr txBox="1"/>
              <p:nvPr/>
            </p:nvSpPr>
            <p:spPr>
              <a:xfrm>
                <a:off x="7500468" y="1067539"/>
                <a:ext cx="1739772" cy="1200329"/>
              </a:xfrm>
              <a:prstGeom prst="rect">
                <a:avLst/>
              </a:prstGeom>
              <a:noFill/>
            </p:spPr>
            <p:txBody>
              <a:bodyPr wrap="none" rtlCol="0">
                <a:spAutoFit/>
              </a:bodyPr>
              <a:lstStyle/>
              <a:p>
                <a:r>
                  <a:rPr lang="en-US" dirty="0"/>
                  <a:t>1D 400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m pitch</a:t>
                </a:r>
              </a:p>
              <a:p>
                <a:r>
                  <a:rPr lang="en-US" dirty="0"/>
                  <a:t>Ar:C02:CF4 </a:t>
                </a:r>
              </a:p>
              <a:p>
                <a:r>
                  <a:rPr lang="en-US" dirty="0"/>
                  <a:t>40:14:45</a:t>
                </a:r>
              </a:p>
              <a:p>
                <a:r>
                  <a:rPr lang="en-US" dirty="0"/>
                  <a:t>Gas mixture</a:t>
                </a:r>
              </a:p>
            </p:txBody>
          </p:sp>
        </mc:Choice>
        <mc:Fallback>
          <p:sp>
            <p:nvSpPr>
              <p:cNvPr id="10" name="CasellaDiTesto 9">
                <a:extLst>
                  <a:ext uri="{FF2B5EF4-FFF2-40B4-BE49-F238E27FC236}">
                    <a16:creationId xmlns:a16="http://schemas.microsoft.com/office/drawing/2014/main" id="{ACFE5BA7-AA2E-5A20-49FC-2963989D0AA0}"/>
                  </a:ext>
                </a:extLst>
              </p:cNvPr>
              <p:cNvSpPr txBox="1">
                <a:spLocks noRot="1" noChangeAspect="1" noMove="1" noResize="1" noEditPoints="1" noAdjustHandles="1" noChangeArrowheads="1" noChangeShapeType="1" noTextEdit="1"/>
              </p:cNvSpPr>
              <p:nvPr/>
            </p:nvSpPr>
            <p:spPr>
              <a:xfrm>
                <a:off x="7500468" y="1067539"/>
                <a:ext cx="1739772" cy="1200329"/>
              </a:xfrm>
              <a:prstGeom prst="rect">
                <a:avLst/>
              </a:prstGeom>
              <a:blipFill>
                <a:blip r:embed="rId6"/>
                <a:stretch>
                  <a:fillRect l="-2899" t="-2105" r="-2174" b="-7368"/>
                </a:stretch>
              </a:blipFill>
            </p:spPr>
            <p:txBody>
              <a:bodyPr/>
              <a:lstStyle/>
              <a:p>
                <a:r>
                  <a:rPr lang="en-US">
                    <a:noFill/>
                  </a:rPr>
                  <a:t> </a:t>
                </a:r>
              </a:p>
            </p:txBody>
          </p:sp>
        </mc:Fallback>
      </mc:AlternateContent>
      <p:sp>
        <p:nvSpPr>
          <p:cNvPr id="12" name="Segnaposto piè di pagina 23">
            <a:extLst>
              <a:ext uri="{FF2B5EF4-FFF2-40B4-BE49-F238E27FC236}">
                <a16:creationId xmlns:a16="http://schemas.microsoft.com/office/drawing/2014/main" id="{3C8E4BEA-BBD3-063E-62A7-8FC06BF2A8E9}"/>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Collaboration Meeting </a:t>
            </a:r>
            <a:r>
              <a:rPr lang="it-IT" dirty="0" err="1"/>
              <a:t>July</a:t>
            </a:r>
            <a:r>
              <a:rPr lang="it-IT" dirty="0"/>
              <a:t> 26 2024 – Annalisa D’Angelo</a:t>
            </a:r>
          </a:p>
        </p:txBody>
      </p:sp>
    </p:spTree>
    <p:extLst>
      <p:ext uri="{BB962C8B-B14F-4D97-AF65-F5344CB8AC3E}">
        <p14:creationId xmlns:p14="http://schemas.microsoft.com/office/powerpoint/2010/main" val="201915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7</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mc:Choice xmlns:a14="http://schemas.microsoft.com/office/drawing/2010/main" Requires="a14">
          <p:sp>
            <p:nvSpPr>
              <p:cNvPr id="4" name="Title 1">
                <a:extLst>
                  <a:ext uri="{FF2B5EF4-FFF2-40B4-BE49-F238E27FC236}">
                    <a16:creationId xmlns:a16="http://schemas.microsoft.com/office/drawing/2014/main" id="{8B93C969-506E-6372-E1AF-57C3C67A1F0F}"/>
                  </a:ext>
                </a:extLst>
              </p:cNvPr>
              <p:cNvSpPr txBox="1">
                <a:spLocks/>
              </p:cNvSpPr>
              <p:nvPr/>
            </p:nvSpPr>
            <p:spPr>
              <a:xfrm>
                <a:off x="362420" y="244032"/>
                <a:ext cx="8354067" cy="34627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sz="2800" dirty="0">
                    <a:solidFill>
                      <a:srgbClr val="C00000"/>
                    </a:solidFill>
                  </a:rPr>
                  <a:t>Tests performed on 1D </a:t>
                </a:r>
                <a14:m>
                  <m:oMath xmlns:m="http://schemas.openxmlformats.org/officeDocument/2006/math">
                    <m:r>
                      <a:rPr lang="en-US" sz="2800" i="1" smtClean="0">
                        <a:solidFill>
                          <a:srgbClr val="C00000"/>
                        </a:solidFill>
                        <a:latin typeface="Cambria Math" panose="02040503050406030204" pitchFamily="18" charset="0"/>
                        <a:ea typeface="Cambria Math" panose="02040503050406030204" pitchFamily="18" charset="0"/>
                      </a:rPr>
                      <m:t>𝝁</m:t>
                    </m:r>
                    <m:r>
                      <a:rPr lang="en-US" sz="2800" b="1" i="1" smtClean="0">
                        <a:solidFill>
                          <a:srgbClr val="C00000"/>
                        </a:solidFill>
                        <a:latin typeface="Cambria Math" panose="02040503050406030204" pitchFamily="18" charset="0"/>
                        <a:ea typeface="Cambria Math" panose="02040503050406030204" pitchFamily="18" charset="0"/>
                      </a:rPr>
                      <m:t>−</m:t>
                    </m:r>
                  </m:oMath>
                </a14:m>
                <a:r>
                  <a:rPr lang="en-US" sz="2800" dirty="0" err="1">
                    <a:solidFill>
                      <a:srgbClr val="C00000"/>
                    </a:solidFill>
                  </a:rPr>
                  <a:t>Rwell</a:t>
                </a:r>
                <a:r>
                  <a:rPr lang="en-US" sz="2800" dirty="0">
                    <a:solidFill>
                      <a:srgbClr val="C00000"/>
                    </a:solidFill>
                  </a:rPr>
                  <a:t> prototypes</a:t>
                </a:r>
              </a:p>
            </p:txBody>
          </p:sp>
        </mc:Choice>
        <mc:Fallback>
          <p:sp>
            <p:nvSpPr>
              <p:cNvPr id="4" name="Title 1">
                <a:extLst>
                  <a:ext uri="{FF2B5EF4-FFF2-40B4-BE49-F238E27FC236}">
                    <a16:creationId xmlns:a16="http://schemas.microsoft.com/office/drawing/2014/main" id="{8B93C969-506E-6372-E1AF-57C3C67A1F0F}"/>
                  </a:ext>
                </a:extLst>
              </p:cNvPr>
              <p:cNvSpPr txBox="1">
                <a:spLocks noRot="1" noChangeAspect="1" noMove="1" noResize="1" noEditPoints="1" noAdjustHandles="1" noChangeArrowheads="1" noChangeShapeType="1" noTextEdit="1"/>
              </p:cNvSpPr>
              <p:nvPr/>
            </p:nvSpPr>
            <p:spPr>
              <a:xfrm>
                <a:off x="362420" y="244032"/>
                <a:ext cx="8354067" cy="346278"/>
              </a:xfrm>
              <a:prstGeom prst="rect">
                <a:avLst/>
              </a:prstGeom>
              <a:blipFill>
                <a:blip r:embed="rId3"/>
                <a:stretch>
                  <a:fillRect l="-1821" t="-50000" b="-64286"/>
                </a:stretch>
              </a:blipFill>
            </p:spPr>
            <p:txBody>
              <a:bodyPr/>
              <a:lstStyle/>
              <a:p>
                <a:r>
                  <a:rPr lang="en-US">
                    <a:noFill/>
                  </a:rPr>
                  <a:t> </a:t>
                </a:r>
              </a:p>
            </p:txBody>
          </p:sp>
        </mc:Fallback>
      </mc:AlternateContent>
      <p:sp>
        <p:nvSpPr>
          <p:cNvPr id="14" name="Segnaposto piè di pagina 23">
            <a:extLst>
              <a:ext uri="{FF2B5EF4-FFF2-40B4-BE49-F238E27FC236}">
                <a16:creationId xmlns:a16="http://schemas.microsoft.com/office/drawing/2014/main" id="{3D0BE819-8FC8-BAA0-580E-2EA707937213}"/>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grpSp>
        <p:nvGrpSpPr>
          <p:cNvPr id="23" name="Gruppo 22">
            <a:extLst>
              <a:ext uri="{FF2B5EF4-FFF2-40B4-BE49-F238E27FC236}">
                <a16:creationId xmlns:a16="http://schemas.microsoft.com/office/drawing/2014/main" id="{A6368DDB-A3EC-3608-67B2-E3013A1F87C6}"/>
              </a:ext>
            </a:extLst>
          </p:cNvPr>
          <p:cNvGrpSpPr/>
          <p:nvPr/>
        </p:nvGrpSpPr>
        <p:grpSpPr>
          <a:xfrm>
            <a:off x="715926" y="1192125"/>
            <a:ext cx="7667881" cy="2646949"/>
            <a:chOff x="715926" y="1192125"/>
            <a:chExt cx="7667881" cy="2646949"/>
          </a:xfrm>
        </p:grpSpPr>
        <p:pic>
          <p:nvPicPr>
            <p:cNvPr id="15" name="Immagine 14" descr="Immagine che contiene linea, diagramma, Diagramma, ricevuta&#10;&#10;Descrizione generata automaticamente">
              <a:extLst>
                <a:ext uri="{FF2B5EF4-FFF2-40B4-BE49-F238E27FC236}">
                  <a16:creationId xmlns:a16="http://schemas.microsoft.com/office/drawing/2014/main" id="{905C9CD2-B82A-81B0-B858-ADC2DEA8F367}"/>
                </a:ext>
              </a:extLst>
            </p:cNvPr>
            <p:cNvPicPr>
              <a:picLocks noChangeAspect="1"/>
            </p:cNvPicPr>
            <p:nvPr/>
          </p:nvPicPr>
          <p:blipFill>
            <a:blip r:embed="rId4"/>
            <a:stretch>
              <a:fillRect/>
            </a:stretch>
          </p:blipFill>
          <p:spPr>
            <a:xfrm>
              <a:off x="715926" y="1192125"/>
              <a:ext cx="7667881" cy="2646949"/>
            </a:xfrm>
            <a:prstGeom prst="rect">
              <a:avLst/>
            </a:prstGeom>
          </p:spPr>
        </p:pic>
        <p:sp>
          <p:nvSpPr>
            <p:cNvPr id="16" name="CasellaDiTesto 15">
              <a:extLst>
                <a:ext uri="{FF2B5EF4-FFF2-40B4-BE49-F238E27FC236}">
                  <a16:creationId xmlns:a16="http://schemas.microsoft.com/office/drawing/2014/main" id="{A7B13832-75B6-F5D1-A46B-4F9F338F1C5A}"/>
                </a:ext>
              </a:extLst>
            </p:cNvPr>
            <p:cNvSpPr txBox="1"/>
            <p:nvPr/>
          </p:nvSpPr>
          <p:spPr>
            <a:xfrm>
              <a:off x="2548916" y="3049708"/>
              <a:ext cx="1364412" cy="369332"/>
            </a:xfrm>
            <a:prstGeom prst="rect">
              <a:avLst/>
            </a:prstGeom>
            <a:noFill/>
          </p:spPr>
          <p:txBody>
            <a:bodyPr wrap="none" rtlCol="0">
              <a:spAutoFit/>
            </a:bodyPr>
            <a:lstStyle/>
            <a:p>
              <a:r>
                <a:rPr lang="en-US" dirty="0">
                  <a:solidFill>
                    <a:srgbClr val="0070C0"/>
                  </a:solidFill>
                </a:rPr>
                <a:t>E=0.5 KV/cm</a:t>
              </a:r>
            </a:p>
          </p:txBody>
        </p:sp>
        <p:sp>
          <p:nvSpPr>
            <p:cNvPr id="17" name="CasellaDiTesto 16">
              <a:extLst>
                <a:ext uri="{FF2B5EF4-FFF2-40B4-BE49-F238E27FC236}">
                  <a16:creationId xmlns:a16="http://schemas.microsoft.com/office/drawing/2014/main" id="{91B685A3-0604-6464-09A2-2096AA813C6F}"/>
                </a:ext>
              </a:extLst>
            </p:cNvPr>
            <p:cNvSpPr txBox="1"/>
            <p:nvPr/>
          </p:nvSpPr>
          <p:spPr>
            <a:xfrm>
              <a:off x="5678702" y="3038062"/>
              <a:ext cx="1189685" cy="369332"/>
            </a:xfrm>
            <a:prstGeom prst="rect">
              <a:avLst/>
            </a:prstGeom>
            <a:noFill/>
          </p:spPr>
          <p:txBody>
            <a:bodyPr wrap="none" rtlCol="0">
              <a:spAutoFit/>
            </a:bodyPr>
            <a:lstStyle/>
            <a:p>
              <a:r>
                <a:rPr lang="en-US" dirty="0">
                  <a:solidFill>
                    <a:srgbClr val="0070C0"/>
                  </a:solidFill>
                </a:rPr>
                <a:t>E=3 KV/cm</a:t>
              </a:r>
            </a:p>
          </p:txBody>
        </p:sp>
      </p:grpSp>
      <mc:AlternateContent xmlns:mc="http://schemas.openxmlformats.org/markup-compatibility/2006">
        <mc:Choice xmlns:a14="http://schemas.microsoft.com/office/drawing/2010/main" Requires="a14">
          <p:sp>
            <p:nvSpPr>
              <p:cNvPr id="21" name="CasellaDiTesto 20">
                <a:extLst>
                  <a:ext uri="{FF2B5EF4-FFF2-40B4-BE49-F238E27FC236}">
                    <a16:creationId xmlns:a16="http://schemas.microsoft.com/office/drawing/2014/main" id="{FA14F726-C86C-2C36-4788-79C9CB8D50E2}"/>
                  </a:ext>
                </a:extLst>
              </p:cNvPr>
              <p:cNvSpPr txBox="1"/>
              <p:nvPr/>
            </p:nvSpPr>
            <p:spPr>
              <a:xfrm>
                <a:off x="362420" y="4179038"/>
                <a:ext cx="8563563" cy="369332"/>
              </a:xfrm>
              <a:prstGeom prst="rect">
                <a:avLst/>
              </a:prstGeom>
              <a:noFill/>
            </p:spPr>
            <p:txBody>
              <a:bodyPr wrap="none" rtlCol="0">
                <a:spAutoFit/>
              </a:bodyPr>
              <a:lstStyle/>
              <a:p>
                <a:r>
                  <a:rPr lang="en-US" dirty="0"/>
                  <a:t>Combined results of 1D space resolution from charge centroid (CC) and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-TPC algorithms </a:t>
                </a:r>
              </a:p>
            </p:txBody>
          </p:sp>
        </mc:Choice>
        <mc:Fallback>
          <p:sp>
            <p:nvSpPr>
              <p:cNvPr id="21" name="CasellaDiTesto 20">
                <a:extLst>
                  <a:ext uri="{FF2B5EF4-FFF2-40B4-BE49-F238E27FC236}">
                    <a16:creationId xmlns:a16="http://schemas.microsoft.com/office/drawing/2014/main" id="{FA14F726-C86C-2C36-4788-79C9CB8D50E2}"/>
                  </a:ext>
                </a:extLst>
              </p:cNvPr>
              <p:cNvSpPr txBox="1">
                <a:spLocks noRot="1" noChangeAspect="1" noMove="1" noResize="1" noEditPoints="1" noAdjustHandles="1" noChangeArrowheads="1" noChangeShapeType="1" noTextEdit="1"/>
              </p:cNvSpPr>
              <p:nvPr/>
            </p:nvSpPr>
            <p:spPr>
              <a:xfrm>
                <a:off x="362420" y="4179038"/>
                <a:ext cx="8563563" cy="369332"/>
              </a:xfrm>
              <a:prstGeom prst="rect">
                <a:avLst/>
              </a:prstGeom>
              <a:blipFill>
                <a:blip r:embed="rId5"/>
                <a:stretch>
                  <a:fillRect l="-593" t="-10000"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CasellaDiTesto 21">
                <a:extLst>
                  <a:ext uri="{FF2B5EF4-FFF2-40B4-BE49-F238E27FC236}">
                    <a16:creationId xmlns:a16="http://schemas.microsoft.com/office/drawing/2014/main" id="{823C900C-A1EC-D4A7-724F-81B9A052BB47}"/>
                  </a:ext>
                </a:extLst>
              </p:cNvPr>
              <p:cNvSpPr txBox="1"/>
              <p:nvPr/>
            </p:nvSpPr>
            <p:spPr>
              <a:xfrm>
                <a:off x="620431" y="773496"/>
                <a:ext cx="7421162" cy="369332"/>
              </a:xfrm>
              <a:prstGeom prst="rect">
                <a:avLst/>
              </a:prstGeom>
              <a:noFill/>
            </p:spPr>
            <p:txBody>
              <a:bodyPr wrap="square" rtlCol="0">
                <a:spAutoFit/>
              </a:bodyPr>
              <a:lstStyle/>
              <a:p>
                <a:r>
                  <a:rPr lang="en-US" dirty="0"/>
                  <a:t>1D 400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m pitch    Ar:C02:CF4 40:14:45   Gas mixture</a:t>
                </a:r>
              </a:p>
            </p:txBody>
          </p:sp>
        </mc:Choice>
        <mc:Fallback>
          <p:sp>
            <p:nvSpPr>
              <p:cNvPr id="22" name="CasellaDiTesto 21">
                <a:extLst>
                  <a:ext uri="{FF2B5EF4-FFF2-40B4-BE49-F238E27FC236}">
                    <a16:creationId xmlns:a16="http://schemas.microsoft.com/office/drawing/2014/main" id="{823C900C-A1EC-D4A7-724F-81B9A052BB47}"/>
                  </a:ext>
                </a:extLst>
              </p:cNvPr>
              <p:cNvSpPr txBox="1">
                <a:spLocks noRot="1" noChangeAspect="1" noMove="1" noResize="1" noEditPoints="1" noAdjustHandles="1" noChangeArrowheads="1" noChangeShapeType="1" noTextEdit="1"/>
              </p:cNvSpPr>
              <p:nvPr/>
            </p:nvSpPr>
            <p:spPr>
              <a:xfrm>
                <a:off x="620431" y="773496"/>
                <a:ext cx="7421162" cy="369332"/>
              </a:xfrm>
              <a:prstGeom prst="rect">
                <a:avLst/>
              </a:prstGeom>
              <a:blipFill>
                <a:blip r:embed="rId6"/>
                <a:stretch>
                  <a:fillRect l="-683"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2163268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8</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mc:Choice xmlns:a14="http://schemas.microsoft.com/office/drawing/2010/main" Requires="a14">
          <p:sp>
            <p:nvSpPr>
              <p:cNvPr id="3" name="Title 1">
                <a:extLst>
                  <a:ext uri="{FF2B5EF4-FFF2-40B4-BE49-F238E27FC236}">
                    <a16:creationId xmlns:a16="http://schemas.microsoft.com/office/drawing/2014/main" id="{28B3F7BF-4DC4-F23F-AD07-280EBE23E082}"/>
                  </a:ext>
                </a:extLst>
              </p:cNvPr>
              <p:cNvSpPr txBox="1">
                <a:spLocks/>
              </p:cNvSpPr>
              <p:nvPr/>
            </p:nvSpPr>
            <p:spPr>
              <a:xfrm>
                <a:off x="-77287" y="134091"/>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Future test on 2D GEM+</a:t>
                </a:r>
                <a14:m>
                  <m:oMath xmlns:m="http://schemas.openxmlformats.org/officeDocument/2006/math">
                    <m:r>
                      <a:rPr lang="en-US" b="1" i="1" smtClean="0">
                        <a:latin typeface="Cambria Math" panose="02040503050406030204" pitchFamily="18" charset="0"/>
                        <a:ea typeface="Cambria Math" panose="02040503050406030204" pitchFamily="18" charset="0"/>
                      </a:rPr>
                      <m:t>𝝁</m:t>
                    </m:r>
                  </m:oMath>
                </a14:m>
                <a:r>
                  <a:rPr lang="en-US" b="1" dirty="0" err="1"/>
                  <a:t>Rwell</a:t>
                </a:r>
                <a:r>
                  <a:rPr lang="en-US" b="1" dirty="0"/>
                  <a:t>+ </a:t>
                </a:r>
                <a14:m>
                  <m:oMath xmlns:m="http://schemas.openxmlformats.org/officeDocument/2006/math">
                    <m:r>
                      <a:rPr lang="en-US" b="1" i="1">
                        <a:latin typeface="Cambria Math" panose="02040503050406030204" pitchFamily="18" charset="0"/>
                        <a:ea typeface="Cambria Math" panose="02040503050406030204" pitchFamily="18" charset="0"/>
                      </a:rPr>
                      <m:t>𝝁</m:t>
                    </m:r>
                  </m:oMath>
                </a14:m>
                <a:r>
                  <a:rPr lang="en-US" b="1" dirty="0"/>
                  <a:t> TPC  </a:t>
                </a:r>
              </a:p>
            </p:txBody>
          </p:sp>
        </mc:Choice>
        <mc:Fallback>
          <p:sp>
            <p:nvSpPr>
              <p:cNvPr id="3" name="Title 1">
                <a:extLst>
                  <a:ext uri="{FF2B5EF4-FFF2-40B4-BE49-F238E27FC236}">
                    <a16:creationId xmlns:a16="http://schemas.microsoft.com/office/drawing/2014/main" id="{28B3F7BF-4DC4-F23F-AD07-280EBE23E082}"/>
                  </a:ext>
                </a:extLst>
              </p:cNvPr>
              <p:cNvSpPr txBox="1">
                <a:spLocks noRot="1" noChangeAspect="1" noMove="1" noResize="1" noEditPoints="1" noAdjustHandles="1" noChangeArrowheads="1" noChangeShapeType="1" noTextEdit="1"/>
              </p:cNvSpPr>
              <p:nvPr/>
            </p:nvSpPr>
            <p:spPr>
              <a:xfrm>
                <a:off x="-77287" y="134091"/>
                <a:ext cx="7009765" cy="402670"/>
              </a:xfrm>
              <a:prstGeom prst="rect">
                <a:avLst/>
              </a:prstGeom>
              <a:blipFill>
                <a:blip r:embed="rId3"/>
                <a:stretch>
                  <a:fillRect t="-24242" b="-303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CasellaDiTesto 36">
                <a:extLst>
                  <a:ext uri="{FF2B5EF4-FFF2-40B4-BE49-F238E27FC236}">
                    <a16:creationId xmlns:a16="http://schemas.microsoft.com/office/drawing/2014/main" id="{DDB4B18C-1E23-E63C-AC29-64CEED2E1BB8}"/>
                  </a:ext>
                </a:extLst>
              </p:cNvPr>
              <p:cNvSpPr txBox="1"/>
              <p:nvPr/>
            </p:nvSpPr>
            <p:spPr>
              <a:xfrm>
                <a:off x="102057" y="690050"/>
                <a:ext cx="6019423" cy="461665"/>
              </a:xfrm>
              <a:prstGeom prst="rect">
                <a:avLst/>
              </a:prstGeom>
              <a:noFill/>
            </p:spPr>
            <p:txBody>
              <a:bodyPr wrap="square">
                <a:spAutoFit/>
              </a:bodyPr>
              <a:lstStyle/>
              <a:p>
                <a:pPr algn="just"/>
                <a:r>
                  <a:rPr lang="en-US" sz="2400" dirty="0">
                    <a:solidFill>
                      <a:srgbClr val="C00000"/>
                    </a:solidFill>
                    <a:effectLst/>
                  </a:rPr>
                  <a:t>2D GEM - </a:t>
                </a:r>
                <a14:m>
                  <m:oMath xmlns:m="http://schemas.openxmlformats.org/officeDocument/2006/math">
                    <m:r>
                      <a:rPr lang="en-US" sz="2400" i="1" smtClean="0">
                        <a:solidFill>
                          <a:srgbClr val="C00000"/>
                        </a:solidFill>
                        <a:effectLst/>
                        <a:latin typeface="Cambria Math" panose="02040503050406030204" pitchFamily="18" charset="0"/>
                        <a:ea typeface="Cambria Math" panose="02040503050406030204" pitchFamily="18" charset="0"/>
                      </a:rPr>
                      <m:t>𝜇</m:t>
                    </m:r>
                  </m:oMath>
                </a14:m>
                <a:r>
                  <a:rPr lang="en-US" sz="2400" dirty="0" err="1">
                    <a:solidFill>
                      <a:srgbClr val="C00000"/>
                    </a:solidFill>
                    <a:effectLst/>
                  </a:rPr>
                  <a:t>Rwell</a:t>
                </a:r>
                <a:r>
                  <a:rPr lang="en-US" sz="2400" dirty="0">
                    <a:solidFill>
                      <a:srgbClr val="C00000"/>
                    </a:solidFill>
                    <a:effectLst/>
                  </a:rPr>
                  <a:t>  Technology</a:t>
                </a:r>
              </a:p>
            </p:txBody>
          </p:sp>
        </mc:Choice>
        <mc:Fallback>
          <p:sp>
            <p:nvSpPr>
              <p:cNvPr id="37" name="CasellaDiTesto 36">
                <a:extLst>
                  <a:ext uri="{FF2B5EF4-FFF2-40B4-BE49-F238E27FC236}">
                    <a16:creationId xmlns:a16="http://schemas.microsoft.com/office/drawing/2014/main" id="{DDB4B18C-1E23-E63C-AC29-64CEED2E1BB8}"/>
                  </a:ext>
                </a:extLst>
              </p:cNvPr>
              <p:cNvSpPr txBox="1">
                <a:spLocks noRot="1" noChangeAspect="1" noMove="1" noResize="1" noEditPoints="1" noAdjustHandles="1" noChangeArrowheads="1" noChangeShapeType="1" noTextEdit="1"/>
              </p:cNvSpPr>
              <p:nvPr/>
            </p:nvSpPr>
            <p:spPr>
              <a:xfrm>
                <a:off x="102057" y="690050"/>
                <a:ext cx="6019423" cy="461665"/>
              </a:xfrm>
              <a:prstGeom prst="rect">
                <a:avLst/>
              </a:prstGeom>
              <a:blipFill>
                <a:blip r:embed="rId4"/>
                <a:stretch>
                  <a:fillRect l="-1688" t="-8108" b="-29730"/>
                </a:stretch>
              </a:blipFill>
            </p:spPr>
            <p:txBody>
              <a:bodyPr/>
              <a:lstStyle/>
              <a:p>
                <a:r>
                  <a:rPr lang="en-US">
                    <a:noFill/>
                  </a:rPr>
                  <a:t> </a:t>
                </a:r>
              </a:p>
            </p:txBody>
          </p:sp>
        </mc:Fallback>
      </mc:AlternateContent>
      <p:grpSp>
        <p:nvGrpSpPr>
          <p:cNvPr id="38" name="Gruppo 37">
            <a:extLst>
              <a:ext uri="{FF2B5EF4-FFF2-40B4-BE49-F238E27FC236}">
                <a16:creationId xmlns:a16="http://schemas.microsoft.com/office/drawing/2014/main" id="{5A0B13F8-1F20-55FA-469B-0CBB397316F9}"/>
              </a:ext>
            </a:extLst>
          </p:cNvPr>
          <p:cNvGrpSpPr>
            <a:grpSpLocks noChangeAspect="1"/>
          </p:cNvGrpSpPr>
          <p:nvPr/>
        </p:nvGrpSpPr>
        <p:grpSpPr>
          <a:xfrm>
            <a:off x="-1" y="1151715"/>
            <a:ext cx="5400000" cy="1434108"/>
            <a:chOff x="3599324" y="2701991"/>
            <a:chExt cx="6566796" cy="1743981"/>
          </a:xfrm>
        </p:grpSpPr>
        <p:pic>
          <p:nvPicPr>
            <p:cNvPr id="39" name="Immagine 38" descr="Immagine che contiene schermata, linea, Rettangolo, Policromia&#10;&#10;Descrizione generata automaticamente">
              <a:extLst>
                <a:ext uri="{FF2B5EF4-FFF2-40B4-BE49-F238E27FC236}">
                  <a16:creationId xmlns:a16="http://schemas.microsoft.com/office/drawing/2014/main" id="{43B78034-492F-2CA6-1698-E25EDDB5CAED}"/>
                </a:ext>
              </a:extLst>
            </p:cNvPr>
            <p:cNvPicPr>
              <a:picLocks noChangeAspect="1"/>
            </p:cNvPicPr>
            <p:nvPr/>
          </p:nvPicPr>
          <p:blipFill>
            <a:blip r:embed="rId5"/>
            <a:stretch>
              <a:fillRect/>
            </a:stretch>
          </p:blipFill>
          <p:spPr>
            <a:xfrm>
              <a:off x="4043506" y="2817265"/>
              <a:ext cx="6122614" cy="1166606"/>
            </a:xfrm>
            <a:prstGeom prst="rect">
              <a:avLst/>
            </a:prstGeom>
          </p:spPr>
        </p:pic>
        <p:sp>
          <p:nvSpPr>
            <p:cNvPr id="40" name="CasellaDiTesto 39">
              <a:extLst>
                <a:ext uri="{FF2B5EF4-FFF2-40B4-BE49-F238E27FC236}">
                  <a16:creationId xmlns:a16="http://schemas.microsoft.com/office/drawing/2014/main" id="{E7529603-7E52-8801-A5AD-A4C945E8AB68}"/>
                </a:ext>
              </a:extLst>
            </p:cNvPr>
            <p:cNvSpPr txBox="1"/>
            <p:nvPr/>
          </p:nvSpPr>
          <p:spPr>
            <a:xfrm>
              <a:off x="3599324" y="4076640"/>
              <a:ext cx="1420774" cy="369332"/>
            </a:xfrm>
            <a:prstGeom prst="rect">
              <a:avLst/>
            </a:prstGeom>
            <a:noFill/>
          </p:spPr>
          <p:txBody>
            <a:bodyPr wrap="none" rtlCol="0">
              <a:spAutoFit/>
            </a:bodyPr>
            <a:lstStyle/>
            <a:p>
              <a:r>
                <a:rPr lang="en-US"/>
                <a:t>PCB read-out</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56E0BE58-8966-5341-6F43-F2FCED15C4F2}"/>
                    </a:ext>
                  </a:extLst>
                </p:cNvPr>
                <p:cNvSpPr txBox="1"/>
                <p:nvPr/>
              </p:nvSpPr>
              <p:spPr>
                <a:xfrm>
                  <a:off x="5681577" y="4040499"/>
                  <a:ext cx="1047531"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oMath>
                  </a14:m>
                  <a:r>
                    <a:rPr lang="en-US"/>
                    <a:t>Rwell</a:t>
                  </a:r>
                </a:p>
              </p:txBody>
            </p:sp>
          </mc:Choice>
          <mc:Fallback xmlns="">
            <p:sp>
              <p:nvSpPr>
                <p:cNvPr id="41" name="CasellaDiTesto 40">
                  <a:extLst>
                    <a:ext uri="{FF2B5EF4-FFF2-40B4-BE49-F238E27FC236}">
                      <a16:creationId xmlns:a16="http://schemas.microsoft.com/office/drawing/2014/main" id="{56E0BE58-8966-5341-6F43-F2FCED15C4F2}"/>
                    </a:ext>
                  </a:extLst>
                </p:cNvPr>
                <p:cNvSpPr txBox="1">
                  <a:spLocks noRot="1" noChangeAspect="1" noMove="1" noResize="1" noEditPoints="1" noAdjustHandles="1" noChangeArrowheads="1" noChangeShapeType="1" noTextEdit="1"/>
                </p:cNvSpPr>
                <p:nvPr/>
              </p:nvSpPr>
              <p:spPr>
                <a:xfrm>
                  <a:off x="5681577" y="4040499"/>
                  <a:ext cx="1047531" cy="369332"/>
                </a:xfrm>
                <a:prstGeom prst="rect">
                  <a:avLst/>
                </a:prstGeom>
                <a:blipFill>
                  <a:blip r:embed="rId6"/>
                  <a:stretch>
                    <a:fillRect t="-8000" r="-26087" b="-52000"/>
                  </a:stretch>
                </a:blipFill>
              </p:spPr>
              <p:txBody>
                <a:bodyPr/>
                <a:lstStyle/>
                <a:p>
                  <a:r>
                    <a:rPr lang="en-US">
                      <a:noFill/>
                    </a:rPr>
                    <a:t> </a:t>
                  </a:r>
                </a:p>
              </p:txBody>
            </p:sp>
          </mc:Fallback>
        </mc:AlternateContent>
        <p:sp>
          <p:nvSpPr>
            <p:cNvPr id="42" name="CasellaDiTesto 41">
              <a:extLst>
                <a:ext uri="{FF2B5EF4-FFF2-40B4-BE49-F238E27FC236}">
                  <a16:creationId xmlns:a16="http://schemas.microsoft.com/office/drawing/2014/main" id="{CFAF27D0-CEF7-F413-7E73-9844605C37E8}"/>
                </a:ext>
              </a:extLst>
            </p:cNvPr>
            <p:cNvSpPr txBox="1"/>
            <p:nvPr/>
          </p:nvSpPr>
          <p:spPr>
            <a:xfrm>
              <a:off x="6938704" y="4061696"/>
              <a:ext cx="639919" cy="369332"/>
            </a:xfrm>
            <a:prstGeom prst="rect">
              <a:avLst/>
            </a:prstGeom>
            <a:noFill/>
          </p:spPr>
          <p:txBody>
            <a:bodyPr wrap="none" rtlCol="0">
              <a:spAutoFit/>
            </a:bodyPr>
            <a:lstStyle/>
            <a:p>
              <a:r>
                <a:rPr lang="en-US"/>
                <a:t>GEM</a:t>
              </a:r>
            </a:p>
          </p:txBody>
        </p:sp>
        <p:sp>
          <p:nvSpPr>
            <p:cNvPr id="43" name="CasellaDiTesto 42">
              <a:extLst>
                <a:ext uri="{FF2B5EF4-FFF2-40B4-BE49-F238E27FC236}">
                  <a16:creationId xmlns:a16="http://schemas.microsoft.com/office/drawing/2014/main" id="{C94008A9-FC7E-A817-396B-06220DA9F13E}"/>
                </a:ext>
              </a:extLst>
            </p:cNvPr>
            <p:cNvSpPr txBox="1"/>
            <p:nvPr/>
          </p:nvSpPr>
          <p:spPr>
            <a:xfrm>
              <a:off x="8074704" y="4013625"/>
              <a:ext cx="946862" cy="369332"/>
            </a:xfrm>
            <a:prstGeom prst="rect">
              <a:avLst/>
            </a:prstGeom>
            <a:noFill/>
          </p:spPr>
          <p:txBody>
            <a:bodyPr wrap="none" rtlCol="0">
              <a:spAutoFit/>
            </a:bodyPr>
            <a:lstStyle/>
            <a:p>
              <a:r>
                <a:rPr lang="en-US"/>
                <a:t>cathode</a:t>
              </a:r>
            </a:p>
          </p:txBody>
        </p:sp>
        <p:sp>
          <p:nvSpPr>
            <p:cNvPr id="44" name="Rettangolo 43">
              <a:extLst>
                <a:ext uri="{FF2B5EF4-FFF2-40B4-BE49-F238E27FC236}">
                  <a16:creationId xmlns:a16="http://schemas.microsoft.com/office/drawing/2014/main" id="{21F88EE3-8BB4-1C62-4B16-A78FCFEB224D}"/>
                </a:ext>
              </a:extLst>
            </p:cNvPr>
            <p:cNvSpPr/>
            <p:nvPr/>
          </p:nvSpPr>
          <p:spPr>
            <a:xfrm>
              <a:off x="4420103" y="3068674"/>
              <a:ext cx="5309228"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3/6 mm gas gap </a:t>
              </a:r>
            </a:p>
          </p:txBody>
        </p:sp>
        <p:sp>
          <p:nvSpPr>
            <p:cNvPr id="45" name="Rettangolo 44">
              <a:extLst>
                <a:ext uri="{FF2B5EF4-FFF2-40B4-BE49-F238E27FC236}">
                  <a16:creationId xmlns:a16="http://schemas.microsoft.com/office/drawing/2014/main" id="{937BAA9B-60E7-7634-579C-CDC620A33B44}"/>
                </a:ext>
              </a:extLst>
            </p:cNvPr>
            <p:cNvSpPr/>
            <p:nvPr/>
          </p:nvSpPr>
          <p:spPr>
            <a:xfrm>
              <a:off x="4146698" y="2999290"/>
              <a:ext cx="326027" cy="690208"/>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ttangolo 45">
              <a:extLst>
                <a:ext uri="{FF2B5EF4-FFF2-40B4-BE49-F238E27FC236}">
                  <a16:creationId xmlns:a16="http://schemas.microsoft.com/office/drawing/2014/main" id="{1D20410A-4917-5FB8-A3CE-1D26EAF02FC4}"/>
                </a:ext>
              </a:extLst>
            </p:cNvPr>
            <p:cNvSpPr/>
            <p:nvPr/>
          </p:nvSpPr>
          <p:spPr>
            <a:xfrm>
              <a:off x="9789720" y="3059580"/>
              <a:ext cx="326027" cy="619106"/>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Immagine 46">
              <a:extLst>
                <a:ext uri="{FF2B5EF4-FFF2-40B4-BE49-F238E27FC236}">
                  <a16:creationId xmlns:a16="http://schemas.microsoft.com/office/drawing/2014/main" id="{1C8DFF64-A435-3E8B-9122-ABEFA4F978D7}"/>
                </a:ext>
              </a:extLst>
            </p:cNvPr>
            <p:cNvPicPr>
              <a:picLocks noChangeAspect="1"/>
            </p:cNvPicPr>
            <p:nvPr/>
          </p:nvPicPr>
          <p:blipFill>
            <a:blip r:embed="rId7"/>
            <a:stretch>
              <a:fillRect/>
            </a:stretch>
          </p:blipFill>
          <p:spPr>
            <a:xfrm>
              <a:off x="4146697" y="2701991"/>
              <a:ext cx="6019423" cy="438045"/>
            </a:xfrm>
            <a:prstGeom prst="rect">
              <a:avLst/>
            </a:prstGeom>
          </p:spPr>
        </p:pic>
        <p:cxnSp>
          <p:nvCxnSpPr>
            <p:cNvPr id="48" name="Connettore 2 47">
              <a:extLst>
                <a:ext uri="{FF2B5EF4-FFF2-40B4-BE49-F238E27FC236}">
                  <a16:creationId xmlns:a16="http://schemas.microsoft.com/office/drawing/2014/main" id="{19B74409-5717-E906-7627-9B28310826F0}"/>
                </a:ext>
              </a:extLst>
            </p:cNvPr>
            <p:cNvCxnSpPr>
              <a:cxnSpLocks/>
            </p:cNvCxnSpPr>
            <p:nvPr/>
          </p:nvCxnSpPr>
          <p:spPr>
            <a:xfrm flipV="1">
              <a:off x="4827181" y="3945573"/>
              <a:ext cx="276167" cy="21704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id="{47313D47-CB62-C136-F9F1-4BF3AA6D6BE0}"/>
                </a:ext>
              </a:extLst>
            </p:cNvPr>
            <p:cNvCxnSpPr>
              <a:cxnSpLocks/>
            </p:cNvCxnSpPr>
            <p:nvPr/>
          </p:nvCxnSpPr>
          <p:spPr>
            <a:xfrm flipV="1">
              <a:off x="8591448" y="2912128"/>
              <a:ext cx="313253" cy="58527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76" name="CasellaDiTesto 75">
            <a:extLst>
              <a:ext uri="{FF2B5EF4-FFF2-40B4-BE49-F238E27FC236}">
                <a16:creationId xmlns:a16="http://schemas.microsoft.com/office/drawing/2014/main" id="{1D33294A-8482-AAAF-79C6-BA32829F5710}"/>
              </a:ext>
            </a:extLst>
          </p:cNvPr>
          <p:cNvSpPr txBox="1"/>
          <p:nvPr/>
        </p:nvSpPr>
        <p:spPr>
          <a:xfrm>
            <a:off x="1042678" y="1715473"/>
            <a:ext cx="1463799" cy="276999"/>
          </a:xfrm>
          <a:prstGeom prst="rect">
            <a:avLst/>
          </a:prstGeom>
          <a:noFill/>
        </p:spPr>
        <p:txBody>
          <a:bodyPr wrap="none" rtlCol="0">
            <a:spAutoFit/>
          </a:bodyPr>
          <a:lstStyle/>
          <a:p>
            <a:r>
              <a:rPr lang="en-US" sz="1200" dirty="0"/>
              <a:t>2/3 mm transfer gap</a:t>
            </a:r>
          </a:p>
        </p:txBody>
      </p:sp>
      <mc:AlternateContent xmlns:mc="http://schemas.openxmlformats.org/markup-compatibility/2006">
        <mc:Choice xmlns:a14="http://schemas.microsoft.com/office/drawing/2010/main" Requires="a14">
          <p:sp>
            <p:nvSpPr>
              <p:cNvPr id="6" name="CasellaDiTesto 5">
                <a:extLst>
                  <a:ext uri="{FF2B5EF4-FFF2-40B4-BE49-F238E27FC236}">
                    <a16:creationId xmlns:a16="http://schemas.microsoft.com/office/drawing/2014/main" id="{E7CD9B84-A932-3CB5-6639-D653B20B4859}"/>
                  </a:ext>
                </a:extLst>
              </p:cNvPr>
              <p:cNvSpPr txBox="1"/>
              <p:nvPr/>
            </p:nvSpPr>
            <p:spPr>
              <a:xfrm>
                <a:off x="230469" y="3054637"/>
                <a:ext cx="9077229" cy="1477328"/>
              </a:xfrm>
              <a:prstGeom prst="rect">
                <a:avLst/>
              </a:prstGeom>
              <a:noFill/>
            </p:spPr>
            <p:txBody>
              <a:bodyPr wrap="none" rtlCol="0">
                <a:spAutoFit/>
              </a:bodyPr>
              <a:lstStyle/>
              <a:p>
                <a:pPr marL="285750" indent="-285750">
                  <a:buFont typeface="Arial" panose="020B0604020202020204" pitchFamily="34" charset="0"/>
                  <a:buChar char="•"/>
                </a:pPr>
                <a:r>
                  <a:rPr lang="en-US" dirty="0"/>
                  <a:t>Two  2D 10cm x10 cm  GEM- prototype with 400 </a:t>
                </a:r>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a14:m>
                <a:r>
                  <a:rPr lang="en-US" dirty="0"/>
                  <a:t> pitch </a:t>
                </a:r>
                <a:r>
                  <a:rPr lang="en-US" i="1" dirty="0"/>
                  <a:t>à la Compass </a:t>
                </a:r>
                <a:r>
                  <a:rPr lang="en-US" dirty="0"/>
                  <a:t>are being produced</a:t>
                </a:r>
              </a:p>
              <a:p>
                <a:endParaRPr lang="en-US" i="1" dirty="0"/>
              </a:p>
              <a:p>
                <a:pPr marL="285750" indent="-285750">
                  <a:buFont typeface="Arial" panose="020B0604020202020204" pitchFamily="34" charset="0"/>
                  <a:buChar char="•"/>
                </a:pPr>
                <a:r>
                  <a:rPr lang="en-US" dirty="0"/>
                  <a:t>A Test beam will take place at CERN on 13-27 November 2024.</a:t>
                </a:r>
              </a:p>
              <a:p>
                <a:endParaRPr lang="en-US" i="1" dirty="0"/>
              </a:p>
              <a:p>
                <a:pPr marL="285750" indent="-285750">
                  <a:buFont typeface="Arial" panose="020B0604020202020204" pitchFamily="34" charset="0"/>
                  <a:buChar char="•"/>
                </a:pPr>
                <a:r>
                  <a:rPr lang="en-US" dirty="0"/>
                  <a:t>The detector response will be tested as a function of the tracks angle in 2D</a:t>
                </a:r>
              </a:p>
            </p:txBody>
          </p:sp>
        </mc:Choice>
        <mc:Fallback>
          <p:sp>
            <p:nvSpPr>
              <p:cNvPr id="6" name="CasellaDiTesto 5">
                <a:extLst>
                  <a:ext uri="{FF2B5EF4-FFF2-40B4-BE49-F238E27FC236}">
                    <a16:creationId xmlns:a16="http://schemas.microsoft.com/office/drawing/2014/main" id="{E7CD9B84-A932-3CB5-6639-D653B20B4859}"/>
                  </a:ext>
                </a:extLst>
              </p:cNvPr>
              <p:cNvSpPr txBox="1">
                <a:spLocks noRot="1" noChangeAspect="1" noMove="1" noResize="1" noEditPoints="1" noAdjustHandles="1" noChangeArrowheads="1" noChangeShapeType="1" noTextEdit="1"/>
              </p:cNvSpPr>
              <p:nvPr/>
            </p:nvSpPr>
            <p:spPr>
              <a:xfrm>
                <a:off x="230469" y="3054637"/>
                <a:ext cx="9077229" cy="1477328"/>
              </a:xfrm>
              <a:prstGeom prst="rect">
                <a:avLst/>
              </a:prstGeom>
              <a:blipFill>
                <a:blip r:embed="rId8"/>
                <a:stretch>
                  <a:fillRect l="-559" t="-1709" b="-5983"/>
                </a:stretch>
              </a:blipFill>
            </p:spPr>
            <p:txBody>
              <a:bodyPr/>
              <a:lstStyle/>
              <a:p>
                <a:r>
                  <a:rPr lang="en-US">
                    <a:noFill/>
                  </a:rPr>
                  <a:t> </a:t>
                </a:r>
              </a:p>
            </p:txBody>
          </p:sp>
        </mc:Fallback>
      </mc:AlternateContent>
      <p:pic>
        <p:nvPicPr>
          <p:cNvPr id="12" name="Immagine 11">
            <a:extLst>
              <a:ext uri="{FF2B5EF4-FFF2-40B4-BE49-F238E27FC236}">
                <a16:creationId xmlns:a16="http://schemas.microsoft.com/office/drawing/2014/main" id="{2B3A3F07-928A-606F-0719-CA73FE7BD75B}"/>
              </a:ext>
            </a:extLst>
          </p:cNvPr>
          <p:cNvPicPr>
            <a:picLocks noChangeAspect="1"/>
          </p:cNvPicPr>
          <p:nvPr/>
        </p:nvPicPr>
        <p:blipFill>
          <a:blip r:embed="rId9"/>
          <a:stretch>
            <a:fillRect/>
          </a:stretch>
        </p:blipFill>
        <p:spPr>
          <a:xfrm>
            <a:off x="6095901" y="792246"/>
            <a:ext cx="2494561" cy="1870921"/>
          </a:xfrm>
          <a:prstGeom prst="rect">
            <a:avLst/>
          </a:prstGeom>
        </p:spPr>
      </p:pic>
      <p:sp>
        <p:nvSpPr>
          <p:cNvPr id="16" name="CasellaDiTesto 15">
            <a:extLst>
              <a:ext uri="{FF2B5EF4-FFF2-40B4-BE49-F238E27FC236}">
                <a16:creationId xmlns:a16="http://schemas.microsoft.com/office/drawing/2014/main" id="{B289DC28-CAAB-CF83-2823-B6621D793715}"/>
              </a:ext>
            </a:extLst>
          </p:cNvPr>
          <p:cNvSpPr txBox="1"/>
          <p:nvPr/>
        </p:nvSpPr>
        <p:spPr>
          <a:xfrm>
            <a:off x="6233678" y="2594226"/>
            <a:ext cx="2219005" cy="369332"/>
          </a:xfrm>
          <a:prstGeom prst="rect">
            <a:avLst/>
          </a:prstGeom>
          <a:noFill/>
        </p:spPr>
        <p:txBody>
          <a:bodyPr wrap="none" rtlCol="0">
            <a:spAutoFit/>
          </a:bodyPr>
          <a:lstStyle/>
          <a:p>
            <a:r>
              <a:rPr lang="en-US" dirty="0">
                <a:solidFill>
                  <a:srgbClr val="0070C0"/>
                </a:solidFill>
              </a:rPr>
              <a:t>New detector holders</a:t>
            </a:r>
          </a:p>
        </p:txBody>
      </p:sp>
      <p:sp>
        <p:nvSpPr>
          <p:cNvPr id="17" name="Segnaposto piè di pagina 23">
            <a:extLst>
              <a:ext uri="{FF2B5EF4-FFF2-40B4-BE49-F238E27FC236}">
                <a16:creationId xmlns:a16="http://schemas.microsoft.com/office/drawing/2014/main" id="{86528020-2F31-0E00-CFCB-24CB23139C48}"/>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Collaboration Meeting </a:t>
            </a:r>
            <a:r>
              <a:rPr lang="it-IT" dirty="0" err="1"/>
              <a:t>July</a:t>
            </a:r>
            <a:r>
              <a:rPr lang="it-IT" dirty="0"/>
              <a:t> 26 2024 – Annalisa D’Angelo</a:t>
            </a:r>
          </a:p>
        </p:txBody>
      </p:sp>
    </p:spTree>
    <p:extLst>
      <p:ext uri="{BB962C8B-B14F-4D97-AF65-F5344CB8AC3E}">
        <p14:creationId xmlns:p14="http://schemas.microsoft.com/office/powerpoint/2010/main" val="1272208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9</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mc:Choice xmlns:a14="http://schemas.microsoft.com/office/drawing/2010/main" Requires="a14">
          <p:sp>
            <p:nvSpPr>
              <p:cNvPr id="33" name="Title 1">
                <a:extLst>
                  <a:ext uri="{FF2B5EF4-FFF2-40B4-BE49-F238E27FC236}">
                    <a16:creationId xmlns:a16="http://schemas.microsoft.com/office/drawing/2014/main" id="{9EAE74A9-4B05-F881-6B77-EBEDDF08211C}"/>
                  </a:ext>
                </a:extLst>
              </p:cNvPr>
              <p:cNvSpPr txBox="1">
                <a:spLocks/>
              </p:cNvSpPr>
              <p:nvPr/>
            </p:nvSpPr>
            <p:spPr>
              <a:xfrm>
                <a:off x="-133264" y="42093"/>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70C0"/>
                    </a:solidFill>
                  </a:rPr>
                  <a:t>2D 10x10 cm</a:t>
                </a:r>
                <a:r>
                  <a:rPr lang="en-US" sz="2400" b="1" baseline="30000" dirty="0">
                    <a:solidFill>
                      <a:srgbClr val="0070C0"/>
                    </a:solidFill>
                  </a:rPr>
                  <a:t>2   </a:t>
                </a:r>
                <a:r>
                  <a:rPr lang="en-US" sz="2400" b="1" dirty="0">
                    <a:solidFill>
                      <a:srgbClr val="0070C0"/>
                    </a:solidFill>
                  </a:rPr>
                  <a:t>GEM-</a:t>
                </a:r>
                <a14:m>
                  <m:oMath xmlns:m="http://schemas.openxmlformats.org/officeDocument/2006/math">
                    <m:r>
                      <a:rPr lang="en-US" sz="2400" b="1" i="1" smtClean="0">
                        <a:solidFill>
                          <a:srgbClr val="0070C0"/>
                        </a:solidFill>
                        <a:latin typeface="Cambria Math" panose="02040503050406030204" pitchFamily="18" charset="0"/>
                        <a:ea typeface="Cambria Math" panose="02040503050406030204" pitchFamily="18" charset="0"/>
                      </a:rPr>
                      <m:t>𝝁</m:t>
                    </m:r>
                  </m:oMath>
                </a14:m>
                <a:r>
                  <a:rPr lang="en-US" sz="2400" b="1" dirty="0" err="1">
                    <a:solidFill>
                      <a:srgbClr val="0070C0"/>
                    </a:solidFill>
                  </a:rPr>
                  <a:t>Rwell</a:t>
                </a:r>
                <a:r>
                  <a:rPr lang="en-US" sz="2400" b="1" dirty="0">
                    <a:solidFill>
                      <a:srgbClr val="0070C0"/>
                    </a:solidFill>
                  </a:rPr>
                  <a:t> prototype assembly </a:t>
                </a:r>
                <a:endParaRPr lang="en-US" sz="2400" b="1" baseline="30000" dirty="0">
                  <a:solidFill>
                    <a:srgbClr val="0070C0"/>
                  </a:solidFill>
                </a:endParaRPr>
              </a:p>
            </p:txBody>
          </p:sp>
        </mc:Choice>
        <mc:Fallback>
          <p:sp>
            <p:nvSpPr>
              <p:cNvPr id="33" name="Title 1">
                <a:extLst>
                  <a:ext uri="{FF2B5EF4-FFF2-40B4-BE49-F238E27FC236}">
                    <a16:creationId xmlns:a16="http://schemas.microsoft.com/office/drawing/2014/main" id="{9EAE74A9-4B05-F881-6B77-EBEDDF08211C}"/>
                  </a:ext>
                </a:extLst>
              </p:cNvPr>
              <p:cNvSpPr txBox="1">
                <a:spLocks noRot="1" noChangeAspect="1" noMove="1" noResize="1" noEditPoints="1" noAdjustHandles="1" noChangeArrowheads="1" noChangeShapeType="1" noTextEdit="1"/>
              </p:cNvSpPr>
              <p:nvPr/>
            </p:nvSpPr>
            <p:spPr>
              <a:xfrm>
                <a:off x="-133264" y="42093"/>
                <a:ext cx="8705186" cy="402661"/>
              </a:xfrm>
              <a:prstGeom prst="rect">
                <a:avLst/>
              </a:prstGeom>
              <a:blipFill>
                <a:blip r:embed="rId3"/>
                <a:stretch>
                  <a:fillRect t="-15152" b="-393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asellaDiTesto 2">
                <a:extLst>
                  <a:ext uri="{FF2B5EF4-FFF2-40B4-BE49-F238E27FC236}">
                    <a16:creationId xmlns:a16="http://schemas.microsoft.com/office/drawing/2014/main" id="{DA9AF754-667D-6C47-6C0A-659C50268AC0}"/>
                  </a:ext>
                </a:extLst>
              </p:cNvPr>
              <p:cNvSpPr txBox="1"/>
              <p:nvPr/>
            </p:nvSpPr>
            <p:spPr>
              <a:xfrm>
                <a:off x="79923" y="729114"/>
                <a:ext cx="4435125" cy="369332"/>
              </a:xfrm>
              <a:prstGeom prst="rect">
                <a:avLst/>
              </a:prstGeom>
              <a:noFill/>
            </p:spPr>
            <p:txBody>
              <a:bodyPr wrap="none" rtlCol="0">
                <a:spAutoFit/>
              </a:bodyPr>
              <a:lstStyle/>
              <a:p>
                <a:r>
                  <a:rPr lang="en-US" dirty="0"/>
                  <a:t>GEM-</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err="1"/>
                  <a:t>Rwell</a:t>
                </a:r>
                <a:r>
                  <a:rPr lang="en-US" dirty="0"/>
                  <a:t> 10x10 cm </a:t>
                </a:r>
                <a:r>
                  <a:rPr lang="en-US" baseline="30000" dirty="0"/>
                  <a:t>2</a:t>
                </a:r>
                <a:r>
                  <a:rPr lang="en-US" dirty="0"/>
                  <a:t> prototypes assembly</a:t>
                </a:r>
              </a:p>
            </p:txBody>
          </p:sp>
        </mc:Choice>
        <mc:Fallback>
          <p:sp>
            <p:nvSpPr>
              <p:cNvPr id="3" name="CasellaDiTesto 2">
                <a:extLst>
                  <a:ext uri="{FF2B5EF4-FFF2-40B4-BE49-F238E27FC236}">
                    <a16:creationId xmlns:a16="http://schemas.microsoft.com/office/drawing/2014/main" id="{DA9AF754-667D-6C47-6C0A-659C50268AC0}"/>
                  </a:ext>
                </a:extLst>
              </p:cNvPr>
              <p:cNvSpPr txBox="1">
                <a:spLocks noRot="1" noChangeAspect="1" noMove="1" noResize="1" noEditPoints="1" noAdjustHandles="1" noChangeArrowheads="1" noChangeShapeType="1" noTextEdit="1"/>
              </p:cNvSpPr>
              <p:nvPr/>
            </p:nvSpPr>
            <p:spPr>
              <a:xfrm>
                <a:off x="79923" y="729114"/>
                <a:ext cx="4435125" cy="369332"/>
              </a:xfrm>
              <a:prstGeom prst="rect">
                <a:avLst/>
              </a:prstGeom>
              <a:blipFill>
                <a:blip r:embed="rId4"/>
                <a:stretch>
                  <a:fillRect l="-1143" t="-6667" r="-286" b="-26667"/>
                </a:stretch>
              </a:blipFill>
            </p:spPr>
            <p:txBody>
              <a:bodyPr/>
              <a:lstStyle/>
              <a:p>
                <a:r>
                  <a:rPr lang="en-US">
                    <a:noFill/>
                  </a:rPr>
                  <a:t> </a:t>
                </a:r>
              </a:p>
            </p:txBody>
          </p:sp>
        </mc:Fallback>
      </mc:AlternateContent>
      <p:pic>
        <p:nvPicPr>
          <p:cNvPr id="4" name="Immagine 3" descr="Immagine che contiene Attrezzature mediche, macchina, medico, assistenza sanitaria&#10;&#10;Descrizione generata automaticamente">
            <a:extLst>
              <a:ext uri="{FF2B5EF4-FFF2-40B4-BE49-F238E27FC236}">
                <a16:creationId xmlns:a16="http://schemas.microsoft.com/office/drawing/2014/main" id="{7A12D0A4-1CC4-34CD-2460-0538697504E8}"/>
              </a:ext>
            </a:extLst>
          </p:cNvPr>
          <p:cNvPicPr>
            <a:picLocks noChangeAspect="1"/>
          </p:cNvPicPr>
          <p:nvPr/>
        </p:nvPicPr>
        <p:blipFill>
          <a:blip r:embed="rId5"/>
          <a:stretch>
            <a:fillRect/>
          </a:stretch>
        </p:blipFill>
        <p:spPr>
          <a:xfrm>
            <a:off x="4941225" y="2742548"/>
            <a:ext cx="4185142" cy="1988662"/>
          </a:xfrm>
          <a:prstGeom prst="rect">
            <a:avLst/>
          </a:prstGeom>
        </p:spPr>
      </p:pic>
      <p:pic>
        <p:nvPicPr>
          <p:cNvPr id="5" name="Immagine 4" descr="Immagine che contiene macchina, ingegneria, schermata, interno&#10;&#10;Descrizione generata automaticamente">
            <a:extLst>
              <a:ext uri="{FF2B5EF4-FFF2-40B4-BE49-F238E27FC236}">
                <a16:creationId xmlns:a16="http://schemas.microsoft.com/office/drawing/2014/main" id="{F2EC4F4F-E040-D344-5329-3E25BD0F2C89}"/>
              </a:ext>
            </a:extLst>
          </p:cNvPr>
          <p:cNvPicPr>
            <a:picLocks noChangeAspect="1"/>
          </p:cNvPicPr>
          <p:nvPr/>
        </p:nvPicPr>
        <p:blipFill>
          <a:blip r:embed="rId6"/>
          <a:stretch>
            <a:fillRect/>
          </a:stretch>
        </p:blipFill>
        <p:spPr>
          <a:xfrm>
            <a:off x="3287057" y="1149567"/>
            <a:ext cx="2814467" cy="3581643"/>
          </a:xfrm>
          <a:prstGeom prst="rect">
            <a:avLst/>
          </a:prstGeom>
        </p:spPr>
      </p:pic>
      <p:pic>
        <p:nvPicPr>
          <p:cNvPr id="6" name="Immagine 5" descr="Immagine che contiene Rettangolo, interno, design&#10;&#10;Descrizione generata automaticamente">
            <a:extLst>
              <a:ext uri="{FF2B5EF4-FFF2-40B4-BE49-F238E27FC236}">
                <a16:creationId xmlns:a16="http://schemas.microsoft.com/office/drawing/2014/main" id="{2D6E128B-9007-997C-EDD0-C67610F62C4F}"/>
              </a:ext>
            </a:extLst>
          </p:cNvPr>
          <p:cNvPicPr>
            <a:picLocks noChangeAspect="1"/>
          </p:cNvPicPr>
          <p:nvPr/>
        </p:nvPicPr>
        <p:blipFill>
          <a:blip r:embed="rId7"/>
          <a:stretch>
            <a:fillRect/>
          </a:stretch>
        </p:blipFill>
        <p:spPr>
          <a:xfrm>
            <a:off x="123638" y="1159192"/>
            <a:ext cx="3137678" cy="2353259"/>
          </a:xfrm>
          <a:prstGeom prst="rect">
            <a:avLst/>
          </a:prstGeom>
        </p:spPr>
      </p:pic>
      <p:pic>
        <p:nvPicPr>
          <p:cNvPr id="9" name="Immagine 8" descr="Immagine che contiene strumento, Guanto medico, Attrezzature mediche, plastica&#10;&#10;Descrizione generata automaticamente">
            <a:extLst>
              <a:ext uri="{FF2B5EF4-FFF2-40B4-BE49-F238E27FC236}">
                <a16:creationId xmlns:a16="http://schemas.microsoft.com/office/drawing/2014/main" id="{968494F6-547B-5AE6-120E-796DD9DB3178}"/>
              </a:ext>
            </a:extLst>
          </p:cNvPr>
          <p:cNvPicPr>
            <a:picLocks noChangeAspect="1"/>
          </p:cNvPicPr>
          <p:nvPr/>
        </p:nvPicPr>
        <p:blipFill>
          <a:blip r:embed="rId8"/>
          <a:stretch>
            <a:fillRect/>
          </a:stretch>
        </p:blipFill>
        <p:spPr>
          <a:xfrm>
            <a:off x="97897" y="3042192"/>
            <a:ext cx="3076306" cy="1750928"/>
          </a:xfrm>
          <a:prstGeom prst="rect">
            <a:avLst/>
          </a:prstGeom>
        </p:spPr>
      </p:pic>
      <p:pic>
        <p:nvPicPr>
          <p:cNvPr id="10" name="Immagine 9" descr="Immagine che contiene macchina, interno, elettronica, pannello di controllo&#10;&#10;Descrizione generata automaticamente">
            <a:extLst>
              <a:ext uri="{FF2B5EF4-FFF2-40B4-BE49-F238E27FC236}">
                <a16:creationId xmlns:a16="http://schemas.microsoft.com/office/drawing/2014/main" id="{50F164CE-BC27-AB3B-D5CE-769647C02F4D}"/>
              </a:ext>
            </a:extLst>
          </p:cNvPr>
          <p:cNvPicPr>
            <a:picLocks noChangeAspect="1"/>
          </p:cNvPicPr>
          <p:nvPr/>
        </p:nvPicPr>
        <p:blipFill>
          <a:blip r:embed="rId9"/>
          <a:stretch>
            <a:fillRect/>
          </a:stretch>
        </p:blipFill>
        <p:spPr>
          <a:xfrm>
            <a:off x="5845095" y="834649"/>
            <a:ext cx="3291252" cy="1840205"/>
          </a:xfrm>
          <a:prstGeom prst="rect">
            <a:avLst/>
          </a:prstGeom>
        </p:spPr>
      </p:pic>
      <p:sp>
        <p:nvSpPr>
          <p:cNvPr id="12" name="CasellaDiTesto 11">
            <a:extLst>
              <a:ext uri="{FF2B5EF4-FFF2-40B4-BE49-F238E27FC236}">
                <a16:creationId xmlns:a16="http://schemas.microsoft.com/office/drawing/2014/main" id="{800281E5-2F8C-ACF9-9FEF-19AFFE89A47D}"/>
              </a:ext>
            </a:extLst>
          </p:cNvPr>
          <p:cNvSpPr txBox="1"/>
          <p:nvPr/>
        </p:nvSpPr>
        <p:spPr>
          <a:xfrm>
            <a:off x="903001" y="1427934"/>
            <a:ext cx="986104" cy="369332"/>
          </a:xfrm>
          <a:prstGeom prst="rect">
            <a:avLst/>
          </a:prstGeom>
          <a:noFill/>
        </p:spPr>
        <p:txBody>
          <a:bodyPr wrap="none" rtlCol="0">
            <a:spAutoFit/>
          </a:bodyPr>
          <a:lstStyle/>
          <a:p>
            <a:r>
              <a:rPr lang="en-US" dirty="0"/>
              <a:t>GEM foil</a:t>
            </a:r>
          </a:p>
        </p:txBody>
      </p:sp>
      <p:sp>
        <p:nvSpPr>
          <p:cNvPr id="14" name="CasellaDiTesto 13">
            <a:extLst>
              <a:ext uri="{FF2B5EF4-FFF2-40B4-BE49-F238E27FC236}">
                <a16:creationId xmlns:a16="http://schemas.microsoft.com/office/drawing/2014/main" id="{623C1005-7F65-A253-288E-08E0DC0B11FB}"/>
              </a:ext>
            </a:extLst>
          </p:cNvPr>
          <p:cNvSpPr txBox="1"/>
          <p:nvPr/>
        </p:nvSpPr>
        <p:spPr>
          <a:xfrm>
            <a:off x="842807" y="4045054"/>
            <a:ext cx="2036198" cy="369332"/>
          </a:xfrm>
          <a:prstGeom prst="rect">
            <a:avLst/>
          </a:prstGeom>
          <a:noFill/>
        </p:spPr>
        <p:txBody>
          <a:bodyPr wrap="none" rtlCol="0">
            <a:spAutoFit/>
          </a:bodyPr>
          <a:lstStyle/>
          <a:p>
            <a:r>
              <a:rPr lang="en-US" dirty="0">
                <a:solidFill>
                  <a:schemeClr val="bg1"/>
                </a:solidFill>
              </a:rPr>
              <a:t>Glue on peek frame</a:t>
            </a:r>
          </a:p>
        </p:txBody>
      </p:sp>
      <p:sp>
        <p:nvSpPr>
          <p:cNvPr id="15" name="CasellaDiTesto 14">
            <a:extLst>
              <a:ext uri="{FF2B5EF4-FFF2-40B4-BE49-F238E27FC236}">
                <a16:creationId xmlns:a16="http://schemas.microsoft.com/office/drawing/2014/main" id="{F548B77C-7F02-B63D-AFB8-71E93BE6414C}"/>
              </a:ext>
            </a:extLst>
          </p:cNvPr>
          <p:cNvSpPr txBox="1"/>
          <p:nvPr/>
        </p:nvSpPr>
        <p:spPr>
          <a:xfrm>
            <a:off x="4219329" y="4102322"/>
            <a:ext cx="1625766" cy="369332"/>
          </a:xfrm>
          <a:prstGeom prst="rect">
            <a:avLst/>
          </a:prstGeom>
          <a:noFill/>
        </p:spPr>
        <p:txBody>
          <a:bodyPr wrap="none" rtlCol="0">
            <a:spAutoFit/>
          </a:bodyPr>
          <a:lstStyle/>
          <a:p>
            <a:r>
              <a:rPr lang="en-US" dirty="0">
                <a:solidFill>
                  <a:schemeClr val="bg1"/>
                </a:solidFill>
              </a:rPr>
              <a:t>GEM stretching</a:t>
            </a:r>
          </a:p>
        </p:txBody>
      </p:sp>
      <p:sp>
        <p:nvSpPr>
          <p:cNvPr id="16" name="CasellaDiTesto 15">
            <a:extLst>
              <a:ext uri="{FF2B5EF4-FFF2-40B4-BE49-F238E27FC236}">
                <a16:creationId xmlns:a16="http://schemas.microsoft.com/office/drawing/2014/main" id="{B27B1F38-150F-F65E-9400-3F46F31F4132}"/>
              </a:ext>
            </a:extLst>
          </p:cNvPr>
          <p:cNvSpPr txBox="1"/>
          <p:nvPr/>
        </p:nvSpPr>
        <p:spPr>
          <a:xfrm>
            <a:off x="6236613" y="884814"/>
            <a:ext cx="2754665" cy="369332"/>
          </a:xfrm>
          <a:prstGeom prst="rect">
            <a:avLst/>
          </a:prstGeom>
          <a:noFill/>
        </p:spPr>
        <p:txBody>
          <a:bodyPr wrap="none" rtlCol="0">
            <a:spAutoFit/>
          </a:bodyPr>
          <a:lstStyle/>
          <a:p>
            <a:r>
              <a:rPr lang="en-US" dirty="0">
                <a:solidFill>
                  <a:srgbClr val="FFFF00"/>
                </a:solidFill>
              </a:rPr>
              <a:t>GEM tension measurement</a:t>
            </a:r>
          </a:p>
        </p:txBody>
      </p:sp>
      <p:sp>
        <p:nvSpPr>
          <p:cNvPr id="17" name="CasellaDiTesto 16">
            <a:extLst>
              <a:ext uri="{FF2B5EF4-FFF2-40B4-BE49-F238E27FC236}">
                <a16:creationId xmlns:a16="http://schemas.microsoft.com/office/drawing/2014/main" id="{C5DAA53D-FD57-90B6-EA7E-74D0617EC182}"/>
              </a:ext>
            </a:extLst>
          </p:cNvPr>
          <p:cNvSpPr txBox="1"/>
          <p:nvPr/>
        </p:nvSpPr>
        <p:spPr>
          <a:xfrm>
            <a:off x="6377486" y="4258686"/>
            <a:ext cx="1877502" cy="369332"/>
          </a:xfrm>
          <a:prstGeom prst="rect">
            <a:avLst/>
          </a:prstGeom>
          <a:noFill/>
        </p:spPr>
        <p:txBody>
          <a:bodyPr wrap="none" rtlCol="0">
            <a:spAutoFit/>
          </a:bodyPr>
          <a:lstStyle/>
          <a:p>
            <a:r>
              <a:rPr lang="en-US" dirty="0">
                <a:solidFill>
                  <a:schemeClr val="bg1"/>
                </a:solidFill>
              </a:rPr>
              <a:t>Frame assembling</a:t>
            </a:r>
          </a:p>
        </p:txBody>
      </p:sp>
      <p:sp>
        <p:nvSpPr>
          <p:cNvPr id="7" name="Segnaposto piè di pagina 23">
            <a:extLst>
              <a:ext uri="{FF2B5EF4-FFF2-40B4-BE49-F238E27FC236}">
                <a16:creationId xmlns:a16="http://schemas.microsoft.com/office/drawing/2014/main" id="{66DD8D4B-9178-58DE-2052-43CFA360EB4B}"/>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Collaboration Meeting </a:t>
            </a:r>
            <a:r>
              <a:rPr lang="it-IT" dirty="0" err="1"/>
              <a:t>July</a:t>
            </a:r>
            <a:r>
              <a:rPr lang="it-IT" dirty="0"/>
              <a:t> 26 2024 – Annalisa D’Angelo</a:t>
            </a:r>
          </a:p>
        </p:txBody>
      </p:sp>
    </p:spTree>
    <p:extLst>
      <p:ext uri="{BB962C8B-B14F-4D97-AF65-F5344CB8AC3E}">
        <p14:creationId xmlns:p14="http://schemas.microsoft.com/office/powerpoint/2010/main" val="343831919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33862</TotalTime>
  <Words>1341</Words>
  <Application>Microsoft Macintosh PowerPoint</Application>
  <PresentationFormat>Presentazione su schermo (16:9)</PresentationFormat>
  <Paragraphs>166</Paragraphs>
  <Slides>12</Slides>
  <Notes>12</Notes>
  <HiddenSlides>0</HiddenSlides>
  <MMClips>0</MMClips>
  <ScaleCrop>false</ScaleCrop>
  <HeadingPairs>
    <vt:vector size="6" baseType="variant">
      <vt:variant>
        <vt:lpstr>Caratteri utilizzati</vt:lpstr>
      </vt:variant>
      <vt:variant>
        <vt:i4>8</vt:i4>
      </vt:variant>
      <vt:variant>
        <vt:lpstr>Tema</vt:lpstr>
      </vt:variant>
      <vt:variant>
        <vt:i4>4</vt:i4>
      </vt:variant>
      <vt:variant>
        <vt:lpstr>Titoli diapositive</vt:lpstr>
      </vt:variant>
      <vt:variant>
        <vt:i4>12</vt:i4>
      </vt:variant>
    </vt:vector>
  </HeadingPairs>
  <TitlesOfParts>
    <vt:vector size="24" baseType="lpstr">
      <vt:lpstr>Arial</vt:lpstr>
      <vt:lpstr>Calibri</vt:lpstr>
      <vt:lpstr>Calibri Light</vt:lpstr>
      <vt:lpstr>Cambria Math</vt:lpstr>
      <vt:lpstr>DejaVu Serif Condensed</vt:lpstr>
      <vt:lpstr>Helvetica</vt:lpstr>
      <vt:lpstr>Times New Roman</vt:lpstr>
      <vt:lpstr>Wingdings</vt:lpstr>
      <vt:lpstr>Tema di Office</vt:lpstr>
      <vt:lpstr>1_Personalizza struttura</vt:lpstr>
      <vt:lpstr>2_Personalizza struttura</vt:lpstr>
      <vt:lpstr>Personalizza struttura</vt:lpstr>
      <vt:lpstr>Presentazione standard di PowerPoint</vt:lpstr>
      <vt:lpstr>μ-RWELL Position Resolution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INFN Sezione Roma Tor Vergata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annalisa D'Angelo</dc:creator>
  <cp:lastModifiedBy>Annalisa D'Angelo</cp:lastModifiedBy>
  <cp:revision>337</cp:revision>
  <dcterms:created xsi:type="dcterms:W3CDTF">2016-09-11T22:00:23Z</dcterms:created>
  <dcterms:modified xsi:type="dcterms:W3CDTF">2024-07-26T15:47:38Z</dcterms:modified>
</cp:coreProperties>
</file>