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2"/>
  </p:notesMasterIdLst>
  <p:sldIdLst>
    <p:sldId id="295" r:id="rId5"/>
    <p:sldId id="263" r:id="rId6"/>
    <p:sldId id="274" r:id="rId7"/>
    <p:sldId id="291" r:id="rId8"/>
    <p:sldId id="258" r:id="rId9"/>
    <p:sldId id="275" r:id="rId10"/>
    <p:sldId id="273" r:id="rId11"/>
    <p:sldId id="297" r:id="rId12"/>
    <p:sldId id="298" r:id="rId13"/>
    <p:sldId id="290" r:id="rId14"/>
    <p:sldId id="268" r:id="rId15"/>
    <p:sldId id="285" r:id="rId16"/>
    <p:sldId id="282" r:id="rId17"/>
    <p:sldId id="296" r:id="rId18"/>
    <p:sldId id="264" r:id="rId19"/>
    <p:sldId id="286" r:id="rId20"/>
    <p:sldId id="28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4472C4"/>
    <a:srgbClr val="000000"/>
    <a:srgbClr val="FFFFFF"/>
    <a:srgbClr val="7F7F7F"/>
    <a:srgbClr val="FFFF00"/>
    <a:srgbClr val="FE9CF0"/>
    <a:srgbClr val="F3FFAB"/>
    <a:srgbClr val="F5FF75"/>
    <a:srgbClr val="A7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95759" autoAdjust="0"/>
  </p:normalViewPr>
  <p:slideViewPr>
    <p:cSldViewPr snapToGrid="0">
      <p:cViewPr varScale="1">
        <p:scale>
          <a:sx n="72" d="100"/>
          <a:sy n="72" d="100"/>
        </p:scale>
        <p:origin x="78" y="570"/>
      </p:cViewPr>
      <p:guideLst/>
    </p:cSldViewPr>
  </p:slideViewPr>
  <p:notesTextViewPr>
    <p:cViewPr>
      <p:scale>
        <a:sx n="1" d="1"/>
        <a:sy n="1" d="1"/>
      </p:scale>
      <p:origin x="0" y="0"/>
    </p:cViewPr>
  </p:notesTextViewPr>
  <p:notesViewPr>
    <p:cSldViewPr snapToGrid="0">
      <p:cViewPr varScale="1">
        <p:scale>
          <a:sx n="76" d="100"/>
          <a:sy n="76" d="100"/>
        </p:scale>
        <p:origin x="3366" y="90"/>
      </p:cViewPr>
      <p:guideLst/>
    </p:cSldViewPr>
  </p:notesViewPr>
  <p:gridSpacing cx="36576" cy="36576"/>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D73D1-C241-4975-92BF-692C79188DC4}" type="datetimeFigureOut">
              <a:rPr lang="en-US" smtClean="0"/>
              <a:t>7/25/2024</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970FD1-074D-4CE3-80B5-840A4FD6F6A0}" type="slidenum">
              <a:rPr lang="en-US" smtClean="0"/>
              <a:t>‹#›</a:t>
            </a:fld>
            <a:endParaRPr lang="en-US"/>
          </a:p>
        </p:txBody>
      </p:sp>
    </p:spTree>
    <p:extLst>
      <p:ext uri="{BB962C8B-B14F-4D97-AF65-F5344CB8AC3E}">
        <p14:creationId xmlns:p14="http://schemas.microsoft.com/office/powerpoint/2010/main" val="3780372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7F970FD1-074D-4CE3-80B5-840A4FD6F6A0}" type="slidenum">
              <a:rPr lang="en-US" smtClean="0"/>
              <a:t>2</a:t>
            </a:fld>
            <a:endParaRPr lang="en-US"/>
          </a:p>
        </p:txBody>
      </p:sp>
    </p:spTree>
    <p:extLst>
      <p:ext uri="{BB962C8B-B14F-4D97-AF65-F5344CB8AC3E}">
        <p14:creationId xmlns:p14="http://schemas.microsoft.com/office/powerpoint/2010/main" val="276856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7F970FD1-074D-4CE3-80B5-840A4FD6F6A0}" type="slidenum">
              <a:rPr lang="en-US" smtClean="0"/>
              <a:t>15</a:t>
            </a:fld>
            <a:endParaRPr lang="en-US"/>
          </a:p>
        </p:txBody>
      </p:sp>
    </p:spTree>
    <p:extLst>
      <p:ext uri="{BB962C8B-B14F-4D97-AF65-F5344CB8AC3E}">
        <p14:creationId xmlns:p14="http://schemas.microsoft.com/office/powerpoint/2010/main" val="659291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7F970FD1-074D-4CE3-80B5-840A4FD6F6A0}" type="slidenum">
              <a:rPr lang="en-US" smtClean="0"/>
              <a:t>16</a:t>
            </a:fld>
            <a:endParaRPr lang="en-US"/>
          </a:p>
        </p:txBody>
      </p:sp>
    </p:spTree>
    <p:extLst>
      <p:ext uri="{BB962C8B-B14F-4D97-AF65-F5344CB8AC3E}">
        <p14:creationId xmlns:p14="http://schemas.microsoft.com/office/powerpoint/2010/main" val="1968696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70FD1-074D-4CE3-80B5-840A4FD6F6A0}" type="slidenum">
              <a:rPr lang="en-US" smtClean="0"/>
              <a:t>17</a:t>
            </a:fld>
            <a:endParaRPr lang="en-US"/>
          </a:p>
        </p:txBody>
      </p:sp>
    </p:spTree>
    <p:extLst>
      <p:ext uri="{BB962C8B-B14F-4D97-AF65-F5344CB8AC3E}">
        <p14:creationId xmlns:p14="http://schemas.microsoft.com/office/powerpoint/2010/main" val="2956841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70FD1-074D-4CE3-80B5-840A4FD6F6A0}" type="slidenum">
              <a:rPr lang="en-US" smtClean="0"/>
              <a:t>3</a:t>
            </a:fld>
            <a:endParaRPr lang="en-US"/>
          </a:p>
        </p:txBody>
      </p:sp>
    </p:spTree>
    <p:extLst>
      <p:ext uri="{BB962C8B-B14F-4D97-AF65-F5344CB8AC3E}">
        <p14:creationId xmlns:p14="http://schemas.microsoft.com/office/powerpoint/2010/main" val="494404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70FD1-074D-4CE3-80B5-840A4FD6F6A0}" type="slidenum">
              <a:rPr lang="en-US" smtClean="0"/>
              <a:t>4</a:t>
            </a:fld>
            <a:endParaRPr lang="en-US"/>
          </a:p>
        </p:txBody>
      </p:sp>
    </p:spTree>
    <p:extLst>
      <p:ext uri="{BB962C8B-B14F-4D97-AF65-F5344CB8AC3E}">
        <p14:creationId xmlns:p14="http://schemas.microsoft.com/office/powerpoint/2010/main" val="1758228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70FD1-074D-4CE3-80B5-840A4FD6F6A0}" type="slidenum">
              <a:rPr lang="en-US" smtClean="0"/>
              <a:t>6</a:t>
            </a:fld>
            <a:endParaRPr lang="en-US"/>
          </a:p>
        </p:txBody>
      </p:sp>
    </p:spTree>
    <p:extLst>
      <p:ext uri="{BB962C8B-B14F-4D97-AF65-F5344CB8AC3E}">
        <p14:creationId xmlns:p14="http://schemas.microsoft.com/office/powerpoint/2010/main" val="310898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7F970FD1-074D-4CE3-80B5-840A4FD6F6A0}" type="slidenum">
              <a:rPr lang="en-US" smtClean="0"/>
              <a:t>10</a:t>
            </a:fld>
            <a:endParaRPr lang="en-US"/>
          </a:p>
        </p:txBody>
      </p:sp>
    </p:spTree>
    <p:extLst>
      <p:ext uri="{BB962C8B-B14F-4D97-AF65-F5344CB8AC3E}">
        <p14:creationId xmlns:p14="http://schemas.microsoft.com/office/powerpoint/2010/main" val="2984297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7F970FD1-074D-4CE3-80B5-840A4FD6F6A0}" type="slidenum">
              <a:rPr lang="en-US" smtClean="0"/>
              <a:t>11</a:t>
            </a:fld>
            <a:endParaRPr lang="en-US"/>
          </a:p>
        </p:txBody>
      </p:sp>
    </p:spTree>
    <p:extLst>
      <p:ext uri="{BB962C8B-B14F-4D97-AF65-F5344CB8AC3E}">
        <p14:creationId xmlns:p14="http://schemas.microsoft.com/office/powerpoint/2010/main" val="1198719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7F970FD1-074D-4CE3-80B5-840A4FD6F6A0}" type="slidenum">
              <a:rPr lang="en-US" smtClean="0"/>
              <a:t>12</a:t>
            </a:fld>
            <a:endParaRPr lang="en-US"/>
          </a:p>
        </p:txBody>
      </p:sp>
    </p:spTree>
    <p:extLst>
      <p:ext uri="{BB962C8B-B14F-4D97-AF65-F5344CB8AC3E}">
        <p14:creationId xmlns:p14="http://schemas.microsoft.com/office/powerpoint/2010/main" val="1042925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7F970FD1-074D-4CE3-80B5-840A4FD6F6A0}" type="slidenum">
              <a:rPr lang="en-US" smtClean="0"/>
              <a:t>13</a:t>
            </a:fld>
            <a:endParaRPr lang="en-US"/>
          </a:p>
        </p:txBody>
      </p:sp>
    </p:spTree>
    <p:extLst>
      <p:ext uri="{BB962C8B-B14F-4D97-AF65-F5344CB8AC3E}">
        <p14:creationId xmlns:p14="http://schemas.microsoft.com/office/powerpoint/2010/main" val="1058049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7F970FD1-074D-4CE3-80B5-840A4FD6F6A0}" type="slidenum">
              <a:rPr lang="en-US" smtClean="0"/>
              <a:t>14</a:t>
            </a:fld>
            <a:endParaRPr lang="en-US"/>
          </a:p>
        </p:txBody>
      </p:sp>
    </p:spTree>
    <p:extLst>
      <p:ext uri="{BB962C8B-B14F-4D97-AF65-F5344CB8AC3E}">
        <p14:creationId xmlns:p14="http://schemas.microsoft.com/office/powerpoint/2010/main" val="1890882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B91CD8-ED6F-5CFF-2EE2-F7BCDC3F85C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BB206E8F-4E1D-888E-0995-C2A8290DC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A37999EA-9CFE-85AE-2FF3-C10145EF8FE3}"/>
              </a:ext>
            </a:extLst>
          </p:cNvPr>
          <p:cNvSpPr>
            <a:spLocks noGrp="1"/>
          </p:cNvSpPr>
          <p:nvPr>
            <p:ph type="dt" sz="half" idx="10"/>
          </p:nvPr>
        </p:nvSpPr>
        <p:spPr/>
        <p:txBody>
          <a:bodyPr/>
          <a:lstStyle/>
          <a:p>
            <a:r>
              <a:rPr lang="en-US"/>
              <a:t>7/25/2024</a:t>
            </a:r>
          </a:p>
        </p:txBody>
      </p:sp>
      <p:sp>
        <p:nvSpPr>
          <p:cNvPr id="5" name="Segnaposto piè di pagina 4">
            <a:extLst>
              <a:ext uri="{FF2B5EF4-FFF2-40B4-BE49-F238E27FC236}">
                <a16:creationId xmlns:a16="http://schemas.microsoft.com/office/drawing/2014/main" id="{6B2CF775-9E17-2D46-9142-1EF11FD0F3E5}"/>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F83AB8C7-AD07-4FBA-F25D-240BC0A85DBB}"/>
              </a:ext>
            </a:extLst>
          </p:cNvPr>
          <p:cNvSpPr>
            <a:spLocks noGrp="1"/>
          </p:cNvSpPr>
          <p:nvPr>
            <p:ph type="sldNum" sz="quarter" idx="12"/>
          </p:nvPr>
        </p:nvSpPr>
        <p:spPr/>
        <p:txBody>
          <a:bodyPr/>
          <a:lstStyle/>
          <a:p>
            <a:fld id="{C9808A83-BBB2-4C58-B850-FA650C4B8A32}" type="slidenum">
              <a:rPr lang="en-US" smtClean="0"/>
              <a:t>‹#›</a:t>
            </a:fld>
            <a:endParaRPr lang="en-US"/>
          </a:p>
        </p:txBody>
      </p:sp>
    </p:spTree>
    <p:extLst>
      <p:ext uri="{BB962C8B-B14F-4D97-AF65-F5344CB8AC3E}">
        <p14:creationId xmlns:p14="http://schemas.microsoft.com/office/powerpoint/2010/main" val="2290554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C99177-8EE6-20DA-3559-8D15DED1DAA8}"/>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4314E5CB-1F6D-BDD4-92A7-E1E94C00A11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9970AFD7-2F91-412D-01FB-D390AEB416F9}"/>
              </a:ext>
            </a:extLst>
          </p:cNvPr>
          <p:cNvSpPr>
            <a:spLocks noGrp="1"/>
          </p:cNvSpPr>
          <p:nvPr>
            <p:ph type="dt" sz="half" idx="10"/>
          </p:nvPr>
        </p:nvSpPr>
        <p:spPr/>
        <p:txBody>
          <a:bodyPr/>
          <a:lstStyle/>
          <a:p>
            <a:r>
              <a:rPr lang="en-US"/>
              <a:t>7/25/2024</a:t>
            </a:r>
          </a:p>
        </p:txBody>
      </p:sp>
      <p:sp>
        <p:nvSpPr>
          <p:cNvPr id="5" name="Segnaposto piè di pagina 4">
            <a:extLst>
              <a:ext uri="{FF2B5EF4-FFF2-40B4-BE49-F238E27FC236}">
                <a16:creationId xmlns:a16="http://schemas.microsoft.com/office/drawing/2014/main" id="{89898A71-13C7-9E45-1D8D-F9E1D8F36CAD}"/>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933AB88B-A2CF-C609-71AA-2773A6896C96}"/>
              </a:ext>
            </a:extLst>
          </p:cNvPr>
          <p:cNvSpPr>
            <a:spLocks noGrp="1"/>
          </p:cNvSpPr>
          <p:nvPr>
            <p:ph type="sldNum" sz="quarter" idx="12"/>
          </p:nvPr>
        </p:nvSpPr>
        <p:spPr/>
        <p:txBody>
          <a:bodyPr/>
          <a:lstStyle/>
          <a:p>
            <a:fld id="{C9808A83-BBB2-4C58-B850-FA650C4B8A32}" type="slidenum">
              <a:rPr lang="en-US" smtClean="0"/>
              <a:t>‹#›</a:t>
            </a:fld>
            <a:endParaRPr lang="en-US"/>
          </a:p>
        </p:txBody>
      </p:sp>
    </p:spTree>
    <p:extLst>
      <p:ext uri="{BB962C8B-B14F-4D97-AF65-F5344CB8AC3E}">
        <p14:creationId xmlns:p14="http://schemas.microsoft.com/office/powerpoint/2010/main" val="1778618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A246ACC-6186-02A2-E584-078F745AAD6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C0C7DCE3-07A4-62E7-6073-B4E9F70BF31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303D1EA8-22AE-3F62-616D-8D49102A258F}"/>
              </a:ext>
            </a:extLst>
          </p:cNvPr>
          <p:cNvSpPr>
            <a:spLocks noGrp="1"/>
          </p:cNvSpPr>
          <p:nvPr>
            <p:ph type="dt" sz="half" idx="10"/>
          </p:nvPr>
        </p:nvSpPr>
        <p:spPr/>
        <p:txBody>
          <a:bodyPr/>
          <a:lstStyle/>
          <a:p>
            <a:r>
              <a:rPr lang="en-US"/>
              <a:t>7/25/2024</a:t>
            </a:r>
          </a:p>
        </p:txBody>
      </p:sp>
      <p:sp>
        <p:nvSpPr>
          <p:cNvPr id="5" name="Segnaposto piè di pagina 4">
            <a:extLst>
              <a:ext uri="{FF2B5EF4-FFF2-40B4-BE49-F238E27FC236}">
                <a16:creationId xmlns:a16="http://schemas.microsoft.com/office/drawing/2014/main" id="{AB13423F-D7B0-2825-17A5-280C470FE2E5}"/>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DCA3E8D3-88C4-A19C-A40F-020719B2E3FE}"/>
              </a:ext>
            </a:extLst>
          </p:cNvPr>
          <p:cNvSpPr>
            <a:spLocks noGrp="1"/>
          </p:cNvSpPr>
          <p:nvPr>
            <p:ph type="sldNum" sz="quarter" idx="12"/>
          </p:nvPr>
        </p:nvSpPr>
        <p:spPr/>
        <p:txBody>
          <a:bodyPr/>
          <a:lstStyle/>
          <a:p>
            <a:fld id="{C9808A83-BBB2-4C58-B850-FA650C4B8A32}" type="slidenum">
              <a:rPr lang="en-US" smtClean="0"/>
              <a:t>‹#›</a:t>
            </a:fld>
            <a:endParaRPr lang="en-US"/>
          </a:p>
        </p:txBody>
      </p:sp>
    </p:spTree>
    <p:extLst>
      <p:ext uri="{BB962C8B-B14F-4D97-AF65-F5344CB8AC3E}">
        <p14:creationId xmlns:p14="http://schemas.microsoft.com/office/powerpoint/2010/main" val="774163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9D6DBB-28D9-4970-6450-7786B34D2FAE}"/>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4AE28CD3-BAFE-0EEA-ED73-C9DD87AAF4E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6FE1B8A1-1FE9-719A-EFE2-64305C5D00AE}"/>
              </a:ext>
            </a:extLst>
          </p:cNvPr>
          <p:cNvSpPr>
            <a:spLocks noGrp="1"/>
          </p:cNvSpPr>
          <p:nvPr>
            <p:ph type="dt" sz="half" idx="10"/>
          </p:nvPr>
        </p:nvSpPr>
        <p:spPr/>
        <p:txBody>
          <a:bodyPr/>
          <a:lstStyle/>
          <a:p>
            <a:r>
              <a:rPr lang="en-US"/>
              <a:t>7/25/2024</a:t>
            </a:r>
          </a:p>
        </p:txBody>
      </p:sp>
      <p:sp>
        <p:nvSpPr>
          <p:cNvPr id="5" name="Segnaposto piè di pagina 4">
            <a:extLst>
              <a:ext uri="{FF2B5EF4-FFF2-40B4-BE49-F238E27FC236}">
                <a16:creationId xmlns:a16="http://schemas.microsoft.com/office/drawing/2014/main" id="{A6262EF6-CE4C-256A-7F7E-A94356EC6E4B}"/>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4066CD7A-042E-56D0-9246-3F34B14DF2A0}"/>
              </a:ext>
            </a:extLst>
          </p:cNvPr>
          <p:cNvSpPr>
            <a:spLocks noGrp="1"/>
          </p:cNvSpPr>
          <p:nvPr>
            <p:ph type="sldNum" sz="quarter" idx="12"/>
          </p:nvPr>
        </p:nvSpPr>
        <p:spPr/>
        <p:txBody>
          <a:bodyPr/>
          <a:lstStyle/>
          <a:p>
            <a:fld id="{C9808A83-BBB2-4C58-B850-FA650C4B8A32}" type="slidenum">
              <a:rPr lang="en-US" smtClean="0"/>
              <a:t>‹#›</a:t>
            </a:fld>
            <a:endParaRPr lang="en-US"/>
          </a:p>
        </p:txBody>
      </p:sp>
    </p:spTree>
    <p:extLst>
      <p:ext uri="{BB962C8B-B14F-4D97-AF65-F5344CB8AC3E}">
        <p14:creationId xmlns:p14="http://schemas.microsoft.com/office/powerpoint/2010/main" val="811732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7234EE-1C64-D170-530E-878ABFECFD0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05CBC7CF-F8FF-AC2C-F459-D4DCC211B6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D0A66F6-E853-888A-DA9C-F66CB5FD7976}"/>
              </a:ext>
            </a:extLst>
          </p:cNvPr>
          <p:cNvSpPr>
            <a:spLocks noGrp="1"/>
          </p:cNvSpPr>
          <p:nvPr>
            <p:ph type="dt" sz="half" idx="10"/>
          </p:nvPr>
        </p:nvSpPr>
        <p:spPr/>
        <p:txBody>
          <a:bodyPr/>
          <a:lstStyle/>
          <a:p>
            <a:r>
              <a:rPr lang="en-US"/>
              <a:t>7/25/2024</a:t>
            </a:r>
          </a:p>
        </p:txBody>
      </p:sp>
      <p:sp>
        <p:nvSpPr>
          <p:cNvPr id="5" name="Segnaposto piè di pagina 4">
            <a:extLst>
              <a:ext uri="{FF2B5EF4-FFF2-40B4-BE49-F238E27FC236}">
                <a16:creationId xmlns:a16="http://schemas.microsoft.com/office/drawing/2014/main" id="{9D6E624F-2296-339C-C0D7-0ABC65301B88}"/>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D001914B-0E76-23D0-8E70-459E630161F9}"/>
              </a:ext>
            </a:extLst>
          </p:cNvPr>
          <p:cNvSpPr>
            <a:spLocks noGrp="1"/>
          </p:cNvSpPr>
          <p:nvPr>
            <p:ph type="sldNum" sz="quarter" idx="12"/>
          </p:nvPr>
        </p:nvSpPr>
        <p:spPr/>
        <p:txBody>
          <a:bodyPr/>
          <a:lstStyle/>
          <a:p>
            <a:fld id="{C9808A83-BBB2-4C58-B850-FA650C4B8A32}" type="slidenum">
              <a:rPr lang="en-US" smtClean="0"/>
              <a:t>‹#›</a:t>
            </a:fld>
            <a:endParaRPr lang="en-US"/>
          </a:p>
        </p:txBody>
      </p:sp>
    </p:spTree>
    <p:extLst>
      <p:ext uri="{BB962C8B-B14F-4D97-AF65-F5344CB8AC3E}">
        <p14:creationId xmlns:p14="http://schemas.microsoft.com/office/powerpoint/2010/main" val="4035592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50F76C-C4C6-D0CD-8B6C-8C7BAB4AD104}"/>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F6C8A88F-6360-E836-2DA6-9787A404FBE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047D0984-011A-15C5-9A00-AFF5258D2ED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589BC6E9-CAD1-F4FF-53CB-FD384C19DBB7}"/>
              </a:ext>
            </a:extLst>
          </p:cNvPr>
          <p:cNvSpPr>
            <a:spLocks noGrp="1"/>
          </p:cNvSpPr>
          <p:nvPr>
            <p:ph type="dt" sz="half" idx="10"/>
          </p:nvPr>
        </p:nvSpPr>
        <p:spPr/>
        <p:txBody>
          <a:bodyPr/>
          <a:lstStyle/>
          <a:p>
            <a:r>
              <a:rPr lang="en-US"/>
              <a:t>7/25/2024</a:t>
            </a:r>
          </a:p>
        </p:txBody>
      </p:sp>
      <p:sp>
        <p:nvSpPr>
          <p:cNvPr id="6" name="Segnaposto piè di pagina 5">
            <a:extLst>
              <a:ext uri="{FF2B5EF4-FFF2-40B4-BE49-F238E27FC236}">
                <a16:creationId xmlns:a16="http://schemas.microsoft.com/office/drawing/2014/main" id="{66548DBE-2497-35A1-DCBF-E9BEC7F61E9D}"/>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4D6DF779-73C1-85E5-E166-7ACCFCE72F9B}"/>
              </a:ext>
            </a:extLst>
          </p:cNvPr>
          <p:cNvSpPr>
            <a:spLocks noGrp="1"/>
          </p:cNvSpPr>
          <p:nvPr>
            <p:ph type="sldNum" sz="quarter" idx="12"/>
          </p:nvPr>
        </p:nvSpPr>
        <p:spPr/>
        <p:txBody>
          <a:bodyPr/>
          <a:lstStyle/>
          <a:p>
            <a:fld id="{C9808A83-BBB2-4C58-B850-FA650C4B8A32}" type="slidenum">
              <a:rPr lang="en-US" smtClean="0"/>
              <a:t>‹#›</a:t>
            </a:fld>
            <a:endParaRPr lang="en-US"/>
          </a:p>
        </p:txBody>
      </p:sp>
    </p:spTree>
    <p:extLst>
      <p:ext uri="{BB962C8B-B14F-4D97-AF65-F5344CB8AC3E}">
        <p14:creationId xmlns:p14="http://schemas.microsoft.com/office/powerpoint/2010/main" val="3726082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DCBB89-97C2-AE96-7611-2EB5BFF2D081}"/>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4092A639-38E5-D10D-1F56-AD5EF8D151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8464EA9-77E7-AD01-DE33-B2338E87A96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7B407606-FE60-380E-A6E3-21EA88D433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85991B5-7EB7-790E-8D89-3BE610D55A8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BA702F84-AF83-4D46-B626-B875BD2A3CB2}"/>
              </a:ext>
            </a:extLst>
          </p:cNvPr>
          <p:cNvSpPr>
            <a:spLocks noGrp="1"/>
          </p:cNvSpPr>
          <p:nvPr>
            <p:ph type="dt" sz="half" idx="10"/>
          </p:nvPr>
        </p:nvSpPr>
        <p:spPr/>
        <p:txBody>
          <a:bodyPr/>
          <a:lstStyle/>
          <a:p>
            <a:r>
              <a:rPr lang="en-US"/>
              <a:t>7/25/2024</a:t>
            </a:r>
          </a:p>
        </p:txBody>
      </p:sp>
      <p:sp>
        <p:nvSpPr>
          <p:cNvPr id="8" name="Segnaposto piè di pagina 7">
            <a:extLst>
              <a:ext uri="{FF2B5EF4-FFF2-40B4-BE49-F238E27FC236}">
                <a16:creationId xmlns:a16="http://schemas.microsoft.com/office/drawing/2014/main" id="{28390FF0-D7C7-F1FD-808F-7AB3649166FA}"/>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0D5EC583-8F8E-5C31-C1F5-1D0F3A01A51D}"/>
              </a:ext>
            </a:extLst>
          </p:cNvPr>
          <p:cNvSpPr>
            <a:spLocks noGrp="1"/>
          </p:cNvSpPr>
          <p:nvPr>
            <p:ph type="sldNum" sz="quarter" idx="12"/>
          </p:nvPr>
        </p:nvSpPr>
        <p:spPr/>
        <p:txBody>
          <a:bodyPr/>
          <a:lstStyle/>
          <a:p>
            <a:fld id="{C9808A83-BBB2-4C58-B850-FA650C4B8A32}" type="slidenum">
              <a:rPr lang="en-US" smtClean="0"/>
              <a:t>‹#›</a:t>
            </a:fld>
            <a:endParaRPr lang="en-US"/>
          </a:p>
        </p:txBody>
      </p:sp>
    </p:spTree>
    <p:extLst>
      <p:ext uri="{BB962C8B-B14F-4D97-AF65-F5344CB8AC3E}">
        <p14:creationId xmlns:p14="http://schemas.microsoft.com/office/powerpoint/2010/main" val="3327573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EFBC7C-C6B3-B6F0-4128-06FA70EB9BB3}"/>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E4F123BA-F191-872C-A74F-E9B55176284B}"/>
              </a:ext>
            </a:extLst>
          </p:cNvPr>
          <p:cNvSpPr>
            <a:spLocks noGrp="1"/>
          </p:cNvSpPr>
          <p:nvPr>
            <p:ph type="dt" sz="half" idx="10"/>
          </p:nvPr>
        </p:nvSpPr>
        <p:spPr/>
        <p:txBody>
          <a:bodyPr/>
          <a:lstStyle/>
          <a:p>
            <a:r>
              <a:rPr lang="en-US"/>
              <a:t>7/25/2024</a:t>
            </a:r>
          </a:p>
        </p:txBody>
      </p:sp>
      <p:sp>
        <p:nvSpPr>
          <p:cNvPr id="4" name="Segnaposto piè di pagina 3">
            <a:extLst>
              <a:ext uri="{FF2B5EF4-FFF2-40B4-BE49-F238E27FC236}">
                <a16:creationId xmlns:a16="http://schemas.microsoft.com/office/drawing/2014/main" id="{5CD901E7-C973-08CE-61B7-33AC0C67386B}"/>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47E31389-0441-C8D0-9FB7-F4E10D0E1503}"/>
              </a:ext>
            </a:extLst>
          </p:cNvPr>
          <p:cNvSpPr>
            <a:spLocks noGrp="1"/>
          </p:cNvSpPr>
          <p:nvPr>
            <p:ph type="sldNum" sz="quarter" idx="12"/>
          </p:nvPr>
        </p:nvSpPr>
        <p:spPr/>
        <p:txBody>
          <a:bodyPr/>
          <a:lstStyle/>
          <a:p>
            <a:fld id="{C9808A83-BBB2-4C58-B850-FA650C4B8A32}" type="slidenum">
              <a:rPr lang="en-US" smtClean="0"/>
              <a:t>‹#›</a:t>
            </a:fld>
            <a:endParaRPr lang="en-US"/>
          </a:p>
        </p:txBody>
      </p:sp>
    </p:spTree>
    <p:extLst>
      <p:ext uri="{BB962C8B-B14F-4D97-AF65-F5344CB8AC3E}">
        <p14:creationId xmlns:p14="http://schemas.microsoft.com/office/powerpoint/2010/main" val="388790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C5289A3-9240-59D9-F5CE-970299196410}"/>
              </a:ext>
            </a:extLst>
          </p:cNvPr>
          <p:cNvSpPr>
            <a:spLocks noGrp="1"/>
          </p:cNvSpPr>
          <p:nvPr>
            <p:ph type="dt" sz="half" idx="10"/>
          </p:nvPr>
        </p:nvSpPr>
        <p:spPr/>
        <p:txBody>
          <a:bodyPr/>
          <a:lstStyle/>
          <a:p>
            <a:r>
              <a:rPr lang="en-US"/>
              <a:t>7/25/2024</a:t>
            </a:r>
          </a:p>
        </p:txBody>
      </p:sp>
      <p:sp>
        <p:nvSpPr>
          <p:cNvPr id="3" name="Segnaposto piè di pagina 2">
            <a:extLst>
              <a:ext uri="{FF2B5EF4-FFF2-40B4-BE49-F238E27FC236}">
                <a16:creationId xmlns:a16="http://schemas.microsoft.com/office/drawing/2014/main" id="{20B5A74C-617C-ED61-105A-4A468D9B8211}"/>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97A94D98-57E5-66B4-5AA2-85A11989DA52}"/>
              </a:ext>
            </a:extLst>
          </p:cNvPr>
          <p:cNvSpPr>
            <a:spLocks noGrp="1"/>
          </p:cNvSpPr>
          <p:nvPr>
            <p:ph type="sldNum" sz="quarter" idx="12"/>
          </p:nvPr>
        </p:nvSpPr>
        <p:spPr/>
        <p:txBody>
          <a:bodyPr/>
          <a:lstStyle/>
          <a:p>
            <a:fld id="{C9808A83-BBB2-4C58-B850-FA650C4B8A32}" type="slidenum">
              <a:rPr lang="en-US" smtClean="0"/>
              <a:t>‹#›</a:t>
            </a:fld>
            <a:endParaRPr lang="en-US"/>
          </a:p>
        </p:txBody>
      </p:sp>
    </p:spTree>
    <p:extLst>
      <p:ext uri="{BB962C8B-B14F-4D97-AF65-F5344CB8AC3E}">
        <p14:creationId xmlns:p14="http://schemas.microsoft.com/office/powerpoint/2010/main" val="4156048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BAABDD-149E-E98A-FAFF-C7B7097B549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54550093-92B3-A9FF-CC4A-4775B8DF6B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ECC4D968-1CAB-1487-73C1-F518C8419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A4F4AE9-9B33-DBEC-177A-F21D10AC873B}"/>
              </a:ext>
            </a:extLst>
          </p:cNvPr>
          <p:cNvSpPr>
            <a:spLocks noGrp="1"/>
          </p:cNvSpPr>
          <p:nvPr>
            <p:ph type="dt" sz="half" idx="10"/>
          </p:nvPr>
        </p:nvSpPr>
        <p:spPr/>
        <p:txBody>
          <a:bodyPr/>
          <a:lstStyle/>
          <a:p>
            <a:r>
              <a:rPr lang="en-US"/>
              <a:t>7/25/2024</a:t>
            </a:r>
          </a:p>
        </p:txBody>
      </p:sp>
      <p:sp>
        <p:nvSpPr>
          <p:cNvPr id="6" name="Segnaposto piè di pagina 5">
            <a:extLst>
              <a:ext uri="{FF2B5EF4-FFF2-40B4-BE49-F238E27FC236}">
                <a16:creationId xmlns:a16="http://schemas.microsoft.com/office/drawing/2014/main" id="{1CC5C8CE-2302-82B7-FB71-8446E130BA0C}"/>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D35631A1-37CF-AEC0-993B-7CAA0436D285}"/>
              </a:ext>
            </a:extLst>
          </p:cNvPr>
          <p:cNvSpPr>
            <a:spLocks noGrp="1"/>
          </p:cNvSpPr>
          <p:nvPr>
            <p:ph type="sldNum" sz="quarter" idx="12"/>
          </p:nvPr>
        </p:nvSpPr>
        <p:spPr/>
        <p:txBody>
          <a:bodyPr/>
          <a:lstStyle/>
          <a:p>
            <a:fld id="{C9808A83-BBB2-4C58-B850-FA650C4B8A32}" type="slidenum">
              <a:rPr lang="en-US" smtClean="0"/>
              <a:t>‹#›</a:t>
            </a:fld>
            <a:endParaRPr lang="en-US"/>
          </a:p>
        </p:txBody>
      </p:sp>
    </p:spTree>
    <p:extLst>
      <p:ext uri="{BB962C8B-B14F-4D97-AF65-F5344CB8AC3E}">
        <p14:creationId xmlns:p14="http://schemas.microsoft.com/office/powerpoint/2010/main" val="1375886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E7E725-E42B-D5C0-9678-24AB557CD3A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9AAE8344-4015-05E4-5B2F-3008EC0D20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B04E5F65-F1AB-8754-06FC-6EF83BB5BA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F99470A-10CE-9DA2-E2DE-964948D2FC5A}"/>
              </a:ext>
            </a:extLst>
          </p:cNvPr>
          <p:cNvSpPr>
            <a:spLocks noGrp="1"/>
          </p:cNvSpPr>
          <p:nvPr>
            <p:ph type="dt" sz="half" idx="10"/>
          </p:nvPr>
        </p:nvSpPr>
        <p:spPr/>
        <p:txBody>
          <a:bodyPr/>
          <a:lstStyle/>
          <a:p>
            <a:r>
              <a:rPr lang="en-US"/>
              <a:t>7/25/2024</a:t>
            </a:r>
          </a:p>
        </p:txBody>
      </p:sp>
      <p:sp>
        <p:nvSpPr>
          <p:cNvPr id="6" name="Segnaposto piè di pagina 5">
            <a:extLst>
              <a:ext uri="{FF2B5EF4-FFF2-40B4-BE49-F238E27FC236}">
                <a16:creationId xmlns:a16="http://schemas.microsoft.com/office/drawing/2014/main" id="{08E13634-B153-BDD7-B01C-6F85D427E705}"/>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ACE1A805-639B-67A0-A419-EC9C99248AA4}"/>
              </a:ext>
            </a:extLst>
          </p:cNvPr>
          <p:cNvSpPr>
            <a:spLocks noGrp="1"/>
          </p:cNvSpPr>
          <p:nvPr>
            <p:ph type="sldNum" sz="quarter" idx="12"/>
          </p:nvPr>
        </p:nvSpPr>
        <p:spPr/>
        <p:txBody>
          <a:bodyPr/>
          <a:lstStyle/>
          <a:p>
            <a:fld id="{C9808A83-BBB2-4C58-B850-FA650C4B8A32}" type="slidenum">
              <a:rPr lang="en-US" smtClean="0"/>
              <a:t>‹#›</a:t>
            </a:fld>
            <a:endParaRPr lang="en-US"/>
          </a:p>
        </p:txBody>
      </p:sp>
    </p:spTree>
    <p:extLst>
      <p:ext uri="{BB962C8B-B14F-4D97-AF65-F5344CB8AC3E}">
        <p14:creationId xmlns:p14="http://schemas.microsoft.com/office/powerpoint/2010/main" val="1632427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40124B4-3EB6-FF89-800F-175107612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E98B7D5B-AD7C-F2E3-8DC9-96165EE1EA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ED5610EE-8DD9-2215-78E1-D9A03AAB05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7/25/2024</a:t>
            </a:r>
          </a:p>
        </p:txBody>
      </p:sp>
      <p:sp>
        <p:nvSpPr>
          <p:cNvPr id="5" name="Segnaposto piè di pagina 4">
            <a:extLst>
              <a:ext uri="{FF2B5EF4-FFF2-40B4-BE49-F238E27FC236}">
                <a16:creationId xmlns:a16="http://schemas.microsoft.com/office/drawing/2014/main" id="{2DFA3FD4-E9C0-691F-88F6-360CB722AD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4DA159CC-C762-4BAA-C64E-9BDBBD32E0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808A83-BBB2-4C58-B850-FA650C4B8A32}" type="slidenum">
              <a:rPr lang="en-US" smtClean="0"/>
              <a:t>‹#›</a:t>
            </a:fld>
            <a:endParaRPr lang="en-US"/>
          </a:p>
        </p:txBody>
      </p:sp>
    </p:spTree>
    <p:extLst>
      <p:ext uri="{BB962C8B-B14F-4D97-AF65-F5344CB8AC3E}">
        <p14:creationId xmlns:p14="http://schemas.microsoft.com/office/powerpoint/2010/main" val="2090643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microsoft.com/office/2007/relationships/hdphoto" Target="../media/hdphoto5.wdp"/><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wm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3.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9.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D0A1CF-5523-1CFB-5242-1D2955059A96}"/>
              </a:ext>
            </a:extLst>
          </p:cNvPr>
          <p:cNvSpPr/>
          <p:nvPr/>
        </p:nvSpPr>
        <p:spPr>
          <a:xfrm>
            <a:off x="5674659" y="551329"/>
            <a:ext cx="5567082" cy="38841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ainting of a landscape with trees and a river&#10;&#10;Description automatically generated">
            <a:extLst>
              <a:ext uri="{FF2B5EF4-FFF2-40B4-BE49-F238E27FC236}">
                <a16:creationId xmlns:a16="http://schemas.microsoft.com/office/drawing/2014/main" id="{E7C3FC65-CFC8-17D6-56AE-EDEDEE72F54C}"/>
              </a:ext>
            </a:extLst>
          </p:cNvPr>
          <p:cNvPicPr>
            <a:picLocks noChangeAspect="1"/>
          </p:cNvPicPr>
          <p:nvPr/>
        </p:nvPicPr>
        <p:blipFill>
          <a:blip r:embed="rId2">
            <a:extLst>
              <a:ext uri="{28A0092B-C50C-407E-A947-70E740481C1C}">
                <a14:useLocalDpi xmlns:a14="http://schemas.microsoft.com/office/drawing/2010/main" val="0"/>
              </a:ext>
            </a:extLst>
          </a:blip>
          <a:srcRect t="10629" b="1540"/>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8399416" y="0"/>
            <a:ext cx="3792579"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023CADA-A019-2A46-63DB-1D159504805B}"/>
              </a:ext>
            </a:extLst>
          </p:cNvPr>
          <p:cNvSpPr>
            <a:spLocks noGrp="1"/>
          </p:cNvSpPr>
          <p:nvPr>
            <p:ph type="ctrTitle"/>
          </p:nvPr>
        </p:nvSpPr>
        <p:spPr>
          <a:xfrm>
            <a:off x="9138672" y="1387560"/>
            <a:ext cx="3523884" cy="2839452"/>
          </a:xfrm>
          <a:noFill/>
        </p:spPr>
        <p:txBody>
          <a:bodyPr>
            <a:normAutofit/>
          </a:bodyPr>
          <a:lstStyle/>
          <a:p>
            <a:pPr algn="l"/>
            <a:r>
              <a:rPr lang="en-US" sz="4400" dirty="0"/>
              <a:t>Progress on SVT IB global mechanics design</a:t>
            </a:r>
          </a:p>
        </p:txBody>
      </p:sp>
      <p:sp>
        <p:nvSpPr>
          <p:cNvPr id="3" name="Subtitle 2">
            <a:extLst>
              <a:ext uri="{FF2B5EF4-FFF2-40B4-BE49-F238E27FC236}">
                <a16:creationId xmlns:a16="http://schemas.microsoft.com/office/drawing/2014/main" id="{A353606F-814D-D5C7-B017-05F22BAE5F03}"/>
              </a:ext>
            </a:extLst>
          </p:cNvPr>
          <p:cNvSpPr>
            <a:spLocks noGrp="1"/>
          </p:cNvSpPr>
          <p:nvPr>
            <p:ph type="subTitle" idx="1"/>
          </p:nvPr>
        </p:nvSpPr>
        <p:spPr>
          <a:xfrm>
            <a:off x="8897441" y="5259203"/>
            <a:ext cx="2603687" cy="524882"/>
          </a:xfrm>
          <a:noFill/>
        </p:spPr>
        <p:txBody>
          <a:bodyPr>
            <a:normAutofit/>
          </a:bodyPr>
          <a:lstStyle/>
          <a:p>
            <a:pPr algn="l"/>
            <a:r>
              <a:rPr lang="en-US" dirty="0"/>
              <a:t>Rosario Turrisi</a:t>
            </a:r>
          </a:p>
        </p:txBody>
      </p:sp>
      <p:pic>
        <p:nvPicPr>
          <p:cNvPr id="9" name="Picture 8" descr="A blue and black logo&#10;&#10;Description automatically generated">
            <a:extLst>
              <a:ext uri="{FF2B5EF4-FFF2-40B4-BE49-F238E27FC236}">
                <a16:creationId xmlns:a16="http://schemas.microsoft.com/office/drawing/2014/main" id="{53D84709-0B8C-AD1C-9909-795F9652C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508" y="5162293"/>
            <a:ext cx="1375646" cy="621792"/>
          </a:xfrm>
          <a:prstGeom prst="rect">
            <a:avLst/>
          </a:prstGeom>
        </p:spPr>
      </p:pic>
      <p:pic>
        <p:nvPicPr>
          <p:cNvPr id="10" name="Picture 6" descr="A picture containing symbol, graphics, font, logo&#10;&#10;Description automatically generated">
            <a:extLst>
              <a:ext uri="{FF2B5EF4-FFF2-40B4-BE49-F238E27FC236}">
                <a16:creationId xmlns:a16="http://schemas.microsoft.com/office/drawing/2014/main" id="{423994C0-92A3-E283-0FCD-BFCD60C5F7FF}"/>
              </a:ext>
            </a:extLst>
          </p:cNvPr>
          <p:cNvPicPr>
            <a:picLocks noChangeAspect="1"/>
          </p:cNvPicPr>
          <p:nvPr/>
        </p:nvPicPr>
        <p:blipFill>
          <a:blip r:embed="rId4"/>
          <a:stretch>
            <a:fillRect/>
          </a:stretch>
        </p:blipFill>
        <p:spPr>
          <a:xfrm>
            <a:off x="10998135" y="0"/>
            <a:ext cx="1193866" cy="830783"/>
          </a:xfrm>
          <a:prstGeom prst="rect">
            <a:avLst/>
          </a:prstGeom>
        </p:spPr>
      </p:pic>
      <p:sp>
        <p:nvSpPr>
          <p:cNvPr id="11" name="TextBox 10">
            <a:extLst>
              <a:ext uri="{FF2B5EF4-FFF2-40B4-BE49-F238E27FC236}">
                <a16:creationId xmlns:a16="http://schemas.microsoft.com/office/drawing/2014/main" id="{3DAEE5C4-46A9-35CF-7BD3-F1E975633F71}"/>
              </a:ext>
            </a:extLst>
          </p:cNvPr>
          <p:cNvSpPr txBox="1"/>
          <p:nvPr/>
        </p:nvSpPr>
        <p:spPr>
          <a:xfrm>
            <a:off x="-3046" y="5784085"/>
            <a:ext cx="4298599" cy="923330"/>
          </a:xfrm>
          <a:prstGeom prst="rect">
            <a:avLst/>
          </a:prstGeom>
          <a:noFill/>
        </p:spPr>
        <p:txBody>
          <a:bodyPr wrap="square" rtlCol="0">
            <a:spAutoFit/>
          </a:bodyPr>
          <a:lstStyle/>
          <a:p>
            <a:pPr algn="l"/>
            <a:r>
              <a:rPr lang="en-US" b="0" i="0" dirty="0">
                <a:solidFill>
                  <a:srgbClr val="E8E8E8"/>
                </a:solidFill>
                <a:effectLst/>
                <a:highlight>
                  <a:srgbClr val="1F1F1F"/>
                </a:highlight>
                <a:latin typeface="Google Sans"/>
              </a:rPr>
              <a:t>Gustav Johann Grunewald</a:t>
            </a:r>
          </a:p>
          <a:p>
            <a:pPr algn="l"/>
            <a:r>
              <a:rPr lang="en-US" b="0" i="0" dirty="0">
                <a:solidFill>
                  <a:srgbClr val="E8E8E8"/>
                </a:solidFill>
                <a:effectLst/>
                <a:highlight>
                  <a:srgbClr val="1F1F1F"/>
                </a:highlight>
                <a:latin typeface="Google Sans"/>
              </a:rPr>
              <a:t>View of</a:t>
            </a:r>
            <a:r>
              <a:rPr lang="en-US" dirty="0">
                <a:solidFill>
                  <a:srgbClr val="E8E8E8"/>
                </a:solidFill>
                <a:highlight>
                  <a:srgbClr val="1F1F1F"/>
                </a:highlight>
                <a:latin typeface="Google Sans"/>
              </a:rPr>
              <a:t> </a:t>
            </a:r>
            <a:r>
              <a:rPr lang="en-US" b="0" i="0" dirty="0">
                <a:solidFill>
                  <a:srgbClr val="E8E8E8"/>
                </a:solidFill>
                <a:effectLst/>
                <a:highlight>
                  <a:srgbClr val="1F1F1F"/>
                </a:highlight>
                <a:latin typeface="Google Sans"/>
              </a:rPr>
              <a:t>Bethlehem</a:t>
            </a:r>
            <a:r>
              <a:rPr lang="en-US" dirty="0">
                <a:solidFill>
                  <a:srgbClr val="E8E8E8"/>
                </a:solidFill>
                <a:highlight>
                  <a:srgbClr val="1F1F1F"/>
                </a:highlight>
                <a:latin typeface="Google Sans"/>
              </a:rPr>
              <a:t> </a:t>
            </a:r>
            <a:r>
              <a:rPr lang="en-US" b="0" i="0" dirty="0">
                <a:solidFill>
                  <a:srgbClr val="E8E8E8"/>
                </a:solidFill>
                <a:effectLst/>
                <a:highlight>
                  <a:srgbClr val="1F1F1F"/>
                </a:highlight>
                <a:latin typeface="Google Sans"/>
              </a:rPr>
              <a:t>and</a:t>
            </a:r>
            <a:r>
              <a:rPr lang="en-US" dirty="0">
                <a:solidFill>
                  <a:srgbClr val="E8E8E8"/>
                </a:solidFill>
                <a:highlight>
                  <a:srgbClr val="1F1F1F"/>
                </a:highlight>
                <a:latin typeface="Google Sans"/>
              </a:rPr>
              <a:t> </a:t>
            </a:r>
            <a:r>
              <a:rPr lang="en-US" b="0" i="0" dirty="0">
                <a:solidFill>
                  <a:srgbClr val="E8E8E8"/>
                </a:solidFill>
                <a:effectLst/>
                <a:highlight>
                  <a:srgbClr val="1F1F1F"/>
                </a:highlight>
                <a:latin typeface="Google Sans"/>
              </a:rPr>
              <a:t>South</a:t>
            </a:r>
            <a:r>
              <a:rPr lang="en-US" dirty="0">
                <a:solidFill>
                  <a:srgbClr val="E8E8E8"/>
                </a:solidFill>
                <a:highlight>
                  <a:srgbClr val="1F1F1F"/>
                </a:highlight>
                <a:latin typeface="Google Sans"/>
              </a:rPr>
              <a:t> </a:t>
            </a:r>
            <a:r>
              <a:rPr lang="en-US" b="0" i="0" dirty="0">
                <a:solidFill>
                  <a:srgbClr val="E8E8E8"/>
                </a:solidFill>
                <a:effectLst/>
                <a:highlight>
                  <a:srgbClr val="1F1F1F"/>
                </a:highlight>
                <a:latin typeface="Google Sans"/>
              </a:rPr>
              <a:t>Mountain</a:t>
            </a:r>
          </a:p>
          <a:p>
            <a:pPr algn="l"/>
            <a:r>
              <a:rPr lang="en-US" dirty="0">
                <a:solidFill>
                  <a:srgbClr val="E8E8E8"/>
                </a:solidFill>
                <a:highlight>
                  <a:srgbClr val="1F1F1F"/>
                </a:highlight>
                <a:latin typeface="Google Sans"/>
              </a:rPr>
              <a:t>ca. 1867</a:t>
            </a:r>
            <a:endParaRPr lang="en-US" b="0" i="0" dirty="0">
              <a:solidFill>
                <a:srgbClr val="E8E8E8"/>
              </a:solidFill>
              <a:effectLst/>
              <a:highlight>
                <a:srgbClr val="1F1F1F"/>
              </a:highlight>
              <a:latin typeface="Google Sans"/>
            </a:endParaRPr>
          </a:p>
        </p:txBody>
      </p:sp>
    </p:spTree>
    <p:extLst>
      <p:ext uri="{BB962C8B-B14F-4D97-AF65-F5344CB8AC3E}">
        <p14:creationId xmlns:p14="http://schemas.microsoft.com/office/powerpoint/2010/main" val="4237412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C9B2E1EE-82D4-F1CE-61A2-86DE7E29BFD3}"/>
              </a:ext>
            </a:extLst>
          </p:cNvPr>
          <p:cNvSpPr>
            <a:spLocks noGrp="1"/>
          </p:cNvSpPr>
          <p:nvPr>
            <p:ph type="dt" sz="half" idx="10"/>
          </p:nvPr>
        </p:nvSpPr>
        <p:spPr/>
        <p:txBody>
          <a:bodyPr/>
          <a:lstStyle/>
          <a:p>
            <a:r>
              <a:rPr lang="en-US" dirty="0"/>
              <a:t>7/25/2024</a:t>
            </a:r>
          </a:p>
        </p:txBody>
      </p:sp>
      <p:sp>
        <p:nvSpPr>
          <p:cNvPr id="13" name="Slide Number Placeholder 12">
            <a:extLst>
              <a:ext uri="{FF2B5EF4-FFF2-40B4-BE49-F238E27FC236}">
                <a16:creationId xmlns:a16="http://schemas.microsoft.com/office/drawing/2014/main" id="{702A9A73-2487-C550-ADF3-2F8D0DC34FB1}"/>
              </a:ext>
            </a:extLst>
          </p:cNvPr>
          <p:cNvSpPr>
            <a:spLocks noGrp="1"/>
          </p:cNvSpPr>
          <p:nvPr>
            <p:ph type="sldNum" sz="quarter" idx="12"/>
          </p:nvPr>
        </p:nvSpPr>
        <p:spPr/>
        <p:txBody>
          <a:bodyPr/>
          <a:lstStyle/>
          <a:p>
            <a:fld id="{C9808A83-BBB2-4C58-B850-FA650C4B8A32}" type="slidenum">
              <a:rPr lang="en-US" smtClean="0"/>
              <a:t>10</a:t>
            </a:fld>
            <a:endParaRPr lang="en-US"/>
          </a:p>
        </p:txBody>
      </p:sp>
      <p:pic>
        <p:nvPicPr>
          <p:cNvPr id="8" name="SVTIB_anim_crop-compr-last">
            <a:hlinkClick r:id="" action="ppaction://media"/>
            <a:extLst>
              <a:ext uri="{FF2B5EF4-FFF2-40B4-BE49-F238E27FC236}">
                <a16:creationId xmlns:a16="http://schemas.microsoft.com/office/drawing/2014/main" id="{596605E8-6638-7D0A-81B2-BB544DBDAB8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945" r="507" b="-1"/>
          <a:stretch/>
        </p:blipFill>
        <p:spPr>
          <a:xfrm>
            <a:off x="0" y="445293"/>
            <a:ext cx="12130088" cy="5911057"/>
          </a:xfrm>
          <a:prstGeom prst="rect">
            <a:avLst/>
          </a:prstGeom>
        </p:spPr>
      </p:pic>
    </p:spTree>
    <p:extLst>
      <p:ext uri="{BB962C8B-B14F-4D97-AF65-F5344CB8AC3E}">
        <p14:creationId xmlns:p14="http://schemas.microsoft.com/office/powerpoint/2010/main" val="105588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7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ED1AF7-F165-156C-75FB-36CD7FADFFE4}"/>
              </a:ext>
            </a:extLst>
          </p:cNvPr>
          <p:cNvSpPr>
            <a:spLocks noGrp="1"/>
          </p:cNvSpPr>
          <p:nvPr>
            <p:ph type="title"/>
          </p:nvPr>
        </p:nvSpPr>
        <p:spPr>
          <a:xfrm>
            <a:off x="897201" y="-4230"/>
            <a:ext cx="10039773" cy="1325563"/>
          </a:xfrm>
        </p:spPr>
        <p:txBody>
          <a:bodyPr/>
          <a:lstStyle/>
          <a:p>
            <a:r>
              <a:rPr lang="en-US" dirty="0"/>
              <a:t>Test it</a:t>
            </a:r>
          </a:p>
        </p:txBody>
      </p:sp>
      <p:sp>
        <p:nvSpPr>
          <p:cNvPr id="8" name="Content Placeholder 7">
            <a:extLst>
              <a:ext uri="{FF2B5EF4-FFF2-40B4-BE49-F238E27FC236}">
                <a16:creationId xmlns:a16="http://schemas.microsoft.com/office/drawing/2014/main" id="{784670EB-B7B8-6C37-1B46-7A083AC5EFD9}"/>
              </a:ext>
            </a:extLst>
          </p:cNvPr>
          <p:cNvSpPr>
            <a:spLocks noGrp="1"/>
          </p:cNvSpPr>
          <p:nvPr>
            <p:ph idx="1"/>
          </p:nvPr>
        </p:nvSpPr>
        <p:spPr>
          <a:xfrm>
            <a:off x="0" y="1062726"/>
            <a:ext cx="9549116" cy="4351338"/>
          </a:xfrm>
        </p:spPr>
        <p:txBody>
          <a:bodyPr>
            <a:normAutofit fontScale="92500" lnSpcReduction="10000"/>
          </a:bodyPr>
          <a:lstStyle/>
          <a:p>
            <a:pPr lvl="1"/>
            <a:r>
              <a:rPr lang="en-US" dirty="0"/>
              <a:t>Mock-ups at increasing level of detail will be produced</a:t>
            </a:r>
          </a:p>
          <a:p>
            <a:pPr lvl="2"/>
            <a:r>
              <a:rPr lang="en-US" sz="1800" dirty="0"/>
              <a:t>First is coming after the summer break, 3D printed with common PVC wire</a:t>
            </a:r>
          </a:p>
          <a:p>
            <a:pPr lvl="2"/>
            <a:r>
              <a:rPr lang="en-US" sz="1800" dirty="0"/>
              <a:t>Test assembly procedure, alternatives for routing of services, etc.</a:t>
            </a:r>
          </a:p>
          <a:p>
            <a:pPr lvl="2"/>
            <a:r>
              <a:rPr lang="en-US" sz="1800" dirty="0"/>
              <a:t>Updating the design while details come in (FPC’s, cooling…)</a:t>
            </a:r>
            <a:endParaRPr lang="en-US" dirty="0"/>
          </a:p>
          <a:p>
            <a:pPr lvl="1"/>
            <a:r>
              <a:rPr lang="en-US" dirty="0"/>
              <a:t>Mechanical precision</a:t>
            </a:r>
          </a:p>
          <a:p>
            <a:pPr lvl="2"/>
            <a:r>
              <a:rPr lang="en-US" sz="1800" dirty="0"/>
              <a:t>Prototypes and final supports will undergo a mechanical survey with Mitutoyo measuring machine</a:t>
            </a:r>
          </a:p>
          <a:p>
            <a:pPr lvl="2"/>
            <a:r>
              <a:rPr lang="en-US" sz="1800" dirty="0"/>
              <a:t>On the same bench (for best mechanical stability) a vibrational test can be performed with a position measurement tool (confocal chromatic sensor), looking for air flow-induced vibrations</a:t>
            </a:r>
          </a:p>
          <a:p>
            <a:pPr lvl="1"/>
            <a:r>
              <a:rPr lang="en-US" sz="2200" dirty="0"/>
              <a:t>Material budget test</a:t>
            </a:r>
          </a:p>
          <a:p>
            <a:pPr lvl="2"/>
            <a:r>
              <a:rPr lang="en-US" sz="1800" dirty="0"/>
              <a:t>C. </a:t>
            </a:r>
            <a:r>
              <a:rPr lang="en-US" sz="1800" dirty="0" err="1"/>
              <a:t>Bonini</a:t>
            </a:r>
            <a:r>
              <a:rPr lang="en-US" sz="1800" dirty="0"/>
              <a:t> (PhD student) in charge of CAD-&gt;GEANT4 translation will provide material budget maps (developed a working procedure, already tested)</a:t>
            </a:r>
          </a:p>
          <a:p>
            <a:pPr lvl="1"/>
            <a:r>
              <a:rPr lang="en-US" sz="2000" dirty="0"/>
              <a:t>FEA thermal analysis </a:t>
            </a:r>
          </a:p>
          <a:p>
            <a:pPr lvl="2"/>
            <a:r>
              <a:rPr lang="en-US" sz="1600" dirty="0"/>
              <a:t>started to have in-house reference for mechanical model refinement after verification on mock-up with heaters and comparison with FEA analyses from other teams</a:t>
            </a:r>
          </a:p>
          <a:p>
            <a:pPr lvl="1"/>
            <a:endParaRPr lang="en-US" sz="2200" dirty="0"/>
          </a:p>
        </p:txBody>
      </p:sp>
      <p:pic>
        <p:nvPicPr>
          <p:cNvPr id="3" name="Picture 6" descr="A picture containing symbol, graphics, font, logo&#10;&#10;Description automatically generated">
            <a:extLst>
              <a:ext uri="{FF2B5EF4-FFF2-40B4-BE49-F238E27FC236}">
                <a16:creationId xmlns:a16="http://schemas.microsoft.com/office/drawing/2014/main" id="{C0C73E0D-8093-1F5A-3A00-9EFE65D78696}"/>
              </a:ext>
            </a:extLst>
          </p:cNvPr>
          <p:cNvPicPr>
            <a:picLocks noChangeAspect="1"/>
          </p:cNvPicPr>
          <p:nvPr/>
        </p:nvPicPr>
        <p:blipFill>
          <a:blip r:embed="rId3"/>
          <a:stretch>
            <a:fillRect/>
          </a:stretch>
        </p:blipFill>
        <p:spPr>
          <a:xfrm>
            <a:off x="0" y="5957"/>
            <a:ext cx="897201" cy="624341"/>
          </a:xfrm>
          <a:prstGeom prst="rect">
            <a:avLst/>
          </a:prstGeom>
        </p:spPr>
      </p:pic>
      <p:pic>
        <p:nvPicPr>
          <p:cNvPr id="11" name="Picture 10" descr="A blue and black logo&#10;&#10;Description automatically generated">
            <a:extLst>
              <a:ext uri="{FF2B5EF4-FFF2-40B4-BE49-F238E27FC236}">
                <a16:creationId xmlns:a16="http://schemas.microsoft.com/office/drawing/2014/main" id="{3323FBFF-A522-E2B2-4002-A584CD8BB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3994" y="-1913"/>
            <a:ext cx="1375646" cy="621792"/>
          </a:xfrm>
          <a:prstGeom prst="rect">
            <a:avLst/>
          </a:prstGeom>
        </p:spPr>
      </p:pic>
      <p:sp>
        <p:nvSpPr>
          <p:cNvPr id="12" name="Date Placeholder 11">
            <a:extLst>
              <a:ext uri="{FF2B5EF4-FFF2-40B4-BE49-F238E27FC236}">
                <a16:creationId xmlns:a16="http://schemas.microsoft.com/office/drawing/2014/main" id="{C9B2E1EE-82D4-F1CE-61A2-86DE7E29BFD3}"/>
              </a:ext>
            </a:extLst>
          </p:cNvPr>
          <p:cNvSpPr>
            <a:spLocks noGrp="1"/>
          </p:cNvSpPr>
          <p:nvPr>
            <p:ph type="dt" sz="half" idx="10"/>
          </p:nvPr>
        </p:nvSpPr>
        <p:spPr/>
        <p:txBody>
          <a:bodyPr/>
          <a:lstStyle/>
          <a:p>
            <a:r>
              <a:rPr lang="en-US"/>
              <a:t>7/25/2024</a:t>
            </a:r>
          </a:p>
        </p:txBody>
      </p:sp>
      <p:sp>
        <p:nvSpPr>
          <p:cNvPr id="13" name="Slide Number Placeholder 12">
            <a:extLst>
              <a:ext uri="{FF2B5EF4-FFF2-40B4-BE49-F238E27FC236}">
                <a16:creationId xmlns:a16="http://schemas.microsoft.com/office/drawing/2014/main" id="{702A9A73-2487-C550-ADF3-2F8D0DC34FB1}"/>
              </a:ext>
            </a:extLst>
          </p:cNvPr>
          <p:cNvSpPr>
            <a:spLocks noGrp="1"/>
          </p:cNvSpPr>
          <p:nvPr>
            <p:ph type="sldNum" sz="quarter" idx="12"/>
          </p:nvPr>
        </p:nvSpPr>
        <p:spPr/>
        <p:txBody>
          <a:bodyPr/>
          <a:lstStyle/>
          <a:p>
            <a:fld id="{C9808A83-BBB2-4C58-B850-FA650C4B8A32}" type="slidenum">
              <a:rPr lang="en-US" smtClean="0"/>
              <a:t>11</a:t>
            </a:fld>
            <a:endParaRPr lang="en-US"/>
          </a:p>
        </p:txBody>
      </p:sp>
      <p:pic>
        <p:nvPicPr>
          <p:cNvPr id="5" name="Picture 4" descr="A large machine in a room&#10;&#10;Description automatically generated">
            <a:extLst>
              <a:ext uri="{FF2B5EF4-FFF2-40B4-BE49-F238E27FC236}">
                <a16:creationId xmlns:a16="http://schemas.microsoft.com/office/drawing/2014/main" id="{5F685E65-6D91-C836-9D83-8A86848E2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394" y="974790"/>
            <a:ext cx="1994719" cy="2659625"/>
          </a:xfrm>
          <a:prstGeom prst="rect">
            <a:avLst/>
          </a:prstGeom>
        </p:spPr>
      </p:pic>
      <p:pic>
        <p:nvPicPr>
          <p:cNvPr id="6" name="Picture 5" descr="A machine on a desk&#10;&#10;Description automatically generated">
            <a:extLst>
              <a:ext uri="{FF2B5EF4-FFF2-40B4-BE49-F238E27FC236}">
                <a16:creationId xmlns:a16="http://schemas.microsoft.com/office/drawing/2014/main" id="{52EBFA58-E211-C727-1FDE-343A702FF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2309" y="3940442"/>
            <a:ext cx="1497331" cy="2659625"/>
          </a:xfrm>
          <a:prstGeom prst="rect">
            <a:avLst/>
          </a:prstGeom>
        </p:spPr>
      </p:pic>
      <p:sp>
        <p:nvSpPr>
          <p:cNvPr id="16" name="TextBox 15">
            <a:extLst>
              <a:ext uri="{FF2B5EF4-FFF2-40B4-BE49-F238E27FC236}">
                <a16:creationId xmlns:a16="http://schemas.microsoft.com/office/drawing/2014/main" id="{707768CC-8097-0FD1-F24C-F095E2126324}"/>
              </a:ext>
            </a:extLst>
          </p:cNvPr>
          <p:cNvSpPr txBox="1"/>
          <p:nvPr/>
        </p:nvSpPr>
        <p:spPr>
          <a:xfrm>
            <a:off x="9372302" y="3818913"/>
            <a:ext cx="2640013" cy="646331"/>
          </a:xfrm>
          <a:prstGeom prst="rect">
            <a:avLst/>
          </a:prstGeom>
          <a:solidFill>
            <a:schemeClr val="bg1"/>
          </a:solidFill>
          <a:ln>
            <a:solidFill>
              <a:schemeClr val="accent1"/>
            </a:solidFill>
          </a:ln>
        </p:spPr>
        <p:txBody>
          <a:bodyPr wrap="square" rtlCol="0">
            <a:spAutoFit/>
          </a:bodyPr>
          <a:lstStyle/>
          <a:p>
            <a:r>
              <a:rPr lang="en-US" sz="1200" dirty="0"/>
              <a:t>PRECITEC </a:t>
            </a:r>
            <a:r>
              <a:rPr lang="en-US" sz="1200" dirty="0" err="1"/>
              <a:t>CHRocodile</a:t>
            </a:r>
            <a:r>
              <a:rPr lang="en-US" sz="1200" dirty="0"/>
              <a:t> mini</a:t>
            </a:r>
          </a:p>
          <a:p>
            <a:r>
              <a:rPr lang="en-US" sz="1200" dirty="0"/>
              <a:t>4 kHz/10kHz sampling, axial resolution &lt;=400 nm (to be procured)</a:t>
            </a:r>
          </a:p>
        </p:txBody>
      </p:sp>
      <p:sp>
        <p:nvSpPr>
          <p:cNvPr id="17" name="TextBox 16">
            <a:extLst>
              <a:ext uri="{FF2B5EF4-FFF2-40B4-BE49-F238E27FC236}">
                <a16:creationId xmlns:a16="http://schemas.microsoft.com/office/drawing/2014/main" id="{6346D24D-E09B-CF82-DEFA-9F35FD64B62B}"/>
              </a:ext>
            </a:extLst>
          </p:cNvPr>
          <p:cNvSpPr txBox="1"/>
          <p:nvPr/>
        </p:nvSpPr>
        <p:spPr>
          <a:xfrm>
            <a:off x="8675303" y="890362"/>
            <a:ext cx="2253450" cy="523220"/>
          </a:xfrm>
          <a:prstGeom prst="rect">
            <a:avLst/>
          </a:prstGeom>
          <a:solidFill>
            <a:schemeClr val="bg1"/>
          </a:solidFill>
          <a:ln>
            <a:solidFill>
              <a:schemeClr val="accent1"/>
            </a:solidFill>
          </a:ln>
        </p:spPr>
        <p:txBody>
          <a:bodyPr wrap="square" rtlCol="0">
            <a:spAutoFit/>
          </a:bodyPr>
          <a:lstStyle/>
          <a:p>
            <a:r>
              <a:rPr lang="en-US" sz="1400" dirty="0"/>
              <a:t>Mitutoyo Euro C-A7106</a:t>
            </a:r>
          </a:p>
          <a:p>
            <a:r>
              <a:rPr lang="en-US" sz="1400" dirty="0"/>
              <a:t>700 mm bore, 0.05 </a:t>
            </a:r>
            <a:r>
              <a:rPr lang="el-GR" sz="1400" dirty="0">
                <a:latin typeface="Century Gothic" panose="020B0502020202020204" pitchFamily="34" charset="0"/>
                <a:sym typeface="Symbol" panose="05050102010706020507" pitchFamily="18" charset="2"/>
              </a:rPr>
              <a:t></a:t>
            </a:r>
            <a:r>
              <a:rPr lang="en-US" sz="1400" dirty="0">
                <a:sym typeface="Symbol" panose="05050102010706020507" pitchFamily="18" charset="2"/>
              </a:rPr>
              <a:t>m step</a:t>
            </a:r>
            <a:endParaRPr lang="en-US" sz="1400" dirty="0"/>
          </a:p>
        </p:txBody>
      </p:sp>
      <p:pic>
        <p:nvPicPr>
          <p:cNvPr id="4" name="Picture 3" descr="A colorful tube with black text&#10;&#10;Description automatically generated">
            <a:extLst>
              <a:ext uri="{FF2B5EF4-FFF2-40B4-BE49-F238E27FC236}">
                <a16:creationId xmlns:a16="http://schemas.microsoft.com/office/drawing/2014/main" id="{E05E9B66-82DE-B89A-E287-1FC19C6912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1210" y="5412311"/>
            <a:ext cx="1936346" cy="1443936"/>
          </a:xfrm>
          <a:prstGeom prst="rect">
            <a:avLst/>
          </a:prstGeom>
        </p:spPr>
      </p:pic>
      <p:pic>
        <p:nvPicPr>
          <p:cNvPr id="10" name="Picture 9" descr="A colorful tube with black text&#10;&#10;Description automatically generated">
            <a:extLst>
              <a:ext uri="{FF2B5EF4-FFF2-40B4-BE49-F238E27FC236}">
                <a16:creationId xmlns:a16="http://schemas.microsoft.com/office/drawing/2014/main" id="{6332D14B-BC7C-505C-F5DD-7A60275B84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8231" y="5412311"/>
            <a:ext cx="1936347" cy="1445689"/>
          </a:xfrm>
          <a:prstGeom prst="rect">
            <a:avLst/>
          </a:prstGeom>
        </p:spPr>
      </p:pic>
      <p:sp>
        <p:nvSpPr>
          <p:cNvPr id="14" name="TextBox 13">
            <a:extLst>
              <a:ext uri="{FF2B5EF4-FFF2-40B4-BE49-F238E27FC236}">
                <a16:creationId xmlns:a16="http://schemas.microsoft.com/office/drawing/2014/main" id="{141932FC-11CA-E85C-96BF-FE58778EB181}"/>
              </a:ext>
            </a:extLst>
          </p:cNvPr>
          <p:cNvSpPr txBox="1"/>
          <p:nvPr/>
        </p:nvSpPr>
        <p:spPr>
          <a:xfrm>
            <a:off x="4112773" y="5300605"/>
            <a:ext cx="3590919" cy="1600438"/>
          </a:xfrm>
          <a:prstGeom prst="rect">
            <a:avLst/>
          </a:prstGeom>
          <a:noFill/>
        </p:spPr>
        <p:txBody>
          <a:bodyPr wrap="none" rtlCol="0">
            <a:spAutoFit/>
          </a:bodyPr>
          <a:lstStyle/>
          <a:p>
            <a:r>
              <a:rPr lang="en-US" sz="1400" dirty="0">
                <a:sym typeface="Wingdings" panose="05000000000000000000" pitchFamily="2" charset="2"/>
              </a:rPr>
              <a:t>L0+L1 40 </a:t>
            </a:r>
            <a:r>
              <a:rPr lang="en-US" sz="1400" dirty="0" err="1">
                <a:sym typeface="Wingdings" panose="05000000000000000000" pitchFamily="2" charset="2"/>
              </a:rPr>
              <a:t>mW</a:t>
            </a:r>
            <a:r>
              <a:rPr lang="en-US" sz="1400" dirty="0">
                <a:sym typeface="Wingdings" panose="05000000000000000000" pitchFamily="2" charset="2"/>
              </a:rPr>
              <a:t>/cm2, 15 m/s (!) air</a:t>
            </a:r>
          </a:p>
          <a:p>
            <a:r>
              <a:rPr lang="en-US" sz="1400" dirty="0">
                <a:sym typeface="Wingdings" panose="05000000000000000000" pitchFamily="2" charset="2"/>
              </a:rPr>
              <a:t>flow between L0-L1 (12.5 mm gap)</a:t>
            </a:r>
          </a:p>
          <a:p>
            <a:pPr marL="285750" indent="-285750">
              <a:buFont typeface="Wingdings" panose="05000000000000000000" pitchFamily="2" charset="2"/>
              <a:buChar char="ß"/>
            </a:pPr>
            <a:r>
              <a:rPr lang="en-US" sz="1400" dirty="0">
                <a:sym typeface="Wingdings" panose="05000000000000000000" pitchFamily="2" charset="2"/>
              </a:rPr>
              <a:t>T in/out                                  </a:t>
            </a:r>
            <a:r>
              <a:rPr lang="en-US" sz="1400" dirty="0" err="1">
                <a:sym typeface="Wingdings" panose="05000000000000000000" pitchFamily="2" charset="2"/>
              </a:rPr>
              <a:t>hec</a:t>
            </a:r>
            <a:r>
              <a:rPr lang="en-US" sz="1400" dirty="0">
                <a:sym typeface="Wingdings" panose="05000000000000000000" pitchFamily="2" charset="2"/>
              </a:rPr>
              <a:t> in/out </a:t>
            </a:r>
          </a:p>
          <a:p>
            <a:r>
              <a:rPr lang="en-US" sz="1400" dirty="0">
                <a:sym typeface="Wingdings" panose="05000000000000000000" pitchFamily="2" charset="2"/>
              </a:rPr>
              <a:t>DISCLAIMER: </a:t>
            </a:r>
            <a:r>
              <a:rPr lang="en-US" sz="1400" dirty="0" err="1">
                <a:sym typeface="Wingdings" panose="05000000000000000000" pitchFamily="2" charset="2"/>
              </a:rPr>
              <a:t>ouput</a:t>
            </a:r>
            <a:r>
              <a:rPr lang="en-US" sz="1400" dirty="0">
                <a:sym typeface="Wingdings" panose="05000000000000000000" pitchFamily="2" charset="2"/>
              </a:rPr>
              <a:t> from a quick look </a:t>
            </a:r>
          </a:p>
          <a:p>
            <a:r>
              <a:rPr lang="en-US" sz="1400" dirty="0">
                <a:sym typeface="Wingdings" panose="05000000000000000000" pitchFamily="2" charset="2"/>
              </a:rPr>
              <a:t>at a ‘’default parameters’’ run (few minutes)</a:t>
            </a:r>
          </a:p>
          <a:p>
            <a:r>
              <a:rPr lang="en-US" sz="1400" dirty="0" err="1">
                <a:sym typeface="Wingdings" panose="05000000000000000000" pitchFamily="2" charset="2"/>
              </a:rPr>
              <a:t>F.e</a:t>
            </a:r>
            <a:r>
              <a:rPr lang="en-US" sz="1400" dirty="0">
                <a:sym typeface="Wingdings" panose="05000000000000000000" pitchFamily="2" charset="2"/>
              </a:rPr>
              <a:t>. check of permanence of turbulent regime, </a:t>
            </a:r>
          </a:p>
          <a:p>
            <a:r>
              <a:rPr lang="en-US" sz="1400" dirty="0">
                <a:sym typeface="Wingdings" panose="05000000000000000000" pitchFamily="2" charset="2"/>
              </a:rPr>
              <a:t>effect of distance between layers, etc.</a:t>
            </a:r>
          </a:p>
        </p:txBody>
      </p:sp>
    </p:spTree>
    <p:extLst>
      <p:ext uri="{BB962C8B-B14F-4D97-AF65-F5344CB8AC3E}">
        <p14:creationId xmlns:p14="http://schemas.microsoft.com/office/powerpoint/2010/main" val="291954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ED1AF7-F165-156C-75FB-36CD7FADFFE4}"/>
              </a:ext>
            </a:extLst>
          </p:cNvPr>
          <p:cNvSpPr>
            <a:spLocks noGrp="1"/>
          </p:cNvSpPr>
          <p:nvPr>
            <p:ph type="title"/>
          </p:nvPr>
        </p:nvSpPr>
        <p:spPr>
          <a:xfrm>
            <a:off x="897201" y="-4230"/>
            <a:ext cx="10039773" cy="1325563"/>
          </a:xfrm>
        </p:spPr>
        <p:txBody>
          <a:bodyPr/>
          <a:lstStyle/>
          <a:p>
            <a:r>
              <a:rPr lang="en-US" dirty="0"/>
              <a:t>Summary - activities and plans</a:t>
            </a:r>
          </a:p>
        </p:txBody>
      </p:sp>
      <p:sp>
        <p:nvSpPr>
          <p:cNvPr id="8" name="Content Placeholder 7">
            <a:extLst>
              <a:ext uri="{FF2B5EF4-FFF2-40B4-BE49-F238E27FC236}">
                <a16:creationId xmlns:a16="http://schemas.microsoft.com/office/drawing/2014/main" id="{784670EB-B7B8-6C37-1B46-7A083AC5EFD9}"/>
              </a:ext>
            </a:extLst>
          </p:cNvPr>
          <p:cNvSpPr>
            <a:spLocks noGrp="1"/>
          </p:cNvSpPr>
          <p:nvPr>
            <p:ph idx="1"/>
          </p:nvPr>
        </p:nvSpPr>
        <p:spPr>
          <a:xfrm>
            <a:off x="-1" y="1134480"/>
            <a:ext cx="11294799" cy="4520416"/>
          </a:xfrm>
        </p:spPr>
        <p:txBody>
          <a:bodyPr>
            <a:normAutofit/>
          </a:bodyPr>
          <a:lstStyle/>
          <a:p>
            <a:pPr lvl="1">
              <a:lnSpc>
                <a:spcPct val="100000"/>
              </a:lnSpc>
            </a:pPr>
            <a:r>
              <a:rPr lang="en-US" dirty="0"/>
              <a:t>CAD model of global IB support development</a:t>
            </a:r>
          </a:p>
          <a:p>
            <a:pPr lvl="2">
              <a:lnSpc>
                <a:spcPct val="100000"/>
              </a:lnSpc>
            </a:pPr>
            <a:r>
              <a:rPr lang="en-US" sz="1800" dirty="0"/>
              <a:t>need tight contact with MIT for L2 integration</a:t>
            </a:r>
          </a:p>
          <a:p>
            <a:pPr lvl="1">
              <a:lnSpc>
                <a:spcPct val="100000"/>
              </a:lnSpc>
            </a:pPr>
            <a:r>
              <a:rPr lang="en-US" dirty="0"/>
              <a:t>Production of mock-ups for various tests, mainly assembly and integration procedures</a:t>
            </a:r>
          </a:p>
          <a:p>
            <a:pPr lvl="2">
              <a:lnSpc>
                <a:spcPct val="100000"/>
              </a:lnSpc>
            </a:pPr>
            <a:r>
              <a:rPr lang="en-US" sz="1800" dirty="0"/>
              <a:t>First 3D print after summer break and definition of a few details, for a  ‘’first-guess’’ assembly test</a:t>
            </a:r>
          </a:p>
          <a:p>
            <a:pPr lvl="1">
              <a:lnSpc>
                <a:spcPct val="100000"/>
              </a:lnSpc>
            </a:pPr>
            <a:r>
              <a:rPr lang="en-US" dirty="0"/>
              <a:t>Mechanical precision survey, vibrational tests FEA thermal </a:t>
            </a:r>
          </a:p>
          <a:p>
            <a:pPr lvl="2">
              <a:lnSpc>
                <a:spcPct val="100000"/>
              </a:lnSpc>
            </a:pPr>
            <a:r>
              <a:rPr lang="en-US" dirty="0"/>
              <a:t>Tools available, in progress</a:t>
            </a:r>
          </a:p>
          <a:p>
            <a:pPr lvl="1">
              <a:lnSpc>
                <a:spcPct val="100000"/>
              </a:lnSpc>
            </a:pPr>
            <a:r>
              <a:rPr lang="en-US" dirty="0"/>
              <a:t>Procedure developed for CAD </a:t>
            </a:r>
            <a:r>
              <a:rPr lang="en-US" dirty="0">
                <a:sym typeface="Wingdings" panose="05000000000000000000" pitchFamily="2" charset="2"/>
              </a:rPr>
              <a:t> GEANT4 translation (two PhD students) to cross-check material choices with thickness maps </a:t>
            </a:r>
          </a:p>
          <a:p>
            <a:pPr lvl="1">
              <a:lnSpc>
                <a:spcPct val="100000"/>
              </a:lnSpc>
            </a:pPr>
            <a:r>
              <a:rPr lang="en-US" dirty="0">
                <a:sym typeface="Wingdings" panose="05000000000000000000" pitchFamily="2" charset="2"/>
              </a:rPr>
              <a:t>Position, size of RDO cards, FPC’s design, size of connectors will help a lot for the routing/support of services (both cables and cooling)</a:t>
            </a:r>
          </a:p>
        </p:txBody>
      </p:sp>
      <p:pic>
        <p:nvPicPr>
          <p:cNvPr id="3" name="Picture 6" descr="A picture containing symbol, graphics, font, logo&#10;&#10;Description automatically generated">
            <a:extLst>
              <a:ext uri="{FF2B5EF4-FFF2-40B4-BE49-F238E27FC236}">
                <a16:creationId xmlns:a16="http://schemas.microsoft.com/office/drawing/2014/main" id="{C0C73E0D-8093-1F5A-3A00-9EFE65D78696}"/>
              </a:ext>
            </a:extLst>
          </p:cNvPr>
          <p:cNvPicPr>
            <a:picLocks noChangeAspect="1"/>
          </p:cNvPicPr>
          <p:nvPr/>
        </p:nvPicPr>
        <p:blipFill>
          <a:blip r:embed="rId3"/>
          <a:stretch>
            <a:fillRect/>
          </a:stretch>
        </p:blipFill>
        <p:spPr>
          <a:xfrm>
            <a:off x="0" y="5957"/>
            <a:ext cx="897201" cy="624341"/>
          </a:xfrm>
          <a:prstGeom prst="rect">
            <a:avLst/>
          </a:prstGeom>
        </p:spPr>
      </p:pic>
      <p:pic>
        <p:nvPicPr>
          <p:cNvPr id="11" name="Picture 10" descr="A blue and black logo&#10;&#10;Description automatically generated">
            <a:extLst>
              <a:ext uri="{FF2B5EF4-FFF2-40B4-BE49-F238E27FC236}">
                <a16:creationId xmlns:a16="http://schemas.microsoft.com/office/drawing/2014/main" id="{3323FBFF-A522-E2B2-4002-A584CD8BB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3994" y="-1913"/>
            <a:ext cx="1375646" cy="621792"/>
          </a:xfrm>
          <a:prstGeom prst="rect">
            <a:avLst/>
          </a:prstGeom>
        </p:spPr>
      </p:pic>
      <p:sp>
        <p:nvSpPr>
          <p:cNvPr id="12" name="Date Placeholder 11">
            <a:extLst>
              <a:ext uri="{FF2B5EF4-FFF2-40B4-BE49-F238E27FC236}">
                <a16:creationId xmlns:a16="http://schemas.microsoft.com/office/drawing/2014/main" id="{C9B2E1EE-82D4-F1CE-61A2-86DE7E29BFD3}"/>
              </a:ext>
            </a:extLst>
          </p:cNvPr>
          <p:cNvSpPr>
            <a:spLocks noGrp="1"/>
          </p:cNvSpPr>
          <p:nvPr>
            <p:ph type="dt" sz="half" idx="10"/>
          </p:nvPr>
        </p:nvSpPr>
        <p:spPr/>
        <p:txBody>
          <a:bodyPr/>
          <a:lstStyle/>
          <a:p>
            <a:r>
              <a:rPr lang="en-US"/>
              <a:t>7/25/2024</a:t>
            </a:r>
          </a:p>
        </p:txBody>
      </p:sp>
      <p:sp>
        <p:nvSpPr>
          <p:cNvPr id="13" name="Slide Number Placeholder 12">
            <a:extLst>
              <a:ext uri="{FF2B5EF4-FFF2-40B4-BE49-F238E27FC236}">
                <a16:creationId xmlns:a16="http://schemas.microsoft.com/office/drawing/2014/main" id="{702A9A73-2487-C550-ADF3-2F8D0DC34FB1}"/>
              </a:ext>
            </a:extLst>
          </p:cNvPr>
          <p:cNvSpPr>
            <a:spLocks noGrp="1"/>
          </p:cNvSpPr>
          <p:nvPr>
            <p:ph type="sldNum" sz="quarter" idx="12"/>
          </p:nvPr>
        </p:nvSpPr>
        <p:spPr/>
        <p:txBody>
          <a:bodyPr/>
          <a:lstStyle/>
          <a:p>
            <a:fld id="{C9808A83-BBB2-4C58-B850-FA650C4B8A32}" type="slidenum">
              <a:rPr lang="en-US" smtClean="0"/>
              <a:t>12</a:t>
            </a:fld>
            <a:endParaRPr lang="en-US"/>
          </a:p>
        </p:txBody>
      </p:sp>
    </p:spTree>
    <p:extLst>
      <p:ext uri="{BB962C8B-B14F-4D97-AF65-F5344CB8AC3E}">
        <p14:creationId xmlns:p14="http://schemas.microsoft.com/office/powerpoint/2010/main" val="1989655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picture containing symbol, graphics, font, logo&#10;&#10;Description automatically generated">
            <a:extLst>
              <a:ext uri="{FF2B5EF4-FFF2-40B4-BE49-F238E27FC236}">
                <a16:creationId xmlns:a16="http://schemas.microsoft.com/office/drawing/2014/main" id="{C0C73E0D-8093-1F5A-3A00-9EFE65D78696}"/>
              </a:ext>
            </a:extLst>
          </p:cNvPr>
          <p:cNvPicPr>
            <a:picLocks noChangeAspect="1"/>
          </p:cNvPicPr>
          <p:nvPr/>
        </p:nvPicPr>
        <p:blipFill>
          <a:blip r:embed="rId3"/>
          <a:stretch>
            <a:fillRect/>
          </a:stretch>
        </p:blipFill>
        <p:spPr>
          <a:xfrm>
            <a:off x="0" y="5957"/>
            <a:ext cx="897201" cy="624341"/>
          </a:xfrm>
          <a:prstGeom prst="rect">
            <a:avLst/>
          </a:prstGeom>
        </p:spPr>
      </p:pic>
      <p:pic>
        <p:nvPicPr>
          <p:cNvPr id="11" name="Picture 10" descr="A blue and black logo&#10;&#10;Description automatically generated">
            <a:extLst>
              <a:ext uri="{FF2B5EF4-FFF2-40B4-BE49-F238E27FC236}">
                <a16:creationId xmlns:a16="http://schemas.microsoft.com/office/drawing/2014/main" id="{3323FBFF-A522-E2B2-4002-A584CD8BB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3994" y="-1913"/>
            <a:ext cx="1375646" cy="621792"/>
          </a:xfrm>
          <a:prstGeom prst="rect">
            <a:avLst/>
          </a:prstGeom>
        </p:spPr>
      </p:pic>
      <p:sp>
        <p:nvSpPr>
          <p:cNvPr id="12" name="Date Placeholder 11">
            <a:extLst>
              <a:ext uri="{FF2B5EF4-FFF2-40B4-BE49-F238E27FC236}">
                <a16:creationId xmlns:a16="http://schemas.microsoft.com/office/drawing/2014/main" id="{C9B2E1EE-82D4-F1CE-61A2-86DE7E29BFD3}"/>
              </a:ext>
            </a:extLst>
          </p:cNvPr>
          <p:cNvSpPr>
            <a:spLocks noGrp="1"/>
          </p:cNvSpPr>
          <p:nvPr>
            <p:ph type="dt" sz="half" idx="10"/>
          </p:nvPr>
        </p:nvSpPr>
        <p:spPr/>
        <p:txBody>
          <a:bodyPr/>
          <a:lstStyle/>
          <a:p>
            <a:r>
              <a:rPr lang="en-US"/>
              <a:t>7/25/2024</a:t>
            </a:r>
          </a:p>
        </p:txBody>
      </p:sp>
      <p:sp>
        <p:nvSpPr>
          <p:cNvPr id="13" name="Slide Number Placeholder 12">
            <a:extLst>
              <a:ext uri="{FF2B5EF4-FFF2-40B4-BE49-F238E27FC236}">
                <a16:creationId xmlns:a16="http://schemas.microsoft.com/office/drawing/2014/main" id="{702A9A73-2487-C550-ADF3-2F8D0DC34FB1}"/>
              </a:ext>
            </a:extLst>
          </p:cNvPr>
          <p:cNvSpPr>
            <a:spLocks noGrp="1"/>
          </p:cNvSpPr>
          <p:nvPr>
            <p:ph type="sldNum" sz="quarter" idx="12"/>
          </p:nvPr>
        </p:nvSpPr>
        <p:spPr/>
        <p:txBody>
          <a:bodyPr/>
          <a:lstStyle/>
          <a:p>
            <a:fld id="{C9808A83-BBB2-4C58-B850-FA650C4B8A32}" type="slidenum">
              <a:rPr lang="en-US" smtClean="0"/>
              <a:t>13</a:t>
            </a:fld>
            <a:endParaRPr lang="en-US"/>
          </a:p>
        </p:txBody>
      </p:sp>
      <p:pic>
        <p:nvPicPr>
          <p:cNvPr id="5" name="Picture 4">
            <a:extLst>
              <a:ext uri="{FF2B5EF4-FFF2-40B4-BE49-F238E27FC236}">
                <a16:creationId xmlns:a16="http://schemas.microsoft.com/office/drawing/2014/main" id="{2B80EDB2-4775-A6D7-8258-57119AD9741A}"/>
              </a:ext>
            </a:extLst>
          </p:cNvPr>
          <p:cNvPicPr>
            <a:picLocks noChangeAspect="1"/>
          </p:cNvPicPr>
          <p:nvPr/>
        </p:nvPicPr>
        <p:blipFill>
          <a:blip r:embed="rId5"/>
          <a:stretch>
            <a:fillRect/>
          </a:stretch>
        </p:blipFill>
        <p:spPr>
          <a:xfrm>
            <a:off x="1953492" y="828936"/>
            <a:ext cx="7804211" cy="5200128"/>
          </a:xfrm>
          <a:prstGeom prst="rect">
            <a:avLst/>
          </a:prstGeom>
        </p:spPr>
      </p:pic>
    </p:spTree>
    <p:extLst>
      <p:ext uri="{BB962C8B-B14F-4D97-AF65-F5344CB8AC3E}">
        <p14:creationId xmlns:p14="http://schemas.microsoft.com/office/powerpoint/2010/main" val="3528617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ED1AF7-F165-156C-75FB-36CD7FADFFE4}"/>
              </a:ext>
            </a:extLst>
          </p:cNvPr>
          <p:cNvSpPr>
            <a:spLocks noGrp="1"/>
          </p:cNvSpPr>
          <p:nvPr>
            <p:ph type="title"/>
          </p:nvPr>
        </p:nvSpPr>
        <p:spPr>
          <a:xfrm>
            <a:off x="897201" y="-4230"/>
            <a:ext cx="10039773" cy="1325563"/>
          </a:xfrm>
        </p:spPr>
        <p:txBody>
          <a:bodyPr/>
          <a:lstStyle/>
          <a:p>
            <a:r>
              <a:rPr lang="en-US" dirty="0"/>
              <a:t>Backups</a:t>
            </a:r>
          </a:p>
        </p:txBody>
      </p:sp>
      <p:pic>
        <p:nvPicPr>
          <p:cNvPr id="3" name="Picture 6" descr="A picture containing symbol, graphics, font, logo&#10;&#10;Description automatically generated">
            <a:extLst>
              <a:ext uri="{FF2B5EF4-FFF2-40B4-BE49-F238E27FC236}">
                <a16:creationId xmlns:a16="http://schemas.microsoft.com/office/drawing/2014/main" id="{C0C73E0D-8093-1F5A-3A00-9EFE65D78696}"/>
              </a:ext>
            </a:extLst>
          </p:cNvPr>
          <p:cNvPicPr>
            <a:picLocks noChangeAspect="1"/>
          </p:cNvPicPr>
          <p:nvPr/>
        </p:nvPicPr>
        <p:blipFill>
          <a:blip r:embed="rId3"/>
          <a:stretch>
            <a:fillRect/>
          </a:stretch>
        </p:blipFill>
        <p:spPr>
          <a:xfrm>
            <a:off x="0" y="5957"/>
            <a:ext cx="897201" cy="624341"/>
          </a:xfrm>
          <a:prstGeom prst="rect">
            <a:avLst/>
          </a:prstGeom>
        </p:spPr>
      </p:pic>
      <p:pic>
        <p:nvPicPr>
          <p:cNvPr id="11" name="Picture 10" descr="A blue and black logo&#10;&#10;Description automatically generated">
            <a:extLst>
              <a:ext uri="{FF2B5EF4-FFF2-40B4-BE49-F238E27FC236}">
                <a16:creationId xmlns:a16="http://schemas.microsoft.com/office/drawing/2014/main" id="{3323FBFF-A522-E2B2-4002-A584CD8BB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3994" y="-1913"/>
            <a:ext cx="1375646" cy="621792"/>
          </a:xfrm>
          <a:prstGeom prst="rect">
            <a:avLst/>
          </a:prstGeom>
        </p:spPr>
      </p:pic>
      <p:sp>
        <p:nvSpPr>
          <p:cNvPr id="12" name="Date Placeholder 11">
            <a:extLst>
              <a:ext uri="{FF2B5EF4-FFF2-40B4-BE49-F238E27FC236}">
                <a16:creationId xmlns:a16="http://schemas.microsoft.com/office/drawing/2014/main" id="{C9B2E1EE-82D4-F1CE-61A2-86DE7E29BFD3}"/>
              </a:ext>
            </a:extLst>
          </p:cNvPr>
          <p:cNvSpPr>
            <a:spLocks noGrp="1"/>
          </p:cNvSpPr>
          <p:nvPr>
            <p:ph type="dt" sz="half" idx="10"/>
          </p:nvPr>
        </p:nvSpPr>
        <p:spPr/>
        <p:txBody>
          <a:bodyPr/>
          <a:lstStyle/>
          <a:p>
            <a:r>
              <a:rPr lang="en-US"/>
              <a:t>7/25/2024</a:t>
            </a:r>
          </a:p>
        </p:txBody>
      </p:sp>
      <p:sp>
        <p:nvSpPr>
          <p:cNvPr id="13" name="Slide Number Placeholder 12">
            <a:extLst>
              <a:ext uri="{FF2B5EF4-FFF2-40B4-BE49-F238E27FC236}">
                <a16:creationId xmlns:a16="http://schemas.microsoft.com/office/drawing/2014/main" id="{702A9A73-2487-C550-ADF3-2F8D0DC34FB1}"/>
              </a:ext>
            </a:extLst>
          </p:cNvPr>
          <p:cNvSpPr>
            <a:spLocks noGrp="1"/>
          </p:cNvSpPr>
          <p:nvPr>
            <p:ph type="sldNum" sz="quarter" idx="12"/>
          </p:nvPr>
        </p:nvSpPr>
        <p:spPr/>
        <p:txBody>
          <a:bodyPr/>
          <a:lstStyle/>
          <a:p>
            <a:fld id="{C9808A83-BBB2-4C58-B850-FA650C4B8A32}" type="slidenum">
              <a:rPr lang="en-US" smtClean="0"/>
              <a:t>14</a:t>
            </a:fld>
            <a:endParaRPr lang="en-US"/>
          </a:p>
        </p:txBody>
      </p:sp>
    </p:spTree>
    <p:extLst>
      <p:ext uri="{BB962C8B-B14F-4D97-AF65-F5344CB8AC3E}">
        <p14:creationId xmlns:p14="http://schemas.microsoft.com/office/powerpoint/2010/main" val="2553070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ED1AF7-F165-156C-75FB-36CD7FADFFE4}"/>
              </a:ext>
            </a:extLst>
          </p:cNvPr>
          <p:cNvSpPr>
            <a:spLocks noGrp="1"/>
          </p:cNvSpPr>
          <p:nvPr>
            <p:ph type="title"/>
          </p:nvPr>
        </p:nvSpPr>
        <p:spPr>
          <a:xfrm>
            <a:off x="897201" y="-8249"/>
            <a:ext cx="10039773" cy="1325563"/>
          </a:xfrm>
        </p:spPr>
        <p:txBody>
          <a:bodyPr/>
          <a:lstStyle/>
          <a:p>
            <a:r>
              <a:rPr lang="en-US" dirty="0"/>
              <a:t>Sensor testing/characterization</a:t>
            </a:r>
          </a:p>
        </p:txBody>
      </p:sp>
      <p:sp>
        <p:nvSpPr>
          <p:cNvPr id="8" name="Content Placeholder 7">
            <a:extLst>
              <a:ext uri="{FF2B5EF4-FFF2-40B4-BE49-F238E27FC236}">
                <a16:creationId xmlns:a16="http://schemas.microsoft.com/office/drawing/2014/main" id="{784670EB-B7B8-6C37-1B46-7A083AC5EFD9}"/>
              </a:ext>
            </a:extLst>
          </p:cNvPr>
          <p:cNvSpPr>
            <a:spLocks noGrp="1"/>
          </p:cNvSpPr>
          <p:nvPr>
            <p:ph idx="1"/>
          </p:nvPr>
        </p:nvSpPr>
        <p:spPr>
          <a:xfrm>
            <a:off x="0" y="1074265"/>
            <a:ext cx="6239263" cy="4726371"/>
          </a:xfrm>
        </p:spPr>
        <p:txBody>
          <a:bodyPr>
            <a:normAutofit fontScale="92500" lnSpcReduction="10000"/>
          </a:bodyPr>
          <a:lstStyle/>
          <a:p>
            <a:pPr marL="457200" lvl="1" indent="0">
              <a:buNone/>
            </a:pPr>
            <a:r>
              <a:rPr lang="en-US" sz="2000" dirty="0"/>
              <a:t>MAPS development ''ALICE/ITS3-driven'. Testing and characterization activities - complete overlap with NA60+ and </a:t>
            </a:r>
            <a:r>
              <a:rPr lang="en-US" sz="2000" dirty="0" err="1"/>
              <a:t>ePIC</a:t>
            </a:r>
            <a:r>
              <a:rPr lang="en-US" sz="2000" dirty="0"/>
              <a:t>.</a:t>
            </a:r>
          </a:p>
          <a:p>
            <a:pPr marL="457200" lvl="1" indent="0">
              <a:buNone/>
            </a:pPr>
            <a:endParaRPr lang="en-US" sz="2000" dirty="0"/>
          </a:p>
          <a:p>
            <a:pPr marL="457200" lvl="1" indent="0">
              <a:buNone/>
            </a:pPr>
            <a:r>
              <a:rPr lang="en-US" sz="2000" dirty="0"/>
              <a:t>Staff and students with experience in pre-post bending, pre-post irradiation (participation also to test-beam e.g. at FNAL) tests</a:t>
            </a:r>
          </a:p>
          <a:p>
            <a:pPr marL="457200" lvl="1" indent="0">
              <a:buNone/>
            </a:pPr>
            <a:endParaRPr lang="en-US" sz="2000" dirty="0"/>
          </a:p>
          <a:p>
            <a:pPr marL="457200" lvl="1" indent="0">
              <a:buNone/>
            </a:pPr>
            <a:r>
              <a:rPr lang="en-US" sz="2000" dirty="0"/>
              <a:t>Tests on APTS (Analogic Pixel Test Structures) produced in the MLR1 (Multiple Layer Reticle 1) run for ITS3, containing some variants of MAPS for design definition, First submission in 65nm technology to </a:t>
            </a:r>
            <a:r>
              <a:rPr lang="en-US" sz="2000" dirty="0" err="1"/>
              <a:t>TPSCo</a:t>
            </a:r>
            <a:endParaRPr lang="en-US" sz="2000" dirty="0"/>
          </a:p>
          <a:p>
            <a:pPr marL="457200" lvl="1" indent="0">
              <a:buNone/>
            </a:pPr>
            <a:endParaRPr lang="en-US" sz="2000" dirty="0"/>
          </a:p>
          <a:p>
            <a:pPr marL="457200" lvl="1" indent="0">
              <a:buNone/>
            </a:pPr>
            <a:r>
              <a:rPr lang="en-US" sz="2000" dirty="0"/>
              <a:t>Testing system development for new ''stitched' structures still in progress</a:t>
            </a:r>
          </a:p>
          <a:p>
            <a:pPr marL="457200" lvl="1" indent="0">
              <a:buNone/>
            </a:pPr>
            <a:endParaRPr lang="en-US" sz="2000" dirty="0"/>
          </a:p>
          <a:p>
            <a:pPr marL="457200" lvl="1" indent="0">
              <a:buNone/>
            </a:pPr>
            <a:r>
              <a:rPr lang="en-US" sz="2000" dirty="0"/>
              <a:t>2025: Sensor test preparation for next engineering run</a:t>
            </a:r>
          </a:p>
        </p:txBody>
      </p:sp>
      <p:pic>
        <p:nvPicPr>
          <p:cNvPr id="2" name="Picture 3">
            <a:extLst>
              <a:ext uri="{FF2B5EF4-FFF2-40B4-BE49-F238E27FC236}">
                <a16:creationId xmlns:a16="http://schemas.microsoft.com/office/drawing/2014/main" id="{10887344-D9D8-169C-BA4E-AC1072A7F91B}"/>
              </a:ext>
            </a:extLst>
          </p:cNvPr>
          <p:cNvPicPr>
            <a:picLocks noChangeAspect="1"/>
          </p:cNvPicPr>
          <p:nvPr/>
        </p:nvPicPr>
        <p:blipFill>
          <a:blip r:embed="rId3"/>
          <a:stretch>
            <a:fillRect/>
          </a:stretch>
        </p:blipFill>
        <p:spPr>
          <a:xfrm>
            <a:off x="5952737" y="4017035"/>
            <a:ext cx="6239263" cy="2724614"/>
          </a:xfrm>
          <a:prstGeom prst="rect">
            <a:avLst/>
          </a:prstGeom>
        </p:spPr>
      </p:pic>
      <p:sp>
        <p:nvSpPr>
          <p:cNvPr id="3" name="TextBox 7">
            <a:extLst>
              <a:ext uri="{FF2B5EF4-FFF2-40B4-BE49-F238E27FC236}">
                <a16:creationId xmlns:a16="http://schemas.microsoft.com/office/drawing/2014/main" id="{8348D7C0-E752-94E8-6D80-18AB55B194D2}"/>
              </a:ext>
            </a:extLst>
          </p:cNvPr>
          <p:cNvSpPr txBox="1"/>
          <p:nvPr/>
        </p:nvSpPr>
        <p:spPr>
          <a:xfrm>
            <a:off x="6595632" y="3749011"/>
            <a:ext cx="1173632" cy="307777"/>
          </a:xfrm>
          <a:prstGeom prst="rect">
            <a:avLst/>
          </a:prstGeom>
          <a:noFill/>
        </p:spPr>
        <p:txBody>
          <a:bodyPr wrap="square" rtlCol="0">
            <a:spAutoFit/>
          </a:bodyPr>
          <a:lstStyle/>
          <a:p>
            <a:r>
              <a:rPr lang="it-IT" sz="1400" b="1" dirty="0">
                <a:solidFill>
                  <a:srgbClr val="FF0000"/>
                </a:solidFill>
              </a:rPr>
              <a:t>DAQ </a:t>
            </a:r>
            <a:r>
              <a:rPr lang="it-IT" sz="1400" b="1" dirty="0" err="1">
                <a:solidFill>
                  <a:srgbClr val="FF0000"/>
                </a:solidFill>
              </a:rPr>
              <a:t>board</a:t>
            </a:r>
            <a:endParaRPr lang="it-IT" sz="1400" b="1" dirty="0">
              <a:solidFill>
                <a:srgbClr val="FF0000"/>
              </a:solidFill>
            </a:endParaRPr>
          </a:p>
        </p:txBody>
      </p:sp>
      <p:sp>
        <p:nvSpPr>
          <p:cNvPr id="4" name="TextBox 8">
            <a:extLst>
              <a:ext uri="{FF2B5EF4-FFF2-40B4-BE49-F238E27FC236}">
                <a16:creationId xmlns:a16="http://schemas.microsoft.com/office/drawing/2014/main" id="{97480604-4BFB-34D9-830F-E66DD46D9A2F}"/>
              </a:ext>
            </a:extLst>
          </p:cNvPr>
          <p:cNvSpPr txBox="1"/>
          <p:nvPr/>
        </p:nvSpPr>
        <p:spPr>
          <a:xfrm>
            <a:off x="8465293" y="3755449"/>
            <a:ext cx="1649119" cy="307777"/>
          </a:xfrm>
          <a:prstGeom prst="rect">
            <a:avLst/>
          </a:prstGeom>
          <a:noFill/>
        </p:spPr>
        <p:txBody>
          <a:bodyPr wrap="square" rtlCol="0">
            <a:spAutoFit/>
          </a:bodyPr>
          <a:lstStyle/>
          <a:p>
            <a:r>
              <a:rPr lang="it-IT" sz="1400" b="1" dirty="0" err="1">
                <a:solidFill>
                  <a:srgbClr val="00B050"/>
                </a:solidFill>
              </a:rPr>
              <a:t>Proximity</a:t>
            </a:r>
            <a:r>
              <a:rPr lang="it-IT" sz="1400" b="1" dirty="0">
                <a:solidFill>
                  <a:srgbClr val="00B050"/>
                </a:solidFill>
              </a:rPr>
              <a:t> </a:t>
            </a:r>
            <a:r>
              <a:rPr lang="it-IT" sz="1400" b="1" dirty="0" err="1">
                <a:solidFill>
                  <a:srgbClr val="00B050"/>
                </a:solidFill>
              </a:rPr>
              <a:t>board</a:t>
            </a:r>
            <a:endParaRPr lang="it-IT" sz="1400" b="1" dirty="0">
              <a:solidFill>
                <a:srgbClr val="00B050"/>
              </a:solidFill>
            </a:endParaRPr>
          </a:p>
        </p:txBody>
      </p:sp>
      <p:sp>
        <p:nvSpPr>
          <p:cNvPr id="5" name="TextBox 9">
            <a:extLst>
              <a:ext uri="{FF2B5EF4-FFF2-40B4-BE49-F238E27FC236}">
                <a16:creationId xmlns:a16="http://schemas.microsoft.com/office/drawing/2014/main" id="{359EC6E9-8AE3-8871-FBD6-2DE56BAD2530}"/>
              </a:ext>
            </a:extLst>
          </p:cNvPr>
          <p:cNvSpPr txBox="1"/>
          <p:nvPr/>
        </p:nvSpPr>
        <p:spPr>
          <a:xfrm>
            <a:off x="10444795" y="3748137"/>
            <a:ext cx="1390836" cy="307777"/>
          </a:xfrm>
          <a:prstGeom prst="rect">
            <a:avLst/>
          </a:prstGeom>
          <a:noFill/>
        </p:spPr>
        <p:txBody>
          <a:bodyPr wrap="square" rtlCol="0">
            <a:spAutoFit/>
          </a:bodyPr>
          <a:lstStyle/>
          <a:p>
            <a:r>
              <a:rPr lang="it-IT" sz="1400" b="1" dirty="0">
                <a:solidFill>
                  <a:srgbClr val="0076BA"/>
                </a:solidFill>
              </a:rPr>
              <a:t>Carrier </a:t>
            </a:r>
            <a:r>
              <a:rPr lang="it-IT" sz="1400" b="1" dirty="0" err="1">
                <a:solidFill>
                  <a:srgbClr val="0076BA"/>
                </a:solidFill>
              </a:rPr>
              <a:t>board</a:t>
            </a:r>
            <a:endParaRPr lang="it-IT" sz="1400" b="1" dirty="0">
              <a:solidFill>
                <a:srgbClr val="0076BA"/>
              </a:solidFill>
            </a:endParaRPr>
          </a:p>
        </p:txBody>
      </p:sp>
      <p:sp>
        <p:nvSpPr>
          <p:cNvPr id="14" name="TextBox 13">
            <a:extLst>
              <a:ext uri="{FF2B5EF4-FFF2-40B4-BE49-F238E27FC236}">
                <a16:creationId xmlns:a16="http://schemas.microsoft.com/office/drawing/2014/main" id="{8BC21E21-F025-730B-961D-AE5E37DD6447}"/>
              </a:ext>
            </a:extLst>
          </p:cNvPr>
          <p:cNvSpPr txBox="1"/>
          <p:nvPr/>
        </p:nvSpPr>
        <p:spPr>
          <a:xfrm>
            <a:off x="3586030" y="5848546"/>
            <a:ext cx="2352375" cy="646331"/>
          </a:xfrm>
          <a:prstGeom prst="rect">
            <a:avLst/>
          </a:prstGeom>
          <a:noFill/>
        </p:spPr>
        <p:txBody>
          <a:bodyPr wrap="none" rtlCol="0">
            <a:spAutoFit/>
          </a:bodyPr>
          <a:lstStyle/>
          <a:p>
            <a:r>
              <a:rPr lang="en-US" dirty="0"/>
              <a:t>APTS chips sensors test</a:t>
            </a:r>
          </a:p>
          <a:p>
            <a:r>
              <a:rPr lang="en-US" dirty="0"/>
              <a:t>electronic chain</a:t>
            </a:r>
            <a:endParaRPr lang="en-IT" dirty="0"/>
          </a:p>
        </p:txBody>
      </p:sp>
      <p:pic>
        <p:nvPicPr>
          <p:cNvPr id="15" name="Picture 5">
            <a:extLst>
              <a:ext uri="{FF2B5EF4-FFF2-40B4-BE49-F238E27FC236}">
                <a16:creationId xmlns:a16="http://schemas.microsoft.com/office/drawing/2014/main" id="{6A470A8C-A8E4-809D-F518-8DB38ACABC1B}"/>
              </a:ext>
            </a:extLst>
          </p:cNvPr>
          <p:cNvPicPr>
            <a:picLocks noChangeAspect="1"/>
          </p:cNvPicPr>
          <p:nvPr/>
        </p:nvPicPr>
        <p:blipFill>
          <a:blip r:embed="rId4"/>
          <a:stretch>
            <a:fillRect/>
          </a:stretch>
        </p:blipFill>
        <p:spPr>
          <a:xfrm>
            <a:off x="6096000" y="1074265"/>
            <a:ext cx="5739631" cy="2608922"/>
          </a:xfrm>
          <a:prstGeom prst="rect">
            <a:avLst/>
          </a:prstGeom>
        </p:spPr>
      </p:pic>
      <p:sp>
        <p:nvSpPr>
          <p:cNvPr id="16" name="Rectangle 9">
            <a:extLst>
              <a:ext uri="{FF2B5EF4-FFF2-40B4-BE49-F238E27FC236}">
                <a16:creationId xmlns:a16="http://schemas.microsoft.com/office/drawing/2014/main" id="{D7359AEC-97A4-7DFE-B6E9-101061EB1428}"/>
              </a:ext>
            </a:extLst>
          </p:cNvPr>
          <p:cNvSpPr/>
          <p:nvPr/>
        </p:nvSpPr>
        <p:spPr>
          <a:xfrm>
            <a:off x="10073406" y="2804107"/>
            <a:ext cx="1595718" cy="461665"/>
          </a:xfrm>
          <a:prstGeom prst="rect">
            <a:avLst/>
          </a:prstGeom>
        </p:spPr>
        <p:txBody>
          <a:bodyPr wrap="square">
            <a:spAutoFit/>
          </a:bodyPr>
          <a:lstStyle/>
          <a:p>
            <a:r>
              <a:rPr lang="it-IT" sz="600" b="1" dirty="0">
                <a:latin typeface="ArialMT"/>
              </a:rPr>
              <a:t>FLAT</a:t>
            </a:r>
          </a:p>
          <a:p>
            <a:r>
              <a:rPr lang="it-IT" sz="600" b="1" dirty="0">
                <a:latin typeface="ArialMT"/>
              </a:rPr>
              <a:t>LONG EDGE</a:t>
            </a:r>
          </a:p>
          <a:p>
            <a:r>
              <a:rPr lang="it-IT" sz="600" b="1" dirty="0">
                <a:latin typeface="ArialMT"/>
              </a:rPr>
              <a:t>SHORT EDGE</a:t>
            </a:r>
          </a:p>
          <a:p>
            <a:r>
              <a:rPr lang="it-IT" sz="600" b="1" dirty="0">
                <a:latin typeface="ArialMT"/>
              </a:rPr>
              <a:t>LONG EDGE</a:t>
            </a:r>
            <a:endParaRPr lang="it-IT" sz="1400" b="1" dirty="0"/>
          </a:p>
        </p:txBody>
      </p:sp>
      <p:sp>
        <p:nvSpPr>
          <p:cNvPr id="28" name="Titolo 1">
            <a:extLst>
              <a:ext uri="{FF2B5EF4-FFF2-40B4-BE49-F238E27FC236}">
                <a16:creationId xmlns:a16="http://schemas.microsoft.com/office/drawing/2014/main" id="{895D5535-D402-B28E-92D1-C240A6A2CD67}"/>
              </a:ext>
            </a:extLst>
          </p:cNvPr>
          <p:cNvSpPr txBox="1">
            <a:spLocks/>
          </p:cNvSpPr>
          <p:nvPr/>
        </p:nvSpPr>
        <p:spPr>
          <a:xfrm>
            <a:off x="6595631" y="1187979"/>
            <a:ext cx="3121405" cy="446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a:t>FLAT/BENT comparison – </a:t>
            </a:r>
            <a:r>
              <a:rPr lang="en-US" sz="1400" baseline="30000"/>
              <a:t>55</a:t>
            </a:r>
            <a:r>
              <a:rPr lang="en-US" sz="1400"/>
              <a:t>Fe spectrum</a:t>
            </a:r>
            <a:endParaRPr lang="en-US" sz="1400" dirty="0"/>
          </a:p>
        </p:txBody>
      </p:sp>
      <p:pic>
        <p:nvPicPr>
          <p:cNvPr id="17" name="Picture 6" descr="A picture containing symbol, graphics, font, logo&#10;&#10;Description automatically generated">
            <a:extLst>
              <a:ext uri="{FF2B5EF4-FFF2-40B4-BE49-F238E27FC236}">
                <a16:creationId xmlns:a16="http://schemas.microsoft.com/office/drawing/2014/main" id="{20BF12F8-41B5-58C8-76B3-F3DD2D27E2F0}"/>
              </a:ext>
            </a:extLst>
          </p:cNvPr>
          <p:cNvPicPr>
            <a:picLocks noChangeAspect="1"/>
          </p:cNvPicPr>
          <p:nvPr/>
        </p:nvPicPr>
        <p:blipFill>
          <a:blip r:embed="rId5"/>
          <a:stretch>
            <a:fillRect/>
          </a:stretch>
        </p:blipFill>
        <p:spPr>
          <a:xfrm>
            <a:off x="0" y="5957"/>
            <a:ext cx="897201" cy="624341"/>
          </a:xfrm>
          <a:prstGeom prst="rect">
            <a:avLst/>
          </a:prstGeom>
        </p:spPr>
      </p:pic>
      <p:pic>
        <p:nvPicPr>
          <p:cNvPr id="18" name="Picture 17" descr="A blue and black logo&#10;&#10;Description automatically generated">
            <a:extLst>
              <a:ext uri="{FF2B5EF4-FFF2-40B4-BE49-F238E27FC236}">
                <a16:creationId xmlns:a16="http://schemas.microsoft.com/office/drawing/2014/main" id="{39CD3E2D-93BB-3AF9-7811-53044E0D6F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3994" y="-1913"/>
            <a:ext cx="1375646" cy="621792"/>
          </a:xfrm>
          <a:prstGeom prst="rect">
            <a:avLst/>
          </a:prstGeom>
        </p:spPr>
      </p:pic>
      <p:sp>
        <p:nvSpPr>
          <p:cNvPr id="6" name="Date Placeholder 5">
            <a:extLst>
              <a:ext uri="{FF2B5EF4-FFF2-40B4-BE49-F238E27FC236}">
                <a16:creationId xmlns:a16="http://schemas.microsoft.com/office/drawing/2014/main" id="{757D6ADE-3C6F-4FDB-5CEA-EC9A9ECA206E}"/>
              </a:ext>
            </a:extLst>
          </p:cNvPr>
          <p:cNvSpPr>
            <a:spLocks noGrp="1"/>
          </p:cNvSpPr>
          <p:nvPr>
            <p:ph type="dt" sz="half" idx="10"/>
          </p:nvPr>
        </p:nvSpPr>
        <p:spPr/>
        <p:txBody>
          <a:bodyPr/>
          <a:lstStyle/>
          <a:p>
            <a:r>
              <a:rPr lang="en-US"/>
              <a:t>7/25/2024</a:t>
            </a:r>
          </a:p>
        </p:txBody>
      </p:sp>
      <p:sp>
        <p:nvSpPr>
          <p:cNvPr id="9" name="Slide Number Placeholder 8">
            <a:extLst>
              <a:ext uri="{FF2B5EF4-FFF2-40B4-BE49-F238E27FC236}">
                <a16:creationId xmlns:a16="http://schemas.microsoft.com/office/drawing/2014/main" id="{C057C03B-FBFE-E5FE-F4A4-E7A20B2E450F}"/>
              </a:ext>
            </a:extLst>
          </p:cNvPr>
          <p:cNvSpPr>
            <a:spLocks noGrp="1"/>
          </p:cNvSpPr>
          <p:nvPr>
            <p:ph type="sldNum" sz="quarter" idx="12"/>
          </p:nvPr>
        </p:nvSpPr>
        <p:spPr/>
        <p:txBody>
          <a:bodyPr/>
          <a:lstStyle/>
          <a:p>
            <a:fld id="{C9808A83-BBB2-4C58-B850-FA650C4B8A32}" type="slidenum">
              <a:rPr lang="en-US" smtClean="0"/>
              <a:t>15</a:t>
            </a:fld>
            <a:endParaRPr lang="en-US"/>
          </a:p>
        </p:txBody>
      </p:sp>
    </p:spTree>
    <p:extLst>
      <p:ext uri="{BB962C8B-B14F-4D97-AF65-F5344CB8AC3E}">
        <p14:creationId xmlns:p14="http://schemas.microsoft.com/office/powerpoint/2010/main" val="519451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ED1AF7-F165-156C-75FB-36CD7FADFFE4}"/>
              </a:ext>
            </a:extLst>
          </p:cNvPr>
          <p:cNvSpPr>
            <a:spLocks noGrp="1"/>
          </p:cNvSpPr>
          <p:nvPr>
            <p:ph type="title"/>
          </p:nvPr>
        </p:nvSpPr>
        <p:spPr>
          <a:xfrm>
            <a:off x="897201" y="-4230"/>
            <a:ext cx="10039773" cy="1325563"/>
          </a:xfrm>
        </p:spPr>
        <p:txBody>
          <a:bodyPr/>
          <a:lstStyle/>
          <a:p>
            <a:r>
              <a:rPr lang="en-US" dirty="0"/>
              <a:t>Confocal chromatic sensor principle</a:t>
            </a:r>
          </a:p>
        </p:txBody>
      </p:sp>
      <p:pic>
        <p:nvPicPr>
          <p:cNvPr id="3" name="Picture 6" descr="A picture containing symbol, graphics, font, logo&#10;&#10;Description automatically generated">
            <a:extLst>
              <a:ext uri="{FF2B5EF4-FFF2-40B4-BE49-F238E27FC236}">
                <a16:creationId xmlns:a16="http://schemas.microsoft.com/office/drawing/2014/main" id="{C0C73E0D-8093-1F5A-3A00-9EFE65D78696}"/>
              </a:ext>
            </a:extLst>
          </p:cNvPr>
          <p:cNvPicPr>
            <a:picLocks noChangeAspect="1"/>
          </p:cNvPicPr>
          <p:nvPr/>
        </p:nvPicPr>
        <p:blipFill>
          <a:blip r:embed="rId3"/>
          <a:stretch>
            <a:fillRect/>
          </a:stretch>
        </p:blipFill>
        <p:spPr>
          <a:xfrm>
            <a:off x="0" y="5957"/>
            <a:ext cx="897201" cy="624341"/>
          </a:xfrm>
          <a:prstGeom prst="rect">
            <a:avLst/>
          </a:prstGeom>
        </p:spPr>
      </p:pic>
      <p:pic>
        <p:nvPicPr>
          <p:cNvPr id="11" name="Picture 10" descr="A blue and black logo&#10;&#10;Description automatically generated">
            <a:extLst>
              <a:ext uri="{FF2B5EF4-FFF2-40B4-BE49-F238E27FC236}">
                <a16:creationId xmlns:a16="http://schemas.microsoft.com/office/drawing/2014/main" id="{3323FBFF-A522-E2B2-4002-A584CD8BB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3994" y="-1913"/>
            <a:ext cx="1375646" cy="621792"/>
          </a:xfrm>
          <a:prstGeom prst="rect">
            <a:avLst/>
          </a:prstGeom>
        </p:spPr>
      </p:pic>
      <p:sp>
        <p:nvSpPr>
          <p:cNvPr id="12" name="Date Placeholder 11">
            <a:extLst>
              <a:ext uri="{FF2B5EF4-FFF2-40B4-BE49-F238E27FC236}">
                <a16:creationId xmlns:a16="http://schemas.microsoft.com/office/drawing/2014/main" id="{C9B2E1EE-82D4-F1CE-61A2-86DE7E29BFD3}"/>
              </a:ext>
            </a:extLst>
          </p:cNvPr>
          <p:cNvSpPr>
            <a:spLocks noGrp="1"/>
          </p:cNvSpPr>
          <p:nvPr>
            <p:ph type="dt" sz="half" idx="10"/>
          </p:nvPr>
        </p:nvSpPr>
        <p:spPr/>
        <p:txBody>
          <a:bodyPr/>
          <a:lstStyle/>
          <a:p>
            <a:r>
              <a:rPr lang="en-US"/>
              <a:t>7/25/2024</a:t>
            </a:r>
          </a:p>
        </p:txBody>
      </p:sp>
      <p:sp>
        <p:nvSpPr>
          <p:cNvPr id="13" name="Slide Number Placeholder 12">
            <a:extLst>
              <a:ext uri="{FF2B5EF4-FFF2-40B4-BE49-F238E27FC236}">
                <a16:creationId xmlns:a16="http://schemas.microsoft.com/office/drawing/2014/main" id="{702A9A73-2487-C550-ADF3-2F8D0DC34FB1}"/>
              </a:ext>
            </a:extLst>
          </p:cNvPr>
          <p:cNvSpPr>
            <a:spLocks noGrp="1"/>
          </p:cNvSpPr>
          <p:nvPr>
            <p:ph type="sldNum" sz="quarter" idx="12"/>
          </p:nvPr>
        </p:nvSpPr>
        <p:spPr/>
        <p:txBody>
          <a:bodyPr/>
          <a:lstStyle/>
          <a:p>
            <a:fld id="{C9808A83-BBB2-4C58-B850-FA650C4B8A32}" type="slidenum">
              <a:rPr lang="en-US" smtClean="0"/>
              <a:t>16</a:t>
            </a:fld>
            <a:endParaRPr lang="en-US"/>
          </a:p>
        </p:txBody>
      </p:sp>
      <p:pic>
        <p:nvPicPr>
          <p:cNvPr id="5" name="Picture 4" descr="Diagram of a diagram of a measurement&#10;&#10;Description automatically generated">
            <a:extLst>
              <a:ext uri="{FF2B5EF4-FFF2-40B4-BE49-F238E27FC236}">
                <a16:creationId xmlns:a16="http://schemas.microsoft.com/office/drawing/2014/main" id="{D02CE3ED-163F-0D42-D69A-F60143120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706" y="1686556"/>
            <a:ext cx="6956861" cy="4669793"/>
          </a:xfrm>
          <a:prstGeom prst="rect">
            <a:avLst/>
          </a:prstGeom>
        </p:spPr>
      </p:pic>
    </p:spTree>
    <p:extLst>
      <p:ext uri="{BB962C8B-B14F-4D97-AF65-F5344CB8AC3E}">
        <p14:creationId xmlns:p14="http://schemas.microsoft.com/office/powerpoint/2010/main" val="182156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8E8A4FC-05CA-B5C1-8D70-BA0E7F8689D0}"/>
              </a:ext>
            </a:extLst>
          </p:cNvPr>
          <p:cNvSpPr>
            <a:spLocks noGrp="1"/>
          </p:cNvSpPr>
          <p:nvPr>
            <p:ph type="dt" sz="half" idx="10"/>
          </p:nvPr>
        </p:nvSpPr>
        <p:spPr/>
        <p:txBody>
          <a:bodyPr/>
          <a:lstStyle/>
          <a:p>
            <a:r>
              <a:rPr lang="en-US"/>
              <a:t>7/25/2024</a:t>
            </a:r>
          </a:p>
        </p:txBody>
      </p:sp>
      <p:sp>
        <p:nvSpPr>
          <p:cNvPr id="5" name="Slide Number Placeholder 4">
            <a:extLst>
              <a:ext uri="{FF2B5EF4-FFF2-40B4-BE49-F238E27FC236}">
                <a16:creationId xmlns:a16="http://schemas.microsoft.com/office/drawing/2014/main" id="{946BBE3D-A940-FB1B-BB1C-21DFF1CE670F}"/>
              </a:ext>
            </a:extLst>
          </p:cNvPr>
          <p:cNvSpPr>
            <a:spLocks noGrp="1"/>
          </p:cNvSpPr>
          <p:nvPr>
            <p:ph type="sldNum" sz="quarter" idx="12"/>
          </p:nvPr>
        </p:nvSpPr>
        <p:spPr/>
        <p:txBody>
          <a:bodyPr/>
          <a:lstStyle/>
          <a:p>
            <a:fld id="{C9808A83-BBB2-4C58-B850-FA650C4B8A32}" type="slidenum">
              <a:rPr lang="en-US" smtClean="0"/>
              <a:t>17</a:t>
            </a:fld>
            <a:endParaRPr lang="en-US"/>
          </a:p>
        </p:txBody>
      </p:sp>
      <p:pic>
        <p:nvPicPr>
          <p:cNvPr id="7" name="Picture 6" descr="A cross section of a machine&#10;&#10;Description automatically generated">
            <a:extLst>
              <a:ext uri="{FF2B5EF4-FFF2-40B4-BE49-F238E27FC236}">
                <a16:creationId xmlns:a16="http://schemas.microsoft.com/office/drawing/2014/main" id="{B797DA3B-DC24-E27B-BFCA-8BBDDD2E9D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557" b="95615" l="1800" r="95450">
                        <a14:foregroundMark x1="51650" y1="42734" x2="44300" y2="51075"/>
                        <a14:foregroundMark x1="44300" y1="51075" x2="49750" y2="67154"/>
                        <a14:foregroundMark x1="49750" y1="67154" x2="62050" y2="78934"/>
                        <a14:foregroundMark x1="62050" y1="78934" x2="74550" y2="78246"/>
                        <a14:foregroundMark x1="74550" y1="78246" x2="83700" y2="68960"/>
                        <a14:foregroundMark x1="83700" y1="68960" x2="90350" y2="47635"/>
                        <a14:foregroundMark x1="90350" y1="47635" x2="87600" y2="33018"/>
                        <a14:foregroundMark x1="87600" y1="33018" x2="49050" y2="38521"/>
                        <a14:foregroundMark x1="49050" y1="38521" x2="47700" y2="39209"/>
                        <a14:foregroundMark x1="12450" y1="52794" x2="6250" y2="40155"/>
                        <a14:foregroundMark x1="6250" y1="40155" x2="17900" y2="27429"/>
                        <a14:foregroundMark x1="17900" y1="27429" x2="26000" y2="26999"/>
                        <a14:foregroundMark x1="26000" y1="26999" x2="20700" y2="40929"/>
                        <a14:foregroundMark x1="20700" y1="40929" x2="16000" y2="47206"/>
                        <a14:foregroundMark x1="52350" y1="11694" x2="51000" y2="13328"/>
                        <a14:foregroundMark x1="51950" y1="10748" x2="51000" y2="11952"/>
                        <a14:foregroundMark x1="54950" y1="5331" x2="56300" y2="4901"/>
                        <a14:foregroundMark x1="4100" y1="24592" x2="2650" y2="37747"/>
                        <a14:foregroundMark x1="2650" y1="37747" x2="2700" y2="24936"/>
                        <a14:foregroundMark x1="2700" y1="24936" x2="1800" y2="24850"/>
                        <a14:foregroundMark x1="93050" y1="31900" x2="98050" y2="41101"/>
                        <a14:foregroundMark x1="98050" y1="41101" x2="96100" y2="54772"/>
                        <a14:foregroundMark x1="96100" y1="54772" x2="92200" y2="65262"/>
                        <a14:foregroundMark x1="92200" y1="65262" x2="90550" y2="49441"/>
                        <a14:foregroundMark x1="90550" y1="49441" x2="91150" y2="38263"/>
                        <a14:foregroundMark x1="94700" y1="33792" x2="95450" y2="47377"/>
                        <a14:foregroundMark x1="95450" y1="47377" x2="91450" y2="36887"/>
                        <a14:foregroundMark x1="72300" y1="95615" x2="58900" y2="95615"/>
                      </a14:backgroundRemoval>
                    </a14:imgEffect>
                  </a14:imgLayer>
                </a14:imgProps>
              </a:ext>
              <a:ext uri="{28A0092B-C50C-407E-A947-70E740481C1C}">
                <a14:useLocalDpi xmlns:a14="http://schemas.microsoft.com/office/drawing/2010/main" val="0"/>
              </a:ext>
            </a:extLst>
          </a:blip>
          <a:stretch>
            <a:fillRect/>
          </a:stretch>
        </p:blipFill>
        <p:spPr>
          <a:xfrm>
            <a:off x="8077541" y="2673626"/>
            <a:ext cx="4112099" cy="2391186"/>
          </a:xfrm>
          <a:prstGeom prst="rect">
            <a:avLst/>
          </a:prstGeom>
        </p:spPr>
      </p:pic>
      <p:pic>
        <p:nvPicPr>
          <p:cNvPr id="10" name="Picture 6" descr="A picture containing symbol, graphics, font, logo&#10;&#10;Description automatically generated">
            <a:extLst>
              <a:ext uri="{FF2B5EF4-FFF2-40B4-BE49-F238E27FC236}">
                <a16:creationId xmlns:a16="http://schemas.microsoft.com/office/drawing/2014/main" id="{88620700-5639-96A5-61C9-F064A12ED920}"/>
              </a:ext>
            </a:extLst>
          </p:cNvPr>
          <p:cNvPicPr>
            <a:picLocks noChangeAspect="1"/>
          </p:cNvPicPr>
          <p:nvPr/>
        </p:nvPicPr>
        <p:blipFill>
          <a:blip r:embed="rId5"/>
          <a:stretch>
            <a:fillRect/>
          </a:stretch>
        </p:blipFill>
        <p:spPr>
          <a:xfrm>
            <a:off x="0" y="5957"/>
            <a:ext cx="897201" cy="624341"/>
          </a:xfrm>
          <a:prstGeom prst="rect">
            <a:avLst/>
          </a:prstGeom>
        </p:spPr>
      </p:pic>
      <p:pic>
        <p:nvPicPr>
          <p:cNvPr id="11" name="Picture 10" descr="A blue and black logo&#10;&#10;Description automatically generated">
            <a:extLst>
              <a:ext uri="{FF2B5EF4-FFF2-40B4-BE49-F238E27FC236}">
                <a16:creationId xmlns:a16="http://schemas.microsoft.com/office/drawing/2014/main" id="{72659675-35BF-258A-2948-62B087BF4B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3994" y="-1913"/>
            <a:ext cx="1375646" cy="621792"/>
          </a:xfrm>
          <a:prstGeom prst="rect">
            <a:avLst/>
          </a:prstGeom>
        </p:spPr>
      </p:pic>
      <p:sp>
        <p:nvSpPr>
          <p:cNvPr id="12" name="Title 1">
            <a:extLst>
              <a:ext uri="{FF2B5EF4-FFF2-40B4-BE49-F238E27FC236}">
                <a16:creationId xmlns:a16="http://schemas.microsoft.com/office/drawing/2014/main" id="{D14FAD6C-24B8-4CF6-783A-E25E2B7804A2}"/>
              </a:ext>
            </a:extLst>
          </p:cNvPr>
          <p:cNvSpPr>
            <a:spLocks noGrp="1"/>
          </p:cNvSpPr>
          <p:nvPr>
            <p:ph type="title"/>
          </p:nvPr>
        </p:nvSpPr>
        <p:spPr>
          <a:xfrm>
            <a:off x="897201" y="5957"/>
            <a:ext cx="10785462" cy="1325563"/>
          </a:xfrm>
        </p:spPr>
        <p:txBody>
          <a:bodyPr/>
          <a:lstStyle/>
          <a:p>
            <a:r>
              <a:rPr lang="en-US" dirty="0"/>
              <a:t>SVT IB half barrel assembled – previous model</a:t>
            </a:r>
          </a:p>
        </p:txBody>
      </p:sp>
      <p:sp>
        <p:nvSpPr>
          <p:cNvPr id="16" name="TextBox 15">
            <a:extLst>
              <a:ext uri="{FF2B5EF4-FFF2-40B4-BE49-F238E27FC236}">
                <a16:creationId xmlns:a16="http://schemas.microsoft.com/office/drawing/2014/main" id="{AA0459AA-6983-9431-8F34-B6404625516D}"/>
              </a:ext>
            </a:extLst>
          </p:cNvPr>
          <p:cNvSpPr txBox="1"/>
          <p:nvPr/>
        </p:nvSpPr>
        <p:spPr>
          <a:xfrm>
            <a:off x="7032081" y="6298476"/>
            <a:ext cx="1723613" cy="338554"/>
          </a:xfrm>
          <a:prstGeom prst="rect">
            <a:avLst/>
          </a:prstGeom>
          <a:noFill/>
        </p:spPr>
        <p:txBody>
          <a:bodyPr wrap="none" rtlCol="0">
            <a:spAutoFit/>
          </a:bodyPr>
          <a:lstStyle/>
          <a:p>
            <a:r>
              <a:rPr lang="en-US" sz="1600" dirty="0"/>
              <a:t>CAD by M. </a:t>
            </a:r>
            <a:r>
              <a:rPr lang="en-US" sz="1600" dirty="0" err="1"/>
              <a:t>Turcato</a:t>
            </a:r>
            <a:endParaRPr lang="en-US" sz="1600" dirty="0"/>
          </a:p>
        </p:txBody>
      </p:sp>
      <p:pic>
        <p:nvPicPr>
          <p:cNvPr id="2" name="Picture 1" descr="A green and grey section of a tunnel&#10;&#10;Description automatically generated with medium confidence">
            <a:extLst>
              <a:ext uri="{FF2B5EF4-FFF2-40B4-BE49-F238E27FC236}">
                <a16:creationId xmlns:a16="http://schemas.microsoft.com/office/drawing/2014/main" id="{3481DE01-8166-44BB-489E-2C6B09DE4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315" y="2785815"/>
            <a:ext cx="3703782" cy="2025952"/>
          </a:xfrm>
          <a:prstGeom prst="rect">
            <a:avLst/>
          </a:prstGeom>
        </p:spPr>
      </p:pic>
      <p:pic>
        <p:nvPicPr>
          <p:cNvPr id="8" name="Picture 7" descr="A diagram of a green tunnel&#10;&#10;Description automatically generated">
            <a:extLst>
              <a:ext uri="{FF2B5EF4-FFF2-40B4-BE49-F238E27FC236}">
                <a16:creationId xmlns:a16="http://schemas.microsoft.com/office/drawing/2014/main" id="{AF95B8BD-7FE1-2E83-BBE5-7BA6632CEE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0157" y="2547963"/>
            <a:ext cx="4183730" cy="2501656"/>
          </a:xfrm>
          <a:prstGeom prst="rect">
            <a:avLst/>
          </a:prstGeom>
        </p:spPr>
      </p:pic>
      <p:sp>
        <p:nvSpPr>
          <p:cNvPr id="9" name="TextBox 8">
            <a:extLst>
              <a:ext uri="{FF2B5EF4-FFF2-40B4-BE49-F238E27FC236}">
                <a16:creationId xmlns:a16="http://schemas.microsoft.com/office/drawing/2014/main" id="{80048AEC-E34E-3744-C988-F9EE1FAB04B2}"/>
              </a:ext>
            </a:extLst>
          </p:cNvPr>
          <p:cNvSpPr txBox="1"/>
          <p:nvPr/>
        </p:nvSpPr>
        <p:spPr>
          <a:xfrm>
            <a:off x="838200" y="1570409"/>
            <a:ext cx="4776629" cy="369332"/>
          </a:xfrm>
          <a:prstGeom prst="rect">
            <a:avLst/>
          </a:prstGeom>
          <a:noFill/>
        </p:spPr>
        <p:txBody>
          <a:bodyPr wrap="none" rtlCol="0">
            <a:spAutoFit/>
          </a:bodyPr>
          <a:lstStyle/>
          <a:p>
            <a:r>
              <a:rPr lang="en-US" dirty="0"/>
              <a:t>Final mechanical assembly (cooling is missing): </a:t>
            </a:r>
          </a:p>
        </p:txBody>
      </p:sp>
      <p:pic>
        <p:nvPicPr>
          <p:cNvPr id="3" name="Picture 2">
            <a:extLst>
              <a:ext uri="{FF2B5EF4-FFF2-40B4-BE49-F238E27FC236}">
                <a16:creationId xmlns:a16="http://schemas.microsoft.com/office/drawing/2014/main" id="{A93999B6-89F9-DA62-BCA9-D7EE523051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39292" y="4889321"/>
            <a:ext cx="2272773" cy="1201250"/>
          </a:xfrm>
          <a:prstGeom prst="rect">
            <a:avLst/>
          </a:prstGeom>
        </p:spPr>
      </p:pic>
    </p:spTree>
    <p:extLst>
      <p:ext uri="{BB962C8B-B14F-4D97-AF65-F5344CB8AC3E}">
        <p14:creationId xmlns:p14="http://schemas.microsoft.com/office/powerpoint/2010/main" val="2021813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333C03-15E9-0787-9D04-A1CC13C071B4}"/>
              </a:ext>
            </a:extLst>
          </p:cNvPr>
          <p:cNvSpPr>
            <a:spLocks noGrp="1"/>
          </p:cNvSpPr>
          <p:nvPr>
            <p:ph type="title"/>
          </p:nvPr>
        </p:nvSpPr>
        <p:spPr>
          <a:xfrm>
            <a:off x="1117213" y="-1913"/>
            <a:ext cx="10515600" cy="1325563"/>
          </a:xfrm>
        </p:spPr>
        <p:txBody>
          <a:bodyPr/>
          <a:lstStyle/>
          <a:p>
            <a:r>
              <a:rPr lang="en-US" dirty="0" err="1"/>
              <a:t>ePIC</a:t>
            </a:r>
            <a:r>
              <a:rPr lang="en-US" dirty="0"/>
              <a:t> Padova</a:t>
            </a:r>
          </a:p>
        </p:txBody>
      </p:sp>
      <p:sp>
        <p:nvSpPr>
          <p:cNvPr id="3" name="Segnaposto contenuto 2">
            <a:extLst>
              <a:ext uri="{FF2B5EF4-FFF2-40B4-BE49-F238E27FC236}">
                <a16:creationId xmlns:a16="http://schemas.microsoft.com/office/drawing/2014/main" id="{DB1D9E80-03F3-8EE2-9FEC-52F07F9C0B1C}"/>
              </a:ext>
            </a:extLst>
          </p:cNvPr>
          <p:cNvSpPr>
            <a:spLocks noGrp="1"/>
          </p:cNvSpPr>
          <p:nvPr>
            <p:ph idx="1"/>
          </p:nvPr>
        </p:nvSpPr>
        <p:spPr>
          <a:xfrm>
            <a:off x="0" y="1405968"/>
            <a:ext cx="11353800" cy="4763338"/>
          </a:xfrm>
        </p:spPr>
        <p:txBody>
          <a:bodyPr>
            <a:normAutofit fontScale="92500" lnSpcReduction="20000"/>
          </a:bodyPr>
          <a:lstStyle/>
          <a:p>
            <a:r>
              <a:rPr lang="en-US" dirty="0"/>
              <a:t>Activity planned in 2025</a:t>
            </a:r>
          </a:p>
          <a:p>
            <a:pPr marL="800100" lvl="1" indent="-342900">
              <a:buFont typeface="+mj-lt"/>
              <a:buAutoNum type="arabicPeriod"/>
            </a:pPr>
            <a:r>
              <a:rPr lang="en-US" sz="2000" dirty="0"/>
              <a:t>Design and construction of SVT-IB global mechanic support</a:t>
            </a:r>
          </a:p>
          <a:p>
            <a:pPr marL="800100" lvl="1" indent="-342900">
              <a:buFont typeface="+mj-lt"/>
              <a:buAutoNum type="arabicPeriod"/>
            </a:pPr>
            <a:r>
              <a:rPr lang="en-US" sz="2000" dirty="0"/>
              <a:t>Test and characterization of MAPS sensors (synergy with ALICE/ITS3, NA60+)</a:t>
            </a:r>
          </a:p>
          <a:p>
            <a:pPr marL="800100" lvl="1" indent="-342900">
              <a:buFont typeface="+mj-lt"/>
              <a:buAutoNum type="arabicPeriod"/>
            </a:pPr>
            <a:r>
              <a:rPr lang="en-US" sz="2000" dirty="0"/>
              <a:t>Set up the 2</a:t>
            </a:r>
            <a:r>
              <a:rPr lang="en-US" sz="2000" baseline="30000" dirty="0"/>
              <a:t>nd</a:t>
            </a:r>
            <a:r>
              <a:rPr lang="en-US" sz="2000" dirty="0"/>
              <a:t> production center of half barrels (under discussion)</a:t>
            </a:r>
          </a:p>
          <a:p>
            <a:r>
              <a:rPr lang="en-US" dirty="0"/>
              <a:t>Very welcome additional funding (DoE, eRD113):</a:t>
            </a:r>
          </a:p>
          <a:p>
            <a:pPr lvl="1"/>
            <a:r>
              <a:rPr lang="en-US" sz="2000" dirty="0"/>
              <a:t>One PhD co-funded with Padova University (C. </a:t>
            </a:r>
            <a:r>
              <a:rPr lang="en-US" sz="2000" dirty="0" err="1"/>
              <a:t>Pantouvakis</a:t>
            </a:r>
            <a:r>
              <a:rPr lang="en-US" sz="2000" dirty="0"/>
              <a:t>)</a:t>
            </a:r>
          </a:p>
          <a:p>
            <a:pPr lvl="1"/>
            <a:r>
              <a:rPr lang="en-US" sz="2000" dirty="0">
                <a:sym typeface="Wingdings" panose="05000000000000000000" pitchFamily="2" charset="2"/>
              </a:rPr>
              <a:t>This year ~20 k€ funded, probably dedicated to critical instrumentation for sensor testing (not personnel)</a:t>
            </a:r>
          </a:p>
          <a:p>
            <a:r>
              <a:rPr lang="en-US" dirty="0">
                <a:sym typeface="Wingdings" panose="05000000000000000000" pitchFamily="2" charset="2"/>
              </a:rPr>
              <a:t>The team:</a:t>
            </a:r>
          </a:p>
          <a:p>
            <a:pPr lvl="1"/>
            <a:r>
              <a:rPr lang="en-US" dirty="0">
                <a:sym typeface="Wingdings" panose="05000000000000000000" pitchFamily="2" charset="2"/>
              </a:rPr>
              <a:t>Two silicon sensors expert physicists (P. Giubilato, S. </a:t>
            </a:r>
            <a:r>
              <a:rPr lang="en-US" dirty="0" err="1">
                <a:sym typeface="Wingdings" panose="05000000000000000000" pitchFamily="2" charset="2"/>
              </a:rPr>
              <a:t>Mattiazzo</a:t>
            </a:r>
            <a:r>
              <a:rPr lang="en-US" dirty="0">
                <a:sym typeface="Wingdings" panose="05000000000000000000" pitchFamily="2" charset="2"/>
              </a:rPr>
              <a:t>)</a:t>
            </a:r>
          </a:p>
          <a:p>
            <a:pPr lvl="1"/>
            <a:r>
              <a:rPr lang="en-US" dirty="0">
                <a:sym typeface="Wingdings" panose="05000000000000000000" pitchFamily="2" charset="2"/>
              </a:rPr>
              <a:t>One post-doc, three </a:t>
            </a:r>
            <a:r>
              <a:rPr lang="en-US" dirty="0" err="1">
                <a:sym typeface="Wingdings" panose="05000000000000000000" pitchFamily="2" charset="2"/>
              </a:rPr>
              <a:t>phd</a:t>
            </a:r>
            <a:r>
              <a:rPr lang="en-US" dirty="0">
                <a:sym typeface="Wingdings" panose="05000000000000000000" pitchFamily="2" charset="2"/>
              </a:rPr>
              <a:t> students (also in other projects, ~1.5 FTE total)</a:t>
            </a:r>
          </a:p>
          <a:p>
            <a:pPr lvl="1"/>
            <a:r>
              <a:rPr lang="en-US" dirty="0">
                <a:sym typeface="Wingdings" panose="05000000000000000000" pitchFamily="2" charset="2"/>
              </a:rPr>
              <a:t>Two engineers (M. </a:t>
            </a:r>
            <a:r>
              <a:rPr lang="en-US" dirty="0" err="1">
                <a:sym typeface="Wingdings" panose="05000000000000000000" pitchFamily="2" charset="2"/>
              </a:rPr>
              <a:t>Benettoni</a:t>
            </a:r>
            <a:r>
              <a:rPr lang="en-US" dirty="0">
                <a:sym typeface="Wingdings" panose="05000000000000000000" pitchFamily="2" charset="2"/>
              </a:rPr>
              <a:t>, P. </a:t>
            </a:r>
            <a:r>
              <a:rPr lang="en-US" dirty="0" err="1">
                <a:sym typeface="Wingdings" panose="05000000000000000000" pitchFamily="2" charset="2"/>
              </a:rPr>
              <a:t>Rebesan</a:t>
            </a:r>
            <a:r>
              <a:rPr lang="en-US" dirty="0">
                <a:sym typeface="Wingdings" panose="05000000000000000000" pitchFamily="2" charset="2"/>
              </a:rPr>
              <a:t>)</a:t>
            </a:r>
          </a:p>
          <a:p>
            <a:pPr lvl="1"/>
            <a:r>
              <a:rPr lang="en-US" dirty="0">
                <a:sym typeface="Wingdings" panose="05000000000000000000" pitchFamily="2" charset="2"/>
              </a:rPr>
              <a:t>One CAD designer (M. </a:t>
            </a:r>
            <a:r>
              <a:rPr lang="en-US" dirty="0" err="1">
                <a:sym typeface="Wingdings" panose="05000000000000000000" pitchFamily="2" charset="2"/>
              </a:rPr>
              <a:t>Turcato</a:t>
            </a:r>
            <a:r>
              <a:rPr lang="en-US" dirty="0">
                <a:sym typeface="Wingdings" panose="05000000000000000000" pitchFamily="2" charset="2"/>
              </a:rPr>
              <a:t>)</a:t>
            </a:r>
          </a:p>
          <a:p>
            <a:pPr lvl="1"/>
            <a:r>
              <a:rPr lang="en-US" dirty="0">
                <a:sym typeface="Wingdings" panose="05000000000000000000" pitchFamily="2" charset="2"/>
              </a:rPr>
              <a:t>Workshops support in 2025 (mildly adjustable to needs)</a:t>
            </a:r>
          </a:p>
          <a:p>
            <a:pPr lvl="2"/>
            <a:r>
              <a:rPr lang="en-US" dirty="0">
                <a:sym typeface="Wingdings" panose="05000000000000000000" pitchFamily="2" charset="2"/>
              </a:rPr>
              <a:t>two person-months from mechanical workshop </a:t>
            </a:r>
          </a:p>
          <a:p>
            <a:pPr lvl="2"/>
            <a:r>
              <a:rPr lang="en-US" dirty="0">
                <a:sym typeface="Wingdings" panose="05000000000000000000" pitchFamily="2" charset="2"/>
              </a:rPr>
              <a:t>two person-months from electronics workshop</a:t>
            </a:r>
          </a:p>
          <a:p>
            <a:pPr lvl="1"/>
            <a:endParaRPr lang="en-US" dirty="0">
              <a:sym typeface="Wingdings" panose="05000000000000000000" pitchFamily="2" charset="2"/>
            </a:endParaRPr>
          </a:p>
        </p:txBody>
      </p:sp>
      <p:pic>
        <p:nvPicPr>
          <p:cNvPr id="5" name="Picture 6" descr="A picture containing symbol, graphics, font, logo&#10;&#10;Description automatically generated">
            <a:extLst>
              <a:ext uri="{FF2B5EF4-FFF2-40B4-BE49-F238E27FC236}">
                <a16:creationId xmlns:a16="http://schemas.microsoft.com/office/drawing/2014/main" id="{B88D50F7-AB26-9E9D-F871-92D7E7CA6F4D}"/>
              </a:ext>
            </a:extLst>
          </p:cNvPr>
          <p:cNvPicPr>
            <a:picLocks noChangeAspect="1"/>
          </p:cNvPicPr>
          <p:nvPr/>
        </p:nvPicPr>
        <p:blipFill>
          <a:blip r:embed="rId3"/>
          <a:stretch>
            <a:fillRect/>
          </a:stretch>
        </p:blipFill>
        <p:spPr>
          <a:xfrm>
            <a:off x="0" y="5957"/>
            <a:ext cx="897201" cy="624341"/>
          </a:xfrm>
          <a:prstGeom prst="rect">
            <a:avLst/>
          </a:prstGeom>
        </p:spPr>
      </p:pic>
      <p:pic>
        <p:nvPicPr>
          <p:cNvPr id="6" name="Picture 5" descr="A blue and black logo&#10;&#10;Description automatically generated">
            <a:extLst>
              <a:ext uri="{FF2B5EF4-FFF2-40B4-BE49-F238E27FC236}">
                <a16:creationId xmlns:a16="http://schemas.microsoft.com/office/drawing/2014/main" id="{EE434834-62AB-DECD-C8D1-06B86B872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3994" y="-1913"/>
            <a:ext cx="1375646" cy="621792"/>
          </a:xfrm>
          <a:prstGeom prst="rect">
            <a:avLst/>
          </a:prstGeom>
        </p:spPr>
      </p:pic>
      <p:sp>
        <p:nvSpPr>
          <p:cNvPr id="4" name="Date Placeholder 3">
            <a:extLst>
              <a:ext uri="{FF2B5EF4-FFF2-40B4-BE49-F238E27FC236}">
                <a16:creationId xmlns:a16="http://schemas.microsoft.com/office/drawing/2014/main" id="{70359807-07E3-76E8-C97C-4C84EE8952B1}"/>
              </a:ext>
            </a:extLst>
          </p:cNvPr>
          <p:cNvSpPr>
            <a:spLocks noGrp="1"/>
          </p:cNvSpPr>
          <p:nvPr>
            <p:ph type="dt" sz="half" idx="10"/>
          </p:nvPr>
        </p:nvSpPr>
        <p:spPr/>
        <p:txBody>
          <a:bodyPr/>
          <a:lstStyle/>
          <a:p>
            <a:r>
              <a:rPr lang="en-US"/>
              <a:t>7/25/2024</a:t>
            </a:r>
          </a:p>
        </p:txBody>
      </p:sp>
      <p:sp>
        <p:nvSpPr>
          <p:cNvPr id="7" name="Slide Number Placeholder 6">
            <a:extLst>
              <a:ext uri="{FF2B5EF4-FFF2-40B4-BE49-F238E27FC236}">
                <a16:creationId xmlns:a16="http://schemas.microsoft.com/office/drawing/2014/main" id="{94EBDC7F-4AF3-340F-4A17-E7F4E8143DDE}"/>
              </a:ext>
            </a:extLst>
          </p:cNvPr>
          <p:cNvSpPr>
            <a:spLocks noGrp="1"/>
          </p:cNvSpPr>
          <p:nvPr>
            <p:ph type="sldNum" sz="quarter" idx="12"/>
          </p:nvPr>
        </p:nvSpPr>
        <p:spPr/>
        <p:txBody>
          <a:bodyPr/>
          <a:lstStyle/>
          <a:p>
            <a:fld id="{C9808A83-BBB2-4C58-B850-FA650C4B8A32}" type="slidenum">
              <a:rPr lang="en-US" smtClean="0"/>
              <a:t>2</a:t>
            </a:fld>
            <a:endParaRPr lang="en-US" dirty="0"/>
          </a:p>
        </p:txBody>
      </p:sp>
    </p:spTree>
    <p:extLst>
      <p:ext uri="{BB962C8B-B14F-4D97-AF65-F5344CB8AC3E}">
        <p14:creationId xmlns:p14="http://schemas.microsoft.com/office/powerpoint/2010/main" val="3080176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60638213-CE43-50F3-FCA6-52821AB15E65}"/>
              </a:ext>
            </a:extLst>
          </p:cNvPr>
          <p:cNvSpPr/>
          <p:nvPr/>
        </p:nvSpPr>
        <p:spPr>
          <a:xfrm>
            <a:off x="448600" y="2144150"/>
            <a:ext cx="8920448" cy="38499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22C3CBE-DF66-25E8-EEA5-8786643BFE63}"/>
              </a:ext>
            </a:extLst>
          </p:cNvPr>
          <p:cNvSpPr/>
          <p:nvPr/>
        </p:nvSpPr>
        <p:spPr>
          <a:xfrm>
            <a:off x="3366043" y="1146690"/>
            <a:ext cx="2151263" cy="6957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high precision tracking</a:t>
            </a:r>
          </a:p>
          <a:p>
            <a:pPr algn="ctr"/>
            <a:r>
              <a:rPr lang="en-US" sz="1600" dirty="0"/>
              <a:t>hermeticity</a:t>
            </a:r>
          </a:p>
        </p:txBody>
      </p:sp>
      <p:sp>
        <p:nvSpPr>
          <p:cNvPr id="4" name="Date Placeholder 3">
            <a:extLst>
              <a:ext uri="{FF2B5EF4-FFF2-40B4-BE49-F238E27FC236}">
                <a16:creationId xmlns:a16="http://schemas.microsoft.com/office/drawing/2014/main" id="{08E8A4FC-05CA-B5C1-8D70-BA0E7F8689D0}"/>
              </a:ext>
            </a:extLst>
          </p:cNvPr>
          <p:cNvSpPr>
            <a:spLocks noGrp="1"/>
          </p:cNvSpPr>
          <p:nvPr>
            <p:ph type="dt" sz="half" idx="10"/>
          </p:nvPr>
        </p:nvSpPr>
        <p:spPr/>
        <p:txBody>
          <a:bodyPr/>
          <a:lstStyle/>
          <a:p>
            <a:r>
              <a:rPr lang="en-US"/>
              <a:t>7/25/2024</a:t>
            </a:r>
            <a:endParaRPr lang="en-US" dirty="0"/>
          </a:p>
        </p:txBody>
      </p:sp>
      <p:sp>
        <p:nvSpPr>
          <p:cNvPr id="5" name="Slide Number Placeholder 4">
            <a:extLst>
              <a:ext uri="{FF2B5EF4-FFF2-40B4-BE49-F238E27FC236}">
                <a16:creationId xmlns:a16="http://schemas.microsoft.com/office/drawing/2014/main" id="{946BBE3D-A940-FB1B-BB1C-21DFF1CE670F}"/>
              </a:ext>
            </a:extLst>
          </p:cNvPr>
          <p:cNvSpPr>
            <a:spLocks noGrp="1"/>
          </p:cNvSpPr>
          <p:nvPr>
            <p:ph type="sldNum" sz="quarter" idx="12"/>
          </p:nvPr>
        </p:nvSpPr>
        <p:spPr/>
        <p:txBody>
          <a:bodyPr/>
          <a:lstStyle/>
          <a:p>
            <a:fld id="{C9808A83-BBB2-4C58-B850-FA650C4B8A32}" type="slidenum">
              <a:rPr lang="en-US" smtClean="0"/>
              <a:t>3</a:t>
            </a:fld>
            <a:endParaRPr lang="en-US"/>
          </a:p>
        </p:txBody>
      </p:sp>
      <p:pic>
        <p:nvPicPr>
          <p:cNvPr id="10" name="Picture 6" descr="A picture containing symbol, graphics, font, logo&#10;&#10;Description automatically generated">
            <a:extLst>
              <a:ext uri="{FF2B5EF4-FFF2-40B4-BE49-F238E27FC236}">
                <a16:creationId xmlns:a16="http://schemas.microsoft.com/office/drawing/2014/main" id="{88620700-5639-96A5-61C9-F064A12ED920}"/>
              </a:ext>
            </a:extLst>
          </p:cNvPr>
          <p:cNvPicPr>
            <a:picLocks noChangeAspect="1"/>
          </p:cNvPicPr>
          <p:nvPr/>
        </p:nvPicPr>
        <p:blipFill>
          <a:blip r:embed="rId3"/>
          <a:stretch>
            <a:fillRect/>
          </a:stretch>
        </p:blipFill>
        <p:spPr>
          <a:xfrm>
            <a:off x="0" y="5957"/>
            <a:ext cx="897201" cy="624341"/>
          </a:xfrm>
          <a:prstGeom prst="rect">
            <a:avLst/>
          </a:prstGeom>
        </p:spPr>
      </p:pic>
      <p:pic>
        <p:nvPicPr>
          <p:cNvPr id="11" name="Picture 10" descr="A blue and black logo&#10;&#10;Description automatically generated">
            <a:extLst>
              <a:ext uri="{FF2B5EF4-FFF2-40B4-BE49-F238E27FC236}">
                <a16:creationId xmlns:a16="http://schemas.microsoft.com/office/drawing/2014/main" id="{72659675-35BF-258A-2948-62B087BF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3994" y="-1913"/>
            <a:ext cx="1375646" cy="621792"/>
          </a:xfrm>
          <a:prstGeom prst="rect">
            <a:avLst/>
          </a:prstGeom>
        </p:spPr>
      </p:pic>
      <p:sp>
        <p:nvSpPr>
          <p:cNvPr id="12" name="Title 1">
            <a:extLst>
              <a:ext uri="{FF2B5EF4-FFF2-40B4-BE49-F238E27FC236}">
                <a16:creationId xmlns:a16="http://schemas.microsoft.com/office/drawing/2014/main" id="{D14FAD6C-24B8-4CF6-783A-E25E2B7804A2}"/>
              </a:ext>
            </a:extLst>
          </p:cNvPr>
          <p:cNvSpPr>
            <a:spLocks noGrp="1"/>
          </p:cNvSpPr>
          <p:nvPr>
            <p:ph type="title"/>
          </p:nvPr>
        </p:nvSpPr>
        <p:spPr>
          <a:xfrm>
            <a:off x="897201" y="5957"/>
            <a:ext cx="10515600" cy="1325563"/>
          </a:xfrm>
        </p:spPr>
        <p:txBody>
          <a:bodyPr/>
          <a:lstStyle/>
          <a:p>
            <a:r>
              <a:rPr lang="en-US" dirty="0"/>
              <a:t>Generalities about SVT</a:t>
            </a:r>
          </a:p>
        </p:txBody>
      </p:sp>
      <p:sp>
        <p:nvSpPr>
          <p:cNvPr id="2" name="TextBox 1">
            <a:extLst>
              <a:ext uri="{FF2B5EF4-FFF2-40B4-BE49-F238E27FC236}">
                <a16:creationId xmlns:a16="http://schemas.microsoft.com/office/drawing/2014/main" id="{8920EA3E-F462-15FA-02CF-75AB8FA9E73A}"/>
              </a:ext>
            </a:extLst>
          </p:cNvPr>
          <p:cNvSpPr txBox="1"/>
          <p:nvPr/>
        </p:nvSpPr>
        <p:spPr>
          <a:xfrm>
            <a:off x="-40212" y="1307747"/>
            <a:ext cx="2633350" cy="338554"/>
          </a:xfrm>
          <a:prstGeom prst="rect">
            <a:avLst/>
          </a:prstGeom>
          <a:noFill/>
        </p:spPr>
        <p:txBody>
          <a:bodyPr wrap="none" rtlCol="0">
            <a:spAutoFit/>
          </a:bodyPr>
          <a:lstStyle/>
          <a:p>
            <a:r>
              <a:rPr lang="en-US" sz="1600" dirty="0"/>
              <a:t>From DIS to exclusive process</a:t>
            </a:r>
          </a:p>
        </p:txBody>
      </p:sp>
      <p:sp>
        <p:nvSpPr>
          <p:cNvPr id="3" name="Arrow: Right 2">
            <a:extLst>
              <a:ext uri="{FF2B5EF4-FFF2-40B4-BE49-F238E27FC236}">
                <a16:creationId xmlns:a16="http://schemas.microsoft.com/office/drawing/2014/main" id="{BCBD674F-286C-2F45-23AD-53D5769A92F5}"/>
              </a:ext>
            </a:extLst>
          </p:cNvPr>
          <p:cNvSpPr/>
          <p:nvPr/>
        </p:nvSpPr>
        <p:spPr>
          <a:xfrm>
            <a:off x="2629223" y="1435263"/>
            <a:ext cx="647700" cy="1143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Arrow: Right 6">
            <a:extLst>
              <a:ext uri="{FF2B5EF4-FFF2-40B4-BE49-F238E27FC236}">
                <a16:creationId xmlns:a16="http://schemas.microsoft.com/office/drawing/2014/main" id="{2C0AF7F8-A9F1-06D0-8137-04D04CEA9771}"/>
              </a:ext>
            </a:extLst>
          </p:cNvPr>
          <p:cNvSpPr/>
          <p:nvPr/>
        </p:nvSpPr>
        <p:spPr>
          <a:xfrm>
            <a:off x="5690643" y="1435263"/>
            <a:ext cx="647700" cy="1143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17C99853-3C76-646D-6B47-C84DA8E50D14}"/>
              </a:ext>
            </a:extLst>
          </p:cNvPr>
          <p:cNvSpPr txBox="1"/>
          <p:nvPr/>
        </p:nvSpPr>
        <p:spPr>
          <a:xfrm>
            <a:off x="6773346" y="1064458"/>
            <a:ext cx="2831416" cy="830997"/>
          </a:xfrm>
          <a:prstGeom prst="rect">
            <a:avLst/>
          </a:prstGeom>
          <a:noFill/>
        </p:spPr>
        <p:txBody>
          <a:bodyPr wrap="none" rtlCol="0">
            <a:spAutoFit/>
          </a:bodyPr>
          <a:lstStyle/>
          <a:p>
            <a:r>
              <a:rPr lang="en-US" sz="1600" dirty="0"/>
              <a:t>high position resolution sensors</a:t>
            </a:r>
          </a:p>
          <a:p>
            <a:endParaRPr lang="en-US" sz="1600" dirty="0"/>
          </a:p>
          <a:p>
            <a:r>
              <a:rPr lang="en-US" sz="1600" dirty="0"/>
              <a:t>low mass</a:t>
            </a:r>
          </a:p>
        </p:txBody>
      </p:sp>
      <p:sp>
        <p:nvSpPr>
          <p:cNvPr id="13" name="Arrow: Right 12">
            <a:extLst>
              <a:ext uri="{FF2B5EF4-FFF2-40B4-BE49-F238E27FC236}">
                <a16:creationId xmlns:a16="http://schemas.microsoft.com/office/drawing/2014/main" id="{4372A434-FD68-F454-836C-B4CB41C55D91}"/>
              </a:ext>
            </a:extLst>
          </p:cNvPr>
          <p:cNvSpPr/>
          <p:nvPr/>
        </p:nvSpPr>
        <p:spPr>
          <a:xfrm>
            <a:off x="7887795" y="1679800"/>
            <a:ext cx="647700" cy="1143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extBox 13">
            <a:extLst>
              <a:ext uri="{FF2B5EF4-FFF2-40B4-BE49-F238E27FC236}">
                <a16:creationId xmlns:a16="http://schemas.microsoft.com/office/drawing/2014/main" id="{2F33B1D5-50BB-8893-161A-698A1538957E}"/>
              </a:ext>
            </a:extLst>
          </p:cNvPr>
          <p:cNvSpPr txBox="1"/>
          <p:nvPr/>
        </p:nvSpPr>
        <p:spPr>
          <a:xfrm>
            <a:off x="8614162" y="1549563"/>
            <a:ext cx="1069267" cy="338554"/>
          </a:xfrm>
          <a:prstGeom prst="rect">
            <a:avLst/>
          </a:prstGeom>
          <a:noFill/>
        </p:spPr>
        <p:txBody>
          <a:bodyPr wrap="none" rtlCol="0">
            <a:spAutoFit/>
          </a:bodyPr>
          <a:lstStyle/>
          <a:p>
            <a:r>
              <a:rPr lang="en-US" sz="1600" dirty="0"/>
              <a:t>low power</a:t>
            </a:r>
          </a:p>
        </p:txBody>
      </p:sp>
      <p:sp>
        <p:nvSpPr>
          <p:cNvPr id="16" name="Left Brace 15">
            <a:extLst>
              <a:ext uri="{FF2B5EF4-FFF2-40B4-BE49-F238E27FC236}">
                <a16:creationId xmlns:a16="http://schemas.microsoft.com/office/drawing/2014/main" id="{50930E95-5192-6147-0963-DA44AE2989E2}"/>
              </a:ext>
            </a:extLst>
          </p:cNvPr>
          <p:cNvSpPr/>
          <p:nvPr/>
        </p:nvSpPr>
        <p:spPr>
          <a:xfrm>
            <a:off x="6476534" y="1015359"/>
            <a:ext cx="265864" cy="92333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9" name="TextBox 18">
            <a:extLst>
              <a:ext uri="{FF2B5EF4-FFF2-40B4-BE49-F238E27FC236}">
                <a16:creationId xmlns:a16="http://schemas.microsoft.com/office/drawing/2014/main" id="{DFC1A2C5-0AC4-D95E-DE3B-CF8C9C1F1AC5}"/>
              </a:ext>
            </a:extLst>
          </p:cNvPr>
          <p:cNvSpPr txBox="1"/>
          <p:nvPr/>
        </p:nvSpPr>
        <p:spPr>
          <a:xfrm>
            <a:off x="448600" y="2144150"/>
            <a:ext cx="3030830" cy="369332"/>
          </a:xfrm>
          <a:prstGeom prst="rect">
            <a:avLst/>
          </a:prstGeom>
          <a:noFill/>
        </p:spPr>
        <p:txBody>
          <a:bodyPr wrap="none" rtlCol="0">
            <a:spAutoFit/>
          </a:bodyPr>
          <a:lstStyle/>
          <a:p>
            <a:r>
              <a:rPr lang="en-US" dirty="0"/>
              <a:t>From ALICE/ITS3 development</a:t>
            </a:r>
          </a:p>
        </p:txBody>
      </p:sp>
      <p:sp>
        <p:nvSpPr>
          <p:cNvPr id="20" name="TextBox 19">
            <a:extLst>
              <a:ext uri="{FF2B5EF4-FFF2-40B4-BE49-F238E27FC236}">
                <a16:creationId xmlns:a16="http://schemas.microsoft.com/office/drawing/2014/main" id="{3EA31351-E524-EAD4-3E42-C04092269CF8}"/>
              </a:ext>
            </a:extLst>
          </p:cNvPr>
          <p:cNvSpPr txBox="1"/>
          <p:nvPr/>
        </p:nvSpPr>
        <p:spPr>
          <a:xfrm>
            <a:off x="4432376" y="2144150"/>
            <a:ext cx="4936672" cy="369332"/>
          </a:xfrm>
          <a:prstGeom prst="rect">
            <a:avLst/>
          </a:prstGeom>
          <a:noFill/>
        </p:spPr>
        <p:txBody>
          <a:bodyPr wrap="none" rtlCol="0">
            <a:spAutoFit/>
          </a:bodyPr>
          <a:lstStyle/>
          <a:p>
            <a:r>
              <a:rPr lang="en-US" dirty="0"/>
              <a:t>65 nm </a:t>
            </a:r>
            <a:r>
              <a:rPr lang="en-US" dirty="0" err="1"/>
              <a:t>TPSCo</a:t>
            </a:r>
            <a:r>
              <a:rPr lang="en-US" dirty="0"/>
              <a:t> technology with bent silicon sensors!</a:t>
            </a:r>
          </a:p>
        </p:txBody>
      </p:sp>
      <p:sp>
        <p:nvSpPr>
          <p:cNvPr id="21" name="Arrow: Right 20">
            <a:extLst>
              <a:ext uri="{FF2B5EF4-FFF2-40B4-BE49-F238E27FC236}">
                <a16:creationId xmlns:a16="http://schemas.microsoft.com/office/drawing/2014/main" id="{E258A722-FA87-E22B-499E-0DB0EEBA5661}"/>
              </a:ext>
            </a:extLst>
          </p:cNvPr>
          <p:cNvSpPr/>
          <p:nvPr/>
        </p:nvSpPr>
        <p:spPr>
          <a:xfrm>
            <a:off x="3585788" y="2271666"/>
            <a:ext cx="647700" cy="1143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D480228-A9DA-9708-C2E0-5B596587825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62370" t="6835" r="1418" b="6570"/>
          <a:stretch/>
        </p:blipFill>
        <p:spPr>
          <a:xfrm>
            <a:off x="453331" y="3152066"/>
            <a:ext cx="1419908" cy="1156499"/>
          </a:xfrm>
          <a:prstGeom prst="rect">
            <a:avLst/>
          </a:prstGeom>
        </p:spPr>
      </p:pic>
      <p:pic>
        <p:nvPicPr>
          <p:cNvPr id="25" name="Picture 24" descr="A close-up of a machine&#10;&#10;Description automatically generated">
            <a:extLst>
              <a:ext uri="{FF2B5EF4-FFF2-40B4-BE49-F238E27FC236}">
                <a16:creationId xmlns:a16="http://schemas.microsoft.com/office/drawing/2014/main" id="{D2FC53B3-29E3-3707-1006-1A969070881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7860" t="16130" b="30266"/>
          <a:stretch/>
        </p:blipFill>
        <p:spPr>
          <a:xfrm>
            <a:off x="4801003" y="3225699"/>
            <a:ext cx="1691295" cy="1311917"/>
          </a:xfrm>
          <a:prstGeom prst="rect">
            <a:avLst/>
          </a:prstGeom>
        </p:spPr>
      </p:pic>
      <p:sp>
        <p:nvSpPr>
          <p:cNvPr id="26" name="Arrow: Right 25">
            <a:extLst>
              <a:ext uri="{FF2B5EF4-FFF2-40B4-BE49-F238E27FC236}">
                <a16:creationId xmlns:a16="http://schemas.microsoft.com/office/drawing/2014/main" id="{DA7B2606-741D-B8FE-CD34-3D3B1E17E2F6}"/>
              </a:ext>
            </a:extLst>
          </p:cNvPr>
          <p:cNvSpPr/>
          <p:nvPr/>
        </p:nvSpPr>
        <p:spPr>
          <a:xfrm>
            <a:off x="2001583" y="3595470"/>
            <a:ext cx="509380" cy="28618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473DA0E1-BB5D-1F0C-D7C1-77F9CCB69A45}"/>
              </a:ext>
            </a:extLst>
          </p:cNvPr>
          <p:cNvSpPr/>
          <p:nvPr/>
        </p:nvSpPr>
        <p:spPr>
          <a:xfrm>
            <a:off x="4052547" y="3595470"/>
            <a:ext cx="509380" cy="28618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7971C53A-CAC7-AAD2-0F49-8488A317FE64}"/>
              </a:ext>
            </a:extLst>
          </p:cNvPr>
          <p:cNvPicPr>
            <a:picLocks noChangeAspect="1"/>
          </p:cNvPicPr>
          <p:nvPr/>
        </p:nvPicPr>
        <p:blipFill rotWithShape="1">
          <a:blip r:embed="rId9"/>
          <a:srcRect l="13637" t="14260" r="27050" b="36023"/>
          <a:stretch/>
        </p:blipFill>
        <p:spPr>
          <a:xfrm rot="5400000">
            <a:off x="2089339" y="3207575"/>
            <a:ext cx="2375450" cy="1069017"/>
          </a:xfrm>
          <a:prstGeom prst="rect">
            <a:avLst/>
          </a:prstGeom>
        </p:spPr>
      </p:pic>
      <p:pic>
        <p:nvPicPr>
          <p:cNvPr id="33" name="Picture 32" descr="A computer screen shot of a machine&#10;&#10;Description automatically generated">
            <a:extLst>
              <a:ext uri="{FF2B5EF4-FFF2-40B4-BE49-F238E27FC236}">
                <a16:creationId xmlns:a16="http://schemas.microsoft.com/office/drawing/2014/main" id="{6418610B-36E6-FC6F-20B6-CC8B0768EE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5720" y="4687058"/>
            <a:ext cx="3652775" cy="2037522"/>
          </a:xfrm>
          <a:prstGeom prst="rect">
            <a:avLst/>
          </a:prstGeom>
        </p:spPr>
      </p:pic>
      <p:pic>
        <p:nvPicPr>
          <p:cNvPr id="34" name="Picture 33" descr="A diagram of a section of a roof&#10;&#10;Description automatically generated">
            <a:extLst>
              <a:ext uri="{FF2B5EF4-FFF2-40B4-BE49-F238E27FC236}">
                <a16:creationId xmlns:a16="http://schemas.microsoft.com/office/drawing/2014/main" id="{E3C4EB43-BD84-E400-EF0F-E52777AFED10}"/>
              </a:ext>
            </a:extLst>
          </p:cNvPr>
          <p:cNvPicPr>
            <a:picLocks noChangeAspect="1"/>
          </p:cNvPicPr>
          <p:nvPr/>
        </p:nvPicPr>
        <p:blipFill>
          <a:blip r:embed="rId11"/>
          <a:stretch>
            <a:fillRect/>
          </a:stretch>
        </p:blipFill>
        <p:spPr>
          <a:xfrm>
            <a:off x="5627266" y="5063658"/>
            <a:ext cx="2525485" cy="1763749"/>
          </a:xfrm>
          <a:prstGeom prst="rect">
            <a:avLst/>
          </a:prstGeom>
        </p:spPr>
      </p:pic>
      <p:sp>
        <p:nvSpPr>
          <p:cNvPr id="35" name="Rectangle 34">
            <a:extLst>
              <a:ext uri="{FF2B5EF4-FFF2-40B4-BE49-F238E27FC236}">
                <a16:creationId xmlns:a16="http://schemas.microsoft.com/office/drawing/2014/main" id="{295D42EF-FF9B-5E0E-DFE8-EE76E99A28EB}"/>
              </a:ext>
            </a:extLst>
          </p:cNvPr>
          <p:cNvSpPr/>
          <p:nvPr/>
        </p:nvSpPr>
        <p:spPr>
          <a:xfrm>
            <a:off x="10448003" y="5615998"/>
            <a:ext cx="204787" cy="185738"/>
          </a:xfrm>
          <a:prstGeom prst="rect">
            <a:avLst/>
          </a:prstGeom>
          <a:solidFill>
            <a:srgbClr val="FFFFFF">
              <a:alpha val="30196"/>
            </a:srgbClr>
          </a:solidFill>
          <a:ln w="19050">
            <a:solidFill>
              <a:srgbClr val="FF33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DD6A4FE3-0E86-7BD6-A639-18BA87705818}"/>
              </a:ext>
            </a:extLst>
          </p:cNvPr>
          <p:cNvSpPr/>
          <p:nvPr/>
        </p:nvSpPr>
        <p:spPr>
          <a:xfrm rot="10577476" flipH="1" flipV="1">
            <a:off x="7843038" y="5756337"/>
            <a:ext cx="2572426" cy="118770"/>
          </a:xfrm>
          <a:prstGeom prst="rightArrow">
            <a:avLst/>
          </a:prstGeom>
          <a:solidFill>
            <a:srgbClr val="FF0909">
              <a:alpha val="50196"/>
            </a:srgb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0073CBF4-FBDA-00A3-8E38-7C8BAD921A67}"/>
              </a:ext>
            </a:extLst>
          </p:cNvPr>
          <p:cNvSpPr txBox="1"/>
          <p:nvPr/>
        </p:nvSpPr>
        <p:spPr>
          <a:xfrm>
            <a:off x="7069675" y="4328618"/>
            <a:ext cx="1061509" cy="261610"/>
          </a:xfrm>
          <a:prstGeom prst="rect">
            <a:avLst/>
          </a:prstGeom>
          <a:noFill/>
          <a:ln>
            <a:solidFill>
              <a:srgbClr val="FF0000"/>
            </a:solidFill>
          </a:ln>
        </p:spPr>
        <p:txBody>
          <a:bodyPr wrap="none" rtlCol="0">
            <a:spAutoFit/>
          </a:bodyPr>
          <a:lstStyle/>
          <a:p>
            <a:r>
              <a:rPr lang="en-US" sz="1100" b="1" dirty="0">
                <a:solidFill>
                  <a:srgbClr val="FF0000"/>
                </a:solidFill>
              </a:rPr>
              <a:t>inner layers (3)</a:t>
            </a:r>
          </a:p>
        </p:txBody>
      </p:sp>
      <p:cxnSp>
        <p:nvCxnSpPr>
          <p:cNvPr id="38" name="Connector: Curved 37">
            <a:extLst>
              <a:ext uri="{FF2B5EF4-FFF2-40B4-BE49-F238E27FC236}">
                <a16:creationId xmlns:a16="http://schemas.microsoft.com/office/drawing/2014/main" id="{06B9F120-2591-CF96-B85E-96C4F1DC4FD1}"/>
              </a:ext>
            </a:extLst>
          </p:cNvPr>
          <p:cNvCxnSpPr>
            <a:cxnSpLocks/>
            <a:stCxn id="37" idx="2"/>
          </p:cNvCxnSpPr>
          <p:nvPr/>
        </p:nvCxnSpPr>
        <p:spPr>
          <a:xfrm rot="5400000">
            <a:off x="6936663" y="4723241"/>
            <a:ext cx="796781" cy="530755"/>
          </a:xfrm>
          <a:prstGeom prst="curvedConnector3">
            <a:avLst>
              <a:gd name="adj1" fmla="val 50000"/>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Curved 39">
            <a:extLst>
              <a:ext uri="{FF2B5EF4-FFF2-40B4-BE49-F238E27FC236}">
                <a16:creationId xmlns:a16="http://schemas.microsoft.com/office/drawing/2014/main" id="{0E4991C7-8C19-6AFB-E5D1-C890582C9401}"/>
              </a:ext>
            </a:extLst>
          </p:cNvPr>
          <p:cNvCxnSpPr>
            <a:cxnSpLocks/>
            <a:stCxn id="37" idx="2"/>
          </p:cNvCxnSpPr>
          <p:nvPr/>
        </p:nvCxnSpPr>
        <p:spPr>
          <a:xfrm rot="5400000" flipH="1">
            <a:off x="7242774" y="4232573"/>
            <a:ext cx="577047" cy="138265"/>
          </a:xfrm>
          <a:prstGeom prst="curvedConnector5">
            <a:avLst>
              <a:gd name="adj1" fmla="val -39615"/>
              <a:gd name="adj2" fmla="val 549203"/>
              <a:gd name="adj3" fmla="val 72668"/>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descr="A colorful circle on a black background&#10;&#10;Description automatically generated">
            <a:extLst>
              <a:ext uri="{FF2B5EF4-FFF2-40B4-BE49-F238E27FC236}">
                <a16:creationId xmlns:a16="http://schemas.microsoft.com/office/drawing/2014/main" id="{4E91C27A-A3AF-43F5-3A03-3053343B85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43682" y="3000813"/>
            <a:ext cx="2041449" cy="980086"/>
          </a:xfrm>
          <a:prstGeom prst="rect">
            <a:avLst/>
          </a:prstGeom>
        </p:spPr>
      </p:pic>
      <p:sp>
        <p:nvSpPr>
          <p:cNvPr id="43" name="TextBox 42">
            <a:extLst>
              <a:ext uri="{FF2B5EF4-FFF2-40B4-BE49-F238E27FC236}">
                <a16:creationId xmlns:a16="http://schemas.microsoft.com/office/drawing/2014/main" id="{CB0D58D8-6335-BCB7-8C25-610665B4D823}"/>
              </a:ext>
            </a:extLst>
          </p:cNvPr>
          <p:cNvSpPr txBox="1"/>
          <p:nvPr/>
        </p:nvSpPr>
        <p:spPr>
          <a:xfrm>
            <a:off x="9160291" y="3149901"/>
            <a:ext cx="2164375" cy="830997"/>
          </a:xfrm>
          <a:prstGeom prst="rect">
            <a:avLst/>
          </a:prstGeom>
          <a:noFill/>
        </p:spPr>
        <p:txBody>
          <a:bodyPr wrap="none" rtlCol="0">
            <a:spAutoFit/>
          </a:bodyPr>
          <a:lstStyle/>
          <a:p>
            <a:r>
              <a:rPr lang="en-US" sz="1200" b="1" dirty="0"/>
              <a:t>L2 (4 x sensors)     r = 125 mm</a:t>
            </a:r>
          </a:p>
          <a:p>
            <a:r>
              <a:rPr lang="en-US" sz="1200" b="1" dirty="0"/>
              <a:t>L1 (2x sensors)      r = 50 mm</a:t>
            </a:r>
          </a:p>
          <a:p>
            <a:r>
              <a:rPr lang="en-US" sz="1200" b="1" dirty="0"/>
              <a:t>L0 (2x sensors)      r = 37.5 mm</a:t>
            </a:r>
          </a:p>
          <a:p>
            <a:r>
              <a:rPr lang="en-US" sz="1200" b="1" dirty="0"/>
              <a:t>beam pipe             r = 31.75 mm</a:t>
            </a:r>
          </a:p>
        </p:txBody>
      </p:sp>
      <p:cxnSp>
        <p:nvCxnSpPr>
          <p:cNvPr id="44" name="Straight Arrow Connector 43">
            <a:extLst>
              <a:ext uri="{FF2B5EF4-FFF2-40B4-BE49-F238E27FC236}">
                <a16:creationId xmlns:a16="http://schemas.microsoft.com/office/drawing/2014/main" id="{58E5C08A-D43A-F650-EF5B-28B025EBDCA1}"/>
              </a:ext>
            </a:extLst>
          </p:cNvPr>
          <p:cNvCxnSpPr>
            <a:cxnSpLocks/>
          </p:cNvCxnSpPr>
          <p:nvPr/>
        </p:nvCxnSpPr>
        <p:spPr>
          <a:xfrm flipH="1">
            <a:off x="8070850" y="3843855"/>
            <a:ext cx="1121065" cy="847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E026132-8440-0187-2005-1440D0DA5C79}"/>
              </a:ext>
            </a:extLst>
          </p:cNvPr>
          <p:cNvCxnSpPr>
            <a:cxnSpLocks/>
          </p:cNvCxnSpPr>
          <p:nvPr/>
        </p:nvCxnSpPr>
        <p:spPr>
          <a:xfrm flipH="1">
            <a:off x="8070850" y="3646931"/>
            <a:ext cx="1149374" cy="120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0632E2B-04CD-479B-1C23-A336545EE63E}"/>
              </a:ext>
            </a:extLst>
          </p:cNvPr>
          <p:cNvCxnSpPr>
            <a:cxnSpLocks/>
          </p:cNvCxnSpPr>
          <p:nvPr/>
        </p:nvCxnSpPr>
        <p:spPr>
          <a:xfrm flipH="1">
            <a:off x="8040029" y="3472278"/>
            <a:ext cx="1149374" cy="140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5E561D9-048D-BD95-9CC1-44519755776E}"/>
              </a:ext>
            </a:extLst>
          </p:cNvPr>
          <p:cNvCxnSpPr>
            <a:cxnSpLocks/>
          </p:cNvCxnSpPr>
          <p:nvPr/>
        </p:nvCxnSpPr>
        <p:spPr>
          <a:xfrm flipH="1" flipV="1">
            <a:off x="8577434" y="3284152"/>
            <a:ext cx="591421" cy="23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E827B2C-BF06-EA03-3183-02CEB4DEBC81}"/>
              </a:ext>
            </a:extLst>
          </p:cNvPr>
          <p:cNvSpPr txBox="1"/>
          <p:nvPr/>
        </p:nvSpPr>
        <p:spPr>
          <a:xfrm>
            <a:off x="121947" y="5158730"/>
            <a:ext cx="4684552" cy="1169551"/>
          </a:xfrm>
          <a:prstGeom prst="rect">
            <a:avLst/>
          </a:prstGeom>
          <a:noFill/>
        </p:spPr>
        <p:txBody>
          <a:bodyPr wrap="none" rtlCol="0">
            <a:spAutoFit/>
          </a:bodyPr>
          <a:lstStyle/>
          <a:p>
            <a:pPr marL="285750" indent="-285750">
              <a:buFont typeface="Arial" panose="020B0604020202020204" pitchFamily="34" charset="0"/>
              <a:buChar char="•"/>
            </a:pPr>
            <a:r>
              <a:rPr lang="en-US" sz="1400" dirty="0"/>
              <a:t>Thinned down to 50 </a:t>
            </a:r>
            <a:r>
              <a:rPr lang="en-US" sz="1400" dirty="0">
                <a:sym typeface="Symbol" panose="05050102010706020507" pitchFamily="18" charset="2"/>
              </a:rPr>
              <a:t>m</a:t>
            </a:r>
          </a:p>
          <a:p>
            <a:pPr marL="285750" indent="-285750">
              <a:buFont typeface="Arial" panose="020B0604020202020204" pitchFamily="34" charset="0"/>
              <a:buChar char="•"/>
            </a:pPr>
            <a:r>
              <a:rPr lang="en-US" sz="1400" dirty="0">
                <a:sym typeface="Symbol" panose="05050102010706020507" pitchFamily="18" charset="2"/>
              </a:rPr>
              <a:t>Pitch 21  23 m</a:t>
            </a:r>
          </a:p>
          <a:p>
            <a:pPr marL="285750" indent="-285750">
              <a:buFont typeface="Arial" panose="020B0604020202020204" pitchFamily="34" charset="0"/>
              <a:buChar char="•"/>
            </a:pPr>
            <a:r>
              <a:rPr lang="en-US" sz="1400" dirty="0">
                <a:sym typeface="Symbol" panose="05050102010706020507" pitchFamily="18" charset="2"/>
              </a:rPr>
              <a:t>40 </a:t>
            </a:r>
            <a:r>
              <a:rPr lang="en-US" sz="1400" dirty="0" err="1">
                <a:sym typeface="Symbol" panose="05050102010706020507" pitchFamily="18" charset="2"/>
              </a:rPr>
              <a:t>mW</a:t>
            </a:r>
            <a:r>
              <a:rPr lang="en-US" sz="1400" dirty="0">
                <a:sym typeface="Symbol" panose="05050102010706020507" pitchFamily="18" charset="2"/>
              </a:rPr>
              <a:t>/cm</a:t>
            </a:r>
            <a:r>
              <a:rPr lang="en-US" sz="1400" baseline="30000" dirty="0">
                <a:sym typeface="Symbol" panose="05050102010706020507" pitchFamily="18" charset="2"/>
              </a:rPr>
              <a:t>2</a:t>
            </a:r>
            <a:r>
              <a:rPr lang="en-US" sz="1400" dirty="0">
                <a:sym typeface="Symbol" panose="05050102010706020507" pitchFamily="18" charset="2"/>
              </a:rPr>
              <a:t> power dissipation ( ~800mW/ cm</a:t>
            </a:r>
            <a:r>
              <a:rPr lang="en-US" sz="1400" baseline="30000" dirty="0">
                <a:sym typeface="Symbol" panose="05050102010706020507" pitchFamily="18" charset="2"/>
              </a:rPr>
              <a:t>2</a:t>
            </a:r>
            <a:r>
              <a:rPr lang="en-US" sz="1400" dirty="0">
                <a:sym typeface="Symbol" panose="05050102010706020507" pitchFamily="18" charset="2"/>
              </a:rPr>
              <a:t> in the LEC)</a:t>
            </a:r>
          </a:p>
          <a:p>
            <a:pPr marL="285750" indent="-285750">
              <a:buFont typeface="Arial" panose="020B0604020202020204" pitchFamily="34" charset="0"/>
              <a:buChar char="•"/>
            </a:pPr>
            <a:r>
              <a:rPr lang="en-US" sz="1400" dirty="0">
                <a:sym typeface="Symbol" panose="05050102010706020507" pitchFamily="18" charset="2"/>
              </a:rPr>
              <a:t>0.05% X /X</a:t>
            </a:r>
            <a:r>
              <a:rPr lang="en-US" sz="1400" baseline="-25000" dirty="0">
                <a:sym typeface="Symbol" panose="05050102010706020507" pitchFamily="18" charset="2"/>
              </a:rPr>
              <a:t>0</a:t>
            </a:r>
            <a:r>
              <a:rPr lang="en-US" sz="1400" dirty="0">
                <a:sym typeface="Symbol" panose="05050102010706020507" pitchFamily="18" charset="2"/>
              </a:rPr>
              <a:t>  (just the sensor)</a:t>
            </a:r>
          </a:p>
          <a:p>
            <a:pPr marL="285750" indent="-285750">
              <a:buFont typeface="Arial" panose="020B0604020202020204" pitchFamily="34" charset="0"/>
              <a:buChar char="•"/>
            </a:pPr>
            <a:r>
              <a:rPr lang="en-US" sz="1400" dirty="0">
                <a:sym typeface="Symbol" panose="05050102010706020507" pitchFamily="18" charset="2"/>
              </a:rPr>
              <a:t>~ 3.3 g Si/sensor</a:t>
            </a:r>
          </a:p>
        </p:txBody>
      </p:sp>
      <p:sp>
        <p:nvSpPr>
          <p:cNvPr id="54" name="Rectangle 53">
            <a:extLst>
              <a:ext uri="{FF2B5EF4-FFF2-40B4-BE49-F238E27FC236}">
                <a16:creationId xmlns:a16="http://schemas.microsoft.com/office/drawing/2014/main" id="{1D31FA51-912F-B259-B6B3-6F96BB906D32}"/>
              </a:ext>
            </a:extLst>
          </p:cNvPr>
          <p:cNvSpPr/>
          <p:nvPr/>
        </p:nvSpPr>
        <p:spPr>
          <a:xfrm>
            <a:off x="2759111" y="4798596"/>
            <a:ext cx="1069018" cy="233241"/>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54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8E8A4FC-05CA-B5C1-8D70-BA0E7F8689D0}"/>
              </a:ext>
            </a:extLst>
          </p:cNvPr>
          <p:cNvSpPr>
            <a:spLocks noGrp="1"/>
          </p:cNvSpPr>
          <p:nvPr>
            <p:ph type="dt" sz="half" idx="10"/>
          </p:nvPr>
        </p:nvSpPr>
        <p:spPr/>
        <p:txBody>
          <a:bodyPr/>
          <a:lstStyle/>
          <a:p>
            <a:r>
              <a:rPr lang="en-US"/>
              <a:t>7/25/2024</a:t>
            </a:r>
          </a:p>
        </p:txBody>
      </p:sp>
      <p:sp>
        <p:nvSpPr>
          <p:cNvPr id="5" name="Slide Number Placeholder 4">
            <a:extLst>
              <a:ext uri="{FF2B5EF4-FFF2-40B4-BE49-F238E27FC236}">
                <a16:creationId xmlns:a16="http://schemas.microsoft.com/office/drawing/2014/main" id="{946BBE3D-A940-FB1B-BB1C-21DFF1CE670F}"/>
              </a:ext>
            </a:extLst>
          </p:cNvPr>
          <p:cNvSpPr>
            <a:spLocks noGrp="1"/>
          </p:cNvSpPr>
          <p:nvPr>
            <p:ph type="sldNum" sz="quarter" idx="12"/>
          </p:nvPr>
        </p:nvSpPr>
        <p:spPr/>
        <p:txBody>
          <a:bodyPr/>
          <a:lstStyle/>
          <a:p>
            <a:fld id="{C9808A83-BBB2-4C58-B850-FA650C4B8A32}" type="slidenum">
              <a:rPr lang="en-US" smtClean="0"/>
              <a:t>4</a:t>
            </a:fld>
            <a:endParaRPr lang="en-US"/>
          </a:p>
        </p:txBody>
      </p:sp>
      <p:pic>
        <p:nvPicPr>
          <p:cNvPr id="10" name="Picture 6" descr="A picture containing symbol, graphics, font, logo&#10;&#10;Description automatically generated">
            <a:extLst>
              <a:ext uri="{FF2B5EF4-FFF2-40B4-BE49-F238E27FC236}">
                <a16:creationId xmlns:a16="http://schemas.microsoft.com/office/drawing/2014/main" id="{88620700-5639-96A5-61C9-F064A12ED920}"/>
              </a:ext>
            </a:extLst>
          </p:cNvPr>
          <p:cNvPicPr>
            <a:picLocks noChangeAspect="1"/>
          </p:cNvPicPr>
          <p:nvPr/>
        </p:nvPicPr>
        <p:blipFill>
          <a:blip r:embed="rId3"/>
          <a:stretch>
            <a:fillRect/>
          </a:stretch>
        </p:blipFill>
        <p:spPr>
          <a:xfrm>
            <a:off x="0" y="5957"/>
            <a:ext cx="897201" cy="624341"/>
          </a:xfrm>
          <a:prstGeom prst="rect">
            <a:avLst/>
          </a:prstGeom>
        </p:spPr>
      </p:pic>
      <p:pic>
        <p:nvPicPr>
          <p:cNvPr id="11" name="Picture 10" descr="A blue and black logo&#10;&#10;Description automatically generated">
            <a:extLst>
              <a:ext uri="{FF2B5EF4-FFF2-40B4-BE49-F238E27FC236}">
                <a16:creationId xmlns:a16="http://schemas.microsoft.com/office/drawing/2014/main" id="{72659675-35BF-258A-2948-62B087BF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3994" y="-1913"/>
            <a:ext cx="1375646" cy="621792"/>
          </a:xfrm>
          <a:prstGeom prst="rect">
            <a:avLst/>
          </a:prstGeom>
        </p:spPr>
      </p:pic>
      <p:sp>
        <p:nvSpPr>
          <p:cNvPr id="12" name="Title 1">
            <a:extLst>
              <a:ext uri="{FF2B5EF4-FFF2-40B4-BE49-F238E27FC236}">
                <a16:creationId xmlns:a16="http://schemas.microsoft.com/office/drawing/2014/main" id="{D14FAD6C-24B8-4CF6-783A-E25E2B7804A2}"/>
              </a:ext>
            </a:extLst>
          </p:cNvPr>
          <p:cNvSpPr>
            <a:spLocks noGrp="1"/>
          </p:cNvSpPr>
          <p:nvPr>
            <p:ph type="title"/>
          </p:nvPr>
        </p:nvSpPr>
        <p:spPr>
          <a:xfrm>
            <a:off x="897201" y="5957"/>
            <a:ext cx="10515600" cy="1325563"/>
          </a:xfrm>
        </p:spPr>
        <p:txBody>
          <a:bodyPr/>
          <a:lstStyle/>
          <a:p>
            <a:r>
              <a:rPr lang="en-US" dirty="0"/>
              <a:t>General thoughts about global support</a:t>
            </a:r>
          </a:p>
        </p:txBody>
      </p:sp>
      <p:sp>
        <p:nvSpPr>
          <p:cNvPr id="8" name="TextBox 7">
            <a:extLst>
              <a:ext uri="{FF2B5EF4-FFF2-40B4-BE49-F238E27FC236}">
                <a16:creationId xmlns:a16="http://schemas.microsoft.com/office/drawing/2014/main" id="{E4F2DE09-3114-2B6D-27E7-3088C7B70E2E}"/>
              </a:ext>
            </a:extLst>
          </p:cNvPr>
          <p:cNvSpPr txBox="1"/>
          <p:nvPr/>
        </p:nvSpPr>
        <p:spPr>
          <a:xfrm>
            <a:off x="7305236" y="2429199"/>
            <a:ext cx="4649793" cy="1569660"/>
          </a:xfrm>
          <a:prstGeom prst="rect">
            <a:avLst/>
          </a:prstGeom>
          <a:noFill/>
        </p:spPr>
        <p:txBody>
          <a:bodyPr wrap="square" rtlCol="0">
            <a:spAutoFit/>
          </a:bodyPr>
          <a:lstStyle/>
          <a:p>
            <a:pPr marL="285750" indent="-285750">
              <a:buFontTx/>
              <a:buChar char="-"/>
            </a:pPr>
            <a:r>
              <a:rPr lang="en-US" sz="1200" dirty="0"/>
              <a:t>Just a reminder about properties one wants to find in the materials of the support/services (probably not exhaustive):</a:t>
            </a:r>
          </a:p>
          <a:p>
            <a:pPr marL="742950" lvl="1" indent="-285750">
              <a:buFontTx/>
              <a:buChar char="-"/>
            </a:pPr>
            <a:r>
              <a:rPr lang="en-US" sz="1200" dirty="0"/>
              <a:t>low </a:t>
            </a:r>
            <a:r>
              <a:rPr lang="en-US" sz="1200" dirty="0">
                <a:sym typeface="Symbol" panose="05050102010706020507" pitchFamily="18" charset="2"/>
              </a:rPr>
              <a:t>X</a:t>
            </a:r>
            <a:r>
              <a:rPr lang="en-US" sz="1200" baseline="-25000" dirty="0">
                <a:sym typeface="Symbol" panose="05050102010706020507" pitchFamily="18" charset="2"/>
              </a:rPr>
              <a:t>0</a:t>
            </a:r>
            <a:r>
              <a:rPr lang="en-US" sz="1200" dirty="0">
                <a:sym typeface="Symbol" panose="05050102010706020507" pitchFamily="18" charset="2"/>
              </a:rPr>
              <a:t> </a:t>
            </a:r>
            <a:endParaRPr lang="en-US" sz="1200" dirty="0"/>
          </a:p>
          <a:p>
            <a:pPr marL="742950" lvl="1" indent="-285750">
              <a:buFontTx/>
              <a:buChar char="-"/>
            </a:pPr>
            <a:r>
              <a:rPr lang="en-US" sz="1200" dirty="0"/>
              <a:t>hydrophobic</a:t>
            </a:r>
          </a:p>
          <a:p>
            <a:pPr marL="742950" lvl="1" indent="-285750">
              <a:buFontTx/>
              <a:buChar char="-"/>
            </a:pPr>
            <a:r>
              <a:rPr lang="en-US" sz="1200" dirty="0"/>
              <a:t>insulating</a:t>
            </a:r>
          </a:p>
          <a:p>
            <a:pPr marL="742950" lvl="1" indent="-285750">
              <a:buFontTx/>
              <a:buChar char="-"/>
            </a:pPr>
            <a:r>
              <a:rPr lang="en-US" sz="1200" dirty="0"/>
              <a:t>thermal and chemical stability</a:t>
            </a:r>
          </a:p>
          <a:p>
            <a:pPr marL="742950" lvl="1" indent="-285750">
              <a:buFontTx/>
              <a:buChar char="-"/>
            </a:pPr>
            <a:r>
              <a:rPr lang="en-US" sz="1200" dirty="0"/>
              <a:t>chemically not ‘’dangerous’’ (e.g. no fluorine)</a:t>
            </a:r>
          </a:p>
          <a:p>
            <a:pPr marL="742950" lvl="1" indent="-285750">
              <a:buFontTx/>
              <a:buChar char="-"/>
            </a:pPr>
            <a:r>
              <a:rPr lang="en-US" sz="1200" dirty="0"/>
              <a:t>no flammability  (and at least highly self-extinguishing)</a:t>
            </a:r>
          </a:p>
        </p:txBody>
      </p:sp>
      <p:sp>
        <p:nvSpPr>
          <p:cNvPr id="2" name="Arrow: Right 1">
            <a:extLst>
              <a:ext uri="{FF2B5EF4-FFF2-40B4-BE49-F238E27FC236}">
                <a16:creationId xmlns:a16="http://schemas.microsoft.com/office/drawing/2014/main" id="{D6136506-5E2E-4D30-D57C-6A404B526433}"/>
              </a:ext>
            </a:extLst>
          </p:cNvPr>
          <p:cNvSpPr/>
          <p:nvPr/>
        </p:nvSpPr>
        <p:spPr>
          <a:xfrm rot="5400000">
            <a:off x="9580219" y="4124912"/>
            <a:ext cx="386660" cy="2514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B5ABE5D-AB6B-2CF0-1DD0-D0699A46B31F}"/>
              </a:ext>
            </a:extLst>
          </p:cNvPr>
          <p:cNvSpPr txBox="1"/>
          <p:nvPr/>
        </p:nvSpPr>
        <p:spPr>
          <a:xfrm>
            <a:off x="8240008" y="4464389"/>
            <a:ext cx="2780248" cy="646331"/>
          </a:xfrm>
          <a:prstGeom prst="rect">
            <a:avLst/>
          </a:prstGeom>
          <a:noFill/>
        </p:spPr>
        <p:txBody>
          <a:bodyPr wrap="none" rtlCol="0">
            <a:spAutoFit/>
          </a:bodyPr>
          <a:lstStyle/>
          <a:p>
            <a:pPr marL="285750" indent="-285750">
              <a:buFont typeface="Arial" panose="020B0604020202020204" pitchFamily="34" charset="0"/>
              <a:buChar char="•"/>
            </a:pPr>
            <a:r>
              <a:rPr lang="en-US" sz="1200" dirty="0"/>
              <a:t>carbon fiber composites</a:t>
            </a:r>
          </a:p>
          <a:p>
            <a:pPr marL="285750" indent="-285750">
              <a:buFont typeface="Arial" panose="020B0604020202020204" pitchFamily="34" charset="0"/>
              <a:buChar char="•"/>
            </a:pPr>
            <a:r>
              <a:rPr lang="en-US" sz="1200" dirty="0"/>
              <a:t>carbon foams</a:t>
            </a:r>
          </a:p>
          <a:p>
            <a:pPr marL="285750" indent="-285750">
              <a:buFont typeface="Arial" panose="020B0604020202020204" pitchFamily="34" charset="0"/>
              <a:buChar char="•"/>
            </a:pPr>
            <a:r>
              <a:rPr lang="en-US" sz="1200" dirty="0" err="1"/>
              <a:t>kapton</a:t>
            </a:r>
            <a:r>
              <a:rPr lang="en-US" sz="1200" dirty="0"/>
              <a:t> (and maybe other </a:t>
            </a:r>
            <a:r>
              <a:rPr lang="en-US" sz="1200" dirty="0" err="1"/>
              <a:t>polymides</a:t>
            </a:r>
            <a:r>
              <a:rPr lang="en-US" sz="1200" dirty="0"/>
              <a:t>)</a:t>
            </a:r>
          </a:p>
        </p:txBody>
      </p:sp>
      <p:sp>
        <p:nvSpPr>
          <p:cNvPr id="6" name="Arrow: Right 5">
            <a:extLst>
              <a:ext uri="{FF2B5EF4-FFF2-40B4-BE49-F238E27FC236}">
                <a16:creationId xmlns:a16="http://schemas.microsoft.com/office/drawing/2014/main" id="{DA4D5A38-0146-F2CC-DF22-25DECB1838B8}"/>
              </a:ext>
            </a:extLst>
          </p:cNvPr>
          <p:cNvSpPr/>
          <p:nvPr/>
        </p:nvSpPr>
        <p:spPr>
          <a:xfrm rot="5400000">
            <a:off x="9566165" y="5235131"/>
            <a:ext cx="386659" cy="27959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C779868-6C3F-FF46-092D-9768F2845EA2}"/>
              </a:ext>
            </a:extLst>
          </p:cNvPr>
          <p:cNvSpPr txBox="1"/>
          <p:nvPr/>
        </p:nvSpPr>
        <p:spPr>
          <a:xfrm>
            <a:off x="7858782" y="5639139"/>
            <a:ext cx="3882730" cy="646331"/>
          </a:xfrm>
          <a:prstGeom prst="rect">
            <a:avLst/>
          </a:prstGeom>
          <a:noFill/>
        </p:spPr>
        <p:txBody>
          <a:bodyPr wrap="square" rtlCol="0">
            <a:spAutoFit/>
          </a:bodyPr>
          <a:lstStyle/>
          <a:p>
            <a:r>
              <a:rPr lang="en-US" sz="1200" dirty="0"/>
              <a:t>not all properties are always satisfied…but can work on this</a:t>
            </a:r>
          </a:p>
          <a:p>
            <a:r>
              <a:rPr lang="en-US" sz="1200" dirty="0"/>
              <a:t>e.g. CF is hygroscopic…and conductive at high frequency!</a:t>
            </a:r>
          </a:p>
          <a:p>
            <a:r>
              <a:rPr lang="en-US" sz="1200" dirty="0"/>
              <a:t>but can be treated with parylene coating…</a:t>
            </a:r>
          </a:p>
        </p:txBody>
      </p:sp>
      <p:sp>
        <p:nvSpPr>
          <p:cNvPr id="9" name="TextBox 8">
            <a:extLst>
              <a:ext uri="{FF2B5EF4-FFF2-40B4-BE49-F238E27FC236}">
                <a16:creationId xmlns:a16="http://schemas.microsoft.com/office/drawing/2014/main" id="{240089DC-2D88-D147-D524-F8F693757035}"/>
              </a:ext>
            </a:extLst>
          </p:cNvPr>
          <p:cNvSpPr txBox="1"/>
          <p:nvPr/>
        </p:nvSpPr>
        <p:spPr>
          <a:xfrm>
            <a:off x="382978" y="1367801"/>
            <a:ext cx="5999349" cy="1077218"/>
          </a:xfrm>
          <a:prstGeom prst="rect">
            <a:avLst/>
          </a:prstGeom>
          <a:noFill/>
        </p:spPr>
        <p:txBody>
          <a:bodyPr wrap="square" rtlCol="0">
            <a:spAutoFit/>
          </a:bodyPr>
          <a:lstStyle/>
          <a:p>
            <a:pPr marL="285750" indent="-285750">
              <a:buFontTx/>
              <a:buChar char="-"/>
            </a:pPr>
            <a:r>
              <a:rPr lang="en-US" sz="1600" dirty="0"/>
              <a:t>Assembly procedure drives the design of the support</a:t>
            </a:r>
          </a:p>
          <a:p>
            <a:pPr marL="285750" indent="-285750">
              <a:buFontTx/>
              <a:buChar char="-"/>
            </a:pPr>
            <a:r>
              <a:rPr lang="en-US" sz="1600" dirty="0"/>
              <a:t>Need to have as low as possible X, at least in the e-side</a:t>
            </a:r>
          </a:p>
          <a:p>
            <a:pPr marL="285750" indent="-285750">
              <a:buFontTx/>
              <a:buChar char="-"/>
            </a:pPr>
            <a:r>
              <a:rPr lang="en-US" sz="1600" dirty="0"/>
              <a:t>Preliminary design with best-guess quotes (from G. </a:t>
            </a:r>
            <a:r>
              <a:rPr lang="en-US" sz="1600" dirty="0" err="1"/>
              <a:t>Viehauser</a:t>
            </a:r>
            <a:r>
              <a:rPr lang="en-US" sz="1600" dirty="0"/>
              <a:t>)</a:t>
            </a:r>
          </a:p>
          <a:p>
            <a:pPr marL="285750" indent="-285750">
              <a:buFontTx/>
              <a:buChar char="-"/>
            </a:pPr>
            <a:r>
              <a:rPr lang="en-US" sz="1600" dirty="0"/>
              <a:t>OB/IB supports are two separated objects</a:t>
            </a:r>
          </a:p>
        </p:txBody>
      </p:sp>
      <p:pic>
        <p:nvPicPr>
          <p:cNvPr id="13" name="Content Placeholder 4">
            <a:extLst>
              <a:ext uri="{FF2B5EF4-FFF2-40B4-BE49-F238E27FC236}">
                <a16:creationId xmlns:a16="http://schemas.microsoft.com/office/drawing/2014/main" id="{C0D1A447-EAFF-F000-A42D-34D13233C4EB}"/>
              </a:ext>
            </a:extLst>
          </p:cNvPr>
          <p:cNvPicPr>
            <a:picLocks noGrp="1" noChangeAspect="1"/>
          </p:cNvPicPr>
          <p:nvPr>
            <p:ph idx="1"/>
          </p:nvPr>
        </p:nvPicPr>
        <p:blipFill>
          <a:blip r:embed="rId5"/>
          <a:stretch>
            <a:fillRect/>
          </a:stretch>
        </p:blipFill>
        <p:spPr>
          <a:xfrm>
            <a:off x="30885" y="2684459"/>
            <a:ext cx="7319440" cy="3519054"/>
          </a:xfrm>
          <a:prstGeom prst="rect">
            <a:avLst/>
          </a:prstGeom>
        </p:spPr>
      </p:pic>
      <p:grpSp>
        <p:nvGrpSpPr>
          <p:cNvPr id="17" name="Group 16">
            <a:extLst>
              <a:ext uri="{FF2B5EF4-FFF2-40B4-BE49-F238E27FC236}">
                <a16:creationId xmlns:a16="http://schemas.microsoft.com/office/drawing/2014/main" id="{0DE443EE-55D4-714C-5285-27EE038B43B7}"/>
              </a:ext>
            </a:extLst>
          </p:cNvPr>
          <p:cNvGrpSpPr/>
          <p:nvPr/>
        </p:nvGrpSpPr>
        <p:grpSpPr>
          <a:xfrm>
            <a:off x="248060" y="3307891"/>
            <a:ext cx="3198422" cy="3152411"/>
            <a:chOff x="248060" y="3307891"/>
            <a:chExt cx="3198422" cy="3152411"/>
          </a:xfrm>
        </p:grpSpPr>
        <p:sp>
          <p:nvSpPr>
            <p:cNvPr id="18" name="Rectangle 17">
              <a:extLst>
                <a:ext uri="{FF2B5EF4-FFF2-40B4-BE49-F238E27FC236}">
                  <a16:creationId xmlns:a16="http://schemas.microsoft.com/office/drawing/2014/main" id="{7FAE72B3-DEAA-CA0D-9A01-EDDA2A5AF3F2}"/>
                </a:ext>
              </a:extLst>
            </p:cNvPr>
            <p:cNvSpPr/>
            <p:nvPr/>
          </p:nvSpPr>
          <p:spPr>
            <a:xfrm>
              <a:off x="1126835" y="4174836"/>
              <a:ext cx="1440873" cy="140265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ame 18">
              <a:extLst>
                <a:ext uri="{FF2B5EF4-FFF2-40B4-BE49-F238E27FC236}">
                  <a16:creationId xmlns:a16="http://schemas.microsoft.com/office/drawing/2014/main" id="{BD5C4336-3B38-0D2B-4130-8EAE4F4E1AD9}"/>
                </a:ext>
              </a:extLst>
            </p:cNvPr>
            <p:cNvSpPr/>
            <p:nvPr/>
          </p:nvSpPr>
          <p:spPr>
            <a:xfrm>
              <a:off x="248060" y="3307891"/>
              <a:ext cx="3198422" cy="3152411"/>
            </a:xfrm>
            <a:prstGeom prst="frame">
              <a:avLst>
                <a:gd name="adj1" fmla="val 26655"/>
              </a:avLst>
            </a:prstGeom>
            <a:solidFill>
              <a:srgbClr val="0000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52518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2287F5-2280-094A-EAA6-43050D091461}"/>
              </a:ext>
            </a:extLst>
          </p:cNvPr>
          <p:cNvPicPr>
            <a:picLocks noChangeAspect="1"/>
          </p:cNvPicPr>
          <p:nvPr/>
        </p:nvPicPr>
        <p:blipFill>
          <a:blip r:embed="rId2"/>
          <a:stretch>
            <a:fillRect/>
          </a:stretch>
        </p:blipFill>
        <p:spPr>
          <a:xfrm>
            <a:off x="2164906" y="2669899"/>
            <a:ext cx="4406718" cy="3071349"/>
          </a:xfrm>
          <a:prstGeom prst="rect">
            <a:avLst/>
          </a:prstGeom>
        </p:spPr>
      </p:pic>
      <p:sp>
        <p:nvSpPr>
          <p:cNvPr id="8" name="Content Placeholder 2">
            <a:extLst>
              <a:ext uri="{FF2B5EF4-FFF2-40B4-BE49-F238E27FC236}">
                <a16:creationId xmlns:a16="http://schemas.microsoft.com/office/drawing/2014/main" id="{DF440B96-4DD3-30B4-258A-338D4A2786EB}"/>
              </a:ext>
            </a:extLst>
          </p:cNvPr>
          <p:cNvSpPr txBox="1">
            <a:spLocks/>
          </p:cNvSpPr>
          <p:nvPr/>
        </p:nvSpPr>
        <p:spPr>
          <a:xfrm>
            <a:off x="712479" y="1681018"/>
            <a:ext cx="4302866" cy="822739"/>
          </a:xfrm>
          <a:prstGeom prst="rect">
            <a:avLst/>
          </a:prstGeom>
          <a:ln>
            <a:solidFill>
              <a:srgbClr val="00B0F0"/>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FPC’s ITS3-inspired, but with mandatory differences, to be updated along the way…</a:t>
            </a:r>
          </a:p>
          <a:p>
            <a:pPr marL="0" indent="0">
              <a:buNone/>
            </a:pPr>
            <a:r>
              <a:rPr lang="en-US" sz="1600" b="1" dirty="0">
                <a:solidFill>
                  <a:srgbClr val="FF0000"/>
                </a:solidFill>
              </a:rPr>
              <a:t>now 250*20*0.75 mm</a:t>
            </a:r>
          </a:p>
        </p:txBody>
      </p:sp>
      <p:pic>
        <p:nvPicPr>
          <p:cNvPr id="13" name="Picture 12">
            <a:extLst>
              <a:ext uri="{FF2B5EF4-FFF2-40B4-BE49-F238E27FC236}">
                <a16:creationId xmlns:a16="http://schemas.microsoft.com/office/drawing/2014/main" id="{DD5EA160-45C9-5A19-5F6B-6ADE91ADAF6A}"/>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backgroundRemoval t="27679" b="87798" l="11624" r="93162">
                        <a14:foregroundMark x1="22735" y1="50893" x2="15556" y2="63095"/>
                        <a14:foregroundMark x1="15556" y1="63095" x2="22051" y2="72917"/>
                        <a14:foregroundMark x1="22051" y1="72917" x2="25299" y2="59821"/>
                        <a14:foregroundMark x1="14701" y1="57143" x2="11624" y2="87798"/>
                        <a14:foregroundMark x1="11624" y1="87798" x2="18462" y2="78869"/>
                        <a14:foregroundMark x1="18462" y1="78869" x2="17949" y2="63393"/>
                        <a14:foregroundMark x1="86496" y1="35119" x2="93162" y2="45238"/>
                        <a14:foregroundMark x1="93162" y1="45238" x2="86496" y2="57440"/>
                        <a14:foregroundMark x1="86496" y1="57440" x2="84444" y2="36905"/>
                        <a14:foregroundMark x1="25128" y1="62500" x2="27009" y2="60417"/>
                      </a14:backgroundRemoval>
                    </a14:imgEffect>
                  </a14:imgLayer>
                </a14:imgProps>
              </a:ext>
            </a:extLst>
          </a:blip>
          <a:srcRect l="12324" t="20785" r="3435" b="9190"/>
          <a:stretch/>
        </p:blipFill>
        <p:spPr>
          <a:xfrm>
            <a:off x="1938513" y="4468365"/>
            <a:ext cx="2533371" cy="1209520"/>
          </a:xfrm>
          <a:prstGeom prst="rect">
            <a:avLst/>
          </a:prstGeom>
        </p:spPr>
      </p:pic>
      <p:sp>
        <p:nvSpPr>
          <p:cNvPr id="14" name="TextBox 13">
            <a:extLst>
              <a:ext uri="{FF2B5EF4-FFF2-40B4-BE49-F238E27FC236}">
                <a16:creationId xmlns:a16="http://schemas.microsoft.com/office/drawing/2014/main" id="{89DBD608-1295-B6D5-AD5B-FABA9AD118ED}"/>
              </a:ext>
            </a:extLst>
          </p:cNvPr>
          <p:cNvSpPr txBox="1"/>
          <p:nvPr/>
        </p:nvSpPr>
        <p:spPr>
          <a:xfrm>
            <a:off x="3520790" y="4960909"/>
            <a:ext cx="423514" cy="646331"/>
          </a:xfrm>
          <a:prstGeom prst="rect">
            <a:avLst/>
          </a:prstGeom>
          <a:noFill/>
        </p:spPr>
        <p:txBody>
          <a:bodyPr wrap="none" rtlCol="0">
            <a:spAutoFit/>
          </a:bodyPr>
          <a:lstStyle/>
          <a:p>
            <a:r>
              <a:rPr lang="en-US" sz="3600" b="1" dirty="0"/>
              <a:t>?</a:t>
            </a:r>
          </a:p>
        </p:txBody>
      </p:sp>
      <p:sp>
        <p:nvSpPr>
          <p:cNvPr id="4" name="TextBox 3">
            <a:extLst>
              <a:ext uri="{FF2B5EF4-FFF2-40B4-BE49-F238E27FC236}">
                <a16:creationId xmlns:a16="http://schemas.microsoft.com/office/drawing/2014/main" id="{973E102D-6C62-113F-46C7-846E03E5E211}"/>
              </a:ext>
            </a:extLst>
          </p:cNvPr>
          <p:cNvSpPr txBox="1"/>
          <p:nvPr/>
        </p:nvSpPr>
        <p:spPr>
          <a:xfrm>
            <a:off x="2801080" y="5761864"/>
            <a:ext cx="808235" cy="369332"/>
          </a:xfrm>
          <a:prstGeom prst="rect">
            <a:avLst/>
          </a:prstGeom>
          <a:noFill/>
          <a:ln>
            <a:solidFill>
              <a:schemeClr val="accent4"/>
            </a:solidFill>
          </a:ln>
        </p:spPr>
        <p:txBody>
          <a:bodyPr wrap="none" rtlCol="0">
            <a:spAutoFit/>
          </a:bodyPr>
          <a:lstStyle/>
          <a:p>
            <a:r>
              <a:rPr lang="en-US" dirty="0"/>
              <a:t>h-side</a:t>
            </a:r>
          </a:p>
        </p:txBody>
      </p:sp>
      <p:sp>
        <p:nvSpPr>
          <p:cNvPr id="6" name="TextBox 5">
            <a:extLst>
              <a:ext uri="{FF2B5EF4-FFF2-40B4-BE49-F238E27FC236}">
                <a16:creationId xmlns:a16="http://schemas.microsoft.com/office/drawing/2014/main" id="{55C6F2C6-CF53-5F06-8075-CEC47D360428}"/>
              </a:ext>
            </a:extLst>
          </p:cNvPr>
          <p:cNvSpPr txBox="1"/>
          <p:nvPr/>
        </p:nvSpPr>
        <p:spPr>
          <a:xfrm>
            <a:off x="6763886" y="3750200"/>
            <a:ext cx="803425" cy="369332"/>
          </a:xfrm>
          <a:prstGeom prst="rect">
            <a:avLst/>
          </a:prstGeom>
          <a:noFill/>
          <a:ln>
            <a:solidFill>
              <a:schemeClr val="accent2"/>
            </a:solidFill>
          </a:ln>
        </p:spPr>
        <p:txBody>
          <a:bodyPr wrap="none" rtlCol="0">
            <a:spAutoFit/>
          </a:bodyPr>
          <a:lstStyle/>
          <a:p>
            <a:r>
              <a:rPr lang="en-US" dirty="0"/>
              <a:t>e-side</a:t>
            </a:r>
          </a:p>
        </p:txBody>
      </p:sp>
      <p:sp>
        <p:nvSpPr>
          <p:cNvPr id="10" name="Freeform: Shape 9">
            <a:extLst>
              <a:ext uri="{FF2B5EF4-FFF2-40B4-BE49-F238E27FC236}">
                <a16:creationId xmlns:a16="http://schemas.microsoft.com/office/drawing/2014/main" id="{5E4543B5-423C-B66F-05DE-3F71AE857847}"/>
              </a:ext>
            </a:extLst>
          </p:cNvPr>
          <p:cNvSpPr/>
          <p:nvPr/>
        </p:nvSpPr>
        <p:spPr>
          <a:xfrm rot="800380">
            <a:off x="5490460" y="3605352"/>
            <a:ext cx="1051416" cy="858424"/>
          </a:xfrm>
          <a:custGeom>
            <a:avLst/>
            <a:gdLst>
              <a:gd name="connsiteX0" fmla="*/ 723900 w 933636"/>
              <a:gd name="connsiteY0" fmla="*/ 647072 h 647072"/>
              <a:gd name="connsiteX1" fmla="*/ 933450 w 933636"/>
              <a:gd name="connsiteY1" fmla="*/ 399422 h 647072"/>
              <a:gd name="connsiteX2" fmla="*/ 752475 w 933636"/>
              <a:gd name="connsiteY2" fmla="*/ 27947 h 647072"/>
              <a:gd name="connsiteX3" fmla="*/ 342900 w 933636"/>
              <a:gd name="connsiteY3" fmla="*/ 66047 h 647072"/>
              <a:gd name="connsiteX4" fmla="*/ 0 w 933636"/>
              <a:gd name="connsiteY4" fmla="*/ 380372 h 64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636" h="647072">
                <a:moveTo>
                  <a:pt x="723900" y="647072"/>
                </a:moveTo>
                <a:cubicBezTo>
                  <a:pt x="826294" y="574840"/>
                  <a:pt x="928688" y="502609"/>
                  <a:pt x="933450" y="399422"/>
                </a:cubicBezTo>
                <a:cubicBezTo>
                  <a:pt x="938212" y="296235"/>
                  <a:pt x="850900" y="83509"/>
                  <a:pt x="752475" y="27947"/>
                </a:cubicBezTo>
                <a:cubicBezTo>
                  <a:pt x="654050" y="-27616"/>
                  <a:pt x="468312" y="7309"/>
                  <a:pt x="342900" y="66047"/>
                </a:cubicBezTo>
                <a:cubicBezTo>
                  <a:pt x="217487" y="124784"/>
                  <a:pt x="11112" y="267660"/>
                  <a:pt x="0" y="380372"/>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3CBE688A-1E6C-B50A-C798-9CA0DDEE7E25}"/>
              </a:ext>
            </a:extLst>
          </p:cNvPr>
          <p:cNvSpPr/>
          <p:nvPr/>
        </p:nvSpPr>
        <p:spPr>
          <a:xfrm rot="956837">
            <a:off x="5517889" y="3660731"/>
            <a:ext cx="1051416" cy="858424"/>
          </a:xfrm>
          <a:custGeom>
            <a:avLst/>
            <a:gdLst>
              <a:gd name="connsiteX0" fmla="*/ 723900 w 933636"/>
              <a:gd name="connsiteY0" fmla="*/ 647072 h 647072"/>
              <a:gd name="connsiteX1" fmla="*/ 933450 w 933636"/>
              <a:gd name="connsiteY1" fmla="*/ 399422 h 647072"/>
              <a:gd name="connsiteX2" fmla="*/ 752475 w 933636"/>
              <a:gd name="connsiteY2" fmla="*/ 27947 h 647072"/>
              <a:gd name="connsiteX3" fmla="*/ 342900 w 933636"/>
              <a:gd name="connsiteY3" fmla="*/ 66047 h 647072"/>
              <a:gd name="connsiteX4" fmla="*/ 0 w 933636"/>
              <a:gd name="connsiteY4" fmla="*/ 380372 h 64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636" h="647072">
                <a:moveTo>
                  <a:pt x="723900" y="647072"/>
                </a:moveTo>
                <a:cubicBezTo>
                  <a:pt x="826294" y="574840"/>
                  <a:pt x="928688" y="502609"/>
                  <a:pt x="933450" y="399422"/>
                </a:cubicBezTo>
                <a:cubicBezTo>
                  <a:pt x="938212" y="296235"/>
                  <a:pt x="850900" y="83509"/>
                  <a:pt x="752475" y="27947"/>
                </a:cubicBezTo>
                <a:cubicBezTo>
                  <a:pt x="654050" y="-27616"/>
                  <a:pt x="468312" y="7309"/>
                  <a:pt x="342900" y="66047"/>
                </a:cubicBezTo>
                <a:cubicBezTo>
                  <a:pt x="217487" y="124784"/>
                  <a:pt x="11112" y="267660"/>
                  <a:pt x="0" y="380372"/>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5D74066-0D5A-1D8E-DF92-3972DEB22E41}"/>
              </a:ext>
            </a:extLst>
          </p:cNvPr>
          <p:cNvSpPr/>
          <p:nvPr/>
        </p:nvSpPr>
        <p:spPr>
          <a:xfrm rot="1524029">
            <a:off x="5517889" y="3768022"/>
            <a:ext cx="1051416" cy="858424"/>
          </a:xfrm>
          <a:custGeom>
            <a:avLst/>
            <a:gdLst>
              <a:gd name="connsiteX0" fmla="*/ 723900 w 933636"/>
              <a:gd name="connsiteY0" fmla="*/ 647072 h 647072"/>
              <a:gd name="connsiteX1" fmla="*/ 933450 w 933636"/>
              <a:gd name="connsiteY1" fmla="*/ 399422 h 647072"/>
              <a:gd name="connsiteX2" fmla="*/ 752475 w 933636"/>
              <a:gd name="connsiteY2" fmla="*/ 27947 h 647072"/>
              <a:gd name="connsiteX3" fmla="*/ 342900 w 933636"/>
              <a:gd name="connsiteY3" fmla="*/ 66047 h 647072"/>
              <a:gd name="connsiteX4" fmla="*/ 0 w 933636"/>
              <a:gd name="connsiteY4" fmla="*/ 380372 h 64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636" h="647072">
                <a:moveTo>
                  <a:pt x="723900" y="647072"/>
                </a:moveTo>
                <a:cubicBezTo>
                  <a:pt x="826294" y="574840"/>
                  <a:pt x="928688" y="502609"/>
                  <a:pt x="933450" y="399422"/>
                </a:cubicBezTo>
                <a:cubicBezTo>
                  <a:pt x="938212" y="296235"/>
                  <a:pt x="850900" y="83509"/>
                  <a:pt x="752475" y="27947"/>
                </a:cubicBezTo>
                <a:cubicBezTo>
                  <a:pt x="654050" y="-27616"/>
                  <a:pt x="468312" y="7309"/>
                  <a:pt x="342900" y="66047"/>
                </a:cubicBezTo>
                <a:cubicBezTo>
                  <a:pt x="217487" y="124784"/>
                  <a:pt x="11112" y="267660"/>
                  <a:pt x="0" y="380372"/>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70747834-9F67-2329-E44B-A806720655F7}"/>
              </a:ext>
            </a:extLst>
          </p:cNvPr>
          <p:cNvSpPr txBox="1">
            <a:spLocks/>
          </p:cNvSpPr>
          <p:nvPr/>
        </p:nvSpPr>
        <p:spPr>
          <a:xfrm>
            <a:off x="7185012" y="4468365"/>
            <a:ext cx="3212578" cy="1209520"/>
          </a:xfrm>
          <a:prstGeom prst="rect">
            <a:avLst/>
          </a:prstGeom>
          <a:ln>
            <a:solidFill>
              <a:schemeClr val="accent1">
                <a:lumMod val="60000"/>
                <a:lumOff val="40000"/>
              </a:schemeClr>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cables or FPC’s? </a:t>
            </a:r>
          </a:p>
          <a:p>
            <a:pPr marL="0" indent="0">
              <a:buNone/>
            </a:pPr>
            <a:r>
              <a:rPr lang="en-US" sz="1600" dirty="0"/>
              <a:t>we tried with the first hypothesis as a placeholder, to figure out the possible routing – one cable per phase/ground, </a:t>
            </a:r>
            <a:r>
              <a:rPr lang="en-US" sz="1600" b="1" dirty="0">
                <a:solidFill>
                  <a:srgbClr val="FF0000"/>
                </a:solidFill>
              </a:rPr>
              <a:t>1 mm </a:t>
            </a:r>
            <a:r>
              <a:rPr lang="en-US" sz="1600" b="1" dirty="0">
                <a:solidFill>
                  <a:srgbClr val="FF0000"/>
                </a:solidFill>
                <a:sym typeface="Symbol" panose="05050102010706020507" pitchFamily="18" charset="2"/>
              </a:rPr>
              <a:t></a:t>
            </a:r>
            <a:endParaRPr lang="en-US" sz="1600" b="1" dirty="0">
              <a:solidFill>
                <a:srgbClr val="FF0000"/>
              </a:solidFill>
            </a:endParaRPr>
          </a:p>
        </p:txBody>
      </p:sp>
      <p:cxnSp>
        <p:nvCxnSpPr>
          <p:cNvPr id="19" name="Connector: Curved 18">
            <a:extLst>
              <a:ext uri="{FF2B5EF4-FFF2-40B4-BE49-F238E27FC236}">
                <a16:creationId xmlns:a16="http://schemas.microsoft.com/office/drawing/2014/main" id="{369C0AF2-F897-A09B-07F1-53CA6333FC9F}"/>
              </a:ext>
            </a:extLst>
          </p:cNvPr>
          <p:cNvCxnSpPr>
            <a:cxnSpLocks/>
            <a:stCxn id="17" idx="1"/>
          </p:cNvCxnSpPr>
          <p:nvPr/>
        </p:nvCxnSpPr>
        <p:spPr>
          <a:xfrm rot="10800000">
            <a:off x="6474236" y="4596791"/>
            <a:ext cx="710776" cy="476335"/>
          </a:xfrm>
          <a:prstGeom prst="curvedConnector3">
            <a:avLst>
              <a:gd name="adj1" fmla="val 50000"/>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pic>
        <p:nvPicPr>
          <p:cNvPr id="33" name="Picture 32" descr="A blue and white drawing of a person with wings and a beard&#10;&#10;Description automatically generated">
            <a:extLst>
              <a:ext uri="{FF2B5EF4-FFF2-40B4-BE49-F238E27FC236}">
                <a16:creationId xmlns:a16="http://schemas.microsoft.com/office/drawing/2014/main" id="{F9284A40-6041-EE9E-9A4F-C272FF85C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7962" y="1116752"/>
            <a:ext cx="2306289" cy="2217963"/>
          </a:xfrm>
          <a:prstGeom prst="rect">
            <a:avLst/>
          </a:prstGeom>
        </p:spPr>
      </p:pic>
      <p:sp>
        <p:nvSpPr>
          <p:cNvPr id="34" name="Content Placeholder 2">
            <a:extLst>
              <a:ext uri="{FF2B5EF4-FFF2-40B4-BE49-F238E27FC236}">
                <a16:creationId xmlns:a16="http://schemas.microsoft.com/office/drawing/2014/main" id="{2B8320C1-0300-D2AC-254F-E8E716CC832D}"/>
              </a:ext>
            </a:extLst>
          </p:cNvPr>
          <p:cNvSpPr txBox="1">
            <a:spLocks/>
          </p:cNvSpPr>
          <p:nvPr/>
        </p:nvSpPr>
        <p:spPr>
          <a:xfrm>
            <a:off x="8089089" y="1964978"/>
            <a:ext cx="2469021" cy="621346"/>
          </a:xfrm>
          <a:prstGeom prst="rect">
            <a:avLst/>
          </a:prstGeom>
          <a:ln>
            <a:solidFill>
              <a:schemeClr val="accent1">
                <a:lumMod val="60000"/>
                <a:lumOff val="4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Cooling: a first guess on air distribution on the layers</a:t>
            </a:r>
          </a:p>
        </p:txBody>
      </p:sp>
      <p:sp>
        <p:nvSpPr>
          <p:cNvPr id="9" name="Title 1">
            <a:extLst>
              <a:ext uri="{FF2B5EF4-FFF2-40B4-BE49-F238E27FC236}">
                <a16:creationId xmlns:a16="http://schemas.microsoft.com/office/drawing/2014/main" id="{D9E18D51-489F-3900-9B17-FC5FCC69A4F7}"/>
              </a:ext>
            </a:extLst>
          </p:cNvPr>
          <p:cNvSpPr>
            <a:spLocks noGrp="1"/>
          </p:cNvSpPr>
          <p:nvPr>
            <p:ph type="title"/>
          </p:nvPr>
        </p:nvSpPr>
        <p:spPr>
          <a:xfrm>
            <a:off x="897201" y="5957"/>
            <a:ext cx="10515600" cy="1325563"/>
          </a:xfrm>
        </p:spPr>
        <p:txBody>
          <a:bodyPr/>
          <a:lstStyle/>
          <a:p>
            <a:r>
              <a:rPr lang="en-US" dirty="0"/>
              <a:t>Starting points for services</a:t>
            </a:r>
          </a:p>
        </p:txBody>
      </p:sp>
      <p:pic>
        <p:nvPicPr>
          <p:cNvPr id="11" name="Picture 6" descr="A picture containing symbol, graphics, font, logo&#10;&#10;Description automatically generated">
            <a:extLst>
              <a:ext uri="{FF2B5EF4-FFF2-40B4-BE49-F238E27FC236}">
                <a16:creationId xmlns:a16="http://schemas.microsoft.com/office/drawing/2014/main" id="{F4F38E5E-A633-A283-1CC1-718F2D858F63}"/>
              </a:ext>
            </a:extLst>
          </p:cNvPr>
          <p:cNvPicPr>
            <a:picLocks noChangeAspect="1"/>
          </p:cNvPicPr>
          <p:nvPr/>
        </p:nvPicPr>
        <p:blipFill>
          <a:blip r:embed="rId6"/>
          <a:stretch>
            <a:fillRect/>
          </a:stretch>
        </p:blipFill>
        <p:spPr>
          <a:xfrm>
            <a:off x="0" y="5957"/>
            <a:ext cx="897201" cy="624341"/>
          </a:xfrm>
          <a:prstGeom prst="rect">
            <a:avLst/>
          </a:prstGeom>
        </p:spPr>
      </p:pic>
      <p:pic>
        <p:nvPicPr>
          <p:cNvPr id="12" name="Picture 11" descr="A blue and black logo&#10;&#10;Description automatically generated">
            <a:extLst>
              <a:ext uri="{FF2B5EF4-FFF2-40B4-BE49-F238E27FC236}">
                <a16:creationId xmlns:a16="http://schemas.microsoft.com/office/drawing/2014/main" id="{C43F613D-AD91-2AB9-C175-937CE6A1AC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3994" y="-1913"/>
            <a:ext cx="1375646" cy="621792"/>
          </a:xfrm>
          <a:prstGeom prst="rect">
            <a:avLst/>
          </a:prstGeom>
        </p:spPr>
      </p:pic>
      <p:cxnSp>
        <p:nvCxnSpPr>
          <p:cNvPr id="18" name="Connector: Curved 17">
            <a:extLst>
              <a:ext uri="{FF2B5EF4-FFF2-40B4-BE49-F238E27FC236}">
                <a16:creationId xmlns:a16="http://schemas.microsoft.com/office/drawing/2014/main" id="{3F0C567B-FF7B-43E9-75E6-31C089124AD7}"/>
              </a:ext>
            </a:extLst>
          </p:cNvPr>
          <p:cNvCxnSpPr>
            <a:cxnSpLocks/>
            <a:stCxn id="8" idx="2"/>
            <a:endCxn id="13" idx="1"/>
          </p:cNvCxnSpPr>
          <p:nvPr/>
        </p:nvCxnSpPr>
        <p:spPr>
          <a:xfrm rot="5400000">
            <a:off x="1116529" y="3325742"/>
            <a:ext cx="2569368" cy="925399"/>
          </a:xfrm>
          <a:prstGeom prst="curvedConnector4">
            <a:avLst>
              <a:gd name="adj1" fmla="val 38231"/>
              <a:gd name="adj2" fmla="val 124703"/>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A7AC65F-400B-A058-3920-89F7F184C985}"/>
              </a:ext>
            </a:extLst>
          </p:cNvPr>
          <p:cNvSpPr txBox="1"/>
          <p:nvPr/>
        </p:nvSpPr>
        <p:spPr>
          <a:xfrm>
            <a:off x="5097650" y="6131196"/>
            <a:ext cx="1894749" cy="369332"/>
          </a:xfrm>
          <a:prstGeom prst="rect">
            <a:avLst/>
          </a:prstGeom>
          <a:noFill/>
        </p:spPr>
        <p:txBody>
          <a:bodyPr wrap="none" rtlCol="0">
            <a:spAutoFit/>
          </a:bodyPr>
          <a:lstStyle/>
          <a:p>
            <a:r>
              <a:rPr lang="en-US" dirty="0"/>
              <a:t>‘’local mechanics’’</a:t>
            </a:r>
          </a:p>
        </p:txBody>
      </p:sp>
      <p:cxnSp>
        <p:nvCxnSpPr>
          <p:cNvPr id="5" name="Straight Arrow Connector 4">
            <a:extLst>
              <a:ext uri="{FF2B5EF4-FFF2-40B4-BE49-F238E27FC236}">
                <a16:creationId xmlns:a16="http://schemas.microsoft.com/office/drawing/2014/main" id="{EED5ED49-A428-1381-5D15-0C153E74D9EB}"/>
              </a:ext>
            </a:extLst>
          </p:cNvPr>
          <p:cNvCxnSpPr>
            <a:cxnSpLocks/>
          </p:cNvCxnSpPr>
          <p:nvPr/>
        </p:nvCxnSpPr>
        <p:spPr>
          <a:xfrm flipH="1" flipV="1">
            <a:off x="5015345" y="5124336"/>
            <a:ext cx="1000823" cy="1006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E2E76BC4-7CC2-9E30-C10B-6251EE157BDD}"/>
              </a:ext>
            </a:extLst>
          </p:cNvPr>
          <p:cNvSpPr>
            <a:spLocks noGrp="1"/>
          </p:cNvSpPr>
          <p:nvPr>
            <p:ph type="dt" sz="half" idx="10"/>
          </p:nvPr>
        </p:nvSpPr>
        <p:spPr/>
        <p:txBody>
          <a:bodyPr/>
          <a:lstStyle/>
          <a:p>
            <a:r>
              <a:rPr lang="en-US"/>
              <a:t>7/25/2024</a:t>
            </a:r>
          </a:p>
        </p:txBody>
      </p:sp>
      <p:sp>
        <p:nvSpPr>
          <p:cNvPr id="20" name="Slide Number Placeholder 19">
            <a:extLst>
              <a:ext uri="{FF2B5EF4-FFF2-40B4-BE49-F238E27FC236}">
                <a16:creationId xmlns:a16="http://schemas.microsoft.com/office/drawing/2014/main" id="{4B0F4929-E150-562F-5D4E-23BD9AE58FBC}"/>
              </a:ext>
            </a:extLst>
          </p:cNvPr>
          <p:cNvSpPr>
            <a:spLocks noGrp="1"/>
          </p:cNvSpPr>
          <p:nvPr>
            <p:ph type="sldNum" sz="quarter" idx="12"/>
          </p:nvPr>
        </p:nvSpPr>
        <p:spPr/>
        <p:txBody>
          <a:bodyPr/>
          <a:lstStyle/>
          <a:p>
            <a:fld id="{C9808A83-BBB2-4C58-B850-FA650C4B8A32}" type="slidenum">
              <a:rPr lang="en-US" smtClean="0"/>
              <a:t>5</a:t>
            </a:fld>
            <a:endParaRPr lang="en-US"/>
          </a:p>
        </p:txBody>
      </p:sp>
    </p:spTree>
    <p:extLst>
      <p:ext uri="{BB962C8B-B14F-4D97-AF65-F5344CB8AC3E}">
        <p14:creationId xmlns:p14="http://schemas.microsoft.com/office/powerpoint/2010/main" val="2392560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metal structure&#10;&#10;Description automatically generated">
            <a:extLst>
              <a:ext uri="{FF2B5EF4-FFF2-40B4-BE49-F238E27FC236}">
                <a16:creationId xmlns:a16="http://schemas.microsoft.com/office/drawing/2014/main" id="{B415AB19-EA6F-608F-C915-2F7CD5AE4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343" y="1901878"/>
            <a:ext cx="6006174" cy="3508657"/>
          </a:xfrm>
          <a:prstGeom prst="rect">
            <a:avLst/>
          </a:prstGeom>
        </p:spPr>
      </p:pic>
      <p:sp>
        <p:nvSpPr>
          <p:cNvPr id="4" name="Date Placeholder 3">
            <a:extLst>
              <a:ext uri="{FF2B5EF4-FFF2-40B4-BE49-F238E27FC236}">
                <a16:creationId xmlns:a16="http://schemas.microsoft.com/office/drawing/2014/main" id="{08E8A4FC-05CA-B5C1-8D70-BA0E7F8689D0}"/>
              </a:ext>
            </a:extLst>
          </p:cNvPr>
          <p:cNvSpPr>
            <a:spLocks noGrp="1"/>
          </p:cNvSpPr>
          <p:nvPr>
            <p:ph type="dt" sz="half" idx="10"/>
          </p:nvPr>
        </p:nvSpPr>
        <p:spPr/>
        <p:txBody>
          <a:bodyPr/>
          <a:lstStyle/>
          <a:p>
            <a:r>
              <a:rPr lang="en-US"/>
              <a:t>7/25/2024</a:t>
            </a:r>
          </a:p>
        </p:txBody>
      </p:sp>
      <p:sp>
        <p:nvSpPr>
          <p:cNvPr id="5" name="Slide Number Placeholder 4">
            <a:extLst>
              <a:ext uri="{FF2B5EF4-FFF2-40B4-BE49-F238E27FC236}">
                <a16:creationId xmlns:a16="http://schemas.microsoft.com/office/drawing/2014/main" id="{946BBE3D-A940-FB1B-BB1C-21DFF1CE670F}"/>
              </a:ext>
            </a:extLst>
          </p:cNvPr>
          <p:cNvSpPr>
            <a:spLocks noGrp="1"/>
          </p:cNvSpPr>
          <p:nvPr>
            <p:ph type="sldNum" sz="quarter" idx="12"/>
          </p:nvPr>
        </p:nvSpPr>
        <p:spPr/>
        <p:txBody>
          <a:bodyPr/>
          <a:lstStyle/>
          <a:p>
            <a:fld id="{C9808A83-BBB2-4C58-B850-FA650C4B8A32}" type="slidenum">
              <a:rPr lang="en-US" smtClean="0"/>
              <a:t>6</a:t>
            </a:fld>
            <a:endParaRPr lang="en-US"/>
          </a:p>
        </p:txBody>
      </p:sp>
      <p:pic>
        <p:nvPicPr>
          <p:cNvPr id="10" name="Picture 6" descr="A picture containing symbol, graphics, font, logo&#10;&#10;Description automatically generated">
            <a:extLst>
              <a:ext uri="{FF2B5EF4-FFF2-40B4-BE49-F238E27FC236}">
                <a16:creationId xmlns:a16="http://schemas.microsoft.com/office/drawing/2014/main" id="{88620700-5639-96A5-61C9-F064A12ED920}"/>
              </a:ext>
            </a:extLst>
          </p:cNvPr>
          <p:cNvPicPr>
            <a:picLocks noChangeAspect="1"/>
          </p:cNvPicPr>
          <p:nvPr/>
        </p:nvPicPr>
        <p:blipFill>
          <a:blip r:embed="rId4"/>
          <a:stretch>
            <a:fillRect/>
          </a:stretch>
        </p:blipFill>
        <p:spPr>
          <a:xfrm>
            <a:off x="0" y="5957"/>
            <a:ext cx="897201" cy="624341"/>
          </a:xfrm>
          <a:prstGeom prst="rect">
            <a:avLst/>
          </a:prstGeom>
        </p:spPr>
      </p:pic>
      <p:pic>
        <p:nvPicPr>
          <p:cNvPr id="11" name="Picture 10" descr="A blue and black logo&#10;&#10;Description automatically generated">
            <a:extLst>
              <a:ext uri="{FF2B5EF4-FFF2-40B4-BE49-F238E27FC236}">
                <a16:creationId xmlns:a16="http://schemas.microsoft.com/office/drawing/2014/main" id="{72659675-35BF-258A-2948-62B087BF4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3994" y="-1913"/>
            <a:ext cx="1375646" cy="621792"/>
          </a:xfrm>
          <a:prstGeom prst="rect">
            <a:avLst/>
          </a:prstGeom>
        </p:spPr>
      </p:pic>
      <p:sp>
        <p:nvSpPr>
          <p:cNvPr id="12" name="Title 1">
            <a:extLst>
              <a:ext uri="{FF2B5EF4-FFF2-40B4-BE49-F238E27FC236}">
                <a16:creationId xmlns:a16="http://schemas.microsoft.com/office/drawing/2014/main" id="{D14FAD6C-24B8-4CF6-783A-E25E2B7804A2}"/>
              </a:ext>
            </a:extLst>
          </p:cNvPr>
          <p:cNvSpPr>
            <a:spLocks noGrp="1"/>
          </p:cNvSpPr>
          <p:nvPr>
            <p:ph type="title"/>
          </p:nvPr>
        </p:nvSpPr>
        <p:spPr>
          <a:xfrm>
            <a:off x="897201" y="5957"/>
            <a:ext cx="10515600" cy="1325563"/>
          </a:xfrm>
        </p:spPr>
        <p:txBody>
          <a:bodyPr/>
          <a:lstStyle/>
          <a:p>
            <a:r>
              <a:rPr lang="en-US" dirty="0"/>
              <a:t>SVT IB global support design</a:t>
            </a:r>
          </a:p>
        </p:txBody>
      </p:sp>
      <p:sp>
        <p:nvSpPr>
          <p:cNvPr id="13" name="TextBox 12">
            <a:extLst>
              <a:ext uri="{FF2B5EF4-FFF2-40B4-BE49-F238E27FC236}">
                <a16:creationId xmlns:a16="http://schemas.microsoft.com/office/drawing/2014/main" id="{659B80A0-34F2-2DBD-5859-991818A531EB}"/>
              </a:ext>
            </a:extLst>
          </p:cNvPr>
          <p:cNvSpPr txBox="1"/>
          <p:nvPr/>
        </p:nvSpPr>
        <p:spPr>
          <a:xfrm>
            <a:off x="160741" y="1526651"/>
            <a:ext cx="3725459" cy="1323439"/>
          </a:xfrm>
          <a:prstGeom prst="rect">
            <a:avLst/>
          </a:prstGeom>
          <a:noFill/>
        </p:spPr>
        <p:txBody>
          <a:bodyPr wrap="square" rtlCol="0">
            <a:spAutoFit/>
          </a:bodyPr>
          <a:lstStyle/>
          <a:p>
            <a:r>
              <a:rPr lang="en-US" sz="1600" b="1" dirty="0"/>
              <a:t>Updated radii from ITS3 TDR sensor size </a:t>
            </a:r>
          </a:p>
          <a:p>
            <a:r>
              <a:rPr lang="en-US" sz="1600" b="1" dirty="0"/>
              <a:t>+ 0.5 mm spacing between sensors</a:t>
            </a:r>
          </a:p>
          <a:p>
            <a:r>
              <a:rPr lang="en-US" sz="1600" b="1" dirty="0"/>
              <a:t>L0 </a:t>
            </a:r>
            <a:r>
              <a:rPr lang="en-US" sz="1600" b="1" dirty="0">
                <a:sym typeface="Wingdings" panose="05000000000000000000" pitchFamily="2" charset="2"/>
              </a:rPr>
              <a:t></a:t>
            </a:r>
            <a:r>
              <a:rPr lang="en-US" sz="1600" b="1" dirty="0">
                <a:solidFill>
                  <a:srgbClr val="FF0000"/>
                </a:solidFill>
              </a:rPr>
              <a:t> r = 37.5 mm</a:t>
            </a:r>
          </a:p>
          <a:p>
            <a:r>
              <a:rPr lang="en-US" sz="1600" b="1" dirty="0"/>
              <a:t>L1 </a:t>
            </a:r>
            <a:r>
              <a:rPr lang="en-US" sz="1600" b="1" dirty="0">
                <a:sym typeface="Wingdings" panose="05000000000000000000" pitchFamily="2" charset="2"/>
              </a:rPr>
              <a:t></a:t>
            </a:r>
            <a:r>
              <a:rPr lang="en-US" sz="1600" b="1" dirty="0">
                <a:solidFill>
                  <a:srgbClr val="FF0000"/>
                </a:solidFill>
                <a:sym typeface="Wingdings" panose="05000000000000000000" pitchFamily="2" charset="2"/>
              </a:rPr>
              <a:t> </a:t>
            </a:r>
            <a:r>
              <a:rPr lang="en-US" sz="1600" b="1" dirty="0">
                <a:solidFill>
                  <a:srgbClr val="FF0000"/>
                </a:solidFill>
              </a:rPr>
              <a:t>r = 50 mm</a:t>
            </a:r>
          </a:p>
          <a:p>
            <a:r>
              <a:rPr lang="en-US" sz="1600" b="1" dirty="0"/>
              <a:t>L2 </a:t>
            </a:r>
            <a:r>
              <a:rPr lang="en-US" sz="1600" b="1" dirty="0">
                <a:sym typeface="Wingdings" panose="05000000000000000000" pitchFamily="2" charset="2"/>
              </a:rPr>
              <a:t></a:t>
            </a:r>
            <a:r>
              <a:rPr lang="en-US" sz="1600" b="1" dirty="0">
                <a:solidFill>
                  <a:srgbClr val="FF0000"/>
                </a:solidFill>
              </a:rPr>
              <a:t> r = 125 mm</a:t>
            </a:r>
          </a:p>
        </p:txBody>
      </p:sp>
      <p:sp>
        <p:nvSpPr>
          <p:cNvPr id="14" name="TextBox 13">
            <a:extLst>
              <a:ext uri="{FF2B5EF4-FFF2-40B4-BE49-F238E27FC236}">
                <a16:creationId xmlns:a16="http://schemas.microsoft.com/office/drawing/2014/main" id="{6779B516-93EF-AF04-09FB-3F6AC4FB2F4C}"/>
              </a:ext>
            </a:extLst>
          </p:cNvPr>
          <p:cNvSpPr txBox="1"/>
          <p:nvPr/>
        </p:nvSpPr>
        <p:spPr>
          <a:xfrm>
            <a:off x="21115" y="3270040"/>
            <a:ext cx="5741510" cy="2215991"/>
          </a:xfrm>
          <a:prstGeom prst="rect">
            <a:avLst/>
          </a:prstGeom>
          <a:noFill/>
        </p:spPr>
        <p:txBody>
          <a:bodyPr wrap="square" rtlCol="0">
            <a:spAutoFit/>
          </a:bodyPr>
          <a:lstStyle/>
          <a:p>
            <a:r>
              <a:rPr lang="en-US" dirty="0"/>
              <a:t>Material of the support: likely, carbon fiber composite (CFC)</a:t>
            </a:r>
          </a:p>
          <a:p>
            <a:endParaRPr lang="en-US" dirty="0"/>
          </a:p>
          <a:p>
            <a:pPr marL="285750" indent="-285750">
              <a:buFont typeface="Arial" panose="020B0604020202020204" pitchFamily="34" charset="0"/>
              <a:buChar char="•"/>
            </a:pPr>
            <a:r>
              <a:rPr lang="en-US" dirty="0"/>
              <a:t>Symmetric design e-h side, but for cables routing</a:t>
            </a:r>
          </a:p>
          <a:p>
            <a:pPr marL="285750" indent="-285750">
              <a:buFont typeface="Arial" panose="020B0604020202020204" pitchFamily="34" charset="0"/>
              <a:buChar char="•"/>
            </a:pPr>
            <a:r>
              <a:rPr lang="en-US" dirty="0"/>
              <a:t>Half-cones to support IB and connect to OB</a:t>
            </a:r>
          </a:p>
          <a:p>
            <a:pPr marL="285750" indent="-285750">
              <a:buFont typeface="Arial" panose="020B0604020202020204" pitchFamily="34" charset="0"/>
              <a:buChar char="•"/>
            </a:pPr>
            <a:r>
              <a:rPr lang="en-US" dirty="0"/>
              <a:t>Frames to support the sensors (on their local mechanics)  </a:t>
            </a:r>
          </a:p>
          <a:p>
            <a:pPr marL="285750" indent="-285750">
              <a:buFont typeface="Arial" panose="020B0604020202020204" pitchFamily="34" charset="0"/>
              <a:buChar char="•"/>
            </a:pPr>
            <a:r>
              <a:rPr lang="en-US" dirty="0"/>
              <a:t>Light-material wall (</a:t>
            </a:r>
            <a:r>
              <a:rPr lang="en-US" dirty="0" err="1"/>
              <a:t>kapton</a:t>
            </a:r>
            <a:r>
              <a:rPr lang="en-US" dirty="0"/>
              <a:t> or other </a:t>
            </a:r>
            <a:r>
              <a:rPr lang="en-US" dirty="0" err="1"/>
              <a:t>polymide</a:t>
            </a:r>
            <a:r>
              <a:rPr lang="en-US" dirty="0"/>
              <a:t>) to protect L2 while minimizing  X/X</a:t>
            </a:r>
            <a:r>
              <a:rPr lang="en-US" baseline="-25000" dirty="0"/>
              <a:t>0 </a:t>
            </a:r>
            <a:r>
              <a:rPr lang="en-US" dirty="0"/>
              <a:t> in the sensitive area</a:t>
            </a:r>
          </a:p>
          <a:p>
            <a:endParaRPr lang="en-US" baseline="-25000" dirty="0"/>
          </a:p>
        </p:txBody>
      </p:sp>
      <p:sp>
        <p:nvSpPr>
          <p:cNvPr id="15" name="TextBox 14">
            <a:extLst>
              <a:ext uri="{FF2B5EF4-FFF2-40B4-BE49-F238E27FC236}">
                <a16:creationId xmlns:a16="http://schemas.microsoft.com/office/drawing/2014/main" id="{606BBB27-8984-83FC-904B-52AEC4DBC68D}"/>
              </a:ext>
            </a:extLst>
          </p:cNvPr>
          <p:cNvSpPr txBox="1"/>
          <p:nvPr/>
        </p:nvSpPr>
        <p:spPr>
          <a:xfrm>
            <a:off x="5357840" y="2033443"/>
            <a:ext cx="2174185" cy="369332"/>
          </a:xfrm>
          <a:prstGeom prst="rect">
            <a:avLst/>
          </a:prstGeom>
          <a:noFill/>
        </p:spPr>
        <p:txBody>
          <a:bodyPr wrap="none" rtlCol="0">
            <a:spAutoFit/>
          </a:bodyPr>
          <a:lstStyle/>
          <a:p>
            <a:r>
              <a:rPr lang="en-US" dirty="0"/>
              <a:t>IB half barrel support</a:t>
            </a:r>
          </a:p>
        </p:txBody>
      </p:sp>
      <p:cxnSp>
        <p:nvCxnSpPr>
          <p:cNvPr id="3" name="Straight Arrow Connector 2">
            <a:extLst>
              <a:ext uri="{FF2B5EF4-FFF2-40B4-BE49-F238E27FC236}">
                <a16:creationId xmlns:a16="http://schemas.microsoft.com/office/drawing/2014/main" id="{D45AD1B1-6B16-6610-5753-6EE9FBB56120}"/>
              </a:ext>
            </a:extLst>
          </p:cNvPr>
          <p:cNvCxnSpPr>
            <a:cxnSpLocks/>
          </p:cNvCxnSpPr>
          <p:nvPr/>
        </p:nvCxnSpPr>
        <p:spPr>
          <a:xfrm flipV="1">
            <a:off x="4479636" y="3397881"/>
            <a:ext cx="2837256" cy="86008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ADBD24B-EFD7-E6D4-65B3-3790F4DC9BB2}"/>
              </a:ext>
            </a:extLst>
          </p:cNvPr>
          <p:cNvCxnSpPr>
            <a:cxnSpLocks/>
          </p:cNvCxnSpPr>
          <p:nvPr/>
        </p:nvCxnSpPr>
        <p:spPr>
          <a:xfrm>
            <a:off x="8410575" y="4543785"/>
            <a:ext cx="638175" cy="0"/>
          </a:xfrm>
          <a:prstGeom prst="straightConnector1">
            <a:avLst/>
          </a:prstGeom>
          <a:ln w="28575">
            <a:solidFill>
              <a:srgbClr val="00B0F0"/>
            </a:solidFill>
            <a:tailEnd type="triangle"/>
          </a:ln>
        </p:spPr>
        <p:style>
          <a:lnRef idx="1">
            <a:schemeClr val="accent4"/>
          </a:lnRef>
          <a:fillRef idx="0">
            <a:schemeClr val="accent4"/>
          </a:fillRef>
          <a:effectRef idx="0">
            <a:schemeClr val="accent4"/>
          </a:effectRef>
          <a:fontRef idx="minor">
            <a:schemeClr val="tx1"/>
          </a:fontRef>
        </p:style>
      </p:cxnSp>
      <p:cxnSp>
        <p:nvCxnSpPr>
          <p:cNvPr id="36" name="Straight Arrow Connector 35">
            <a:extLst>
              <a:ext uri="{FF2B5EF4-FFF2-40B4-BE49-F238E27FC236}">
                <a16:creationId xmlns:a16="http://schemas.microsoft.com/office/drawing/2014/main" id="{9161BA7C-DE74-35BB-0AD5-FC516199EFB7}"/>
              </a:ext>
            </a:extLst>
          </p:cNvPr>
          <p:cNvCxnSpPr>
            <a:cxnSpLocks/>
          </p:cNvCxnSpPr>
          <p:nvPr/>
        </p:nvCxnSpPr>
        <p:spPr>
          <a:xfrm>
            <a:off x="5762625" y="4859049"/>
            <a:ext cx="2343150" cy="303501"/>
          </a:xfrm>
          <a:prstGeom prst="straightConnector1">
            <a:avLst/>
          </a:prstGeom>
          <a:ln w="28575">
            <a:solidFill>
              <a:schemeClr val="accent4">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pic>
        <p:nvPicPr>
          <p:cNvPr id="32" name="Picture 31" descr="A red and blue lines on a black background&#10;&#10;Description automatically generated">
            <a:extLst>
              <a:ext uri="{FF2B5EF4-FFF2-40B4-BE49-F238E27FC236}">
                <a16:creationId xmlns:a16="http://schemas.microsoft.com/office/drawing/2014/main" id="{8225FE20-B4C4-E4D4-6E6B-331231EBFC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3102">
            <a:off x="9253963" y="1429411"/>
            <a:ext cx="1324507" cy="487685"/>
          </a:xfrm>
          <a:prstGeom prst="rect">
            <a:avLst/>
          </a:prstGeom>
        </p:spPr>
      </p:pic>
      <p:cxnSp>
        <p:nvCxnSpPr>
          <p:cNvPr id="40" name="Straight Arrow Connector 39">
            <a:extLst>
              <a:ext uri="{FF2B5EF4-FFF2-40B4-BE49-F238E27FC236}">
                <a16:creationId xmlns:a16="http://schemas.microsoft.com/office/drawing/2014/main" id="{8BD40E9D-B77E-C3E0-CA3D-A8A6B54DF14B}"/>
              </a:ext>
            </a:extLst>
          </p:cNvPr>
          <p:cNvCxnSpPr>
            <a:cxnSpLocks/>
          </p:cNvCxnSpPr>
          <p:nvPr/>
        </p:nvCxnSpPr>
        <p:spPr>
          <a:xfrm>
            <a:off x="8410575" y="4543785"/>
            <a:ext cx="304800" cy="315264"/>
          </a:xfrm>
          <a:prstGeom prst="straightConnector1">
            <a:avLst/>
          </a:prstGeom>
          <a:ln w="28575">
            <a:solidFill>
              <a:srgbClr val="00B0F0"/>
            </a:solidFill>
            <a:tailEnd type="triangle"/>
          </a:ln>
        </p:spPr>
        <p:style>
          <a:lnRef idx="1">
            <a:schemeClr val="accent4"/>
          </a:lnRef>
          <a:fillRef idx="0">
            <a:schemeClr val="accent4"/>
          </a:fillRef>
          <a:effectRef idx="0">
            <a:schemeClr val="accent4"/>
          </a:effectRef>
          <a:fontRef idx="minor">
            <a:schemeClr val="tx1"/>
          </a:fontRef>
        </p:style>
      </p:cxnSp>
      <p:cxnSp>
        <p:nvCxnSpPr>
          <p:cNvPr id="52" name="Straight Connector 51">
            <a:extLst>
              <a:ext uri="{FF2B5EF4-FFF2-40B4-BE49-F238E27FC236}">
                <a16:creationId xmlns:a16="http://schemas.microsoft.com/office/drawing/2014/main" id="{DD6A0279-7719-5F54-2D56-7AB48CC50142}"/>
              </a:ext>
            </a:extLst>
          </p:cNvPr>
          <p:cNvCxnSpPr>
            <a:cxnSpLocks/>
          </p:cNvCxnSpPr>
          <p:nvPr/>
        </p:nvCxnSpPr>
        <p:spPr>
          <a:xfrm>
            <a:off x="5762625" y="4543785"/>
            <a:ext cx="264795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56" name="Picture 55" descr="A colorful circle on a black background&#10;&#10;Description automatically generated">
            <a:extLst>
              <a:ext uri="{FF2B5EF4-FFF2-40B4-BE49-F238E27FC236}">
                <a16:creationId xmlns:a16="http://schemas.microsoft.com/office/drawing/2014/main" id="{8CE52403-DB78-D37F-8D80-FF992FAB79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7659" y="2032712"/>
            <a:ext cx="1587766" cy="762276"/>
          </a:xfrm>
          <a:prstGeom prst="rect">
            <a:avLst/>
          </a:prstGeom>
        </p:spPr>
      </p:pic>
      <p:sp>
        <p:nvSpPr>
          <p:cNvPr id="57" name="TextBox 56">
            <a:extLst>
              <a:ext uri="{FF2B5EF4-FFF2-40B4-BE49-F238E27FC236}">
                <a16:creationId xmlns:a16="http://schemas.microsoft.com/office/drawing/2014/main" id="{0E9E7A10-3840-C9A7-3E1D-68D88DCFE1A3}"/>
              </a:ext>
            </a:extLst>
          </p:cNvPr>
          <p:cNvSpPr txBox="1"/>
          <p:nvPr/>
        </p:nvSpPr>
        <p:spPr>
          <a:xfrm>
            <a:off x="7853568" y="6333059"/>
            <a:ext cx="1723613" cy="338554"/>
          </a:xfrm>
          <a:prstGeom prst="rect">
            <a:avLst/>
          </a:prstGeom>
          <a:noFill/>
        </p:spPr>
        <p:txBody>
          <a:bodyPr wrap="none" rtlCol="0">
            <a:spAutoFit/>
          </a:bodyPr>
          <a:lstStyle/>
          <a:p>
            <a:r>
              <a:rPr lang="en-US" sz="1600" dirty="0"/>
              <a:t>CAD by M. </a:t>
            </a:r>
            <a:r>
              <a:rPr lang="en-US" sz="1600" dirty="0" err="1"/>
              <a:t>Turcato</a:t>
            </a:r>
            <a:endParaRPr lang="en-US" sz="1600" dirty="0"/>
          </a:p>
        </p:txBody>
      </p:sp>
    </p:spTree>
    <p:extLst>
      <p:ext uri="{BB962C8B-B14F-4D97-AF65-F5344CB8AC3E}">
        <p14:creationId xmlns:p14="http://schemas.microsoft.com/office/powerpoint/2010/main" val="801224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een screen with a white border&#10;&#10;Description automatically generated">
            <a:extLst>
              <a:ext uri="{FF2B5EF4-FFF2-40B4-BE49-F238E27FC236}">
                <a16:creationId xmlns:a16="http://schemas.microsoft.com/office/drawing/2014/main" id="{4F5D4190-2D8F-B7C2-072D-FC1160664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1785" y="3163344"/>
            <a:ext cx="7308268" cy="2578146"/>
          </a:xfrm>
          <a:prstGeom prst="rect">
            <a:avLst/>
          </a:prstGeom>
        </p:spPr>
      </p:pic>
      <p:pic>
        <p:nvPicPr>
          <p:cNvPr id="14" name="Picture 13" descr="A green screen with a white border&#10;&#10;Description automatically generated">
            <a:extLst>
              <a:ext uri="{FF2B5EF4-FFF2-40B4-BE49-F238E27FC236}">
                <a16:creationId xmlns:a16="http://schemas.microsoft.com/office/drawing/2014/main" id="{48F1A655-4E22-81C6-AAFE-C945013EC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868817" y="1838779"/>
            <a:ext cx="6117734" cy="1998240"/>
          </a:xfrm>
          <a:prstGeom prst="rect">
            <a:avLst/>
          </a:prstGeom>
        </p:spPr>
      </p:pic>
      <p:sp>
        <p:nvSpPr>
          <p:cNvPr id="43" name="Arrow: Left 42">
            <a:extLst>
              <a:ext uri="{FF2B5EF4-FFF2-40B4-BE49-F238E27FC236}">
                <a16:creationId xmlns:a16="http://schemas.microsoft.com/office/drawing/2014/main" id="{594EA3D7-D13B-8D70-AB47-C9727CCCE85B}"/>
              </a:ext>
            </a:extLst>
          </p:cNvPr>
          <p:cNvSpPr/>
          <p:nvPr/>
        </p:nvSpPr>
        <p:spPr>
          <a:xfrm>
            <a:off x="8853490" y="1898835"/>
            <a:ext cx="417680" cy="222596"/>
          </a:xfrm>
          <a:prstGeom prst="leftArrow">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08E8A4FC-05CA-B5C1-8D70-BA0E7F8689D0}"/>
              </a:ext>
            </a:extLst>
          </p:cNvPr>
          <p:cNvSpPr>
            <a:spLocks noGrp="1"/>
          </p:cNvSpPr>
          <p:nvPr>
            <p:ph type="dt" sz="half" idx="10"/>
          </p:nvPr>
        </p:nvSpPr>
        <p:spPr/>
        <p:txBody>
          <a:bodyPr/>
          <a:lstStyle/>
          <a:p>
            <a:r>
              <a:rPr lang="en-US"/>
              <a:t>7/25/2024</a:t>
            </a:r>
          </a:p>
        </p:txBody>
      </p:sp>
      <p:sp>
        <p:nvSpPr>
          <p:cNvPr id="5" name="Slide Number Placeholder 4">
            <a:extLst>
              <a:ext uri="{FF2B5EF4-FFF2-40B4-BE49-F238E27FC236}">
                <a16:creationId xmlns:a16="http://schemas.microsoft.com/office/drawing/2014/main" id="{946BBE3D-A940-FB1B-BB1C-21DFF1CE670F}"/>
              </a:ext>
            </a:extLst>
          </p:cNvPr>
          <p:cNvSpPr>
            <a:spLocks noGrp="1"/>
          </p:cNvSpPr>
          <p:nvPr>
            <p:ph type="sldNum" sz="quarter" idx="12"/>
          </p:nvPr>
        </p:nvSpPr>
        <p:spPr/>
        <p:txBody>
          <a:bodyPr/>
          <a:lstStyle/>
          <a:p>
            <a:fld id="{C9808A83-BBB2-4C58-B850-FA650C4B8A32}" type="slidenum">
              <a:rPr lang="en-US" smtClean="0"/>
              <a:t>7</a:t>
            </a:fld>
            <a:endParaRPr lang="en-US"/>
          </a:p>
        </p:txBody>
      </p:sp>
      <p:pic>
        <p:nvPicPr>
          <p:cNvPr id="10" name="Picture 6" descr="A picture containing symbol, graphics, font, logo&#10;&#10;Description automatically generated">
            <a:extLst>
              <a:ext uri="{FF2B5EF4-FFF2-40B4-BE49-F238E27FC236}">
                <a16:creationId xmlns:a16="http://schemas.microsoft.com/office/drawing/2014/main" id="{88620700-5639-96A5-61C9-F064A12ED920}"/>
              </a:ext>
            </a:extLst>
          </p:cNvPr>
          <p:cNvPicPr>
            <a:picLocks noChangeAspect="1"/>
          </p:cNvPicPr>
          <p:nvPr/>
        </p:nvPicPr>
        <p:blipFill>
          <a:blip r:embed="rId4"/>
          <a:stretch>
            <a:fillRect/>
          </a:stretch>
        </p:blipFill>
        <p:spPr>
          <a:xfrm>
            <a:off x="0" y="5957"/>
            <a:ext cx="897201" cy="624341"/>
          </a:xfrm>
          <a:prstGeom prst="rect">
            <a:avLst/>
          </a:prstGeom>
        </p:spPr>
      </p:pic>
      <p:pic>
        <p:nvPicPr>
          <p:cNvPr id="11" name="Picture 10" descr="A blue and black logo&#10;&#10;Description automatically generated">
            <a:extLst>
              <a:ext uri="{FF2B5EF4-FFF2-40B4-BE49-F238E27FC236}">
                <a16:creationId xmlns:a16="http://schemas.microsoft.com/office/drawing/2014/main" id="{72659675-35BF-258A-2948-62B087BF4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3994" y="-1913"/>
            <a:ext cx="1375646" cy="621792"/>
          </a:xfrm>
          <a:prstGeom prst="rect">
            <a:avLst/>
          </a:prstGeom>
        </p:spPr>
      </p:pic>
      <p:sp>
        <p:nvSpPr>
          <p:cNvPr id="12" name="Title 1">
            <a:extLst>
              <a:ext uri="{FF2B5EF4-FFF2-40B4-BE49-F238E27FC236}">
                <a16:creationId xmlns:a16="http://schemas.microsoft.com/office/drawing/2014/main" id="{D14FAD6C-24B8-4CF6-783A-E25E2B7804A2}"/>
              </a:ext>
            </a:extLst>
          </p:cNvPr>
          <p:cNvSpPr>
            <a:spLocks noGrp="1"/>
          </p:cNvSpPr>
          <p:nvPr>
            <p:ph type="title"/>
          </p:nvPr>
        </p:nvSpPr>
        <p:spPr>
          <a:xfrm>
            <a:off x="897201" y="5957"/>
            <a:ext cx="10515600" cy="1325563"/>
          </a:xfrm>
        </p:spPr>
        <p:txBody>
          <a:bodyPr/>
          <a:lstStyle/>
          <a:p>
            <a:r>
              <a:rPr lang="en-US" dirty="0"/>
              <a:t>L0-L1 local mechanics  </a:t>
            </a:r>
          </a:p>
        </p:txBody>
      </p:sp>
      <p:pic>
        <p:nvPicPr>
          <p:cNvPr id="8" name="Picture 7" descr="A green and grey electrical wires">
            <a:extLst>
              <a:ext uri="{FF2B5EF4-FFF2-40B4-BE49-F238E27FC236}">
                <a16:creationId xmlns:a16="http://schemas.microsoft.com/office/drawing/2014/main" id="{20D411C3-494C-F9AD-A608-B5F6C3EEE1AD}"/>
              </a:ext>
            </a:extLst>
          </p:cNvPr>
          <p:cNvPicPr>
            <a:picLocks noChangeAspect="1"/>
          </p:cNvPicPr>
          <p:nvPr/>
        </p:nvPicPr>
        <p:blipFill rotWithShape="1">
          <a:blip r:embed="rId6">
            <a:extLst>
              <a:ext uri="{28A0092B-C50C-407E-A947-70E740481C1C}">
                <a14:useLocalDpi xmlns:a14="http://schemas.microsoft.com/office/drawing/2010/main" val="0"/>
              </a:ext>
            </a:extLst>
          </a:blip>
          <a:srcRect t="11559" r="55556"/>
          <a:stretch/>
        </p:blipFill>
        <p:spPr>
          <a:xfrm>
            <a:off x="4999608" y="1225084"/>
            <a:ext cx="1248098" cy="1302704"/>
          </a:xfrm>
          <a:prstGeom prst="rect">
            <a:avLst/>
          </a:prstGeom>
        </p:spPr>
      </p:pic>
      <p:pic>
        <p:nvPicPr>
          <p:cNvPr id="16" name="Picture 15" descr="A diagram of a green and grey section&#10;&#10;Description automatically generated with medium confidence">
            <a:extLst>
              <a:ext uri="{FF2B5EF4-FFF2-40B4-BE49-F238E27FC236}">
                <a16:creationId xmlns:a16="http://schemas.microsoft.com/office/drawing/2014/main" id="{6D68574D-EEC7-AEA4-8B12-CA9DCFB0CF89}"/>
              </a:ext>
            </a:extLst>
          </p:cNvPr>
          <p:cNvPicPr>
            <a:picLocks noChangeAspect="1"/>
          </p:cNvPicPr>
          <p:nvPr/>
        </p:nvPicPr>
        <p:blipFill rotWithShape="1">
          <a:blip r:embed="rId7">
            <a:extLst>
              <a:ext uri="{28A0092B-C50C-407E-A947-70E740481C1C}">
                <a14:useLocalDpi xmlns:a14="http://schemas.microsoft.com/office/drawing/2010/main" val="0"/>
              </a:ext>
            </a:extLst>
          </a:blip>
          <a:srcRect l="61468" t="36175" r="6607" b="25345"/>
          <a:stretch/>
        </p:blipFill>
        <p:spPr>
          <a:xfrm>
            <a:off x="448600" y="1327411"/>
            <a:ext cx="1444858" cy="1037282"/>
          </a:xfrm>
          <a:prstGeom prst="rect">
            <a:avLst/>
          </a:prstGeom>
        </p:spPr>
      </p:pic>
      <p:sp>
        <p:nvSpPr>
          <p:cNvPr id="22" name="TextBox 21">
            <a:extLst>
              <a:ext uri="{FF2B5EF4-FFF2-40B4-BE49-F238E27FC236}">
                <a16:creationId xmlns:a16="http://schemas.microsoft.com/office/drawing/2014/main" id="{B80709C6-6816-5F35-6AC4-D25B82CE8991}"/>
              </a:ext>
            </a:extLst>
          </p:cNvPr>
          <p:cNvSpPr txBox="1"/>
          <p:nvPr/>
        </p:nvSpPr>
        <p:spPr>
          <a:xfrm>
            <a:off x="9221191" y="1512126"/>
            <a:ext cx="2942893" cy="2031325"/>
          </a:xfrm>
          <a:prstGeom prst="rect">
            <a:avLst/>
          </a:prstGeom>
          <a:solidFill>
            <a:schemeClr val="accent6">
              <a:lumMod val="20000"/>
              <a:lumOff val="80000"/>
            </a:schemeClr>
          </a:solidFill>
        </p:spPr>
        <p:txBody>
          <a:bodyPr wrap="square" rtlCol="0">
            <a:spAutoFit/>
          </a:bodyPr>
          <a:lstStyle/>
          <a:p>
            <a:r>
              <a:rPr lang="en-US" dirty="0"/>
              <a:t>L0+L1 with local support structures</a:t>
            </a:r>
          </a:p>
          <a:p>
            <a:endParaRPr lang="en-US" dirty="0"/>
          </a:p>
          <a:p>
            <a:r>
              <a:rPr lang="en-US" dirty="0"/>
              <a:t>WARNING: here cable trays are supposed in CFC instead of carbon foam </a:t>
            </a:r>
            <a:r>
              <a:rPr lang="en-US" dirty="0">
                <a:sym typeface="Wingdings" panose="05000000000000000000" pitchFamily="2" charset="2"/>
              </a:rPr>
              <a:t> to be defined!</a:t>
            </a:r>
            <a:endParaRPr lang="en-US" dirty="0"/>
          </a:p>
        </p:txBody>
      </p:sp>
      <p:sp>
        <p:nvSpPr>
          <p:cNvPr id="2" name="TextBox 1">
            <a:extLst>
              <a:ext uri="{FF2B5EF4-FFF2-40B4-BE49-F238E27FC236}">
                <a16:creationId xmlns:a16="http://schemas.microsoft.com/office/drawing/2014/main" id="{50CAFA36-D853-E2BB-1973-E7CF0D5D2399}"/>
              </a:ext>
            </a:extLst>
          </p:cNvPr>
          <p:cNvSpPr txBox="1"/>
          <p:nvPr/>
        </p:nvSpPr>
        <p:spPr>
          <a:xfrm>
            <a:off x="6431556" y="1261485"/>
            <a:ext cx="2630775" cy="646331"/>
          </a:xfrm>
          <a:prstGeom prst="rect">
            <a:avLst/>
          </a:prstGeom>
          <a:noFill/>
        </p:spPr>
        <p:txBody>
          <a:bodyPr wrap="square" rtlCol="0">
            <a:spAutoFit/>
          </a:bodyPr>
          <a:lstStyle/>
          <a:p>
            <a:r>
              <a:rPr lang="en-US" b="1" dirty="0">
                <a:solidFill>
                  <a:srgbClr val="FF0000"/>
                </a:solidFill>
              </a:rPr>
              <a:t>FPC’s 250 </a:t>
            </a:r>
            <a:r>
              <a:rPr lang="en-US" b="1" dirty="0">
                <a:solidFill>
                  <a:srgbClr val="FF0000"/>
                </a:solidFill>
                <a:sym typeface="Symbol" panose="05050102010706020507" pitchFamily="18" charset="2"/>
              </a:rPr>
              <a:t> 2</a:t>
            </a:r>
            <a:r>
              <a:rPr lang="en-US" b="1" dirty="0">
                <a:solidFill>
                  <a:srgbClr val="FF0000"/>
                </a:solidFill>
              </a:rPr>
              <a:t>0 </a:t>
            </a:r>
            <a:r>
              <a:rPr lang="en-US" b="1" dirty="0">
                <a:solidFill>
                  <a:srgbClr val="FF0000"/>
                </a:solidFill>
                <a:sym typeface="Symbol" panose="05050102010706020507" pitchFamily="18" charset="2"/>
              </a:rPr>
              <a:t> </a:t>
            </a:r>
            <a:r>
              <a:rPr lang="en-US" b="1" dirty="0">
                <a:solidFill>
                  <a:srgbClr val="FF0000"/>
                </a:solidFill>
              </a:rPr>
              <a:t>0.75mm</a:t>
            </a:r>
          </a:p>
          <a:p>
            <a:r>
              <a:rPr lang="en-US" b="1" dirty="0">
                <a:solidFill>
                  <a:srgbClr val="FF0000"/>
                </a:solidFill>
              </a:rPr>
              <a:t>cables </a:t>
            </a:r>
            <a:r>
              <a:rPr lang="en-US" b="1" dirty="0">
                <a:solidFill>
                  <a:srgbClr val="FF0000"/>
                </a:solidFill>
                <a:sym typeface="Symbol" panose="05050102010706020507" pitchFamily="18" charset="2"/>
              </a:rPr>
              <a:t>  </a:t>
            </a:r>
            <a:r>
              <a:rPr lang="en-US" b="1" dirty="0">
                <a:solidFill>
                  <a:srgbClr val="FF0000"/>
                </a:solidFill>
              </a:rPr>
              <a:t>1mm</a:t>
            </a:r>
          </a:p>
        </p:txBody>
      </p:sp>
      <p:sp>
        <p:nvSpPr>
          <p:cNvPr id="13" name="Rectangle 12">
            <a:extLst>
              <a:ext uri="{FF2B5EF4-FFF2-40B4-BE49-F238E27FC236}">
                <a16:creationId xmlns:a16="http://schemas.microsoft.com/office/drawing/2014/main" id="{21007B75-5EAF-CEFC-8BC2-DA50C24F4608}"/>
              </a:ext>
            </a:extLst>
          </p:cNvPr>
          <p:cNvSpPr/>
          <p:nvPr/>
        </p:nvSpPr>
        <p:spPr>
          <a:xfrm>
            <a:off x="7001811" y="3201912"/>
            <a:ext cx="417680" cy="454176"/>
          </a:xfrm>
          <a:prstGeom prst="rect">
            <a:avLst/>
          </a:prstGeom>
          <a:solidFill>
            <a:srgbClr val="FF0000">
              <a:alpha val="2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C64247A-F9C4-C2D0-ADDE-BB34EE0F83CC}"/>
              </a:ext>
            </a:extLst>
          </p:cNvPr>
          <p:cNvSpPr/>
          <p:nvPr/>
        </p:nvSpPr>
        <p:spPr>
          <a:xfrm>
            <a:off x="2000960" y="2652974"/>
            <a:ext cx="417680" cy="454176"/>
          </a:xfrm>
          <a:prstGeom prst="rect">
            <a:avLst/>
          </a:prstGeom>
          <a:solidFill>
            <a:srgbClr val="FF0000">
              <a:alpha val="2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3136857C-0765-8CAC-603E-1901E22846F8}"/>
              </a:ext>
            </a:extLst>
          </p:cNvPr>
          <p:cNvCxnSpPr>
            <a:cxnSpLocks/>
          </p:cNvCxnSpPr>
          <p:nvPr/>
        </p:nvCxnSpPr>
        <p:spPr>
          <a:xfrm flipH="1" flipV="1">
            <a:off x="1160509" y="2007657"/>
            <a:ext cx="875359" cy="6453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1DE2E7A-20C8-12AE-31E7-89F37D8CF379}"/>
              </a:ext>
            </a:extLst>
          </p:cNvPr>
          <p:cNvCxnSpPr>
            <a:cxnSpLocks/>
            <a:stCxn id="13" idx="0"/>
          </p:cNvCxnSpPr>
          <p:nvPr/>
        </p:nvCxnSpPr>
        <p:spPr>
          <a:xfrm flipH="1" flipV="1">
            <a:off x="5807731" y="1898835"/>
            <a:ext cx="1402920" cy="13030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13438DA-3AF2-E9A3-192C-0D3B3AA4AC4A}"/>
              </a:ext>
            </a:extLst>
          </p:cNvPr>
          <p:cNvSpPr txBox="1"/>
          <p:nvPr/>
        </p:nvSpPr>
        <p:spPr>
          <a:xfrm>
            <a:off x="7419490" y="5615002"/>
            <a:ext cx="4744593" cy="307777"/>
          </a:xfrm>
          <a:prstGeom prst="rect">
            <a:avLst/>
          </a:prstGeom>
          <a:solidFill>
            <a:schemeClr val="accent4">
              <a:lumMod val="20000"/>
              <a:lumOff val="80000"/>
            </a:schemeClr>
          </a:solidFill>
        </p:spPr>
        <p:txBody>
          <a:bodyPr wrap="square" rtlCol="0">
            <a:spAutoFit/>
          </a:bodyPr>
          <a:lstStyle/>
          <a:p>
            <a:r>
              <a:rPr lang="en-US" sz="1400" dirty="0"/>
              <a:t>Air collectors are ‘’manyfold’’: one input 3-4 outlets L0-L1 resp.</a:t>
            </a:r>
          </a:p>
        </p:txBody>
      </p:sp>
      <p:cxnSp>
        <p:nvCxnSpPr>
          <p:cNvPr id="28" name="Straight Arrow Connector 27">
            <a:extLst>
              <a:ext uri="{FF2B5EF4-FFF2-40B4-BE49-F238E27FC236}">
                <a16:creationId xmlns:a16="http://schemas.microsoft.com/office/drawing/2014/main" id="{6A6BA8A1-B29D-CBED-F809-E0A5BACC6DFB}"/>
              </a:ext>
            </a:extLst>
          </p:cNvPr>
          <p:cNvCxnSpPr>
            <a:cxnSpLocks/>
          </p:cNvCxnSpPr>
          <p:nvPr/>
        </p:nvCxnSpPr>
        <p:spPr>
          <a:xfrm flipH="1" flipV="1">
            <a:off x="7001811" y="4825091"/>
            <a:ext cx="490401" cy="8252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5ABB4F3-8D4F-A70B-DF60-E980BDF4A99C}"/>
              </a:ext>
            </a:extLst>
          </p:cNvPr>
          <p:cNvSpPr txBox="1"/>
          <p:nvPr/>
        </p:nvSpPr>
        <p:spPr>
          <a:xfrm>
            <a:off x="1404502" y="5678246"/>
            <a:ext cx="5417403" cy="307777"/>
          </a:xfrm>
          <a:prstGeom prst="rect">
            <a:avLst/>
          </a:prstGeom>
          <a:solidFill>
            <a:schemeClr val="accent4">
              <a:lumMod val="20000"/>
              <a:lumOff val="80000"/>
            </a:schemeClr>
          </a:solidFill>
        </p:spPr>
        <p:txBody>
          <a:bodyPr wrap="square" rtlCol="0">
            <a:spAutoFit/>
          </a:bodyPr>
          <a:lstStyle/>
          <a:p>
            <a:r>
              <a:rPr lang="en-US" sz="1400" dirty="0"/>
              <a:t>Carbon foam ‘’rib’’, positioned on the facing borders of the two sensors </a:t>
            </a:r>
          </a:p>
        </p:txBody>
      </p:sp>
      <p:cxnSp>
        <p:nvCxnSpPr>
          <p:cNvPr id="33" name="Straight Arrow Connector 32">
            <a:extLst>
              <a:ext uri="{FF2B5EF4-FFF2-40B4-BE49-F238E27FC236}">
                <a16:creationId xmlns:a16="http://schemas.microsoft.com/office/drawing/2014/main" id="{A62CF884-C459-20FC-F644-0349F8737579}"/>
              </a:ext>
            </a:extLst>
          </p:cNvPr>
          <p:cNvCxnSpPr>
            <a:cxnSpLocks/>
          </p:cNvCxnSpPr>
          <p:nvPr/>
        </p:nvCxnSpPr>
        <p:spPr>
          <a:xfrm flipV="1">
            <a:off x="3581400" y="4313377"/>
            <a:ext cx="624519" cy="13369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776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close-up of a machine&#10;&#10;Description automatically generated">
            <a:extLst>
              <a:ext uri="{FF2B5EF4-FFF2-40B4-BE49-F238E27FC236}">
                <a16:creationId xmlns:a16="http://schemas.microsoft.com/office/drawing/2014/main" id="{2370BE6E-8A7F-A95F-5A27-157F59C32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9192" y="3275326"/>
            <a:ext cx="5870448" cy="3576717"/>
          </a:xfrm>
          <a:prstGeom prst="rect">
            <a:avLst/>
          </a:prstGeom>
        </p:spPr>
      </p:pic>
      <p:pic>
        <p:nvPicPr>
          <p:cNvPr id="8" name="Picture 7" descr="A close-up of a machine&#10;&#10;Description automatically generated">
            <a:extLst>
              <a:ext uri="{FF2B5EF4-FFF2-40B4-BE49-F238E27FC236}">
                <a16:creationId xmlns:a16="http://schemas.microsoft.com/office/drawing/2014/main" id="{98EDB7A1-68CD-E5A3-F297-B066F5BDB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85" y="2674397"/>
            <a:ext cx="5868516" cy="4183603"/>
          </a:xfrm>
          <a:prstGeom prst="rect">
            <a:avLst/>
          </a:prstGeom>
        </p:spPr>
      </p:pic>
      <p:sp>
        <p:nvSpPr>
          <p:cNvPr id="4" name="Date Placeholder 3">
            <a:extLst>
              <a:ext uri="{FF2B5EF4-FFF2-40B4-BE49-F238E27FC236}">
                <a16:creationId xmlns:a16="http://schemas.microsoft.com/office/drawing/2014/main" id="{08E8A4FC-05CA-B5C1-8D70-BA0E7F8689D0}"/>
              </a:ext>
            </a:extLst>
          </p:cNvPr>
          <p:cNvSpPr>
            <a:spLocks noGrp="1"/>
          </p:cNvSpPr>
          <p:nvPr>
            <p:ph type="dt" sz="half" idx="10"/>
          </p:nvPr>
        </p:nvSpPr>
        <p:spPr/>
        <p:txBody>
          <a:bodyPr/>
          <a:lstStyle/>
          <a:p>
            <a:r>
              <a:rPr lang="en-US"/>
              <a:t>7/25/2024</a:t>
            </a:r>
          </a:p>
        </p:txBody>
      </p:sp>
      <p:sp>
        <p:nvSpPr>
          <p:cNvPr id="5" name="Slide Number Placeholder 4">
            <a:extLst>
              <a:ext uri="{FF2B5EF4-FFF2-40B4-BE49-F238E27FC236}">
                <a16:creationId xmlns:a16="http://schemas.microsoft.com/office/drawing/2014/main" id="{946BBE3D-A940-FB1B-BB1C-21DFF1CE670F}"/>
              </a:ext>
            </a:extLst>
          </p:cNvPr>
          <p:cNvSpPr>
            <a:spLocks noGrp="1"/>
          </p:cNvSpPr>
          <p:nvPr>
            <p:ph type="sldNum" sz="quarter" idx="12"/>
          </p:nvPr>
        </p:nvSpPr>
        <p:spPr/>
        <p:txBody>
          <a:bodyPr/>
          <a:lstStyle/>
          <a:p>
            <a:fld id="{C9808A83-BBB2-4C58-B850-FA650C4B8A32}" type="slidenum">
              <a:rPr lang="en-US" smtClean="0"/>
              <a:t>8</a:t>
            </a:fld>
            <a:endParaRPr lang="en-US"/>
          </a:p>
        </p:txBody>
      </p:sp>
      <p:pic>
        <p:nvPicPr>
          <p:cNvPr id="10" name="Picture 6" descr="A picture containing symbol, graphics, font, logo&#10;&#10;Description automatically generated">
            <a:extLst>
              <a:ext uri="{FF2B5EF4-FFF2-40B4-BE49-F238E27FC236}">
                <a16:creationId xmlns:a16="http://schemas.microsoft.com/office/drawing/2014/main" id="{88620700-5639-96A5-61C9-F064A12ED920}"/>
              </a:ext>
            </a:extLst>
          </p:cNvPr>
          <p:cNvPicPr>
            <a:picLocks noChangeAspect="1"/>
          </p:cNvPicPr>
          <p:nvPr/>
        </p:nvPicPr>
        <p:blipFill>
          <a:blip r:embed="rId4"/>
          <a:stretch>
            <a:fillRect/>
          </a:stretch>
        </p:blipFill>
        <p:spPr>
          <a:xfrm>
            <a:off x="0" y="5957"/>
            <a:ext cx="897201" cy="624341"/>
          </a:xfrm>
          <a:prstGeom prst="rect">
            <a:avLst/>
          </a:prstGeom>
        </p:spPr>
      </p:pic>
      <p:pic>
        <p:nvPicPr>
          <p:cNvPr id="11" name="Picture 10" descr="A blue and black logo&#10;&#10;Description automatically generated">
            <a:extLst>
              <a:ext uri="{FF2B5EF4-FFF2-40B4-BE49-F238E27FC236}">
                <a16:creationId xmlns:a16="http://schemas.microsoft.com/office/drawing/2014/main" id="{72659675-35BF-258A-2948-62B087BF4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3994" y="-1913"/>
            <a:ext cx="1375646" cy="621792"/>
          </a:xfrm>
          <a:prstGeom prst="rect">
            <a:avLst/>
          </a:prstGeom>
        </p:spPr>
      </p:pic>
      <p:sp>
        <p:nvSpPr>
          <p:cNvPr id="12" name="Title 1">
            <a:extLst>
              <a:ext uri="{FF2B5EF4-FFF2-40B4-BE49-F238E27FC236}">
                <a16:creationId xmlns:a16="http://schemas.microsoft.com/office/drawing/2014/main" id="{D14FAD6C-24B8-4CF6-783A-E25E2B7804A2}"/>
              </a:ext>
            </a:extLst>
          </p:cNvPr>
          <p:cNvSpPr>
            <a:spLocks noGrp="1"/>
          </p:cNvSpPr>
          <p:nvPr>
            <p:ph type="title"/>
          </p:nvPr>
        </p:nvSpPr>
        <p:spPr>
          <a:xfrm>
            <a:off x="897201" y="5957"/>
            <a:ext cx="10515600" cy="1325563"/>
          </a:xfrm>
        </p:spPr>
        <p:txBody>
          <a:bodyPr/>
          <a:lstStyle/>
          <a:p>
            <a:r>
              <a:rPr lang="en-US" dirty="0"/>
              <a:t>SVT IB mechanical support L0+L1, L2</a:t>
            </a:r>
          </a:p>
        </p:txBody>
      </p:sp>
      <p:sp>
        <p:nvSpPr>
          <p:cNvPr id="14" name="TextBox 13">
            <a:extLst>
              <a:ext uri="{FF2B5EF4-FFF2-40B4-BE49-F238E27FC236}">
                <a16:creationId xmlns:a16="http://schemas.microsoft.com/office/drawing/2014/main" id="{6779B516-93EF-AF04-09FB-3F6AC4FB2F4C}"/>
              </a:ext>
            </a:extLst>
          </p:cNvPr>
          <p:cNvSpPr txBox="1"/>
          <p:nvPr/>
        </p:nvSpPr>
        <p:spPr>
          <a:xfrm>
            <a:off x="120429" y="1740516"/>
            <a:ext cx="4717270" cy="400110"/>
          </a:xfrm>
          <a:prstGeom prst="rect">
            <a:avLst/>
          </a:prstGeom>
          <a:noFill/>
        </p:spPr>
        <p:txBody>
          <a:bodyPr wrap="square" rtlCol="0">
            <a:spAutoFit/>
          </a:bodyPr>
          <a:lstStyle/>
          <a:p>
            <a:r>
              <a:rPr lang="en-US" sz="2000" dirty="0"/>
              <a:t>L0+L1 on global support</a:t>
            </a:r>
          </a:p>
        </p:txBody>
      </p:sp>
      <p:cxnSp>
        <p:nvCxnSpPr>
          <p:cNvPr id="7" name="Connector: Curved 6">
            <a:extLst>
              <a:ext uri="{FF2B5EF4-FFF2-40B4-BE49-F238E27FC236}">
                <a16:creationId xmlns:a16="http://schemas.microsoft.com/office/drawing/2014/main" id="{AB848862-4250-7122-CFAD-0AFFDF09A838}"/>
              </a:ext>
            </a:extLst>
          </p:cNvPr>
          <p:cNvCxnSpPr>
            <a:cxnSpLocks/>
            <a:stCxn id="28" idx="2"/>
          </p:cNvCxnSpPr>
          <p:nvPr/>
        </p:nvCxnSpPr>
        <p:spPr>
          <a:xfrm rot="16200000" flipH="1">
            <a:off x="976295" y="3316130"/>
            <a:ext cx="1642209" cy="520008"/>
          </a:xfrm>
          <a:prstGeom prst="curvedConnector3">
            <a:avLst/>
          </a:prstGeom>
          <a:ln w="3810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9C10709-BFF8-42C2-997F-AAEF9D99B49C}"/>
              </a:ext>
            </a:extLst>
          </p:cNvPr>
          <p:cNvSpPr txBox="1"/>
          <p:nvPr/>
        </p:nvSpPr>
        <p:spPr>
          <a:xfrm>
            <a:off x="120429" y="2231810"/>
            <a:ext cx="2833932" cy="523220"/>
          </a:xfrm>
          <a:prstGeom prst="rect">
            <a:avLst/>
          </a:prstGeom>
          <a:noFill/>
        </p:spPr>
        <p:txBody>
          <a:bodyPr wrap="square" rtlCol="0">
            <a:spAutoFit/>
          </a:bodyPr>
          <a:lstStyle/>
          <a:p>
            <a:r>
              <a:rPr lang="en-US" sz="1400" dirty="0"/>
              <a:t>Frame to hold the half-rings and longerons supporting the sensors </a:t>
            </a:r>
          </a:p>
        </p:txBody>
      </p:sp>
      <p:pic>
        <p:nvPicPr>
          <p:cNvPr id="2" name="Picture 1">
            <a:extLst>
              <a:ext uri="{FF2B5EF4-FFF2-40B4-BE49-F238E27FC236}">
                <a16:creationId xmlns:a16="http://schemas.microsoft.com/office/drawing/2014/main" id="{3BD7F6E9-F467-A19A-B18C-F2035E0D0F2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167" b="91738" l="7063" r="95315">
                        <a14:foregroundMark x1="7063" y1="27635" x2="8042" y2="37227"/>
                        <a14:foregroundMark x1="11608" y1="33048" x2="22657" y2="54891"/>
                        <a14:foregroundMark x1="43287" y1="70940" x2="17692" y2="36562"/>
                        <a14:foregroundMark x1="43986" y1="72270" x2="26503" y2="54226"/>
                        <a14:foregroundMark x1="39510" y1="73504" x2="60559" y2="90883"/>
                        <a14:foregroundMark x1="60559" y1="90883" x2="83497" y2="74549"/>
                        <a14:foregroundMark x1="83497" y1="74549" x2="95035" y2="57455"/>
                        <a14:foregroundMark x1="95035" y1="57455" x2="75035" y2="20608"/>
                        <a14:foregroundMark x1="75035" y1="20608" x2="62867" y2="8357"/>
                        <a14:foregroundMark x1="95315" y1="48433" x2="81119" y2="31434"/>
                        <a14:foregroundMark x1="95035" y1="51377" x2="90559" y2="72555"/>
                        <a14:foregroundMark x1="90559" y1="72555" x2="76154" y2="88129"/>
                        <a14:foregroundMark x1="76154" y1="88129" x2="63147" y2="93542"/>
                        <a14:foregroundMark x1="63147" y1="93542" x2="51049" y2="91738"/>
                        <a14:foregroundMark x1="51049" y1="91738" x2="44895" y2="85375"/>
                      </a14:backgroundRemoval>
                    </a14:imgEffect>
                  </a14:imgLayer>
                </a14:imgProps>
              </a:ext>
              <a:ext uri="{28A0092B-C50C-407E-A947-70E740481C1C}">
                <a14:useLocalDpi xmlns:a14="http://schemas.microsoft.com/office/drawing/2010/main" val="0"/>
              </a:ext>
            </a:extLst>
          </a:blip>
          <a:stretch>
            <a:fillRect/>
          </a:stretch>
        </p:blipFill>
        <p:spPr>
          <a:xfrm>
            <a:off x="5117430" y="2524498"/>
            <a:ext cx="2305981" cy="1698041"/>
          </a:xfrm>
          <a:prstGeom prst="rect">
            <a:avLst/>
          </a:prstGeom>
        </p:spPr>
      </p:pic>
      <p:pic>
        <p:nvPicPr>
          <p:cNvPr id="13" name="Picture 12" descr="A orange and green tunnel&#10;&#10;Description automatically generated with medium confidence">
            <a:extLst>
              <a:ext uri="{FF2B5EF4-FFF2-40B4-BE49-F238E27FC236}">
                <a16:creationId xmlns:a16="http://schemas.microsoft.com/office/drawing/2014/main" id="{7CEF2D0F-2818-3B58-13FE-05580E7E96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0656" y="1157144"/>
            <a:ext cx="2833932" cy="1556642"/>
          </a:xfrm>
          <a:prstGeom prst="rect">
            <a:avLst/>
          </a:prstGeom>
        </p:spPr>
      </p:pic>
      <p:sp>
        <p:nvSpPr>
          <p:cNvPr id="30" name="TextBox 29">
            <a:extLst>
              <a:ext uri="{FF2B5EF4-FFF2-40B4-BE49-F238E27FC236}">
                <a16:creationId xmlns:a16="http://schemas.microsoft.com/office/drawing/2014/main" id="{BB849E32-5DF2-794E-C428-21348E7740E8}"/>
              </a:ext>
            </a:extLst>
          </p:cNvPr>
          <p:cNvSpPr txBox="1"/>
          <p:nvPr/>
        </p:nvSpPr>
        <p:spPr>
          <a:xfrm>
            <a:off x="8048555" y="941129"/>
            <a:ext cx="3752665" cy="707886"/>
          </a:xfrm>
          <a:prstGeom prst="rect">
            <a:avLst/>
          </a:prstGeom>
          <a:noFill/>
        </p:spPr>
        <p:txBody>
          <a:bodyPr wrap="square" rtlCol="0">
            <a:spAutoFit/>
          </a:bodyPr>
          <a:lstStyle/>
          <a:p>
            <a:r>
              <a:rPr lang="en-US" sz="2000" dirty="0"/>
              <a:t>L2 on its frame (current guess - details to be discussed with MIT)</a:t>
            </a:r>
          </a:p>
        </p:txBody>
      </p:sp>
      <p:sp>
        <p:nvSpPr>
          <p:cNvPr id="31" name="TextBox 30">
            <a:extLst>
              <a:ext uri="{FF2B5EF4-FFF2-40B4-BE49-F238E27FC236}">
                <a16:creationId xmlns:a16="http://schemas.microsoft.com/office/drawing/2014/main" id="{C4CA5DDB-77DC-BEE6-8171-8FCF10FB731D}"/>
              </a:ext>
            </a:extLst>
          </p:cNvPr>
          <p:cNvSpPr txBox="1"/>
          <p:nvPr/>
        </p:nvSpPr>
        <p:spPr>
          <a:xfrm>
            <a:off x="7975166" y="1740516"/>
            <a:ext cx="4096405" cy="830997"/>
          </a:xfrm>
          <a:prstGeom prst="rect">
            <a:avLst/>
          </a:prstGeom>
          <a:noFill/>
        </p:spPr>
        <p:txBody>
          <a:bodyPr wrap="square" rtlCol="0">
            <a:spAutoFit/>
          </a:bodyPr>
          <a:lstStyle/>
          <a:p>
            <a:pPr marL="285750" indent="-285750">
              <a:buFont typeface="Arial" panose="020B0604020202020204" pitchFamily="34" charset="0"/>
              <a:buChar char="•"/>
            </a:pPr>
            <a:r>
              <a:rPr lang="en-US" dirty="0"/>
              <a:t>Kapton</a:t>
            </a:r>
          </a:p>
          <a:p>
            <a:pPr marL="285750" indent="-285750">
              <a:buFont typeface="Arial" panose="020B0604020202020204" pitchFamily="34" charset="0"/>
              <a:buChar char="•"/>
            </a:pPr>
            <a:r>
              <a:rPr lang="en-US" dirty="0"/>
              <a:t>Frame (CFC) to support the sensors</a:t>
            </a:r>
          </a:p>
          <a:p>
            <a:endParaRPr lang="en-US" baseline="-25000" dirty="0"/>
          </a:p>
        </p:txBody>
      </p:sp>
      <p:cxnSp>
        <p:nvCxnSpPr>
          <p:cNvPr id="32" name="Connector: Curved 31">
            <a:extLst>
              <a:ext uri="{FF2B5EF4-FFF2-40B4-BE49-F238E27FC236}">
                <a16:creationId xmlns:a16="http://schemas.microsoft.com/office/drawing/2014/main" id="{0D4811D4-E6AB-C2DA-7B59-72375E460CEB}"/>
              </a:ext>
            </a:extLst>
          </p:cNvPr>
          <p:cNvCxnSpPr>
            <a:cxnSpLocks/>
          </p:cNvCxnSpPr>
          <p:nvPr/>
        </p:nvCxnSpPr>
        <p:spPr>
          <a:xfrm rot="10800000">
            <a:off x="6217623" y="1649016"/>
            <a:ext cx="1830935" cy="263591"/>
          </a:xfrm>
          <a:prstGeom prst="curvedConnector3">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335021F4-4217-C4DD-E915-299F12467F12}"/>
              </a:ext>
            </a:extLst>
          </p:cNvPr>
          <p:cNvCxnSpPr>
            <a:cxnSpLocks/>
          </p:cNvCxnSpPr>
          <p:nvPr/>
        </p:nvCxnSpPr>
        <p:spPr>
          <a:xfrm rot="10800000" flipV="1">
            <a:off x="7074573" y="2230102"/>
            <a:ext cx="973983" cy="825922"/>
          </a:xfrm>
          <a:prstGeom prst="curved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58FA505E-3E89-EED5-CE8C-1DE2BDD46F71}"/>
              </a:ext>
            </a:extLst>
          </p:cNvPr>
          <p:cNvCxnSpPr>
            <a:cxnSpLocks/>
          </p:cNvCxnSpPr>
          <p:nvPr/>
        </p:nvCxnSpPr>
        <p:spPr>
          <a:xfrm rot="10800000" flipV="1">
            <a:off x="6593307" y="2242058"/>
            <a:ext cx="1455248" cy="18847"/>
          </a:xfrm>
          <a:prstGeom prst="curved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B2F447F-5258-7230-5EA3-DBD0BD2E4C25}"/>
              </a:ext>
            </a:extLst>
          </p:cNvPr>
          <p:cNvSpPr txBox="1"/>
          <p:nvPr/>
        </p:nvSpPr>
        <p:spPr>
          <a:xfrm>
            <a:off x="9162373" y="2816943"/>
            <a:ext cx="4717270" cy="400110"/>
          </a:xfrm>
          <a:prstGeom prst="rect">
            <a:avLst/>
          </a:prstGeom>
          <a:noFill/>
        </p:spPr>
        <p:txBody>
          <a:bodyPr wrap="square" rtlCol="0">
            <a:spAutoFit/>
          </a:bodyPr>
          <a:lstStyle/>
          <a:p>
            <a:r>
              <a:rPr lang="en-US" sz="2000" dirty="0"/>
              <a:t>L0+L1 on global support</a:t>
            </a:r>
          </a:p>
        </p:txBody>
      </p:sp>
    </p:spTree>
    <p:extLst>
      <p:ext uri="{BB962C8B-B14F-4D97-AF65-F5344CB8AC3E}">
        <p14:creationId xmlns:p14="http://schemas.microsoft.com/office/powerpoint/2010/main" val="3091555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rawing of a machine&#10;&#10;Description automatically generated with medium confidence">
            <a:extLst>
              <a:ext uri="{FF2B5EF4-FFF2-40B4-BE49-F238E27FC236}">
                <a16:creationId xmlns:a16="http://schemas.microsoft.com/office/drawing/2014/main" id="{AF29594A-EC8C-FABC-2EC1-ADCB1CFCD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4701" y="937974"/>
            <a:ext cx="7607300" cy="5650315"/>
          </a:xfrm>
          <a:prstGeom prst="rect">
            <a:avLst/>
          </a:prstGeom>
        </p:spPr>
      </p:pic>
      <p:sp>
        <p:nvSpPr>
          <p:cNvPr id="4" name="Date Placeholder 3">
            <a:extLst>
              <a:ext uri="{FF2B5EF4-FFF2-40B4-BE49-F238E27FC236}">
                <a16:creationId xmlns:a16="http://schemas.microsoft.com/office/drawing/2014/main" id="{08E8A4FC-05CA-B5C1-8D70-BA0E7F8689D0}"/>
              </a:ext>
            </a:extLst>
          </p:cNvPr>
          <p:cNvSpPr>
            <a:spLocks noGrp="1"/>
          </p:cNvSpPr>
          <p:nvPr>
            <p:ph type="dt" sz="half" idx="10"/>
          </p:nvPr>
        </p:nvSpPr>
        <p:spPr/>
        <p:txBody>
          <a:bodyPr/>
          <a:lstStyle/>
          <a:p>
            <a:r>
              <a:rPr lang="en-US"/>
              <a:t>7/25/2024</a:t>
            </a:r>
          </a:p>
        </p:txBody>
      </p:sp>
      <p:sp>
        <p:nvSpPr>
          <p:cNvPr id="5" name="Slide Number Placeholder 4">
            <a:extLst>
              <a:ext uri="{FF2B5EF4-FFF2-40B4-BE49-F238E27FC236}">
                <a16:creationId xmlns:a16="http://schemas.microsoft.com/office/drawing/2014/main" id="{946BBE3D-A940-FB1B-BB1C-21DFF1CE670F}"/>
              </a:ext>
            </a:extLst>
          </p:cNvPr>
          <p:cNvSpPr>
            <a:spLocks noGrp="1"/>
          </p:cNvSpPr>
          <p:nvPr>
            <p:ph type="sldNum" sz="quarter" idx="12"/>
          </p:nvPr>
        </p:nvSpPr>
        <p:spPr/>
        <p:txBody>
          <a:bodyPr/>
          <a:lstStyle/>
          <a:p>
            <a:fld id="{C9808A83-BBB2-4C58-B850-FA650C4B8A32}" type="slidenum">
              <a:rPr lang="en-US" smtClean="0"/>
              <a:t>9</a:t>
            </a:fld>
            <a:endParaRPr lang="en-US" dirty="0"/>
          </a:p>
        </p:txBody>
      </p:sp>
      <p:pic>
        <p:nvPicPr>
          <p:cNvPr id="10" name="Picture 6" descr="A picture containing symbol, graphics, font, logo&#10;&#10;Description automatically generated">
            <a:extLst>
              <a:ext uri="{FF2B5EF4-FFF2-40B4-BE49-F238E27FC236}">
                <a16:creationId xmlns:a16="http://schemas.microsoft.com/office/drawing/2014/main" id="{88620700-5639-96A5-61C9-F064A12ED920}"/>
              </a:ext>
            </a:extLst>
          </p:cNvPr>
          <p:cNvPicPr>
            <a:picLocks noChangeAspect="1"/>
          </p:cNvPicPr>
          <p:nvPr/>
        </p:nvPicPr>
        <p:blipFill>
          <a:blip r:embed="rId3"/>
          <a:stretch>
            <a:fillRect/>
          </a:stretch>
        </p:blipFill>
        <p:spPr>
          <a:xfrm>
            <a:off x="0" y="5957"/>
            <a:ext cx="897201" cy="624341"/>
          </a:xfrm>
          <a:prstGeom prst="rect">
            <a:avLst/>
          </a:prstGeom>
        </p:spPr>
      </p:pic>
      <p:pic>
        <p:nvPicPr>
          <p:cNvPr id="11" name="Picture 10" descr="A blue and black logo&#10;&#10;Description automatically generated">
            <a:extLst>
              <a:ext uri="{FF2B5EF4-FFF2-40B4-BE49-F238E27FC236}">
                <a16:creationId xmlns:a16="http://schemas.microsoft.com/office/drawing/2014/main" id="{72659675-35BF-258A-2948-62B087BF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3994" y="-1913"/>
            <a:ext cx="1375646" cy="621792"/>
          </a:xfrm>
          <a:prstGeom prst="rect">
            <a:avLst/>
          </a:prstGeom>
        </p:spPr>
      </p:pic>
      <p:sp>
        <p:nvSpPr>
          <p:cNvPr id="12" name="Title 1">
            <a:extLst>
              <a:ext uri="{FF2B5EF4-FFF2-40B4-BE49-F238E27FC236}">
                <a16:creationId xmlns:a16="http://schemas.microsoft.com/office/drawing/2014/main" id="{D14FAD6C-24B8-4CF6-783A-E25E2B7804A2}"/>
              </a:ext>
            </a:extLst>
          </p:cNvPr>
          <p:cNvSpPr>
            <a:spLocks noGrp="1"/>
          </p:cNvSpPr>
          <p:nvPr>
            <p:ph type="title"/>
          </p:nvPr>
        </p:nvSpPr>
        <p:spPr>
          <a:xfrm>
            <a:off x="897201" y="5957"/>
            <a:ext cx="10515600" cy="1325563"/>
          </a:xfrm>
        </p:spPr>
        <p:txBody>
          <a:bodyPr/>
          <a:lstStyle/>
          <a:p>
            <a:r>
              <a:rPr lang="en-US" dirty="0"/>
              <a:t>SVT IB connection to OB</a:t>
            </a:r>
          </a:p>
        </p:txBody>
      </p:sp>
      <p:sp>
        <p:nvSpPr>
          <p:cNvPr id="14" name="TextBox 13">
            <a:extLst>
              <a:ext uri="{FF2B5EF4-FFF2-40B4-BE49-F238E27FC236}">
                <a16:creationId xmlns:a16="http://schemas.microsoft.com/office/drawing/2014/main" id="{6779B516-93EF-AF04-09FB-3F6AC4FB2F4C}"/>
              </a:ext>
            </a:extLst>
          </p:cNvPr>
          <p:cNvSpPr txBox="1"/>
          <p:nvPr/>
        </p:nvSpPr>
        <p:spPr>
          <a:xfrm>
            <a:off x="2671124" y="1033662"/>
            <a:ext cx="5161434" cy="707886"/>
          </a:xfrm>
          <a:prstGeom prst="rect">
            <a:avLst/>
          </a:prstGeom>
          <a:noFill/>
        </p:spPr>
        <p:txBody>
          <a:bodyPr wrap="square" rtlCol="0">
            <a:spAutoFit/>
          </a:bodyPr>
          <a:lstStyle/>
          <a:p>
            <a:r>
              <a:rPr lang="en-US" sz="2000" dirty="0"/>
              <a:t>The ‘’first’’ sketch (slide 4) expanded here in 3D</a:t>
            </a:r>
          </a:p>
          <a:p>
            <a:r>
              <a:rPr lang="en-US" sz="2000" dirty="0">
                <a:sym typeface="Wingdings" panose="05000000000000000000" pitchFamily="2" charset="2"/>
              </a:rPr>
              <a:t> just for a first guess of the connection IB-OB</a:t>
            </a:r>
            <a:endParaRPr lang="en-US" sz="2000" dirty="0"/>
          </a:p>
        </p:txBody>
      </p:sp>
      <p:pic>
        <p:nvPicPr>
          <p:cNvPr id="15" name="Picture 14" descr="A diagram of a machine&#10;&#10;Description automatically generated with medium confidence">
            <a:extLst>
              <a:ext uri="{FF2B5EF4-FFF2-40B4-BE49-F238E27FC236}">
                <a16:creationId xmlns:a16="http://schemas.microsoft.com/office/drawing/2014/main" id="{5CC14EE8-4983-DBFC-A58F-57DAAC2764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0429" y="3563116"/>
            <a:ext cx="4275496" cy="2737149"/>
          </a:xfrm>
          <a:prstGeom prst="rect">
            <a:avLst/>
          </a:prstGeom>
        </p:spPr>
      </p:pic>
      <p:sp>
        <p:nvSpPr>
          <p:cNvPr id="16" name="TextBox 15">
            <a:extLst>
              <a:ext uri="{FF2B5EF4-FFF2-40B4-BE49-F238E27FC236}">
                <a16:creationId xmlns:a16="http://schemas.microsoft.com/office/drawing/2014/main" id="{0E377528-F31F-03AE-CFA1-9020B61BB642}"/>
              </a:ext>
            </a:extLst>
          </p:cNvPr>
          <p:cNvSpPr txBox="1"/>
          <p:nvPr/>
        </p:nvSpPr>
        <p:spPr>
          <a:xfrm>
            <a:off x="120429" y="2674781"/>
            <a:ext cx="4464272" cy="707886"/>
          </a:xfrm>
          <a:prstGeom prst="rect">
            <a:avLst/>
          </a:prstGeom>
          <a:noFill/>
        </p:spPr>
        <p:txBody>
          <a:bodyPr wrap="square" rtlCol="0">
            <a:spAutoFit/>
          </a:bodyPr>
          <a:lstStyle/>
          <a:p>
            <a:r>
              <a:rPr lang="en-US" sz="2000" dirty="0"/>
              <a:t>L0+L1 on the global support with the flange for L2 support and OB connection</a:t>
            </a:r>
          </a:p>
        </p:txBody>
      </p:sp>
    </p:spTree>
    <p:extLst>
      <p:ext uri="{BB962C8B-B14F-4D97-AF65-F5344CB8AC3E}">
        <p14:creationId xmlns:p14="http://schemas.microsoft.com/office/powerpoint/2010/main" val="343290040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3F4CD3BAE6D1419975A0EF078E46D2" ma:contentTypeVersion="18" ma:contentTypeDescription="Create a new document." ma:contentTypeScope="" ma:versionID="75c3a69ce8560a57db96ca9cfcfee236">
  <xsd:schema xmlns:xsd="http://www.w3.org/2001/XMLSchema" xmlns:xs="http://www.w3.org/2001/XMLSchema" xmlns:p="http://schemas.microsoft.com/office/2006/metadata/properties" xmlns:ns1="http://schemas.microsoft.com/sharepoint/v3" xmlns:ns3="777016db-489e-45b4-b9e8-a45163e11567" xmlns:ns4="8d33704b-2d52-4396-aab0-459e52010774" targetNamespace="http://schemas.microsoft.com/office/2006/metadata/properties" ma:root="true" ma:fieldsID="cedb784e7709a57d5a42bba93c66adbd" ns1:_="" ns3:_="" ns4:_="">
    <xsd:import namespace="http://schemas.microsoft.com/sharepoint/v3"/>
    <xsd:import namespace="777016db-489e-45b4-b9e8-a45163e11567"/>
    <xsd:import namespace="8d33704b-2d52-4396-aab0-459e5201077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AutoKeyPoints" minOccurs="0"/>
                <xsd:element ref="ns4:MediaServiceKeyPoints" minOccurs="0"/>
                <xsd:element ref="ns4:MediaServiceLocation" minOccurs="0"/>
                <xsd:element ref="ns4:MediaLengthInSeconds" minOccurs="0"/>
                <xsd:element ref="ns4:MediaServiceObjectDetectorVersion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7016db-489e-45b4-b9e8-a45163e1156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33704b-2d52-4396-aab0-459e5201077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_activity" ma:index="25"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8d33704b-2d52-4396-aab0-459e52010774"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D940CB6-18E8-417E-B144-C7EF978F2D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77016db-489e-45b4-b9e8-a45163e11567"/>
    <ds:schemaRef ds:uri="8d33704b-2d52-4396-aab0-459e520107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93DDC2-4048-490A-AC8B-311412C441CD}">
  <ds:schemaRefs>
    <ds:schemaRef ds:uri="http://schemas.microsoft.com/sharepoint/v3/contenttype/forms"/>
  </ds:schemaRefs>
</ds:datastoreItem>
</file>

<file path=customXml/itemProps3.xml><?xml version="1.0" encoding="utf-8"?>
<ds:datastoreItem xmlns:ds="http://schemas.openxmlformats.org/officeDocument/2006/customXml" ds:itemID="{8E42ABEE-0F38-4A55-B5F8-14BAFC1A5798}">
  <ds:schemaRefs>
    <ds:schemaRef ds:uri="777016db-489e-45b4-b9e8-a45163e11567"/>
    <ds:schemaRef ds:uri="http://schemas.microsoft.com/sharepoint/v3"/>
    <ds:schemaRef ds:uri="http://purl.org/dc/terms/"/>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8d33704b-2d52-4396-aab0-459e52010774"/>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Gallery</Template>
  <TotalTime>4684</TotalTime>
  <Words>1344</Words>
  <Application>Microsoft Office PowerPoint</Application>
  <PresentationFormat>Widescreen</PresentationFormat>
  <Paragraphs>203</Paragraphs>
  <Slides>17</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ArialMT</vt:lpstr>
      <vt:lpstr>Calibri</vt:lpstr>
      <vt:lpstr>Calibri Light</vt:lpstr>
      <vt:lpstr>Century Gothic</vt:lpstr>
      <vt:lpstr>Google Sans</vt:lpstr>
      <vt:lpstr>Symbol</vt:lpstr>
      <vt:lpstr>Wingdings</vt:lpstr>
      <vt:lpstr>Tema di Office</vt:lpstr>
      <vt:lpstr>Progress on SVT IB global mechanics design</vt:lpstr>
      <vt:lpstr>ePIC Padova</vt:lpstr>
      <vt:lpstr>Generalities about SVT</vt:lpstr>
      <vt:lpstr>General thoughts about global support</vt:lpstr>
      <vt:lpstr>Starting points for services</vt:lpstr>
      <vt:lpstr>SVT IB global support design</vt:lpstr>
      <vt:lpstr>L0-L1 local mechanics  </vt:lpstr>
      <vt:lpstr>SVT IB mechanical support L0+L1, L2</vt:lpstr>
      <vt:lpstr>SVT IB connection to OB</vt:lpstr>
      <vt:lpstr>PowerPoint Presentation</vt:lpstr>
      <vt:lpstr>Test it</vt:lpstr>
      <vt:lpstr>Summary - activities and plans</vt:lpstr>
      <vt:lpstr>PowerPoint Presentation</vt:lpstr>
      <vt:lpstr>Backups</vt:lpstr>
      <vt:lpstr>Sensor testing/characterization</vt:lpstr>
      <vt:lpstr>Confocal chromatic sensor principle</vt:lpstr>
      <vt:lpstr>SVT IB half barrel assembled – previous model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EIC_NET</dc:title>
  <dc:creator>Rosario Turrisi</dc:creator>
  <cp:lastModifiedBy>Rosario Turrisi</cp:lastModifiedBy>
  <cp:revision>74</cp:revision>
  <dcterms:created xsi:type="dcterms:W3CDTF">2023-06-27T18:59:24Z</dcterms:created>
  <dcterms:modified xsi:type="dcterms:W3CDTF">2024-07-25T14:05:32Z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0x010100243F4CD3BAE6D1419975A0EF078E46D2</vt:lpwstr>
  </property>
</Properties>
</file>