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27"/>
  </p:notesMasterIdLst>
  <p:sldIdLst>
    <p:sldId id="267" r:id="rId2"/>
    <p:sldId id="268" r:id="rId3"/>
    <p:sldId id="288" r:id="rId4"/>
    <p:sldId id="278" r:id="rId5"/>
    <p:sldId id="261" r:id="rId6"/>
    <p:sldId id="262" r:id="rId7"/>
    <p:sldId id="276" r:id="rId8"/>
    <p:sldId id="283" r:id="rId9"/>
    <p:sldId id="285" r:id="rId10"/>
    <p:sldId id="265" r:id="rId11"/>
    <p:sldId id="266" r:id="rId12"/>
    <p:sldId id="289" r:id="rId13"/>
    <p:sldId id="290" r:id="rId14"/>
    <p:sldId id="293" r:id="rId15"/>
    <p:sldId id="291" r:id="rId16"/>
    <p:sldId id="269" r:id="rId17"/>
    <p:sldId id="259" r:id="rId18"/>
    <p:sldId id="272" r:id="rId19"/>
    <p:sldId id="273" r:id="rId20"/>
    <p:sldId id="292" r:id="rId21"/>
    <p:sldId id="277" r:id="rId22"/>
    <p:sldId id="275" r:id="rId23"/>
    <p:sldId id="279" r:id="rId24"/>
    <p:sldId id="280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67"/>
            <p14:sldId id="268"/>
            <p14:sldId id="288"/>
            <p14:sldId id="278"/>
            <p14:sldId id="261"/>
            <p14:sldId id="262"/>
            <p14:sldId id="276"/>
            <p14:sldId id="283"/>
            <p14:sldId id="285"/>
            <p14:sldId id="265"/>
            <p14:sldId id="266"/>
            <p14:sldId id="289"/>
            <p14:sldId id="290"/>
            <p14:sldId id="293"/>
            <p14:sldId id="291"/>
            <p14:sldId id="269"/>
            <p14:sldId id="259"/>
            <p14:sldId id="272"/>
            <p14:sldId id="273"/>
            <p14:sldId id="292"/>
            <p14:sldId id="277"/>
            <p14:sldId id="275"/>
            <p14:sldId id="279"/>
            <p14:sldId id="280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99BFF"/>
    <a:srgbClr val="ABABAB"/>
    <a:srgbClr val="000000"/>
    <a:srgbClr val="FF9933"/>
    <a:srgbClr val="EAEFF7"/>
    <a:srgbClr val="AAE8FC"/>
    <a:srgbClr val="22027C"/>
    <a:srgbClr val="28038F"/>
    <a:srgbClr val="3D0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109438" y="5643694"/>
            <a:ext cx="2515109" cy="1440000"/>
            <a:chOff x="-109438" y="5643694"/>
            <a:chExt cx="2515109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1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61.png"/><Relationship Id="rId7" Type="http://schemas.openxmlformats.org/officeDocument/2006/relationships/image" Target="../media/image17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4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A1704C-D755-4C30-8423-A34C36521B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 mechanics considerations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888F97F-C5C7-4F73-A259-31C725FAD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556" y="4323522"/>
            <a:ext cx="9144000" cy="1320172"/>
          </a:xfrm>
        </p:spPr>
        <p:txBody>
          <a:bodyPr/>
          <a:lstStyle/>
          <a:p>
            <a:r>
              <a:rPr lang="en-US" dirty="0"/>
              <a:t>Apologies if you know all this already, but to remind of a few basic concepts, that I hope will be useful for some</a:t>
            </a:r>
          </a:p>
          <a:p>
            <a:r>
              <a:rPr lang="en-US" dirty="0"/>
              <a:t>B</a:t>
            </a:r>
            <a:r>
              <a:rPr lang="en-GB" dirty="0" err="1"/>
              <a:t>ased</a:t>
            </a:r>
            <a:r>
              <a:rPr lang="en-GB" dirty="0"/>
              <a:t> on slides I made for the Silicon Detector School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5B860-5EED-4F1A-8591-19D587A1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03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Vibration response – internal vibrations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13" y="1390750"/>
            <a:ext cx="10515600" cy="19538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The most important source of internal vibrations is the flow of coolant through the system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This is particularly a concern for air flow cooling, which is considered for future lepton colliders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The exact prediction of displacement response is difficult, as it does depend on the coupling of the flow to the structure, which is a 3D problem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In particular if flow is turbulent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31456"/>
          <a:stretch/>
        </p:blipFill>
        <p:spPr bwMode="auto">
          <a:xfrm>
            <a:off x="845249" y="4298561"/>
            <a:ext cx="4477258" cy="1291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6916" y="3929229"/>
            <a:ext cx="517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Example: Study of Plume ladders (supplied by Bristol)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8" b="32047"/>
          <a:stretch/>
        </p:blipFill>
        <p:spPr bwMode="auto">
          <a:xfrm>
            <a:off x="845249" y="5754353"/>
            <a:ext cx="4477258" cy="952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t="15954" r="16907" b="16388"/>
          <a:stretch/>
        </p:blipFill>
        <p:spPr bwMode="auto">
          <a:xfrm>
            <a:off x="5480711" y="4298561"/>
            <a:ext cx="2042076" cy="1303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2992" t="37522" r="63605" b="32342"/>
          <a:stretch/>
        </p:blipFill>
        <p:spPr bwMode="auto">
          <a:xfrm>
            <a:off x="8025911" y="2657754"/>
            <a:ext cx="4021666" cy="2037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56778" y="2483518"/>
            <a:ext cx="274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Peak at 1</a:t>
            </a:r>
            <a:r>
              <a:rPr lang="en-GB" baseline="30000" dirty="0"/>
              <a:t>st</a:t>
            </a:r>
            <a:r>
              <a:rPr lang="en-GB" dirty="0"/>
              <a:t> mode frequency</a:t>
            </a:r>
          </a:p>
        </p:txBody>
      </p:sp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41" y="4719519"/>
            <a:ext cx="4021666" cy="2102051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C3D267-BCED-4465-8E1E-0A611F6CEB40}"/>
              </a:ext>
            </a:extLst>
          </p:cNvPr>
          <p:cNvSpPr txBox="1">
            <a:spLocks/>
          </p:cNvSpPr>
          <p:nvPr/>
        </p:nvSpPr>
        <p:spPr>
          <a:xfrm>
            <a:off x="654389" y="2984707"/>
            <a:ext cx="7356546" cy="941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However, because of the large modal mass, the structure will be dominantly excited in the first mode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We have built an experimental setup for this at Oxford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391289-C543-4F1C-AF41-8C49629D29CF}"/>
              </a:ext>
            </a:extLst>
          </p:cNvPr>
          <p:cNvCxnSpPr/>
          <p:nvPr/>
        </p:nvCxnSpPr>
        <p:spPr>
          <a:xfrm>
            <a:off x="1669774" y="4532243"/>
            <a:ext cx="2683565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556F99-FA5E-4BD9-B365-AD5DEE67A674}"/>
              </a:ext>
            </a:extLst>
          </p:cNvPr>
          <p:cNvSpPr txBox="1"/>
          <p:nvPr/>
        </p:nvSpPr>
        <p:spPr>
          <a:xfrm>
            <a:off x="2464904" y="4216616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~ 10 cm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FABD9-9622-47DF-84DC-9FE079DE924D}"/>
              </a:ext>
            </a:extLst>
          </p:cNvPr>
          <p:cNvSpPr txBox="1"/>
          <p:nvPr/>
        </p:nvSpPr>
        <p:spPr>
          <a:xfrm>
            <a:off x="5480711" y="5892581"/>
            <a:ext cx="223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Unfortunately no </a:t>
            </a:r>
          </a:p>
          <a:p>
            <a:r>
              <a:rPr lang="en-US" dirty="0"/>
              <a:t>visualization of flow…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47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AD7D89C-00EC-41F7-9003-DCDD26272D51}"/>
              </a:ext>
            </a:extLst>
          </p:cNvPr>
          <p:cNvSpPr/>
          <p:nvPr/>
        </p:nvSpPr>
        <p:spPr>
          <a:xfrm>
            <a:off x="5866954" y="2028902"/>
            <a:ext cx="2112074" cy="2786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C3A6641-D421-4E38-BE66-6C76ABA814EE}"/>
              </a:ext>
            </a:extLst>
          </p:cNvPr>
          <p:cNvSpPr/>
          <p:nvPr/>
        </p:nvSpPr>
        <p:spPr>
          <a:xfrm>
            <a:off x="8496209" y="2021494"/>
            <a:ext cx="1214468" cy="2786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E2CF34-BF1B-45D4-A504-8F39468F2B19}"/>
              </a:ext>
            </a:extLst>
          </p:cNvPr>
          <p:cNvSpPr/>
          <p:nvPr/>
        </p:nvSpPr>
        <p:spPr>
          <a:xfrm>
            <a:off x="4125898" y="2035186"/>
            <a:ext cx="1214468" cy="2786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F3F14-E72E-4F47-B91F-77B10815841E}"/>
              </a:ext>
            </a:extLst>
          </p:cNvPr>
          <p:cNvSpPr/>
          <p:nvPr/>
        </p:nvSpPr>
        <p:spPr>
          <a:xfrm>
            <a:off x="5357191" y="2041644"/>
            <a:ext cx="506896" cy="278668"/>
          </a:xfrm>
          <a:prstGeom prst="rect">
            <a:avLst/>
          </a:prstGeom>
          <a:solidFill>
            <a:srgbClr val="A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309356-96DC-40E2-8D32-AC836559BB50}"/>
              </a:ext>
            </a:extLst>
          </p:cNvPr>
          <p:cNvSpPr/>
          <p:nvPr/>
        </p:nvSpPr>
        <p:spPr>
          <a:xfrm>
            <a:off x="7979028" y="2035186"/>
            <a:ext cx="506896" cy="278668"/>
          </a:xfrm>
          <a:prstGeom prst="rect">
            <a:avLst/>
          </a:prstGeom>
          <a:solidFill>
            <a:srgbClr val="A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504"/>
          </a:xfrm>
        </p:spPr>
        <p:txBody>
          <a:bodyPr>
            <a:noAutofit/>
          </a:bodyPr>
          <a:lstStyle/>
          <a:p>
            <a:r>
              <a:rPr lang="en-GB" sz="2800" dirty="0"/>
              <a:t>Case study: Plank structure (ATLAS barrel strip stave)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78867"/>
            <a:ext cx="10515600" cy="224260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Good thermal connection from silicon to cooling pipe (embedded in carbon foam with high thermal conductivity) – short thermal path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High degree of symmetry to reduce thermo-mechanical deformation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High buckling stiffness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But stiffness-to-mass ratio not overwhelming (area moment of inertia limited)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Interesting detail: </a:t>
            </a:r>
            <a:r>
              <a:rPr lang="en-GB" dirty="0" err="1"/>
              <a:t>Ti</a:t>
            </a:r>
            <a:r>
              <a:rPr lang="en-GB" dirty="0"/>
              <a:t> cooling pipe is bonded into foam. Despite FEA predicting that foam should break during thermal cycling, this was never observed in built stave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Shows the shortcomings of FEA, when modelling complex geometries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D44BE-992B-4F22-B814-7F70F93270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38551" r="1232" b="42174"/>
          <a:stretch/>
        </p:blipFill>
        <p:spPr>
          <a:xfrm>
            <a:off x="3300535" y="2972755"/>
            <a:ext cx="8676861" cy="132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E2C861-311E-449D-94A8-DD132E0C9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" y="1103540"/>
            <a:ext cx="3531745" cy="33753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7D1249-0A87-44FA-A1FE-397CA68668E8}"/>
              </a:ext>
            </a:extLst>
          </p:cNvPr>
          <p:cNvGrpSpPr/>
          <p:nvPr/>
        </p:nvGrpSpPr>
        <p:grpSpPr>
          <a:xfrm>
            <a:off x="3386473" y="1509224"/>
            <a:ext cx="6840526" cy="1184364"/>
            <a:chOff x="3972882" y="1461052"/>
            <a:chExt cx="6840526" cy="11843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DB1A38-558F-403F-969E-EADD94A0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2882" y="1609954"/>
              <a:ext cx="6601070" cy="103546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F80AE3-CB78-441B-BE5C-6B44BD43782C}"/>
                </a:ext>
              </a:extLst>
            </p:cNvPr>
            <p:cNvSpPr/>
            <p:nvPr/>
          </p:nvSpPr>
          <p:spPr>
            <a:xfrm>
              <a:off x="7464287" y="1461052"/>
              <a:ext cx="3349121" cy="258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4385CAF-70C1-4CE7-8ACF-F9C950BB81CE}"/>
              </a:ext>
            </a:extLst>
          </p:cNvPr>
          <p:cNvSpPr txBox="1"/>
          <p:nvPr/>
        </p:nvSpPr>
        <p:spPr>
          <a:xfrm>
            <a:off x="3494241" y="2528730"/>
            <a:ext cx="202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honeycomb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05517B-6CC3-47D1-BD17-99C2763BB93A}"/>
              </a:ext>
            </a:extLst>
          </p:cNvPr>
          <p:cNvCxnSpPr>
            <a:cxnSpLocks/>
          </p:cNvCxnSpPr>
          <p:nvPr/>
        </p:nvCxnSpPr>
        <p:spPr>
          <a:xfrm flipV="1">
            <a:off x="5460253" y="2168236"/>
            <a:ext cx="1226755" cy="446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E5CB4E-15D5-4245-A987-EC25B7D6F1AF}"/>
              </a:ext>
            </a:extLst>
          </p:cNvPr>
          <p:cNvCxnSpPr>
            <a:cxnSpLocks/>
          </p:cNvCxnSpPr>
          <p:nvPr/>
        </p:nvCxnSpPr>
        <p:spPr>
          <a:xfrm>
            <a:off x="5433966" y="2794797"/>
            <a:ext cx="559330" cy="6878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6A3D0B4-98FA-4D4C-A2D0-A6BCD8FBB1B3}"/>
              </a:ext>
            </a:extLst>
          </p:cNvPr>
          <p:cNvSpPr txBox="1"/>
          <p:nvPr/>
        </p:nvSpPr>
        <p:spPr>
          <a:xfrm>
            <a:off x="6287195" y="2548538"/>
            <a:ext cx="13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foam</a:t>
            </a:r>
            <a:endParaRPr lang="en-GB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6DDC26-ACB4-4DA4-8112-4E095FA33A06}"/>
              </a:ext>
            </a:extLst>
          </p:cNvPr>
          <p:cNvCxnSpPr>
            <a:stCxn id="20" idx="3"/>
          </p:cNvCxnSpPr>
          <p:nvPr/>
        </p:nvCxnSpPr>
        <p:spPr>
          <a:xfrm flipV="1">
            <a:off x="7686874" y="2185532"/>
            <a:ext cx="383700" cy="547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4B40B2-EDF8-48F3-9F62-FEA3AE199C8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7686874" y="2733204"/>
            <a:ext cx="771182" cy="552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9CC42E0-B7F2-4833-B71B-5AEEB7062ABA}"/>
              </a:ext>
            </a:extLst>
          </p:cNvPr>
          <p:cNvSpPr txBox="1"/>
          <p:nvPr/>
        </p:nvSpPr>
        <p:spPr>
          <a:xfrm>
            <a:off x="8127083" y="1304750"/>
            <a:ext cx="154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</a:t>
            </a:r>
            <a:r>
              <a:rPr lang="en-US" dirty="0"/>
              <a:t> cooling pipe</a:t>
            </a:r>
            <a:endParaRPr lang="en-GB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C949AC5-114A-43DC-96FB-74763A41F789}"/>
              </a:ext>
            </a:extLst>
          </p:cNvPr>
          <p:cNvCxnSpPr>
            <a:cxnSpLocks/>
          </p:cNvCxnSpPr>
          <p:nvPr/>
        </p:nvCxnSpPr>
        <p:spPr>
          <a:xfrm flipH="1">
            <a:off x="8245628" y="1634447"/>
            <a:ext cx="402706" cy="4658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1A63F25-2A82-45C0-85DB-F8A90EE4A652}"/>
              </a:ext>
            </a:extLst>
          </p:cNvPr>
          <p:cNvCxnSpPr/>
          <p:nvPr/>
        </p:nvCxnSpPr>
        <p:spPr>
          <a:xfrm>
            <a:off x="10178750" y="1984029"/>
            <a:ext cx="0" cy="354653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2BAAA9E-B4C8-4290-A0F3-7C20C4D11399}"/>
              </a:ext>
            </a:extLst>
          </p:cNvPr>
          <p:cNvSpPr txBox="1"/>
          <p:nvPr/>
        </p:nvSpPr>
        <p:spPr>
          <a:xfrm>
            <a:off x="10199456" y="195098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mm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78BDD-C41E-44CD-91AD-1A8CA5218308}"/>
              </a:ext>
            </a:extLst>
          </p:cNvPr>
          <p:cNvSpPr txBox="1"/>
          <p:nvPr/>
        </p:nvSpPr>
        <p:spPr>
          <a:xfrm>
            <a:off x="3405993" y="1343183"/>
            <a:ext cx="164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Silicon modules</a:t>
            </a:r>
            <a:endParaRPr lang="en-GB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577A80-4DCE-4AA5-B380-C2E8691F48DA}"/>
              </a:ext>
            </a:extLst>
          </p:cNvPr>
          <p:cNvCxnSpPr>
            <a:cxnSpLocks/>
          </p:cNvCxnSpPr>
          <p:nvPr/>
        </p:nvCxnSpPr>
        <p:spPr>
          <a:xfrm>
            <a:off x="4736430" y="1656988"/>
            <a:ext cx="697536" cy="204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DA37AF-2593-4890-9BD2-2B14BB405B7D}"/>
              </a:ext>
            </a:extLst>
          </p:cNvPr>
          <p:cNvCxnSpPr>
            <a:cxnSpLocks/>
          </p:cNvCxnSpPr>
          <p:nvPr/>
        </p:nvCxnSpPr>
        <p:spPr>
          <a:xfrm>
            <a:off x="4290214" y="1673514"/>
            <a:ext cx="369702" cy="7362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0E8B726-1838-450C-A06E-30327E5D4906}"/>
              </a:ext>
            </a:extLst>
          </p:cNvPr>
          <p:cNvCxnSpPr>
            <a:cxnSpLocks/>
          </p:cNvCxnSpPr>
          <p:nvPr/>
        </p:nvCxnSpPr>
        <p:spPr>
          <a:xfrm flipH="1">
            <a:off x="1942561" y="1497970"/>
            <a:ext cx="1490073" cy="174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26A76257-52BE-43CB-A505-55B3175B5BB9}"/>
              </a:ext>
            </a:extLst>
          </p:cNvPr>
          <p:cNvSpPr/>
          <p:nvPr/>
        </p:nvSpPr>
        <p:spPr>
          <a:xfrm>
            <a:off x="5552279" y="2112963"/>
            <a:ext cx="116720" cy="116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1DD540C-1571-4CC0-AFA3-E7BA9C3D4F94}"/>
              </a:ext>
            </a:extLst>
          </p:cNvPr>
          <p:cNvSpPr/>
          <p:nvPr/>
        </p:nvSpPr>
        <p:spPr>
          <a:xfrm>
            <a:off x="8175843" y="2112963"/>
            <a:ext cx="116720" cy="116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45A452-1D0F-415D-B1DE-27C2BCCF8040}"/>
              </a:ext>
            </a:extLst>
          </p:cNvPr>
          <p:cNvSpPr txBox="1"/>
          <p:nvPr/>
        </p:nvSpPr>
        <p:spPr>
          <a:xfrm>
            <a:off x="10128515" y="1299269"/>
            <a:ext cx="2088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Skins: K13C2U w/</a:t>
            </a:r>
          </a:p>
          <a:p>
            <a:r>
              <a:rPr lang="en-US" dirty="0"/>
              <a:t>co-cured Kapton/Cu</a:t>
            </a:r>
            <a:endParaRPr lang="en-GB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E682F0C-3E2F-44E7-A4DB-4C1D8416FED6}"/>
              </a:ext>
            </a:extLst>
          </p:cNvPr>
          <p:cNvCxnSpPr>
            <a:cxnSpLocks/>
          </p:cNvCxnSpPr>
          <p:nvPr/>
        </p:nvCxnSpPr>
        <p:spPr>
          <a:xfrm flipH="1">
            <a:off x="9703382" y="1759202"/>
            <a:ext cx="433964" cy="1928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0E657CE-99A3-4FAA-AD24-207C28AD14D2}"/>
              </a:ext>
            </a:extLst>
          </p:cNvPr>
          <p:cNvCxnSpPr>
            <a:cxnSpLocks/>
          </p:cNvCxnSpPr>
          <p:nvPr/>
        </p:nvCxnSpPr>
        <p:spPr>
          <a:xfrm flipH="1">
            <a:off x="9613729" y="1822527"/>
            <a:ext cx="565021" cy="5236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612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82"/>
          <a:stretch/>
        </p:blipFill>
        <p:spPr>
          <a:xfrm rot="10800000">
            <a:off x="4176700" y="1496218"/>
            <a:ext cx="3158892" cy="2298682"/>
          </a:xfrm>
          <a:prstGeom prst="rect">
            <a:avLst/>
          </a:prstGeom>
          <a:ln w="12700">
            <a:miter lim="400000"/>
          </a:ln>
          <a:effectLst>
            <a:outerShdw blurRad="406400" dist="1905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Case study: Truss structure (ALICE et al.)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669" y="4006660"/>
            <a:ext cx="10515600" cy="136334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Truss structures from filaments, which get soaked in resin, and then wound on a template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Very high stiffness to mass ratio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Performance difficult to predict (buckling, joint-driven) and complex mode spectrum (not only bending modes, but also torsional modes)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18534" y="1397119"/>
            <a:ext cx="3666066" cy="2438282"/>
            <a:chOff x="-83233" y="3269547"/>
            <a:chExt cx="4343767" cy="28958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233" y="3269547"/>
              <a:ext cx="4343767" cy="2895844"/>
            </a:xfrm>
            <a:prstGeom prst="rect">
              <a:avLst/>
            </a:prstGeom>
          </p:spPr>
        </p:pic>
        <p:sp>
          <p:nvSpPr>
            <p:cNvPr id="7" name="CasellaDiTesto 18"/>
            <p:cNvSpPr txBox="1"/>
            <p:nvPr/>
          </p:nvSpPr>
          <p:spPr>
            <a:xfrm>
              <a:off x="277758" y="3315413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/>
                <a:t>Power bus</a:t>
              </a:r>
            </a:p>
          </p:txBody>
        </p:sp>
        <p:sp>
          <p:nvSpPr>
            <p:cNvPr id="8" name="CasellaDiTesto 21"/>
            <p:cNvSpPr txBox="1"/>
            <p:nvPr/>
          </p:nvSpPr>
          <p:spPr>
            <a:xfrm>
              <a:off x="2804220" y="4724115"/>
              <a:ext cx="11521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/>
                <a:t>Space Frame</a:t>
              </a:r>
            </a:p>
          </p:txBody>
        </p:sp>
        <p:sp>
          <p:nvSpPr>
            <p:cNvPr id="9" name="CasellaDiTesto 20"/>
            <p:cNvSpPr txBox="1"/>
            <p:nvPr/>
          </p:nvSpPr>
          <p:spPr>
            <a:xfrm>
              <a:off x="571655" y="4496876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Cold</a:t>
              </a:r>
              <a:r>
                <a:rPr lang="it-IT" sz="1050" b="1" dirty="0"/>
                <a:t> Plate</a:t>
              </a:r>
            </a:p>
          </p:txBody>
        </p:sp>
        <p:sp>
          <p:nvSpPr>
            <p:cNvPr id="10" name="CasellaDiTesto 18"/>
            <p:cNvSpPr txBox="1"/>
            <p:nvPr/>
          </p:nvSpPr>
          <p:spPr>
            <a:xfrm>
              <a:off x="254873" y="4119761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/>
                <a:t>2x7 sensors</a:t>
              </a:r>
            </a:p>
          </p:txBody>
        </p:sp>
        <p:sp>
          <p:nvSpPr>
            <p:cNvPr id="11" name="CasellaDiTesto 18"/>
            <p:cNvSpPr txBox="1"/>
            <p:nvPr/>
          </p:nvSpPr>
          <p:spPr>
            <a:xfrm>
              <a:off x="285843" y="3622166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/>
                <a:t>FPC</a:t>
              </a:r>
            </a:p>
          </p:txBody>
        </p:sp>
      </p:grp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6081" y="1930376"/>
            <a:ext cx="3142466" cy="197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1" t="7910" b="10025"/>
          <a:stretch/>
        </p:blipFill>
        <p:spPr>
          <a:xfrm>
            <a:off x="7706500" y="1487993"/>
            <a:ext cx="3992228" cy="2481521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3" b="35001"/>
          <a:stretch/>
        </p:blipFill>
        <p:spPr bwMode="auto">
          <a:xfrm>
            <a:off x="1716798" y="5359464"/>
            <a:ext cx="5731510" cy="1304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67" y="5029200"/>
            <a:ext cx="2628332" cy="18288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142516" y="1597442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ALICE OB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16798" y="5287416"/>
            <a:ext cx="1525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CBM-STS (GSI)</a:t>
            </a:r>
          </a:p>
        </p:txBody>
      </p:sp>
    </p:spTree>
    <p:extLst>
      <p:ext uri="{BB962C8B-B14F-4D97-AF65-F5344CB8AC3E}">
        <p14:creationId xmlns:p14="http://schemas.microsoft.com/office/powerpoint/2010/main" val="312065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study: Box channel (STAR PXL)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1988"/>
            <a:ext cx="6232768" cy="283379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0.4%</a:t>
            </a:r>
            <a:r>
              <a:rPr lang="en-GB" i="1" dirty="0"/>
              <a:t>X</a:t>
            </a:r>
            <a:r>
              <a:rPr lang="en-GB" baseline="-25000" dirty="0"/>
              <a:t>0</a:t>
            </a:r>
            <a:r>
              <a:rPr lang="en-GB" dirty="0"/>
              <a:t>/layer</a:t>
            </a:r>
          </a:p>
          <a:p>
            <a:r>
              <a:rPr lang="en-GB" dirty="0"/>
              <a:t>Mechanics optimized for quick installation/de-installation</a:t>
            </a:r>
          </a:p>
          <a:p>
            <a:pPr lvl="1"/>
            <a:r>
              <a:rPr lang="en-GB" dirty="0"/>
              <a:t>Structure consists of cantilevered sector tubes</a:t>
            </a:r>
          </a:p>
          <a:p>
            <a:r>
              <a:rPr lang="en-GB" dirty="0"/>
              <a:t>Air flow cooling through sector tube (9 m/s)</a:t>
            </a:r>
          </a:p>
          <a:p>
            <a:pPr lvl="1"/>
            <a:r>
              <a:rPr lang="en-GB" dirty="0"/>
              <a:t>Sector first mode: 230 Hz (measured)</a:t>
            </a:r>
          </a:p>
          <a:p>
            <a:pPr lvl="1"/>
            <a:r>
              <a:rPr lang="en-GB" dirty="0"/>
              <a:t>Sensor vibration at full flow: 5 </a:t>
            </a:r>
            <a:r>
              <a:rPr lang="el-GR" dirty="0"/>
              <a:t>μ</a:t>
            </a:r>
            <a:r>
              <a:rPr lang="en-GB" dirty="0"/>
              <a:t>m RMS</a:t>
            </a:r>
          </a:p>
          <a:p>
            <a:pPr lvl="1"/>
            <a:r>
              <a:rPr lang="en-GB" dirty="0"/>
              <a:t>Sensor displacement at full flow: 25-30 </a:t>
            </a:r>
            <a:r>
              <a:rPr lang="el-GR" dirty="0"/>
              <a:t>μ</a:t>
            </a:r>
            <a:r>
              <a:rPr lang="en-GB" dirty="0"/>
              <a:t>m</a:t>
            </a:r>
          </a:p>
          <a:p>
            <a:r>
              <a:rPr lang="en-GB" dirty="0"/>
              <a:t>No TBA assumed for design </a:t>
            </a:r>
          </a:p>
          <a:p>
            <a:pPr lvl="1"/>
            <a:r>
              <a:rPr lang="en-GB" dirty="0"/>
              <a:t>All sensor positions surveyed on a half-detector</a:t>
            </a:r>
          </a:p>
          <a:p>
            <a:pPr lvl="1"/>
            <a:r>
              <a:rPr lang="en-GB" dirty="0"/>
              <a:t>But TBA was used in the analysis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189" t="22522" b="18863"/>
          <a:stretch/>
        </p:blipFill>
        <p:spPr>
          <a:xfrm>
            <a:off x="2971028" y="4342910"/>
            <a:ext cx="2703454" cy="2185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270"/>
          <a:stretch/>
        </p:blipFill>
        <p:spPr>
          <a:xfrm>
            <a:off x="70997" y="4165218"/>
            <a:ext cx="3524447" cy="2294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786" y="4225780"/>
            <a:ext cx="3666690" cy="2419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5199" y="3941694"/>
            <a:ext cx="274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Deformation under air flow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941" t="6410" r="4617" b="5056"/>
          <a:stretch/>
        </p:blipFill>
        <p:spPr>
          <a:xfrm>
            <a:off x="6918569" y="1572329"/>
            <a:ext cx="4688221" cy="2309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644" y="4311026"/>
            <a:ext cx="2291146" cy="24831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60310" y="394169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Sensor survey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7333" y="6158995"/>
            <a:ext cx="169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 layers of M55J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F85EBD-5404-4684-A50F-3DC674421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075" y="1647825"/>
            <a:ext cx="26098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36A65-4DEE-4B9C-90A1-A6B2DF06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Plume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BBBC4-EC40-4034-B1BE-5AE5819EA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28747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Design for vertex detector under study for LCFI (aka PLUME)</a:t>
            </a:r>
          </a:p>
          <a:p>
            <a:r>
              <a:rPr lang="en-US" dirty="0"/>
              <a:t>Double-sided ladder with </a:t>
            </a:r>
            <a:r>
              <a:rPr lang="en-US" dirty="0" err="1"/>
              <a:t>SiC</a:t>
            </a:r>
            <a:r>
              <a:rPr lang="en-US" dirty="0"/>
              <a:t> foam core</a:t>
            </a:r>
          </a:p>
          <a:p>
            <a:pPr lvl="1"/>
            <a:r>
              <a:rPr lang="en-US" dirty="0"/>
              <a:t>120 mm long, 10 mm wide</a:t>
            </a:r>
          </a:p>
          <a:p>
            <a:pPr lvl="1"/>
            <a:r>
              <a:rPr lang="en-US" dirty="0"/>
              <a:t>Sensors: MIMOSA26, 50 micron thick</a:t>
            </a:r>
          </a:p>
          <a:p>
            <a:r>
              <a:rPr lang="en-US" dirty="0"/>
              <a:t>External air-cooling</a:t>
            </a:r>
          </a:p>
          <a:p>
            <a:r>
              <a:rPr lang="en-US" dirty="0"/>
              <a:t>0.65%X</a:t>
            </a:r>
            <a:r>
              <a:rPr lang="en-US" baseline="-25000" dirty="0"/>
              <a:t>0</a:t>
            </a:r>
            <a:r>
              <a:rPr lang="en-US" dirty="0"/>
              <a:t> (but plans to improve, ultimate goal 0.3%X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SiC</a:t>
            </a:r>
            <a:r>
              <a:rPr lang="en-US" dirty="0"/>
              <a:t> foam 0.18%, sensors 0.11%, glue 0.2%, flex 0.29 %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3790E-071D-4C91-99EA-CBADA703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51CEB-D75B-4B8C-94A6-F956AC56CB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8991" y="4315167"/>
            <a:ext cx="3640729" cy="2189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1CF85-85A3-4A5E-A9BE-501D53FDA1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3150" y="4399059"/>
            <a:ext cx="5971761" cy="1531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DE538-5CAE-478D-AD27-8B537E81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35426" y="1406400"/>
            <a:ext cx="2155963" cy="29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Case study: extremely low mass – Mu3e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26" y="1383054"/>
            <a:ext cx="7915603" cy="175249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Ultra–low mass (0.1%</a:t>
            </a:r>
            <a:r>
              <a:rPr lang="en-GB" i="1" dirty="0"/>
              <a:t>X</a:t>
            </a:r>
            <a:r>
              <a:rPr lang="en-GB" baseline="-25000" dirty="0"/>
              <a:t>0</a:t>
            </a:r>
            <a:r>
              <a:rPr lang="en-GB" dirty="0"/>
              <a:t>/layer)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Support structure originally planned to be made from folded Kapton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Structural stiffness achieved by linking adjacent ladders to modules, which increases area moment of inertia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Recently started to look into single layer ultra-thin UD UHM carbon </a:t>
            </a:r>
            <a:r>
              <a:rPr lang="en-US" dirty="0" err="1"/>
              <a:t>fibre</a:t>
            </a:r>
            <a:r>
              <a:rPr lang="en-US" dirty="0"/>
              <a:t> for ribs</a:t>
            </a:r>
            <a:endParaRPr lang="en-GB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Electrical connection: Kapton/Al High Density Interconnect with tab bonding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He gas flow cooling</a:t>
            </a:r>
            <a:endParaRPr lang="en-GB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1180" y="1534266"/>
            <a:ext cx="7043928" cy="242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4" y="3103004"/>
            <a:ext cx="4406023" cy="1547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189" y="1388176"/>
            <a:ext cx="3667958" cy="2338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41" t="10016" r="2387" b="6030"/>
          <a:stretch/>
        </p:blipFill>
        <p:spPr>
          <a:xfrm>
            <a:off x="816418" y="4591526"/>
            <a:ext cx="3825637" cy="2239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D84E12-8492-4A52-A882-A5A45633B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231" y="3665215"/>
            <a:ext cx="3304162" cy="2427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F6EEF-5635-4F6D-89C4-9521AB23E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189" y="3739594"/>
            <a:ext cx="3667958" cy="3121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37AEF5-6723-4107-B54D-F1206805C62E}"/>
              </a:ext>
            </a:extLst>
          </p:cNvPr>
          <p:cNvSpPr txBox="1"/>
          <p:nvPr/>
        </p:nvSpPr>
        <p:spPr>
          <a:xfrm>
            <a:off x="7545108" y="6253017"/>
            <a:ext cx="227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Steel dummy modules</a:t>
            </a:r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38B999-EE5B-4347-8805-55730EAD4E0A}"/>
              </a:ext>
            </a:extLst>
          </p:cNvPr>
          <p:cNvCxnSpPr/>
          <p:nvPr/>
        </p:nvCxnSpPr>
        <p:spPr>
          <a:xfrm flipV="1">
            <a:off x="9215919" y="5469824"/>
            <a:ext cx="534256" cy="8865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572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3169CD-1EB1-4EAF-8560-933696B24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Further Material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32B29E1-0405-45E8-A5C6-1F06A09BE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DC7C3-FE12-445D-9840-AE327A2E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063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402" y="1373942"/>
            <a:ext cx="10917195" cy="511893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For TBA a subset of real data is used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Typically well-constructed tracks with high momentum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To get enough statistics need to accumulate data for finite alignment periods</a:t>
            </a:r>
          </a:p>
          <a:p>
            <a:pPr lvl="2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length of these periods depend on the granularity of the alignment, and the rate of events (luminosity)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Then create a huge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with all the tracks and as parameters the positions/orientations of the substructures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This is typically done in granularity hierarchies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Sub-detectors (barrel, endcap, etc.)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Large structures (cylinders, disks, etc.)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Local supports (staves/ladders, petals, etc.)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Individual modules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At the highest level TBA can be done at ATLAS/CMS daily (few hours at SLHC)</a:t>
            </a:r>
            <a:endParaRPr lang="en-GB" dirty="0"/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Deformations below the level of individual modules can also be reconstructed 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Example: CMS barrel pixels – calibration of module bows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To keep parameters manageable requires realistic deformation models/parametrizations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Number of parameters can be reduced if positions of subgroups of modules can be mechanically constrained 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Either build with high accuracy, or survey after construction – must not deform under dynamic loads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Developed for reconstruction of ATLAS &amp; CMS – now used for all particle physics silicon systems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Down Arrow 4"/>
          <p:cNvSpPr/>
          <p:nvPr/>
        </p:nvSpPr>
        <p:spPr>
          <a:xfrm>
            <a:off x="5078287" y="3192177"/>
            <a:ext cx="201379" cy="1004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78976" y="3352527"/>
            <a:ext cx="1257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</a:t>
            </a:r>
          </a:p>
          <a:p>
            <a:r>
              <a:rPr lang="en-GB" dirty="0"/>
              <a:t>parameters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8412" y="3352527"/>
            <a:ext cx="116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More data</a:t>
            </a:r>
          </a:p>
          <a:p>
            <a:r>
              <a:rPr lang="en-GB" dirty="0"/>
              <a:t>required</a:t>
            </a:r>
          </a:p>
        </p:txBody>
      </p:sp>
      <p:sp>
        <p:nvSpPr>
          <p:cNvPr id="12" name="Down Arrow 4">
            <a:extLst>
              <a:ext uri="{FF2B5EF4-FFF2-40B4-BE49-F238E27FC236}">
                <a16:creationId xmlns:a16="http://schemas.microsoft.com/office/drawing/2014/main" id="{A64B3E6E-8528-4192-A801-BB3B4A9FB25B}"/>
              </a:ext>
            </a:extLst>
          </p:cNvPr>
          <p:cNvSpPr/>
          <p:nvPr/>
        </p:nvSpPr>
        <p:spPr>
          <a:xfrm>
            <a:off x="6617723" y="3192177"/>
            <a:ext cx="201379" cy="1004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4">
            <a:extLst>
              <a:ext uri="{FF2B5EF4-FFF2-40B4-BE49-F238E27FC236}">
                <a16:creationId xmlns:a16="http://schemas.microsoft.com/office/drawing/2014/main" id="{66C90CCC-E1E8-46FA-9687-409A2FC80D93}"/>
              </a:ext>
            </a:extLst>
          </p:cNvPr>
          <p:cNvSpPr/>
          <p:nvPr/>
        </p:nvSpPr>
        <p:spPr>
          <a:xfrm>
            <a:off x="8071066" y="3173200"/>
            <a:ext cx="201379" cy="1004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E4055F-27AA-4765-A1EC-A8D0E3E3103B}"/>
              </a:ext>
            </a:extLst>
          </p:cNvPr>
          <p:cNvSpPr txBox="1"/>
          <p:nvPr/>
        </p:nvSpPr>
        <p:spPr>
          <a:xfrm>
            <a:off x="8222101" y="3352527"/>
            <a:ext cx="2732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Length of alignment period</a:t>
            </a:r>
          </a:p>
          <a:p>
            <a:r>
              <a:rPr lang="en-US" dirty="0"/>
              <a:t>T</a:t>
            </a:r>
            <a:r>
              <a:rPr lang="en-GB" dirty="0" err="1"/>
              <a:t>ime</a:t>
            </a:r>
            <a:r>
              <a:rPr lang="en-GB" dirty="0"/>
              <a:t> between alignments</a:t>
            </a:r>
          </a:p>
        </p:txBody>
      </p:sp>
    </p:spTree>
    <p:extLst>
      <p:ext uri="{BB962C8B-B14F-4D97-AF65-F5344CB8AC3E}">
        <p14:creationId xmlns:p14="http://schemas.microsoft.com/office/powerpoint/2010/main" val="324144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for TBA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54" y="1409111"/>
            <a:ext cx="7862159" cy="5448889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GB" dirty="0"/>
              <a:t>Weak modes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These are certain classes of deformations with coherent degrees of freedom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Not constrained by the global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fit – the results for these parameters are arbitrary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That means that even if the system is perfectly positioned an arbitrary deformation will be introduced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Solutions: 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dirty="0" err="1"/>
              <a:t>Cosmics</a:t>
            </a:r>
            <a:endParaRPr lang="en-GB" dirty="0"/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Higher level physics analysis (reconstruct mass peaks and see that they are correct for all directions)</a:t>
            </a:r>
          </a:p>
          <a:p>
            <a:pPr marL="457200" indent="-457200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GB" dirty="0"/>
              <a:t>Position perpendicular to detector plane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High-momentum tracks typically cross detector planes perpendicularly – low sensitivity to perpendicular plane displacement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While this will have a small effect for the high-momentum tracks used for the alignment, this can be an issue for low-momentum tracks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Solutions: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dirty="0" err="1"/>
              <a:t>Cosmics</a:t>
            </a:r>
            <a:endParaRPr lang="en-GB" dirty="0"/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This is an example where other (mechanical) means of position control or knowledge can be helpful (at the level of &lt;100 µm)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446" y="1409111"/>
            <a:ext cx="3530600" cy="112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357" r="19209" b="30816"/>
          <a:stretch/>
        </p:blipFill>
        <p:spPr>
          <a:xfrm>
            <a:off x="8130055" y="2731094"/>
            <a:ext cx="4061945" cy="87823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0B7DF-7C83-433C-B1F4-B73878C9C038}"/>
              </a:ext>
            </a:extLst>
          </p:cNvPr>
          <p:cNvCxnSpPr>
            <a:cxnSpLocks/>
          </p:cNvCxnSpPr>
          <p:nvPr/>
        </p:nvCxnSpPr>
        <p:spPr>
          <a:xfrm flipH="1">
            <a:off x="10294576" y="4711148"/>
            <a:ext cx="24055" cy="151694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517EFF-B51A-46C2-9E8E-B05424958F49}"/>
              </a:ext>
            </a:extLst>
          </p:cNvPr>
          <p:cNvCxnSpPr/>
          <p:nvPr/>
        </p:nvCxnSpPr>
        <p:spPr>
          <a:xfrm>
            <a:off x="8585046" y="5502536"/>
            <a:ext cx="30513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B2ADE9-9959-4402-B273-11230209F19A}"/>
              </a:ext>
            </a:extLst>
          </p:cNvPr>
          <p:cNvCxnSpPr>
            <a:cxnSpLocks/>
          </p:cNvCxnSpPr>
          <p:nvPr/>
        </p:nvCxnSpPr>
        <p:spPr>
          <a:xfrm flipV="1">
            <a:off x="8454641" y="5463493"/>
            <a:ext cx="3144876" cy="128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19556F-73F1-4C43-90BC-F9F35391F740}"/>
              </a:ext>
            </a:extLst>
          </p:cNvPr>
          <p:cNvCxnSpPr/>
          <p:nvPr/>
        </p:nvCxnSpPr>
        <p:spPr>
          <a:xfrm>
            <a:off x="8454641" y="5442901"/>
            <a:ext cx="3098094" cy="11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0A95E2-D38A-4071-A0BB-598D3C92320F}"/>
              </a:ext>
            </a:extLst>
          </p:cNvPr>
          <p:cNvCxnSpPr/>
          <p:nvPr/>
        </p:nvCxnSpPr>
        <p:spPr>
          <a:xfrm>
            <a:off x="9802772" y="5810647"/>
            <a:ext cx="983608" cy="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EECFC65-E8CB-4CE7-A4EC-FA93E274EACB}"/>
              </a:ext>
            </a:extLst>
          </p:cNvPr>
          <p:cNvSpPr txBox="1"/>
          <p:nvPr/>
        </p:nvSpPr>
        <p:spPr>
          <a:xfrm>
            <a:off x="8123760" y="4263164"/>
            <a:ext cx="1839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Tracks going through one sense element (pixel/strip)</a:t>
            </a:r>
            <a:endParaRPr lang="en-GB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7285B0-E57D-4A34-B931-2719170B1C66}"/>
              </a:ext>
            </a:extLst>
          </p:cNvPr>
          <p:cNvCxnSpPr>
            <a:cxnSpLocks/>
          </p:cNvCxnSpPr>
          <p:nvPr/>
        </p:nvCxnSpPr>
        <p:spPr>
          <a:xfrm>
            <a:off x="10717490" y="5349051"/>
            <a:ext cx="0" cy="357378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25E774-5388-4758-9BB0-9A8844B0639B}"/>
              </a:ext>
            </a:extLst>
          </p:cNvPr>
          <p:cNvSpPr txBox="1"/>
          <p:nvPr/>
        </p:nvSpPr>
        <p:spPr>
          <a:xfrm>
            <a:off x="10659394" y="4814035"/>
            <a:ext cx="163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 defined in this direction</a:t>
            </a:r>
            <a:endParaRPr lang="en-GB" dirty="0"/>
          </a:p>
        </p:txBody>
      </p:sp>
      <p:sp>
        <p:nvSpPr>
          <p:cNvPr id="23" name="Star: 4 Points 22">
            <a:extLst>
              <a:ext uri="{FF2B5EF4-FFF2-40B4-BE49-F238E27FC236}">
                <a16:creationId xmlns:a16="http://schemas.microsoft.com/office/drawing/2014/main" id="{60F4819B-3320-4665-A808-46D7F5E4188C}"/>
              </a:ext>
            </a:extLst>
          </p:cNvPr>
          <p:cNvSpPr/>
          <p:nvPr/>
        </p:nvSpPr>
        <p:spPr>
          <a:xfrm rot="18755307">
            <a:off x="10213226" y="5413082"/>
            <a:ext cx="191267" cy="198783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A9987B-CD0D-41A6-9C15-AB358161EB20}"/>
              </a:ext>
            </a:extLst>
          </p:cNvPr>
          <p:cNvSpPr txBox="1"/>
          <p:nvPr/>
        </p:nvSpPr>
        <p:spPr>
          <a:xfrm>
            <a:off x="9617862" y="6279229"/>
            <a:ext cx="140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Poorly in this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21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Composite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599" cy="469199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most efficient structural material are carbon fibre reinforced plastics (CFRPs)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Efficiency here means stiffness/material</a:t>
            </a:r>
            <a:endParaRPr lang="en-GB" dirty="0"/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CFRPs consist of a matrix of carbon fibre, embedded in a polymer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polymer is typically cured in an autoclave at elevated temperature (for polymerization) and pressure (for compaction) from a resin (which is tacky at room T)</a:t>
            </a:r>
          </a:p>
          <a:p>
            <a:pPr lvl="2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Typical cure temperatures are below 100°C (low T cure), around 125°C (medium cure T), or 170-200°C (high T cure) – dependent on resin</a:t>
            </a:r>
          </a:p>
          <a:p>
            <a:pPr lvl="2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higher the T, the bigger the thermal stress is locked in; the lower it is the shorter the shelf life of the material is, and the lower the glass transition T</a:t>
            </a:r>
          </a:p>
          <a:p>
            <a:pPr lvl="2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Pressure is usually a few bar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Typical resin material is epoxy or cyanate ester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We like the latter because it is very radiation hard and has a low CME (coefficient of moisture expansion)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These can be procured already soaked into a prepreg, or on its own if needed as a glue or for wet lay-ups (where dry prepreg is used and the user infuses the resin)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Alternative fibre materials are glass fibre or synthetic fibres like Kevlar (Aramid)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These usually have lower modulus, and are thus less useful for high stiffness applications (better for high strength)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lang="en-GB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28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35AA-B642-407C-AFB6-1EEE761D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mechanical structures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982B-76A6-4296-9281-E043B9191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26" y="1355501"/>
            <a:ext cx="11509513" cy="45130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Tracking will usually require linking measured positions from several modules (can be metres away from each other)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support should not degrade module-internal measurement accuracy (typically at level of µm)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relative positioning of these modules is called alignment 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Alignment in modern trackers is found by software (also called track-based alignment - TBA)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S</a:t>
            </a:r>
            <a:r>
              <a:rPr lang="en-GB" dirty="0" err="1"/>
              <a:t>oftware</a:t>
            </a:r>
            <a:r>
              <a:rPr lang="en-GB" dirty="0"/>
              <a:t> alignment is performed with selected track data acquired over an extended alignment period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#1 requirement is stability of the module positions to allow software alignment to work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This does require identification of the loads that are relevant, and their time scales (will discuss later)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Typically, stability must be comparable to module precision (~1 µm)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Module placement is secondary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Everything needs to fit together, clearances (for installation or HV), overlaps for tracking hermeticity and TBA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All these are typically a very few 100 µm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support structure should achieve this with minimal material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7F476-9F14-47AD-AB81-ED8591B8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B1FF32-697A-4D73-A599-1503921F1DFD}"/>
              </a:ext>
            </a:extLst>
          </p:cNvPr>
          <p:cNvSpPr txBox="1">
            <a:spLocks/>
          </p:cNvSpPr>
          <p:nvPr/>
        </p:nvSpPr>
        <p:spPr>
          <a:xfrm>
            <a:off x="427626" y="5022918"/>
            <a:ext cx="9034426" cy="1570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Additional tasks: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Support services (cables, fibres, cooling pipes, etc.)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Sometimes part of the thermal management (conductive heat paths)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Sometimes part of the grounding &amp; shielding system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Need stiffness, strength is secondary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54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97B6-9C69-4ED6-83F9-5A9894DF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</a:t>
            </a:r>
            <a:r>
              <a:rPr lang="en-US" dirty="0" err="1"/>
              <a:t>fibre</a:t>
            </a:r>
            <a:r>
              <a:rPr lang="en-US" dirty="0"/>
              <a:t> - manufacture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00ADF-7D41-4DD1-BDE7-9C9CE233C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722"/>
            <a:ext cx="10651435" cy="164873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Carbon fibres are fibres of about 5 to 10 µm diameter (1/10 of human hair)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altLang="en-US" dirty="0"/>
              <a:t>Several 1000s of fibres (filaments) are spun into a tow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altLang="en-US" dirty="0"/>
              <a:t>Filament number (tow size) depends on brand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en-US" dirty="0"/>
              <a:t>Start with a polymer such as polyacrylonitrile (PAN), rayon, or petroleum pitch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altLang="en-US" dirty="0"/>
              <a:t>Then </a:t>
            </a:r>
            <a:r>
              <a:rPr lang="en-US" dirty="0"/>
              <a:t>heated to drive off non-carbon atoms (carbonization)</a:t>
            </a:r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E2797-DE30-4D83-B750-D84751FB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3074" name="Picture 2" descr="XC130 300g Unidirectional Prepreg Carbon Fibre 300mm - Easy Composites">
            <a:extLst>
              <a:ext uri="{FF2B5EF4-FFF2-40B4-BE49-F238E27FC236}">
                <a16:creationId xmlns:a16="http://schemas.microsoft.com/office/drawing/2014/main" id="{B065192D-F408-4160-9596-090D4678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/>
          <a:stretch/>
        </p:blipFill>
        <p:spPr bwMode="auto">
          <a:xfrm>
            <a:off x="964096" y="4387569"/>
            <a:ext cx="3066428" cy="18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8C43C-ECE3-4C2E-B580-992EB1F953C2}"/>
              </a:ext>
            </a:extLst>
          </p:cNvPr>
          <p:cNvSpPr txBox="1"/>
          <p:nvPr/>
        </p:nvSpPr>
        <p:spPr>
          <a:xfrm>
            <a:off x="2494334" y="4327615"/>
            <a:ext cx="15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Unidirectional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3076" name="Picture 4" descr="210g Plain Weave 3k Carbon Fibre Cloth; 1m, 1.25m - Easy Composites">
            <a:extLst>
              <a:ext uri="{FF2B5EF4-FFF2-40B4-BE49-F238E27FC236}">
                <a16:creationId xmlns:a16="http://schemas.microsoft.com/office/drawing/2014/main" id="{A4669D08-ED76-43C4-89F7-97C7D508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035" y="4387569"/>
            <a:ext cx="2763079" cy="18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B02E1-1F09-4AB6-B4B9-5DE8F6B54629}"/>
              </a:ext>
            </a:extLst>
          </p:cNvPr>
          <p:cNvSpPr txBox="1"/>
          <p:nvPr/>
        </p:nvSpPr>
        <p:spPr>
          <a:xfrm>
            <a:off x="6205663" y="4359909"/>
            <a:ext cx="82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Weave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15B14-E535-43CD-9D9B-12F96A53E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87" y="2962398"/>
            <a:ext cx="4464769" cy="37590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8DF4B5-1CE7-4872-A8B4-E4286D0DC0EF}"/>
              </a:ext>
            </a:extLst>
          </p:cNvPr>
          <p:cNvSpPr txBox="1">
            <a:spLocks/>
          </p:cNvSpPr>
          <p:nvPr/>
        </p:nvSpPr>
        <p:spPr>
          <a:xfrm>
            <a:off x="838200" y="2865789"/>
            <a:ext cx="6626087" cy="1741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altLang="en-US" dirty="0"/>
              <a:t>The final production step is a coating to protect them from damage during winding or weaving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altLang="en-US" dirty="0"/>
              <a:t>This is called sizing - process and material is proprietary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carbon fibres are then often prepared in woven or </a:t>
            </a:r>
            <a:r>
              <a:rPr lang="en-GB" dirty="0" err="1"/>
              <a:t>uni</a:t>
            </a:r>
            <a:r>
              <a:rPr lang="en-GB" dirty="0"/>
              <a:t>-directional pre-</a:t>
            </a:r>
            <a:r>
              <a:rPr lang="en-GB" dirty="0" err="1"/>
              <a:t>preg</a:t>
            </a:r>
            <a:r>
              <a:rPr lang="en-GB" dirty="0"/>
              <a:t> and impregnated with resin</a:t>
            </a:r>
          </a:p>
        </p:txBody>
      </p:sp>
    </p:spTree>
    <p:extLst>
      <p:ext uri="{BB962C8B-B14F-4D97-AF65-F5344CB8AC3E}">
        <p14:creationId xmlns:p14="http://schemas.microsoft.com/office/powerpoint/2010/main" val="4228002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How to minimize thermo-mechanical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1409108"/>
            <a:ext cx="11258550" cy="335445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Large silicon detector systems are a complex mixture of different materials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Generally, they will have different CTEs (coefficients of thermal expansion)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Hence the structures will encounter temperature-dependent deformations (like a bi-metallic strip)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These can also be power-dependent, because of temperature gradients along thermally resistive conduction paths from the heat source to the local heat sink (typically coolant)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Often, but not only, this is to due trigger rate variations within a fill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What strategy?</a:t>
            </a:r>
          </a:p>
          <a:p>
            <a:pPr marL="715963" lvl="1" indent="-258763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GB" dirty="0"/>
              <a:t>Equalize temperatures and power consumption (good number: ±0.5-1°C)</a:t>
            </a:r>
          </a:p>
          <a:p>
            <a:pPr marL="804863" lvl="2" indent="-268288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This is an important requirement that needs to be made clear to the cooling and the electronics people in your collaboration from early on</a:t>
            </a:r>
          </a:p>
          <a:p>
            <a:pPr marL="715963" lvl="1" indent="-258763">
              <a:lnSpc>
                <a:spcPct val="10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GB" dirty="0"/>
              <a:t>Design symmetric structures </a:t>
            </a:r>
          </a:p>
          <a:p>
            <a:pPr marL="804863" lvl="2" indent="-268288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Thermal strains balance – minimize deformations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Example of what can go wrong: ATLAS IBL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Electrical cable bonded to one side of local support only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Does require temperature control at the level of 0.2 K and regular alignment correction in the offline reconstruction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719" y="4685906"/>
            <a:ext cx="3136690" cy="21742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499" y="4725655"/>
            <a:ext cx="2815167" cy="1995820"/>
            <a:chOff x="3317430" y="4167316"/>
            <a:chExt cx="2836150" cy="2611336"/>
          </a:xfrm>
        </p:grpSpPr>
        <p:grpSp>
          <p:nvGrpSpPr>
            <p:cNvPr id="6" name="Group 5"/>
            <p:cNvGrpSpPr/>
            <p:nvPr/>
          </p:nvGrpSpPr>
          <p:grpSpPr>
            <a:xfrm>
              <a:off x="3317430" y="4167316"/>
              <a:ext cx="2836150" cy="2611336"/>
              <a:chOff x="5933274" y="3340277"/>
              <a:chExt cx="2836150" cy="261133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1" r="-45107"/>
              <a:stretch/>
            </p:blipFill>
            <p:spPr>
              <a:xfrm>
                <a:off x="5933274" y="3340277"/>
                <a:ext cx="2548118" cy="2611336"/>
              </a:xfrm>
              <a:prstGeom prst="rect">
                <a:avLst/>
              </a:prstGeom>
              <a:ln w="15875">
                <a:solidFill>
                  <a:srgbClr val="FF0000"/>
                </a:solidFill>
              </a:ln>
            </p:spPr>
          </p:pic>
          <p:sp>
            <p:nvSpPr>
              <p:cNvPr id="8" name="Line Callout 1 (No Border) 7"/>
              <p:cNvSpPr/>
              <p:nvPr/>
            </p:nvSpPr>
            <p:spPr>
              <a:xfrm>
                <a:off x="7301425" y="4221088"/>
                <a:ext cx="1467999" cy="288032"/>
              </a:xfrm>
              <a:prstGeom prst="callout1">
                <a:avLst>
                  <a:gd name="adj1" fmla="val 62655"/>
                  <a:gd name="adj2" fmla="val 1799"/>
                  <a:gd name="adj3" fmla="val 98091"/>
                  <a:gd name="adj4" fmla="val -21296"/>
                </a:avLst>
              </a:prstGeom>
              <a:noFill/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200" dirty="0">
                    <a:solidFill>
                      <a:srgbClr val="FF0000"/>
                    </a:solidFill>
                  </a:rPr>
                  <a:t>Service Flex Bus</a:t>
                </a:r>
              </a:p>
            </p:txBody>
          </p:sp>
          <p:sp>
            <p:nvSpPr>
              <p:cNvPr id="9" name="Line Callout 1 (No Border) 8"/>
              <p:cNvSpPr/>
              <p:nvPr/>
            </p:nvSpPr>
            <p:spPr>
              <a:xfrm>
                <a:off x="7289379" y="3942144"/>
                <a:ext cx="1467999" cy="288032"/>
              </a:xfrm>
              <a:prstGeom prst="callout1">
                <a:avLst>
                  <a:gd name="adj1" fmla="val 62655"/>
                  <a:gd name="adj2" fmla="val 1799"/>
                  <a:gd name="adj3" fmla="val 116610"/>
                  <a:gd name="adj4" fmla="val -37907"/>
                </a:avLst>
              </a:prstGeom>
              <a:noFill/>
              <a:ln w="12700">
                <a:solidFill>
                  <a:srgbClr val="FF0000"/>
                </a:solidFill>
                <a:headEnd type="none"/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200" dirty="0">
                    <a:solidFill>
                      <a:srgbClr val="FF0000"/>
                    </a:solidFill>
                  </a:rPr>
                  <a:t>CO</a:t>
                </a:r>
                <a:r>
                  <a:rPr lang="en-GB" sz="12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GB" sz="1200" dirty="0">
                    <a:solidFill>
                      <a:srgbClr val="FF0000"/>
                    </a:solidFill>
                  </a:rPr>
                  <a:t> Cooling Pipe</a:t>
                </a:r>
              </a:p>
            </p:txBody>
          </p:sp>
          <p:sp>
            <p:nvSpPr>
              <p:cNvPr id="10" name="Line Callout 1 (No Border) 9"/>
              <p:cNvSpPr/>
              <p:nvPr/>
            </p:nvSpPr>
            <p:spPr>
              <a:xfrm>
                <a:off x="7301425" y="4628450"/>
                <a:ext cx="1467999" cy="288032"/>
              </a:xfrm>
              <a:prstGeom prst="callout1">
                <a:avLst>
                  <a:gd name="adj1" fmla="val 62655"/>
                  <a:gd name="adj2" fmla="val 1799"/>
                  <a:gd name="adj3" fmla="val 24016"/>
                  <a:gd name="adj4" fmla="val -41670"/>
                </a:avLst>
              </a:prstGeom>
              <a:noFill/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200" dirty="0">
                    <a:solidFill>
                      <a:srgbClr val="FF0000"/>
                    </a:solidFill>
                  </a:rPr>
                  <a:t>Pixel Module</a:t>
                </a:r>
              </a:p>
            </p:txBody>
          </p:sp>
        </p:grpSp>
        <p:sp>
          <p:nvSpPr>
            <p:cNvPr id="11" name="Line Callout 1 (No Border) 10"/>
            <p:cNvSpPr/>
            <p:nvPr/>
          </p:nvSpPr>
          <p:spPr>
            <a:xfrm>
              <a:off x="4595631" y="4510867"/>
              <a:ext cx="1269917" cy="288032"/>
            </a:xfrm>
            <a:prstGeom prst="callout1">
              <a:avLst>
                <a:gd name="adj1" fmla="val 62655"/>
                <a:gd name="adj2" fmla="val 1799"/>
                <a:gd name="adj3" fmla="val 116610"/>
                <a:gd name="adj4" fmla="val -37907"/>
              </a:avLst>
            </a:prstGeom>
            <a:noFill/>
            <a:ln w="12700">
              <a:solidFill>
                <a:srgbClr val="FF0000"/>
              </a:solidFill>
              <a:headEnd type="none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Carbon Foam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83405" y="4726910"/>
            <a:ext cx="3060836" cy="1450128"/>
            <a:chOff x="5673080" y="5373216"/>
            <a:chExt cx="3060836" cy="1450128"/>
          </a:xfrm>
          <a:effectLst/>
        </p:grpSpPr>
        <p:pic>
          <p:nvPicPr>
            <p:cNvPr id="14" name="Immagin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" t="29107" r="-429" b="29340"/>
            <a:stretch/>
          </p:blipFill>
          <p:spPr bwMode="auto">
            <a:xfrm flipV="1">
              <a:off x="5673080" y="5373216"/>
              <a:ext cx="3060836" cy="95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magin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88"/>
            <a:stretch/>
          </p:blipFill>
          <p:spPr bwMode="auto">
            <a:xfrm>
              <a:off x="5673080" y="6320283"/>
              <a:ext cx="3060836" cy="50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3950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External vibrations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7149" y="1397066"/>
                <a:ext cx="11360427" cy="2311333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GB" dirty="0"/>
                  <a:t>External vibrations are most usefully described by a vibration spectrum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GB" dirty="0"/>
                  <a:t>These are usually shown as power spectra</a:t>
                </a: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GB" dirty="0"/>
                  <a:t>Two versions: 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GB" dirty="0"/>
                  <a:t>Acceleration spectral density (ASD) – often in g</a:t>
                </a:r>
                <a:r>
                  <a:rPr lang="en-GB" baseline="30000" dirty="0"/>
                  <a:t>2</a:t>
                </a:r>
                <a:r>
                  <a:rPr lang="en-GB" dirty="0"/>
                  <a:t>/Hz: More useful for load spectrum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GB" dirty="0"/>
                  <a:t>Displacement spectral density (DSD) – in something like µm</a:t>
                </a:r>
                <a:r>
                  <a:rPr lang="en-GB" baseline="30000" dirty="0"/>
                  <a:t>2</a:t>
                </a:r>
                <a:r>
                  <a:rPr lang="en-GB" dirty="0"/>
                  <a:t>/Hz: More useful for response spectrum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GB" dirty="0"/>
                  <a:t>Connection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𝐷𝑆𝐷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𝐴𝑆𝐷</m:t>
                        </m:r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GB" dirty="0"/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GB" dirty="0"/>
                  <a:t>For a given external vibration spectrum the displacements of the structures will have a spectrum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𝐷𝑆𝐷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𝑠𝑡𝑟𝑢𝑐𝑡𝑢𝑟𝑒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𝐴𝑆𝐷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/>
                  <a:t>, where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the response function of the structure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can be obtained from FEA or measurements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149" y="1397066"/>
                <a:ext cx="11360427" cy="2311333"/>
              </a:xfrm>
              <a:blipFill>
                <a:blip r:embed="rId2"/>
                <a:stretch>
                  <a:fillRect l="-322" t="-3430" b="-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503" y="3934869"/>
            <a:ext cx="3887722" cy="22655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5989" y="3563619"/>
            <a:ext cx="353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ATLAS ID – measured ASD spectrum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7042" y="6169708"/>
            <a:ext cx="343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Long-term-average over several months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862276-244D-4A2F-9C25-11D011D6830A}"/>
              </a:ext>
            </a:extLst>
          </p:cNvPr>
          <p:cNvSpPr txBox="1">
            <a:spLocks/>
          </p:cNvSpPr>
          <p:nvPr/>
        </p:nvSpPr>
        <p:spPr>
          <a:xfrm>
            <a:off x="367149" y="3640667"/>
            <a:ext cx="8016752" cy="3080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Typically, external vibration spectra in static particle physics experiments are low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A common misconception is that they have some special feature at line frequency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The external vibration spectrum depends on your location and environment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Ideally, they need to be measured for your specific experiment, but this is not always possible in advance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I have seen spectra for a range of experiments, with one exception, they have all been (well) below 10</a:t>
            </a:r>
            <a:r>
              <a:rPr lang="en-GB" baseline="30000" dirty="0"/>
              <a:t>-7</a:t>
            </a:r>
            <a:r>
              <a:rPr lang="en-GB" dirty="0"/>
              <a:t> g</a:t>
            </a:r>
            <a:r>
              <a:rPr lang="en-GB" baseline="30000" dirty="0"/>
              <a:t>2</a:t>
            </a:r>
            <a:r>
              <a:rPr lang="en-GB" dirty="0"/>
              <a:t>/Hz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As we will discuss more quantitatively in the next lecture, these vibration levels are very low, and displacements due to external vibrations easy to be controlled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In fact, I have the suspicion that most silicon detector supports are over-designed</a:t>
            </a:r>
          </a:p>
        </p:txBody>
      </p:sp>
    </p:spTree>
    <p:extLst>
      <p:ext uri="{BB962C8B-B14F-4D97-AF65-F5344CB8AC3E}">
        <p14:creationId xmlns:p14="http://schemas.microsoft.com/office/powerpoint/2010/main" val="427835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Milking Miles’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9020"/>
                <a:ext cx="10515600" cy="4736518"/>
              </a:xfrm>
            </p:spPr>
            <p:txBody>
              <a:bodyPr/>
              <a:lstStyle/>
              <a:p>
                <a:r>
                  <a:rPr lang="en-GB" dirty="0"/>
                  <a:t>If oscillator is loaded by external static force </a:t>
                </a:r>
                <a:r>
                  <a:rPr lang="en-GB" i="1" dirty="0"/>
                  <a:t>mg</a:t>
                </a:r>
                <a:r>
                  <a:rPr lang="en-GB" dirty="0"/>
                  <a:t> (gravity),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can be expressed through the static deflection (sag)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9020"/>
                <a:ext cx="10515600" cy="4736518"/>
              </a:xfrm>
              <a:blipFill>
                <a:blip r:embed="rId2"/>
                <a:stretch>
                  <a:fillRect l="-1043" t="-2317" r="-11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88" y="2413698"/>
            <a:ext cx="1495425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71" y="2404173"/>
            <a:ext cx="2847975" cy="771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1571" y="2559102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and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3286030"/>
            <a:ext cx="5581650" cy="3435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191" y="3286029"/>
            <a:ext cx="5276902" cy="3435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2796" y="6426199"/>
            <a:ext cx="523875" cy="295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477500" y="4664345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0" y="4664345"/>
                <a:ext cx="435504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12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1AB9-DE71-4D16-B9E4-DF7C10BC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beam example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D0DDF-0A47-45A8-A52C-073C6A848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10701867" cy="3599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Beam length 1.08 m, </a:t>
            </a:r>
            <a:r>
              <a:rPr lang="en-US" i="1" dirty="0"/>
              <a:t>EI </a:t>
            </a:r>
            <a:r>
              <a:rPr lang="en-US" dirty="0"/>
              <a:t>= 32.92 kgm</a:t>
            </a:r>
            <a:r>
              <a:rPr lang="en-US" baseline="30000" dirty="0"/>
              <a:t>3</a:t>
            </a:r>
            <a:r>
              <a:rPr lang="en-US" dirty="0"/>
              <a:t>/s</a:t>
            </a:r>
            <a:r>
              <a:rPr lang="en-US" baseline="30000" dirty="0"/>
              <a:t>2</a:t>
            </a:r>
            <a:r>
              <a:rPr lang="en-US" dirty="0"/>
              <a:t>, mass density 0.31 kg/m, </a:t>
            </a:r>
            <a:r>
              <a:rPr lang="el-GR" dirty="0"/>
              <a:t>ζ</a:t>
            </a:r>
            <a:r>
              <a:rPr lang="en-US" dirty="0"/>
              <a:t> = 0.017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86E5C-4E39-44B9-AB61-CE989A55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2145" y="6305812"/>
            <a:ext cx="540391" cy="36512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19FA1-0ACF-4237-8559-B5D8519A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4" y="1853199"/>
            <a:ext cx="6858000" cy="2431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03D024-2F8D-4AD8-9C0C-D47D046C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747" y="1853199"/>
            <a:ext cx="4041470" cy="2431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61391-ADFC-4AC4-9EB4-88E577A24B05}"/>
              </a:ext>
            </a:extLst>
          </p:cNvPr>
          <p:cNvSpPr txBox="1"/>
          <p:nvPr/>
        </p:nvSpPr>
        <p:spPr>
          <a:xfrm>
            <a:off x="8207154" y="1853199"/>
            <a:ext cx="119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fixed-fixed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81944FD-7D43-447C-9030-4679F5A7C7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659" y="6031175"/>
                <a:ext cx="11138453" cy="914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Note that higher modes do not contribute that much, because their resonance peak is already in the damping tail of the 1</a:t>
                </a:r>
                <a:r>
                  <a:rPr lang="en-US" baseline="30000" dirty="0"/>
                  <a:t>st</a:t>
                </a:r>
                <a:r>
                  <a:rPr lang="en-US" dirty="0"/>
                  <a:t> mode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Miles’ equation is still a good predictor</a:t>
                </a:r>
                <a:endParaRPr lang="en-GB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81944FD-7D43-447C-9030-4679F5A7C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59" y="6031175"/>
                <a:ext cx="11138453" cy="914400"/>
              </a:xfrm>
              <a:prstGeom prst="rect">
                <a:avLst/>
              </a:prstGeom>
              <a:blipFill>
                <a:blip r:embed="rId4"/>
                <a:stretch>
                  <a:fillRect l="-602" t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F013F1A-7D08-44E8-8572-DE57A3964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706" y="4624805"/>
            <a:ext cx="7357845" cy="12747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117FC4-5D18-4B4D-81BC-01B61C46ADB6}"/>
              </a:ext>
            </a:extLst>
          </p:cNvPr>
          <p:cNvSpPr txBox="1"/>
          <p:nvPr/>
        </p:nvSpPr>
        <p:spPr>
          <a:xfrm>
            <a:off x="298174" y="4588518"/>
            <a:ext cx="2147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Comparison to 1D oscillator</a:t>
            </a:r>
          </a:p>
          <a:p>
            <a:pPr algn="r"/>
            <a:r>
              <a:rPr lang="en-US" dirty="0"/>
              <a:t>(use f1 as resonance frequency)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45D5A-4860-44A3-8E6D-D679F1242E28}"/>
              </a:ext>
            </a:extLst>
          </p:cNvPr>
          <p:cNvSpPr txBox="1"/>
          <p:nvPr/>
        </p:nvSpPr>
        <p:spPr>
          <a:xfrm>
            <a:off x="4621696" y="4365056"/>
            <a:ext cx="1169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mode max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43BEB-CB7B-4A0A-9372-B6BA0456D01B}"/>
              </a:ext>
            </a:extLst>
          </p:cNvPr>
          <p:cNvSpPr txBox="1"/>
          <p:nvPr/>
        </p:nvSpPr>
        <p:spPr>
          <a:xfrm>
            <a:off x="5790799" y="4371526"/>
            <a:ext cx="1248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mode max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80D9F-F268-4BED-AB3E-AC45B1882CA3}"/>
              </a:ext>
            </a:extLst>
          </p:cNvPr>
          <p:cNvSpPr txBox="1"/>
          <p:nvPr/>
        </p:nvSpPr>
        <p:spPr>
          <a:xfrm>
            <a:off x="6986195" y="4369899"/>
            <a:ext cx="1226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mode max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69CEF-4CC2-4513-823E-4093212AD5FE}"/>
              </a:ext>
            </a:extLst>
          </p:cNvPr>
          <p:cNvSpPr txBox="1"/>
          <p:nvPr/>
        </p:nvSpPr>
        <p:spPr>
          <a:xfrm>
            <a:off x="9850909" y="2071806"/>
            <a:ext cx="217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Even-n modes are not excited because of symmetry (would require rocking excitation)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03449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8402-08DC-4D2D-ADEC-B9133A1F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the mysterious </a:t>
            </a:r>
            <a:r>
              <a:rPr lang="en-US" i="1" dirty="0"/>
              <a:t>Q</a:t>
            </a:r>
            <a:r>
              <a:rPr lang="en-US" dirty="0"/>
              <a:t> factor…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84D59-59E1-4823-BAAF-AA6879D4A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quality factor is a result of the damping of the system</a:t>
            </a:r>
          </a:p>
          <a:p>
            <a:r>
              <a:rPr lang="en-US" dirty="0"/>
              <a:t>I do not know of a simple way to predict this factor, yet it contributes as much to the displacement response as the ASD</a:t>
            </a:r>
          </a:p>
          <a:p>
            <a:r>
              <a:rPr lang="en-US" dirty="0"/>
              <a:t>In the study of a number of structures we have done it appears that bare mechanical structures have typically a </a:t>
            </a:r>
            <a:r>
              <a:rPr lang="en-US" i="1" dirty="0"/>
              <a:t>Q</a:t>
            </a:r>
            <a:r>
              <a:rPr lang="en-US" dirty="0"/>
              <a:t> value of a few 10</a:t>
            </a:r>
          </a:p>
          <a:p>
            <a:r>
              <a:rPr lang="en-US" dirty="0"/>
              <a:t>However, structures equipped with sensors (or sensor dummies) and services (or service dummies) tend to have lower </a:t>
            </a:r>
            <a:r>
              <a:rPr lang="en-US" i="1" dirty="0"/>
              <a:t>Q</a:t>
            </a:r>
            <a:r>
              <a:rPr lang="en-US" dirty="0"/>
              <a:t> values </a:t>
            </a:r>
          </a:p>
          <a:p>
            <a:pPr lvl="1"/>
            <a:r>
              <a:rPr lang="en-US" dirty="0"/>
              <a:t>Which is what you would expect</a:t>
            </a:r>
          </a:p>
          <a:p>
            <a:r>
              <a:rPr lang="en-US" dirty="0"/>
              <a:t>I would be very interested if anybody has an idea to predict this…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FCAB2-09A8-4047-AE67-2E86838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47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Composites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7" y="1368848"/>
            <a:ext cx="8325491" cy="56819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Carbon fibre design is fundamentally different from machining metal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Design for metal structures involves removal of material (subtractive machining), and then usually connection by bolts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Metal designs therefore often involve straight and square geometries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Manufacture requires placement of the piece into a machine for the material removal</a:t>
            </a:r>
          </a:p>
          <a:p>
            <a:pPr lvl="2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This becomes more difficult and precision harder to achieve the larger the piece is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Recently, additive metal manufacturing is changing this paradigm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Composites on the other hand comprise often sheets, which are appropriately shaped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Structural performance is often achieved by shaping, and the design optimizes the shape according to the loads, which typically results in non-square forms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Composites are anisotropic, so design is significantly more complex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Shaping of composite structures in principle gives a lot of freedom for geometries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In particle physics we are often not exploiting these possibilities (even if work with CF) – we tend to design in cylinders or disks</a:t>
            </a:r>
          </a:p>
          <a:p>
            <a:pPr lvl="2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Apart from being structurally inferior, this also is suboptimal in reducing tracker material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Joints are usually bonded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Bolted connections are actually difficult and require inserts and local reinforcements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Because carbon fibre is so structurally powerful, it often is actually the bonds, which limit the structural performance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Structural dimensional precision is best not achieved by machining of precision interfaces, but by gluing parts held in place by precision jigs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77942" y="6288063"/>
            <a:ext cx="540391" cy="36512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3950" b="10741"/>
          <a:stretch/>
        </p:blipFill>
        <p:spPr>
          <a:xfrm>
            <a:off x="8765758" y="3053742"/>
            <a:ext cx="3119207" cy="1815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91" y="5298160"/>
            <a:ext cx="1752601" cy="1752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62416" y="4877489"/>
            <a:ext cx="3222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The most efficient tracker geometry: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9564" y="2781119"/>
            <a:ext cx="1840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What we have now: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9021868" y="6449549"/>
            <a:ext cx="609600" cy="3651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911789" y="5243415"/>
            <a:ext cx="609600" cy="365125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265" y="1384972"/>
            <a:ext cx="2402399" cy="1351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1C16EA-28D2-4065-9163-B70A269D15F9}"/>
              </a:ext>
            </a:extLst>
          </p:cNvPr>
          <p:cNvSpPr txBox="1"/>
          <p:nvPr/>
        </p:nvSpPr>
        <p:spPr>
          <a:xfrm>
            <a:off x="11108040" y="4114030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ATLAS ID</a:t>
            </a:r>
          </a:p>
        </p:txBody>
      </p:sp>
    </p:spTree>
    <p:extLst>
      <p:ext uri="{BB962C8B-B14F-4D97-AF65-F5344CB8AC3E}">
        <p14:creationId xmlns:p14="http://schemas.microsoft.com/office/powerpoint/2010/main" val="1138682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Carbon fibre -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18" y="1360552"/>
            <a:ext cx="7925539" cy="538811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Fibres can be classified according to their tensile modulus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For us only high-end fibres are interesting: High modulus (HM, 400-700 </a:t>
            </a:r>
            <a:r>
              <a:rPr lang="en-GB" dirty="0" err="1"/>
              <a:t>GPa</a:t>
            </a:r>
            <a:r>
              <a:rPr lang="en-GB" dirty="0"/>
              <a:t>) or Ultra-high modulus (UHM, 700-1000 </a:t>
            </a:r>
            <a:r>
              <a:rPr lang="en-GB" dirty="0" err="1"/>
              <a:t>GPa</a:t>
            </a:r>
            <a:r>
              <a:rPr lang="en-GB" dirty="0"/>
              <a:t>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Widely used fibres in PP are K13C2U (900 </a:t>
            </a:r>
            <a:r>
              <a:rPr lang="en-GB" dirty="0" err="1"/>
              <a:t>GPa</a:t>
            </a:r>
            <a:r>
              <a:rPr lang="en-GB" dirty="0"/>
              <a:t>) or K13D2U (935 </a:t>
            </a:r>
            <a:r>
              <a:rPr lang="en-GB" dirty="0" err="1"/>
              <a:t>GPa</a:t>
            </a:r>
            <a:r>
              <a:rPr lang="en-GB" dirty="0"/>
              <a:t>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UHM fibre is ideal for high stiffness application, but useless for high strength (thus not common)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Because of the high stiffness this fibre is brittle, and cannot be woven – only </a:t>
            </a:r>
            <a:r>
              <a:rPr lang="en-GB" dirty="0" err="1"/>
              <a:t>uni</a:t>
            </a:r>
            <a:r>
              <a:rPr lang="en-GB" dirty="0"/>
              <a:t>-directional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If more strength is required a woven HM fibre like M55J or similar is useful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Density is mildly correlated with modulus -  More important is prepreg fibre area density, which is a feature of manufacturing process (how many fibres per width or area)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A useful feature of carbon fibres is that longitudinal heat conduction is good, and correlated to modulus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Cross-plane heat conductivity is usually poor (a factor 1000 smaller than along the fibre)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 coefficient of thermal expansion of a </a:t>
            </a:r>
            <a:r>
              <a:rPr lang="en-GB" dirty="0" err="1"/>
              <a:t>uni</a:t>
            </a:r>
            <a:r>
              <a:rPr lang="en-GB" dirty="0"/>
              <a:t>-directional layer is usually slightly positive across the fibre direction, but negative along the fibre (about -10</a:t>
            </a:r>
            <a:r>
              <a:rPr lang="en-GB" baseline="30000" dirty="0"/>
              <a:t>-6</a:t>
            </a:r>
            <a:r>
              <a:rPr lang="en-GB" dirty="0"/>
              <a:t> m/</a:t>
            </a:r>
            <a:r>
              <a:rPr lang="en-GB" dirty="0" err="1"/>
              <a:t>m°C</a:t>
            </a:r>
            <a:r>
              <a:rPr lang="en-GB" dirty="0"/>
              <a:t>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GB" dirty="0"/>
              <a:t>Therefore combinations of layer orientations can be found which have zero CTE in certain directions (those are not necessarily the lay-ups with the highest modulus)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4</a:t>
            </a:fld>
            <a:endParaRPr lang="en-GB" dirty="0"/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/>
          </p:nvPr>
        </p:nvGraphicFramePr>
        <p:xfrm>
          <a:off x="8051800" y="1445650"/>
          <a:ext cx="4256087" cy="2576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hart" r:id="rId3" imgW="5915025" imgH="3581400" progId="Excel.Chart.8">
                  <p:embed/>
                </p:oleObj>
              </mc:Choice>
              <mc:Fallback>
                <p:oleObj name="Chart" r:id="rId3" imgW="5915025" imgH="3581400" progId="Excel.Chart.8">
                  <p:embed/>
                  <p:pic>
                    <p:nvPicPr>
                      <p:cNvPr id="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1800" y="1445650"/>
                        <a:ext cx="4256087" cy="2576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21500"/>
              </p:ext>
            </p:extLst>
          </p:nvPr>
        </p:nvGraphicFramePr>
        <p:xfrm>
          <a:off x="8160026" y="3881227"/>
          <a:ext cx="4147861" cy="2701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hart" r:id="rId5" imgW="5486400" imgH="3571875" progId="Excel.Chart.8">
                  <p:embed/>
                </p:oleObj>
              </mc:Choice>
              <mc:Fallback>
                <p:oleObj name="Chart" r:id="rId5" imgW="5486400" imgH="3571875" progId="Excel.Chart.8">
                  <p:embed/>
                  <p:pic>
                    <p:nvPicPr>
                      <p:cNvPr id="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0026" y="3881227"/>
                        <a:ext cx="4147861" cy="2701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50796" y="1371169"/>
            <a:ext cx="114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Only defence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192196" y="1591831"/>
            <a:ext cx="161603" cy="87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97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 of loads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206" y="1845732"/>
            <a:ext cx="9237932" cy="444091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Vibrations (timescale seconds)</a:t>
            </a:r>
          </a:p>
          <a:p>
            <a:pPr lvl="1"/>
            <a:r>
              <a:rPr lang="en-GB" dirty="0"/>
              <a:t>External (seismic and/or from other parts of experiment) or internal (typically flow of coolant)</a:t>
            </a:r>
          </a:p>
          <a:p>
            <a:r>
              <a:rPr lang="en-GB" dirty="0"/>
              <a:t>Thermo-mechanical (seconds to hours)</a:t>
            </a:r>
          </a:p>
          <a:p>
            <a:pPr lvl="1"/>
            <a:r>
              <a:rPr lang="en-GB" dirty="0"/>
              <a:t>Structures and modules contain elements with different CTE, so temperature changes over time will lead to load changes</a:t>
            </a:r>
          </a:p>
          <a:p>
            <a:pPr lvl="1"/>
            <a:r>
              <a:rPr lang="en-GB" dirty="0"/>
              <a:t>This can also be due to changes in power consumption, because of thermal impedance of thermal path from heat source to local heat sink (coolant)</a:t>
            </a:r>
          </a:p>
          <a:p>
            <a:r>
              <a:rPr lang="en-GB" dirty="0"/>
              <a:t>Seismic shocks (days to months)</a:t>
            </a:r>
          </a:p>
          <a:p>
            <a:pPr lvl="1"/>
            <a:r>
              <a:rPr lang="en-GB" dirty="0"/>
              <a:t>Significant perturbations or change of state, usually brief, but with significant times of stability between</a:t>
            </a:r>
          </a:p>
          <a:p>
            <a:pPr lvl="1"/>
            <a:r>
              <a:rPr lang="en-GB" dirty="0"/>
              <a:t>Examples are magnet ramp/quench, power or cooling system stoppage (planned and unplanned)</a:t>
            </a:r>
          </a:p>
          <a:p>
            <a:r>
              <a:rPr lang="en-GB" dirty="0"/>
              <a:t>Long-term effects of static loads (months to years)</a:t>
            </a:r>
          </a:p>
          <a:p>
            <a:pPr lvl="1"/>
            <a:r>
              <a:rPr lang="en-GB" dirty="0"/>
              <a:t>For example creep or relaxation effects</a:t>
            </a:r>
          </a:p>
          <a:p>
            <a:pPr lvl="1"/>
            <a:r>
              <a:rPr lang="en-GB" dirty="0"/>
              <a:t>Humidity effects </a:t>
            </a:r>
          </a:p>
          <a:p>
            <a:pPr lvl="1"/>
            <a:r>
              <a:rPr lang="en-GB" dirty="0"/>
              <a:t>No defined time of change, but over long time scales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71206" y="1505796"/>
            <a:ext cx="10693400" cy="557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order of increasing time scales (relevant to correlate with duration of stability required) </a:t>
            </a:r>
          </a:p>
          <a:p>
            <a:pPr lvl="1"/>
            <a:endParaRPr lang="en-GB" dirty="0"/>
          </a:p>
        </p:txBody>
      </p:sp>
      <p:sp>
        <p:nvSpPr>
          <p:cNvPr id="6" name="Right Brace 5"/>
          <p:cNvSpPr/>
          <p:nvPr/>
        </p:nvSpPr>
        <p:spPr>
          <a:xfrm>
            <a:off x="10086916" y="1820416"/>
            <a:ext cx="322222" cy="18923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490058" y="2310963"/>
            <a:ext cx="1479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Relevant within TBA periods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10108439" y="3712726"/>
            <a:ext cx="322222" cy="12788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518879" y="3890477"/>
            <a:ext cx="1479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Sets boundaries of TBA periods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10108438" y="4991559"/>
            <a:ext cx="322221" cy="12025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409138" y="5400412"/>
            <a:ext cx="180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Tracked by TBA</a:t>
            </a:r>
          </a:p>
        </p:txBody>
      </p:sp>
    </p:spTree>
    <p:extLst>
      <p:ext uri="{BB962C8B-B14F-4D97-AF65-F5344CB8AC3E}">
        <p14:creationId xmlns:p14="http://schemas.microsoft.com/office/powerpoint/2010/main" val="61333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1D oscillator – Miles’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0445"/>
                <a:ext cx="9382125" cy="4736518"/>
              </a:xfrm>
            </p:spPr>
            <p:txBody>
              <a:bodyPr/>
              <a:lstStyle/>
              <a:p>
                <a:r>
                  <a:rPr lang="en-GB" dirty="0"/>
                  <a:t>To understand the response of a periodically excited object we start with a very simple model, a 1-D damped oscillator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̈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̇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0445"/>
                <a:ext cx="9382125" cy="4736518"/>
              </a:xfrm>
              <a:blipFill>
                <a:blip r:embed="rId2"/>
                <a:stretch>
                  <a:fillRect l="-1170" t="-2317" r="-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15" descr="File:Photo-JohnWMi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9" y="4482419"/>
            <a:ext cx="1047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0842624" y="5925456"/>
            <a:ext cx="944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000" dirty="0"/>
              <a:t>John W. Miles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438" y="1507781"/>
            <a:ext cx="1544638" cy="2611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75" y="2878138"/>
            <a:ext cx="5829300" cy="771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70576" y="3007387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Palatino Linotype" panose="02040502050505030304" pitchFamily="18" charset="0"/>
              </a:rPr>
              <a:t>with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87293"/>
            <a:ext cx="4121553" cy="252148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907782" y="4036622"/>
            <a:ext cx="6972300" cy="2641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Integrate over all frequencies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8195"/>
          <a:stretch/>
        </p:blipFill>
        <p:spPr>
          <a:xfrm>
            <a:off x="3970463" y="4514667"/>
            <a:ext cx="6238875" cy="11192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88052" y="5778812"/>
            <a:ext cx="3692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Miles’ equation: a good estimator of the dynamic response of a mechanical system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4750" y="5617172"/>
            <a:ext cx="3105150" cy="80962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845936" y="2689470"/>
            <a:ext cx="2325145" cy="1119234"/>
            <a:chOff x="7745160" y="2692284"/>
            <a:chExt cx="2325145" cy="11192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45160" y="2692284"/>
              <a:ext cx="1971675" cy="342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3422" y="3105949"/>
              <a:ext cx="504825" cy="3143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49848" y="3048310"/>
              <a:ext cx="1171575" cy="37147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41455" y="3440043"/>
              <a:ext cx="2228850" cy="37147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1954" y="6528326"/>
            <a:ext cx="523875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beam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3" y="1410629"/>
            <a:ext cx="10830339" cy="528103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Support structures are complex 3D-objects: they have a rich resonance structure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A simple </a:t>
            </a:r>
            <a:r>
              <a:rPr lang="en-GB" dirty="0" err="1"/>
              <a:t>picure</a:t>
            </a:r>
            <a:r>
              <a:rPr lang="en-GB" dirty="0"/>
              <a:t>: Bernoulli beam (essentially a 2D beam, with </a:t>
            </a:r>
            <a:r>
              <a:rPr lang="en-GB" i="1" dirty="0"/>
              <a:t>d </a:t>
            </a:r>
            <a:r>
              <a:rPr lang="en-GB" dirty="0"/>
              <a:t>&lt;&lt; </a:t>
            </a:r>
            <a:r>
              <a:rPr lang="en-GB" i="1" dirty="0"/>
              <a:t>l</a:t>
            </a:r>
            <a:r>
              <a:rPr lang="en-GB" dirty="0"/>
              <a:t>)</a:t>
            </a:r>
          </a:p>
          <a:p>
            <a:pPr lvl="1">
              <a:lnSpc>
                <a:spcPct val="110000"/>
              </a:lnSpc>
              <a:spcBef>
                <a:spcPts val="300"/>
              </a:spcBef>
            </a:pPr>
            <a:r>
              <a:rPr lang="en-US" dirty="0"/>
              <a:t>C</a:t>
            </a:r>
            <a:r>
              <a:rPr lang="en-GB" dirty="0" err="1"/>
              <a:t>haracterized</a:t>
            </a:r>
            <a:r>
              <a:rPr lang="en-GB" dirty="0"/>
              <a:t> by bending stiffness </a:t>
            </a:r>
            <a:r>
              <a:rPr lang="en-GB" i="1" dirty="0"/>
              <a:t>EI</a:t>
            </a:r>
            <a:r>
              <a:rPr lang="en-GB" dirty="0"/>
              <a:t>, with </a:t>
            </a:r>
            <a:r>
              <a:rPr lang="en-GB" i="1" dirty="0"/>
              <a:t>E</a:t>
            </a:r>
            <a:r>
              <a:rPr lang="en-GB" dirty="0"/>
              <a:t> the Young’s modulus (material property), and   </a:t>
            </a:r>
            <a:r>
              <a:rPr lang="en-GB" i="1" dirty="0"/>
              <a:t>I</a:t>
            </a:r>
            <a:r>
              <a:rPr lang="en-GB" dirty="0"/>
              <a:t> the (area) moment of inertia (beam geometry)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A</a:t>
            </a:r>
            <a:r>
              <a:rPr lang="en-GB" dirty="0" err="1"/>
              <a:t>fter</a:t>
            </a:r>
            <a:r>
              <a:rPr lang="en-GB" dirty="0"/>
              <a:t> separation and boundary conditions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Re</a:t>
            </a:r>
            <a:r>
              <a:rPr lang="en-GB" dirty="0"/>
              <a:t>sonance frequencies: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Spatial part: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Combined frequency response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dirty="0"/>
              <a:t>Weighted with modal participation factors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which relate to modal mass </a:t>
            </a:r>
            <a:endParaRPr lang="en-GB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9CA03-0E4A-4649-B92A-CFE66ABB05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0707" y="2556702"/>
            <a:ext cx="3209097" cy="65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F4C25-CF78-49D7-8EE5-B93D2463D3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4760" y="3282712"/>
            <a:ext cx="7998410" cy="1200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C44C9-845F-42CE-B493-9C173BCD48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9556" y="4064652"/>
            <a:ext cx="1970409" cy="651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E50FC-4FD1-4175-9A9D-307F8B8D0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531" y="4618529"/>
            <a:ext cx="4101878" cy="720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5D419-573D-4C6D-B5C7-C4F00013758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3442" y="5303828"/>
            <a:ext cx="1994660" cy="682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E148B6-5DF8-4246-A13C-4338F9FDB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523"/>
          <a:stretch/>
        </p:blipFill>
        <p:spPr>
          <a:xfrm>
            <a:off x="3947488" y="5876658"/>
            <a:ext cx="1060709" cy="865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E148B6-5DF8-4246-A13C-4338F9FDB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27"/>
          <a:stretch/>
        </p:blipFill>
        <p:spPr>
          <a:xfrm>
            <a:off x="5620537" y="5872576"/>
            <a:ext cx="1800923" cy="8658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65435" y="6107680"/>
            <a:ext cx="65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with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DDC2EE-0ABD-4D77-B9FD-8B6D43966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013" y="4637692"/>
            <a:ext cx="3414246" cy="20539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B0EEA2-13E8-47AB-97B6-54E242DEFF5E}"/>
              </a:ext>
            </a:extLst>
          </p:cNvPr>
          <p:cNvSpPr txBox="1"/>
          <p:nvPr/>
        </p:nvSpPr>
        <p:spPr>
          <a:xfrm>
            <a:off x="10331842" y="4461694"/>
            <a:ext cx="217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Even-n modes are not excited because of symmetry (would require rocking excitation)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6359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F7A1A-EC40-4007-8928-922A928E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Bending stiffness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F215A6-656C-48A5-AC8D-0B9CB31E54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4693"/>
                <a:ext cx="10676247" cy="2607583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dirty="0"/>
                  <a:t>We have seen with the Bernoulli beam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rad>
                  </m:oMath>
                </a14:m>
                <a:r>
                  <a:rPr lang="en-US" dirty="0"/>
                  <a:t>, and from Miles’ equation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𝑅𝑀𝑆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−3/2</m:t>
                        </m:r>
                      </m:sup>
                    </m:sSubSup>
                  </m:oMath>
                </a14:m>
                <a:r>
                  <a:rPr lang="en-US" dirty="0"/>
                  <a:t>,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𝑅𝑀𝑆</m:t>
                        </m:r>
                      </m:sub>
                    </m:sSub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−3/4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dirty="0"/>
                  <a:t>The relevant property of the structure (for a given mass density) is the bending stiffness </a:t>
                </a:r>
                <a:r>
                  <a:rPr lang="en-US" i="1" dirty="0"/>
                  <a:t>EI</a:t>
                </a: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i="1" dirty="0"/>
                  <a:t>E</a:t>
                </a:r>
                <a:r>
                  <a:rPr lang="en-US" dirty="0"/>
                  <a:t> is the modulus of the beam material – material property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dirty="0"/>
                  <a:t>In our case that’s dominated by the </a:t>
                </a:r>
                <a:r>
                  <a:rPr lang="en-US" dirty="0" err="1"/>
                  <a:t>fibre</a:t>
                </a:r>
                <a:endParaRPr lang="en-US" dirty="0"/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dirty="0"/>
                  <a:t>We have seen that it’s already common to use UHM </a:t>
                </a:r>
                <a:r>
                  <a:rPr lang="en-US" dirty="0" err="1"/>
                  <a:t>fibre</a:t>
                </a:r>
                <a:r>
                  <a:rPr lang="en-US" dirty="0"/>
                  <a:t> – not much room for improvement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F215A6-656C-48A5-AC8D-0B9CB31E54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4693"/>
                <a:ext cx="10676247" cy="2607583"/>
              </a:xfrm>
              <a:blipFill>
                <a:blip r:embed="rId2"/>
                <a:stretch>
                  <a:fillRect l="-800" t="-2576"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C769D-97D3-4885-9452-7971DCDD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D670C1-E351-4527-8D3A-D90FD865467F}"/>
              </a:ext>
            </a:extLst>
          </p:cNvPr>
          <p:cNvGrpSpPr/>
          <p:nvPr/>
        </p:nvGrpSpPr>
        <p:grpSpPr>
          <a:xfrm>
            <a:off x="9759860" y="4248339"/>
            <a:ext cx="2107096" cy="1869466"/>
            <a:chOff x="9929191" y="3297846"/>
            <a:chExt cx="2107096" cy="18694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F0DE93-EFAE-4259-927E-B6A2D55FCB37}"/>
                </a:ext>
              </a:extLst>
            </p:cNvPr>
            <p:cNvSpPr/>
            <p:nvPr/>
          </p:nvSpPr>
          <p:spPr>
            <a:xfrm>
              <a:off x="10247246" y="3982279"/>
              <a:ext cx="1305338" cy="7435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2B89D8-48EB-4D89-8813-4AF5F7E8B7D3}"/>
                </a:ext>
              </a:extLst>
            </p:cNvPr>
            <p:cNvCxnSpPr>
              <a:cxnSpLocks/>
            </p:cNvCxnSpPr>
            <p:nvPr/>
          </p:nvCxnSpPr>
          <p:spPr>
            <a:xfrm>
              <a:off x="9929191" y="4354031"/>
              <a:ext cx="1908313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C5ABA32-262F-45AB-B97F-6F015CF354C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3287" y="4354031"/>
              <a:ext cx="114300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5410EB-2AB4-4403-A35F-A577AC87261F}"/>
                </a:ext>
              </a:extLst>
            </p:cNvPr>
            <p:cNvCxnSpPr/>
            <p:nvPr/>
          </p:nvCxnSpPr>
          <p:spPr>
            <a:xfrm flipV="1">
              <a:off x="10893287" y="3538330"/>
              <a:ext cx="0" cy="81570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84A9AC-C226-47B3-8DA3-E55133B5EC77}"/>
                </a:ext>
              </a:extLst>
            </p:cNvPr>
            <p:cNvSpPr txBox="1"/>
            <p:nvPr/>
          </p:nvSpPr>
          <p:spPr>
            <a:xfrm>
              <a:off x="10813408" y="47979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b</a:t>
              </a:r>
              <a:endParaRPr lang="en-GB" i="1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336C78-97E7-401C-AD62-3AF22F481571}"/>
                </a:ext>
              </a:extLst>
            </p:cNvPr>
            <p:cNvCxnSpPr/>
            <p:nvPr/>
          </p:nvCxnSpPr>
          <p:spPr>
            <a:xfrm>
              <a:off x="10247246" y="4797980"/>
              <a:ext cx="130533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7C65433-F31D-4226-9178-E7CDEFF4B76E}"/>
                </a:ext>
              </a:extLst>
            </p:cNvPr>
            <p:cNvCxnSpPr>
              <a:cxnSpLocks/>
            </p:cNvCxnSpPr>
            <p:nvPr/>
          </p:nvCxnSpPr>
          <p:spPr>
            <a:xfrm>
              <a:off x="11645350" y="3964229"/>
              <a:ext cx="0" cy="779603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CD3C71-8079-4580-9868-776773B5F580}"/>
                </a:ext>
              </a:extLst>
            </p:cNvPr>
            <p:cNvSpPr txBox="1"/>
            <p:nvPr/>
          </p:nvSpPr>
          <p:spPr>
            <a:xfrm>
              <a:off x="11622121" y="416936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  <a:endParaRPr lang="en-GB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575E0A7-C80A-4439-B88F-7E073354B7EE}"/>
                    </a:ext>
                  </a:extLst>
                </p:cNvPr>
                <p:cNvSpPr txBox="1"/>
                <p:nvPr/>
              </p:nvSpPr>
              <p:spPr>
                <a:xfrm>
                  <a:off x="11109225" y="3297846"/>
                  <a:ext cx="819390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575E0A7-C80A-4439-B88F-7E073354B7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9225" y="3297846"/>
                  <a:ext cx="819390" cy="5539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4642A174-A4B9-4F43-939F-97588543A6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293" y="3939812"/>
                <a:ext cx="8615757" cy="27377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060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nary>
                  </m:oMath>
                </a14:m>
                <a:r>
                  <a:rPr lang="en-US" dirty="0"/>
                  <a:t>, (area) moment of inertia, aka second moment of area – geometrical property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i="1" dirty="0"/>
                  <a:t>z</a:t>
                </a:r>
                <a:r>
                  <a:rPr lang="en-US" dirty="0"/>
                  <a:t> is the distance from the neutral </a:t>
                </a:r>
                <a:r>
                  <a:rPr lang="en-US" dirty="0" err="1"/>
                  <a:t>fibre</a:t>
                </a:r>
                <a:r>
                  <a:rPr lang="en-US" dirty="0"/>
                  <a:t>, in symmetric cross-sections the neutral </a:t>
                </a:r>
                <a:r>
                  <a:rPr lang="en-US" dirty="0" err="1"/>
                  <a:t>fibres</a:t>
                </a:r>
                <a:r>
                  <a:rPr lang="en-US" dirty="0"/>
                  <a:t> is the centroid of the cross-section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dirty="0"/>
                  <a:t>The neutral </a:t>
                </a:r>
                <a:r>
                  <a:rPr lang="en-US" dirty="0" err="1"/>
                  <a:t>fibre</a:t>
                </a:r>
                <a:r>
                  <a:rPr lang="en-US" dirty="0"/>
                  <a:t> is the axis in the cross section along which there are no longitudinal stresses or strains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dirty="0"/>
                  <a:t>(if the cross-section is not up-down symmetric there is a non-zero </a:t>
                </a:r>
                <a:r>
                  <a:rPr lang="en-GB" dirty="0"/>
                  <a:t>product moment of area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𝑦𝑧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nary>
                  </m:oMath>
                </a14:m>
                <a:r>
                  <a:rPr lang="en-US" dirty="0"/>
                  <a:t> and the beam will deflect sideways and downwards)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</a:pPr>
                <a:endParaRPr lang="en-GB" dirty="0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4642A174-A4B9-4F43-939F-97588543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93" y="3939812"/>
                <a:ext cx="8615757" cy="2737798"/>
              </a:xfrm>
              <a:prstGeom prst="rect">
                <a:avLst/>
              </a:prstGeom>
              <a:blipFill>
                <a:blip r:embed="rId4"/>
                <a:stretch>
                  <a:fillRect l="-991" t="-29399" r="-1274" b="-18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D52BF7D-2898-4EA5-ADAD-ACC9AE725158}"/>
              </a:ext>
            </a:extLst>
          </p:cNvPr>
          <p:cNvSpPr txBox="1"/>
          <p:nvPr/>
        </p:nvSpPr>
        <p:spPr>
          <a:xfrm>
            <a:off x="9629815" y="3806810"/>
            <a:ext cx="236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square beam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1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BEF4-35A9-421B-BF1E-B15BFE220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504"/>
          </a:xfrm>
        </p:spPr>
        <p:txBody>
          <a:bodyPr>
            <a:normAutofit/>
          </a:bodyPr>
          <a:lstStyle/>
          <a:p>
            <a:r>
              <a:rPr lang="en-US" dirty="0"/>
              <a:t>Buckling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29A50-B933-446E-BADB-7CA1728D57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0445"/>
                <a:ext cx="10515600" cy="5281030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How do we improve stiffness (for a given amount of material)?</a:t>
                </a:r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Separate high-modulus layers (`skins’)</a:t>
                </a:r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US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US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However, now we run into a new problem: buckling stiffness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Buckling theory is a little more advanced, but to give a feel: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A </a:t>
                </a:r>
                <a:r>
                  <a:rPr lang="en-GB" dirty="0"/>
                  <a:t>long, slender, ideal </a:t>
                </a:r>
                <a:r>
                  <a:rPr lang="en-US" dirty="0"/>
                  <a:t>column will buckle if the axial load exceeds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𝐸𝐼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𝐾𝐿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(Euler 1757)</a:t>
                </a:r>
              </a:p>
              <a:p>
                <a:pPr lvl="2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We know </a:t>
                </a:r>
                <a:r>
                  <a:rPr lang="en-US" i="1" dirty="0"/>
                  <a:t>EI</a:t>
                </a:r>
                <a:r>
                  <a:rPr lang="en-US" dirty="0"/>
                  <a:t> (this corresponds now to the bending stiffness of an individual skin)</a:t>
                </a:r>
              </a:p>
              <a:p>
                <a:pPr lvl="2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i="1" dirty="0"/>
                  <a:t>KL</a:t>
                </a:r>
                <a:r>
                  <a:rPr lang="en-US" dirty="0"/>
                  <a:t> is the effective length of the column (product of </a:t>
                </a:r>
                <a:r>
                  <a:rPr lang="en-US" i="1" dirty="0"/>
                  <a:t>K</a:t>
                </a:r>
                <a:r>
                  <a:rPr lang="en-US" dirty="0"/>
                  <a:t>, which is a support constraint factor, and </a:t>
                </a:r>
                <a:r>
                  <a:rPr lang="en-US" i="1" dirty="0"/>
                  <a:t>L</a:t>
                </a:r>
                <a:r>
                  <a:rPr lang="en-US" dirty="0"/>
                  <a:t>, the unsupported length)</a:t>
                </a:r>
              </a:p>
              <a:p>
                <a:pPr lvl="2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Usually we are worried about plate buckling, for which similar expressions exist</a:t>
                </a:r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There are several ways to deal with buckling: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Fill the space between the two skins with (light) material, which is bonded to                    the skins throughout (e.g. foam, honeycombs…) – increases </a:t>
                </a:r>
                <a:r>
                  <a:rPr lang="en-US" i="1" dirty="0"/>
                  <a:t>EI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Bond ribs to the skins - decreases </a:t>
                </a:r>
                <a:r>
                  <a:rPr lang="en-US" i="1" dirty="0"/>
                  <a:t>KL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US" dirty="0"/>
                  <a:t>Add profile to the skin (grooves) – if these are in different directions, they will again decrease </a:t>
                </a:r>
                <a:r>
                  <a:rPr lang="en-US" i="1" dirty="0"/>
                  <a:t>KL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29A50-B933-446E-BADB-7CA1728D57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0445"/>
                <a:ext cx="10515600" cy="5281030"/>
              </a:xfrm>
              <a:blipFill>
                <a:blip r:embed="rId2"/>
                <a:stretch>
                  <a:fillRect l="-696" t="-1384" b="-1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E21E5-A537-4083-8472-DABBB828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06C865-6E2C-46E6-803C-B1C88A86A8F0}"/>
              </a:ext>
            </a:extLst>
          </p:cNvPr>
          <p:cNvCxnSpPr/>
          <p:nvPr/>
        </p:nvCxnSpPr>
        <p:spPr>
          <a:xfrm>
            <a:off x="2865783" y="2395330"/>
            <a:ext cx="21766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0EA672-0E62-4840-A240-ADDE3D630432}"/>
              </a:ext>
            </a:extLst>
          </p:cNvPr>
          <p:cNvCxnSpPr>
            <a:cxnSpLocks/>
          </p:cNvCxnSpPr>
          <p:nvPr/>
        </p:nvCxnSpPr>
        <p:spPr>
          <a:xfrm>
            <a:off x="2865783" y="2464905"/>
            <a:ext cx="21766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BCC8C50-E490-4D0C-83D2-3AE308864D16}"/>
              </a:ext>
            </a:extLst>
          </p:cNvPr>
          <p:cNvSpPr/>
          <p:nvPr/>
        </p:nvSpPr>
        <p:spPr>
          <a:xfrm>
            <a:off x="5897218" y="2246244"/>
            <a:ext cx="735496" cy="367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4E47B-9AFA-4067-8951-C932A545A1ED}"/>
              </a:ext>
            </a:extLst>
          </p:cNvPr>
          <p:cNvCxnSpPr/>
          <p:nvPr/>
        </p:nvCxnSpPr>
        <p:spPr>
          <a:xfrm>
            <a:off x="6814931" y="2209799"/>
            <a:ext cx="21766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8BB5E6-9395-4AD6-8F3B-D05CEEFDB719}"/>
              </a:ext>
            </a:extLst>
          </p:cNvPr>
          <p:cNvCxnSpPr>
            <a:cxnSpLocks/>
          </p:cNvCxnSpPr>
          <p:nvPr/>
        </p:nvCxnSpPr>
        <p:spPr>
          <a:xfrm>
            <a:off x="6814931" y="2696818"/>
            <a:ext cx="21766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D7C32A-77D8-4818-8320-C23F6E725E6E}"/>
              </a:ext>
            </a:extLst>
          </p:cNvPr>
          <p:cNvCxnSpPr>
            <a:cxnSpLocks/>
          </p:cNvCxnSpPr>
          <p:nvPr/>
        </p:nvCxnSpPr>
        <p:spPr>
          <a:xfrm>
            <a:off x="10267659" y="5355253"/>
            <a:ext cx="16614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A6656-26EF-4938-A8BB-FEBB4091AA57}"/>
              </a:ext>
            </a:extLst>
          </p:cNvPr>
          <p:cNvSpPr/>
          <p:nvPr/>
        </p:nvSpPr>
        <p:spPr>
          <a:xfrm>
            <a:off x="10378648" y="5355253"/>
            <a:ext cx="1451113" cy="16232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22DC6C-3AED-43C3-BB3E-2CF7051DBFEA}"/>
              </a:ext>
            </a:extLst>
          </p:cNvPr>
          <p:cNvCxnSpPr>
            <a:cxnSpLocks/>
          </p:cNvCxnSpPr>
          <p:nvPr/>
        </p:nvCxnSpPr>
        <p:spPr>
          <a:xfrm>
            <a:off x="10277599" y="5514281"/>
            <a:ext cx="16515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EBA52E-05F0-4193-A315-8C7185FEB532}"/>
              </a:ext>
            </a:extLst>
          </p:cNvPr>
          <p:cNvCxnSpPr>
            <a:cxnSpLocks/>
          </p:cNvCxnSpPr>
          <p:nvPr/>
        </p:nvCxnSpPr>
        <p:spPr>
          <a:xfrm>
            <a:off x="10041833" y="5770895"/>
            <a:ext cx="20193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09C644-6C69-47A5-86C0-6390AE8C7169}"/>
              </a:ext>
            </a:extLst>
          </p:cNvPr>
          <p:cNvGrpSpPr/>
          <p:nvPr/>
        </p:nvGrpSpPr>
        <p:grpSpPr>
          <a:xfrm>
            <a:off x="10152822" y="5800714"/>
            <a:ext cx="506896" cy="198783"/>
            <a:chOff x="69574" y="2047461"/>
            <a:chExt cx="4094922" cy="90446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267620-C35E-44E6-90F0-E170E1E5A94D}"/>
                </a:ext>
              </a:extLst>
            </p:cNvPr>
            <p:cNvCxnSpPr/>
            <p:nvPr/>
          </p:nvCxnSpPr>
          <p:spPr>
            <a:xfrm>
              <a:off x="69574" y="2047461"/>
              <a:ext cx="11032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83FF72F-ABF2-445D-B0DB-894B3FFCBC34}"/>
                </a:ext>
              </a:extLst>
            </p:cNvPr>
            <p:cNvCxnSpPr/>
            <p:nvPr/>
          </p:nvCxnSpPr>
          <p:spPr>
            <a:xfrm>
              <a:off x="1123122" y="2047461"/>
              <a:ext cx="506895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4C6A1F-AE79-4315-8297-8FE7D1A9CD69}"/>
                </a:ext>
              </a:extLst>
            </p:cNvPr>
            <p:cNvCxnSpPr/>
            <p:nvPr/>
          </p:nvCxnSpPr>
          <p:spPr>
            <a:xfrm>
              <a:off x="1610139" y="2912165"/>
              <a:ext cx="95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6B00F58-993C-411A-8C10-097972A8C7B0}"/>
                </a:ext>
              </a:extLst>
            </p:cNvPr>
            <p:cNvCxnSpPr/>
            <p:nvPr/>
          </p:nvCxnSpPr>
          <p:spPr>
            <a:xfrm flipV="1">
              <a:off x="2564296" y="2047461"/>
              <a:ext cx="526774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2AB00F-9364-440C-AD8A-36B60383A1CA}"/>
                </a:ext>
              </a:extLst>
            </p:cNvPr>
            <p:cNvCxnSpPr/>
            <p:nvPr/>
          </p:nvCxnSpPr>
          <p:spPr>
            <a:xfrm>
              <a:off x="3091070" y="2047461"/>
              <a:ext cx="10734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72DFDC-56B0-4D2D-8F22-B986E0B371AD}"/>
              </a:ext>
            </a:extLst>
          </p:cNvPr>
          <p:cNvGrpSpPr/>
          <p:nvPr/>
        </p:nvGrpSpPr>
        <p:grpSpPr>
          <a:xfrm>
            <a:off x="10813773" y="5797222"/>
            <a:ext cx="506896" cy="198783"/>
            <a:chOff x="69574" y="2047461"/>
            <a:chExt cx="4094922" cy="90446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8A43E3B-1FB9-4702-9D11-EC7B1E829D28}"/>
                </a:ext>
              </a:extLst>
            </p:cNvPr>
            <p:cNvCxnSpPr/>
            <p:nvPr/>
          </p:nvCxnSpPr>
          <p:spPr>
            <a:xfrm>
              <a:off x="69574" y="2047461"/>
              <a:ext cx="11032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ADF79D-68A6-47BB-B9AC-D77497D12223}"/>
                </a:ext>
              </a:extLst>
            </p:cNvPr>
            <p:cNvCxnSpPr/>
            <p:nvPr/>
          </p:nvCxnSpPr>
          <p:spPr>
            <a:xfrm>
              <a:off x="1123122" y="2047461"/>
              <a:ext cx="506895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996C59A-81DE-4B2D-B29C-C32DF458F046}"/>
                </a:ext>
              </a:extLst>
            </p:cNvPr>
            <p:cNvCxnSpPr/>
            <p:nvPr/>
          </p:nvCxnSpPr>
          <p:spPr>
            <a:xfrm>
              <a:off x="1610139" y="2912165"/>
              <a:ext cx="95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2DADCE7-E5A1-4D67-BF91-CBF958BF165A}"/>
                </a:ext>
              </a:extLst>
            </p:cNvPr>
            <p:cNvCxnSpPr/>
            <p:nvPr/>
          </p:nvCxnSpPr>
          <p:spPr>
            <a:xfrm flipV="1">
              <a:off x="2564296" y="2047461"/>
              <a:ext cx="526774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ED1B852-C391-4378-9C1E-BB435E4C390E}"/>
                </a:ext>
              </a:extLst>
            </p:cNvPr>
            <p:cNvCxnSpPr/>
            <p:nvPr/>
          </p:nvCxnSpPr>
          <p:spPr>
            <a:xfrm>
              <a:off x="3091070" y="2047461"/>
              <a:ext cx="10734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FAE89FB-5C67-46D6-9986-EC3E8E2F59DB}"/>
              </a:ext>
            </a:extLst>
          </p:cNvPr>
          <p:cNvGrpSpPr/>
          <p:nvPr/>
        </p:nvGrpSpPr>
        <p:grpSpPr>
          <a:xfrm>
            <a:off x="11449878" y="5797222"/>
            <a:ext cx="506896" cy="198783"/>
            <a:chOff x="69574" y="2047461"/>
            <a:chExt cx="4094922" cy="90446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18CFDBC-0777-4947-8868-2A2602EAF2E5}"/>
                </a:ext>
              </a:extLst>
            </p:cNvPr>
            <p:cNvCxnSpPr/>
            <p:nvPr/>
          </p:nvCxnSpPr>
          <p:spPr>
            <a:xfrm>
              <a:off x="69574" y="2047461"/>
              <a:ext cx="11032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1F1FCF3-95CA-4DA1-AB42-CF9D2433117E}"/>
                </a:ext>
              </a:extLst>
            </p:cNvPr>
            <p:cNvCxnSpPr/>
            <p:nvPr/>
          </p:nvCxnSpPr>
          <p:spPr>
            <a:xfrm>
              <a:off x="1123122" y="2047461"/>
              <a:ext cx="506895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4CB9291-0119-4DFF-B9EE-47446215B2FA}"/>
                </a:ext>
              </a:extLst>
            </p:cNvPr>
            <p:cNvCxnSpPr/>
            <p:nvPr/>
          </p:nvCxnSpPr>
          <p:spPr>
            <a:xfrm>
              <a:off x="1610139" y="2912165"/>
              <a:ext cx="95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1DD471-357A-4148-A0BF-0A9A74EAE91E}"/>
                </a:ext>
              </a:extLst>
            </p:cNvPr>
            <p:cNvCxnSpPr/>
            <p:nvPr/>
          </p:nvCxnSpPr>
          <p:spPr>
            <a:xfrm flipV="1">
              <a:off x="2564296" y="2047461"/>
              <a:ext cx="526774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B430593-012B-47B7-9DC9-E22860625482}"/>
                </a:ext>
              </a:extLst>
            </p:cNvPr>
            <p:cNvCxnSpPr/>
            <p:nvPr/>
          </p:nvCxnSpPr>
          <p:spPr>
            <a:xfrm>
              <a:off x="3091070" y="2047461"/>
              <a:ext cx="10734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F54B418-58AF-4343-8EAF-E18D38505005}"/>
              </a:ext>
            </a:extLst>
          </p:cNvPr>
          <p:cNvGrpSpPr/>
          <p:nvPr/>
        </p:nvGrpSpPr>
        <p:grpSpPr>
          <a:xfrm>
            <a:off x="8634469" y="6466766"/>
            <a:ext cx="506896" cy="198783"/>
            <a:chOff x="69574" y="2047461"/>
            <a:chExt cx="4094922" cy="90446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D0924ED-42EE-4C0B-B16D-127B5DE00FFB}"/>
                </a:ext>
              </a:extLst>
            </p:cNvPr>
            <p:cNvCxnSpPr/>
            <p:nvPr/>
          </p:nvCxnSpPr>
          <p:spPr>
            <a:xfrm>
              <a:off x="69574" y="2047461"/>
              <a:ext cx="11032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C42D7BC-2C1B-4A35-A782-A0C4F512AD1F}"/>
                </a:ext>
              </a:extLst>
            </p:cNvPr>
            <p:cNvCxnSpPr/>
            <p:nvPr/>
          </p:nvCxnSpPr>
          <p:spPr>
            <a:xfrm>
              <a:off x="1123122" y="2047461"/>
              <a:ext cx="506895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F28853-4DE8-4407-9B55-DB2B405EB8F0}"/>
                </a:ext>
              </a:extLst>
            </p:cNvPr>
            <p:cNvCxnSpPr/>
            <p:nvPr/>
          </p:nvCxnSpPr>
          <p:spPr>
            <a:xfrm>
              <a:off x="1610139" y="2912165"/>
              <a:ext cx="95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1AF3378-E3B6-4072-8F5F-A857994721A6}"/>
                </a:ext>
              </a:extLst>
            </p:cNvPr>
            <p:cNvCxnSpPr/>
            <p:nvPr/>
          </p:nvCxnSpPr>
          <p:spPr>
            <a:xfrm flipV="1">
              <a:off x="2564296" y="2047461"/>
              <a:ext cx="526774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C6EC956-97FA-4B63-9997-8D27478D6E65}"/>
                </a:ext>
              </a:extLst>
            </p:cNvPr>
            <p:cNvCxnSpPr/>
            <p:nvPr/>
          </p:nvCxnSpPr>
          <p:spPr>
            <a:xfrm>
              <a:off x="3091070" y="2047461"/>
              <a:ext cx="10734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6801A8C-04BC-4480-B395-C122FACCC85D}"/>
              </a:ext>
            </a:extLst>
          </p:cNvPr>
          <p:cNvGrpSpPr/>
          <p:nvPr/>
        </p:nvGrpSpPr>
        <p:grpSpPr>
          <a:xfrm>
            <a:off x="9136821" y="6472458"/>
            <a:ext cx="506896" cy="198783"/>
            <a:chOff x="69574" y="2047461"/>
            <a:chExt cx="4094922" cy="90446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FC61BBC-E3E7-4E21-A077-9388D17E71CC}"/>
                </a:ext>
              </a:extLst>
            </p:cNvPr>
            <p:cNvCxnSpPr/>
            <p:nvPr/>
          </p:nvCxnSpPr>
          <p:spPr>
            <a:xfrm>
              <a:off x="69574" y="2047461"/>
              <a:ext cx="11032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A24005B-24BB-414B-B687-062917611D2B}"/>
                </a:ext>
              </a:extLst>
            </p:cNvPr>
            <p:cNvCxnSpPr/>
            <p:nvPr/>
          </p:nvCxnSpPr>
          <p:spPr>
            <a:xfrm>
              <a:off x="1123122" y="2047461"/>
              <a:ext cx="506895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978B3C6-A1F7-42C8-B226-AE83A2CA10D8}"/>
                </a:ext>
              </a:extLst>
            </p:cNvPr>
            <p:cNvCxnSpPr/>
            <p:nvPr/>
          </p:nvCxnSpPr>
          <p:spPr>
            <a:xfrm>
              <a:off x="1610139" y="2912165"/>
              <a:ext cx="95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6E318DC-F5A4-4B18-800A-29ED932C9F50}"/>
                </a:ext>
              </a:extLst>
            </p:cNvPr>
            <p:cNvCxnSpPr/>
            <p:nvPr/>
          </p:nvCxnSpPr>
          <p:spPr>
            <a:xfrm flipV="1">
              <a:off x="2564296" y="2047461"/>
              <a:ext cx="526774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6875C8B-A5DF-4412-AE79-04A4A2AB15D3}"/>
                </a:ext>
              </a:extLst>
            </p:cNvPr>
            <p:cNvCxnSpPr/>
            <p:nvPr/>
          </p:nvCxnSpPr>
          <p:spPr>
            <a:xfrm>
              <a:off x="3091070" y="2047461"/>
              <a:ext cx="10734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3F5A5D-CF97-42C1-ADCA-2BD852CEFF22}"/>
              </a:ext>
            </a:extLst>
          </p:cNvPr>
          <p:cNvGrpSpPr/>
          <p:nvPr/>
        </p:nvGrpSpPr>
        <p:grpSpPr>
          <a:xfrm>
            <a:off x="9624286" y="6473726"/>
            <a:ext cx="506896" cy="198783"/>
            <a:chOff x="69574" y="2047461"/>
            <a:chExt cx="4094922" cy="904461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C3650F6-07AC-4432-AA14-1D8331CE19BE}"/>
                </a:ext>
              </a:extLst>
            </p:cNvPr>
            <p:cNvCxnSpPr/>
            <p:nvPr/>
          </p:nvCxnSpPr>
          <p:spPr>
            <a:xfrm>
              <a:off x="69574" y="2047461"/>
              <a:ext cx="11032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0620F44-A62C-4279-9DAA-71C6607B9C08}"/>
                </a:ext>
              </a:extLst>
            </p:cNvPr>
            <p:cNvCxnSpPr/>
            <p:nvPr/>
          </p:nvCxnSpPr>
          <p:spPr>
            <a:xfrm>
              <a:off x="1123122" y="2047461"/>
              <a:ext cx="506895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6886EFA-C6C4-4AC7-BC0B-743DF6A18EE4}"/>
                </a:ext>
              </a:extLst>
            </p:cNvPr>
            <p:cNvCxnSpPr/>
            <p:nvPr/>
          </p:nvCxnSpPr>
          <p:spPr>
            <a:xfrm>
              <a:off x="1610139" y="2912165"/>
              <a:ext cx="95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1D48BE7-02C8-46F2-9842-33E735326004}"/>
                </a:ext>
              </a:extLst>
            </p:cNvPr>
            <p:cNvCxnSpPr/>
            <p:nvPr/>
          </p:nvCxnSpPr>
          <p:spPr>
            <a:xfrm flipV="1">
              <a:off x="2564296" y="2047461"/>
              <a:ext cx="526774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13CBCCE-EFCE-480F-9E53-AD6F3442B16F}"/>
                </a:ext>
              </a:extLst>
            </p:cNvPr>
            <p:cNvCxnSpPr/>
            <p:nvPr/>
          </p:nvCxnSpPr>
          <p:spPr>
            <a:xfrm>
              <a:off x="3091070" y="2047461"/>
              <a:ext cx="10734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7BBEC92-5E72-4936-98CA-9781159222C1}"/>
              </a:ext>
            </a:extLst>
          </p:cNvPr>
          <p:cNvGrpSpPr/>
          <p:nvPr/>
        </p:nvGrpSpPr>
        <p:grpSpPr>
          <a:xfrm>
            <a:off x="10113958" y="6466766"/>
            <a:ext cx="506896" cy="198783"/>
            <a:chOff x="69574" y="2047461"/>
            <a:chExt cx="4094922" cy="90446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A183868-C713-4D2D-A57B-E327B12F47CB}"/>
                </a:ext>
              </a:extLst>
            </p:cNvPr>
            <p:cNvCxnSpPr/>
            <p:nvPr/>
          </p:nvCxnSpPr>
          <p:spPr>
            <a:xfrm>
              <a:off x="69574" y="2047461"/>
              <a:ext cx="11032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A5632B-F2B1-433F-BA93-7022BFD9676C}"/>
                </a:ext>
              </a:extLst>
            </p:cNvPr>
            <p:cNvCxnSpPr/>
            <p:nvPr/>
          </p:nvCxnSpPr>
          <p:spPr>
            <a:xfrm>
              <a:off x="1123122" y="2047461"/>
              <a:ext cx="506895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51BF230-D40B-427D-B2DB-730A690F0FFB}"/>
                </a:ext>
              </a:extLst>
            </p:cNvPr>
            <p:cNvCxnSpPr/>
            <p:nvPr/>
          </p:nvCxnSpPr>
          <p:spPr>
            <a:xfrm>
              <a:off x="1610139" y="2912165"/>
              <a:ext cx="95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FD82007-B056-471C-A524-B6C6A96A75FD}"/>
                </a:ext>
              </a:extLst>
            </p:cNvPr>
            <p:cNvCxnSpPr/>
            <p:nvPr/>
          </p:nvCxnSpPr>
          <p:spPr>
            <a:xfrm flipV="1">
              <a:off x="2564296" y="2047461"/>
              <a:ext cx="526774" cy="9044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E593164-E546-4770-A8F7-79989B715B47}"/>
                </a:ext>
              </a:extLst>
            </p:cNvPr>
            <p:cNvCxnSpPr/>
            <p:nvPr/>
          </p:nvCxnSpPr>
          <p:spPr>
            <a:xfrm>
              <a:off x="3091070" y="2047461"/>
              <a:ext cx="107342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7340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33448</TotalTime>
  <Words>3415</Words>
  <Application>Microsoft Office PowerPoint</Application>
  <PresentationFormat>Widescreen</PresentationFormat>
  <Paragraphs>345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Palatino Linotype</vt:lpstr>
      <vt:lpstr>Verdana</vt:lpstr>
      <vt:lpstr>Office Theme</vt:lpstr>
      <vt:lpstr>Chart</vt:lpstr>
      <vt:lpstr>Basic mechanics considerations</vt:lpstr>
      <vt:lpstr>Purpose of mechanical structures</vt:lpstr>
      <vt:lpstr>Composites design</vt:lpstr>
      <vt:lpstr>Carbon fibre - properties</vt:lpstr>
      <vt:lpstr>Type of loads</vt:lpstr>
      <vt:lpstr>1D oscillator – Miles’ equation</vt:lpstr>
      <vt:lpstr>Simple beam theory</vt:lpstr>
      <vt:lpstr>Bending stiffness</vt:lpstr>
      <vt:lpstr>Buckling</vt:lpstr>
      <vt:lpstr>Vibration response – internal vibrations</vt:lpstr>
      <vt:lpstr>Case study: Plank structure (ATLAS barrel strip stave)</vt:lpstr>
      <vt:lpstr>Case study: Truss structure (ALICE et al.)</vt:lpstr>
      <vt:lpstr>Case study: Box channel (STAR PXL)</vt:lpstr>
      <vt:lpstr>Case study: Plume</vt:lpstr>
      <vt:lpstr>Case study: extremely low mass – Mu3e</vt:lpstr>
      <vt:lpstr>Further Material</vt:lpstr>
      <vt:lpstr>Track-based alignment</vt:lpstr>
      <vt:lpstr>Challenges for TBA</vt:lpstr>
      <vt:lpstr>Composite structures</vt:lpstr>
      <vt:lpstr>Carbon fibre - manufacture</vt:lpstr>
      <vt:lpstr>How to minimize thermo-mechanical effects</vt:lpstr>
      <vt:lpstr>External vibrations</vt:lpstr>
      <vt:lpstr>Milking Miles’ equation</vt:lpstr>
      <vt:lpstr>Bernoulli beam example</vt:lpstr>
      <vt:lpstr>… and the mysterious Q factor…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Georg Viehhauser</cp:lastModifiedBy>
  <cp:revision>1038</cp:revision>
  <dcterms:created xsi:type="dcterms:W3CDTF">2018-10-16T11:54:38Z</dcterms:created>
  <dcterms:modified xsi:type="dcterms:W3CDTF">2023-10-12T08:04:38Z</dcterms:modified>
</cp:coreProperties>
</file>