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11"/>
  </p:notesMasterIdLst>
  <p:sldIdLst>
    <p:sldId id="267" r:id="rId2"/>
    <p:sldId id="257" r:id="rId3"/>
    <p:sldId id="258" r:id="rId4"/>
    <p:sldId id="259" r:id="rId5"/>
    <p:sldId id="260" r:id="rId6"/>
    <p:sldId id="262" r:id="rId7"/>
    <p:sldId id="266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67"/>
            <p14:sldId id="257"/>
            <p14:sldId id="258"/>
            <p14:sldId id="259"/>
            <p14:sldId id="260"/>
            <p14:sldId id="262"/>
            <p14:sldId id="266"/>
            <p14:sldId id="265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9BFF"/>
    <a:srgbClr val="ABABAB"/>
    <a:srgbClr val="000000"/>
    <a:srgbClr val="FF9933"/>
    <a:srgbClr val="EAEFF7"/>
    <a:srgbClr val="AAE8FC"/>
    <a:srgbClr val="22027C"/>
    <a:srgbClr val="28038F"/>
    <a:srgbClr val="3D0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BF77B-003A-4E1A-898E-FBE7F15C7ACD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0356C3-1559-4CEC-9ADF-910395CF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A1CDC-2BBF-4AD9-B5B5-2E07FBF4882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49DFF-E639-4E02-86CC-A533CCEFA814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6AF2B-5CDB-4DCA-B86E-19B10986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F51D6-9453-4ECC-9762-441C75CAD0A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FD3407-3A21-4D3B-B324-E8B8AE176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2FD720-75FA-4C3D-A6BB-455D592ED8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7E339-78BB-482E-A07E-391781BA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87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62D7-A62B-4903-8E41-FFB9DB21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meeting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04E86-C444-403E-840D-2D1B3721B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Purpose: </a:t>
            </a:r>
          </a:p>
          <a:p>
            <a:pPr lvl="1"/>
            <a:r>
              <a:rPr lang="en-US" dirty="0"/>
              <a:t>Come up with an (or a small number of) idea(s) what the </a:t>
            </a:r>
            <a:r>
              <a:rPr lang="en-US" dirty="0" err="1"/>
              <a:t>ePIC</a:t>
            </a:r>
            <a:r>
              <a:rPr lang="en-US" dirty="0"/>
              <a:t> SVT outer layer mechanics could look like</a:t>
            </a:r>
          </a:p>
          <a:p>
            <a:pPr lvl="1"/>
            <a:r>
              <a:rPr lang="en-US" dirty="0"/>
              <a:t>Agree on a distribution of tasks</a:t>
            </a:r>
          </a:p>
          <a:p>
            <a:r>
              <a:rPr lang="en-US" dirty="0"/>
              <a:t>Target:</a:t>
            </a:r>
          </a:p>
          <a:p>
            <a:pPr lvl="1"/>
            <a:r>
              <a:rPr lang="en-US" dirty="0"/>
              <a:t>Primarily: SVT outer barrel layers (L3 &amp; L4)</a:t>
            </a:r>
          </a:p>
          <a:p>
            <a:pPr lvl="1"/>
            <a:r>
              <a:rPr lang="en-US" dirty="0"/>
              <a:t>Including global supports, service management and cooling – this is likely to be the UK deliverable</a:t>
            </a:r>
          </a:p>
          <a:p>
            <a:pPr lvl="1"/>
            <a:r>
              <a:rPr lang="en-US" dirty="0"/>
              <a:t>But, if there are good ideas for inner layers or disks, or implications from the outer layer design for these parts we can bring these to the collaboration as well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13D14-74A3-41D2-8D81-7B43F6EF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33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2F9B-A2F4-409B-A77E-90C7CD7F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68E8D-F688-4040-B406-9E4020C8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994"/>
            <a:ext cx="10711070" cy="454291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Still many unknowns in the project (see later)</a:t>
            </a:r>
          </a:p>
          <a:p>
            <a:r>
              <a:rPr lang="en-US" dirty="0"/>
              <a:t>The EIC project needs to progress according to the DOE Project Path through a series of Critical Decision (CD) Milestones. Delaying CDs is not an option for a DOE project. </a:t>
            </a:r>
          </a:p>
          <a:p>
            <a:r>
              <a:rPr lang="en-US" dirty="0"/>
              <a:t>This means that the EIC project needs to demonstrate already now a level of detector technological readiness that is beyond where DSC are in term of R&amp;D.</a:t>
            </a:r>
          </a:p>
          <a:p>
            <a:pPr lvl="1"/>
            <a:r>
              <a:rPr lang="en-US" dirty="0"/>
              <a:t>Situation was created by funding delays &amp; lack of critical mass to start R&amp;D in earnest (affects many sub-detectors),</a:t>
            </a:r>
          </a:p>
          <a:p>
            <a:pPr lvl="1"/>
            <a:r>
              <a:rPr lang="en-US" dirty="0"/>
              <a:t>As such, project engineers work on best “guesstimates” provided by the DSC</a:t>
            </a:r>
          </a:p>
          <a:p>
            <a:pPr lvl="1"/>
            <a:r>
              <a:rPr lang="en-US" dirty="0"/>
              <a:t>Project engineers have shown a tendency to re-use previous technological solutions rather than looking at more recent developments</a:t>
            </a:r>
          </a:p>
          <a:p>
            <a:r>
              <a:rPr lang="en-US" dirty="0"/>
              <a:t>This is being remedied now – with the formation of the </a:t>
            </a:r>
            <a:r>
              <a:rPr lang="en-US" dirty="0" err="1"/>
              <a:t>ePIC</a:t>
            </a:r>
            <a:r>
              <a:rPr lang="en-US" dirty="0"/>
              <a:t> SVT collaboration…</a:t>
            </a:r>
          </a:p>
          <a:p>
            <a:pPr lvl="1"/>
            <a:r>
              <a:rPr lang="en-US" dirty="0"/>
              <a:t>More institutes have joined! Meaning more people to do work and more experts that can help steer detector choices towards innovative, (beyond) state-of-the-art solutions</a:t>
            </a:r>
          </a:p>
          <a:p>
            <a:pPr lvl="1"/>
            <a:r>
              <a:rPr lang="en-US" dirty="0"/>
              <a:t>Project has been divided into WP and WP leaders - most relevant here: WP4 Layers and disks, Nikki Apadula (LBNL) and Georg Viehhauser (Oxford) </a:t>
            </a:r>
          </a:p>
          <a:p>
            <a:pPr lvl="1"/>
            <a:r>
              <a:rPr lang="en-US" dirty="0"/>
              <a:t>In the process of finalizing a Work Breakdown Structure (WBS)</a:t>
            </a:r>
          </a:p>
          <a:p>
            <a:pPr lvl="1"/>
            <a:r>
              <a:rPr lang="en-US" dirty="0"/>
              <a:t>Next step is collection of system requirements and specifications</a:t>
            </a:r>
          </a:p>
          <a:p>
            <a:pPr lvl="2"/>
            <a:r>
              <a:rPr lang="en-US" dirty="0"/>
              <a:t>This clearly is necessary for any progress on the mechanics and service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ED503-A90E-47F4-9107-E06B36F5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622D8D-8A65-4D85-9BDC-A1E742EDA79F}"/>
              </a:ext>
            </a:extLst>
          </p:cNvPr>
          <p:cNvSpPr txBox="1">
            <a:spLocks/>
          </p:cNvSpPr>
          <p:nvPr/>
        </p:nvSpPr>
        <p:spPr>
          <a:xfrm>
            <a:off x="1656217" y="5749116"/>
            <a:ext cx="9468678" cy="1079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However, as will be discussed, there are central system specs that will only be </a:t>
            </a:r>
            <a:r>
              <a:rPr lang="en-US" dirty="0" err="1"/>
              <a:t>finalised</a:t>
            </a:r>
            <a:r>
              <a:rPr lang="en-US" dirty="0"/>
              <a:t> well after the mechanics and service designs are required for CD reviews</a:t>
            </a:r>
          </a:p>
          <a:p>
            <a:pPr lvl="2"/>
            <a:r>
              <a:rPr lang="en-US" dirty="0"/>
              <a:t>Our solutions will have to provide flexibility to accommodate these changes</a:t>
            </a:r>
          </a:p>
          <a:p>
            <a:pPr lvl="2"/>
            <a:r>
              <a:rPr lang="en-US" dirty="0"/>
              <a:t>At the same time, the project knows their current integration scenarios will need updating</a:t>
            </a:r>
          </a:p>
        </p:txBody>
      </p:sp>
    </p:spTree>
    <p:extLst>
      <p:ext uri="{BB962C8B-B14F-4D97-AF65-F5344CB8AC3E}">
        <p14:creationId xmlns:p14="http://schemas.microsoft.com/office/powerpoint/2010/main" val="206435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87B6-C1D1-49A5-A5D9-C17FDD92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587C-CFEA-4F88-8E94-EE7192982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31713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Basic layout</a:t>
            </a:r>
          </a:p>
          <a:p>
            <a:r>
              <a:rPr lang="en-US" dirty="0"/>
              <a:t>This will be a MAPS detector</a:t>
            </a:r>
          </a:p>
          <a:p>
            <a:pPr lvl="1"/>
            <a:r>
              <a:rPr lang="en-US" dirty="0"/>
              <a:t>ALICE ITS3 wafer-scale sensor for IB</a:t>
            </a:r>
          </a:p>
          <a:p>
            <a:pPr lvl="1"/>
            <a:r>
              <a:rPr lang="en-US" dirty="0"/>
              <a:t>EIC Large Area Sensor (LAS) design derived from ALICE ITS3 sensors for OB/EE/HE</a:t>
            </a:r>
          </a:p>
          <a:p>
            <a:pPr lvl="2"/>
            <a:r>
              <a:rPr lang="en-US" dirty="0"/>
              <a:t>We have no control over specs and timeline</a:t>
            </a:r>
          </a:p>
          <a:p>
            <a:pPr lvl="1"/>
            <a:r>
              <a:rPr lang="en-US" dirty="0"/>
              <a:t>For further discussion of current size and considerations see James’ talk</a:t>
            </a:r>
          </a:p>
          <a:p>
            <a:r>
              <a:rPr lang="en-US" dirty="0"/>
              <a:t>Material requirements:</a:t>
            </a:r>
          </a:p>
          <a:p>
            <a:pPr lvl="1"/>
            <a:r>
              <a:rPr lang="en-US" dirty="0"/>
              <a:t>Material per layer L0‒L2: 0.05% X</a:t>
            </a:r>
            <a:r>
              <a:rPr lang="en-US" baseline="-25000" dirty="0"/>
              <a:t>0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Material per layer L3: 0.25% X</a:t>
            </a:r>
            <a:r>
              <a:rPr lang="en-US" baseline="-25000" dirty="0"/>
              <a:t>0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Material per layer L4: 0.55% X</a:t>
            </a:r>
            <a:r>
              <a:rPr lang="en-US" baseline="-25000" dirty="0"/>
              <a:t>0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Material per disk: 0.24% X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4BA5E-830A-44AC-9A78-962693DA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0E9E1-3C0C-4B53-B84E-6676ED62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5405" y="4550977"/>
            <a:ext cx="5516595" cy="23458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44621AB-1AE2-477D-A887-869C31EF83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643081"/>
                <a:ext cx="7103165" cy="14794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206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206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206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206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beam pipe is flared</a:t>
                </a:r>
              </a:p>
              <a:p>
                <a:pPr marL="715963" lvl="1" indent="-258763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At least the inner layers and disks </a:t>
                </a:r>
              </a:p>
              <a:p>
                <a:pPr marL="715963" lvl="1" indent="-258763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dirty="0"/>
                  <a:t>	need too be designed so that they can be split</a:t>
                </a:r>
              </a:p>
              <a:p>
                <a:pPr lvl="1"/>
                <a:r>
                  <a:rPr lang="en-US" dirty="0"/>
                  <a:t>That does not require a split of the outer layers, but it might facilitate integration (we become more independent of actual integration sequence)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44621AB-1AE2-477D-A887-869C31EF8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3081"/>
                <a:ext cx="7103165" cy="1479423"/>
              </a:xfrm>
              <a:prstGeom prst="rect">
                <a:avLst/>
              </a:prstGeom>
              <a:blipFill>
                <a:blip r:embed="rId3"/>
                <a:stretch>
                  <a:fillRect l="-1030" t="-8678" r="-1288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082713D-2161-498F-AFC8-F8D3FD5E2FE1}"/>
              </a:ext>
            </a:extLst>
          </p:cNvPr>
          <p:cNvSpPr txBox="1"/>
          <p:nvPr/>
        </p:nvSpPr>
        <p:spPr>
          <a:xfrm>
            <a:off x="5516596" y="3201861"/>
            <a:ext cx="6161882" cy="149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ts val="500"/>
              </a:spcBef>
            </a:pPr>
            <a:r>
              <a:rPr lang="en-US" sz="2200" dirty="0">
                <a:solidFill>
                  <a:srgbClr val="002060"/>
                </a:solidFill>
                <a:latin typeface="Palatino Linotype" panose="02040502050505030304" pitchFamily="18" charset="0"/>
              </a:rPr>
              <a:t>Another consideration: </a:t>
            </a:r>
          </a:p>
          <a:p>
            <a:pPr marL="285750" indent="-28575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2060"/>
                </a:solidFill>
                <a:latin typeface="Palatino Linotype" panose="02040502050505030304" pitchFamily="18" charset="0"/>
              </a:rPr>
              <a:t>Lower material is wanted on the electron-going side (-z in the </a:t>
            </a:r>
            <a:r>
              <a:rPr lang="en-GB" sz="19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ePIC</a:t>
            </a:r>
            <a:r>
              <a:rPr lang="en-GB" sz="1900" dirty="0">
                <a:solidFill>
                  <a:srgbClr val="002060"/>
                </a:solidFill>
                <a:latin typeface="Palatino Linotype" panose="02040502050505030304" pitchFamily="18" charset="0"/>
              </a:rPr>
              <a:t> coordinate system</a:t>
            </a:r>
          </a:p>
          <a:p>
            <a:pPr marL="285750" indent="-28575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002060"/>
                </a:solidFill>
                <a:latin typeface="Palatino Linotype" panose="02040502050505030304" pitchFamily="18" charset="0"/>
              </a:rPr>
              <a:t>Momentum transfer measured primarily from the scattered electron, so we need to measure that scattered electron as well as possible.  </a:t>
            </a:r>
          </a:p>
        </p:txBody>
      </p:sp>
    </p:spTree>
    <p:extLst>
      <p:ext uri="{BB962C8B-B14F-4D97-AF65-F5344CB8AC3E}">
        <p14:creationId xmlns:p14="http://schemas.microsoft.com/office/powerpoint/2010/main" val="341459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835607-2723-4866-8BB1-18E998CB8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09" y="2962731"/>
            <a:ext cx="7566991" cy="3895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16C388-022F-4492-B600-E734C364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E73F8-9D8F-482D-89E9-EC0056D9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DA573-6927-4941-B232-DCC5DDA51A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23837"/>
            <a:ext cx="5899239" cy="2275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AF9A73-F0B5-4F79-926C-19355A2B6FA6}"/>
              </a:ext>
            </a:extLst>
          </p:cNvPr>
          <p:cNvSpPr txBox="1"/>
          <p:nvPr/>
        </p:nvSpPr>
        <p:spPr>
          <a:xfrm>
            <a:off x="2238783" y="3455545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SVT in yellow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E3C657-89ED-435A-BCE0-82F78EDB3E9F}"/>
              </a:ext>
            </a:extLst>
          </p:cNvPr>
          <p:cNvSpPr/>
          <p:nvPr/>
        </p:nvSpPr>
        <p:spPr>
          <a:xfrm>
            <a:off x="7841974" y="4393096"/>
            <a:ext cx="387626" cy="24847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BE4062-A1AB-4647-87F0-6A86582B7A3E}"/>
              </a:ext>
            </a:extLst>
          </p:cNvPr>
          <p:cNvSpPr/>
          <p:nvPr/>
        </p:nvSpPr>
        <p:spPr>
          <a:xfrm>
            <a:off x="7894983" y="4645322"/>
            <a:ext cx="387626" cy="24847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73B286-3DD6-458C-BAEF-14CC7CA6EBE2}"/>
              </a:ext>
            </a:extLst>
          </p:cNvPr>
          <p:cNvSpPr/>
          <p:nvPr/>
        </p:nvSpPr>
        <p:spPr>
          <a:xfrm>
            <a:off x="7304088" y="4928725"/>
            <a:ext cx="439737" cy="2306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9739D-B935-4134-86D8-BFD88C613F4E}"/>
              </a:ext>
            </a:extLst>
          </p:cNvPr>
          <p:cNvSpPr txBox="1"/>
          <p:nvPr/>
        </p:nvSpPr>
        <p:spPr>
          <a:xfrm>
            <a:off x="431095" y="3824877"/>
            <a:ext cx="410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tracking systems: MPGD and LGADs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10E5F-803B-484B-A3C9-8E84A3D2D26E}"/>
              </a:ext>
            </a:extLst>
          </p:cNvPr>
          <p:cNvSpPr txBox="1"/>
          <p:nvPr/>
        </p:nvSpPr>
        <p:spPr>
          <a:xfrm>
            <a:off x="5919117" y="153801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Inner layers (L0-L2) wants to follow the ITS3 design with bent sensors (see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Outer layers probably staves</a:t>
            </a:r>
            <a:endParaRPr lang="en-GB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741219-487E-480D-A26E-B5203403BC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3865" y="4222094"/>
            <a:ext cx="2295646" cy="21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2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852D-F93C-4C89-B71C-1058F66F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37B2F-CD08-4C88-B5E6-8FF5D373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61BA9-E618-4795-A664-DCE3241E307C}"/>
              </a:ext>
            </a:extLst>
          </p:cNvPr>
          <p:cNvGrpSpPr/>
          <p:nvPr/>
        </p:nvGrpSpPr>
        <p:grpSpPr>
          <a:xfrm>
            <a:off x="7285611" y="2889265"/>
            <a:ext cx="4762650" cy="3111880"/>
            <a:chOff x="7186294" y="2890843"/>
            <a:chExt cx="4762650" cy="3111880"/>
          </a:xfrm>
        </p:grpSpPr>
        <p:pic>
          <p:nvPicPr>
            <p:cNvPr id="2050" name="EA8A49B2-62C6-44A3-97BD-1B18B142EE2D" descr="C45C41D8-CF1E-43F2-89B5-E59F040366D2">
              <a:extLst>
                <a:ext uri="{FF2B5EF4-FFF2-40B4-BE49-F238E27FC236}">
                  <a16:creationId xmlns:a16="http://schemas.microsoft.com/office/drawing/2014/main" id="{B1F7D5AF-0ADF-4DF6-91A9-9194C783B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4969" y="3110826"/>
              <a:ext cx="4305300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182072-62E1-4AD2-A877-7CFDA732A6CA}"/>
                </a:ext>
              </a:extLst>
            </p:cNvPr>
            <p:cNvSpPr txBox="1"/>
            <p:nvPr/>
          </p:nvSpPr>
          <p:spPr>
            <a:xfrm>
              <a:off x="7414969" y="2890843"/>
              <a:ext cx="1514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Power density</a:t>
              </a:r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5EEBD7-B63D-43FB-92A0-7F144C60D8F5}"/>
                </a:ext>
              </a:extLst>
            </p:cNvPr>
            <p:cNvSpPr/>
            <p:nvPr/>
          </p:nvSpPr>
          <p:spPr>
            <a:xfrm>
              <a:off x="7186294" y="5664169"/>
              <a:ext cx="47626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Power density in the left endcap: 900 - 1200 </a:t>
              </a:r>
              <a:r>
                <a:rPr lang="en-GB" sz="1600" dirty="0" err="1">
                  <a:latin typeface="Calibri" panose="020F0502020204030204" pitchFamily="34" charset="0"/>
                  <a:ea typeface="Times New Roman" panose="02020603050405020304" pitchFamily="18" charset="0"/>
                </a:rPr>
                <a:t>mW</a:t>
              </a:r>
              <a:r>
                <a:rPr lang="en-GB" sz="16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/cm</a:t>
              </a:r>
              <a:r>
                <a:rPr lang="en-GB" sz="1600" baseline="300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2</a:t>
              </a:r>
              <a:endParaRPr lang="en-GB" sz="1600" baseline="300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092C68-15C1-4F80-8097-D72D66F99D22}"/>
              </a:ext>
            </a:extLst>
          </p:cNvPr>
          <p:cNvSpPr txBox="1"/>
          <p:nvPr/>
        </p:nvSpPr>
        <p:spPr>
          <a:xfrm>
            <a:off x="7514286" y="1454318"/>
            <a:ext cx="44486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RSU size: </a:t>
            </a:r>
            <a:r>
              <a:rPr lang="en-US" dirty="0">
                <a:solidFill>
                  <a:srgbClr val="002060"/>
                </a:solidFill>
              </a:rPr>
              <a:t>19.564 mm (w) × 21.666 mm (l)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Endcap size: 4.5 mm (L), 1.5 mm (R) </a:t>
            </a:r>
            <a:endParaRPr lang="en-US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Sensor thickness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Inner layers 20-40 </a:t>
            </a:r>
            <a:r>
              <a:rPr lang="el-GR" dirty="0">
                <a:solidFill>
                  <a:srgbClr val="002060"/>
                </a:solidFill>
                <a:latin typeface="Palatino Linotype" panose="02040502050505030304" pitchFamily="18" charset="0"/>
              </a:rPr>
              <a:t>μ</a:t>
            </a:r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Outer layers 50 </a:t>
            </a:r>
            <a:r>
              <a:rPr lang="el-GR" dirty="0">
                <a:solidFill>
                  <a:srgbClr val="002060"/>
                </a:solidFill>
                <a:latin typeface="Palatino Linotype" panose="02040502050505030304" pitchFamily="18" charset="0"/>
              </a:rPr>
              <a:t>μ</a:t>
            </a:r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m</a:t>
            </a:r>
            <a:endParaRPr lang="en-GB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8B9AD0-F7BC-495E-B587-BCDC9806CA38}"/>
              </a:ext>
            </a:extLst>
          </p:cNvPr>
          <p:cNvSpPr/>
          <p:nvPr/>
        </p:nvSpPr>
        <p:spPr>
          <a:xfrm>
            <a:off x="2447095" y="5400980"/>
            <a:ext cx="4838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RSUs are connected by “stitching”</a:t>
            </a:r>
          </a:p>
          <a:p>
            <a:pPr>
              <a:tabLst>
                <a:tab pos="357188" algn="l"/>
              </a:tabLst>
            </a:pPr>
            <a:r>
              <a:rPr lang="en-US" dirty="0">
                <a:solidFill>
                  <a:srgbClr val="002060"/>
                </a:solidFill>
                <a:latin typeface="Palatino Linotype" panose="02040502050505030304" pitchFamily="18" charset="0"/>
              </a:rPr>
              <a:t>	Currently considered for outer layers: 	a Large Area Sensor (LAS) comprised of 5 	or 6 RSUs, and only left endcap</a:t>
            </a:r>
            <a:endParaRPr lang="en-GB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1" descr="A diagram of a device&#10;&#10;Description automatically generated with medium confidence">
            <a:extLst>
              <a:ext uri="{FF2B5EF4-FFF2-40B4-BE49-F238E27FC236}">
                <a16:creationId xmlns:a16="http://schemas.microsoft.com/office/drawing/2014/main" id="{1D0F13C6-5691-41CE-BBDB-153FE2A0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835"/>
            <a:ext cx="7623613" cy="382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57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6E95-4E3F-4F36-BADE-E0FF86AF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18E0-9DE2-4751-9A81-1CE976939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461" y="1420567"/>
            <a:ext cx="10794138" cy="31850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More on this later, but here just to introduce:</a:t>
            </a:r>
          </a:p>
          <a:p>
            <a:r>
              <a:rPr lang="en-US" dirty="0"/>
              <a:t>Sensors will be connected to Flexible Printed Circuit (FPC)</a:t>
            </a:r>
          </a:p>
          <a:p>
            <a:pPr lvl="1"/>
            <a:r>
              <a:rPr lang="en-US" dirty="0"/>
              <a:t>Length of the FPC &lt; 50 cm, width not known</a:t>
            </a:r>
          </a:p>
          <a:p>
            <a:pPr lvl="1"/>
            <a:r>
              <a:rPr lang="en-US" dirty="0"/>
              <a:t>Connected to readout board - RDO (ALICE calls this the detector service board – DSB)</a:t>
            </a:r>
          </a:p>
          <a:p>
            <a:pPr lvl="2"/>
            <a:r>
              <a:rPr lang="en-US" dirty="0"/>
              <a:t>RDO will contain significant power sources, so will need (liquid/evaporative?) cooling – exact power not yet known</a:t>
            </a:r>
          </a:p>
          <a:p>
            <a:pPr lvl="2"/>
            <a:r>
              <a:rPr lang="en-US" dirty="0"/>
              <a:t>RDO design and size not known</a:t>
            </a:r>
          </a:p>
          <a:p>
            <a:r>
              <a:rPr lang="en-US" dirty="0"/>
              <a:t>Data from DSB likely by optical </a:t>
            </a:r>
            <a:r>
              <a:rPr lang="en-US" dirty="0" err="1"/>
              <a:t>fibre</a:t>
            </a:r>
            <a:endParaRPr lang="en-US" dirty="0"/>
          </a:p>
          <a:p>
            <a:r>
              <a:rPr lang="en-US" dirty="0"/>
              <a:t>Cables for power</a:t>
            </a:r>
          </a:p>
          <a:p>
            <a:r>
              <a:rPr lang="en-US" dirty="0"/>
              <a:t>Readout scheme for </a:t>
            </a:r>
            <a:r>
              <a:rPr lang="en-US" dirty="0" err="1"/>
              <a:t>ePIC</a:t>
            </a:r>
            <a:r>
              <a:rPr lang="en-US" dirty="0"/>
              <a:t> still under discussion (see Laura’s talk)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ACE5A-5654-4089-A20C-D4E02248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0D7BD-CB93-4B8D-97CE-6A435B990D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4216" y="4695092"/>
            <a:ext cx="7480645" cy="2100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165E55-7B2F-47FE-80A0-42F0BF02CB08}"/>
              </a:ext>
            </a:extLst>
          </p:cNvPr>
          <p:cNvSpPr txBox="1"/>
          <p:nvPr/>
        </p:nvSpPr>
        <p:spPr>
          <a:xfrm>
            <a:off x="2594216" y="4565473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ALICE readout scheme</a:t>
            </a:r>
            <a:endParaRPr lang="en-GB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8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4E0CB-B4A4-461D-9655-79214EDD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6136-1040-46F8-8E39-448EC5B3F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Radiation damage is not an issue, so no need for going cold</a:t>
            </a:r>
          </a:p>
          <a:p>
            <a:pPr lvl="1"/>
            <a:r>
              <a:rPr lang="en-US" dirty="0"/>
              <a:t>Operational temperature is room temperature, no temperature cycling</a:t>
            </a:r>
          </a:p>
          <a:p>
            <a:pPr lvl="1"/>
            <a:r>
              <a:rPr lang="en-US" dirty="0"/>
              <a:t>Power for SVT estimated about 5kW</a:t>
            </a:r>
          </a:p>
          <a:p>
            <a:r>
              <a:rPr lang="en-US" dirty="0"/>
              <a:t>Ideally we want to use gas cooling, at least for the inner layers</a:t>
            </a:r>
            <a:r>
              <a:rPr lang="en-GB" dirty="0"/>
              <a:t> 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ee</a:t>
            </a:r>
            <a:r>
              <a:rPr lang="en-GB" dirty="0"/>
              <a:t> talk on ITS3 design on how this could be done</a:t>
            </a:r>
          </a:p>
          <a:p>
            <a:pPr lvl="1"/>
            <a:r>
              <a:rPr lang="en-US" dirty="0"/>
              <a:t>A</a:t>
            </a:r>
            <a:r>
              <a:rPr lang="en-GB" dirty="0" err="1"/>
              <a:t>ir</a:t>
            </a:r>
            <a:r>
              <a:rPr lang="en-GB" dirty="0"/>
              <a:t> flow through foam</a:t>
            </a:r>
          </a:p>
          <a:p>
            <a:pPr lvl="1"/>
            <a:r>
              <a:rPr lang="en-US" dirty="0"/>
              <a:t>LBNL is investigating this actively</a:t>
            </a:r>
          </a:p>
          <a:p>
            <a:pPr lvl="1"/>
            <a:r>
              <a:rPr lang="en-US" dirty="0"/>
              <a:t>Probably worth looking into also for outer layers (even power density might be higher in outer layers)</a:t>
            </a:r>
          </a:p>
          <a:p>
            <a:r>
              <a:rPr lang="en-US" dirty="0"/>
              <a:t>It is conceivable that there will be areas with high power densities that require fluid cooling</a:t>
            </a:r>
          </a:p>
          <a:p>
            <a:pPr lvl="1"/>
            <a:r>
              <a:rPr lang="en-US" dirty="0"/>
              <a:t>The project baseline is liquid cooling based on previous experience</a:t>
            </a:r>
          </a:p>
          <a:p>
            <a:pPr lvl="2"/>
            <a:r>
              <a:rPr lang="en-US" dirty="0"/>
              <a:t>Currently investigating sub-atmospheric water</a:t>
            </a:r>
          </a:p>
          <a:p>
            <a:pPr lvl="1"/>
            <a:r>
              <a:rPr lang="en-US" dirty="0"/>
              <a:t>Evaporative cooling a possible alternative (would reduce material and service volume)</a:t>
            </a:r>
          </a:p>
          <a:p>
            <a:pPr lvl="1"/>
            <a:r>
              <a:rPr lang="en-US" dirty="0"/>
              <a:t>If we use gas-cooling:</a:t>
            </a:r>
          </a:p>
          <a:p>
            <a:pPr lvl="2"/>
            <a:r>
              <a:rPr lang="en-US" dirty="0"/>
              <a:t>Where is the heat sink (do we need to bring in the gas from the outside, do we exchange heat locally)?</a:t>
            </a:r>
          </a:p>
          <a:p>
            <a:pPr lvl="2"/>
            <a:r>
              <a:rPr lang="en-US" dirty="0"/>
              <a:t>How do we move the gas (Pressure set externally, or local fan system)?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DB3A8-B2D2-4878-A999-7AC78F33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78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D709-03EF-409E-8419-E2506954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timeline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886AF-D9D0-497F-B729-9E90261041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0188"/>
                <a:ext cx="10515600" cy="47365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Main unknowns</a:t>
                </a:r>
              </a:p>
              <a:p>
                <a:pPr lvl="1"/>
                <a:r>
                  <a:rPr lang="en-US" dirty="0"/>
                  <a:t>Number of RSUs per sensor is converging to 5 to 6, but might change when yield is known</a:t>
                </a:r>
              </a:p>
              <a:p>
                <a:pPr lvl="1"/>
                <a:r>
                  <a:rPr lang="en-US" dirty="0"/>
                  <a:t>If we rely on stitching (baseline, for alternative see more on this in discussion on flex circuits), this will depend on yield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mechanics design needs to be flexible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GB" dirty="0"/>
                  <a:t>PC design and connections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GB" dirty="0" err="1"/>
                  <a:t>ooling</a:t>
                </a:r>
                <a:r>
                  <a:rPr lang="en-GB" dirty="0"/>
                  <a:t> technology</a:t>
                </a:r>
              </a:p>
              <a:p>
                <a:r>
                  <a:rPr lang="en-US" dirty="0"/>
                  <a:t>T</a:t>
                </a:r>
                <a:r>
                  <a:rPr lang="en-GB" dirty="0" err="1"/>
                  <a:t>imeline</a:t>
                </a:r>
                <a:endParaRPr lang="en-GB" dirty="0"/>
              </a:p>
              <a:p>
                <a:pPr lvl="1"/>
                <a:r>
                  <a:rPr lang="en-GB" dirty="0"/>
                  <a:t>TDR by end of 2024</a:t>
                </a:r>
              </a:p>
              <a:p>
                <a:pPr lvl="2"/>
                <a:r>
                  <a:rPr lang="en-GB" dirty="0"/>
                  <a:t>By then we need technology choices and a demonstration that all ingredients to deliver them 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886AF-D9D0-497F-B729-9E9026104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0188"/>
                <a:ext cx="10515600" cy="4736518"/>
              </a:xfrm>
              <a:blipFill>
                <a:blip r:embed="rId2"/>
                <a:stretch>
                  <a:fillRect l="-1043" t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55D81-002A-4A69-A646-232C8F39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57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32941</TotalTime>
  <Words>1073</Words>
  <Application>Microsoft Office PowerPoint</Application>
  <PresentationFormat>Widescreen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Palatino Linotype</vt:lpstr>
      <vt:lpstr>Times New Roman</vt:lpstr>
      <vt:lpstr>Verdana</vt:lpstr>
      <vt:lpstr>Office Theme</vt:lpstr>
      <vt:lpstr>Introduction</vt:lpstr>
      <vt:lpstr>Goals of the meeting</vt:lpstr>
      <vt:lpstr>Some context</vt:lpstr>
      <vt:lpstr>Knowns</vt:lpstr>
      <vt:lpstr>Layout</vt:lpstr>
      <vt:lpstr>Sensor</vt:lpstr>
      <vt:lpstr>FPC</vt:lpstr>
      <vt:lpstr>Cooling</vt:lpstr>
      <vt:lpstr>Summary and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Georg Viehhauser</cp:lastModifiedBy>
  <cp:revision>1043</cp:revision>
  <dcterms:created xsi:type="dcterms:W3CDTF">2018-10-16T11:54:38Z</dcterms:created>
  <dcterms:modified xsi:type="dcterms:W3CDTF">2023-10-10T13:37:06Z</dcterms:modified>
</cp:coreProperties>
</file>