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8"/>
  </p:notesMasterIdLst>
  <p:sldIdLst>
    <p:sldId id="267" r:id="rId2"/>
    <p:sldId id="272" r:id="rId3"/>
    <p:sldId id="268" r:id="rId4"/>
    <p:sldId id="269" r:id="rId5"/>
    <p:sldId id="271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67"/>
            <p14:sldId id="272"/>
            <p14:sldId id="268"/>
            <p14:sldId id="269"/>
            <p14:sldId id="271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9BFF"/>
    <a:srgbClr val="ABABAB"/>
    <a:srgbClr val="000000"/>
    <a:srgbClr val="FF9933"/>
    <a:srgbClr val="EAEFF7"/>
    <a:srgbClr val="AAE8FC"/>
    <a:srgbClr val="22027C"/>
    <a:srgbClr val="28038F"/>
    <a:srgbClr val="3D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FD3407-3A21-4D3B-B324-E8B8AE1766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ideas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12FD720-75FA-4C3D-A6BB-455D592ED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7E339-78BB-482E-A07E-391781BA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87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D2F5-B839-4318-910A-9FCC2B30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Truss structure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AED3-2C0D-4E12-92AB-5140D699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ALICE ITS2</a:t>
            </a:r>
          </a:p>
          <a:p>
            <a:pPr lvl="1"/>
            <a:r>
              <a:rPr lang="en-US" dirty="0"/>
              <a:t>This design was used to define the </a:t>
            </a:r>
            <a:r>
              <a:rPr lang="en-US" dirty="0" err="1"/>
              <a:t>ePIC</a:t>
            </a:r>
            <a:r>
              <a:rPr lang="en-US" dirty="0"/>
              <a:t> SVT performance parameters for the outer layers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can’t see how this will work with gas cooling</a:t>
            </a:r>
          </a:p>
          <a:p>
            <a:pPr lvl="1"/>
            <a:r>
              <a:rPr lang="en-US" dirty="0"/>
              <a:t>But then, it seems to work well (low material) with liquid cooling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157F0-B671-4539-8063-4BD8A765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8D496A-BB4A-437B-93B6-7AAAD32600A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3244" y="2348685"/>
            <a:ext cx="5168347" cy="28520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7709B3-BC8C-40FD-9C3C-D54501B54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637" y="2245564"/>
            <a:ext cx="5586294" cy="28654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52C73B-9F7A-4A2F-821E-E9DCFB0EDCAC}"/>
              </a:ext>
            </a:extLst>
          </p:cNvPr>
          <p:cNvSpPr txBox="1"/>
          <p:nvPr/>
        </p:nvSpPr>
        <p:spPr>
          <a:xfrm>
            <a:off x="6271591" y="5046522"/>
            <a:ext cx="5695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B Abelev et al and (The ALICE Collaboration) 2014 </a:t>
            </a:r>
            <a:r>
              <a:rPr lang="en-US" sz="1200" i="1"/>
              <a:t>J. Phys. G: Nucl. Part. Phys.</a:t>
            </a:r>
            <a:r>
              <a:rPr lang="en-US" sz="1200"/>
              <a:t> </a:t>
            </a:r>
            <a:r>
              <a:rPr lang="en-US" sz="1200" b="1"/>
              <a:t>41</a:t>
            </a:r>
            <a:r>
              <a:rPr lang="en-US" sz="1200"/>
              <a:t> 087002</a:t>
            </a:r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BC2AE8-0EE8-4890-B717-051341AE5C5A}"/>
              </a:ext>
            </a:extLst>
          </p:cNvPr>
          <p:cNvSpPr txBox="1"/>
          <p:nvPr/>
        </p:nvSpPr>
        <p:spPr>
          <a:xfrm>
            <a:off x="3910549" y="2435087"/>
            <a:ext cx="171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Length: 270 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24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5BA4D-66FE-41D1-BF3C-7BC506BA6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for a foam-based stave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DBAECA-18AC-41EE-A07C-724BB3D728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3183" y="1430506"/>
                <a:ext cx="10108096" cy="4761572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Silicon: 0.05%X</a:t>
                </a:r>
                <a:r>
                  <a:rPr lang="en-US" baseline="-25000" dirty="0"/>
                  <a:t>0</a:t>
                </a:r>
                <a:r>
                  <a:rPr lang="en-US" dirty="0"/>
                  <a:t> for 50 </a:t>
                </a:r>
                <a:r>
                  <a:rPr lang="el-GR" dirty="0"/>
                  <a:t>μ</a:t>
                </a:r>
                <a:r>
                  <a:rPr lang="en-US" dirty="0"/>
                  <a:t>m thickness </a:t>
                </a:r>
              </a:p>
              <a:p>
                <a:pPr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FPC: For example ITS2 ~0.09%X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</a:p>
              <a:p>
                <a:pPr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Use a foam core 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For shear strength and to conduct air and heat </a:t>
                </a:r>
              </a:p>
              <a:p>
                <a:pPr lvl="2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Other means to maintain shear strength (ribs etc.) probably more material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RVC (Al or </a:t>
                </a:r>
                <a:r>
                  <a:rPr lang="en-US" dirty="0" err="1"/>
                  <a:t>SiC</a:t>
                </a:r>
                <a:r>
                  <a:rPr lang="en-US" dirty="0"/>
                  <a:t>?)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Typical density about 3% of bulk material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Radiation length for </a:t>
                </a:r>
                <a:r>
                  <a:rPr lang="en-US" dirty="0" err="1"/>
                  <a:t>SiC</a:t>
                </a:r>
                <a:r>
                  <a:rPr lang="en-US" dirty="0"/>
                  <a:t> foam is &gt; 3000 mm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0.17% X</a:t>
                </a:r>
                <a:r>
                  <a:rPr lang="en-US" baseline="-25000" dirty="0"/>
                  <a:t>0</a:t>
                </a:r>
                <a:r>
                  <a:rPr lang="en-US" dirty="0"/>
                  <a:t> for 5 mm thickness  (this is probably overly conservative…)</a:t>
                </a:r>
              </a:p>
              <a:p>
                <a:pPr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Enclose to guide air flow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Enclosing layer of Kapton foil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Radiation length for Kapton is ~300 mm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10</a:t>
                </a:r>
                <a:r>
                  <a:rPr lang="en-US" baseline="30000" dirty="0"/>
                  <a:t>-2</a:t>
                </a:r>
                <a:r>
                  <a:rPr lang="en-US" dirty="0"/>
                  <a:t>% X</a:t>
                </a:r>
                <a:r>
                  <a:rPr lang="en-US" baseline="-25000" dirty="0"/>
                  <a:t>0</a:t>
                </a:r>
                <a:r>
                  <a:rPr lang="en-US" dirty="0"/>
                  <a:t> for 25 </a:t>
                </a:r>
                <a:r>
                  <a:rPr lang="el-GR" dirty="0"/>
                  <a:t>μ</a:t>
                </a:r>
                <a:r>
                  <a:rPr lang="en-US" dirty="0"/>
                  <a:t>m</a:t>
                </a:r>
              </a:p>
              <a:p>
                <a:pPr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Bending stiffness from single layer of UHM </a:t>
                </a:r>
                <a:r>
                  <a:rPr lang="en-US" dirty="0" err="1"/>
                  <a:t>fibre</a:t>
                </a:r>
                <a:r>
                  <a:rPr lang="en-US" dirty="0"/>
                  <a:t> (K13C2U?)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Ultra-thin plies (other </a:t>
                </a:r>
                <a:r>
                  <a:rPr lang="en-US" dirty="0" err="1"/>
                  <a:t>fibres</a:t>
                </a:r>
                <a:r>
                  <a:rPr lang="en-US" dirty="0"/>
                  <a:t>) down to 30 </a:t>
                </a:r>
                <a:r>
                  <a:rPr lang="el-GR" dirty="0"/>
                  <a:t>μ</a:t>
                </a:r>
                <a:r>
                  <a:rPr lang="en-US" dirty="0"/>
                  <a:t>m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Such thin plies need very careful handling (using handling tools, elevated temperatures during lay-up, etc.) because they are likely to split</a:t>
                </a:r>
              </a:p>
              <a:p>
                <a:pPr lvl="2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Also, sharp corners are difficult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dirty="0"/>
                  <a:t>Radiation length ~250 mm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3×10</a:t>
                </a:r>
                <a:r>
                  <a:rPr lang="en-US" baseline="30000" dirty="0"/>
                  <a:t>-2</a:t>
                </a:r>
                <a:r>
                  <a:rPr lang="en-US" dirty="0"/>
                  <a:t>% X</a:t>
                </a:r>
                <a:r>
                  <a:rPr lang="en-US" baseline="-25000" dirty="0"/>
                  <a:t>0 </a:t>
                </a:r>
                <a:r>
                  <a:rPr lang="en-US" dirty="0"/>
                  <a:t>for 70 </a:t>
                </a:r>
                <a:r>
                  <a:rPr lang="el-GR" dirty="0"/>
                  <a:t>μ</a:t>
                </a:r>
                <a:r>
                  <a:rPr lang="en-US" dirty="0"/>
                  <a:t>m</a:t>
                </a:r>
              </a:p>
              <a:p>
                <a:pPr lvl="1">
                  <a:lnSpc>
                    <a:spcPct val="100000"/>
                  </a:lnSpc>
                  <a:spcBef>
                    <a:spcPts val="300"/>
                  </a:spcBef>
                </a:pPr>
                <a:endParaRPr lang="en-US" dirty="0"/>
              </a:p>
              <a:p>
                <a:pPr lvl="1">
                  <a:lnSpc>
                    <a:spcPct val="110000"/>
                  </a:lnSpc>
                  <a:spcBef>
                    <a:spcPts val="300"/>
                  </a:spcBef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DBAECA-18AC-41EE-A07C-724BB3D728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3183" y="1430506"/>
                <a:ext cx="10108096" cy="4761572"/>
              </a:xfrm>
              <a:blipFill>
                <a:blip r:embed="rId2"/>
                <a:stretch>
                  <a:fillRect l="-422" t="-1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8C4C8-43FE-4A1B-AC30-9995A8F7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65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984C-D7CF-4B32-B121-69EE3444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sketches</a:t>
            </a: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0771F5-A068-4DC3-8D54-9702DA880A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27769"/>
              </p:ext>
            </p:extLst>
          </p:nvPr>
        </p:nvGraphicFramePr>
        <p:xfrm>
          <a:off x="1346851" y="1425275"/>
          <a:ext cx="7267702" cy="256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CorelDRAW" r:id="rId3" imgW="17186143" imgH="6065797" progId="CorelDraw.Graphic.16">
                  <p:embed/>
                </p:oleObj>
              </mc:Choice>
              <mc:Fallback>
                <p:oleObj name="CorelDRAW" r:id="rId3" imgW="17186143" imgH="6065797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6851" y="1425275"/>
                        <a:ext cx="7267702" cy="256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BEDCE9-9FEA-44A7-8FF2-E895905D45F0}"/>
              </a:ext>
            </a:extLst>
          </p:cNvPr>
          <p:cNvSpPr txBox="1"/>
          <p:nvPr/>
        </p:nvSpPr>
        <p:spPr>
          <a:xfrm>
            <a:off x="646469" y="132916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End view</a:t>
            </a:r>
            <a:endParaRPr lang="en-GB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206170-DB9E-49D5-9A36-7D1B7A8280CC}"/>
              </a:ext>
            </a:extLst>
          </p:cNvPr>
          <p:cNvSpPr txBox="1"/>
          <p:nvPr/>
        </p:nvSpPr>
        <p:spPr>
          <a:xfrm>
            <a:off x="6136408" y="1309206"/>
            <a:ext cx="307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Consisting of two half shells</a:t>
            </a:r>
            <a:endParaRPr lang="en-GB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2710873-E97C-4EDC-A79B-D06721C662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546723"/>
              </p:ext>
            </p:extLst>
          </p:nvPr>
        </p:nvGraphicFramePr>
        <p:xfrm>
          <a:off x="6437184" y="1658637"/>
          <a:ext cx="7189689" cy="207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CorelDRAW" r:id="rId5" imgW="14070733" imgH="4062014" progId="CorelDraw.Graphic.16">
                  <p:embed/>
                </p:oleObj>
              </mc:Choice>
              <mc:Fallback>
                <p:oleObj name="CorelDRAW" r:id="rId5" imgW="14070733" imgH="4062014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37184" y="1658637"/>
                        <a:ext cx="7189689" cy="2075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CEA3564-9D46-441A-A295-38A2D174AC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284001"/>
              </p:ext>
            </p:extLst>
          </p:nvPr>
        </p:nvGraphicFramePr>
        <p:xfrm>
          <a:off x="1897389" y="3524127"/>
          <a:ext cx="12270673" cy="2006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CorelDRAW" r:id="rId7" imgW="4194381" imgH="685800" progId="CorelDraw.Graphic.16">
                  <p:embed/>
                </p:oleObj>
              </mc:Choice>
              <mc:Fallback>
                <p:oleObj name="CorelDRAW" r:id="rId7" imgW="4194381" imgH="68580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97389" y="3524127"/>
                        <a:ext cx="12270673" cy="2006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0B0B75F-05D6-4BE7-884E-26E5DF1A4D18}"/>
              </a:ext>
            </a:extLst>
          </p:cNvPr>
          <p:cNvSpPr txBox="1"/>
          <p:nvPr/>
        </p:nvSpPr>
        <p:spPr>
          <a:xfrm>
            <a:off x="861512" y="3307032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Side view of foam core</a:t>
            </a:r>
            <a:endParaRPr lang="en-GB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72B6D8-6535-449F-9035-7CD0700C92D4}"/>
              </a:ext>
            </a:extLst>
          </p:cNvPr>
          <p:cNvSpPr txBox="1"/>
          <p:nvPr/>
        </p:nvSpPr>
        <p:spPr>
          <a:xfrm>
            <a:off x="7311702" y="4636225"/>
            <a:ext cx="23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x scale : y scale = 10:1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2E28A1-4C89-49F2-B1CF-BBDD8777EC1E}"/>
              </a:ext>
            </a:extLst>
          </p:cNvPr>
          <p:cNvSpPr txBox="1"/>
          <p:nvPr/>
        </p:nvSpPr>
        <p:spPr>
          <a:xfrm>
            <a:off x="5299585" y="3560594"/>
            <a:ext cx="4494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Top shell has complementary castellations</a:t>
            </a:r>
          </a:p>
          <a:p>
            <a:r>
              <a:rPr lang="en-US" dirty="0">
                <a:latin typeface="Palatino Linotype" panose="02040502050505030304" pitchFamily="18" charset="0"/>
              </a:rPr>
              <a:t>FPC can run underneath castellations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8C403-38ED-42CF-BA44-F097C01AFB3C}"/>
              </a:ext>
            </a:extLst>
          </p:cNvPr>
          <p:cNvSpPr txBox="1"/>
          <p:nvPr/>
        </p:nvSpPr>
        <p:spPr>
          <a:xfrm>
            <a:off x="2497965" y="4777362"/>
            <a:ext cx="93047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What would be needed next: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Verify mechanical performance with FEA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Palatino Linotype" panose="02040502050505030304" pitchFamily="18" charset="0"/>
              </a:rPr>
              <a:t>Optimise</a:t>
            </a:r>
            <a:r>
              <a:rPr lang="en-US" dirty="0">
                <a:latin typeface="Palatino Linotype" panose="02040502050505030304" pitchFamily="18" charset="0"/>
              </a:rPr>
              <a:t> choice of foam (how low a density can we get? What is the radiation length?)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Detail joint of half shells (how do we make this gas-tight) – maybe angular Kapton strip with runny epoxy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Detail FPC underneath castellation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Is the air flow enough, or do we need to embed cooling pipes into the foam?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B12563-1F6A-4DB2-94CA-CF72629D6632}"/>
              </a:ext>
            </a:extLst>
          </p:cNvPr>
          <p:cNvSpPr txBox="1"/>
          <p:nvPr/>
        </p:nvSpPr>
        <p:spPr>
          <a:xfrm>
            <a:off x="6437184" y="2952210"/>
            <a:ext cx="4183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Possibly could co-cure the sandwich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CF coverage could be </a:t>
            </a:r>
            <a:r>
              <a:rPr lang="en-US" dirty="0" err="1">
                <a:latin typeface="Palatino Linotype" panose="02040502050505030304" pitchFamily="18" charset="0"/>
              </a:rPr>
              <a:t>optimised</a:t>
            </a:r>
            <a:endParaRPr lang="en-GB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7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3558-6E76-4B1A-A923-DFD49B1E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Stiffness 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CF517-F227-4974-9DCE-0B8A96C71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641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Stiffness of staves might not be sufficient to work over a ~ 800 mm span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2129F-113B-4254-97DF-71A647A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6E88BE-8F15-4255-9C74-7F047BEA4A99}"/>
              </a:ext>
            </a:extLst>
          </p:cNvPr>
          <p:cNvSpPr/>
          <p:nvPr/>
        </p:nvSpPr>
        <p:spPr>
          <a:xfrm>
            <a:off x="7643080" y="2152875"/>
            <a:ext cx="215758" cy="179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1F6410-4DE8-4A66-B320-4C97B66405C9}"/>
              </a:ext>
            </a:extLst>
          </p:cNvPr>
          <p:cNvSpPr/>
          <p:nvPr/>
        </p:nvSpPr>
        <p:spPr>
          <a:xfrm>
            <a:off x="11337067" y="2152874"/>
            <a:ext cx="215758" cy="179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D5CB55-B66E-4777-B899-A65FE0A041DB}"/>
              </a:ext>
            </a:extLst>
          </p:cNvPr>
          <p:cNvSpPr/>
          <p:nvPr/>
        </p:nvSpPr>
        <p:spPr>
          <a:xfrm>
            <a:off x="7858837" y="2152874"/>
            <a:ext cx="3503488" cy="18493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58379F-0A34-4C7E-87C7-98FAB6A4FBB0}"/>
              </a:ext>
            </a:extLst>
          </p:cNvPr>
          <p:cNvSpPr/>
          <p:nvPr/>
        </p:nvSpPr>
        <p:spPr>
          <a:xfrm>
            <a:off x="7833579" y="3765916"/>
            <a:ext cx="3503488" cy="18493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CBA37A-0191-44AD-8969-F7B32B025553}"/>
              </a:ext>
            </a:extLst>
          </p:cNvPr>
          <p:cNvSpPr txBox="1"/>
          <p:nvPr/>
        </p:nvSpPr>
        <p:spPr>
          <a:xfrm>
            <a:off x="6464552" y="2348924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End rings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EE3E64-F165-4B8F-8C0B-12CD75FA7746}"/>
              </a:ext>
            </a:extLst>
          </p:cNvPr>
          <p:cNvSpPr txBox="1"/>
          <p:nvPr/>
        </p:nvSpPr>
        <p:spPr>
          <a:xfrm>
            <a:off x="10289527" y="2348924"/>
            <a:ext cx="8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Staves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555D43-1126-49A2-A2F9-52E67A6E5BF3}"/>
              </a:ext>
            </a:extLst>
          </p:cNvPr>
          <p:cNvSpPr/>
          <p:nvPr/>
        </p:nvSpPr>
        <p:spPr>
          <a:xfrm>
            <a:off x="9585323" y="1881044"/>
            <a:ext cx="99391" cy="27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83E819-6ED5-4C63-B8F5-D2AC076AA3F9}"/>
              </a:ext>
            </a:extLst>
          </p:cNvPr>
          <p:cNvSpPr/>
          <p:nvPr/>
        </p:nvSpPr>
        <p:spPr>
          <a:xfrm>
            <a:off x="9585323" y="3950848"/>
            <a:ext cx="99391" cy="27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9B74A5-8397-4E98-B78A-D4929032F1EF}"/>
              </a:ext>
            </a:extLst>
          </p:cNvPr>
          <p:cNvSpPr/>
          <p:nvPr/>
        </p:nvSpPr>
        <p:spPr>
          <a:xfrm>
            <a:off x="8616374" y="1897232"/>
            <a:ext cx="99391" cy="27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ADDD21-4604-4B4B-8D47-D8DF7ADC2031}"/>
              </a:ext>
            </a:extLst>
          </p:cNvPr>
          <p:cNvSpPr/>
          <p:nvPr/>
        </p:nvSpPr>
        <p:spPr>
          <a:xfrm>
            <a:off x="10438941" y="1871806"/>
            <a:ext cx="99391" cy="27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36CD60-6F11-4BDD-B4CC-36920EADF0FD}"/>
              </a:ext>
            </a:extLst>
          </p:cNvPr>
          <p:cNvSpPr/>
          <p:nvPr/>
        </p:nvSpPr>
        <p:spPr>
          <a:xfrm>
            <a:off x="8616373" y="3950849"/>
            <a:ext cx="99391" cy="27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AC8AB2-CF7B-4993-9D63-2244803E306B}"/>
              </a:ext>
            </a:extLst>
          </p:cNvPr>
          <p:cNvSpPr/>
          <p:nvPr/>
        </p:nvSpPr>
        <p:spPr>
          <a:xfrm>
            <a:off x="10453823" y="3963284"/>
            <a:ext cx="99391" cy="27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E747ADB-EC50-4A24-BA1B-9DCF1695C96B}"/>
              </a:ext>
            </a:extLst>
          </p:cNvPr>
          <p:cNvSpPr txBox="1">
            <a:spLocks/>
          </p:cNvSpPr>
          <p:nvPr/>
        </p:nvSpPr>
        <p:spPr>
          <a:xfrm>
            <a:off x="838200" y="2121482"/>
            <a:ext cx="6654036" cy="4736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60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Several options: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Intermediate support rings</a:t>
            </a:r>
          </a:p>
          <a:p>
            <a:pPr lvl="2"/>
            <a:r>
              <a:rPr lang="en-US" dirty="0"/>
              <a:t>If needed for  L3 this would introduce additional </a:t>
            </a:r>
          </a:p>
          <a:p>
            <a:pPr marL="1163638" lvl="2" indent="-249238">
              <a:buFont typeface="Arial" panose="020B0604020202020204" pitchFamily="34" charset="0"/>
              <a:buNone/>
            </a:pPr>
            <a:r>
              <a:rPr lang="en-US" dirty="0"/>
              <a:t>	material before L4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Link adjacent staves</a:t>
            </a:r>
          </a:p>
          <a:p>
            <a:pPr lvl="2"/>
            <a:r>
              <a:rPr lang="en-US" dirty="0"/>
              <a:t>Stiffness would now be defined by the huge moment of inertia of the complete cylinder </a:t>
            </a:r>
          </a:p>
          <a:p>
            <a:pPr lvl="3"/>
            <a:r>
              <a:rPr lang="en-US" dirty="0"/>
              <a:t>Effectively it means that it is defined by the buckling stiffness </a:t>
            </a:r>
          </a:p>
          <a:p>
            <a:pPr lvl="3"/>
            <a:r>
              <a:rPr lang="en-US" dirty="0"/>
              <a:t>And that’s probably dominated by the distance between links</a:t>
            </a:r>
          </a:p>
          <a:p>
            <a:pPr lvl="3"/>
            <a:r>
              <a:rPr lang="en-US" dirty="0"/>
              <a:t>Could be (floating) support rings as above, or something more local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85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0AE7-6A0F-4570-ADE6-E1480CE2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3: Staves under tension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4B509-4E63-4AF9-B51E-7B444A37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7CF97-D26C-4B26-847C-271DFB797094}"/>
              </a:ext>
            </a:extLst>
          </p:cNvPr>
          <p:cNvSpPr/>
          <p:nvPr/>
        </p:nvSpPr>
        <p:spPr>
          <a:xfrm>
            <a:off x="4263774" y="2856216"/>
            <a:ext cx="215758" cy="179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20C35-F4DC-46C1-8D81-CFD84105AC3D}"/>
              </a:ext>
            </a:extLst>
          </p:cNvPr>
          <p:cNvSpPr/>
          <p:nvPr/>
        </p:nvSpPr>
        <p:spPr>
          <a:xfrm>
            <a:off x="7957761" y="2856215"/>
            <a:ext cx="215758" cy="179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1B2594-D7C2-40A1-BA06-70BD70537EDB}"/>
              </a:ext>
            </a:extLst>
          </p:cNvPr>
          <p:cNvSpPr/>
          <p:nvPr/>
        </p:nvSpPr>
        <p:spPr>
          <a:xfrm>
            <a:off x="4479531" y="2856215"/>
            <a:ext cx="3503488" cy="18493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4D2AD3-D108-4207-9C38-F0A52D47D694}"/>
              </a:ext>
            </a:extLst>
          </p:cNvPr>
          <p:cNvSpPr/>
          <p:nvPr/>
        </p:nvSpPr>
        <p:spPr>
          <a:xfrm>
            <a:off x="4454273" y="4469257"/>
            <a:ext cx="3503488" cy="18493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3496AA-22F5-4F2B-8B5C-308CD0EE761E}"/>
              </a:ext>
            </a:extLst>
          </p:cNvPr>
          <p:cNvSpPr/>
          <p:nvPr/>
        </p:nvSpPr>
        <p:spPr>
          <a:xfrm>
            <a:off x="2681554" y="1715784"/>
            <a:ext cx="7027524" cy="184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FA5BE2-709A-496D-ADF9-4F213F44A80F}"/>
              </a:ext>
            </a:extLst>
          </p:cNvPr>
          <p:cNvSpPr/>
          <p:nvPr/>
        </p:nvSpPr>
        <p:spPr>
          <a:xfrm>
            <a:off x="2717513" y="5606912"/>
            <a:ext cx="7027524" cy="184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BD64C1-E7E0-4693-9BD2-347EA274F143}"/>
              </a:ext>
            </a:extLst>
          </p:cNvPr>
          <p:cNvCxnSpPr>
            <a:cxnSpLocks/>
          </p:cNvCxnSpPr>
          <p:nvPr/>
        </p:nvCxnSpPr>
        <p:spPr>
          <a:xfrm flipH="1">
            <a:off x="3400745" y="4654192"/>
            <a:ext cx="863029" cy="9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70A8F0-F96E-4CAE-9DD9-9E9160C42AD7}"/>
              </a:ext>
            </a:extLst>
          </p:cNvPr>
          <p:cNvCxnSpPr>
            <a:cxnSpLocks/>
          </p:cNvCxnSpPr>
          <p:nvPr/>
        </p:nvCxnSpPr>
        <p:spPr>
          <a:xfrm flipH="1" flipV="1">
            <a:off x="3400745" y="1900719"/>
            <a:ext cx="863029" cy="9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5E8F2A8-E771-40CA-9F72-E46172B5099B}"/>
              </a:ext>
            </a:extLst>
          </p:cNvPr>
          <p:cNvCxnSpPr>
            <a:cxnSpLocks/>
          </p:cNvCxnSpPr>
          <p:nvPr/>
        </p:nvCxnSpPr>
        <p:spPr>
          <a:xfrm>
            <a:off x="8183794" y="4654191"/>
            <a:ext cx="980753" cy="952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CAC7551-9CA5-444E-9C0B-0500E238D8A8}"/>
              </a:ext>
            </a:extLst>
          </p:cNvPr>
          <p:cNvCxnSpPr>
            <a:cxnSpLocks/>
          </p:cNvCxnSpPr>
          <p:nvPr/>
        </p:nvCxnSpPr>
        <p:spPr>
          <a:xfrm flipH="1">
            <a:off x="8183794" y="1900718"/>
            <a:ext cx="863029" cy="95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91004AD-4BAB-4D2A-9E2C-4197C8F6AE25}"/>
              </a:ext>
            </a:extLst>
          </p:cNvPr>
          <p:cNvSpPr txBox="1"/>
          <p:nvPr/>
        </p:nvSpPr>
        <p:spPr>
          <a:xfrm>
            <a:off x="3051177" y="396133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End rings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914315-4639-4659-B17B-61A56B84AF62}"/>
              </a:ext>
            </a:extLst>
          </p:cNvPr>
          <p:cNvSpPr txBox="1"/>
          <p:nvPr/>
        </p:nvSpPr>
        <p:spPr>
          <a:xfrm>
            <a:off x="5815520" y="2484105"/>
            <a:ext cx="8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Staves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D32BA9-4DCC-4C0E-ACE8-00F23560169D}"/>
              </a:ext>
            </a:extLst>
          </p:cNvPr>
          <p:cNvSpPr txBox="1"/>
          <p:nvPr/>
        </p:nvSpPr>
        <p:spPr>
          <a:xfrm>
            <a:off x="4919967" y="1343674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Outer support cylinder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D4B6E3-035A-4AEC-926B-D574EBF4EE5D}"/>
              </a:ext>
            </a:extLst>
          </p:cNvPr>
          <p:cNvSpPr txBox="1"/>
          <p:nvPr/>
        </p:nvSpPr>
        <p:spPr>
          <a:xfrm>
            <a:off x="8489584" y="2601041"/>
            <a:ext cx="3413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Tensioning elements could be Kevlar filaments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Want something that has high strength, but moderate modulus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Possibly also include springs to maintain tension at defined level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B7FB93-E1B4-4B7C-861E-2CF29825248F}"/>
              </a:ext>
            </a:extLst>
          </p:cNvPr>
          <p:cNvSpPr txBox="1"/>
          <p:nvPr/>
        </p:nvSpPr>
        <p:spPr>
          <a:xfrm>
            <a:off x="2616471" y="5937160"/>
            <a:ext cx="747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could be a solution for L3 (in that case L4 would be the support cylinder, but buckling of L4 would need to be prevented…)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92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33821</TotalTime>
  <Words>530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Palatino Linotype</vt:lpstr>
      <vt:lpstr>Verdana</vt:lpstr>
      <vt:lpstr>Office Theme</vt:lpstr>
      <vt:lpstr>CorelDRAW</vt:lpstr>
      <vt:lpstr>Some ideas</vt:lpstr>
      <vt:lpstr>Truss structure </vt:lpstr>
      <vt:lpstr>Concept for a foam-based stave</vt:lpstr>
      <vt:lpstr>Conceptual sketches</vt:lpstr>
      <vt:lpstr>Stiffness issues</vt:lpstr>
      <vt:lpstr>Solution 3: Staves under 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1075</cp:revision>
  <dcterms:created xsi:type="dcterms:W3CDTF">2018-10-16T11:54:38Z</dcterms:created>
  <dcterms:modified xsi:type="dcterms:W3CDTF">2023-10-12T09:41:29Z</dcterms:modified>
</cp:coreProperties>
</file>