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1111" r:id="rId2"/>
    <p:sldId id="3755" r:id="rId3"/>
    <p:sldId id="2245" r:id="rId4"/>
    <p:sldId id="3754" r:id="rId5"/>
    <p:sldId id="3841" r:id="rId6"/>
    <p:sldId id="3837" r:id="rId7"/>
    <p:sldId id="3842" r:id="rId8"/>
    <p:sldId id="3838" r:id="rId9"/>
    <p:sldId id="266" r:id="rId10"/>
    <p:sldId id="5705" r:id="rId11"/>
    <p:sldId id="5688" r:id="rId12"/>
    <p:sldId id="4728" r:id="rId13"/>
    <p:sldId id="5699" r:id="rId14"/>
    <p:sldId id="5706" r:id="rId15"/>
    <p:sldId id="3840" r:id="rId16"/>
    <p:sldId id="722" r:id="rId17"/>
    <p:sldId id="1384" r:id="rId18"/>
    <p:sldId id="1159" r:id="rId19"/>
    <p:sldId id="1345" r:id="rId20"/>
    <p:sldId id="675" r:id="rId21"/>
    <p:sldId id="674" r:id="rId22"/>
    <p:sldId id="448" r:id="rId23"/>
    <p:sldId id="264" r:id="rId24"/>
    <p:sldId id="3763" r:id="rId25"/>
    <p:sldId id="1347" r:id="rId26"/>
    <p:sldId id="3772" r:id="rId27"/>
    <p:sldId id="1206" r:id="rId28"/>
    <p:sldId id="1182" r:id="rId29"/>
    <p:sldId id="1348" r:id="rId30"/>
    <p:sldId id="5709" r:id="rId31"/>
    <p:sldId id="3774" r:id="rId32"/>
    <p:sldId id="3679" r:id="rId33"/>
    <p:sldId id="625" r:id="rId34"/>
    <p:sldId id="833" r:id="rId35"/>
    <p:sldId id="5707" r:id="rId36"/>
    <p:sldId id="5708" r:id="rId37"/>
    <p:sldId id="5710" r:id="rId38"/>
    <p:sldId id="3762" r:id="rId39"/>
    <p:sldId id="4747" r:id="rId40"/>
    <p:sldId id="1353" r:id="rId41"/>
    <p:sldId id="268" r:id="rId42"/>
    <p:sldId id="1216" r:id="rId43"/>
    <p:sldId id="1322" r:id="rId44"/>
    <p:sldId id="1371" r:id="rId45"/>
    <p:sldId id="3704" r:id="rId46"/>
    <p:sldId id="313" r:id="rId47"/>
    <p:sldId id="1346" r:id="rId48"/>
    <p:sldId id="683" r:id="rId49"/>
    <p:sldId id="1225" r:id="rId50"/>
    <p:sldId id="338" r:id="rId51"/>
    <p:sldId id="283" r:id="rId52"/>
    <p:sldId id="376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1200B4"/>
    <a:srgbClr val="0000DB"/>
    <a:srgbClr val="945200"/>
    <a:srgbClr val="941100"/>
    <a:srgbClr val="FF9300"/>
    <a:srgbClr val="FF2600"/>
    <a:srgbClr val="008F00"/>
    <a:srgbClr val="FF40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73"/>
    <p:restoredTop sz="96327"/>
  </p:normalViewPr>
  <p:slideViewPr>
    <p:cSldViewPr snapToGrid="0" snapToObjects="1">
      <p:cViewPr>
        <p:scale>
          <a:sx n="150" d="100"/>
          <a:sy n="150" d="100"/>
        </p:scale>
        <p:origin x="1696" y="688"/>
      </p:cViewPr>
      <p:guideLst>
        <p:guide orient="horz" pos="7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300"/>
              <a:t>spin-dependent gluon distribution</a:t>
            </a:r>
          </a:p>
        </p:txBody>
      </p:sp>
    </p:spTree>
    <p:extLst>
      <p:ext uri="{BB962C8B-B14F-4D97-AF65-F5344CB8AC3E}">
        <p14:creationId xmlns:p14="http://schemas.microsoft.com/office/powerpoint/2010/main" val="2310022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in backup</a:t>
            </a:r>
          </a:p>
          <a:p>
            <a:r>
              <a:rPr lang="en-US" dirty="0"/>
              <a:t>picture</a:t>
            </a:r>
            <a:r>
              <a:rPr lang="en-US" baseline="0" dirty="0"/>
              <a:t> much more schematic / carton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8EBF-2233-CE4E-A001-2D4667C35E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4"/>
            <a:ext cx="2057400" cy="282094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GPDs, Warsaw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4"/>
            <a:ext cx="450476" cy="282094"/>
          </a:xfrm>
        </p:spPr>
        <p:txBody>
          <a:bodyPr/>
          <a:lstStyle>
            <a:lvl1pPr algn="ctr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448193"/>
          </a:xfrm>
        </p:spPr>
        <p:txBody>
          <a:bodyPr>
            <a:normAutofit/>
          </a:bodyPr>
          <a:lstStyle>
            <a:lvl1pPr algn="r">
              <a:defRPr sz="2800" b="0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4"/>
            <a:ext cx="2057400" cy="282094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GPDs, Warsaw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4"/>
            <a:ext cx="477371" cy="282094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4"/>
            <a:ext cx="9144000" cy="434746"/>
          </a:xfrm>
        </p:spPr>
        <p:txBody>
          <a:bodyPr>
            <a:normAutofit/>
          </a:bodyPr>
          <a:lstStyle>
            <a:lvl1pPr algn="r">
              <a:defRPr sz="2800" b="0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27370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27370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GPDs, Warsaw 2019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396688" cy="273705"/>
          </a:xfrm>
        </p:spPr>
        <p:txBody>
          <a:bodyPr/>
          <a:lstStyle>
            <a:lvl1pPr algn="ctr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GPDs, Warsaw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tiff"/><Relationship Id="rId10" Type="http://schemas.openxmlformats.org/officeDocument/2006/relationships/image" Target="../media/image43.png"/><Relationship Id="rId4" Type="http://schemas.openxmlformats.org/officeDocument/2006/relationships/image" Target="../media/image38.tiff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emf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hyperlink" Target="http://arxiv.org/abs/arXiv:1304.0077" TargetMode="Externa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2205.01762" TargetMode="Externa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emf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91.emf"/><Relationship Id="rId7" Type="http://schemas.openxmlformats.org/officeDocument/2006/relationships/image" Target="../media/image8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8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hyperlink" Target="http://arxiv.org/abs/arXiv:1304.0077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4.e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tiff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tiff"/><Relationship Id="rId13" Type="http://schemas.openxmlformats.org/officeDocument/2006/relationships/image" Target="../media/image135.png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8.emf"/><Relationship Id="rId11" Type="http://schemas.openxmlformats.org/officeDocument/2006/relationships/image" Target="../media/image133.png"/><Relationship Id="rId5" Type="http://schemas.openxmlformats.org/officeDocument/2006/relationships/image" Target="../media/image126.emf"/><Relationship Id="rId10" Type="http://schemas.openxmlformats.org/officeDocument/2006/relationships/image" Target="../media/image132.tif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3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6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1" y="2060622"/>
            <a:ext cx="9118359" cy="252929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The electron-ion collider –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A world-wide unique collider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to unravel the 3d structure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of visible matter</a:t>
            </a:r>
            <a:endParaRPr lang="en-US" sz="40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9134" y="5289346"/>
            <a:ext cx="5414866" cy="456905"/>
          </a:xfrm>
        </p:spPr>
        <p:txBody>
          <a:bodyPr>
            <a:noAutofit/>
          </a:bodyPr>
          <a:lstStyle/>
          <a:p>
            <a:r>
              <a:rPr lang="en-US" dirty="0"/>
              <a:t>Elke-Caroline </a:t>
            </a:r>
            <a:r>
              <a:rPr lang="en-US" dirty="0" err="1"/>
              <a:t>Aschenauer</a:t>
            </a:r>
            <a:r>
              <a:rPr lang="en-US" dirty="0"/>
              <a:t> (BNL)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B7C3-6568-24DA-D548-7A7B0F4A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5DEDE4-498F-8C83-B599-D37B5C79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46907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err="1"/>
              <a:t>ePIC</a:t>
            </a:r>
            <a:r>
              <a:rPr lang="en-US" dirty="0"/>
              <a:t> Calorimetry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7262B-3AE5-E09E-80FB-376AA8579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9267" y="1470855"/>
            <a:ext cx="3455551" cy="1958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8D147C-C711-BC82-2B2C-4053264C4C51}"/>
              </a:ext>
            </a:extLst>
          </p:cNvPr>
          <p:cNvCxnSpPr>
            <a:cxnSpLocks/>
          </p:cNvCxnSpPr>
          <p:nvPr/>
        </p:nvCxnSpPr>
        <p:spPr>
          <a:xfrm flipV="1">
            <a:off x="1928191" y="2401620"/>
            <a:ext cx="1267616" cy="44759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9F67C2-4F6E-737D-B71A-C88FDB813992}"/>
              </a:ext>
            </a:extLst>
          </p:cNvPr>
          <p:cNvSpPr txBox="1"/>
          <p:nvPr/>
        </p:nvSpPr>
        <p:spPr>
          <a:xfrm>
            <a:off x="0" y="4622407"/>
            <a:ext cx="1915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High-precision, PbWO4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synergy with future crystal calorimeters</a:t>
            </a:r>
            <a:endParaRPr 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CC659E-CFE6-BA70-058F-C9C12587A0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4937" y="506654"/>
            <a:ext cx="2184410" cy="196850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2D96B9-3AC0-98E6-F66E-1ABC5F0110F3}"/>
              </a:ext>
            </a:extLst>
          </p:cNvPr>
          <p:cNvCxnSpPr>
            <a:cxnSpLocks/>
          </p:cNvCxnSpPr>
          <p:nvPr/>
        </p:nvCxnSpPr>
        <p:spPr>
          <a:xfrm flipV="1">
            <a:off x="4863548" y="504265"/>
            <a:ext cx="1732234" cy="1549822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15D955-E6EA-199B-2883-66367DB8478B}"/>
              </a:ext>
            </a:extLst>
          </p:cNvPr>
          <p:cNvCxnSpPr>
            <a:cxnSpLocks/>
          </p:cNvCxnSpPr>
          <p:nvPr/>
        </p:nvCxnSpPr>
        <p:spPr>
          <a:xfrm flipV="1">
            <a:off x="5331759" y="2433918"/>
            <a:ext cx="1183341" cy="542377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A86623-251F-7173-89EE-3C35A196F491}"/>
              </a:ext>
            </a:extLst>
          </p:cNvPr>
          <p:cNvSpPr txBox="1"/>
          <p:nvPr/>
        </p:nvSpPr>
        <p:spPr>
          <a:xfrm>
            <a:off x="6147862" y="2444029"/>
            <a:ext cx="28987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granularity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Tungsten/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matrix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Forward HCAL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Longitudinally separated Steel/Sc &amp; W/Sc sandwich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embedded in Scintillator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first large scale realization of a CALICE inspired design</a:t>
            </a:r>
            <a:endParaRPr 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1CDB34D-41D8-5FFD-A790-6F0546F0F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02" y="3973154"/>
            <a:ext cx="2079263" cy="168777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5B90444-A64F-EF72-39DA-75771CB12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4" y="2434177"/>
            <a:ext cx="1965542" cy="21990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8856513-960E-6BDB-F06A-8D0A3754C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464" y="414539"/>
            <a:ext cx="1139224" cy="1128773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55F7100-BAD3-203A-42C2-805C08319982}"/>
              </a:ext>
            </a:extLst>
          </p:cNvPr>
          <p:cNvCxnSpPr>
            <a:cxnSpLocks/>
          </p:cNvCxnSpPr>
          <p:nvPr/>
        </p:nvCxnSpPr>
        <p:spPr>
          <a:xfrm flipV="1">
            <a:off x="2900363" y="1385047"/>
            <a:ext cx="488296" cy="44860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943E031-436C-84B5-18B8-A3AF00589FAA}"/>
              </a:ext>
            </a:extLst>
          </p:cNvPr>
          <p:cNvCxnSpPr>
            <a:cxnSpLocks/>
          </p:cNvCxnSpPr>
          <p:nvPr/>
        </p:nvCxnSpPr>
        <p:spPr>
          <a:xfrm flipH="1" flipV="1">
            <a:off x="4444253" y="1411942"/>
            <a:ext cx="306651" cy="44998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5DEECEB-EF23-05E1-0B7F-C3EE936B5D7B}"/>
              </a:ext>
            </a:extLst>
          </p:cNvPr>
          <p:cNvSpPr txBox="1"/>
          <p:nvPr/>
        </p:nvSpPr>
        <p:spPr>
          <a:xfrm>
            <a:off x="4471244" y="349618"/>
            <a:ext cx="152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Barrel HCAL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(re-used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573E0DA-D157-7649-B464-C101E82529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38" t="34141" r="65510" b="2870"/>
          <a:stretch/>
        </p:blipFill>
        <p:spPr>
          <a:xfrm>
            <a:off x="600006" y="362859"/>
            <a:ext cx="840105" cy="184649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8A8076-1A4F-544B-A61C-CC93A344888C}"/>
              </a:ext>
            </a:extLst>
          </p:cNvPr>
          <p:cNvCxnSpPr>
            <a:cxnSpLocks/>
          </p:cNvCxnSpPr>
          <p:nvPr/>
        </p:nvCxnSpPr>
        <p:spPr>
          <a:xfrm>
            <a:off x="1359682" y="497278"/>
            <a:ext cx="1237744" cy="1417661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210FED-CB4C-2340-9F65-4F392F4D351C}"/>
              </a:ext>
            </a:extLst>
          </p:cNvPr>
          <p:cNvCxnSpPr>
            <a:cxnSpLocks/>
          </p:cNvCxnSpPr>
          <p:nvPr/>
        </p:nvCxnSpPr>
        <p:spPr>
          <a:xfrm>
            <a:off x="1468889" y="2168609"/>
            <a:ext cx="1128537" cy="872765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710EBA5-656E-E44F-B75D-3B75E6941374}"/>
              </a:ext>
            </a:extLst>
          </p:cNvPr>
          <p:cNvSpPr txBox="1"/>
          <p:nvPr/>
        </p:nvSpPr>
        <p:spPr>
          <a:xfrm>
            <a:off x="1333674" y="318646"/>
            <a:ext cx="172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Backwards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Steel/Sc Sandwich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tail catcher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FFBDED-79F2-BA79-95C3-6D292A782248}"/>
              </a:ext>
            </a:extLst>
          </p:cNvPr>
          <p:cNvCxnSpPr>
            <a:cxnSpLocks/>
          </p:cNvCxnSpPr>
          <p:nvPr/>
        </p:nvCxnSpPr>
        <p:spPr>
          <a:xfrm flipV="1">
            <a:off x="2009010" y="2577548"/>
            <a:ext cx="1257651" cy="1834265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C2481A-947D-6E44-B9CE-E36578AC4CAA}"/>
              </a:ext>
            </a:extLst>
          </p:cNvPr>
          <p:cNvGrpSpPr/>
          <p:nvPr/>
        </p:nvGrpSpPr>
        <p:grpSpPr>
          <a:xfrm>
            <a:off x="4143959" y="4094631"/>
            <a:ext cx="1476908" cy="1202093"/>
            <a:chOff x="8376185" y="4021989"/>
            <a:chExt cx="2040792" cy="15874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C7C5826-DD1B-834A-A78A-90A59058A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8433" t="55837" r="18817" b="4847"/>
            <a:stretch/>
          </p:blipFill>
          <p:spPr>
            <a:xfrm>
              <a:off x="8530990" y="4021989"/>
              <a:ext cx="1885987" cy="1367376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FA90C42-2164-2C44-BEF8-F1CF97D44792}"/>
                </a:ext>
              </a:extLst>
            </p:cNvPr>
            <p:cNvSpPr txBox="1"/>
            <p:nvPr/>
          </p:nvSpPr>
          <p:spPr>
            <a:xfrm>
              <a:off x="8376185" y="5224779"/>
              <a:ext cx="1161118" cy="384686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93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Pb/</a:t>
              </a:r>
              <a:r>
                <a:rPr lang="en-US" sz="1293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SciFi</a:t>
              </a:r>
              <a:endParaRPr lang="en-US" sz="1293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6D98793-F2C6-3D4D-953D-A32900CEAF4A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9537306" y="5026859"/>
              <a:ext cx="604694" cy="390264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05815E3-0865-D546-A3DF-DD0DBFC21D57}"/>
              </a:ext>
            </a:extLst>
          </p:cNvPr>
          <p:cNvSpPr txBox="1"/>
          <p:nvPr/>
        </p:nvSpPr>
        <p:spPr>
          <a:xfrm>
            <a:off x="2421049" y="5647434"/>
            <a:ext cx="3135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Pb/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hybrid imaging part (using 6 layers of ASTROPIX)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Recent Technology Choice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Review 03/14/23,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Decision 04/21/23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91211A-C375-C014-00C4-D07D21C27E6D}"/>
              </a:ext>
            </a:extLst>
          </p:cNvPr>
          <p:cNvCxnSpPr>
            <a:cxnSpLocks/>
          </p:cNvCxnSpPr>
          <p:nvPr/>
        </p:nvCxnSpPr>
        <p:spPr>
          <a:xfrm flipH="1" flipV="1">
            <a:off x="3684437" y="2693843"/>
            <a:ext cx="174869" cy="1320104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1743725-FB05-9A41-9892-17885950B8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63"/>
          <a:stretch/>
        </p:blipFill>
        <p:spPr>
          <a:xfrm>
            <a:off x="5410797" y="5123329"/>
            <a:ext cx="3254173" cy="16725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AEE24E4-0D55-6A48-834E-3786EFC6A422}"/>
              </a:ext>
            </a:extLst>
          </p:cNvPr>
          <p:cNvGrpSpPr/>
          <p:nvPr/>
        </p:nvGrpSpPr>
        <p:grpSpPr>
          <a:xfrm>
            <a:off x="4723505" y="3707244"/>
            <a:ext cx="949747" cy="461665"/>
            <a:chOff x="4215786" y="840980"/>
            <a:chExt cx="949747" cy="46166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3D1189D-B108-204F-824E-0AF95A767E9B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48" name="Picture 4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0963072-83C2-AB41-B56B-62DED2F9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228FE4-B6FB-9344-A57D-15FCFAFC2FB7}"/>
              </a:ext>
            </a:extLst>
          </p:cNvPr>
          <p:cNvGrpSpPr/>
          <p:nvPr/>
        </p:nvGrpSpPr>
        <p:grpSpPr>
          <a:xfrm>
            <a:off x="8081442" y="4455545"/>
            <a:ext cx="949747" cy="461665"/>
            <a:chOff x="4215786" y="840980"/>
            <a:chExt cx="949747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0DF4FE-5FAF-8440-AEA7-6F44A574E369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34" name="Picture 3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07B6ADD-C20B-744D-ABE2-7E1D68CBE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90D8B9-43F6-D541-B186-312E1813D977}"/>
              </a:ext>
            </a:extLst>
          </p:cNvPr>
          <p:cNvGrpSpPr/>
          <p:nvPr/>
        </p:nvGrpSpPr>
        <p:grpSpPr>
          <a:xfrm>
            <a:off x="805627" y="5625086"/>
            <a:ext cx="949747" cy="461665"/>
            <a:chOff x="4215786" y="840980"/>
            <a:chExt cx="949747" cy="4616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3EF597-56FF-8D43-BA7E-160987BA6D68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40" name="Picture 3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FFDDFB6-D54E-1641-B0E3-B5787BD15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AF863-EF77-DD46-A0ED-2A4E2CF19B86}"/>
              </a:ext>
            </a:extLst>
          </p:cNvPr>
          <p:cNvGrpSpPr/>
          <p:nvPr/>
        </p:nvGrpSpPr>
        <p:grpSpPr>
          <a:xfrm>
            <a:off x="2175933" y="1507067"/>
            <a:ext cx="4368800" cy="3860800"/>
            <a:chOff x="2175933" y="1507067"/>
            <a:chExt cx="4368800" cy="3860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5CAC4A3-B893-2A49-B6E9-636F9AC95706}"/>
                </a:ext>
              </a:extLst>
            </p:cNvPr>
            <p:cNvGrpSpPr/>
            <p:nvPr/>
          </p:nvGrpSpPr>
          <p:grpSpPr>
            <a:xfrm>
              <a:off x="2175933" y="1507067"/>
              <a:ext cx="4368800" cy="3860800"/>
              <a:chOff x="2616200" y="1430867"/>
              <a:chExt cx="4368800" cy="3860800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ECB636A-AA1D-914B-9F75-3BA2EDB6A3A1}"/>
                  </a:ext>
                </a:extLst>
              </p:cNvPr>
              <p:cNvSpPr/>
              <p:nvPr/>
            </p:nvSpPr>
            <p:spPr>
              <a:xfrm>
                <a:off x="2616200" y="1430867"/>
                <a:ext cx="4368800" cy="38608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effectLst>
                <a:outerShdw blurRad="50800" dist="2413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" name="Picture 2" descr="Graphical user interface, chart&#10;&#10;Description automatically generated">
                <a:extLst>
                  <a:ext uri="{FF2B5EF4-FFF2-40B4-BE49-F238E27FC236}">
                    <a16:creationId xmlns:a16="http://schemas.microsoft.com/office/drawing/2014/main" id="{975A7801-A29F-C447-A287-0235E1DAB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78150" y="1962150"/>
                <a:ext cx="3594100" cy="318770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4A228A-A43F-A34A-A414-F24877B084B1}"/>
                </a:ext>
              </a:extLst>
            </p:cNvPr>
            <p:cNvSpPr txBox="1"/>
            <p:nvPr/>
          </p:nvSpPr>
          <p:spPr>
            <a:xfrm>
              <a:off x="2842231" y="1651001"/>
              <a:ext cx="3070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j-lt"/>
                </a:rPr>
                <a:t>Excellent Energy 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6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7C553-F1C7-D241-ABE4-DE30B4BD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A0EC9C-4ADD-7C4A-ABC0-29BF6D8A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Particle Identification Detectors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8725DB-ABAF-DA4C-9BA5-A2BE3BAFE1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9399" y="1787420"/>
            <a:ext cx="4805202" cy="2722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705A1A-9D62-1F46-90E9-F90B6FB9A258}"/>
              </a:ext>
            </a:extLst>
          </p:cNvPr>
          <p:cNvSpPr txBox="1"/>
          <p:nvPr/>
        </p:nvSpPr>
        <p:spPr>
          <a:xfrm>
            <a:off x="3388620" y="638837"/>
            <a:ext cx="343562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dirty="0" err="1">
                <a:solidFill>
                  <a:srgbClr val="0432FF"/>
                </a:solidFill>
                <a:latin typeface="+mj-lt"/>
              </a:rPr>
              <a:t>hpDIRC</a:t>
            </a:r>
            <a:r>
              <a:rPr lang="en-US" sz="1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200" dirty="0">
                <a:latin typeface="+mj-lt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High Performance DIRC)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  <a:p>
            <a:pPr marL="100013" indent="-214313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  <a:latin typeface="+mj-lt"/>
              </a:rPr>
              <a:t>Quartz bar radiator </a:t>
            </a:r>
            <a:r>
              <a:rPr lang="en-US" sz="1000" dirty="0">
                <a:solidFill>
                  <a:srgbClr val="00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1000" dirty="0">
                <a:solidFill>
                  <a:srgbClr val="000000"/>
                </a:solidFill>
                <a:latin typeface="+mj-lt"/>
              </a:rPr>
              <a:t>Reuse of </a:t>
            </a:r>
            <a:r>
              <a:rPr lang="en-US" sz="1000" dirty="0" err="1">
                <a:solidFill>
                  <a:srgbClr val="000000"/>
                </a:solidFill>
                <a:latin typeface="+mj-lt"/>
              </a:rPr>
              <a:t>BaBAR</a:t>
            </a:r>
            <a:r>
              <a:rPr lang="en-US" sz="1000" dirty="0">
                <a:solidFill>
                  <a:srgbClr val="000000"/>
                </a:solidFill>
                <a:latin typeface="+mj-lt"/>
              </a:rPr>
              <a:t> DIRC bars </a:t>
            </a:r>
          </a:p>
          <a:p>
            <a:pPr marL="100013" indent="-214313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  <a:latin typeface="+mj-lt"/>
              </a:rPr>
              <a:t>light detection with MCP-PMTs</a:t>
            </a: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  <a:latin typeface="+mj-lt"/>
              </a:rPr>
              <a:t>Fully focused</a:t>
            </a:r>
          </a:p>
          <a:p>
            <a:pPr marL="100013" indent="-214313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CC"/>
                </a:solidFill>
                <a:latin typeface="Symbol" pitchFamily="2" charset="2"/>
              </a:rPr>
              <a:t>p</a:t>
            </a:r>
            <a:r>
              <a:rPr lang="en-US" sz="1000" dirty="0">
                <a:solidFill>
                  <a:srgbClr val="0000CC"/>
                </a:solidFill>
                <a:latin typeface="+mj-lt"/>
              </a:rPr>
              <a:t>/K 3</a:t>
            </a:r>
            <a:r>
              <a:rPr lang="en-US" sz="1000" dirty="0">
                <a:solidFill>
                  <a:srgbClr val="0000CC"/>
                </a:solidFill>
                <a:latin typeface="Symbol" pitchFamily="2" charset="2"/>
              </a:rPr>
              <a:t>s</a:t>
            </a:r>
            <a:r>
              <a:rPr lang="en-US" sz="10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1000" dirty="0" err="1">
                <a:solidFill>
                  <a:srgbClr val="0000CC"/>
                </a:solidFill>
                <a:latin typeface="+mj-lt"/>
              </a:rPr>
              <a:t>sep.</a:t>
            </a:r>
            <a:r>
              <a:rPr lang="en-US" sz="1000" dirty="0">
                <a:solidFill>
                  <a:srgbClr val="0000CC"/>
                </a:solidFill>
                <a:latin typeface="+mj-lt"/>
              </a:rPr>
              <a:t> at 6 GeV/c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5ABB7-8180-CF48-A8DC-9EA9BA6CE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947" y="643776"/>
            <a:ext cx="1172896" cy="9244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086745-03FC-EE42-94C8-17322CDB2758}"/>
              </a:ext>
            </a:extLst>
          </p:cNvPr>
          <p:cNvCxnSpPr>
            <a:cxnSpLocks/>
          </p:cNvCxnSpPr>
          <p:nvPr/>
        </p:nvCxnSpPr>
        <p:spPr>
          <a:xfrm flipV="1">
            <a:off x="5433261" y="1355464"/>
            <a:ext cx="1118146" cy="133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4F9FE7-F307-E94E-B54B-72BAD5CB4188}"/>
              </a:ext>
            </a:extLst>
          </p:cNvPr>
          <p:cNvCxnSpPr>
            <a:cxnSpLocks/>
          </p:cNvCxnSpPr>
          <p:nvPr/>
        </p:nvCxnSpPr>
        <p:spPr>
          <a:xfrm flipH="1" flipV="1">
            <a:off x="2614326" y="1583275"/>
            <a:ext cx="721805" cy="1431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245BDA6-A1BD-EB4E-86A2-CCDB2512E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500791"/>
            <a:ext cx="3308931" cy="10381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4DC004-A628-5748-97F0-7E3A6D04CEC1}"/>
              </a:ext>
            </a:extLst>
          </p:cNvPr>
          <p:cNvSpPr txBox="1"/>
          <p:nvPr/>
        </p:nvSpPr>
        <p:spPr>
          <a:xfrm>
            <a:off x="6974601" y="935045"/>
            <a:ext cx="1547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432FF"/>
              </a:buClr>
              <a:defRPr/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Radiator RICH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C6EFE3-78D5-494D-89DC-1064E6504D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1" t="8490" b="3213"/>
          <a:stretch/>
        </p:blipFill>
        <p:spPr>
          <a:xfrm>
            <a:off x="7937452" y="4556379"/>
            <a:ext cx="1175264" cy="92333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0" name="Picture 19" descr="A picture containing text, agave, plant&#10;&#10;Description automatically generated">
            <a:extLst>
              <a:ext uri="{FF2B5EF4-FFF2-40B4-BE49-F238E27FC236}">
                <a16:creationId xmlns:a16="http://schemas.microsoft.com/office/drawing/2014/main" id="{562C842E-3740-6D4B-961D-A96A801333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68" t="3100" r="1444" b="1971"/>
          <a:stretch/>
        </p:blipFill>
        <p:spPr>
          <a:xfrm>
            <a:off x="7375995" y="1919661"/>
            <a:ext cx="588465" cy="1470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FB25D8-7A5A-2B45-AC6B-A591397FCE8D}"/>
              </a:ext>
            </a:extLst>
          </p:cNvPr>
          <p:cNvSpPr txBox="1"/>
          <p:nvPr/>
        </p:nvSpPr>
        <p:spPr>
          <a:xfrm>
            <a:off x="6522546" y="1174404"/>
            <a:ext cx="12875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Aerogel</a:t>
            </a:r>
          </a:p>
          <a:p>
            <a:r>
              <a:rPr lang="en-US" sz="1000" dirty="0">
                <a:latin typeface="+mj-lt"/>
              </a:rPr>
              <a:t>z: 4cm </a:t>
            </a:r>
          </a:p>
          <a:p>
            <a:r>
              <a:rPr lang="en-US" sz="1000" dirty="0">
                <a:latin typeface="+mj-lt"/>
              </a:rPr>
              <a:t>radius: 110 cm</a:t>
            </a:r>
          </a:p>
          <a:p>
            <a:pPr algn="l"/>
            <a:r>
              <a:rPr lang="en-US" sz="1000" dirty="0">
                <a:latin typeface="+mj-lt"/>
              </a:rPr>
              <a:t>air gap</a:t>
            </a:r>
          </a:p>
          <a:p>
            <a:pPr algn="l"/>
            <a:r>
              <a:rPr lang="en-US" sz="1000" dirty="0">
                <a:latin typeface="+mj-lt"/>
              </a:rPr>
              <a:t>0.3 mm acrylic filter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EB9DA0-46AB-B840-882D-1FBCB0E1322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7166312" y="2036178"/>
            <a:ext cx="253215" cy="347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5BF3AD5-1FA5-2342-896A-8D9674BDB563}"/>
              </a:ext>
            </a:extLst>
          </p:cNvPr>
          <p:cNvSpPr txBox="1"/>
          <p:nvPr/>
        </p:nvSpPr>
        <p:spPr>
          <a:xfrm>
            <a:off x="6974601" y="3436162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Sensors tiled on spheres</a:t>
            </a:r>
          </a:p>
          <a:p>
            <a:pPr algn="l"/>
            <a:r>
              <a:rPr lang="en-US" sz="10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1000" dirty="0" err="1">
                <a:solidFill>
                  <a:srgbClr val="0000FF"/>
                </a:solidFill>
                <a:latin typeface="+mj-lt"/>
              </a:rPr>
              <a:t>SiPMs</a:t>
            </a:r>
            <a:r>
              <a:rPr lang="en-US" sz="1000" dirty="0">
                <a:solidFill>
                  <a:srgbClr val="0000FF"/>
                </a:solidFill>
                <a:latin typeface="+mj-lt"/>
              </a:rPr>
              <a:t> as </a:t>
            </a:r>
            <a:r>
              <a:rPr lang="en-US" sz="1000" dirty="0" err="1">
                <a:solidFill>
                  <a:srgbClr val="0000FF"/>
                </a:solidFill>
                <a:latin typeface="+mj-lt"/>
              </a:rPr>
              <a:t>Photonsensors</a:t>
            </a:r>
            <a:endParaRPr lang="en-US" sz="1000" dirty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9A27CC0-989C-E04B-BD70-96938D0295B3}"/>
              </a:ext>
            </a:extLst>
          </p:cNvPr>
          <p:cNvCxnSpPr>
            <a:cxnSpLocks/>
          </p:cNvCxnSpPr>
          <p:nvPr/>
        </p:nvCxnSpPr>
        <p:spPr>
          <a:xfrm flipV="1">
            <a:off x="7151388" y="3270016"/>
            <a:ext cx="437158" cy="224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8FA91C3-0520-6846-B658-1B031F2FC992}"/>
              </a:ext>
            </a:extLst>
          </p:cNvPr>
          <p:cNvSpPr txBox="1"/>
          <p:nvPr/>
        </p:nvSpPr>
        <p:spPr>
          <a:xfrm>
            <a:off x="7880931" y="1408802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Spherical Mirrors</a:t>
            </a:r>
          </a:p>
          <a:p>
            <a:pPr algn="l"/>
            <a:r>
              <a:rPr lang="en-US" sz="1000" dirty="0">
                <a:latin typeface="+mj-lt"/>
              </a:rPr>
              <a:t>6 Azimuthal Sectors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BC052AC-5E2A-F649-847B-E07359E939A1}"/>
              </a:ext>
            </a:extLst>
          </p:cNvPr>
          <p:cNvCxnSpPr>
            <a:cxnSpLocks/>
          </p:cNvCxnSpPr>
          <p:nvPr/>
        </p:nvCxnSpPr>
        <p:spPr>
          <a:xfrm>
            <a:off x="7664985" y="2005670"/>
            <a:ext cx="544933" cy="326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8C7ECB2-F255-A845-BECD-6DE0F6171E95}"/>
              </a:ext>
            </a:extLst>
          </p:cNvPr>
          <p:cNvCxnSpPr>
            <a:cxnSpLocks/>
          </p:cNvCxnSpPr>
          <p:nvPr/>
        </p:nvCxnSpPr>
        <p:spPr>
          <a:xfrm flipH="1">
            <a:off x="7810078" y="1751253"/>
            <a:ext cx="611575" cy="304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A370C9F-260A-6D44-A67D-D4C5CAC76EDB}"/>
              </a:ext>
            </a:extLst>
          </p:cNvPr>
          <p:cNvSpPr txBox="1"/>
          <p:nvPr/>
        </p:nvSpPr>
        <p:spPr>
          <a:xfrm>
            <a:off x="7909192" y="2287119"/>
            <a:ext cx="13324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C</a:t>
            </a:r>
            <a:r>
              <a:rPr lang="en-US" sz="1000" baseline="-25000" dirty="0">
                <a:latin typeface="+mj-lt"/>
              </a:rPr>
              <a:t>2</a:t>
            </a:r>
            <a:r>
              <a:rPr lang="en-US" sz="1000" dirty="0">
                <a:latin typeface="+mj-lt"/>
              </a:rPr>
              <a:t>F</a:t>
            </a:r>
            <a:r>
              <a:rPr lang="en-US" sz="1000" baseline="-25000" dirty="0">
                <a:latin typeface="+mj-lt"/>
              </a:rPr>
              <a:t>6</a:t>
            </a:r>
            <a:r>
              <a:rPr lang="en-US" sz="1000" dirty="0">
                <a:latin typeface="+mj-lt"/>
              </a:rPr>
              <a:t> Gas Volume</a:t>
            </a:r>
          </a:p>
          <a:p>
            <a:pPr algn="l"/>
            <a:r>
              <a:rPr lang="en-US" sz="1000" dirty="0">
                <a:latin typeface="+mj-lt"/>
              </a:rPr>
              <a:t>120 cm length</a:t>
            </a:r>
          </a:p>
          <a:p>
            <a:pPr algn="l"/>
            <a:r>
              <a:rPr lang="en-US" sz="1000" dirty="0">
                <a:latin typeface="+mj-lt"/>
              </a:rPr>
              <a:t>radius: 185 cm</a:t>
            </a:r>
          </a:p>
          <a:p>
            <a:pPr algn="l"/>
            <a:r>
              <a:rPr lang="en-US" sz="1000" dirty="0">
                <a:latin typeface="+mj-lt"/>
              </a:rPr>
              <a:t>Tapered bore radius</a:t>
            </a:r>
          </a:p>
          <a:p>
            <a:pPr algn="l"/>
            <a:r>
              <a:rPr lang="en-US" sz="1000" dirty="0">
                <a:latin typeface="+mj-lt"/>
              </a:rPr>
              <a:t>Al vessel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742567-3295-4B46-8DB6-1E56E5E1C1B4}"/>
              </a:ext>
            </a:extLst>
          </p:cNvPr>
          <p:cNvSpPr txBox="1"/>
          <p:nvPr/>
        </p:nvSpPr>
        <p:spPr>
          <a:xfrm>
            <a:off x="6598647" y="4295527"/>
            <a:ext cx="22804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  <a:defRPr/>
            </a:pPr>
            <a:r>
              <a:rPr lang="en-US" sz="1050" dirty="0">
                <a:solidFill>
                  <a:srgbClr val="0000CC"/>
                </a:solid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050" dirty="0">
                <a:solidFill>
                  <a:srgbClr val="0000CC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50 GeV/c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2B02F-9154-BD48-BAB8-100283A529B1}"/>
              </a:ext>
            </a:extLst>
          </p:cNvPr>
          <p:cNvSpPr txBox="1"/>
          <p:nvPr/>
        </p:nvSpPr>
        <p:spPr>
          <a:xfrm>
            <a:off x="2199413" y="5481973"/>
            <a:ext cx="3240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srgbClr val="0432FF"/>
                </a:solidFill>
                <a:latin typeface="Calibri"/>
              </a:rPr>
              <a:t>AC-LGAD</a:t>
            </a:r>
            <a:r>
              <a:rPr lang="en-US" sz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(Low Gain Avalanche Detector)</a:t>
            </a: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</a:rPr>
              <a:t>20-35 </a:t>
            </a:r>
            <a:r>
              <a:rPr lang="en-US" sz="1050" dirty="0" err="1">
                <a:solidFill>
                  <a:srgbClr val="000000"/>
                </a:solidFill>
                <a:latin typeface="Calibri"/>
              </a:rPr>
              <a:t>psec</a:t>
            </a:r>
            <a:endParaRPr lang="en-US" sz="1050" dirty="0">
              <a:solidFill>
                <a:srgbClr val="000000"/>
              </a:solidFill>
              <a:latin typeface="Calibri"/>
            </a:endParaRP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50" dirty="0">
                <a:latin typeface="Calibri"/>
              </a:rPr>
              <a:t>Accurate space point for tracking</a:t>
            </a: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50" dirty="0">
                <a:latin typeface="Calibri"/>
              </a:rPr>
              <a:t>forward disk and central barrel</a:t>
            </a: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50" dirty="0">
                <a:latin typeface="Calibri"/>
              </a:rPr>
              <a:t>R&amp;D and PED by International consortium HEP &amp; NP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BEC49A4-1275-0543-8C11-D4A29DA47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569" y="6152096"/>
            <a:ext cx="2250679" cy="653075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486099E-3AEA-4440-9034-2FB86A54F11D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3819913" y="3114675"/>
            <a:ext cx="1216431" cy="2367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C25C690-144E-9342-861E-252A7EBEB7D9}"/>
              </a:ext>
            </a:extLst>
          </p:cNvPr>
          <p:cNvCxnSpPr>
            <a:cxnSpLocks/>
          </p:cNvCxnSpPr>
          <p:nvPr/>
        </p:nvCxnSpPr>
        <p:spPr>
          <a:xfrm flipV="1">
            <a:off x="2646381" y="3086100"/>
            <a:ext cx="1468419" cy="2443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91A4191-8707-8840-9314-31F0039B153D}"/>
              </a:ext>
            </a:extLst>
          </p:cNvPr>
          <p:cNvSpPr txBox="1"/>
          <p:nvPr/>
        </p:nvSpPr>
        <p:spPr>
          <a:xfrm>
            <a:off x="-32274" y="2267327"/>
            <a:ext cx="2450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0" dirty="0">
                <a:latin typeface="+mj-lt"/>
                <a:cs typeface="Arial" panose="020B0604020202020204" pitchFamily="34" charset="0"/>
              </a:rPr>
              <a:t>Single volume proximity focusing aerogel RICH with long proximity gap (~30 cm)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C3E48C-79AB-8F4B-B5AA-33EC6D5C2765}"/>
              </a:ext>
            </a:extLst>
          </p:cNvPr>
          <p:cNvSpPr txBox="1"/>
          <p:nvPr/>
        </p:nvSpPr>
        <p:spPr>
          <a:xfrm>
            <a:off x="0" y="728390"/>
            <a:ext cx="228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RICH: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</a:rPr>
              <a:t>Aerogel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Cherenkov Det.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432FF"/>
              </a:buClr>
            </a:pP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</a:t>
            </a:r>
            <a:r>
              <a:rPr lang="en-US" sz="1000" dirty="0">
                <a:solidFill>
                  <a:srgbClr val="0000CC"/>
                </a:solid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000" dirty="0">
                <a:solidFill>
                  <a:srgbClr val="0000CC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10 GeV/c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Photon-sensor: </a:t>
            </a:r>
          </a:p>
          <a:p>
            <a:pPr>
              <a:buClr>
                <a:srgbClr val="0432FF"/>
              </a:buCl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    LAPPDs to include TOF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175BEB-7AF3-9248-B58A-2B07033DECE9}"/>
              </a:ext>
            </a:extLst>
          </p:cNvPr>
          <p:cNvGrpSpPr/>
          <p:nvPr/>
        </p:nvGrpSpPr>
        <p:grpSpPr>
          <a:xfrm>
            <a:off x="4863702" y="5656594"/>
            <a:ext cx="949747" cy="461665"/>
            <a:chOff x="4215786" y="840980"/>
            <a:chExt cx="949747" cy="4616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2D9CDE-A157-8F49-80EE-57E429BF7C7F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52" name="Picture 5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7FFFA7C-ADE4-CB48-96A0-5E6C3E5A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D9FD485-892B-A640-900C-AE7459EC0885}"/>
              </a:ext>
            </a:extLst>
          </p:cNvPr>
          <p:cNvGrpSpPr/>
          <p:nvPr/>
        </p:nvGrpSpPr>
        <p:grpSpPr>
          <a:xfrm>
            <a:off x="8115672" y="3850459"/>
            <a:ext cx="949747" cy="461665"/>
            <a:chOff x="4215786" y="840980"/>
            <a:chExt cx="949747" cy="46166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D380F3-4CE2-7147-96ED-79CCBC693DA8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55" name="Picture 5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7B19171-65BD-444A-9F58-0F87AAB40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147D6B-2925-A946-BC99-703A5151EA65}"/>
              </a:ext>
            </a:extLst>
          </p:cNvPr>
          <p:cNvGrpSpPr/>
          <p:nvPr/>
        </p:nvGrpSpPr>
        <p:grpSpPr>
          <a:xfrm>
            <a:off x="1158268" y="1704205"/>
            <a:ext cx="949747" cy="461665"/>
            <a:chOff x="4215786" y="840980"/>
            <a:chExt cx="949747" cy="46166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7EC2D4-D4F3-2240-B23F-C493DCBAB7CF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68" name="Picture 6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63F4F7F-2D38-B84B-8C40-65DE36781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pic>
        <p:nvPicPr>
          <p:cNvPr id="45" name="Picture 44" descr="A picture containing stationary, binding&#10;&#10;Description automatically generated">
            <a:extLst>
              <a:ext uri="{FF2B5EF4-FFF2-40B4-BE49-F238E27FC236}">
                <a16:creationId xmlns:a16="http://schemas.microsoft.com/office/drawing/2014/main" id="{4FAC32D7-7615-8C4D-B59A-9DD93E3F35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22" t="1700" r="12549" b="2282"/>
          <a:stretch/>
        </p:blipFill>
        <p:spPr>
          <a:xfrm>
            <a:off x="314226" y="2785260"/>
            <a:ext cx="1303937" cy="2306674"/>
          </a:xfrm>
          <a:prstGeom prst="rect">
            <a:avLst/>
          </a:prstGeom>
        </p:spPr>
      </p:pic>
      <p:pic>
        <p:nvPicPr>
          <p:cNvPr id="47" name="Picture 46" descr="A picture containing chart&#10;&#10;Description automatically generated">
            <a:extLst>
              <a:ext uri="{FF2B5EF4-FFF2-40B4-BE49-F238E27FC236}">
                <a16:creationId xmlns:a16="http://schemas.microsoft.com/office/drawing/2014/main" id="{09F0C585-7B43-7F43-966A-E264F706E1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19" t="1823" r="1156" b="2786"/>
          <a:stretch/>
        </p:blipFill>
        <p:spPr>
          <a:xfrm>
            <a:off x="151302" y="5151141"/>
            <a:ext cx="1689119" cy="1062754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88DBA3D-F1EA-A341-BEFC-76700F6C7FC5}"/>
              </a:ext>
            </a:extLst>
          </p:cNvPr>
          <p:cNvCxnSpPr>
            <a:cxnSpLocks/>
          </p:cNvCxnSpPr>
          <p:nvPr/>
        </p:nvCxnSpPr>
        <p:spPr>
          <a:xfrm flipH="1" flipV="1">
            <a:off x="1435894" y="3157538"/>
            <a:ext cx="2313601" cy="107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92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Streaming Readout Architecture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12</a:t>
            </a:fld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0710-BC8B-5E02-D252-0313D6ECA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882" y="1830979"/>
            <a:ext cx="8900636" cy="3810402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1DE341F-9622-213F-8907-EB85141D2CE8}"/>
              </a:ext>
            </a:extLst>
          </p:cNvPr>
          <p:cNvSpPr txBox="1">
            <a:spLocks/>
          </p:cNvSpPr>
          <p:nvPr/>
        </p:nvSpPr>
        <p:spPr>
          <a:xfrm>
            <a:off x="114883" y="599774"/>
            <a:ext cx="8900635" cy="12302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err="1"/>
              <a:t>Triggerless</a:t>
            </a:r>
            <a:r>
              <a:rPr lang="en-US" sz="2000" dirty="0"/>
              <a:t> streaming architecture gives much more flexibility to do physics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Rates quoted are at output of each stage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Integrate AI/ML as close as possible to subdetectors </a:t>
            </a: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cognizant Detector</a:t>
            </a:r>
            <a:endParaRPr lang="en-US" sz="2000" dirty="0"/>
          </a:p>
          <a:p>
            <a:pPr marL="0" indent="0">
              <a:buClr>
                <a:srgbClr val="0432FF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539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7FD314-50F8-4B4E-9481-D80A068E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2F4E5-1490-FB4E-A685-DABCEDBF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433492"/>
          </a:xfrm>
        </p:spPr>
        <p:txBody>
          <a:bodyPr/>
          <a:lstStyle/>
          <a:p>
            <a:pPr algn="r"/>
            <a:r>
              <a:rPr lang="en-US" dirty="0"/>
              <a:t>Interaction Region Layout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4F67262-95BC-BD4B-A27D-30AD8995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5" b="3391"/>
          <a:stretch/>
        </p:blipFill>
        <p:spPr>
          <a:xfrm>
            <a:off x="0" y="1091327"/>
            <a:ext cx="9080056" cy="4001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400B0-48C4-CD4D-A789-E0E1A4D1DF7A}"/>
              </a:ext>
            </a:extLst>
          </p:cNvPr>
          <p:cNvSpPr txBox="1"/>
          <p:nvPr/>
        </p:nvSpPr>
        <p:spPr>
          <a:xfrm>
            <a:off x="186023" y="5983499"/>
            <a:ext cx="4989659" cy="646331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cm counts…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integration and communication with accelerator team is crucial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6F0BE-B5FF-5D40-80ED-10739C9AA48A}"/>
              </a:ext>
            </a:extLst>
          </p:cNvPr>
          <p:cNvSpPr txBox="1"/>
          <p:nvPr/>
        </p:nvSpPr>
        <p:spPr>
          <a:xfrm>
            <a:off x="3885644" y="4676708"/>
            <a:ext cx="1150784" cy="5539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RCS</a:t>
            </a:r>
          </a:p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With Detector Bypass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BF6BDF-E658-1C45-8E58-3C172EF6E917}"/>
              </a:ext>
            </a:extLst>
          </p:cNvPr>
          <p:cNvCxnSpPr>
            <a:cxnSpLocks/>
          </p:cNvCxnSpPr>
          <p:nvPr/>
        </p:nvCxnSpPr>
        <p:spPr>
          <a:xfrm flipH="1" flipV="1">
            <a:off x="3393668" y="4031948"/>
            <a:ext cx="532497" cy="6295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AFD7ED-C55C-9E47-A170-C40FA06BF58B}"/>
              </a:ext>
            </a:extLst>
          </p:cNvPr>
          <p:cNvSpPr txBox="1"/>
          <p:nvPr/>
        </p:nvSpPr>
        <p:spPr>
          <a:xfrm>
            <a:off x="7414284" y="1958314"/>
            <a:ext cx="98067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Injection 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AE8BB7-1C76-5949-9EA5-4537381F7EB4}"/>
              </a:ext>
            </a:extLst>
          </p:cNvPr>
          <p:cNvCxnSpPr>
            <a:cxnSpLocks/>
          </p:cNvCxnSpPr>
          <p:nvPr/>
        </p:nvCxnSpPr>
        <p:spPr>
          <a:xfrm flipH="1" flipV="1">
            <a:off x="1286395" y="4812443"/>
            <a:ext cx="248262" cy="4693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E9056F-EFA3-E049-ADF5-184F35A6D9A1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152112" y="1141846"/>
            <a:ext cx="242601" cy="3678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4DFAA4-FA23-D84D-A95C-4951145538A1}"/>
              </a:ext>
            </a:extLst>
          </p:cNvPr>
          <p:cNvSpPr txBox="1"/>
          <p:nvPr/>
        </p:nvSpPr>
        <p:spPr>
          <a:xfrm>
            <a:off x="5742533" y="911013"/>
            <a:ext cx="1409579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 Forward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C8EFE-1BF9-234B-957F-C4B2D1146ED4}"/>
              </a:ext>
            </a:extLst>
          </p:cNvPr>
          <p:cNvSpPr txBox="1"/>
          <p:nvPr/>
        </p:nvSpPr>
        <p:spPr>
          <a:xfrm>
            <a:off x="6794895" y="2871496"/>
            <a:ext cx="155176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Forward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366254-B33F-144E-84BF-D33724D2424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99381" y="2226880"/>
            <a:ext cx="495514" cy="783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1156E5-CB8D-8C44-A667-60E9CE0237DB}"/>
              </a:ext>
            </a:extLst>
          </p:cNvPr>
          <p:cNvCxnSpPr>
            <a:cxnSpLocks/>
          </p:cNvCxnSpPr>
          <p:nvPr/>
        </p:nvCxnSpPr>
        <p:spPr>
          <a:xfrm flipV="1">
            <a:off x="8383066" y="1220977"/>
            <a:ext cx="193792" cy="7421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C0AC50-996A-9844-9F9D-7726268CA07C}"/>
              </a:ext>
            </a:extLst>
          </p:cNvPr>
          <p:cNvSpPr txBox="1"/>
          <p:nvPr/>
        </p:nvSpPr>
        <p:spPr>
          <a:xfrm>
            <a:off x="3127700" y="1549349"/>
            <a:ext cx="150608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Forward Side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 Magnet Cryostat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5354DD-1EDA-9A4C-B654-DA895632911D}"/>
              </a:ext>
            </a:extLst>
          </p:cNvPr>
          <p:cNvCxnSpPr>
            <a:cxnSpLocks/>
          </p:cNvCxnSpPr>
          <p:nvPr/>
        </p:nvCxnSpPr>
        <p:spPr>
          <a:xfrm>
            <a:off x="4642338" y="1969477"/>
            <a:ext cx="334201" cy="7966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5AE691-C347-494E-A311-47025EC11E6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598113" y="2983684"/>
            <a:ext cx="688611" cy="6419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B5B822-03C0-0E49-A571-0FA477A4F35D}"/>
              </a:ext>
            </a:extLst>
          </p:cNvPr>
          <p:cNvSpPr txBox="1"/>
          <p:nvPr/>
        </p:nvSpPr>
        <p:spPr>
          <a:xfrm>
            <a:off x="1023105" y="2750982"/>
            <a:ext cx="1575008" cy="46540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Rear Side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 Magnet Cryostat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F55696-F703-DE4F-A65F-6CEC6CCDB10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556383" y="2398177"/>
            <a:ext cx="266207" cy="5410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2B2CFE-9983-CA4F-A678-D4D1468A033F}"/>
              </a:ext>
            </a:extLst>
          </p:cNvPr>
          <p:cNvSpPr txBox="1"/>
          <p:nvPr/>
        </p:nvSpPr>
        <p:spPr>
          <a:xfrm>
            <a:off x="2316259" y="2167344"/>
            <a:ext cx="1240124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Detector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1B89F-55A3-4440-B337-5A6B0CDF04FA}"/>
              </a:ext>
            </a:extLst>
          </p:cNvPr>
          <p:cNvSpPr txBox="1"/>
          <p:nvPr/>
        </p:nvSpPr>
        <p:spPr>
          <a:xfrm>
            <a:off x="1427854" y="5282791"/>
            <a:ext cx="971842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 Rear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ABFC5-6C31-1449-B2EB-598F1F778C5C}"/>
              </a:ext>
            </a:extLst>
          </p:cNvPr>
          <p:cNvSpPr txBox="1"/>
          <p:nvPr/>
        </p:nvSpPr>
        <p:spPr>
          <a:xfrm>
            <a:off x="174678" y="3897350"/>
            <a:ext cx="1010110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Rear Side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A7A334-21B7-7940-933D-09059498F87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84788" y="4128183"/>
            <a:ext cx="380543" cy="3577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E16A58-5F3D-C849-923E-310CBFAD0E82}"/>
              </a:ext>
            </a:extLst>
          </p:cNvPr>
          <p:cNvSpPr txBox="1"/>
          <p:nvPr/>
        </p:nvSpPr>
        <p:spPr>
          <a:xfrm>
            <a:off x="6711636" y="3754534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HSR: Hadron Storage Ring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ESR: Electron Storage Ring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RCS: Rapid Cycling Synchrotron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SC: Superconducting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F253F-C704-558B-942F-474AEAD5234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0106" t="6118" r="13773" b="7450"/>
          <a:stretch/>
        </p:blipFill>
        <p:spPr>
          <a:xfrm>
            <a:off x="0" y="-21387"/>
            <a:ext cx="2204160" cy="2093727"/>
          </a:xfrm>
          <a:prstGeom prst="rect">
            <a:avLst/>
          </a:prstGeom>
        </p:spPr>
      </p:pic>
      <p:pic>
        <p:nvPicPr>
          <p:cNvPr id="27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F802AECF-7021-48B5-A81E-6A82321C4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0"/>
          <a:stretch/>
        </p:blipFill>
        <p:spPr>
          <a:xfrm>
            <a:off x="2263179" y="499279"/>
            <a:ext cx="2466980" cy="976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C5A876-2105-4592-A603-98F05F71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336" y="5035872"/>
            <a:ext cx="2675766" cy="1783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39A5B-B7B2-46E7-ACA1-0F8C619F32B6}"/>
              </a:ext>
            </a:extLst>
          </p:cNvPr>
          <p:cNvSpPr txBox="1"/>
          <p:nvPr/>
        </p:nvSpPr>
        <p:spPr>
          <a:xfrm>
            <a:off x="2945830" y="1199069"/>
            <a:ext cx="17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in B0 magnet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077DEC-8829-4E0D-B318-9D06E69B3C51}"/>
              </a:ext>
            </a:extLst>
          </p:cNvPr>
          <p:cNvSpPr txBox="1"/>
          <p:nvPr/>
        </p:nvSpPr>
        <p:spPr>
          <a:xfrm>
            <a:off x="6743313" y="5043148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Low-Q2 Detectors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079D75-9BD6-4A1E-B525-7B87FB1723A8}"/>
              </a:ext>
            </a:extLst>
          </p:cNvPr>
          <p:cNvSpPr txBox="1"/>
          <p:nvPr/>
        </p:nvSpPr>
        <p:spPr>
          <a:xfrm>
            <a:off x="883677" y="-15500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Detector</a:t>
            </a:r>
          </a:p>
        </p:txBody>
      </p:sp>
      <p:pic>
        <p:nvPicPr>
          <p:cNvPr id="32" name="RP-Front-image004.jpg" descr="RP-Front-image004.jpg">
            <a:extLst>
              <a:ext uri="{FF2B5EF4-FFF2-40B4-BE49-F238E27FC236}">
                <a16:creationId xmlns:a16="http://schemas.microsoft.com/office/drawing/2014/main" id="{19934AA3-4395-4D02-9481-CF75AA381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438" y="1165028"/>
            <a:ext cx="869537" cy="10023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FAD629F-3967-457E-A743-B311AA224B53}"/>
              </a:ext>
            </a:extLst>
          </p:cNvPr>
          <p:cNvSpPr txBox="1"/>
          <p:nvPr/>
        </p:nvSpPr>
        <p:spPr>
          <a:xfrm>
            <a:off x="4730500" y="1112629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 Pots</a:t>
            </a:r>
          </a:p>
        </p:txBody>
      </p:sp>
    </p:spTree>
    <p:extLst>
      <p:ext uri="{BB962C8B-B14F-4D97-AF65-F5344CB8AC3E}">
        <p14:creationId xmlns:p14="http://schemas.microsoft.com/office/powerpoint/2010/main" val="3032893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DB10B-4551-F34D-9E72-B17C11B7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707AD4-79D5-E341-A0E5-4833A400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Far-Forward Detectors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515F802B-E82E-C443-9349-BFF181D4043F}"/>
              </a:ext>
            </a:extLst>
          </p:cNvPr>
          <p:cNvGrpSpPr/>
          <p:nvPr/>
        </p:nvGrpSpPr>
        <p:grpSpPr>
          <a:xfrm>
            <a:off x="0" y="1307386"/>
            <a:ext cx="8500243" cy="4280769"/>
            <a:chOff x="554804" y="-1"/>
            <a:chExt cx="8500242" cy="4280767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DBF8CE30-1D11-7748-838D-D1B4E728914A}"/>
                </a:ext>
              </a:extLst>
            </p:cNvPr>
            <p:cNvGrpSpPr/>
            <p:nvPr/>
          </p:nvGrpSpPr>
          <p:grpSpPr>
            <a:xfrm>
              <a:off x="554804" y="-1"/>
              <a:ext cx="8500242" cy="4280767"/>
              <a:chOff x="554804" y="-1"/>
              <a:chExt cx="8500241" cy="4280766"/>
            </a:xfrm>
          </p:grpSpPr>
          <p:grpSp>
            <p:nvGrpSpPr>
              <p:cNvPr id="8" name="Group">
                <a:extLst>
                  <a:ext uri="{FF2B5EF4-FFF2-40B4-BE49-F238E27FC236}">
                    <a16:creationId xmlns:a16="http://schemas.microsoft.com/office/drawing/2014/main" id="{9F648841-0DF7-8F4D-903D-CDF16211A6F3}"/>
                  </a:ext>
                </a:extLst>
              </p:cNvPr>
              <p:cNvGrpSpPr/>
              <p:nvPr/>
            </p:nvGrpSpPr>
            <p:grpSpPr>
              <a:xfrm>
                <a:off x="626723" y="-1"/>
                <a:ext cx="8428322" cy="3778319"/>
                <a:chOff x="626723" y="-1"/>
                <a:chExt cx="8428321" cy="3778318"/>
              </a:xfrm>
            </p:grpSpPr>
            <p:pic>
              <p:nvPicPr>
                <p:cNvPr id="12" name="Screen Shot 2022-01-21 at 7.22.07 PM.png" descr="Screen Shot 2022-01-21 at 7.22.07 PM.png">
                  <a:extLst>
                    <a:ext uri="{FF2B5EF4-FFF2-40B4-BE49-F238E27FC236}">
                      <a16:creationId xmlns:a16="http://schemas.microsoft.com/office/drawing/2014/main" id="{02CA7EE8-F950-4740-837D-1FC948BEE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921" b="12451"/>
                <a:stretch/>
              </p:blipFill>
              <p:spPr>
                <a:xfrm>
                  <a:off x="626723" y="-1"/>
                  <a:ext cx="8428321" cy="37783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" name="Oval">
                  <a:extLst>
                    <a:ext uri="{FF2B5EF4-FFF2-40B4-BE49-F238E27FC236}">
                      <a16:creationId xmlns:a16="http://schemas.microsoft.com/office/drawing/2014/main" id="{3EEDF1F6-6CF7-0545-8239-8A28E33C2714}"/>
                    </a:ext>
                  </a:extLst>
                </p:cNvPr>
                <p:cNvSpPr/>
                <p:nvPr/>
              </p:nvSpPr>
              <p:spPr>
                <a:xfrm>
                  <a:off x="6495370" y="906532"/>
                  <a:ext cx="2423237" cy="1274079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defTabSz="1828800">
                    <a:defRPr sz="36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pic>
              <p:nvPicPr>
                <p:cNvPr id="14" name="Image" descr="Image">
                  <a:extLst>
                    <a:ext uri="{FF2B5EF4-FFF2-40B4-BE49-F238E27FC236}">
                      <a16:creationId xmlns:a16="http://schemas.microsoft.com/office/drawing/2014/main" id="{B3FA1033-E691-D14C-BBE6-B2AAE28BC6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71880" y="1115354"/>
                  <a:ext cx="1270219" cy="8564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9" name="IP">
                <a:extLst>
                  <a:ext uri="{FF2B5EF4-FFF2-40B4-BE49-F238E27FC236}">
                    <a16:creationId xmlns:a16="http://schemas.microsoft.com/office/drawing/2014/main" id="{5ED5F9A6-471C-F943-9536-E38EFAFF2CAC}"/>
                  </a:ext>
                </a:extLst>
              </p:cNvPr>
              <p:cNvSpPr txBox="1"/>
              <p:nvPr/>
            </p:nvSpPr>
            <p:spPr>
              <a:xfrm>
                <a:off x="625557" y="3231231"/>
                <a:ext cx="279830" cy="3330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IP</a:t>
                </a:r>
              </a:p>
            </p:txBody>
          </p:sp>
          <p:sp>
            <p:nvSpPr>
              <p:cNvPr id="10" name="Star">
                <a:extLst>
                  <a:ext uri="{FF2B5EF4-FFF2-40B4-BE49-F238E27FC236}">
                    <a16:creationId xmlns:a16="http://schemas.microsoft.com/office/drawing/2014/main" id="{6F5035A8-6BB8-D94E-AC1C-52B4C403C408}"/>
                  </a:ext>
                </a:extLst>
              </p:cNvPr>
              <p:cNvSpPr/>
              <p:nvPr/>
            </p:nvSpPr>
            <p:spPr>
              <a:xfrm>
                <a:off x="554804" y="3552871"/>
                <a:ext cx="243539" cy="296233"/>
              </a:xfrm>
              <a:prstGeom prst="star5">
                <a:avLst>
                  <a:gd name="adj" fmla="val 19100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12700" cap="flat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058D69D8-5ACD-E349-A090-83D245B29FA4}"/>
                  </a:ext>
                </a:extLst>
              </p:cNvPr>
              <p:cNvSpPr/>
              <p:nvPr/>
            </p:nvSpPr>
            <p:spPr>
              <a:xfrm>
                <a:off x="1911320" y="3556168"/>
                <a:ext cx="6399610" cy="7245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7" name="B0-dipole">
              <a:extLst>
                <a:ext uri="{FF2B5EF4-FFF2-40B4-BE49-F238E27FC236}">
                  <a16:creationId xmlns:a16="http://schemas.microsoft.com/office/drawing/2014/main" id="{AC7FD9A7-A532-E641-BF66-FD5861A1D829}"/>
                </a:ext>
              </a:extLst>
            </p:cNvPr>
            <p:cNvSpPr txBox="1"/>
            <p:nvPr/>
          </p:nvSpPr>
          <p:spPr>
            <a:xfrm>
              <a:off x="2126142" y="3321126"/>
              <a:ext cx="1045440" cy="33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B0-dipole </a:t>
              </a:r>
            </a:p>
          </p:txBody>
        </p:sp>
      </p:grpSp>
      <p:graphicFrame>
        <p:nvGraphicFramePr>
          <p:cNvPr id="15" name="Table">
            <a:extLst>
              <a:ext uri="{FF2B5EF4-FFF2-40B4-BE49-F238E27FC236}">
                <a16:creationId xmlns:a16="http://schemas.microsoft.com/office/drawing/2014/main" id="{4820AE52-F098-5546-B666-A090ACFD3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025106"/>
              </p:ext>
            </p:extLst>
          </p:nvPr>
        </p:nvGraphicFramePr>
        <p:xfrm>
          <a:off x="1832375" y="4930418"/>
          <a:ext cx="7311625" cy="1927582"/>
        </p:xfrm>
        <a:graphic>
          <a:graphicData uri="http://schemas.openxmlformats.org/drawingml/2006/table">
            <a:tbl>
              <a:tblPr bandRow="1"/>
              <a:tblGrid>
                <a:gridCol w="146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2771">
                <a:tc>
                  <a:txBody>
                    <a:bodyPr/>
                    <a:lstStyle/>
                    <a:p>
                      <a:pPr algn="l">
                        <a:defRPr sz="18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Particles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 Angle [</a:t>
                      </a:r>
                      <a:r>
                        <a:rPr sz="17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]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Distance from IP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B0-tracker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Charged  particles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Photons ( tagged) 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5.5 - 20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6-7 m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Off-momentum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Charged particles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0-5.0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0.4&lt; </a:t>
                      </a:r>
                      <a:r>
                        <a:rPr sz="14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xL</a:t>
                      </a: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&lt; 0.65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23-25 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Roman Pots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Protons 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Light nuclei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0*-5.0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0.6 &lt; </a:t>
                      </a:r>
                      <a:r>
                        <a:rPr sz="14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xL</a:t>
                      </a: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&lt; 0.95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27-30 m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ZDC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Neutrons 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Photons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0-4.0 (5.5)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35 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rotons  at wide range of…">
                <a:extLst>
                  <a:ext uri="{FF2B5EF4-FFF2-40B4-BE49-F238E27FC236}">
                    <a16:creationId xmlns:a16="http://schemas.microsoft.com/office/drawing/2014/main" id="{6136AE90-8478-1245-B111-F0F0E4AEDBAE}"/>
                  </a:ext>
                </a:extLst>
              </p:cNvPr>
              <p:cNvSpPr txBox="1"/>
              <p:nvPr/>
            </p:nvSpPr>
            <p:spPr>
              <a:xfrm>
                <a:off x="5599418" y="3932314"/>
                <a:ext cx="3513762" cy="9398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0" lvl="1" indent="-285750">
                  <a:buClr>
                    <a:srgbClr val="0432FF"/>
                  </a:buClr>
                  <a:buSzPct val="100000"/>
                  <a:buFont typeface="Wingdings" pitchFamily="2" charset="2"/>
                  <a:buChar char="§"/>
                </a:pPr>
                <a:r>
                  <a:rPr dirty="0">
                    <a:latin typeface="+mj-lt"/>
                  </a:rPr>
                  <a:t>protons  at wide range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dirty="0">
                    <a:latin typeface="+mj-lt"/>
                  </a:rPr>
                  <a:t>  </a:t>
                </a:r>
              </a:p>
              <a:p>
                <a:pPr marL="0" lvl="1" indent="-285750">
                  <a:buClr>
                    <a:srgbClr val="0432FF"/>
                  </a:buClr>
                  <a:buSzPct val="100000"/>
                  <a:buFont typeface="Wingdings" pitchFamily="2" charset="2"/>
                  <a:buChar char="§"/>
                </a:pPr>
                <a:r>
                  <a:rPr dirty="0">
                    <a:latin typeface="+mj-lt"/>
                  </a:rPr>
                  <a:t>protons with </a:t>
                </a:r>
                <a:r>
                  <a:rPr b="1" dirty="0">
                    <a:latin typeface="+mj-lt"/>
                    <a:sym typeface="Calibri"/>
                  </a:rPr>
                  <a:t>different rigidity</a:t>
                </a:r>
              </a:p>
              <a:p>
                <a:pPr marL="0" lvl="1" indent="-285750">
                  <a:buClr>
                    <a:srgbClr val="0432FF"/>
                  </a:buClr>
                  <a:buSzPct val="100000"/>
                  <a:buFont typeface="Wingdings" pitchFamily="2" charset="2"/>
                  <a:buChar char="§"/>
                </a:pPr>
                <a:r>
                  <a:rPr b="1" dirty="0">
                    <a:latin typeface="+mj-lt"/>
                    <a:sym typeface="Calibri"/>
                  </a:rPr>
                  <a:t>neutrons and photons </a:t>
                </a:r>
              </a:p>
            </p:txBody>
          </p:sp>
        </mc:Choice>
        <mc:Fallback xmlns="">
          <p:sp>
            <p:nvSpPr>
              <p:cNvPr id="16" name="protons  at wide range of…">
                <a:extLst>
                  <a:ext uri="{FF2B5EF4-FFF2-40B4-BE49-F238E27FC236}">
                    <a16:creationId xmlns:a16="http://schemas.microsoft.com/office/drawing/2014/main" id="{6136AE90-8478-1245-B111-F0F0E4AED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418" y="3932314"/>
                <a:ext cx="3513762" cy="939873"/>
              </a:xfrm>
              <a:prstGeom prst="rect">
                <a:avLst/>
              </a:prstGeom>
              <a:blipFill>
                <a:blip r:embed="rId4"/>
                <a:stretch>
                  <a:fillRect l="-2158" t="-1333" b="-8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00A18B2-0544-8646-A638-57EA71E05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2553965" cy="192925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57C9619-4CE9-F843-B104-5D15EB9EDC36}"/>
              </a:ext>
            </a:extLst>
          </p:cNvPr>
          <p:cNvSpPr/>
          <p:nvPr/>
        </p:nvSpPr>
        <p:spPr>
          <a:xfrm rot="1819951">
            <a:off x="1378526" y="887250"/>
            <a:ext cx="1380914" cy="658625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Right Arrow 18">
            <a:extLst>
              <a:ext uri="{FF2B5EF4-FFF2-40B4-BE49-F238E27FC236}">
                <a16:creationId xmlns:a16="http://schemas.microsoft.com/office/drawing/2014/main" id="{305CD873-9119-BE4B-A9A1-BD6319FEA24E}"/>
              </a:ext>
            </a:extLst>
          </p:cNvPr>
          <p:cNvSpPr/>
          <p:nvPr/>
        </p:nvSpPr>
        <p:spPr bwMode="auto">
          <a:xfrm>
            <a:off x="3376587" y="761174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A3D28F-B48D-8340-B0E5-19861DD702D3}"/>
              </a:ext>
            </a:extLst>
          </p:cNvPr>
          <p:cNvSpPr txBox="1"/>
          <p:nvPr/>
        </p:nvSpPr>
        <p:spPr>
          <a:xfrm>
            <a:off x="3941248" y="534255"/>
            <a:ext cx="5295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Detection of forward particles critical for measuring </a:t>
            </a:r>
            <a:r>
              <a:rPr lang="en-US" sz="1600" dirty="0">
                <a:solidFill>
                  <a:srgbClr val="0432FF"/>
                </a:solidFill>
                <a:latin typeface="+mj-lt"/>
              </a:rPr>
              <a:t>t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exclusivity through missing mass does not work at collider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incoming beam </a:t>
            </a:r>
            <a:r>
              <a:rPr lang="en-US" sz="1600" dirty="0" err="1">
                <a:latin typeface="Symbol" pitchFamily="2" charset="2"/>
                <a:sym typeface="Wingdings" pitchFamily="2" charset="2"/>
              </a:rPr>
              <a:t>D</a:t>
            </a:r>
            <a:r>
              <a:rPr lang="en-US" sz="1600" dirty="0" err="1">
                <a:latin typeface="+mj-lt"/>
                <a:sym typeface="Wingdings" pitchFamily="2" charset="2"/>
              </a:rPr>
              <a:t>p</a:t>
            </a:r>
            <a:r>
              <a:rPr lang="en-US" sz="1600" dirty="0">
                <a:latin typeface="+mj-lt"/>
                <a:sym typeface="Wingdings" pitchFamily="2" charset="2"/>
              </a:rPr>
              <a:t>/p RMS ~ 10</a:t>
            </a:r>
            <a:r>
              <a:rPr lang="en-US" sz="1600" baseline="30000" dirty="0">
                <a:latin typeface="+mj-lt"/>
                <a:sym typeface="Wingdings" pitchFamily="2" charset="2"/>
              </a:rPr>
              <a:t>-4 to -5</a:t>
            </a:r>
            <a:endParaRPr lang="en-US" sz="16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2107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D29F9-759B-2F45-960D-A7AE1ED69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3E7E1F-2116-FC4E-A974-768AD419B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</a:t>
            </a:r>
          </a:p>
        </p:txBody>
      </p:sp>
      <p:pic>
        <p:nvPicPr>
          <p:cNvPr id="5" name="Picture 4" descr="measurement.jpg">
            <a:extLst>
              <a:ext uri="{FF2B5EF4-FFF2-40B4-BE49-F238E27FC236}">
                <a16:creationId xmlns:a16="http://schemas.microsoft.com/office/drawing/2014/main" id="{3F2D22E8-2AB7-C948-8200-5CDB0279C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87" y="1389583"/>
            <a:ext cx="7312693" cy="41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t-X20x25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 b="9359"/>
          <a:stretch/>
        </p:blipFill>
        <p:spPr>
          <a:xfrm>
            <a:off x="285882" y="2910465"/>
            <a:ext cx="7741920" cy="3718597"/>
          </a:xfrm>
          <a:prstGeom prst="rect">
            <a:avLst/>
          </a:prstGeom>
        </p:spPr>
      </p:pic>
      <p:grpSp>
        <p:nvGrpSpPr>
          <p:cNvPr id="2" name="Group 23"/>
          <p:cNvGrpSpPr/>
          <p:nvPr/>
        </p:nvGrpSpPr>
        <p:grpSpPr>
          <a:xfrm>
            <a:off x="3290364" y="439925"/>
            <a:ext cx="5551363" cy="1477328"/>
            <a:chOff x="5873080" y="5954183"/>
            <a:chExt cx="5551363" cy="1477328"/>
          </a:xfrm>
        </p:grpSpPr>
        <p:sp>
          <p:nvSpPr>
            <p:cNvPr id="27" name="TextBox 26"/>
            <p:cNvSpPr txBox="1"/>
            <p:nvPr/>
          </p:nvSpPr>
          <p:spPr>
            <a:xfrm>
              <a:off x="6293871" y="5954183"/>
              <a:ext cx="513057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DVCS:</a:t>
              </a:r>
              <a:r>
                <a:rPr lang="en-US" dirty="0">
                  <a:latin typeface="+mj-lt"/>
                  <a:cs typeface="Comic Sans MS"/>
                </a:rPr>
                <a:t> Golden channel</a:t>
              </a:r>
            </a:p>
            <a:p>
              <a:r>
                <a:rPr lang="en-US" dirty="0">
                  <a:latin typeface="+mj-lt"/>
                  <a:cs typeface="Comic Sans MS"/>
                </a:rPr>
                <a:t>           theoretically clean </a:t>
              </a:r>
            </a:p>
            <a:p>
              <a:r>
                <a:rPr lang="en-US" dirty="0">
                  <a:latin typeface="+mj-lt"/>
                  <a:cs typeface="Comic Sans MS"/>
                </a:rPr>
                <a:t>           wide range of observables </a:t>
              </a:r>
            </a:p>
            <a:p>
              <a:r>
                <a:rPr lang="en-US" dirty="0">
                  <a:latin typeface="+mj-lt"/>
                  <a:cs typeface="Comic Sans MS"/>
                </a:rPr>
                <a:t>           (</a:t>
              </a:r>
              <a:r>
                <a:rPr lang="en-US" dirty="0">
                  <a:latin typeface="Symbol" pitchFamily="2" charset="2"/>
                  <a:cs typeface="Symbol" charset="2"/>
                </a:rPr>
                <a:t>s</a:t>
              </a:r>
              <a:r>
                <a:rPr lang="en-US" dirty="0">
                  <a:latin typeface="+mj-lt"/>
                  <a:cs typeface="Comic Sans MS"/>
                </a:rPr>
                <a:t>, A</a:t>
              </a:r>
              <a:r>
                <a:rPr lang="en-US" baseline="-25000" dirty="0">
                  <a:latin typeface="+mj-lt"/>
                  <a:cs typeface="Comic Sans MS"/>
                </a:rPr>
                <a:t>UT</a:t>
              </a:r>
              <a:r>
                <a:rPr lang="en-US" dirty="0">
                  <a:latin typeface="+mj-lt"/>
                  <a:cs typeface="Comic Sans MS"/>
                </a:rPr>
                <a:t>, A</a:t>
              </a:r>
              <a:r>
                <a:rPr lang="en-US" baseline="-25000" dirty="0">
                  <a:latin typeface="+mj-lt"/>
                  <a:cs typeface="Comic Sans MS"/>
                </a:rPr>
                <a:t>LU</a:t>
              </a:r>
              <a:r>
                <a:rPr lang="en-US" dirty="0">
                  <a:latin typeface="+mj-lt"/>
                  <a:cs typeface="Comic Sans MS"/>
                </a:rPr>
                <a:t>, A</a:t>
              </a:r>
              <a:r>
                <a:rPr lang="en-US" baseline="-25000" dirty="0">
                  <a:latin typeface="+mj-lt"/>
                  <a:cs typeface="Comic Sans MS"/>
                </a:rPr>
                <a:t>UL</a:t>
              </a:r>
              <a:r>
                <a:rPr lang="en-US" dirty="0">
                  <a:latin typeface="+mj-lt"/>
                  <a:cs typeface="Comic Sans MS"/>
                </a:rPr>
                <a:t>, A</a:t>
              </a:r>
              <a:r>
                <a:rPr lang="en-US" baseline="-25000" dirty="0">
                  <a:latin typeface="+mj-lt"/>
                  <a:cs typeface="Comic Sans MS"/>
                </a:rPr>
                <a:t>C</a:t>
              </a:r>
              <a:r>
                <a:rPr lang="en-US" dirty="0">
                  <a:latin typeface="+mj-lt"/>
                  <a:cs typeface="Comic Sans MS"/>
                </a:rPr>
                <a:t>)</a:t>
              </a:r>
            </a:p>
            <a:p>
              <a:r>
                <a:rPr lang="en-US" dirty="0">
                  <a:latin typeface="+mj-lt"/>
                  <a:cs typeface="Comic Sans MS"/>
                </a:rPr>
                <a:t>           to constrain different GPDs through CFFs</a:t>
              </a: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5873080" y="6306766"/>
            <a:ext cx="2159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07" name="Equation" r:id="rId4" imgW="215900" imgH="215900" progId="Equation.DSMT4">
                    <p:embed/>
                  </p:oleObj>
                </mc:Choice>
                <mc:Fallback>
                  <p:oleObj name="Equation" r:id="rId4" imgW="215900" imgH="215900" progId="Equation.DSMT4">
                    <p:embed/>
                    <p:pic>
                      <p:nvPicPr>
                        <p:cNvPr id="23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3080" y="6306766"/>
                          <a:ext cx="2159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DVCS at </a:t>
            </a:r>
            <a:r>
              <a:rPr lang="en-US" cap="none" dirty="0"/>
              <a:t>EIC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1DF0F-645F-AF4A-9BBB-E3E763818CC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grpSp>
        <p:nvGrpSpPr>
          <p:cNvPr id="81" name="Group 80"/>
          <p:cNvGrpSpPr/>
          <p:nvPr/>
        </p:nvGrpSpPr>
        <p:grpSpPr>
          <a:xfrm>
            <a:off x="0" y="52916"/>
            <a:ext cx="3640662" cy="1661587"/>
            <a:chOff x="4775200" y="609052"/>
            <a:chExt cx="4343097" cy="2332152"/>
          </a:xfrm>
        </p:grpSpPr>
        <p:grpSp>
          <p:nvGrpSpPr>
            <p:cNvPr id="24" name="Group 23"/>
            <p:cNvGrpSpPr/>
            <p:nvPr/>
          </p:nvGrpSpPr>
          <p:grpSpPr>
            <a:xfrm>
              <a:off x="4775200" y="609052"/>
              <a:ext cx="4343097" cy="2100616"/>
              <a:chOff x="158750" y="982320"/>
              <a:chExt cx="4343097" cy="2100616"/>
            </a:xfrm>
          </p:grpSpPr>
          <p:grpSp>
            <p:nvGrpSpPr>
              <p:cNvPr id="30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72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6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08275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8" name="Group 344"/>
              <p:cNvGrpSpPr>
                <a:grpSpLocks/>
              </p:cNvGrpSpPr>
              <p:nvPr/>
            </p:nvGrpSpPr>
            <p:grpSpPr bwMode="auto">
              <a:xfrm>
                <a:off x="385763" y="1125541"/>
                <a:ext cx="3825887" cy="1957395"/>
                <a:chOff x="243" y="709"/>
                <a:chExt cx="2410" cy="1233"/>
              </a:xfrm>
            </p:grpSpPr>
            <p:sp>
              <p:nvSpPr>
                <p:cNvPr id="43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" name="Group 184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54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5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6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7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2352" cy="631"/>
                    <a:chOff x="158" y="1253"/>
                    <a:chExt cx="2352" cy="631"/>
                  </a:xfrm>
                </p:grpSpPr>
                <p:sp>
                  <p:nvSpPr>
                    <p:cNvPr id="58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9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60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2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417"/>
                      <a:ext cx="1928" cy="467"/>
                      <a:chOff x="158" y="1417"/>
                      <a:chExt cx="1928" cy="467"/>
                    </a:xfrm>
                  </p:grpSpPr>
                  <p:grpSp>
                    <p:nvGrpSpPr>
                      <p:cNvPr id="63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" y="1424"/>
                        <a:ext cx="1928" cy="460"/>
                        <a:chOff x="240" y="670"/>
                        <a:chExt cx="1928" cy="460"/>
                      </a:xfrm>
                    </p:grpSpPr>
                    <p:grpSp>
                      <p:nvGrpSpPr>
                        <p:cNvPr id="65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67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69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0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71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68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8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4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42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5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7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9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40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79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Text Box 175"/>
            <p:cNvSpPr txBox="1">
              <a:spLocks noChangeArrowheads="1"/>
            </p:cNvSpPr>
            <p:nvPr/>
          </p:nvSpPr>
          <p:spPr bwMode="auto">
            <a:xfrm>
              <a:off x="7820390" y="2604653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6187983" y="2345453"/>
            <a:ext cx="17646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omic Sans MS"/>
                <a:cs typeface="Comic Sans MS"/>
              </a:rPr>
              <a:t>D. Mueller, K. </a:t>
            </a:r>
            <a:r>
              <a:rPr lang="en-US" sz="1000" b="1" dirty="0" err="1">
                <a:latin typeface="Comic Sans MS"/>
                <a:cs typeface="Comic Sans MS"/>
              </a:rPr>
              <a:t>Kumericki</a:t>
            </a:r>
            <a:endParaRPr lang="en-US" sz="1000" b="1" dirty="0">
              <a:latin typeface="Comic Sans MS"/>
              <a:cs typeface="Comic Sans MS"/>
            </a:endParaRPr>
          </a:p>
          <a:p>
            <a:r>
              <a:rPr lang="en-US" sz="1000" b="1" dirty="0">
                <a:latin typeface="Comic Sans MS"/>
                <a:cs typeface="Comic Sans MS"/>
              </a:rPr>
              <a:t>S. Fazio, and ECA</a:t>
            </a:r>
          </a:p>
          <a:p>
            <a:r>
              <a:rPr lang="en-US" sz="1000" u="sng" dirty="0">
                <a:hlinkClick r:id="rId6"/>
              </a:rPr>
              <a:t>arXiv:1304.0077</a:t>
            </a:r>
            <a:endParaRPr lang="en-US" sz="1000" b="1" dirty="0">
              <a:latin typeface="Comic Sans MS"/>
              <a:cs typeface="Comic Sans MS"/>
            </a:endParaRPr>
          </a:p>
        </p:txBody>
      </p:sp>
      <p:pic>
        <p:nvPicPr>
          <p:cNvPr id="88" name="Picture 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859" y="2167070"/>
            <a:ext cx="742950" cy="536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9" name="Picture 3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59" y="2163481"/>
            <a:ext cx="571500" cy="565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17788" y="2346663"/>
            <a:ext cx="311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DVCS data at end of HERA</a:t>
            </a:r>
          </a:p>
        </p:txBody>
      </p:sp>
      <p:sp>
        <p:nvSpPr>
          <p:cNvPr id="6" name="Oval 5"/>
          <p:cNvSpPr/>
          <p:nvPr/>
        </p:nvSpPr>
        <p:spPr>
          <a:xfrm>
            <a:off x="5979586" y="3029281"/>
            <a:ext cx="1818218" cy="3468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x-q2-dvc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07" y="561774"/>
            <a:ext cx="3190240" cy="2290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/>
          <a:lstStyle/>
          <a:p>
            <a:r>
              <a:rPr lang="en-US" dirty="0"/>
              <a:t>2+1d-Imaging in coordinate space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331" y="637834"/>
            <a:ext cx="25955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High precision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imaging at EIC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at low and high x</a:t>
            </a:r>
          </a:p>
          <a:p>
            <a:pPr algn="ctr"/>
            <a:r>
              <a:rPr lang="en-US" sz="2400" dirty="0">
                <a:latin typeface="+mj-lt"/>
                <a:cs typeface="Comic Sans MS"/>
              </a:rPr>
              <a:t>Golden channel: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Times New Roman"/>
              </a:rPr>
              <a:t>DVCS</a:t>
            </a:r>
          </a:p>
        </p:txBody>
      </p:sp>
      <p:pic>
        <p:nvPicPr>
          <p:cNvPr id="6" name="Picture 5" descr="xFb-DVCS-hi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68" y="2657697"/>
            <a:ext cx="5791200" cy="420030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4604277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603344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5" name="Picture 24" descr="cloud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" y="3983567"/>
            <a:ext cx="1847461" cy="1026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 bwMode="auto">
          <a:xfrm>
            <a:off x="1600200" y="4699000"/>
            <a:ext cx="2650067" cy="172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84202" y="4174074"/>
            <a:ext cx="105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pion cloud</a:t>
            </a:r>
          </a:p>
          <a:p>
            <a:r>
              <a:rPr lang="en-US" sz="1400" dirty="0">
                <a:latin typeface="Times New Roman"/>
                <a:cs typeface="Times New Roman"/>
              </a:rPr>
              <a:t>effects seen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at high </a:t>
            </a:r>
            <a:r>
              <a:rPr lang="en-US" sz="1400" dirty="0" err="1">
                <a:latin typeface="Times New Roman"/>
                <a:cs typeface="Times New Roman"/>
              </a:rPr>
              <a:t>b</a:t>
            </a:r>
            <a:r>
              <a:rPr lang="en-US" sz="1400" baseline="-25000" dirty="0" err="1">
                <a:latin typeface="Times New Roman"/>
                <a:cs typeface="Times New Roman"/>
              </a:rPr>
              <a:t>T</a:t>
            </a:r>
            <a:endParaRPr lang="en-US" sz="1400" baseline="-25000" dirty="0">
              <a:latin typeface="Times New Roman"/>
              <a:cs typeface="Times New Roman"/>
            </a:endParaRPr>
          </a:p>
        </p:txBody>
      </p:sp>
      <p:pic>
        <p:nvPicPr>
          <p:cNvPr id="11" name="Picture 10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8828617-73E0-BF40-B14E-6B31B4C2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92353"/>
            <a:ext cx="9144000" cy="303880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0819C9-0925-564A-A4ED-33A9DB8D6C9A}"/>
              </a:ext>
            </a:extLst>
          </p:cNvPr>
          <p:cNvCxnSpPr/>
          <p:nvPr/>
        </p:nvCxnSpPr>
        <p:spPr>
          <a:xfrm flipH="1">
            <a:off x="4378274" y="1859796"/>
            <a:ext cx="115462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0673F3-2D23-C24E-9170-F4B726F4B0EA}"/>
              </a:ext>
            </a:extLst>
          </p:cNvPr>
          <p:cNvCxnSpPr>
            <a:cxnSpLocks/>
          </p:cNvCxnSpPr>
          <p:nvPr/>
        </p:nvCxnSpPr>
        <p:spPr>
          <a:xfrm flipH="1" flipV="1">
            <a:off x="4495800" y="1611824"/>
            <a:ext cx="1" cy="671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C7732E-0B9E-7740-B78B-A9EA0E8BE5A9}"/>
              </a:ext>
            </a:extLst>
          </p:cNvPr>
          <p:cNvGrpSpPr/>
          <p:nvPr/>
        </p:nvGrpSpPr>
        <p:grpSpPr>
          <a:xfrm>
            <a:off x="6382138" y="606492"/>
            <a:ext cx="2472613" cy="1540286"/>
            <a:chOff x="4742296" y="469200"/>
            <a:chExt cx="4359549" cy="25652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947249-340E-3D41-B1A4-87D7210FBB4A}"/>
                </a:ext>
              </a:extLst>
            </p:cNvPr>
            <p:cNvGrpSpPr/>
            <p:nvPr/>
          </p:nvGrpSpPr>
          <p:grpSpPr>
            <a:xfrm>
              <a:off x="4742296" y="469200"/>
              <a:ext cx="4359549" cy="2240468"/>
              <a:chOff x="125846" y="842468"/>
              <a:chExt cx="4359549" cy="2240468"/>
            </a:xfrm>
          </p:grpSpPr>
          <p:grpSp>
            <p:nvGrpSpPr>
              <p:cNvPr id="21" name="Group 159">
                <a:extLst>
                  <a:ext uri="{FF2B5EF4-FFF2-40B4-BE49-F238E27FC236}">
                    <a16:creationId xmlns:a16="http://schemas.microsoft.com/office/drawing/2014/main" id="{53D2A850-6233-8448-B2FB-A4796BA6B3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67" name="Freeform 160">
                  <a:extLst>
                    <a:ext uri="{FF2B5EF4-FFF2-40B4-BE49-F238E27FC236}">
                      <a16:creationId xmlns:a16="http://schemas.microsoft.com/office/drawing/2014/main" id="{05BE14B9-28F9-8C48-8F81-B4C7D86D8C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161">
                  <a:extLst>
                    <a:ext uri="{FF2B5EF4-FFF2-40B4-BE49-F238E27FC236}">
                      <a16:creationId xmlns:a16="http://schemas.microsoft.com/office/drawing/2014/main" id="{91C82B6A-99C7-464B-A8B6-A624BC3AF6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62">
                  <a:extLst>
                    <a:ext uri="{FF2B5EF4-FFF2-40B4-BE49-F238E27FC236}">
                      <a16:creationId xmlns:a16="http://schemas.microsoft.com/office/drawing/2014/main" id="{9C8F95EA-46A5-604C-B7E3-8B7663C308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63">
                  <a:extLst>
                    <a:ext uri="{FF2B5EF4-FFF2-40B4-BE49-F238E27FC236}">
                      <a16:creationId xmlns:a16="http://schemas.microsoft.com/office/drawing/2014/main" id="{6A3FBDB3-23A3-B141-9A87-121FA655A9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4">
                  <a:extLst>
                    <a:ext uri="{FF2B5EF4-FFF2-40B4-BE49-F238E27FC236}">
                      <a16:creationId xmlns:a16="http://schemas.microsoft.com/office/drawing/2014/main" id="{D5ABD928-B752-7641-920E-4129145D7B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65">
                  <a:extLst>
                    <a:ext uri="{FF2B5EF4-FFF2-40B4-BE49-F238E27FC236}">
                      <a16:creationId xmlns:a16="http://schemas.microsoft.com/office/drawing/2014/main" id="{14B009F8-EE1D-144F-929A-2FC16E51B0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6">
                  <a:extLst>
                    <a:ext uri="{FF2B5EF4-FFF2-40B4-BE49-F238E27FC236}">
                      <a16:creationId xmlns:a16="http://schemas.microsoft.com/office/drawing/2014/main" id="{DFBFA6DE-FADB-7F46-A19C-D77C7837F9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Line 168">
                <a:extLst>
                  <a:ext uri="{FF2B5EF4-FFF2-40B4-BE49-F238E27FC236}">
                    <a16:creationId xmlns:a16="http://schemas.microsoft.com/office/drawing/2014/main" id="{DD9D5D90-5037-E441-9ABA-1D5ED7A0A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169">
                <a:extLst>
                  <a:ext uri="{FF2B5EF4-FFF2-40B4-BE49-F238E27FC236}">
                    <a16:creationId xmlns:a16="http://schemas.microsoft.com/office/drawing/2014/main" id="{862B07CD-3E44-6348-8F30-850039191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172">
                <a:extLst>
                  <a:ext uri="{FF2B5EF4-FFF2-40B4-BE49-F238E27FC236}">
                    <a16:creationId xmlns:a16="http://schemas.microsoft.com/office/drawing/2014/main" id="{DF301EF6-D220-9D42-BCCF-8A7221EF8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7">
                <a:extLst>
                  <a:ext uri="{FF2B5EF4-FFF2-40B4-BE49-F238E27FC236}">
                    <a16:creationId xmlns:a16="http://schemas.microsoft.com/office/drawing/2014/main" id="{791C0F55-07F5-334D-BDBC-5F60D2B3C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179">
                <a:extLst>
                  <a:ext uri="{FF2B5EF4-FFF2-40B4-BE49-F238E27FC236}">
                    <a16:creationId xmlns:a16="http://schemas.microsoft.com/office/drawing/2014/main" id="{3480FC2E-5332-C943-90D6-0889BA749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1975" y="842468"/>
                <a:ext cx="608221" cy="56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3" name="Line 203">
                <a:extLst>
                  <a:ext uri="{FF2B5EF4-FFF2-40B4-BE49-F238E27FC236}">
                    <a16:creationId xmlns:a16="http://schemas.microsoft.com/office/drawing/2014/main" id="{0F1BD5BC-C5F7-D949-B4E8-F05EA9F80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363" y="2809541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04">
                <a:extLst>
                  <a:ext uri="{FF2B5EF4-FFF2-40B4-BE49-F238E27FC236}">
                    <a16:creationId xmlns:a16="http://schemas.microsoft.com/office/drawing/2014/main" id="{496952FC-4799-D846-8276-C7A755548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496686" y="2723816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5" name="Group 344">
                <a:extLst>
                  <a:ext uri="{FF2B5EF4-FFF2-40B4-BE49-F238E27FC236}">
                    <a16:creationId xmlns:a16="http://schemas.microsoft.com/office/drawing/2014/main" id="{B6F79CB8-380D-6C41-82B5-E9DF8CC918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263" y="1125541"/>
                <a:ext cx="3889387" cy="1957395"/>
                <a:chOff x="203" y="709"/>
                <a:chExt cx="2450" cy="1233"/>
              </a:xfrm>
            </p:grpSpPr>
            <p:sp>
              <p:nvSpPr>
                <p:cNvPr id="38" name="Line 176">
                  <a:extLst>
                    <a:ext uri="{FF2B5EF4-FFF2-40B4-BE49-F238E27FC236}">
                      <a16:creationId xmlns:a16="http://schemas.microsoft.com/office/drawing/2014/main" id="{C306FA89-64FE-694D-A8E7-D634FCCC0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" name="Group 184">
                  <a:extLst>
                    <a:ext uri="{FF2B5EF4-FFF2-40B4-BE49-F238E27FC236}">
                      <a16:creationId xmlns:a16="http://schemas.microsoft.com/office/drawing/2014/main" id="{39D0531F-F642-1143-8EDF-0DAE12D76F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" y="807"/>
                  <a:ext cx="2450" cy="1135"/>
                  <a:chOff x="60" y="749"/>
                  <a:chExt cx="2450" cy="1135"/>
                </a:xfrm>
              </p:grpSpPr>
              <p:sp>
                <p:nvSpPr>
                  <p:cNvPr id="49" name="Text Box 185">
                    <a:extLst>
                      <a:ext uri="{FF2B5EF4-FFF2-40B4-BE49-F238E27FC236}">
                        <a16:creationId xmlns:a16="http://schemas.microsoft.com/office/drawing/2014/main" id="{54CCDBF8-004E-954B-BD01-7FCB5C7E9D4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" y="961"/>
                    <a:ext cx="565" cy="2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0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0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0" name="Text Box 186">
                    <a:extLst>
                      <a:ext uri="{FF2B5EF4-FFF2-40B4-BE49-F238E27FC236}">
                        <a16:creationId xmlns:a16="http://schemas.microsoft.com/office/drawing/2014/main" id="{DC3B9DE0-2651-954C-8926-F1A7F168D1B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" y="749"/>
                    <a:ext cx="307" cy="3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6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1" name="Text Box 187">
                    <a:extLst>
                      <a:ext uri="{FF2B5EF4-FFF2-40B4-BE49-F238E27FC236}">
                        <a16:creationId xmlns:a16="http://schemas.microsoft.com/office/drawing/2014/main" id="{D9C35406-7890-CF45-A387-262FA0BAE7E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" y="780"/>
                    <a:ext cx="438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 dirty="0" err="1">
                        <a:latin typeface="Symbol" pitchFamily="-112" charset="2"/>
                      </a:rPr>
                      <a:t>g</a:t>
                    </a:r>
                    <a:r>
                      <a:rPr lang="en-US" sz="12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2" name="Group 188">
                    <a:extLst>
                      <a:ext uri="{FF2B5EF4-FFF2-40B4-BE49-F238E27FC236}">
                        <a16:creationId xmlns:a16="http://schemas.microsoft.com/office/drawing/2014/main" id="{791E6D3A-14AA-0E4C-B623-52136B31D4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9" y="1253"/>
                    <a:ext cx="2351" cy="631"/>
                    <a:chOff x="159" y="1253"/>
                    <a:chExt cx="2351" cy="631"/>
                  </a:xfrm>
                </p:grpSpPr>
                <p:sp>
                  <p:nvSpPr>
                    <p:cNvPr id="53" name="Text Box 189">
                      <a:extLst>
                        <a:ext uri="{FF2B5EF4-FFF2-40B4-BE49-F238E27FC236}">
                          <a16:creationId xmlns:a16="http://schemas.microsoft.com/office/drawing/2014/main" id="{1DEEEE33-56E5-6443-977D-225F22386DC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6" y="1253"/>
                      <a:ext cx="538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4" name="Text Box 190">
                      <a:extLst>
                        <a:ext uri="{FF2B5EF4-FFF2-40B4-BE49-F238E27FC236}">
                          <a16:creationId xmlns:a16="http://schemas.microsoft.com/office/drawing/2014/main" id="{28442D4F-971A-0E43-950E-4C108B8A284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8" y="1260"/>
                      <a:ext cx="476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latin typeface="Times New Roman" pitchFamily="-112" charset="0"/>
                        </a:rPr>
                        <a:t>x-</a:t>
                      </a:r>
                      <a:r>
                        <a:rPr lang="en-US" sz="1200" b="1" dirty="0" err="1">
                          <a:latin typeface="Times New Roman" pitchFamily="-112" charset="0"/>
                        </a:rPr>
                        <a:t>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5" name="Line 191">
                      <a:extLst>
                        <a:ext uri="{FF2B5EF4-FFF2-40B4-BE49-F238E27FC236}">
                          <a16:creationId xmlns:a16="http://schemas.microsoft.com/office/drawing/2014/main" id="{F52DF6D8-B698-474B-93FC-95F2322DA2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Line 192">
                      <a:extLst>
                        <a:ext uri="{FF2B5EF4-FFF2-40B4-BE49-F238E27FC236}">
                          <a16:creationId xmlns:a16="http://schemas.microsoft.com/office/drawing/2014/main" id="{9790C90E-5089-5646-BA98-60F969D142C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7" name="Group 193">
                      <a:extLst>
                        <a:ext uri="{FF2B5EF4-FFF2-40B4-BE49-F238E27FC236}">
                          <a16:creationId xmlns:a16="http://schemas.microsoft.com/office/drawing/2014/main" id="{AF65B2A6-1479-E242-95A6-238AB884DE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385"/>
                      <a:ext cx="1937" cy="499"/>
                      <a:chOff x="159" y="1385"/>
                      <a:chExt cx="1937" cy="499"/>
                    </a:xfrm>
                  </p:grpSpPr>
                  <p:grpSp>
                    <p:nvGrpSpPr>
                      <p:cNvPr id="58" name="Group 194">
                        <a:extLst>
                          <a:ext uri="{FF2B5EF4-FFF2-40B4-BE49-F238E27FC236}">
                            <a16:creationId xmlns:a16="http://schemas.microsoft.com/office/drawing/2014/main" id="{097C07B5-DBF0-8E4D-A9FD-053253AAFCE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" y="1385"/>
                        <a:ext cx="1937" cy="499"/>
                        <a:chOff x="241" y="631"/>
                        <a:chExt cx="1937" cy="499"/>
                      </a:xfrm>
                    </p:grpSpPr>
                    <p:grpSp>
                      <p:nvGrpSpPr>
                        <p:cNvPr id="60" name="Group 195">
                          <a:extLst>
                            <a:ext uri="{FF2B5EF4-FFF2-40B4-BE49-F238E27FC236}">
                              <a16:creationId xmlns:a16="http://schemas.microsoft.com/office/drawing/2014/main" id="{9458F30E-FEE5-BF4D-9674-0D6F1EF2705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31"/>
                          <a:ext cx="1937" cy="499"/>
                          <a:chOff x="241" y="631"/>
                          <a:chExt cx="1937" cy="499"/>
                        </a:xfrm>
                      </p:grpSpPr>
                      <p:grpSp>
                        <p:nvGrpSpPr>
                          <p:cNvPr id="62" name="Group 196">
                            <a:extLst>
                              <a:ext uri="{FF2B5EF4-FFF2-40B4-BE49-F238E27FC236}">
                                <a16:creationId xmlns:a16="http://schemas.microsoft.com/office/drawing/2014/main" id="{2CD12521-FB0D-2248-9B87-4FB664312E40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42" y="631"/>
                            <a:ext cx="1536" cy="499"/>
                            <a:chOff x="642" y="631"/>
                            <a:chExt cx="1536" cy="499"/>
                          </a:xfrm>
                        </p:grpSpPr>
                        <p:sp>
                          <p:nvSpPr>
                            <p:cNvPr id="64" name="Oval 197">
                              <a:extLst>
                                <a:ext uri="{FF2B5EF4-FFF2-40B4-BE49-F238E27FC236}">
                                  <a16:creationId xmlns:a16="http://schemas.microsoft.com/office/drawing/2014/main" id="{47761BC3-292E-4543-AAA9-8489609A218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65" name="Text Box 198">
                              <a:extLst>
                                <a:ext uri="{FF2B5EF4-FFF2-40B4-BE49-F238E27FC236}">
                                  <a16:creationId xmlns:a16="http://schemas.microsoft.com/office/drawing/2014/main" id="{B9D1E62B-3AF5-4749-A906-EBC7972C7166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" y="805"/>
                              <a:ext cx="1536" cy="258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0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66" name="Text Box 199">
                              <a:extLst>
                                <a:ext uri="{FF2B5EF4-FFF2-40B4-BE49-F238E27FC236}">
                                  <a16:creationId xmlns:a16="http://schemas.microsoft.com/office/drawing/2014/main" id="{4BBFCAA5-9DD9-484D-B9B9-DC486BD9DBA2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02" y="631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3" name="Line 200">
                            <a:extLst>
                              <a:ext uri="{FF2B5EF4-FFF2-40B4-BE49-F238E27FC236}">
                                <a16:creationId xmlns:a16="http://schemas.microsoft.com/office/drawing/2014/main" id="{249C1221-B516-7E49-99A5-D62CCDFAF57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1" name="Line 201">
                          <a:extLst>
                            <a:ext uri="{FF2B5EF4-FFF2-40B4-BE49-F238E27FC236}">
                              <a16:creationId xmlns:a16="http://schemas.microsoft.com/office/drawing/2014/main" id="{212CADC7-6014-8D42-BC64-E7DE95E4A07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9" name="Text Box 202">
                        <a:extLst>
                          <a:ext uri="{FF2B5EF4-FFF2-40B4-BE49-F238E27FC236}">
                            <a16:creationId xmlns:a16="http://schemas.microsoft.com/office/drawing/2014/main" id="{F33DB062-E345-674E-9487-090067A2A6E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41" y="1388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0" name="Group 205">
                  <a:extLst>
                    <a:ext uri="{FF2B5EF4-FFF2-40B4-BE49-F238E27FC236}">
                      <a16:creationId xmlns:a16="http://schemas.microsoft.com/office/drawing/2014/main" id="{DBA521A0-F48E-BA46-9B51-C66889E83A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2" name="Freeform 206">
                    <a:extLst>
                      <a:ext uri="{FF2B5EF4-FFF2-40B4-BE49-F238E27FC236}">
                        <a16:creationId xmlns:a16="http://schemas.microsoft.com/office/drawing/2014/main" id="{361F96EC-9935-784B-9B82-9271A51FDA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207">
                    <a:extLst>
                      <a:ext uri="{FF2B5EF4-FFF2-40B4-BE49-F238E27FC236}">
                        <a16:creationId xmlns:a16="http://schemas.microsoft.com/office/drawing/2014/main" id="{9226E8C7-FF87-2947-B8AD-7D053EA6F9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08">
                    <a:extLst>
                      <a:ext uri="{FF2B5EF4-FFF2-40B4-BE49-F238E27FC236}">
                        <a16:creationId xmlns:a16="http://schemas.microsoft.com/office/drawing/2014/main" id="{D10617DB-2EB9-2245-A8C4-6DEA6EB7A7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209">
                    <a:extLst>
                      <a:ext uri="{FF2B5EF4-FFF2-40B4-BE49-F238E27FC236}">
                        <a16:creationId xmlns:a16="http://schemas.microsoft.com/office/drawing/2014/main" id="{99630EF1-A163-4044-9595-1B98A5B6E1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210">
                    <a:extLst>
                      <a:ext uri="{FF2B5EF4-FFF2-40B4-BE49-F238E27FC236}">
                        <a16:creationId xmlns:a16="http://schemas.microsoft.com/office/drawing/2014/main" id="{31E481C3-91E5-6E40-8570-8A6283851D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211">
                    <a:extLst>
                      <a:ext uri="{FF2B5EF4-FFF2-40B4-BE49-F238E27FC236}">
                        <a16:creationId xmlns:a16="http://schemas.microsoft.com/office/drawing/2014/main" id="{F781997E-5FB9-DB4A-8868-9B8E36387D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12">
                    <a:extLst>
                      <a:ext uri="{FF2B5EF4-FFF2-40B4-BE49-F238E27FC236}">
                        <a16:creationId xmlns:a16="http://schemas.microsoft.com/office/drawing/2014/main" id="{5975E47E-D88A-E440-BCB6-E4D462F62C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" name="Text Box 213">
                  <a:extLst>
                    <a:ext uri="{FF2B5EF4-FFF2-40B4-BE49-F238E27FC236}">
                      <a16:creationId xmlns:a16="http://schemas.microsoft.com/office/drawing/2014/main" id="{5A107EEF-E0BF-E641-9D9F-4707B1129C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310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6" name="Text Box 214">
                <a:extLst>
                  <a:ext uri="{FF2B5EF4-FFF2-40B4-BE49-F238E27FC236}">
                    <a16:creationId xmlns:a16="http://schemas.microsoft.com/office/drawing/2014/main" id="{B69AA639-FCE5-2944-866C-B4CCD8C921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46" y="2711568"/>
                <a:ext cx="311151" cy="366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37" name="Text Box 215">
                <a:extLst>
                  <a:ext uri="{FF2B5EF4-FFF2-40B4-BE49-F238E27FC236}">
                    <a16:creationId xmlns:a16="http://schemas.microsoft.com/office/drawing/2014/main" id="{0A36F4FD-DE80-DE42-8392-1305F51BCE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8043" y="2612330"/>
                <a:ext cx="387352" cy="366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19" name="Freeform 174">
              <a:extLst>
                <a:ext uri="{FF2B5EF4-FFF2-40B4-BE49-F238E27FC236}">
                  <a16:creationId xmlns:a16="http://schemas.microsoft.com/office/drawing/2014/main" id="{1C9D974B-2530-6F45-953F-B66B515FB9F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75">
              <a:extLst>
                <a:ext uri="{FF2B5EF4-FFF2-40B4-BE49-F238E27FC236}">
                  <a16:creationId xmlns:a16="http://schemas.microsoft.com/office/drawing/2014/main" id="{95078017-89FB-2C4D-A0C8-C9027B084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5578" y="2697890"/>
              <a:ext cx="30480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38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/>
      <p:bldP spid="2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</a:t>
            </a:r>
          </a:p>
        </p:txBody>
      </p:sp>
      <p:pic>
        <p:nvPicPr>
          <p:cNvPr id="6" name="Picture 5" descr="gpd-geometry_re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83" y="527053"/>
            <a:ext cx="1434512" cy="13567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42325" y="395837"/>
            <a:ext cx="3790941" cy="3280827"/>
            <a:chOff x="264582" y="819157"/>
            <a:chExt cx="3790941" cy="32808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434" r="3449"/>
            <a:stretch/>
          </p:blipFill>
          <p:spPr>
            <a:xfrm>
              <a:off x="264582" y="899584"/>
              <a:ext cx="3790941" cy="3200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880000">
              <a:off x="2413002" y="3672422"/>
              <a:ext cx="994496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>
                  <a:solidFill>
                    <a:srgbClr val="0000FF"/>
                  </a:solidFill>
                </a:rPr>
                <a:t>T</a:t>
              </a:r>
              <a:r>
                <a:rPr lang="en-US" dirty="0">
                  <a:solidFill>
                    <a:srgbClr val="0000FF"/>
                  </a:solidFill>
                </a:rPr>
                <a:t> (</a:t>
              </a:r>
              <a:r>
                <a:rPr lang="en-US" dirty="0" err="1">
                  <a:solidFill>
                    <a:srgbClr val="0000FF"/>
                  </a:solidFill>
                </a:rPr>
                <a:t>fm</a:t>
              </a:r>
              <a:r>
                <a:rPr lang="en-US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82446" y="819157"/>
              <a:ext cx="320934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x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85758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Model of a quark GPD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6922" y="3611048"/>
            <a:ext cx="38300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fr-FR" sz="2000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fr-FR" sz="2000" dirty="0">
                <a:latin typeface="+mj-lt"/>
                <a:cs typeface="Comic Sans MS"/>
              </a:rPr>
              <a:t> </a:t>
            </a:r>
            <a:r>
              <a:rPr lang="fr-FR" sz="2000" dirty="0" err="1">
                <a:latin typeface="+mj-lt"/>
                <a:cs typeface="Comic Sans MS"/>
              </a:rPr>
              <a:t>decreasing</a:t>
            </a:r>
            <a:r>
              <a:rPr lang="fr-FR" sz="2000" dirty="0">
                <a:latin typeface="+mj-lt"/>
                <a:cs typeface="Comic Sans MS"/>
              </a:rPr>
              <a:t> as a </a:t>
            </a:r>
            <a:r>
              <a:rPr lang="fr-FR" sz="2000" dirty="0" err="1">
                <a:latin typeface="+mj-lt"/>
                <a:cs typeface="Comic Sans MS"/>
              </a:rPr>
              <a:t>function</a:t>
            </a:r>
            <a:r>
              <a:rPr lang="fr-FR" sz="2000" dirty="0">
                <a:latin typeface="+mj-lt"/>
                <a:cs typeface="Comic Sans MS"/>
              </a:rPr>
              <a:t> of x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179483" y="4479424"/>
            <a:ext cx="396451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+mj-lt"/>
                <a:cs typeface="Comic Sans MS"/>
              </a:rPr>
              <a:t>Valence (</a:t>
            </a:r>
            <a:r>
              <a:rPr lang="fr-FR" dirty="0" err="1">
                <a:latin typeface="+mj-lt"/>
                <a:cs typeface="Comic Sans MS"/>
              </a:rPr>
              <a:t>high</a:t>
            </a:r>
            <a:r>
              <a:rPr lang="fr-FR" dirty="0">
                <a:latin typeface="+mj-lt"/>
                <a:cs typeface="Comic Sans MS"/>
              </a:rPr>
              <a:t> x) quarks </a:t>
            </a:r>
            <a:r>
              <a:rPr lang="fr-FR" dirty="0" err="1">
                <a:latin typeface="+mj-lt"/>
                <a:cs typeface="Comic Sans MS"/>
              </a:rPr>
              <a:t>at</a:t>
            </a:r>
            <a:r>
              <a:rPr lang="fr-FR" dirty="0">
                <a:latin typeface="+mj-lt"/>
                <a:cs typeface="Comic Sans MS"/>
              </a:rPr>
              <a:t> the center 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fr-FR" dirty="0" err="1">
                <a:solidFill>
                  <a:srgbClr val="0000FF"/>
                </a:solidFill>
                <a:latin typeface="+mj-lt"/>
                <a:cs typeface="Comic Sans MS"/>
              </a:rPr>
              <a:t>small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fr-FR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endParaRPr lang="fr-FR" baseline="-25000" dirty="0">
              <a:solidFill>
                <a:srgbClr val="0000FF"/>
              </a:solidFill>
              <a:latin typeface="+mj-lt"/>
              <a:cs typeface="Comic Sans MS"/>
            </a:endParaRPr>
          </a:p>
          <a:p>
            <a:endParaRPr lang="fr-FR" sz="1000" dirty="0">
              <a:latin typeface="+mj-lt"/>
              <a:cs typeface="Comic Sans MS"/>
            </a:endParaRPr>
          </a:p>
          <a:p>
            <a:r>
              <a:rPr lang="fr-FR" dirty="0" err="1">
                <a:latin typeface="+mj-lt"/>
                <a:cs typeface="Comic Sans MS"/>
              </a:rPr>
              <a:t>Sea</a:t>
            </a:r>
            <a:r>
              <a:rPr lang="fr-FR" dirty="0">
                <a:latin typeface="+mj-lt"/>
                <a:cs typeface="Comic Sans MS"/>
              </a:rPr>
              <a:t> (</a:t>
            </a:r>
            <a:r>
              <a:rPr lang="fr-FR" dirty="0" err="1">
                <a:latin typeface="+mj-lt"/>
                <a:cs typeface="Comic Sans MS"/>
              </a:rPr>
              <a:t>small</a:t>
            </a:r>
            <a:r>
              <a:rPr lang="fr-FR" dirty="0">
                <a:latin typeface="+mj-lt"/>
                <a:cs typeface="Comic Sans MS"/>
              </a:rPr>
              <a:t> x) quarks </a:t>
            </a:r>
          </a:p>
          <a:p>
            <a:r>
              <a:rPr lang="fr-FR" dirty="0" err="1">
                <a:latin typeface="+mj-lt"/>
                <a:cs typeface="Comic Sans MS"/>
              </a:rPr>
              <a:t>at</a:t>
            </a:r>
            <a:r>
              <a:rPr lang="fr-FR" dirty="0">
                <a:latin typeface="+mj-lt"/>
                <a:cs typeface="Comic Sans MS"/>
              </a:rPr>
              <a:t> the périphérie 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fr-FR" dirty="0" err="1">
                <a:solidFill>
                  <a:srgbClr val="0000FF"/>
                </a:solidFill>
                <a:latin typeface="+mj-lt"/>
                <a:cs typeface="Comic Sans MS"/>
              </a:rPr>
              <a:t>high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fr-FR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fr-FR" baseline="-25000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fr-FR" dirty="0">
                <a:solidFill>
                  <a:srgbClr val="0000FF"/>
                </a:solidFill>
                <a:latin typeface="+mj-lt"/>
                <a:cs typeface="Comic Sans MS"/>
              </a:rPr>
              <a:t>?</a:t>
            </a:r>
          </a:p>
          <a:p>
            <a:endParaRPr lang="fr-FR" sz="1000" dirty="0">
              <a:solidFill>
                <a:srgbClr val="0000FF"/>
              </a:solidFill>
              <a:latin typeface="+mj-lt"/>
              <a:cs typeface="Comic Sans MS"/>
            </a:endParaRPr>
          </a:p>
          <a:p>
            <a:r>
              <a:rPr lang="fr-FR" dirty="0">
                <a:solidFill>
                  <a:srgbClr val="0000FF"/>
                </a:solidFill>
                <a:latin typeface="+mj-lt"/>
                <a:cs typeface="Comic Sans MS"/>
              </a:rPr>
              <a:t>GLUONS ???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04316" y="3975097"/>
            <a:ext cx="4445000" cy="3009900"/>
            <a:chOff x="4699000" y="3536951"/>
            <a:chExt cx="4445000" cy="3009900"/>
          </a:xfrm>
        </p:grpSpPr>
        <p:pic>
          <p:nvPicPr>
            <p:cNvPr id="7" name="Picture 6" descr="fitB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000" y="3536951"/>
              <a:ext cx="4445000" cy="30099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66833" y="4106333"/>
              <a:ext cx="597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</a:rPr>
                <a:t>EIC</a:t>
              </a:r>
            </a:p>
          </p:txBody>
        </p:sp>
      </p:grp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0" y="4285390"/>
            <a:ext cx="872065" cy="47712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432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4492" r="74977" b="58882"/>
          <a:stretch/>
        </p:blipFill>
        <p:spPr>
          <a:xfrm>
            <a:off x="3892540" y="749287"/>
            <a:ext cx="1655697" cy="1386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889" t="4492" r="37037" b="58882"/>
          <a:stretch/>
        </p:blipFill>
        <p:spPr>
          <a:xfrm>
            <a:off x="5344586" y="1301750"/>
            <a:ext cx="1592905" cy="13861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61259" y="3725340"/>
            <a:ext cx="32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 rot="1680000">
            <a:off x="4531940" y="252943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down valence quark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76690" t="4492" b="58882"/>
          <a:stretch/>
        </p:blipFill>
        <p:spPr>
          <a:xfrm>
            <a:off x="6747939" y="2226738"/>
            <a:ext cx="1542353" cy="138614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4011083" y="1989667"/>
            <a:ext cx="3534834" cy="1905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9655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ed stop sign sitting on the side of the street&#13;&#10;&#13;&#10;Description automatically generated">
            <a:extLst>
              <a:ext uri="{FF2B5EF4-FFF2-40B4-BE49-F238E27FC236}">
                <a16:creationId xmlns:a16="http://schemas.microsoft.com/office/drawing/2014/main" id="{4768CFB2-91DC-3C45-9ACD-20305530A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30"/>
          <a:stretch/>
        </p:blipFill>
        <p:spPr>
          <a:xfrm>
            <a:off x="20" y="10"/>
            <a:ext cx="8896807" cy="685799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178B1E-F2E7-BD45-8D0D-60B29413D873}"/>
              </a:ext>
            </a:extLst>
          </p:cNvPr>
          <p:cNvSpPr txBox="1"/>
          <p:nvPr/>
        </p:nvSpPr>
        <p:spPr>
          <a:xfrm>
            <a:off x="3677123" y="948785"/>
            <a:ext cx="3562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dirty="0">
                <a:solidFill>
                  <a:srgbClr val="FFC000"/>
                </a:solidFill>
                <a:latin typeface="+mj-lt"/>
              </a:rPr>
              <a:t>Experimental</a:t>
            </a:r>
            <a:r>
              <a:rPr lang="en-US" sz="2800" b="1" dirty="0">
                <a:solidFill>
                  <a:srgbClr val="FFC000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8581EE5-9806-594F-BD96-B595EE8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1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10CAD-E361-F249-B833-4C76B1B1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1A8363-C8A0-C849-A90E-4B7414A1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Probes for 3d Spatial Imaging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807B5-1A70-AF45-AFFB-09DFC0079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55" y="3020111"/>
            <a:ext cx="6107290" cy="3592523"/>
          </a:xfrm>
          <a:prstGeom prst="rect">
            <a:avLst/>
          </a:prstGeom>
        </p:spPr>
      </p:pic>
      <p:grpSp>
        <p:nvGrpSpPr>
          <p:cNvPr id="8" name="Group 44">
            <a:extLst>
              <a:ext uri="{FF2B5EF4-FFF2-40B4-BE49-F238E27FC236}">
                <a16:creationId xmlns:a16="http://schemas.microsoft.com/office/drawing/2014/main" id="{10479D59-40B2-2A4C-894B-F4D13B2869E9}"/>
              </a:ext>
            </a:extLst>
          </p:cNvPr>
          <p:cNvGrpSpPr>
            <a:grpSpLocks/>
          </p:cNvGrpSpPr>
          <p:nvPr/>
        </p:nvGrpSpPr>
        <p:grpSpPr bwMode="auto">
          <a:xfrm>
            <a:off x="412294" y="506543"/>
            <a:ext cx="8376533" cy="2098782"/>
            <a:chOff x="242888" y="2994951"/>
            <a:chExt cx="8377237" cy="2099031"/>
          </a:xfrm>
        </p:grpSpPr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48BEA7A4-8D71-354C-AB32-2817D9DA0D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964" y="4684523"/>
              <a:ext cx="825936" cy="369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cs typeface="Comic Sans MS"/>
                </a:rPr>
                <a:t>DVCS</a:t>
              </a:r>
            </a:p>
          </p:txBody>
        </p:sp>
        <p:pic>
          <p:nvPicPr>
            <p:cNvPr id="10" name="Picture 16" descr="gnome">
              <a:extLst>
                <a:ext uri="{FF2B5EF4-FFF2-40B4-BE49-F238E27FC236}">
                  <a16:creationId xmlns:a16="http://schemas.microsoft.com/office/drawing/2014/main" id="{39C6CA8F-BCC1-7849-8621-39E9CE49B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2888" y="3392488"/>
              <a:ext cx="1701800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17">
              <a:extLst>
                <a:ext uri="{FF2B5EF4-FFF2-40B4-BE49-F238E27FC236}">
                  <a16:creationId xmlns:a16="http://schemas.microsoft.com/office/drawing/2014/main" id="{8F7A9473-ED97-B645-BBB6-C6AD683DE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885" y="2994951"/>
              <a:ext cx="6718116" cy="369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vary quantum numbers of final state </a:t>
              </a:r>
              <a:r>
                <a:rPr lang="en-US" sz="1800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sym typeface="Wingdings" pitchFamily="2" charset="2"/>
                </a:rPr>
                <a:t></a:t>
              </a:r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sym typeface="Wingdings" pitchFamily="2" charset="2"/>
                </a:rPr>
                <a:t> access to </a:t>
              </a:r>
              <a:r>
                <a:rPr lang="en-US" sz="18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sym typeface="Wingdings" pitchFamily="2" charset="2"/>
                </a:rPr>
                <a:t>q</a:t>
              </a:r>
              <a:r>
                <a:rPr lang="en-US" sz="18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sym typeface="Wingdings" pitchFamily="2" charset="2"/>
                </a:rPr>
                <a:t>f</a:t>
              </a:r>
              <a:r>
                <a: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sym typeface="Wingdings" pitchFamily="2" charset="2"/>
                </a:rPr>
                <a:t> and gluons</a:t>
              </a:r>
              <a:endPara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endParaRPr>
            </a:p>
          </p:txBody>
        </p:sp>
        <p:pic>
          <p:nvPicPr>
            <p:cNvPr id="12" name="Picture 19" descr="gnome">
              <a:extLst>
                <a:ext uri="{FF2B5EF4-FFF2-40B4-BE49-F238E27FC236}">
                  <a16:creationId xmlns:a16="http://schemas.microsoft.com/office/drawing/2014/main" id="{104B9BC2-415B-6E44-B768-1A7FA3DCD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3216" y="3367088"/>
              <a:ext cx="1727200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1" descr="gnome">
              <a:extLst>
                <a:ext uri="{FF2B5EF4-FFF2-40B4-BE49-F238E27FC236}">
                  <a16:creationId xmlns:a16="http://schemas.microsoft.com/office/drawing/2014/main" id="{0B00C0EF-B92F-E74E-BEA4-754EF0016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42125" y="3365500"/>
              <a:ext cx="1778000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 Box 24">
              <a:extLst>
                <a:ext uri="{FF2B5EF4-FFF2-40B4-BE49-F238E27FC236}">
                  <a16:creationId xmlns:a16="http://schemas.microsoft.com/office/drawing/2014/main" id="{153D67E3-7633-4849-BA07-F12BF0E82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6763" y="4724606"/>
              <a:ext cx="2512437" cy="369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cs typeface="Comic Sans MS"/>
                </a:rPr>
                <a:t>pseudo-</a:t>
              </a:r>
              <a:r>
                <a:rPr lang="en-US" sz="18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cs typeface="Comic Sans MS"/>
                </a:rPr>
                <a:t>scaler</a:t>
              </a:r>
              <a:r>
                <a:rPr lang="en-US" sz="18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cs typeface="Comic Sans MS"/>
                </a:rPr>
                <a:t> mesons</a:t>
              </a:r>
            </a:p>
          </p:txBody>
        </p:sp>
        <p:sp>
          <p:nvSpPr>
            <p:cNvPr id="18" name="Text Box 26">
              <a:extLst>
                <a:ext uri="{FF2B5EF4-FFF2-40B4-BE49-F238E27FC236}">
                  <a16:creationId xmlns:a16="http://schemas.microsoft.com/office/drawing/2014/main" id="{995012D5-5F7C-4F4B-A0BF-075ED63A3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1290" y="4713493"/>
              <a:ext cx="1685219" cy="369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432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cs typeface="Comic Sans MS"/>
                </a:rPr>
                <a:t>vector mesons</a:t>
              </a:r>
            </a:p>
          </p:txBody>
        </p:sp>
      </p:grpSp>
      <p:sp>
        <p:nvSpPr>
          <p:cNvPr id="23" name="Text Box 17">
            <a:extLst>
              <a:ext uri="{FF2B5EF4-FFF2-40B4-BE49-F238E27FC236}">
                <a16:creationId xmlns:a16="http://schemas.microsoft.com/office/drawing/2014/main" id="{5A870F07-F169-864A-BDBA-550C96217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1580"/>
            <a:ext cx="70274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Observables: Asymmetries A</a:t>
            </a:r>
            <a:r>
              <a:rPr lang="en-US" sz="18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UT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, A</a:t>
            </a:r>
            <a:r>
              <a:rPr lang="en-US" sz="18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UL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, ALL, A</a:t>
            </a:r>
            <a:r>
              <a:rPr lang="en-US" sz="18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LU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                     cross sections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CA52F1D4-DB7F-E54D-8A89-E9B504AD0F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1" t="4099"/>
          <a:stretch/>
        </p:blipFill>
        <p:spPr>
          <a:xfrm>
            <a:off x="2547991" y="861178"/>
            <a:ext cx="1808252" cy="1470842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6FD77F00-E309-2C4E-AA2F-5A496F13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994" y="2266122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Comic Sans MS"/>
              </a:rPr>
              <a:t>T</a:t>
            </a:r>
            <a:r>
              <a:rPr lang="en-US" sz="1800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cs typeface="Comic Sans MS"/>
              </a:rPr>
              <a:t>CS</a:t>
            </a:r>
          </a:p>
        </p:txBody>
      </p:sp>
    </p:spTree>
    <p:extLst>
      <p:ext uri="{BB962C8B-B14F-4D97-AF65-F5344CB8AC3E}">
        <p14:creationId xmlns:p14="http://schemas.microsoft.com/office/powerpoint/2010/main" val="3042463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669"/>
          </a:xfrm>
        </p:spPr>
        <p:txBody>
          <a:bodyPr/>
          <a:lstStyle/>
          <a:p>
            <a:r>
              <a:rPr lang="en-US" dirty="0"/>
              <a:t>Experimental Reality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 descr="fig_DVCS-B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9" y="1530885"/>
            <a:ext cx="5575300" cy="1866900"/>
          </a:xfrm>
          <a:prstGeom prst="rect">
            <a:avLst/>
          </a:prstGeom>
        </p:spPr>
      </p:pic>
      <p:pic>
        <p:nvPicPr>
          <p:cNvPr id="10" name="Picture 9" descr="fig_DVCS-BH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4"/>
          <a:stretch/>
        </p:blipFill>
        <p:spPr>
          <a:xfrm>
            <a:off x="3343030" y="3955242"/>
            <a:ext cx="1996831" cy="186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32385" y="4502683"/>
            <a:ext cx="324343" cy="269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10539" y="4336610"/>
            <a:ext cx="375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j-lt"/>
                <a:cs typeface="Times New Roman"/>
              </a:rPr>
              <a:t>q</a:t>
            </a:r>
            <a:r>
              <a:rPr lang="en-US" sz="1600" b="0" baseline="-25000" dirty="0">
                <a:latin typeface="+mj-lt"/>
                <a:cs typeface="Times New Roman"/>
              </a:rPr>
              <a:t>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ABBC63-6D42-AE43-9C77-1266D786BDE1}"/>
              </a:ext>
            </a:extLst>
          </p:cNvPr>
          <p:cNvGrpSpPr/>
          <p:nvPr/>
        </p:nvGrpSpPr>
        <p:grpSpPr>
          <a:xfrm>
            <a:off x="552938" y="3945473"/>
            <a:ext cx="1996831" cy="1866900"/>
            <a:chOff x="552938" y="3945473"/>
            <a:chExt cx="1996831" cy="1866900"/>
          </a:xfrm>
        </p:grpSpPr>
        <p:pic>
          <p:nvPicPr>
            <p:cNvPr id="9" name="Picture 8" descr="fig_DVCS-BH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184"/>
            <a:stretch/>
          </p:blipFill>
          <p:spPr>
            <a:xfrm>
              <a:off x="552938" y="3945473"/>
              <a:ext cx="1996831" cy="18669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433" y="4399129"/>
              <a:ext cx="359507" cy="2696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14399" y="4147087"/>
              <a:ext cx="375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latin typeface="+mj-lt"/>
                  <a:cs typeface="Times New Roman"/>
                </a:rPr>
                <a:t>q</a:t>
              </a:r>
              <a:r>
                <a:rPr lang="en-US" sz="1600" b="0" baseline="-25000" dirty="0">
                  <a:latin typeface="+mj-lt"/>
                  <a:cs typeface="Times New Roman"/>
                </a:rPr>
                <a:t>3</a:t>
              </a:r>
            </a:p>
          </p:txBody>
        </p:sp>
      </p:grpSp>
      <p:sp>
        <p:nvSpPr>
          <p:cNvPr id="17" name="Oval 16"/>
          <p:cNvSpPr/>
          <p:nvPr/>
        </p:nvSpPr>
        <p:spPr bwMode="auto">
          <a:xfrm>
            <a:off x="488462" y="1278839"/>
            <a:ext cx="478692" cy="46892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rgbClr val="0432FF"/>
              </a:solidFill>
              <a:effectLst/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846" y="13179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+mj-lt"/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868247" y="1265162"/>
            <a:ext cx="478692" cy="468923"/>
            <a:chOff x="2868247" y="699477"/>
            <a:chExt cx="478692" cy="468923"/>
          </a:xfrm>
        </p:grpSpPr>
        <p:sp>
          <p:nvSpPr>
            <p:cNvPr id="19" name="Oval 18"/>
            <p:cNvSpPr/>
            <p:nvPr/>
          </p:nvSpPr>
          <p:spPr bwMode="auto">
            <a:xfrm>
              <a:off x="2868247" y="699477"/>
              <a:ext cx="478692" cy="468923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46400" y="7483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47493" y="1290562"/>
            <a:ext cx="478692" cy="468923"/>
            <a:chOff x="2868247" y="699477"/>
            <a:chExt cx="478692" cy="468923"/>
          </a:xfrm>
        </p:grpSpPr>
        <p:sp>
          <p:nvSpPr>
            <p:cNvPr id="23" name="Oval 22"/>
            <p:cNvSpPr/>
            <p:nvPr/>
          </p:nvSpPr>
          <p:spPr bwMode="auto">
            <a:xfrm>
              <a:off x="2868247" y="699477"/>
              <a:ext cx="478692" cy="468923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46400" y="7483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5354" y="3846192"/>
            <a:ext cx="478692" cy="468923"/>
            <a:chOff x="2868247" y="699477"/>
            <a:chExt cx="478692" cy="468923"/>
          </a:xfrm>
        </p:grpSpPr>
        <p:sp>
          <p:nvSpPr>
            <p:cNvPr id="26" name="Oval 25"/>
            <p:cNvSpPr/>
            <p:nvPr/>
          </p:nvSpPr>
          <p:spPr bwMode="auto">
            <a:xfrm>
              <a:off x="2868247" y="699477"/>
              <a:ext cx="478692" cy="468923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46400" y="7483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84062" y="3945473"/>
            <a:ext cx="478692" cy="468923"/>
            <a:chOff x="2868247" y="699477"/>
            <a:chExt cx="478692" cy="468923"/>
          </a:xfrm>
        </p:grpSpPr>
        <p:sp>
          <p:nvSpPr>
            <p:cNvPr id="29" name="Oval 28"/>
            <p:cNvSpPr/>
            <p:nvPr/>
          </p:nvSpPr>
          <p:spPr bwMode="auto">
            <a:xfrm>
              <a:off x="2868247" y="699477"/>
              <a:ext cx="478692" cy="468923"/>
            </a:xfrm>
            <a:prstGeom prst="ellips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46400" y="7483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  <a:latin typeface="+mj-lt"/>
                </a:rPr>
                <a:t>5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053875" y="2068135"/>
            <a:ext cx="3090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  <a:latin typeface="+mj-lt"/>
              </a:rPr>
              <a:t>Milou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§"/>
            </a:pPr>
            <a:r>
              <a:rPr lang="en-US" sz="1600" dirty="0">
                <a:latin typeface="+mj-lt"/>
              </a:rPr>
              <a:t>Process 1, 2, 3, and 4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§"/>
            </a:pPr>
            <a:r>
              <a:rPr lang="en-US" sz="1600" dirty="0">
                <a:latin typeface="+mj-lt"/>
              </a:rPr>
              <a:t>Process 5 is not: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/>
              </a:rPr>
              <a:t> </a:t>
            </a:r>
            <a:r>
              <a:rPr lang="en-US" sz="1600" dirty="0">
                <a:latin typeface="+mj-lt"/>
              </a:rPr>
              <a:t>not at all a problem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    it can be easily rejected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    or is not a problem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§"/>
            </a:pPr>
            <a:r>
              <a:rPr lang="en-US" sz="1600" dirty="0">
                <a:latin typeface="+mj-lt"/>
              </a:rPr>
              <a:t>The magnitude of 2, 3 and 4 has been estimated, more details are shown in the next pages.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57766" y="3125226"/>
            <a:ext cx="10150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-FSR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29549" y="3121319"/>
            <a:ext cx="94769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-ISR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74206" y="5573397"/>
            <a:ext cx="94769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DVCS 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&amp;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-ISR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69712" y="5540185"/>
            <a:ext cx="101502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DVCS 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&amp;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-FSR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0A092B-CDA5-7A41-AB7E-CC624E8ABA1A}"/>
              </a:ext>
            </a:extLst>
          </p:cNvPr>
          <p:cNvSpPr txBox="1"/>
          <p:nvPr/>
        </p:nvSpPr>
        <p:spPr>
          <a:xfrm>
            <a:off x="1125641" y="3138142"/>
            <a:ext cx="7521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DVCS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2A0A1-0FB1-2848-8870-4ACEC7FBF579}"/>
              </a:ext>
            </a:extLst>
          </p:cNvPr>
          <p:cNvSpPr txBox="1"/>
          <p:nvPr/>
        </p:nvSpPr>
        <p:spPr>
          <a:xfrm>
            <a:off x="682897" y="635430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Precise Cross section measurements need precise corrections for BH</a:t>
            </a:r>
          </a:p>
        </p:txBody>
      </p:sp>
      <p:sp>
        <p:nvSpPr>
          <p:cNvPr id="37" name="Curved Right Arrow 36">
            <a:extLst>
              <a:ext uri="{FF2B5EF4-FFF2-40B4-BE49-F238E27FC236}">
                <a16:creationId xmlns:a16="http://schemas.microsoft.com/office/drawing/2014/main" id="{598B87D8-BF5B-C74D-8BE9-37A4DCD91531}"/>
              </a:ext>
            </a:extLst>
          </p:cNvPr>
          <p:cNvSpPr/>
          <p:nvPr/>
        </p:nvSpPr>
        <p:spPr bwMode="auto">
          <a:xfrm>
            <a:off x="5357290" y="4841766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20E17-27A0-0C4D-959D-C7D85969AB4F}"/>
              </a:ext>
            </a:extLst>
          </p:cNvPr>
          <p:cNvSpPr txBox="1"/>
          <p:nvPr/>
        </p:nvSpPr>
        <p:spPr>
          <a:xfrm>
            <a:off x="5919893" y="4802293"/>
            <a:ext cx="296587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All also included in new</a:t>
            </a:r>
          </a:p>
          <a:p>
            <a:pPr algn="l"/>
            <a:r>
              <a:rPr lang="en-US" dirty="0">
                <a:latin typeface="+mj-lt"/>
              </a:rPr>
              <a:t>EPIC generator</a:t>
            </a:r>
          </a:p>
          <a:p>
            <a:r>
              <a:rPr lang="en-US" sz="1000" dirty="0">
                <a:latin typeface="+mj-lt"/>
                <a:hlinkClick r:id="rId5"/>
              </a:rPr>
              <a:t>arXiv:2205.01762</a:t>
            </a:r>
            <a:r>
              <a:rPr lang="en-US" sz="1000" dirty="0">
                <a:latin typeface="+mj-lt"/>
              </a:rPr>
              <a:t>, Eur. Phys. J. C 82, 819 (2022)</a:t>
            </a:r>
          </a:p>
        </p:txBody>
      </p:sp>
    </p:spTree>
    <p:extLst>
      <p:ext uri="{BB962C8B-B14F-4D97-AF65-F5344CB8AC3E}">
        <p14:creationId xmlns:p14="http://schemas.microsoft.com/office/powerpoint/2010/main" val="119287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 Fraction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84814" y="951693"/>
            <a:ext cx="2668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</a:rPr>
              <a:t>5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 x 100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sz="1600" dirty="0">
              <a:solidFill>
                <a:srgbClr val="0000FF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BH subtraction will be important, at large y, depending on the x-Q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bin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4664" y="2586671"/>
            <a:ext cx="113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+mj-lt"/>
                <a:cs typeface="Comic Sans MS"/>
              </a:rPr>
              <a:t>BUT…</a:t>
            </a:r>
          </a:p>
        </p:txBody>
      </p:sp>
      <p:pic>
        <p:nvPicPr>
          <p:cNvPr id="5" name="Picture 4" descr="5x100_gpd_bhfracbinbybi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" y="675217"/>
            <a:ext cx="5669280" cy="5669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2778" y="3357563"/>
            <a:ext cx="25935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5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 x 100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sz="16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1600" dirty="0">
                <a:latin typeface="+mj-lt"/>
              </a:rPr>
              <a:t>        and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5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 x 250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are overlapping:</a:t>
            </a:r>
          </a:p>
          <a:p>
            <a:r>
              <a:rPr lang="en-US" sz="1600" dirty="0" err="1">
                <a:latin typeface="+mj-lt"/>
              </a:rPr>
              <a:t>x</a:t>
            </a:r>
            <a:r>
              <a:rPr lang="en-US" sz="1600" dirty="0">
                <a:latin typeface="+mj-lt"/>
              </a:rPr>
              <a:t>-sec. measurements at 5x250 at low-y can </a:t>
            </a:r>
          </a:p>
          <a:p>
            <a:r>
              <a:rPr lang="en-US" sz="1600" dirty="0">
                <a:latin typeface="+mj-lt"/>
              </a:rPr>
              <a:t>crosscheck the BH </a:t>
            </a:r>
          </a:p>
          <a:p>
            <a:r>
              <a:rPr lang="en-US" sz="1600" dirty="0" err="1">
                <a:latin typeface="+mj-lt"/>
              </a:rPr>
              <a:t>subtrac</a:t>
            </a:r>
            <a:r>
              <a:rPr lang="en-US" sz="1600" dirty="0">
                <a:latin typeface="+mj-lt"/>
              </a:rPr>
              <a:t>. made for 5x100   </a:t>
            </a:r>
          </a:p>
        </p:txBody>
      </p:sp>
      <p:pic>
        <p:nvPicPr>
          <p:cNvPr id="13" name="Picture 12" descr="20x250_gpd_bhfracbinbybi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640" y="1619573"/>
            <a:ext cx="5039360" cy="5039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1312" y="57788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</a:rPr>
              <a:t>20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</a:rPr>
              <a:t> x 250 </a:t>
            </a:r>
            <a:r>
              <a:rPr lang="en-US" sz="1600" dirty="0" err="1">
                <a:solidFill>
                  <a:srgbClr val="0000FF"/>
                </a:solidFill>
                <a:latin typeface="+mj-lt"/>
              </a:rPr>
              <a:t>GeV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BH subtraction will be not an issue for y&lt;0.6 </a:t>
            </a:r>
          </a:p>
        </p:txBody>
      </p:sp>
    </p:spTree>
    <p:extLst>
      <p:ext uri="{BB962C8B-B14F-4D97-AF65-F5344CB8AC3E}">
        <p14:creationId xmlns:p14="http://schemas.microsoft.com/office/powerpoint/2010/main" val="358825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14115 -0.2516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1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24531 -0.0694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-34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04E26-104F-9C49-80E0-9123BB2E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Rosenbluth</a:t>
            </a:r>
            <a:r>
              <a:rPr lang="en-US" dirty="0"/>
              <a:t> Separation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695940"/>
            <a:ext cx="4445000" cy="33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66" y="1695940"/>
            <a:ext cx="4436534" cy="332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355" y="1351030"/>
            <a:ext cx="875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Rosenbluth</a:t>
            </a:r>
            <a:r>
              <a:rPr lang="en-US" dirty="0">
                <a:latin typeface="+mj-lt"/>
              </a:rPr>
              <a:t> separation of the electroproduction cross section</a:t>
            </a:r>
          </a:p>
          <a:p>
            <a:r>
              <a:rPr lang="en-US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  <a:sym typeface="Wingdings" pitchFamily="2" charset="2"/>
              </a:rPr>
              <a:t> verify MC based BH corrections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6702" y="5251992"/>
            <a:ext cx="9158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The statistical uncertainties include all the selection criteria to suppress the BH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exponential |</a:t>
            </a:r>
            <a:r>
              <a:rPr lang="en-US" dirty="0" err="1">
                <a:latin typeface="+mj-lt"/>
              </a:rPr>
              <a:t>t</a:t>
            </a:r>
            <a:r>
              <a:rPr lang="en-US" dirty="0">
                <a:latin typeface="+mj-lt"/>
              </a:rPr>
              <a:t>|-dependence assumed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5A85D50-B897-1641-A17D-3518997A76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4386" y="675760"/>
          <a:ext cx="4318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30" name="Equation" r:id="rId5" imgW="1727200" imgH="215900" progId="Equation.3">
                  <p:embed/>
                </p:oleObj>
              </mc:Choice>
              <mc:Fallback>
                <p:oleObj name="Equation" r:id="rId5" imgW="1727200" imgH="21590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5A85D50-B897-1641-A17D-3518997A7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4386" y="675760"/>
                        <a:ext cx="43180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1068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reduced scattered proton acceptance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16340" y="1897801"/>
            <a:ext cx="1252690" cy="729533"/>
            <a:chOff x="6324599" y="2032718"/>
            <a:chExt cx="1252690" cy="729533"/>
          </a:xfrm>
        </p:grpSpPr>
        <p:sp>
          <p:nvSpPr>
            <p:cNvPr id="9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+mj-lt"/>
                </a:rPr>
                <a:t>Fourier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+mj-lt"/>
                  <a:cs typeface="Comic Sans MS"/>
                </a:rPr>
                <a:t>Transform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46561" y="1228590"/>
            <a:ext cx="11836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Comic Sans MS"/>
              </a:rPr>
              <a:t>Plots from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EIC WP: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8304" y="1369855"/>
            <a:ext cx="2751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Re</a:t>
            </a:r>
            <a:r>
              <a:rPr lang="en-US" sz="1600" b="1" dirty="0">
                <a:solidFill>
                  <a:srgbClr val="0000FF"/>
                </a:solidFill>
                <a:latin typeface="+mj-lt"/>
                <a:cs typeface="Comic Sans MS"/>
              </a:rPr>
              <a:t>quirement:</a:t>
            </a:r>
          </a:p>
          <a:p>
            <a:r>
              <a:rPr lang="en-US" sz="1600" dirty="0">
                <a:latin typeface="+mj-lt"/>
                <a:cs typeface="Comic Sans MS"/>
              </a:rPr>
              <a:t>∫L</a:t>
            </a:r>
            <a:r>
              <a:rPr lang="en-US" sz="1600" baseline="-25000" dirty="0">
                <a:latin typeface="+mj-lt"/>
                <a:cs typeface="Comic Sans MS"/>
              </a:rPr>
              <a:t>int</a:t>
            </a:r>
            <a:r>
              <a:rPr lang="en-US" sz="1600" dirty="0">
                <a:latin typeface="+mj-lt"/>
                <a:cs typeface="Comic Sans MS"/>
              </a:rPr>
              <a:t>=10fb</a:t>
            </a:r>
            <a:r>
              <a:rPr lang="en-US" sz="1600" baseline="30000" dirty="0">
                <a:latin typeface="+mj-lt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0.18 &lt; 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 (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) &lt; 1.3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Comic Sans MS"/>
              </a:rPr>
              <a:t>0.03 &lt; |t| (GeV</a:t>
            </a:r>
            <a:r>
              <a:rPr lang="en-US" sz="1600" baseline="30000" dirty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Comic Sans MS"/>
              </a:rPr>
              <a:t>)&lt; 1.6</a:t>
            </a:r>
            <a:endParaRPr lang="en-US" sz="1600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712" y="3116489"/>
            <a:ext cx="28701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Comic Sans MS"/>
              </a:rPr>
              <a:t>∫L</a:t>
            </a:r>
            <a:r>
              <a:rPr lang="en-US" sz="1600" baseline="-25000" dirty="0">
                <a:latin typeface="+mj-lt"/>
                <a:cs typeface="Comic Sans MS"/>
              </a:rPr>
              <a:t>int</a:t>
            </a:r>
            <a:r>
              <a:rPr lang="en-US" sz="1600" dirty="0">
                <a:latin typeface="+mj-lt"/>
                <a:cs typeface="Comic Sans MS"/>
              </a:rPr>
              <a:t>=10fb</a:t>
            </a:r>
            <a:r>
              <a:rPr lang="en-US" sz="1600" baseline="30000" dirty="0">
                <a:latin typeface="+mj-lt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Comic Sans MS"/>
              </a:rPr>
              <a:t>0.44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 &lt; |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| (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) &lt; 1.3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81393" y="3064923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lower </a:t>
            </a:r>
          </a:p>
          <a:p>
            <a:pPr algn="ctr"/>
            <a:r>
              <a:rPr lang="en-US" sz="1600" dirty="0" err="1"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latin typeface="+mj-lt"/>
                <a:cs typeface="Comic Sans MS"/>
              </a:rPr>
              <a:t>t</a:t>
            </a:r>
            <a:r>
              <a:rPr lang="en-US" sz="1600" dirty="0">
                <a:latin typeface="+mj-lt"/>
                <a:cs typeface="Comic Sans MS"/>
              </a:rPr>
              <a:t>-acceptance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736982"/>
            <a:ext cx="2160270" cy="20535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43" y="4736982"/>
            <a:ext cx="2160270" cy="20535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03523" y="5019256"/>
            <a:ext cx="2751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Comic Sans MS"/>
              </a:rPr>
              <a:t>∫L</a:t>
            </a:r>
            <a:r>
              <a:rPr lang="en-US" sz="1600" baseline="-25000" dirty="0">
                <a:latin typeface="+mj-lt"/>
                <a:cs typeface="Comic Sans MS"/>
              </a:rPr>
              <a:t>int</a:t>
            </a:r>
            <a:r>
              <a:rPr lang="en-US" sz="1600" dirty="0">
                <a:latin typeface="+mj-lt"/>
                <a:cs typeface="Comic Sans MS"/>
              </a:rPr>
              <a:t>=10fb</a:t>
            </a:r>
            <a:r>
              <a:rPr lang="en-US" sz="1600" baseline="30000" dirty="0">
                <a:latin typeface="+mj-lt"/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0.18 &lt; |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+mj-lt"/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| (</a:t>
            </a:r>
            <a:r>
              <a:rPr lang="en-US" sz="1600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) &lt;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Comic Sans MS"/>
              </a:rPr>
              <a:t>0.8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7580" y="5206992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latin typeface="+mj-lt"/>
                <a:cs typeface="Comic Sans MS"/>
              </a:rPr>
              <a:t>high</a:t>
            </a:r>
          </a:p>
          <a:p>
            <a:pPr algn="ctr"/>
            <a:r>
              <a:rPr lang="en-US" sz="1600" dirty="0" err="1"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latin typeface="+mj-lt"/>
                <a:cs typeface="Comic Sans MS"/>
              </a:rPr>
              <a:t>t</a:t>
            </a:r>
            <a:r>
              <a:rPr lang="en-US" sz="1600" dirty="0">
                <a:latin typeface="+mj-lt"/>
                <a:cs typeface="Comic Sans MS"/>
              </a:rPr>
              <a:t>-acceptance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619"/>
            <a:ext cx="2160270" cy="2053590"/>
          </a:xfrm>
          <a:prstGeom prst="rect">
            <a:avLst/>
          </a:prstGeom>
        </p:spPr>
      </p:pic>
      <p:pic>
        <p:nvPicPr>
          <p:cNvPr id="6" name="Picture 5" descr="fig_dsdt_20x250_dvcs_10f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948524"/>
            <a:ext cx="2160270" cy="2053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726" y="597895"/>
            <a:ext cx="163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Measurement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22" y="2850378"/>
            <a:ext cx="2160270" cy="2053590"/>
          </a:xfrm>
          <a:prstGeom prst="rect">
            <a:avLst/>
          </a:prstGeom>
        </p:spPr>
      </p:pic>
      <p:pic>
        <p:nvPicPr>
          <p:cNvPr id="7" name="Picture 6" descr="fig_int_20x250_dvcs_10fb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88" y="953864"/>
            <a:ext cx="2160270" cy="20535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13876" y="579995"/>
            <a:ext cx="215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Physics </a:t>
            </a:r>
            <a:r>
              <a:rPr lang="en-US" dirty="0" err="1">
                <a:solidFill>
                  <a:srgbClr val="0000FF"/>
                </a:solidFill>
                <a:latin typeface="+mj-lt"/>
                <a:cs typeface="Comic Sans MS"/>
              </a:rPr>
              <a:t>Obsevable</a:t>
            </a:r>
            <a:endParaRPr lang="en-US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911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9A2F7C-3D2E-1E43-9F13-451B38E2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590D6-479C-B842-8D06-CC41F50E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Far-Forward Detectors: Roman Pots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B64A17-315D-564C-8C01-B1CC77D550CF}"/>
                  </a:ext>
                </a:extLst>
              </p:cNvPr>
              <p:cNvSpPr txBox="1"/>
              <p:nvPr/>
            </p:nvSpPr>
            <p:spPr>
              <a:xfrm>
                <a:off x="145335" y="4926984"/>
                <a:ext cx="5622428" cy="1588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  <a:latin typeface="+mj-lt"/>
                  </a:rPr>
                  <a:t>Note: </a:t>
                </a:r>
              </a:p>
              <a:p>
                <a:endParaRPr lang="en-US" sz="1600" b="1" dirty="0">
                  <a:solidFill>
                    <a:srgbClr val="0432FF"/>
                  </a:solidFill>
                  <a:latin typeface="+mj-lt"/>
                </a:endParaRPr>
              </a:p>
              <a:p>
                <a:r>
                  <a:rPr lang="en-US" sz="1600" dirty="0">
                    <a:solidFill>
                      <a:srgbClr val="0000FF"/>
                    </a:solidFill>
                    <a:latin typeface="+mj-lt"/>
                    <a:sym typeface="Wingdings" pitchFamily="2" charset="2"/>
                  </a:rPr>
                  <a:t></a:t>
                </a:r>
                <a:r>
                  <a:rPr lang="en-US" sz="1600" dirty="0">
                    <a:latin typeface="+mj-lt"/>
                    <a:sym typeface="Wingdings" pitchFamily="2" charset="2"/>
                  </a:rPr>
                  <a:t> high luminosity and </a:t>
                </a:r>
                <a:r>
                  <a:rPr lang="en-US" sz="1600" dirty="0">
                    <a:latin typeface="+mj-lt"/>
                  </a:rPr>
                  <a:t>low </a:t>
                </a:r>
                <a:r>
                  <a:rPr lang="en-US" sz="1600" dirty="0" err="1">
                    <a:latin typeface="+mj-lt"/>
                  </a:rPr>
                  <a:t>p</a:t>
                </a:r>
                <a:r>
                  <a:rPr lang="en-US" sz="1600" baseline="-25000" dirty="0" err="1">
                    <a:latin typeface="+mj-lt"/>
                  </a:rPr>
                  <a:t>T</a:t>
                </a:r>
                <a:r>
                  <a:rPr lang="en-US" sz="1600" dirty="0">
                    <a:latin typeface="+mj-lt"/>
                  </a:rPr>
                  <a:t> acceptance for forward scattered particles are anticorrelated</a:t>
                </a:r>
              </a:p>
              <a:p>
                <a:r>
                  <a:rPr lang="en-US" sz="1600" dirty="0">
                    <a:latin typeface="+mj-lt"/>
                  </a:rPr>
                  <a:t>Luminosity increases if </a:t>
                </a:r>
                <a:r>
                  <a:rPr lang="en-US" sz="1600" dirty="0">
                    <a:latin typeface="Symbol" pitchFamily="2" charset="2"/>
                  </a:rPr>
                  <a:t>b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* ↓ &amp;divergence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′∗</m:t>
                        </m:r>
                      </m:sup>
                    </m:sSup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↑</a:t>
                </a:r>
              </a:p>
              <a:p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Highest luminosity 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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 smallest low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p</a:t>
                </a:r>
                <a:r>
                  <a:rPr lang="en-US" sz="1600" baseline="-25000" dirty="0" err="1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T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 acceptance at RPs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B64A17-315D-564C-8C01-B1CC77D55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35" y="4926984"/>
                <a:ext cx="5622428" cy="1588961"/>
              </a:xfrm>
              <a:prstGeom prst="rect">
                <a:avLst/>
              </a:prstGeom>
              <a:blipFill>
                <a:blip r:embed="rId2"/>
                <a:stretch>
                  <a:fillRect l="-225" t="-794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5C171-6FE8-6E41-86E4-2AB44630F666}"/>
                  </a:ext>
                </a:extLst>
              </p:cNvPr>
              <p:cNvSpPr txBox="1"/>
              <p:nvPr/>
            </p:nvSpPr>
            <p:spPr>
              <a:xfrm>
                <a:off x="819413" y="4820576"/>
                <a:ext cx="1821820" cy="3882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  <m:rad>
                            <m:radPr>
                              <m:degHide m:val="on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 dirty="0" err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</m:rad>
                        </m:e>
                      </m:borderBox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85C171-6FE8-6E41-86E4-2AB44630F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13" y="4820576"/>
                <a:ext cx="1821820" cy="388230"/>
              </a:xfrm>
              <a:prstGeom prst="rect">
                <a:avLst/>
              </a:prstGeom>
              <a:blipFill>
                <a:blip r:embed="rId3"/>
                <a:stretch>
                  <a:fillRect r="-14583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7151248-7DA5-F443-8ECE-AE69383AA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821" y="4317998"/>
            <a:ext cx="3630502" cy="2445652"/>
          </a:xfrm>
          <a:prstGeom prst="rect">
            <a:avLst/>
          </a:prstGeom>
        </p:spPr>
      </p:pic>
      <p:pic>
        <p:nvPicPr>
          <p:cNvPr id="8" name="Picture 7" descr="fig_dsdt_20x250_dvcs_10fb.eps">
            <a:extLst>
              <a:ext uri="{FF2B5EF4-FFF2-40B4-BE49-F238E27FC236}">
                <a16:creationId xmlns:a16="http://schemas.microsoft.com/office/drawing/2014/main" id="{605E5FC9-EA94-7B41-B388-10B0F648C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8" y="604147"/>
            <a:ext cx="4305442" cy="40928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926F98-D6D8-C14C-A570-F85316CCC08C}"/>
              </a:ext>
            </a:extLst>
          </p:cNvPr>
          <p:cNvCxnSpPr>
            <a:cxnSpLocks/>
          </p:cNvCxnSpPr>
          <p:nvPr/>
        </p:nvCxnSpPr>
        <p:spPr>
          <a:xfrm flipV="1">
            <a:off x="1539728" y="1035391"/>
            <a:ext cx="0" cy="321735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5C7388-C431-484F-8864-5E37CA8F4975}"/>
              </a:ext>
            </a:extLst>
          </p:cNvPr>
          <p:cNvCxnSpPr/>
          <p:nvPr/>
        </p:nvCxnSpPr>
        <p:spPr>
          <a:xfrm>
            <a:off x="1354330" y="2572469"/>
            <a:ext cx="39542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685BD6D-E9D8-0A46-9283-B5EDFAC0148A}"/>
              </a:ext>
            </a:extLst>
          </p:cNvPr>
          <p:cNvSpPr txBox="1"/>
          <p:nvPr/>
        </p:nvSpPr>
        <p:spPr>
          <a:xfrm>
            <a:off x="1738467" y="256648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+mj-lt"/>
              </a:rPr>
              <a:t>HD</a:t>
            </a:r>
            <a:endParaRPr lang="en-US" sz="16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D795D-E277-D04C-9D56-23A90041A195}"/>
              </a:ext>
            </a:extLst>
          </p:cNvPr>
          <p:cNvSpPr txBox="1"/>
          <p:nvPr/>
        </p:nvSpPr>
        <p:spPr>
          <a:xfrm>
            <a:off x="970821" y="257246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+mj-lt"/>
              </a:rPr>
              <a:t>HA</a:t>
            </a:r>
            <a:endParaRPr lang="en-US" sz="16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78DE0-15E3-C940-8C9E-202762111669}"/>
              </a:ext>
            </a:extLst>
          </p:cNvPr>
          <p:cNvSpPr txBox="1"/>
          <p:nvPr/>
        </p:nvSpPr>
        <p:spPr>
          <a:xfrm>
            <a:off x="4683730" y="865614"/>
            <a:ext cx="4305441" cy="230832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two configurations: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acceptance: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measure the low-t region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lowest t impacted by beam optics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divergence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measure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high-t tail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highest t reach driven by IR magnet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design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bore size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AFF7E-DE95-A040-A287-F5F632432A10}"/>
              </a:ext>
            </a:extLst>
          </p:cNvPr>
          <p:cNvSpPr txBox="1"/>
          <p:nvPr/>
        </p:nvSpPr>
        <p:spPr>
          <a:xfrm>
            <a:off x="3348763" y="1029457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 p</a:t>
            </a:r>
            <a:r>
              <a:rPr lang="en-US" sz="16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78364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D9F49-42FA-2645-BC94-AB544EA63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93C5830-40F3-F04E-B2E3-10E6672BA8FF}" type="slidenum">
              <a:rPr lang="en-US" smtClean="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668928D-3B85-5244-B7F9-A0C6B72D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Disentangle Different CFFs and constrain GPDs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81E569-BD2B-C843-B7D7-AC6DD575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71" y="1675227"/>
            <a:ext cx="767545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1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A7A7B8-3A53-A34A-AE6B-582E3E55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25A22-DA25-2143-AAE4-1DDFD67C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DVCS and TCS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DC404-DC64-5C44-B04E-1F0BE6015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" t="4912" r="673" b="-5000"/>
          <a:stretch/>
        </p:blipFill>
        <p:spPr>
          <a:xfrm>
            <a:off x="138734" y="763812"/>
            <a:ext cx="1585519" cy="2383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33C70FA-618F-E448-B90F-7B2C01C42934}"/>
              </a:ext>
            </a:extLst>
          </p:cNvPr>
          <p:cNvGrpSpPr/>
          <p:nvPr/>
        </p:nvGrpSpPr>
        <p:grpSpPr>
          <a:xfrm>
            <a:off x="2251676" y="746703"/>
            <a:ext cx="2456164" cy="261939"/>
            <a:chOff x="8925886" y="3167063"/>
            <a:chExt cx="2456164" cy="2619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186C87-1C49-874A-A702-629400376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041" t="1" b="49999"/>
            <a:stretch/>
          </p:blipFill>
          <p:spPr>
            <a:xfrm>
              <a:off x="8925886" y="3167063"/>
              <a:ext cx="1880226" cy="2619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8F0DCD-B639-C44E-A1A5-C3B0B2500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50230" r="92851" b="1130"/>
            <a:stretch/>
          </p:blipFill>
          <p:spPr>
            <a:xfrm>
              <a:off x="10689674" y="3167063"/>
              <a:ext cx="692376" cy="26193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14D782-EA6B-EF48-A23C-E3CAAF7DD7ED}"/>
              </a:ext>
            </a:extLst>
          </p:cNvPr>
          <p:cNvGrpSpPr/>
          <p:nvPr/>
        </p:nvGrpSpPr>
        <p:grpSpPr>
          <a:xfrm>
            <a:off x="-4508" y="1137960"/>
            <a:ext cx="4898622" cy="4308872"/>
            <a:chOff x="-26450" y="1672186"/>
            <a:chExt cx="4898622" cy="43088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D4497D-6DA6-354E-948C-4A4D47059489}"/>
                </a:ext>
              </a:extLst>
            </p:cNvPr>
            <p:cNvSpPr txBox="1"/>
            <p:nvPr/>
          </p:nvSpPr>
          <p:spPr>
            <a:xfrm>
              <a:off x="-26450" y="1672186"/>
              <a:ext cx="4898622" cy="430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>
                  <a:srgbClr val="0432FF"/>
                </a:buClr>
              </a:pPr>
              <a:r>
                <a:rPr lang="en-US" sz="1800" b="0" i="0" u="sng" strike="noStrike" baseline="0" dirty="0">
                  <a:latin typeface="+mj-lt"/>
                </a:rPr>
                <a:t>assess to chiral-even GPDs and EMT</a:t>
              </a:r>
              <a:endParaRPr lang="en-US" dirty="0">
                <a:latin typeface="+mj-lt"/>
              </a:endParaRPr>
            </a:p>
            <a:p>
              <a:pPr algn="l">
                <a:buClr>
                  <a:srgbClr val="0432FF"/>
                </a:buClr>
              </a:pPr>
              <a:r>
                <a:rPr lang="en-US" sz="1600" b="0" i="0" u="none" strike="noStrike" baseline="0" dirty="0">
                  <a:latin typeface="+mj-lt"/>
                </a:rPr>
                <a:t>These exclusive channels challenge the detector</a:t>
              </a:r>
            </a:p>
            <a:p>
              <a:pPr marL="742950" lvl="1" indent="-285750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dirty="0">
                  <a:latin typeface="+mj-lt"/>
                </a:rPr>
                <a:t>DVCS: high energy </a:t>
              </a:r>
              <a:r>
                <a:rPr lang="en-US" sz="1600" dirty="0">
                  <a:latin typeface="Symbol" pitchFamily="2" charset="2"/>
                </a:rPr>
                <a:t>g</a:t>
              </a:r>
            </a:p>
            <a:p>
              <a:pPr marL="742950" lvl="1" indent="-285750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b="0" i="0" u="none" strike="noStrike" baseline="0" dirty="0">
                  <a:latin typeface="+mj-lt"/>
                </a:rPr>
                <a:t>TCS: di-lepton pair</a:t>
              </a:r>
            </a:p>
            <a:p>
              <a:pPr marL="742950" lvl="1" indent="-285750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dirty="0">
                  <a:latin typeface="+mj-lt"/>
                </a:rPr>
                <a:t>TCS scattered e at very small angles (not always detectable, in spite of FB)</a:t>
              </a:r>
            </a:p>
            <a:p>
              <a:pPr marL="742950" lvl="1" indent="-285750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b="0" i="0" u="none" strike="noStrike" baseline="0" dirty="0">
                  <a:latin typeface="+mj-lt"/>
                </a:rPr>
                <a:t>FB detectors key of the require measurement in large /t/-range (0.03-1.6 GeV</a:t>
              </a:r>
              <a:r>
                <a:rPr lang="en-US" sz="1600" b="0" i="0" u="none" strike="noStrike" baseline="30000" dirty="0">
                  <a:latin typeface="+mj-lt"/>
                </a:rPr>
                <a:t>2</a:t>
              </a:r>
              <a:r>
                <a:rPr lang="en-US" sz="1600" b="0" i="0" u="none" strike="noStrike" baseline="0" dirty="0">
                  <a:latin typeface="+mj-lt"/>
                </a:rPr>
                <a:t>) </a:t>
              </a:r>
              <a:r>
                <a:rPr lang="en-US" sz="1600" b="0" i="0" u="none" strike="noStrike" baseline="0" dirty="0">
                  <a:solidFill>
                    <a:srgbClr val="0432FF"/>
                  </a:solidFill>
                  <a:latin typeface="+mj-lt"/>
                  <a:sym typeface="Wingdings" panose="05000000000000000000" pitchFamily="2" charset="2"/>
                </a:rPr>
                <a:t></a:t>
              </a:r>
              <a:r>
                <a:rPr lang="en-US" sz="1600" b="0" i="0" u="none" strike="noStrike" baseline="0" dirty="0">
                  <a:latin typeface="+mj-lt"/>
                  <a:sym typeface="Wingdings" panose="05000000000000000000" pitchFamily="2" charset="2"/>
                </a:rPr>
                <a:t> IMPACT PARAMETER by Fourier transformation</a:t>
              </a:r>
              <a:endParaRPr lang="en-US" sz="1600" b="0" i="0" u="none" strike="noStrike" baseline="0" dirty="0">
                <a:latin typeface="+mj-lt"/>
              </a:endParaRPr>
            </a:p>
            <a:p>
              <a:pPr marL="285750" indent="-285750" algn="l">
                <a:buClr>
                  <a:srgbClr val="0432FF"/>
                </a:buClr>
                <a:buFont typeface="Wingdings" pitchFamily="2" charset="2"/>
                <a:buChar char="§"/>
              </a:pPr>
              <a:endParaRPr lang="en-US" sz="1600" dirty="0">
                <a:latin typeface="+mj-lt"/>
              </a:endParaRPr>
            </a:p>
            <a:p>
              <a:pPr algn="l">
                <a:buClr>
                  <a:srgbClr val="0432FF"/>
                </a:buClr>
              </a:pPr>
              <a:r>
                <a:rPr lang="en-US" sz="1600" b="0" i="0" u="none" strike="noStrike" baseline="0" dirty="0">
                  <a:solidFill>
                    <a:srgbClr val="0432FF"/>
                  </a:solidFill>
                  <a:latin typeface="+mj-lt"/>
                </a:rPr>
                <a:t>KEY: </a:t>
              </a:r>
            </a:p>
            <a:p>
              <a:pPr marL="342900" indent="-342900" algn="l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b="0" i="0" u="none" strike="noStrike" baseline="0" dirty="0">
                  <a:solidFill>
                    <a:srgbClr val="0432FF"/>
                  </a:solidFill>
                  <a:latin typeface="+mj-lt"/>
                </a:rPr>
                <a:t>Acceptance (including FF, possibly also FB)</a:t>
              </a:r>
            </a:p>
            <a:p>
              <a:pPr marL="342900" indent="-342900" algn="l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fine resolution and good PID for </a:t>
              </a:r>
              <a:r>
                <a:rPr lang="en-US" sz="1600" dirty="0">
                  <a:solidFill>
                    <a:srgbClr val="0432FF"/>
                  </a:solidFill>
                  <a:latin typeface="Symbol" pitchFamily="2" charset="2"/>
                </a:rPr>
                <a:t>g</a:t>
              </a: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, </a:t>
              </a:r>
              <a:r>
                <a:rPr lang="en-US" sz="1600" dirty="0">
                  <a:solidFill>
                    <a:srgbClr val="0432FF"/>
                  </a:solidFill>
                  <a:latin typeface="Symbol" pitchFamily="2" charset="2"/>
                </a:rPr>
                <a:t>p</a:t>
              </a:r>
              <a:r>
                <a:rPr lang="en-US" sz="1600" baseline="30000" dirty="0">
                  <a:solidFill>
                    <a:srgbClr val="0432FF"/>
                  </a:solidFill>
                  <a:latin typeface="+mj-lt"/>
                </a:rPr>
                <a:t>0</a:t>
              </a: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, e required for </a:t>
              </a:r>
              <a:r>
                <a:rPr lang="en-US" sz="1600" u="sng" dirty="0">
                  <a:solidFill>
                    <a:srgbClr val="0432FF"/>
                  </a:solidFill>
                  <a:latin typeface="+mj-lt"/>
                </a:rPr>
                <a:t>background suppression</a:t>
              </a:r>
              <a:endParaRPr lang="en-US" sz="1600" b="0" i="0" u="sng" strike="noStrike" baseline="0" dirty="0">
                <a:solidFill>
                  <a:srgbClr val="0432FF"/>
                </a:solidFill>
                <a:latin typeface="+mj-lt"/>
              </a:endParaRPr>
            </a:p>
            <a:p>
              <a:pPr marL="342900" indent="-342900" algn="l">
                <a:buClr>
                  <a:srgbClr val="0432FF"/>
                </a:buClr>
                <a:buFont typeface="Wingdings" pitchFamily="2" charset="2"/>
                <a:buChar char="§"/>
              </a:pP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Calorimetry (also </a:t>
              </a:r>
              <a:r>
                <a:rPr lang="en-US" sz="1600" dirty="0" err="1">
                  <a:solidFill>
                    <a:srgbClr val="0432FF"/>
                  </a:solidFill>
                  <a:latin typeface="+mj-lt"/>
                </a:rPr>
                <a:t>HCal</a:t>
              </a:r>
              <a:r>
                <a:rPr lang="en-US" sz="1600" dirty="0">
                  <a:solidFill>
                    <a:srgbClr val="0432FF"/>
                  </a:solidFill>
                  <a:latin typeface="+mj-lt"/>
                </a:rPr>
                <a:t> potentialities in the barrel)</a:t>
              </a:r>
              <a:endParaRPr lang="en-US" sz="1600" b="0" i="0" u="none" strike="noStrike" baseline="0" dirty="0">
                <a:solidFill>
                  <a:srgbClr val="0432FF"/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DD1E88-A07D-104A-B155-0FED9E52E698}"/>
                </a:ext>
              </a:extLst>
            </p:cNvPr>
            <p:cNvSpPr txBox="1"/>
            <p:nvPr/>
          </p:nvSpPr>
          <p:spPr>
            <a:xfrm>
              <a:off x="2946409" y="2291510"/>
              <a:ext cx="1462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at mid rapidity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CD0B470A-2D68-3241-AF81-9910E80EF4A8}"/>
                </a:ext>
              </a:extLst>
            </p:cNvPr>
            <p:cNvSpPr/>
            <p:nvPr/>
          </p:nvSpPr>
          <p:spPr>
            <a:xfrm>
              <a:off x="2690269" y="2250912"/>
              <a:ext cx="276654" cy="497048"/>
            </a:xfrm>
            <a:prstGeom prst="rightBrace">
              <a:avLst>
                <a:gd name="adj1" fmla="val 40151"/>
                <a:gd name="adj2" fmla="val 50000"/>
              </a:avLst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F36B95E-2BEE-B74B-97F1-4A2CEA7F98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518"/>
          <a:stretch/>
        </p:blipFill>
        <p:spPr>
          <a:xfrm>
            <a:off x="5620489" y="763812"/>
            <a:ext cx="3080497" cy="2596879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F848C5-7CE3-F14D-93BD-2985E893BDFC}"/>
              </a:ext>
            </a:extLst>
          </p:cNvPr>
          <p:cNvSpPr txBox="1"/>
          <p:nvPr/>
        </p:nvSpPr>
        <p:spPr>
          <a:xfrm>
            <a:off x="7817860" y="1657023"/>
            <a:ext cx="131369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FB gap intrinsic in </a:t>
            </a:r>
          </a:p>
          <a:p>
            <a:r>
              <a:rPr lang="en-US" sz="1200" dirty="0"/>
              <a:t>beam-line design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03EC3C-AFCF-DE4A-9FBF-546878AF4B83}"/>
              </a:ext>
            </a:extLst>
          </p:cNvPr>
          <p:cNvCxnSpPr>
            <a:cxnSpLocks/>
          </p:cNvCxnSpPr>
          <p:nvPr/>
        </p:nvCxnSpPr>
        <p:spPr>
          <a:xfrm flipH="1">
            <a:off x="6393927" y="1732881"/>
            <a:ext cx="1425065" cy="16142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66190-375A-9A43-BD25-6E49E3E23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114" y="3565604"/>
            <a:ext cx="3768801" cy="2562785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99253D-9B5B-774F-B2B0-DDD081712756}"/>
              </a:ext>
            </a:extLst>
          </p:cNvPr>
          <p:cNvSpPr txBox="1"/>
          <p:nvPr/>
        </p:nvSpPr>
        <p:spPr>
          <a:xfrm>
            <a:off x="5977498" y="6144955"/>
            <a:ext cx="31518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TCS and Bethe-</a:t>
            </a:r>
            <a:r>
              <a:rPr lang="en-US" sz="1200" dirty="0" err="1"/>
              <a:t>Heitler</a:t>
            </a:r>
            <a:r>
              <a:rPr lang="en-US" sz="1200" dirty="0"/>
              <a:t> (~100 more abundant !) </a:t>
            </a:r>
          </a:p>
          <a:p>
            <a:r>
              <a:rPr lang="en-US" sz="1200" dirty="0"/>
              <a:t>same kinematics, </a:t>
            </a:r>
          </a:p>
          <a:p>
            <a:r>
              <a:rPr lang="en-US" sz="1200" dirty="0"/>
              <a:t>their interference results in spin asymmetries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D89D54-C3A9-E641-A9BC-3B80C40D51A6}"/>
              </a:ext>
            </a:extLst>
          </p:cNvPr>
          <p:cNvSpPr txBox="1"/>
          <p:nvPr/>
        </p:nvSpPr>
        <p:spPr>
          <a:xfrm>
            <a:off x="2570106" y="5864589"/>
            <a:ext cx="3010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Q′ is the invariant mass of the lepton pair</a:t>
            </a:r>
          </a:p>
          <a:p>
            <a:pPr marL="171450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00" b="0" i="0" u="none" strike="noStrike" baseline="0" dirty="0">
                <a:latin typeface="Symbol" panose="05050102010706020507" pitchFamily="18" charset="2"/>
              </a:rPr>
              <a:t>t</a:t>
            </a:r>
            <a:r>
              <a:rPr lang="en-US" sz="1000" b="0" i="0" u="none" strike="noStrike" baseline="0" dirty="0">
                <a:latin typeface="ComputerModernSans-MathitalicRegular10pt"/>
              </a:rPr>
              <a:t> </a:t>
            </a:r>
            <a:r>
              <a:rPr lang="en-US" sz="1000" b="0" i="0" u="none" strike="noStrike" baseline="0" dirty="0">
                <a:latin typeface="CMSS10"/>
              </a:rPr>
              <a:t>= </a:t>
            </a:r>
            <a:r>
              <a:rPr lang="en-US" sz="1000" b="0" i="0" u="none" strike="noStrike" baseline="0" dirty="0">
                <a:latin typeface="ComputerModernSans-MathitalicRegular10pt"/>
              </a:rPr>
              <a:t>Q</a:t>
            </a:r>
            <a:r>
              <a:rPr lang="en-US" sz="1000" b="0" i="0" u="none" strike="noStrike" baseline="30000" dirty="0">
                <a:latin typeface="CMSS8"/>
              </a:rPr>
              <a:t>2</a:t>
            </a:r>
            <a:r>
              <a:rPr lang="en-US" sz="1000" b="0" i="0" u="none" strike="noStrike" baseline="0" dirty="0">
                <a:latin typeface="ComputerModernSans-MathitalicRegular10pt"/>
              </a:rPr>
              <a:t>=</a:t>
            </a:r>
            <a:r>
              <a:rPr lang="en-US" sz="1000" b="0" i="0" u="none" strike="noStrike" baseline="0" dirty="0">
                <a:latin typeface="CMSS10"/>
              </a:rPr>
              <a:t>(</a:t>
            </a:r>
            <a:r>
              <a:rPr lang="en-US" sz="1000" b="0" i="0" u="none" strike="noStrike" baseline="0" dirty="0">
                <a:latin typeface="ComputerModernSans-MathitalicRegular10pt"/>
              </a:rPr>
              <a:t>s </a:t>
            </a:r>
            <a:r>
              <a:rPr lang="en-US" sz="1000" b="0" i="0" u="none" strike="noStrike" baseline="0" dirty="0">
                <a:latin typeface="ComputerModernSans-Regular10pt"/>
              </a:rPr>
              <a:t>− </a:t>
            </a:r>
            <a:r>
              <a:rPr lang="en-US" sz="1000" b="0" i="0" u="none" strike="noStrike" baseline="0" dirty="0">
                <a:latin typeface="ComputerModernSans-MathitalicRegular10pt"/>
              </a:rPr>
              <a:t>m</a:t>
            </a:r>
            <a:r>
              <a:rPr lang="en-US" sz="1000" baseline="30000" dirty="0">
                <a:latin typeface="CMSS8"/>
              </a:rPr>
              <a:t>2</a:t>
            </a:r>
            <a:r>
              <a:rPr lang="en-US" sz="1000" baseline="-25000" dirty="0">
                <a:latin typeface="CMSS8"/>
              </a:rPr>
              <a:t>p</a:t>
            </a:r>
            <a:r>
              <a:rPr lang="en-US" sz="1000" b="0" i="0" u="none" strike="noStrike" baseline="0" dirty="0">
                <a:latin typeface="CMSS10"/>
              </a:rPr>
              <a:t>) </a:t>
            </a:r>
            <a:r>
              <a:rPr lang="en-US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equivalent of </a:t>
            </a:r>
            <a:r>
              <a:rPr lang="en-US" sz="1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0" i="0" u="none" strike="noStrik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000" b="0" i="0" u="none" strike="noStrike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latin typeface="Symbol" panose="05050102010706020507" pitchFamily="18" charset="2"/>
              </a:rPr>
              <a:t>q</a:t>
            </a:r>
            <a:r>
              <a:rPr lang="en-US" sz="1000" dirty="0">
                <a:latin typeface="CMSS10"/>
              </a:rPr>
              <a:t> </a:t>
            </a:r>
            <a:r>
              <a:rPr lang="en-US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angle between a produced lepton and the scattered proton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22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Disentangle different CFFs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GPD</a:t>
            </a:r>
            <a:r>
              <a:rPr lang="en-US" cap="none" dirty="0"/>
              <a:t>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 b="24595"/>
          <a:stretch/>
        </p:blipFill>
        <p:spPr>
          <a:xfrm>
            <a:off x="-1" y="889008"/>
            <a:ext cx="8117417" cy="5234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6030" y="1111249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electron</a:t>
            </a:r>
          </a:p>
          <a:p>
            <a:pPr algn="ctr"/>
            <a:r>
              <a:rPr lang="en-US" sz="1200" dirty="0">
                <a:latin typeface="+mj-lt"/>
              </a:rPr>
              <a:t>beam</a:t>
            </a:r>
          </a:p>
          <a:p>
            <a:pPr algn="ctr"/>
            <a:r>
              <a:rPr lang="en-US" sz="1200" dirty="0">
                <a:latin typeface="+mj-lt"/>
              </a:rPr>
              <a:t>longitudinal</a:t>
            </a:r>
          </a:p>
          <a:p>
            <a:pPr algn="ctr"/>
            <a:r>
              <a:rPr lang="en-US" sz="1200" dirty="0" err="1">
                <a:latin typeface="+mj-lt"/>
              </a:rPr>
              <a:t>polarised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4476" y="2607732"/>
            <a:ext cx="901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proton</a:t>
            </a:r>
          </a:p>
          <a:p>
            <a:pPr algn="ctr"/>
            <a:r>
              <a:rPr lang="en-US" sz="1200" dirty="0">
                <a:latin typeface="+mj-lt"/>
              </a:rPr>
              <a:t>beam</a:t>
            </a:r>
          </a:p>
          <a:p>
            <a:pPr algn="ctr"/>
            <a:r>
              <a:rPr lang="en-US" sz="1200" dirty="0">
                <a:latin typeface="+mj-lt"/>
              </a:rPr>
              <a:t>transverse</a:t>
            </a:r>
          </a:p>
          <a:p>
            <a:pPr algn="ctr"/>
            <a:r>
              <a:rPr lang="en-US" sz="1200" dirty="0" err="1">
                <a:latin typeface="+mj-lt"/>
              </a:rPr>
              <a:t>polarised</a:t>
            </a:r>
            <a:endParaRPr lang="en-US" sz="1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9835" y="4146548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proton</a:t>
            </a:r>
          </a:p>
          <a:p>
            <a:pPr algn="ctr"/>
            <a:r>
              <a:rPr lang="en-US" sz="1200" dirty="0">
                <a:latin typeface="+mj-lt"/>
              </a:rPr>
              <a:t>beam</a:t>
            </a:r>
          </a:p>
          <a:p>
            <a:pPr algn="ctr"/>
            <a:r>
              <a:rPr lang="en-US" sz="1200" dirty="0">
                <a:latin typeface="+mj-lt"/>
              </a:rPr>
              <a:t>longitudinal</a:t>
            </a:r>
          </a:p>
          <a:p>
            <a:pPr algn="ctr"/>
            <a:r>
              <a:rPr lang="en-US" sz="1200" dirty="0" err="1">
                <a:latin typeface="+mj-lt"/>
              </a:rPr>
              <a:t>polarised</a:t>
            </a:r>
            <a:endParaRPr lang="en-US" sz="1200" dirty="0">
              <a:latin typeface="+mj-lt"/>
            </a:endParaRPr>
          </a:p>
        </p:txBody>
      </p: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66689" y="5831150"/>
            <a:ext cx="1325563" cy="735012"/>
            <a:chOff x="3956" y="2611"/>
            <a:chExt cx="835" cy="463"/>
          </a:xfrm>
        </p:grpSpPr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4105" y="2611"/>
              <a:ext cx="39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Symbol" pitchFamily="-65" charset="2"/>
                </a:rPr>
                <a:t>Ds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ahoma" pitchFamily="-65" charset="0"/>
                </a:rPr>
                <a:t>UT</a:t>
              </a:r>
              <a:endParaRPr lang="en-US" sz="1600" b="1" baseline="-25000" dirty="0">
                <a:solidFill>
                  <a:srgbClr val="0000FF"/>
                </a:solidFill>
                <a:latin typeface="Tahoma" pitchFamily="-65" charset="0"/>
              </a:endParaRPr>
            </a:p>
          </p:txBody>
        </p:sp>
        <p:grpSp>
          <p:nvGrpSpPr>
            <p:cNvPr id="14" name="Group 24"/>
            <p:cNvGrpSpPr>
              <a:grpSpLocks/>
            </p:cNvGrpSpPr>
            <p:nvPr/>
          </p:nvGrpSpPr>
          <p:grpSpPr bwMode="auto">
            <a:xfrm>
              <a:off x="3956" y="2815"/>
              <a:ext cx="835" cy="259"/>
              <a:chOff x="3956" y="2815"/>
              <a:chExt cx="835" cy="259"/>
            </a:xfrm>
          </p:grpSpPr>
          <p:sp>
            <p:nvSpPr>
              <p:cNvPr id="15" name="Text Box 25"/>
              <p:cNvSpPr txBox="1">
                <a:spLocks noChangeArrowheads="1"/>
              </p:cNvSpPr>
              <p:nvPr/>
            </p:nvSpPr>
            <p:spPr bwMode="auto">
              <a:xfrm>
                <a:off x="3956" y="2880"/>
                <a:ext cx="83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 dirty="0">
                    <a:solidFill>
                      <a:srgbClr val="0000FF"/>
                    </a:solidFill>
                    <a:latin typeface="Tahoma" pitchFamily="-65" charset="0"/>
                  </a:rPr>
                  <a:t>beam    target </a:t>
                </a:r>
              </a:p>
            </p:txBody>
          </p:sp>
          <p:grpSp>
            <p:nvGrpSpPr>
              <p:cNvPr id="16" name="Group 26"/>
              <p:cNvGrpSpPr>
                <a:grpSpLocks/>
              </p:cNvGrpSpPr>
              <p:nvPr/>
            </p:nvGrpSpPr>
            <p:grpSpPr bwMode="auto">
              <a:xfrm>
                <a:off x="4153" y="2815"/>
                <a:ext cx="394" cy="136"/>
                <a:chOff x="4153" y="2815"/>
                <a:chExt cx="394" cy="136"/>
              </a:xfrm>
            </p:grpSpPr>
            <p:sp>
              <p:nvSpPr>
                <p:cNvPr id="1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153" y="2815"/>
                  <a:ext cx="182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18" name="Line 28"/>
                <p:cNvSpPr>
                  <a:spLocks noChangeShapeType="1"/>
                </p:cNvSpPr>
                <p:nvPr/>
              </p:nvSpPr>
              <p:spPr bwMode="auto">
                <a:xfrm>
                  <a:off x="4411" y="2815"/>
                  <a:ext cx="136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</p:grpSp>
      </p:grpSp>
      <p:sp>
        <p:nvSpPr>
          <p:cNvPr id="19" name="AutoShape 31"/>
          <p:cNvSpPr>
            <a:spLocks noChangeArrowheads="1"/>
          </p:cNvSpPr>
          <p:nvPr/>
        </p:nvSpPr>
        <p:spPr bwMode="auto">
          <a:xfrm>
            <a:off x="8012268" y="511492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466138" y="5084763"/>
          <a:ext cx="254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6" name="Equation" r:id="rId4" imgW="254000" imgH="266700" progId="Equation.DSMT4">
                  <p:embed/>
                </p:oleObj>
              </mc:Choice>
              <mc:Fallback>
                <p:oleObj name="Equation" r:id="rId4" imgW="254000" imgH="2667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66138" y="5084763"/>
                        <a:ext cx="254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7931834" y="345757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8329611" y="3440113"/>
          <a:ext cx="495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7" name="Equation" r:id="rId6" imgW="495300" imgH="241300" progId="Equation.DSMT4">
                  <p:embed/>
                </p:oleObj>
              </mc:Choice>
              <mc:Fallback>
                <p:oleObj name="Equation" r:id="rId6" imgW="495300" imgH="2413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29611" y="3440113"/>
                        <a:ext cx="4953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31"/>
          <p:cNvSpPr>
            <a:spLocks noChangeArrowheads="1"/>
          </p:cNvSpPr>
          <p:nvPr/>
        </p:nvSpPr>
        <p:spPr bwMode="auto">
          <a:xfrm>
            <a:off x="7959351" y="197167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413750" y="1972734"/>
          <a:ext cx="254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8" name="Equation" r:id="rId8" imgW="254000" imgH="203200" progId="Equation.DSMT4">
                  <p:embed/>
                </p:oleObj>
              </mc:Choice>
              <mc:Fallback>
                <p:oleObj name="Equation" r:id="rId8" imgW="254000" imgH="2032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13750" y="1972734"/>
                        <a:ext cx="254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81000" y="582081"/>
            <a:ext cx="493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Vary electron and proton beam spin directions:</a:t>
            </a:r>
          </a:p>
        </p:txBody>
      </p:sp>
    </p:spTree>
    <p:extLst>
      <p:ext uri="{BB962C8B-B14F-4D97-AF65-F5344CB8AC3E}">
        <p14:creationId xmlns:p14="http://schemas.microsoft.com/office/powerpoint/2010/main" val="995515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will we learn about 2d+1 structure of the proton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9" y="644845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GPD H and E as function of t, x and Q</a:t>
            </a:r>
            <a:r>
              <a:rPr lang="en-US" baseline="30000" dirty="0">
                <a:latin typeface="+mj-lt"/>
                <a:cs typeface="Comic Sans M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" y="646668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GPD</a:t>
            </a:r>
            <a:r>
              <a:rPr lang="en-US" b="1" dirty="0">
                <a:latin typeface="+mj-lt"/>
                <a:cs typeface="Comic Sans MS"/>
              </a:rPr>
              <a:t> H and E 1d+1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638" y="6080808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GPD H and E 2d+1 structure for sea-quarks and gluons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986" y="3871418"/>
            <a:ext cx="45992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+mj-lt"/>
              </a:rPr>
              <a:t>A global fit over all pseudo data was done, based on the GPDs-based model:</a:t>
            </a:r>
          </a:p>
          <a:p>
            <a:pPr marL="228600" indent="-228600"/>
            <a:r>
              <a:rPr lang="en-US" sz="1400" dirty="0">
                <a:latin typeface="+mj-lt"/>
              </a:rPr>
              <a:t>  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[K.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Kumerički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, D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Müller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, K.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Passek-Kumerički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 2007]</a:t>
            </a:r>
          </a:p>
          <a:p>
            <a:pPr marL="228600" indent="-228600"/>
            <a:endParaRPr lang="en-US" sz="1400" dirty="0">
              <a:solidFill>
                <a:srgbClr val="0000FF"/>
              </a:solidFill>
              <a:latin typeface="+mj-lt"/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+mj-lt"/>
              </a:rPr>
              <a:t>Known values </a:t>
            </a:r>
            <a:r>
              <a:rPr lang="en-US" sz="1400" i="1" dirty="0">
                <a:latin typeface="+mj-lt"/>
              </a:rPr>
              <a:t>q(x)</a:t>
            </a:r>
            <a:r>
              <a:rPr lang="en-US" sz="1400" dirty="0">
                <a:latin typeface="+mj-lt"/>
              </a:rPr>
              <a:t>, </a:t>
            </a:r>
            <a:r>
              <a:rPr lang="en-US" sz="1400" i="1" dirty="0">
                <a:latin typeface="+mj-lt"/>
              </a:rPr>
              <a:t>g(x)</a:t>
            </a:r>
            <a:r>
              <a:rPr lang="en-US" sz="1400" dirty="0">
                <a:latin typeface="+mj-lt"/>
              </a:rPr>
              <a:t> are assumed for </a:t>
            </a:r>
            <a:r>
              <a:rPr lang="en-US" sz="1400" i="1" dirty="0" err="1">
                <a:latin typeface="+mj-lt"/>
              </a:rPr>
              <a:t>H</a:t>
            </a:r>
            <a:r>
              <a:rPr lang="en-US" sz="1400" i="1" baseline="30000" dirty="0" err="1">
                <a:latin typeface="+mj-lt"/>
              </a:rPr>
              <a:t>q</a:t>
            </a:r>
            <a:r>
              <a:rPr lang="en-US" sz="1400" i="1" dirty="0">
                <a:latin typeface="+mj-lt"/>
              </a:rPr>
              <a:t>, H</a:t>
            </a:r>
            <a:r>
              <a:rPr lang="en-US" sz="1400" i="1" baseline="30000" dirty="0">
                <a:latin typeface="+mj-lt"/>
              </a:rPr>
              <a:t>g </a:t>
            </a:r>
          </a:p>
          <a:p>
            <a:r>
              <a:rPr lang="en-US" sz="1400" i="1" baseline="30000" dirty="0">
                <a:latin typeface="+mj-lt"/>
              </a:rPr>
              <a:t>      </a:t>
            </a:r>
            <a:r>
              <a:rPr lang="en-US" sz="1400" dirty="0">
                <a:latin typeface="+mj-lt"/>
              </a:rPr>
              <a:t>(at </a:t>
            </a:r>
            <a:r>
              <a:rPr lang="en-US" sz="1400" dirty="0">
                <a:latin typeface="+mj-lt"/>
                <a:cs typeface="Symbol" charset="2"/>
              </a:rPr>
              <a:t>x</a:t>
            </a:r>
            <a:r>
              <a:rPr lang="en-US" sz="1400" dirty="0">
                <a:latin typeface="+mj-lt"/>
              </a:rPr>
              <a:t>=0, t=0 forward limits </a:t>
            </a:r>
            <a:r>
              <a:rPr lang="en-US" sz="1400" i="1" dirty="0" err="1">
                <a:latin typeface="+mj-lt"/>
              </a:rPr>
              <a:t>E</a:t>
            </a:r>
            <a:r>
              <a:rPr lang="en-US" sz="1400" i="1" baseline="30000" dirty="0" err="1">
                <a:latin typeface="+mj-lt"/>
              </a:rPr>
              <a:t>q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E</a:t>
            </a:r>
            <a:r>
              <a:rPr lang="en-US" sz="1400" i="1" baseline="30000" dirty="0" err="1">
                <a:latin typeface="+mj-lt"/>
              </a:rPr>
              <a:t>g</a:t>
            </a:r>
            <a:r>
              <a:rPr lang="en-US" sz="1400" i="1" baseline="30000" dirty="0">
                <a:latin typeface="+mj-lt"/>
              </a:rPr>
              <a:t> </a:t>
            </a:r>
            <a:r>
              <a:rPr lang="en-US" sz="1400" baseline="300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are unknown)</a:t>
            </a:r>
          </a:p>
          <a:p>
            <a:pPr marL="228600" indent="-228600"/>
            <a:endParaRPr lang="en-US" sz="1400" dirty="0">
              <a:latin typeface="+mj-lt"/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+mj-lt"/>
              </a:rPr>
              <a:t>Excellent reconstruction of </a:t>
            </a:r>
            <a:r>
              <a:rPr lang="en-US" sz="1400" i="1" dirty="0" err="1">
                <a:latin typeface="+mj-lt"/>
              </a:rPr>
              <a:t>H</a:t>
            </a:r>
            <a:r>
              <a:rPr lang="en-US" sz="1400" i="1" baseline="30000" dirty="0" err="1">
                <a:latin typeface="+mj-lt"/>
              </a:rPr>
              <a:t>sea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H</a:t>
            </a:r>
            <a:r>
              <a:rPr lang="en-US" sz="1400" i="1" baseline="30000" dirty="0" err="1">
                <a:latin typeface="+mj-lt"/>
              </a:rPr>
              <a:t>sea</a:t>
            </a:r>
            <a:r>
              <a:rPr lang="en-US" sz="1400" i="1" baseline="30000" dirty="0">
                <a:latin typeface="+mj-lt"/>
              </a:rPr>
              <a:t> </a:t>
            </a:r>
            <a:r>
              <a:rPr lang="en-US" sz="1400" baseline="300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and good reconstruction of </a:t>
            </a:r>
            <a:r>
              <a:rPr lang="en-US" sz="1400" i="1" dirty="0">
                <a:latin typeface="+mj-lt"/>
              </a:rPr>
              <a:t>H</a:t>
            </a:r>
            <a:r>
              <a:rPr lang="en-US" sz="1400" i="1" baseline="30000" dirty="0">
                <a:latin typeface="+mj-lt"/>
              </a:rPr>
              <a:t>g</a:t>
            </a:r>
            <a:r>
              <a:rPr lang="en-US" sz="1400" i="1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(from </a:t>
            </a:r>
            <a:r>
              <a:rPr lang="en-US" sz="1400" i="1" dirty="0" err="1">
                <a:latin typeface="+mj-lt"/>
              </a:rPr>
              <a:t>dσ/dt</a:t>
            </a:r>
            <a:r>
              <a:rPr lang="en-US" sz="1400" dirty="0">
                <a:latin typeface="+mj-lt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93417" y="652542"/>
            <a:ext cx="2550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arXiv:1304.0077</a:t>
            </a:r>
            <a:endParaRPr lang="en-US" sz="1400" dirty="0">
              <a:latin typeface="+mj-lt"/>
              <a:cs typeface="Comic Sans MS"/>
            </a:endParaRPr>
          </a:p>
        </p:txBody>
      </p:sp>
      <p:pic>
        <p:nvPicPr>
          <p:cNvPr id="21" name="Picture 20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41608" r="65947" b="41828"/>
          <a:stretch/>
        </p:blipFill>
        <p:spPr>
          <a:xfrm>
            <a:off x="3947583" y="941917"/>
            <a:ext cx="3684468" cy="2499110"/>
          </a:xfrm>
          <a:prstGeom prst="rect">
            <a:avLst/>
          </a:prstGeom>
        </p:spPr>
      </p:pic>
      <p:pic>
        <p:nvPicPr>
          <p:cNvPr id="22" name="Picture 21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4" t="41608" r="33724" b="41828"/>
          <a:stretch/>
        </p:blipFill>
        <p:spPr>
          <a:xfrm>
            <a:off x="222275" y="950384"/>
            <a:ext cx="3633053" cy="2499110"/>
          </a:xfrm>
          <a:prstGeom prst="rect">
            <a:avLst/>
          </a:prstGeom>
        </p:spPr>
      </p:pic>
      <p:pic>
        <p:nvPicPr>
          <p:cNvPr id="24" name="Picture 23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9" t="41608" r="1983" b="41828"/>
          <a:stretch/>
        </p:blipFill>
        <p:spPr>
          <a:xfrm>
            <a:off x="5448457" y="3401483"/>
            <a:ext cx="3695543" cy="24991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668" y="1078230"/>
            <a:ext cx="9124664" cy="4593167"/>
            <a:chOff x="21175" y="1132407"/>
            <a:chExt cx="9124664" cy="45931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31395" r="4620" b="32075"/>
            <a:stretch/>
          </p:blipFill>
          <p:spPr>
            <a:xfrm>
              <a:off x="21175" y="1132407"/>
              <a:ext cx="9124664" cy="45931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402167" y="4138081"/>
              <a:ext cx="7323666" cy="2116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1661582" y="2857500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4078816" y="2840567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5466" y="2887134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762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Gluons in DIS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875" y="508194"/>
            <a:ext cx="77153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+mj-lt"/>
                <a:cs typeface="Times New Roman"/>
              </a:rPr>
              <a:t>Several different complementary channels to access gluons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0293" y="1039813"/>
          <a:ext cx="8271913" cy="25501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baseline="-25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baseline="-250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50" y="3601968"/>
            <a:ext cx="4386583" cy="305943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36043" y="1041400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Comic Sans MS" panose="030F0902030302020204" pitchFamily="66" charset="0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31516"/>
              </p:ext>
            </p:extLst>
          </p:nvPr>
        </p:nvGraphicFramePr>
        <p:xfrm>
          <a:off x="436043" y="1041400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latin typeface="+mj-lt"/>
                          <a:cs typeface="Times New Roman"/>
                        </a:rPr>
                        <a:t>Photon Gluon Fusion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+mj-lt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  <a:cs typeface="Times New Roman"/>
                        </a:rPr>
                        <a:t>Di-jets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wide coverage in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4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(1+M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/Q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2)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&gt; 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dirty="0">
                          <a:latin typeface="Comic Sans MS" panose="030F0902030302020204" pitchFamily="66" charset="0"/>
                          <a:cs typeface="Times New Roman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a wide acceptance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78071"/>
              </p:ext>
            </p:extLst>
          </p:nvPr>
        </p:nvGraphicFramePr>
        <p:xfrm>
          <a:off x="436043" y="1041401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latin typeface="+mj-lt"/>
                          <a:cs typeface="Times New Roman"/>
                        </a:rPr>
                        <a:t>Photon Gluon Fusion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+mj-lt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  <a:cs typeface="Times New Roman"/>
                        </a:rPr>
                        <a:t>Di-jets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  <a:cs typeface="Times New Roman"/>
                        </a:rPr>
                        <a:t>Charm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wide coverage in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4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(1+M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/Q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) &gt; 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dirty="0">
                          <a:latin typeface="Comic Sans MS" panose="030F0902030302020204" pitchFamily="66" charset="0"/>
                          <a:cs typeface="Times New Roman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same coverage in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 as incl. F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≳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a wide acceptance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needs excellent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Symbol" charset="2"/>
                        </a:rPr>
                        <a:t>m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-vertex detector and particle 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 bwMode="auto">
          <a:xfrm rot="19500000">
            <a:off x="3430396" y="5209932"/>
            <a:ext cx="2881202" cy="5434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 rot="19500000">
            <a:off x="4392586" y="5385447"/>
            <a:ext cx="2446332" cy="5434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776133" y="4326467"/>
            <a:ext cx="2954867" cy="2040466"/>
          </a:xfrm>
          <a:custGeom>
            <a:avLst/>
            <a:gdLst>
              <a:gd name="connsiteX0" fmla="*/ 0 w 2954867"/>
              <a:gd name="connsiteY0" fmla="*/ 2040466 h 2040466"/>
              <a:gd name="connsiteX1" fmla="*/ 2954867 w 2954867"/>
              <a:gd name="connsiteY1" fmla="*/ 0 h 2040466"/>
              <a:gd name="connsiteX2" fmla="*/ 2954867 w 2954867"/>
              <a:gd name="connsiteY2" fmla="*/ 1168400 h 2040466"/>
              <a:gd name="connsiteX3" fmla="*/ 1727200 w 2954867"/>
              <a:gd name="connsiteY3" fmla="*/ 2032000 h 2040466"/>
              <a:gd name="connsiteX4" fmla="*/ 0 w 2954867"/>
              <a:gd name="connsiteY4" fmla="*/ 2040466 h 204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4867" h="2040466">
                <a:moveTo>
                  <a:pt x="0" y="2040466"/>
                </a:moveTo>
                <a:lnTo>
                  <a:pt x="2954867" y="0"/>
                </a:lnTo>
                <a:lnTo>
                  <a:pt x="2954867" y="1168400"/>
                </a:lnTo>
                <a:lnTo>
                  <a:pt x="1727200" y="2032000"/>
                </a:lnTo>
                <a:lnTo>
                  <a:pt x="0" y="2040466"/>
                </a:lnTo>
                <a:close/>
              </a:path>
            </a:pathLst>
          </a:custGeom>
          <a:ln w="28575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889750" y="5391150"/>
          <a:ext cx="1016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3" name="Equation" r:id="rId4" imgW="101600" imgH="152400" progId="Equation.DSMT4">
                  <p:embed/>
                </p:oleObj>
              </mc:Choice>
              <mc:Fallback>
                <p:oleObj name="Equation" r:id="rId4" imgW="101600" imgH="152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9750" y="5391150"/>
                        <a:ext cx="1016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18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0C165-725D-0E48-BB49-21B5895E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53CF18-604C-8444-BB13-F9A7F02E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 Accelerator</a:t>
            </a:r>
          </a:p>
        </p:txBody>
      </p:sp>
      <p:pic>
        <p:nvPicPr>
          <p:cNvPr id="6" name="Picture 5" descr="8282691184_467cbd8eec_o.jpg">
            <a:extLst>
              <a:ext uri="{FF2B5EF4-FFF2-40B4-BE49-F238E27FC236}">
                <a16:creationId xmlns:a16="http://schemas.microsoft.com/office/drawing/2014/main" id="{DEDDA84A-61A4-0246-879D-6BFE04C4E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1450567" y="1851334"/>
            <a:ext cx="6242866" cy="29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0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GPD H</a:t>
            </a:r>
            <a:r>
              <a:rPr lang="en-US" cap="none" baseline="30000" dirty="0"/>
              <a:t>g</a:t>
            </a:r>
            <a:r>
              <a:rPr lang="en-US" dirty="0"/>
              <a:t>: J/</a:t>
            </a:r>
            <a:r>
              <a:rPr lang="en-US" dirty="0" err="1"/>
              <a:t>ψ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38" y="543153"/>
            <a:ext cx="2509810" cy="172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12" y="533481"/>
            <a:ext cx="2508478" cy="1721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325" y="465675"/>
            <a:ext cx="32688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00FF"/>
                </a:solidFill>
                <a:latin typeface="+mj-lt"/>
              </a:rPr>
              <a:t>To improve imaging on gluons</a:t>
            </a:r>
          </a:p>
          <a:p>
            <a:pPr algn="r"/>
            <a:r>
              <a:rPr lang="en-US" dirty="0">
                <a:solidFill>
                  <a:srgbClr val="0000FF"/>
                </a:solidFill>
                <a:latin typeface="+mj-lt"/>
              </a:rPr>
              <a:t>add J/</a:t>
            </a:r>
            <a:r>
              <a:rPr lang="en-US" dirty="0" err="1">
                <a:solidFill>
                  <a:srgbClr val="0000FF"/>
                </a:solidFill>
                <a:latin typeface="+mj-lt"/>
              </a:rPr>
              <a:t>ψ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 observables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cross section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A</a:t>
            </a:r>
            <a:r>
              <a:rPr lang="en-US" baseline="-25000" dirty="0">
                <a:latin typeface="+mj-lt"/>
              </a:rPr>
              <a:t>UT</a:t>
            </a:r>
            <a:r>
              <a:rPr lang="en-US" dirty="0">
                <a:latin typeface="+mj-lt"/>
              </a:rPr>
              <a:t> 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…..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5" y="1058340"/>
            <a:ext cx="1660314" cy="783167"/>
          </a:xfrm>
          <a:prstGeom prst="rect">
            <a:avLst/>
          </a:prstGeom>
        </p:spPr>
      </p:pic>
      <p:pic>
        <p:nvPicPr>
          <p:cNvPr id="10" name="Picture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7FDD3EA0-8DB5-B146-9AE8-3F0CC3205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140" y="2248981"/>
            <a:ext cx="6858000" cy="4609020"/>
          </a:xfrm>
          <a:prstGeom prst="rect">
            <a:avLst/>
          </a:prstGeom>
        </p:spPr>
      </p:pic>
      <p:pic>
        <p:nvPicPr>
          <p:cNvPr id="22" name="Picture 21" descr="A close up of a map&#13;&#10;&#13;&#10;Description automatically generated">
            <a:extLst>
              <a:ext uri="{FF2B5EF4-FFF2-40B4-BE49-F238E27FC236}">
                <a16:creationId xmlns:a16="http://schemas.microsoft.com/office/drawing/2014/main" id="{12127B4F-5509-9C4B-8A07-851312F06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7" y="2317898"/>
            <a:ext cx="7540099" cy="45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DF97E-0799-DA46-90F4-413940AF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E14A4C-D7CC-C34A-9CA6-7A749A1D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Exclusive Upsilon Production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51C41-17F9-F642-B22D-B0A67F1A70FB}"/>
              </a:ext>
            </a:extLst>
          </p:cNvPr>
          <p:cNvSpPr txBox="1"/>
          <p:nvPr/>
        </p:nvSpPr>
        <p:spPr>
          <a:xfrm>
            <a:off x="422622" y="5376067"/>
            <a:ext cx="557069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KEY: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good sensitivity over the entire rapidity range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good mass resolution to separate the three 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U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states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good t resolution </a:t>
            </a:r>
            <a:endParaRPr lang="en-US" sz="1600" dirty="0">
              <a:solidFill>
                <a:srgbClr val="0432FF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 and 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 PID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367B3-15A6-5845-A5A9-E541BA34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33" y="2470804"/>
            <a:ext cx="6769452" cy="2905263"/>
          </a:xfrm>
          <a:prstGeom prst="rect">
            <a:avLst/>
          </a:prstGeom>
          <a:ln>
            <a:solidFill>
              <a:srgbClr val="011893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85CCAD-66A2-D24D-9189-05778D0AFC69}"/>
              </a:ext>
            </a:extLst>
          </p:cNvPr>
          <p:cNvSpPr txBox="1"/>
          <p:nvPr/>
        </p:nvSpPr>
        <p:spPr>
          <a:xfrm>
            <a:off x="422622" y="1621649"/>
            <a:ext cx="4149378" cy="83099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uncertainty of total and differential cross section of </a:t>
            </a:r>
            <a:r>
              <a:rPr 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(1S) near threshold for photo-production and electro-production (Q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1 GeV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e+p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collisions via the di-electron decay channel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6E312-CD19-2347-BABB-30C8052FAF56}"/>
              </a:ext>
            </a:extLst>
          </p:cNvPr>
          <p:cNvSpPr txBox="1"/>
          <p:nvPr/>
        </p:nvSpPr>
        <p:spPr>
          <a:xfrm>
            <a:off x="4667556" y="1612317"/>
            <a:ext cx="4476444" cy="83099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trace anomaly contribution to the proton mass in Ji’s decomposition;</a:t>
            </a:r>
          </a:p>
          <a:p>
            <a:pPr algn="l"/>
            <a:r>
              <a:rPr lang="en-US" sz="1200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b="0" i="0" u="none" strike="noStrike" baseline="0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reen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points are offset; band from a recent lattice QCD calculation; di-electron and di-muon decay channels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634F1-B171-A441-8F38-1F27C705FA5B}"/>
              </a:ext>
            </a:extLst>
          </p:cNvPr>
          <p:cNvSpPr txBox="1"/>
          <p:nvPr/>
        </p:nvSpPr>
        <p:spPr>
          <a:xfrm>
            <a:off x="0" y="491507"/>
            <a:ext cx="74911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photo- and electro-production of heavy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quarkonia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near-threshold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 measured from: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Incoming and out-going proton four-momenta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Symbol" pitchFamily="2" charset="2"/>
                <a:cs typeface="Arial" panose="020B0604020202020204" pitchFamily="34" charset="0"/>
                <a:sym typeface="Symbol" panose="05050102010706020507" pitchFamily="18" charset="2"/>
              </a:rPr>
              <a:t>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four-momenta</a:t>
            </a:r>
          </a:p>
        </p:txBody>
      </p:sp>
    </p:spTree>
    <p:extLst>
      <p:ext uri="{BB962C8B-B14F-4D97-AF65-F5344CB8AC3E}">
        <p14:creationId xmlns:p14="http://schemas.microsoft.com/office/powerpoint/2010/main" val="631183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Nuclei?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E73D32-423F-DA43-87D9-98B49ECC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78" y="671182"/>
            <a:ext cx="85725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5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F0F2E-702B-1345-8A54-AFA6059B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39E23-233F-1442-BEB4-7D92647BF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GPDs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9F5EB-6170-8343-B010-88C534A794A5}"/>
              </a:ext>
            </a:extLst>
          </p:cNvPr>
          <p:cNvSpPr txBox="1"/>
          <p:nvPr/>
        </p:nvSpPr>
        <p:spPr>
          <a:xfrm>
            <a:off x="3532534" y="803574"/>
            <a:ext cx="4645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Possibility to study neutron structure</a:t>
            </a:r>
          </a:p>
          <a:p>
            <a:pPr marL="342900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DVCS on neutron compared to proton can be used for flavor separation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BBDD41-2931-FD46-B4F3-BCABC1A8D4CD}"/>
              </a:ext>
            </a:extLst>
          </p:cNvPr>
          <p:cNvGrpSpPr/>
          <p:nvPr/>
        </p:nvGrpSpPr>
        <p:grpSpPr>
          <a:xfrm>
            <a:off x="26504" y="901700"/>
            <a:ext cx="3396147" cy="3067050"/>
            <a:chOff x="26504" y="901700"/>
            <a:chExt cx="3396147" cy="30670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91D1B5-0A32-274A-A766-C23F30BE41B0}"/>
                </a:ext>
              </a:extLst>
            </p:cNvPr>
            <p:cNvGrpSpPr/>
            <p:nvPr/>
          </p:nvGrpSpPr>
          <p:grpSpPr>
            <a:xfrm>
              <a:off x="241300" y="901700"/>
              <a:ext cx="3181351" cy="3067050"/>
              <a:chOff x="241300" y="901700"/>
              <a:chExt cx="3181351" cy="306705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E6E5DA6-FFA2-644D-9B70-ED723017F67A}"/>
                  </a:ext>
                </a:extLst>
              </p:cNvPr>
              <p:cNvGrpSpPr/>
              <p:nvPr/>
            </p:nvGrpSpPr>
            <p:grpSpPr>
              <a:xfrm>
                <a:off x="241300" y="901700"/>
                <a:ext cx="3181351" cy="3067050"/>
                <a:chOff x="241300" y="901700"/>
                <a:chExt cx="3181351" cy="306705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67079507-1F37-1E4D-A0D2-BBF2ECD5EDFD}"/>
                    </a:ext>
                  </a:extLst>
                </p:cNvPr>
                <p:cNvGrpSpPr/>
                <p:nvPr/>
              </p:nvGrpSpPr>
              <p:grpSpPr>
                <a:xfrm>
                  <a:off x="241300" y="901700"/>
                  <a:ext cx="3181351" cy="3067050"/>
                  <a:chOff x="2927350" y="1835150"/>
                  <a:chExt cx="3289301" cy="3187700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D4332062-2032-C841-97DA-66DEE325C3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927350" y="1835150"/>
                    <a:ext cx="3289300" cy="3187700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E5FDDC37-F398-394E-ABC9-0DC1DEC4A24D}"/>
                      </a:ext>
                    </a:extLst>
                  </p:cNvPr>
                  <p:cNvSpPr/>
                  <p:nvPr/>
                </p:nvSpPr>
                <p:spPr>
                  <a:xfrm>
                    <a:off x="4844468" y="1835150"/>
                    <a:ext cx="1372183" cy="149155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279E8068-1518-9044-B895-A1338AEEB4A1}"/>
                      </a:ext>
                    </a:extLst>
                  </p:cNvPr>
                  <p:cNvSpPr/>
                  <p:nvPr/>
                </p:nvSpPr>
                <p:spPr>
                  <a:xfrm>
                    <a:off x="5791200" y="2451100"/>
                    <a:ext cx="425450" cy="4445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F02AD96-C6EE-E84F-979D-7AAFB8C52B5B}"/>
                    </a:ext>
                  </a:extLst>
                </p:cNvPr>
                <p:cNvSpPr txBox="1"/>
                <p:nvPr/>
              </p:nvSpPr>
              <p:spPr>
                <a:xfrm>
                  <a:off x="2463800" y="1479022"/>
                  <a:ext cx="3193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𝛾</a:t>
                  </a:r>
                </a:p>
              </p:txBody>
            </p:sp>
          </p:grp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66DBC9EF-78F0-804C-9D8D-AE6AD2AAB701}"/>
                  </a:ext>
                </a:extLst>
              </p:cNvPr>
              <p:cNvSpPr/>
              <p:nvPr/>
            </p:nvSpPr>
            <p:spPr>
              <a:xfrm>
                <a:off x="2082800" y="1638276"/>
                <a:ext cx="393700" cy="177824"/>
              </a:xfrm>
              <a:custGeom>
                <a:avLst/>
                <a:gdLst>
                  <a:gd name="connsiteX0" fmla="*/ 0 w 393700"/>
                  <a:gd name="connsiteY0" fmla="*/ 177824 h 177824"/>
                  <a:gd name="connsiteX1" fmla="*/ 127000 w 393700"/>
                  <a:gd name="connsiteY1" fmla="*/ 25424 h 177824"/>
                  <a:gd name="connsiteX2" fmla="*/ 203200 w 393700"/>
                  <a:gd name="connsiteY2" fmla="*/ 139724 h 177824"/>
                  <a:gd name="connsiteX3" fmla="*/ 342900 w 393700"/>
                  <a:gd name="connsiteY3" fmla="*/ 24 h 177824"/>
                  <a:gd name="connsiteX4" fmla="*/ 393700 w 393700"/>
                  <a:gd name="connsiteY4" fmla="*/ 152424 h 177824"/>
                  <a:gd name="connsiteX5" fmla="*/ 393700 w 393700"/>
                  <a:gd name="connsiteY5" fmla="*/ 152424 h 17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00" h="177824">
                    <a:moveTo>
                      <a:pt x="0" y="177824"/>
                    </a:moveTo>
                    <a:cubicBezTo>
                      <a:pt x="46566" y="104799"/>
                      <a:pt x="93133" y="31774"/>
                      <a:pt x="127000" y="25424"/>
                    </a:cubicBezTo>
                    <a:cubicBezTo>
                      <a:pt x="160867" y="19074"/>
                      <a:pt x="167217" y="143957"/>
                      <a:pt x="203200" y="139724"/>
                    </a:cubicBezTo>
                    <a:cubicBezTo>
                      <a:pt x="239183" y="135491"/>
                      <a:pt x="311150" y="-2093"/>
                      <a:pt x="342900" y="24"/>
                    </a:cubicBezTo>
                    <a:cubicBezTo>
                      <a:pt x="374650" y="2141"/>
                      <a:pt x="393700" y="152424"/>
                      <a:pt x="393700" y="152424"/>
                    </a:cubicBezTo>
                    <a:lnTo>
                      <a:pt x="393700" y="152424"/>
                    </a:ln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54E4AC-8E4F-FF45-8986-230AF19B1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04" y="2303387"/>
              <a:ext cx="800100" cy="86475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BA43A5-9293-4849-AC5A-162F0F003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55" y="4317140"/>
            <a:ext cx="1447800" cy="1346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697593-2308-D54C-A1FB-98455AF55E06}"/>
              </a:ext>
            </a:extLst>
          </p:cNvPr>
          <p:cNvSpPr txBox="1"/>
          <p:nvPr/>
        </p:nvSpPr>
        <p:spPr>
          <a:xfrm>
            <a:off x="2500504" y="4855642"/>
            <a:ext cx="5886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He3 experimentally equally easy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C09861-2CE9-314F-844C-39A48E40A841}"/>
                  </a:ext>
                </a:extLst>
              </p:cNvPr>
              <p:cNvSpPr txBox="1"/>
              <p:nvPr/>
            </p:nvSpPr>
            <p:spPr>
              <a:xfrm>
                <a:off x="3435351" y="1718933"/>
                <a:ext cx="5646411" cy="2655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432FF"/>
                  </a:buClr>
                </a:pPr>
                <a:r>
                  <a:rPr lang="en-US" sz="1600" dirty="0">
                    <a:latin typeface="+mj-lt"/>
                  </a:rPr>
                  <a:t>Using Deuteron is the simplest case:</a:t>
                </a:r>
              </a:p>
              <a:p>
                <a:pPr>
                  <a:buClr>
                    <a:srgbClr val="0432FF"/>
                  </a:buClr>
                </a:pPr>
                <a:r>
                  <a:rPr lang="en-US" sz="1600" b="1" dirty="0">
                    <a:solidFill>
                      <a:srgbClr val="000000"/>
                    </a:solidFill>
                    <a:latin typeface="+mj-lt"/>
                    <a:sym typeface="Wingdings"/>
                  </a:rPr>
                  <a:t>DVCS on incoherent D (D breaks up) but coherent on the neutron, the </a:t>
                </a:r>
                <a:r>
                  <a:rPr lang="en-US" sz="1600" b="1" dirty="0">
                    <a:solidFill>
                      <a:srgbClr val="0432FF"/>
                    </a:solidFill>
                    <a:latin typeface="+mj-lt"/>
                    <a:sym typeface="Wingdings"/>
                  </a:rPr>
                  <a:t>“double tagging” </a:t>
                </a:r>
                <a:r>
                  <a:rPr lang="en-US" sz="1600" b="1" dirty="0">
                    <a:solidFill>
                      <a:srgbClr val="000000"/>
                    </a:solidFill>
                    <a:latin typeface="+mj-lt"/>
                    <a:sym typeface="Wingdings"/>
                  </a:rPr>
                  <a:t>method </a:t>
                </a:r>
                <a:endParaRPr lang="en-US" sz="1600" dirty="0">
                  <a:latin typeface="+mj-lt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rgbClr val="0432FF"/>
                  </a:buClr>
                  <a:buFont typeface="Wingdings" pitchFamily="2" charset="2"/>
                  <a:buChar char="Ø"/>
                </a:pPr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Tag DIS on a neutron (by the ZDC)</a:t>
                </a:r>
              </a:p>
              <a:p>
                <a:pPr marL="285750" indent="-285750">
                  <a:spcAft>
                    <a:spcPts val="600"/>
                  </a:spcAft>
                  <a:buClr>
                    <a:srgbClr val="0432FF"/>
                  </a:buClr>
                  <a:buFont typeface="Wingdings" pitchFamily="2" charset="2"/>
                  <a:buChar char="Ø"/>
                </a:pPr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Measure the recoil proton momentum</a:t>
                </a:r>
              </a:p>
              <a:p>
                <a:pPr marL="285750" indent="-285750">
                  <a:spcAft>
                    <a:spcPts val="600"/>
                  </a:spcAft>
                  <a:buClr>
                    <a:srgbClr val="0432FF"/>
                  </a:buClr>
                  <a:buFont typeface="Wingdings" pitchFamily="2" charset="2"/>
                  <a:buChar char="Ø"/>
                </a:pPr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The recoil proton momentum cone is</a:t>
                </a:r>
              </a:p>
              <a:p>
                <a:pPr marL="800100" lvl="1" indent="-342900">
                  <a:spcAft>
                    <a:spcPts val="600"/>
                  </a:spcAft>
                  <a:buClr>
                    <a:srgbClr val="0432FF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sub>
                            </m:sSub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𝑹𝑻</m:t>
                        </m:r>
                      </m:sub>
                    </m:sSub>
                  </m:oMath>
                </a14:m>
                <a:endParaRPr lang="en-US" sz="1600" b="1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spcAft>
                    <a:spcPts val="600"/>
                  </a:spcAft>
                  <a:buClr>
                    <a:srgbClr val="0432FF"/>
                  </a:buClr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432FF"/>
                    </a:solidFill>
                    <a:latin typeface="+mj-lt"/>
                  </a:rPr>
                  <a:t>Gives free neutron structure, not affected by final state interactions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C09861-2CE9-314F-844C-39A48E40A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351" y="1718933"/>
                <a:ext cx="5646411" cy="2655855"/>
              </a:xfrm>
              <a:prstGeom prst="rect">
                <a:avLst/>
              </a:prstGeom>
              <a:blipFill>
                <a:blip r:embed="rId5"/>
                <a:stretch>
                  <a:fillRect l="-674" t="-476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51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749300"/>
            <a:ext cx="57626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788988"/>
            <a:ext cx="33909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B75B8-C7AE-C242-A9FA-1D54CCE3519D}" type="slidenum">
              <a:rPr lang="en-US">
                <a:latin typeface="+mj-lt"/>
              </a:rPr>
              <a:pPr/>
              <a:t>34</a:t>
            </a:fld>
            <a:endParaRPr lang="en-US">
              <a:latin typeface="+mj-lt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/>
              <a:t>Diffraction in DIS at Small </a:t>
            </a:r>
            <a:r>
              <a:rPr lang="en-US" dirty="0">
                <a:latin typeface="Arial Italic" charset="0"/>
                <a:cs typeface="Arial Italic" charset="0"/>
                <a:sym typeface="Arial Italic" charset="0"/>
              </a:rPr>
              <a:t>x</a:t>
            </a:r>
            <a:endParaRPr lang="en-US" dirty="0">
              <a:latin typeface="Arial Italic" charset="0"/>
              <a:sym typeface="Arial Italic" charset="0"/>
            </a:endParaRPr>
          </a:p>
        </p:txBody>
      </p:sp>
      <p:sp>
        <p:nvSpPr>
          <p:cNvPr id="59396" name="Rectangle 4"/>
          <p:cNvSpPr>
            <a:spLocks/>
          </p:cNvSpPr>
          <p:nvPr/>
        </p:nvSpPr>
        <p:spPr bwMode="auto">
          <a:xfrm>
            <a:off x="204470" y="4958080"/>
            <a:ext cx="39497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 indent="-203200">
              <a:spcBef>
                <a:spcPts val="450"/>
              </a:spcBef>
              <a:buClr>
                <a:srgbClr val="FF0000"/>
              </a:buClr>
              <a:buSzPct val="150000"/>
            </a:pPr>
            <a:r>
              <a:rPr lang="en-US" b="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Diffraction in </a:t>
            </a:r>
            <a:r>
              <a:rPr lang="en-US" b="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e+p</a:t>
            </a: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:</a:t>
            </a:r>
            <a:endParaRPr lang="en-US" sz="2600" b="0" dirty="0">
              <a:solidFill>
                <a:schemeClr val="tx1"/>
              </a:solidFill>
              <a:latin typeface="+mj-lt"/>
              <a:ea typeface="ＭＳ Ｐゴシック" charset="0"/>
              <a:cs typeface="Comic Sans MS"/>
              <a:sym typeface="Arial" charset="0"/>
            </a:endParaRPr>
          </a:p>
          <a:p>
            <a:pPr marL="400050" lvl="1" indent="-285750">
              <a:spcBef>
                <a:spcPts val="413"/>
              </a:spcBef>
              <a:buClr>
                <a:srgbClr val="3333CC"/>
              </a:buClr>
              <a:buSzPct val="114000"/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coherent </a:t>
            </a: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Symbol" charset="0"/>
              </a:rPr>
              <a:t>⇔</a:t>
            </a: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 p intact</a:t>
            </a:r>
          </a:p>
          <a:p>
            <a:pPr marL="400050" lvl="1" indent="-285750">
              <a:spcBef>
                <a:spcPts val="213"/>
              </a:spcBef>
              <a:buClr>
                <a:srgbClr val="3333CC"/>
              </a:buClr>
              <a:buSzPct val="114000"/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incoherent </a:t>
            </a: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Symbol" charset="0"/>
              </a:rPr>
              <a:t>⇔ </a:t>
            </a: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breakup of p</a:t>
            </a:r>
          </a:p>
          <a:p>
            <a:pPr marL="400050" lvl="1" indent="-285750">
              <a:spcBef>
                <a:spcPts val="213"/>
              </a:spcBef>
              <a:buClr>
                <a:srgbClr val="3333CC"/>
              </a:buClr>
              <a:buSzPct val="114000"/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HERA: 15% of all events are hard diffractive</a:t>
            </a:r>
          </a:p>
        </p:txBody>
      </p:sp>
      <p:sp>
        <p:nvSpPr>
          <p:cNvPr id="59397" name="Rectangle 5"/>
          <p:cNvSpPr>
            <a:spLocks/>
          </p:cNvSpPr>
          <p:nvPr/>
        </p:nvSpPr>
        <p:spPr bwMode="auto">
          <a:xfrm>
            <a:off x="4659313" y="817034"/>
            <a:ext cx="34417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93688" indent="-254000">
              <a:buSzPct val="125000"/>
              <a:buFont typeface="Arial Italic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t = (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 Bold" charset="0"/>
              </a:rPr>
              <a:t>p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-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 Bold" charset="0"/>
              </a:rPr>
              <a:t>p</a:t>
            </a:r>
            <a:r>
              <a:rPr lang="ja-JP" alt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’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)</a:t>
            </a:r>
            <a:r>
              <a:rPr lang="en-US" sz="1800" b="0" baseline="3200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2</a:t>
            </a:r>
          </a:p>
          <a:p>
            <a:pPr marL="293688" indent="-254000">
              <a:buSzPct val="125000"/>
              <a:buFont typeface="Arial Italic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β is the momentum fraction of the struck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parton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w.r.t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. the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Pomeron</a:t>
            </a:r>
            <a:endParaRPr lang="en-US" sz="1800" b="0" dirty="0">
              <a:solidFill>
                <a:schemeClr val="tx1"/>
              </a:solidFill>
              <a:latin typeface="+mj-lt"/>
              <a:ea typeface="ＭＳ Ｐゴシック" charset="0"/>
              <a:cs typeface="Comic Sans MS"/>
              <a:sym typeface="Arial" charset="0"/>
            </a:endParaRPr>
          </a:p>
          <a:p>
            <a:pPr marL="293688" indent="-254000">
              <a:buSzPct val="125000"/>
              <a:buFont typeface="Arial Italic" charset="0"/>
              <a:buChar char="•"/>
            </a:pP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x</a:t>
            </a:r>
            <a:r>
              <a:rPr lang="en-US" sz="1800" b="0" baseline="-2500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IP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 = x/β: momentum fraction of the exchanged object (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Pomeron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)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w.r.t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. the hadron</a:t>
            </a:r>
          </a:p>
          <a:p>
            <a:pPr marL="293688" indent="-254000">
              <a:buSzPct val="125000"/>
              <a:buFont typeface="Arial Italic" charset="0"/>
              <a:buChar char="•"/>
            </a:pPr>
            <a:r>
              <a:rPr lang="en-US" dirty="0">
                <a:latin typeface="+mj-lt"/>
                <a:cs typeface="Comic Sans MS"/>
              </a:rPr>
              <a:t>M</a:t>
            </a:r>
            <a:r>
              <a:rPr lang="en-US" baseline="-25000" dirty="0">
                <a:latin typeface="+mj-lt"/>
                <a:cs typeface="Comic Sans MS"/>
              </a:rPr>
              <a:t>X</a:t>
            </a:r>
            <a:r>
              <a:rPr lang="en-US" baseline="30000" dirty="0">
                <a:latin typeface="+mj-lt"/>
                <a:cs typeface="Comic Sans MS"/>
              </a:rPr>
              <a:t>2</a:t>
            </a:r>
            <a:r>
              <a:rPr lang="en-US" dirty="0">
                <a:latin typeface="+mj-lt"/>
                <a:cs typeface="Comic Sans MS"/>
              </a:rPr>
              <a:t>: Squared mass is the diffractive final state</a:t>
            </a:r>
          </a:p>
          <a:p>
            <a:pPr marL="293688" indent="-254000">
              <a:buSzPct val="125000"/>
              <a:buFont typeface="Arial Italic" charset="0"/>
              <a:buChar char="•"/>
            </a:pPr>
            <a:endParaRPr lang="en-US" sz="1800" b="0" dirty="0">
              <a:solidFill>
                <a:schemeClr val="tx1"/>
              </a:solidFill>
              <a:latin typeface="+mj-lt"/>
              <a:ea typeface="ＭＳ Ｐゴシック" charset="0"/>
              <a:cs typeface="Comic Sans MS"/>
              <a:sym typeface="Arial" charset="0"/>
            </a:endParaRPr>
          </a:p>
        </p:txBody>
      </p:sp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4254500"/>
            <a:ext cx="68818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7"/>
          <p:cNvSpPr>
            <a:spLocks/>
          </p:cNvSpPr>
          <p:nvPr/>
        </p:nvSpPr>
        <p:spPr bwMode="auto">
          <a:xfrm>
            <a:off x="4400825" y="5033963"/>
            <a:ext cx="4766035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>
              <a:spcBef>
                <a:spcPts val="450"/>
              </a:spcBef>
              <a:buClr>
                <a:srgbClr val="FF0000"/>
              </a:buClr>
              <a:buSzPct val="150000"/>
            </a:pPr>
            <a:r>
              <a:rPr lang="en-US" b="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Diffraction in </a:t>
            </a:r>
            <a:r>
              <a:rPr lang="en-US" b="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e+A</a:t>
            </a:r>
            <a:r>
              <a:rPr lang="en-US" b="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:</a:t>
            </a:r>
          </a:p>
          <a:p>
            <a:pPr marL="82550" indent="-285750">
              <a:spcBef>
                <a:spcPts val="413"/>
              </a:spcBef>
              <a:buClr>
                <a:srgbClr val="3333CC"/>
              </a:buClr>
              <a:buSzPct val="114000"/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coherent diffraction (nuclei intact)</a:t>
            </a:r>
          </a:p>
          <a:p>
            <a:pPr marL="82550" indent="-285750">
              <a:spcBef>
                <a:spcPts val="213"/>
              </a:spcBef>
              <a:buClr>
                <a:srgbClr val="3333CC"/>
              </a:buClr>
              <a:buSzPct val="114000"/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breakup into nucleons (nucleons intact)</a:t>
            </a:r>
          </a:p>
          <a:p>
            <a:pPr marL="82550" indent="-285750">
              <a:spcBef>
                <a:spcPts val="213"/>
              </a:spcBef>
              <a:buClr>
                <a:srgbClr val="3333CC"/>
              </a:buClr>
              <a:buSzPct val="114000"/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incoherent diffraction</a:t>
            </a:r>
          </a:p>
          <a:p>
            <a:pPr marL="82550" indent="-285750">
              <a:spcBef>
                <a:spcPts val="213"/>
              </a:spcBef>
              <a:buClr>
                <a:srgbClr val="3333CC"/>
              </a:buClr>
              <a:buSzPct val="114000"/>
              <a:buFont typeface="Wingdings" pitchFamily="2" charset="2"/>
              <a:buChar char="Ø"/>
            </a:pP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Predictions: </a:t>
            </a:r>
            <a:r>
              <a:rPr lang="en-US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σ</a:t>
            </a:r>
            <a:r>
              <a:rPr lang="en-US" b="0" baseline="-600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diff</a:t>
            </a: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/</a:t>
            </a:r>
            <a:r>
              <a:rPr lang="en-US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σ</a:t>
            </a:r>
            <a:r>
              <a:rPr lang="en-US" b="0" baseline="-600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tot</a:t>
            </a: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 in </a:t>
            </a:r>
            <a:r>
              <a:rPr lang="en-US" b="0" dirty="0" err="1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e+A</a:t>
            </a:r>
            <a:r>
              <a:rPr lang="en-US" b="0" dirty="0">
                <a:solidFill>
                  <a:schemeClr val="tx1"/>
                </a:solidFill>
                <a:latin typeface="+mj-lt"/>
                <a:ea typeface="ＭＳ Ｐゴシック" charset="0"/>
                <a:cs typeface="Comic Sans MS"/>
                <a:sym typeface="Arial" charset="0"/>
              </a:rPr>
              <a:t> ~25-40% </a:t>
            </a:r>
            <a:endParaRPr lang="en-US" b="0" dirty="0">
              <a:solidFill>
                <a:schemeClr val="tx1"/>
              </a:solidFill>
              <a:latin typeface="+mj-lt"/>
              <a:ea typeface="ヒラギノ角ゴ ProN W3" charset="0"/>
              <a:cs typeface="Comic Sans MS"/>
              <a:sym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7100" y="744538"/>
            <a:ext cx="2438400" cy="4232275"/>
            <a:chOff x="927100" y="744538"/>
            <a:chExt cx="2438400" cy="4232275"/>
          </a:xfrm>
        </p:grpSpPr>
        <p:pic>
          <p:nvPicPr>
            <p:cNvPr id="5940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00" y="744538"/>
              <a:ext cx="2438400" cy="423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9401" name="Rectangle 9"/>
            <p:cNvSpPr>
              <a:spLocks/>
            </p:cNvSpPr>
            <p:nvPr/>
          </p:nvSpPr>
          <p:spPr bwMode="auto">
            <a:xfrm>
              <a:off x="2616200" y="850900"/>
              <a:ext cx="51584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 b="0" dirty="0" err="1">
                  <a:solidFill>
                    <a:schemeClr val="tx1"/>
                  </a:solidFill>
                  <a:latin typeface="+mj-lt"/>
                  <a:ea typeface="ＭＳ Ｐゴシック" charset="0"/>
                  <a:cs typeface="Arial" charset="0"/>
                  <a:sym typeface="Arial" charset="0"/>
                </a:rPr>
                <a:t>e+p</a:t>
              </a:r>
              <a:endParaRPr lang="en-US" sz="2000" b="0" dirty="0">
                <a:solidFill>
                  <a:schemeClr val="tx1"/>
                </a:solidFill>
                <a:latin typeface="+mj-lt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39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utoUpdateAnimBg="0"/>
      <p:bldP spid="59397" grpId="0"/>
      <p:bldP spid="5939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uFill>
                  <a:solidFill>
                    <a:srgbClr val="011585"/>
                  </a:solidFill>
                </a:uFill>
              </a:rPr>
              <a:t>35</a:t>
            </a:fld>
            <a:endParaRPr sz="1400" dirty="0"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479"/>
            <a:ext cx="9144000" cy="584669"/>
          </a:xfrm>
        </p:spPr>
        <p:txBody>
          <a:bodyPr/>
          <a:lstStyle/>
          <a:p>
            <a:r>
              <a:rPr lang="en-US" sz="2400" dirty="0">
                <a:uFill>
                  <a:solidFill>
                    <a:srgbClr val="021EAA"/>
                  </a:solidFill>
                </a:uFill>
              </a:rPr>
              <a:t>Spatial Gluon Distribution from 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</a:rPr>
              <a:t>d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lang="en-US" sz="2400" cap="none" dirty="0">
                <a:uFill>
                  <a:solidFill>
                    <a:srgbClr val="021EAA"/>
                  </a:solidFill>
                </a:uFill>
              </a:rPr>
              <a:t>/dt</a:t>
            </a:r>
            <a:endParaRPr lang="en-US" sz="2400" cap="none" dirty="0"/>
          </a:p>
        </p:txBody>
      </p:sp>
      <p:sp>
        <p:nvSpPr>
          <p:cNvPr id="313" name="Shape 313"/>
          <p:cNvSpPr>
            <a:spLocks noGrp="1"/>
          </p:cNvSpPr>
          <p:nvPr>
            <p:ph type="body" idx="4294967295"/>
          </p:nvPr>
        </p:nvSpPr>
        <p:spPr>
          <a:xfrm>
            <a:off x="0" y="5076788"/>
            <a:ext cx="9066213" cy="15284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</a:rPr>
              <a:t>Incoherent events are by themselves interesting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500" dirty="0"/>
              <a:t>Different |t| regions of the spectrum sensitive to different sizes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500" dirty="0"/>
              <a:t>Energy dependence of incoherent spectra with differential binning in |t| could tell us about growth of  nuclei and evolution of fluctuations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500" dirty="0"/>
              <a:t>Recent results from </a:t>
            </a:r>
            <a:r>
              <a:rPr lang="en-US" sz="1500" dirty="0" err="1"/>
              <a:t>Mantysaari</a:t>
            </a:r>
            <a:r>
              <a:rPr lang="en-US" sz="1500" dirty="0"/>
              <a:t>, et al. (arXiv:2303.04866) show different regions of spectrum to be sensitive to different kinds of shape deformations </a:t>
            </a:r>
            <a:r>
              <a:rPr lang="en-US" sz="1500" dirty="0" err="1"/>
              <a:t>e.g</a:t>
            </a:r>
            <a:r>
              <a:rPr lang="en-US" sz="1500" dirty="0"/>
              <a:t> Uranium </a:t>
            </a:r>
            <a:r>
              <a:rPr lang="en-US" sz="1600" dirty="0"/>
              <a:t> </a:t>
            </a:r>
          </a:p>
        </p:txBody>
      </p:sp>
      <p:grpSp>
        <p:nvGrpSpPr>
          <p:cNvPr id="304" name="Group 304"/>
          <p:cNvGrpSpPr/>
          <p:nvPr/>
        </p:nvGrpSpPr>
        <p:grpSpPr>
          <a:xfrm>
            <a:off x="116958" y="487952"/>
            <a:ext cx="6065892" cy="595035"/>
            <a:chOff x="0" y="61069"/>
            <a:chExt cx="6065890" cy="595032"/>
          </a:xfrm>
        </p:grpSpPr>
        <p:sp>
          <p:nvSpPr>
            <p:cNvPr id="302" name="Shape 302"/>
            <p:cNvSpPr/>
            <p:nvPr/>
          </p:nvSpPr>
          <p:spPr>
            <a:xfrm>
              <a:off x="0" y="61069"/>
              <a:ext cx="5064562" cy="595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  <a:latin typeface="+mj-lt"/>
                </a:rPr>
                <a:t>Diffractive vector meson production:</a:t>
              </a:r>
              <a:endParaRPr lang="en-US" sz="1600" dirty="0">
                <a:uFill>
                  <a:solidFill/>
                </a:uFill>
                <a:latin typeface="+mj-lt"/>
              </a:endParaRPr>
            </a:p>
            <a:p>
              <a:pPr>
                <a:defRPr sz="1800">
                  <a:uFillTx/>
                </a:defRPr>
              </a:pPr>
              <a:r>
                <a:rPr lang="en-US" sz="1600" dirty="0">
                  <a:uFill>
                    <a:solidFill/>
                  </a:uFill>
                  <a:latin typeface="+mj-lt"/>
                </a:rPr>
                <a:t>Momentum transfer </a:t>
              </a:r>
              <a:r>
                <a:rPr lang="en-US" sz="1600" i="1" dirty="0">
                  <a:uFill>
                    <a:solidFill/>
                  </a:uFill>
                  <a:latin typeface="+mj-lt"/>
                </a:rPr>
                <a:t>t</a:t>
              </a:r>
              <a:r>
                <a:rPr lang="en-US" sz="1600" dirty="0">
                  <a:uFill>
                    <a:solidFill/>
                  </a:uFill>
                  <a:latin typeface="+mj-lt"/>
                </a:rPr>
                <a:t> = |</a:t>
              </a:r>
              <a:r>
                <a:rPr lang="en-US" sz="1600" b="1" dirty="0">
                  <a:uFill>
                    <a:solidFill/>
                  </a:uFill>
                  <a:latin typeface="+mj-lt"/>
                </a:rPr>
                <a:t>p</a:t>
              </a:r>
              <a:r>
                <a:rPr lang="en-US" sz="1600" baseline="-5999" dirty="0">
                  <a:uFill>
                    <a:solidFill/>
                  </a:uFill>
                  <a:latin typeface="+mj-lt"/>
                </a:rPr>
                <a:t>Au</a:t>
              </a:r>
              <a:r>
                <a:rPr lang="en-US" sz="1600" dirty="0">
                  <a:uFill>
                    <a:solidFill/>
                  </a:uFill>
                  <a:latin typeface="+mj-lt"/>
                </a:rPr>
                <a:t>-</a:t>
              </a:r>
              <a:r>
                <a:rPr lang="en-US" sz="1600" b="1" dirty="0">
                  <a:uFill>
                    <a:solidFill/>
                  </a:uFill>
                  <a:latin typeface="+mj-lt"/>
                </a:rPr>
                <a:t>p</a:t>
              </a:r>
              <a:r>
                <a:rPr lang="en-US" sz="1600" baseline="-5999" dirty="0">
                  <a:uFill>
                    <a:solidFill/>
                  </a:uFill>
                  <a:latin typeface="+mj-lt"/>
                </a:rPr>
                <a:t>Au</a:t>
              </a:r>
              <a:r>
                <a:rPr lang="en-US" sz="1600" baseline="-5999" dirty="0">
                  <a:uFill>
                    <a:solidFill/>
                  </a:uFill>
                  <a:latin typeface="+mj-lt"/>
                  <a:ea typeface="Symbol"/>
                  <a:cs typeface="Symbol"/>
                  <a:sym typeface="Symbol"/>
                </a:rPr>
                <a:t>′</a:t>
              </a:r>
              <a:r>
                <a:rPr lang="en-US" sz="1600" dirty="0">
                  <a:uFill>
                    <a:solidFill/>
                  </a:uFill>
                  <a:latin typeface="+mj-lt"/>
                </a:rPr>
                <a:t>|</a:t>
              </a:r>
              <a:r>
                <a:rPr lang="en-US" sz="1600" baseline="31999" dirty="0">
                  <a:uFill>
                    <a:solidFill/>
                  </a:uFill>
                  <a:latin typeface="+mj-lt"/>
                </a:rPr>
                <a:t>2 </a:t>
              </a:r>
              <a:r>
                <a:rPr lang="en-US" sz="1600" dirty="0">
                  <a:uFill>
                    <a:solidFill/>
                  </a:uFill>
                  <a:latin typeface="+mj-lt"/>
                </a:rPr>
                <a:t>conjugate to </a:t>
              </a:r>
              <a:r>
                <a:rPr lang="en-US" sz="1600" i="1" dirty="0" err="1">
                  <a:uFill>
                    <a:solidFill/>
                  </a:uFill>
                  <a:latin typeface="+mj-lt"/>
                </a:rPr>
                <a:t>b</a:t>
              </a:r>
              <a:r>
                <a:rPr lang="en-US" sz="1600" i="1" baseline="-5999" dirty="0" err="1">
                  <a:uFill>
                    <a:solidFill/>
                  </a:uFill>
                  <a:latin typeface="+mj-lt"/>
                </a:rPr>
                <a:t>T</a:t>
              </a:r>
              <a:r>
                <a:rPr lang="en-US" sz="1600" dirty="0">
                  <a:uFill>
                    <a:solidFill/>
                  </a:uFill>
                  <a:latin typeface="+mj-lt"/>
                </a:rPr>
                <a:t> 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3327962" y="63800"/>
              <a:ext cx="2737928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  <a:latin typeface="+mj-lt"/>
                </a:rPr>
                <a:t>e + Au → e</a:t>
              </a:r>
              <a:r>
                <a:rPr sz="1600" dirty="0">
                  <a:uFill>
                    <a:solidFill/>
                  </a:uFill>
                  <a:latin typeface="+mj-lt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  <a:latin typeface="+mj-lt"/>
                </a:rPr>
                <a:t> + Au</a:t>
              </a:r>
              <a:r>
                <a:rPr sz="1600" dirty="0">
                  <a:uFill>
                    <a:solidFill/>
                  </a:uFill>
                  <a:latin typeface="+mj-lt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  <a:latin typeface="+mj-lt"/>
                </a:rPr>
                <a:t> + J/</a:t>
              </a:r>
              <a:r>
                <a:rPr sz="1600" dirty="0">
                  <a:uFill>
                    <a:solidFill/>
                  </a:uFill>
                  <a:latin typeface="+mj-lt"/>
                  <a:ea typeface="Symbol"/>
                  <a:cs typeface="Symbol"/>
                  <a:sym typeface="Symbol"/>
                </a:rPr>
                <a:t>ψ,</a:t>
              </a:r>
              <a:r>
                <a:rPr sz="1600" dirty="0">
                  <a:uFill>
                    <a:solidFill/>
                  </a:uFill>
                  <a:latin typeface="+mj-lt"/>
                </a:rPr>
                <a:t> </a:t>
              </a:r>
              <a:r>
                <a:rPr sz="1600" dirty="0">
                  <a:uFill>
                    <a:solidFill/>
                  </a:uFill>
                  <a:latin typeface="+mj-lt"/>
                  <a:ea typeface="Symbol"/>
                  <a:cs typeface="Symbol"/>
                  <a:sym typeface="Symbol"/>
                </a:rPr>
                <a:t>φ, ρ</a:t>
              </a:r>
            </a:p>
          </p:txBody>
        </p:sp>
      </p:grpSp>
      <p:grpSp>
        <p:nvGrpSpPr>
          <p:cNvPr id="318" name="Group 318"/>
          <p:cNvGrpSpPr/>
          <p:nvPr/>
        </p:nvGrpSpPr>
        <p:grpSpPr>
          <a:xfrm>
            <a:off x="4308690" y="1428639"/>
            <a:ext cx="4407229" cy="2313008"/>
            <a:chOff x="-96546" y="-355387"/>
            <a:chExt cx="4407227" cy="2313007"/>
          </a:xfrm>
        </p:grpSpPr>
        <p:grpSp>
          <p:nvGrpSpPr>
            <p:cNvPr id="316" name="Group 316"/>
            <p:cNvGrpSpPr/>
            <p:nvPr/>
          </p:nvGrpSpPr>
          <p:grpSpPr>
            <a:xfrm>
              <a:off x="-96546" y="-355387"/>
              <a:ext cx="4407227" cy="2313007"/>
              <a:chOff x="-96546" y="-355387"/>
              <a:chExt cx="4407225" cy="2313006"/>
            </a:xfrm>
          </p:grpSpPr>
          <p:pic>
            <p:nvPicPr>
              <p:cNvPr id="314" name="source_all.pdf"/>
              <p:cNvPicPr/>
              <p:nvPr/>
            </p:nvPicPr>
            <p:blipFill>
              <a:blip r:embed="rId3"/>
              <a:srcRect r="50437" b="50689"/>
              <a:stretch>
                <a:fillRect/>
              </a:stretch>
            </p:blipFill>
            <p:spPr>
              <a:xfrm>
                <a:off x="-96546" y="-355387"/>
                <a:ext cx="4407225" cy="231300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15" name="Shape 315"/>
              <p:cNvSpPr/>
              <p:nvPr/>
            </p:nvSpPr>
            <p:spPr>
              <a:xfrm>
                <a:off x="745301" y="154200"/>
                <a:ext cx="308402" cy="2827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317" name="Shape 317"/>
            <p:cNvSpPr/>
            <p:nvPr/>
          </p:nvSpPr>
          <p:spPr>
            <a:xfrm>
              <a:off x="1428093" y="1201819"/>
              <a:ext cx="1765199" cy="19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300">
                  <a:solidFill>
                    <a:srgbClr val="008F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rgbClr val="0000FF"/>
                  </a:solidFill>
                  <a:uFill>
                    <a:solidFill/>
                  </a:uFill>
                  <a:latin typeface="Comic Sans MS" panose="030F0902030302020204" pitchFamily="66" charset="0"/>
                </a:rPr>
                <a:t>PRC 87 (2013) 024913</a:t>
              </a:r>
            </a:p>
          </p:txBody>
        </p:sp>
      </p:grpSp>
      <p:sp>
        <p:nvSpPr>
          <p:cNvPr id="319" name="Shape 319"/>
          <p:cNvSpPr/>
          <p:nvPr/>
        </p:nvSpPr>
        <p:spPr>
          <a:xfrm>
            <a:off x="487568" y="5902853"/>
            <a:ext cx="816122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endParaRPr sz="1600" dirty="0">
              <a:uFill>
                <a:solidFill/>
              </a:uFill>
              <a:latin typeface="Comic Sans MS" panose="030F0902030302020204" pitchFamily="66" charset="0"/>
            </a:endParaRPr>
          </a:p>
        </p:txBody>
      </p:sp>
      <p:grpSp>
        <p:nvGrpSpPr>
          <p:cNvPr id="323" name="Group 323"/>
          <p:cNvGrpSpPr/>
          <p:nvPr/>
        </p:nvGrpSpPr>
        <p:grpSpPr>
          <a:xfrm>
            <a:off x="4176273" y="1003457"/>
            <a:ext cx="2697140" cy="348813"/>
            <a:chOff x="0" y="49208"/>
            <a:chExt cx="2697139" cy="348813"/>
          </a:xfrm>
        </p:grpSpPr>
        <p:sp>
          <p:nvSpPr>
            <p:cNvPr id="320" name="Shape 320"/>
            <p:cNvSpPr/>
            <p:nvPr/>
          </p:nvSpPr>
          <p:spPr>
            <a:xfrm flipH="1">
              <a:off x="0" y="223614"/>
              <a:ext cx="580461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Comic Sans MS" panose="030F0902030302020204" pitchFamily="66" charset="0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803993" y="49208"/>
              <a:ext cx="189314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/>
              </a:lvl1pPr>
            </a:lstStyle>
            <a:p>
              <a:pPr lvl="0">
                <a:defRPr sz="1800" i="0">
                  <a:uFillTx/>
                </a:defRPr>
              </a:pPr>
              <a:r>
                <a:rPr sz="1600" i="1" dirty="0">
                  <a:uFill>
                    <a:solidFill/>
                  </a:uFill>
                  <a:latin typeface="Comic Sans MS" panose="030F0902030302020204" pitchFamily="66" charset="0"/>
                </a:rPr>
                <a:t>Fourier Transform</a:t>
              </a:r>
            </a:p>
          </p:txBody>
        </p:sp>
      </p:grpSp>
      <p:pic>
        <p:nvPicPr>
          <p:cNvPr id="31" name="Picture 30" descr="dsigma_dt_jpsi_phi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235357" y="1118932"/>
            <a:ext cx="4078515" cy="3802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23E59-F4E2-7B40-AB6B-F8F719D608C3}"/>
              </a:ext>
            </a:extLst>
          </p:cNvPr>
          <p:cNvSpPr txBox="1"/>
          <p:nvPr/>
        </p:nvSpPr>
        <p:spPr>
          <a:xfrm>
            <a:off x="4485502" y="3595084"/>
            <a:ext cx="4658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</a:rPr>
              <a:t>Coherent cross-section sensitive to average geometry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Steepness and the position of first dip depends on density profile, non-linear effects and correlations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sz="14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H.Mantysaari,B.Schenke</a:t>
            </a:r>
            <a:r>
              <a:rPr lang="en-US" sz="1100" dirty="0">
                <a:latin typeface="+mj-lt"/>
              </a:rPr>
              <a:t> PRC 101 (2020) 015203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Experimentally very challenging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CFB6E1-9E0D-6949-8A9E-33F872790212}"/>
              </a:ext>
            </a:extLst>
          </p:cNvPr>
          <p:cNvGrpSpPr/>
          <p:nvPr/>
        </p:nvGrpSpPr>
        <p:grpSpPr>
          <a:xfrm>
            <a:off x="2116476" y="989441"/>
            <a:ext cx="4993241" cy="5000393"/>
            <a:chOff x="2116476" y="1112731"/>
            <a:chExt cx="4993241" cy="5000393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F9F42D81-35A0-9647-BFA1-E6862C3A0AF5}"/>
                </a:ext>
              </a:extLst>
            </p:cNvPr>
            <p:cNvSpPr/>
            <p:nvPr/>
          </p:nvSpPr>
          <p:spPr>
            <a:xfrm>
              <a:off x="2116476" y="1112731"/>
              <a:ext cx="4993241" cy="5000393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53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dsigma_dt_jpsi_phi.eps">
              <a:extLst>
                <a:ext uri="{FF2B5EF4-FFF2-40B4-BE49-F238E27FC236}">
                  <a16:creationId xmlns:a16="http://schemas.microsoft.com/office/drawing/2014/main" id="{7B8E877B-9804-E646-8D63-DD5A93A60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17"/>
            <a:stretch/>
          </p:blipFill>
          <p:spPr>
            <a:xfrm>
              <a:off x="2529994" y="1324040"/>
              <a:ext cx="4130039" cy="38023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B9E14C-487C-E742-879A-D1D9F6068450}"/>
                </a:ext>
              </a:extLst>
            </p:cNvPr>
            <p:cNvSpPr txBox="1"/>
            <p:nvPr/>
          </p:nvSpPr>
          <p:spPr>
            <a:xfrm>
              <a:off x="2558264" y="5095983"/>
              <a:ext cx="40886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432FF"/>
                  </a:solidFill>
                  <a:latin typeface="Symbol" pitchFamily="2" charset="2"/>
                  <a:cs typeface="Arial" panose="020B0604020202020204" pitchFamily="34" charset="0"/>
                </a:rPr>
                <a:t>F</a:t>
              </a:r>
              <a:r>
                <a:rPr lang="en-US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more sensitivity to saturation effects</a:t>
              </a:r>
            </a:p>
            <a:p>
              <a:pPr algn="ctr"/>
              <a:r>
                <a:rPr lang="en-US" dirty="0">
                  <a:solidFill>
                    <a:srgbClr val="FF4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EB3D-CCA4-8648-80E1-8C4958D0BD3C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7723" y="431158"/>
            <a:ext cx="3364917" cy="4207631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dirty="0"/>
              <a:t>Vetoing Incoherent Events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22286" y="4682876"/>
            <a:ext cx="4335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halkboard" charset="0"/>
                <a:cs typeface="Chalkboard" charset="0"/>
              </a:rPr>
              <a:t>With these requirements, the rejection power is found to be not enough to reach the three minimum positions.</a:t>
            </a:r>
          </a:p>
          <a:p>
            <a:endParaRPr lang="en-US" dirty="0">
              <a:effectLst/>
              <a:latin typeface="+mj-lt"/>
              <a:ea typeface="Chalkboard" charset="0"/>
              <a:cs typeface="Chalkboard" charset="0"/>
            </a:endParaRPr>
          </a:p>
          <a:p>
            <a:r>
              <a:rPr lang="en-US" dirty="0">
                <a:latin typeface="+mj-lt"/>
                <a:ea typeface="Chalkboard" charset="0"/>
                <a:cs typeface="Chalkboard" charset="0"/>
              </a:rPr>
              <a:t>Beam pipe design and material critical to vetoing power</a:t>
            </a:r>
            <a:endParaRPr lang="en-US" dirty="0">
              <a:effectLst/>
              <a:latin typeface="+mj-lt"/>
              <a:ea typeface="Chalkboard" charset="0"/>
              <a:cs typeface="Chalkboar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8">
                <a:extLst>
                  <a:ext uri="{FF2B5EF4-FFF2-40B4-BE49-F238E27FC236}">
                    <a16:creationId xmlns:a16="http://schemas.microsoft.com/office/drawing/2014/main" id="{1D43D350-9186-9E40-8E09-84017AAC7C6A}"/>
                  </a:ext>
                </a:extLst>
              </p:cNvPr>
              <p:cNvSpPr txBox="1"/>
              <p:nvPr/>
            </p:nvSpPr>
            <p:spPr>
              <a:xfrm>
                <a:off x="4457520" y="690463"/>
                <a:ext cx="4686479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latin typeface="+mj-lt"/>
                    <a:ea typeface="Chalkboard SE" charset="0"/>
                    <a:cs typeface="Chalkboard SE" charset="0"/>
                  </a:rPr>
                  <a:t>Veto.1: </a:t>
                </a:r>
              </a:p>
              <a:p>
                <a:pPr marL="285750" indent="-285750">
                  <a:buClr>
                    <a:schemeClr val="tx1"/>
                  </a:buClr>
                  <a:buFont typeface="Wingdings" charset="2"/>
                  <a:buChar char="Ø"/>
                </a:pP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no neutron in ZDC</a:t>
                </a:r>
                <a:endParaRPr lang="en-US" altLang="zh-CN" sz="1400" b="1" dirty="0">
                  <a:latin typeface="+mj-lt"/>
                  <a:ea typeface="Chalkboard SE" charset="0"/>
                  <a:cs typeface="Chalkboard SE" charset="0"/>
                </a:endParaRPr>
              </a:p>
              <a:p>
                <a:pPr>
                  <a:buClr>
                    <a:srgbClr val="008F00"/>
                  </a:buClr>
                </a:pPr>
                <a:r>
                  <a:rPr lang="en-US" altLang="zh-CN" sz="1400" b="1" dirty="0">
                    <a:solidFill>
                      <a:srgbClr val="0000DB"/>
                    </a:solidFill>
                    <a:latin typeface="+mj-lt"/>
                    <a:ea typeface="Chalkboard SE" charset="0"/>
                    <a:cs typeface="Chalkboard SE" charset="0"/>
                  </a:rPr>
                  <a:t>Veto.2:</a:t>
                </a:r>
              </a:p>
              <a:p>
                <a:pPr marL="285750" indent="-285750">
                  <a:buClr>
                    <a:srgbClr val="0000DB"/>
                  </a:buClr>
                  <a:buFont typeface="Wingdings" charset="2"/>
                  <a:buChar char="Ø"/>
                </a:pP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Veto1 + no proton in Roman Pots</a:t>
                </a:r>
              </a:p>
              <a:p>
                <a:r>
                  <a:rPr lang="en-US" altLang="zh-CN" sz="1400" b="1" dirty="0">
                    <a:solidFill>
                      <a:srgbClr val="FF9300"/>
                    </a:solidFill>
                    <a:latin typeface="+mj-lt"/>
                    <a:ea typeface="Chalkboard SE" charset="0"/>
                    <a:cs typeface="Chalkboard SE" charset="0"/>
                  </a:rPr>
                  <a:t>Veto.3:</a:t>
                </a:r>
              </a:p>
              <a:p>
                <a:pPr marL="285750" indent="-285750">
                  <a:buClr>
                    <a:srgbClr val="FF9300"/>
                  </a:buClr>
                  <a:buFont typeface="Wingdings" charset="2"/>
                  <a:buChar char="Ø"/>
                </a:pP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Veto2 + n</a:t>
                </a:r>
                <a:r>
                  <a:rPr lang="mr-IN" altLang="zh-CN" sz="1400" dirty="0" err="1">
                    <a:latin typeface="+mj-lt"/>
                    <a:ea typeface="Chalkboard SE" charset="0"/>
                    <a:cs typeface="Chalkboard SE" charset="0"/>
                  </a:rPr>
                  <a:t>o</a:t>
                </a: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 </a:t>
                </a:r>
                <a:r>
                  <a:rPr lang="mr-IN" altLang="zh-CN" sz="1400" dirty="0" err="1">
                    <a:latin typeface="+mj-lt"/>
                    <a:ea typeface="Chalkboard SE" charset="0"/>
                    <a:cs typeface="Chalkboard SE" charset="0"/>
                  </a:rPr>
                  <a:t>proton</a:t>
                </a: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 </a:t>
                </a:r>
                <a:r>
                  <a:rPr lang="mr-IN" altLang="zh-CN" sz="1400" dirty="0" err="1">
                    <a:latin typeface="+mj-lt"/>
                    <a:ea typeface="Chalkboard SE" charset="0"/>
                    <a:cs typeface="Chalkboard SE" charset="0"/>
                  </a:rPr>
                  <a:t>in</a:t>
                </a:r>
                <a:r>
                  <a:rPr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 off-momentum detector</a:t>
                </a:r>
              </a:p>
              <a:p>
                <a:pPr>
                  <a:buClr>
                    <a:srgbClr val="008F00"/>
                  </a:buClr>
                </a:pPr>
                <a:r>
                  <a:rPr kumimoji="1" lang="en-US" altLang="zh-CN" sz="1400" b="1" dirty="0">
                    <a:solidFill>
                      <a:srgbClr val="FF2600"/>
                    </a:solidFill>
                    <a:latin typeface="+mj-lt"/>
                    <a:ea typeface="Chalkboard SE" charset="0"/>
                    <a:cs typeface="Chalkboard SE" charset="0"/>
                  </a:rPr>
                  <a:t>Veto.4:</a:t>
                </a:r>
              </a:p>
              <a:p>
                <a:pPr marL="285750" indent="-285750">
                  <a:buClr>
                    <a:srgbClr val="FF0000"/>
                  </a:buClr>
                  <a:buFont typeface="Wingdings" charset="2"/>
                  <a:buChar char="Ø"/>
                </a:pPr>
                <a:r>
                  <a:rPr kumimoji="1" lang="en-US" altLang="zh-CN" sz="1400" dirty="0">
                    <a:latin typeface="+mj-lt"/>
                    <a:ea typeface="Chalkboard SE" charset="0"/>
                    <a:cs typeface="Chalkboard SE" charset="0"/>
                  </a:rPr>
                  <a:t>Veto3 + no proton in B0</a:t>
                </a:r>
              </a:p>
              <a:p>
                <a:pPr>
                  <a:buClr>
                    <a:srgbClr val="00B0F0"/>
                  </a:buClr>
                </a:pPr>
                <a:r>
                  <a:rPr kumimoji="1" lang="en-US" altLang="zh-CN" sz="1400" b="1" dirty="0">
                    <a:solidFill>
                      <a:srgbClr val="FF40FF"/>
                    </a:solidFill>
                    <a:latin typeface="+mj-lt"/>
                  </a:rPr>
                  <a:t>Veto.5:</a:t>
                </a:r>
              </a:p>
              <a:p>
                <a:pPr marL="285750" indent="-285750">
                  <a:buClr>
                    <a:srgbClr val="FF40FF"/>
                  </a:buClr>
                  <a:buFont typeface="Wingdings" charset="2"/>
                  <a:buChar char="Ø"/>
                </a:pPr>
                <a:r>
                  <a:rPr kumimoji="1" lang="en-US" altLang="zh-CN" sz="1400" dirty="0">
                    <a:latin typeface="+mj-lt"/>
                  </a:rPr>
                  <a:t>Veto4 + no anything in </a:t>
                </a:r>
                <a:r>
                  <a:rPr kumimoji="1" lang="en-US" altLang="zh-CN" sz="1400" dirty="0" err="1">
                    <a:latin typeface="+mj-lt"/>
                  </a:rPr>
                  <a:t>preshower</a:t>
                </a:r>
                <a:endParaRPr kumimoji="1" lang="en-US" altLang="zh-CN" sz="1400" dirty="0">
                  <a:latin typeface="+mj-lt"/>
                </a:endParaRPr>
              </a:p>
              <a:p>
                <a:pPr>
                  <a:buClr>
                    <a:srgbClr val="FF40FF"/>
                  </a:buClr>
                </a:pPr>
                <a:r>
                  <a:rPr kumimoji="1" lang="en-US" altLang="zh-CN" sz="1400" b="1" dirty="0">
                    <a:solidFill>
                      <a:srgbClr val="0432FF"/>
                    </a:solidFill>
                    <a:latin typeface="+mj-lt"/>
                  </a:rPr>
                  <a:t>Veto.6:</a:t>
                </a:r>
              </a:p>
              <a:p>
                <a:pPr marL="285750" indent="-285750">
                  <a:buClr>
                    <a:srgbClr val="0432FF"/>
                  </a:buClr>
                  <a:buFont typeface="Wingdings" charset="2"/>
                  <a:buChar char="Ø"/>
                </a:pPr>
                <a:r>
                  <a:rPr kumimoji="1" lang="en-US" altLang="zh-CN" sz="1400" b="1" dirty="0">
                    <a:solidFill>
                      <a:srgbClr val="0432FF"/>
                    </a:solidFill>
                    <a:latin typeface="+mj-lt"/>
                  </a:rPr>
                  <a:t> </a:t>
                </a:r>
                <a:r>
                  <a:rPr kumimoji="1" lang="en-US" altLang="zh-CN" sz="1400" dirty="0">
                    <a:latin typeface="+mj-lt"/>
                  </a:rPr>
                  <a:t>Veto5 + no </a:t>
                </a:r>
                <a:r>
                  <a:rPr lang="en-US" altLang="zh-CN" sz="1400" dirty="0">
                    <a:latin typeface="+mj-lt"/>
                  </a:rPr>
                  <a:t>photon </a:t>
                </a:r>
                <a:r>
                  <a:rPr lang="en-US" altLang="zh-CN" sz="1400" b="1" i="1" dirty="0">
                    <a:latin typeface="+mj-lt"/>
                  </a:rPr>
                  <a:t>E&gt;50MeV</a:t>
                </a:r>
                <a:r>
                  <a:rPr lang="en-US" altLang="zh-CN" sz="1400" dirty="0">
                    <a:latin typeface="+mj-lt"/>
                  </a:rPr>
                  <a:t> in ZDC</a:t>
                </a:r>
              </a:p>
              <a:p>
                <a:pPr>
                  <a:buClr>
                    <a:srgbClr val="0432FF"/>
                  </a:buClr>
                </a:pPr>
                <a:r>
                  <a:rPr kumimoji="1" lang="en-US" altLang="zh-CN" sz="1400" b="1" dirty="0">
                    <a:solidFill>
                      <a:srgbClr val="008F00"/>
                    </a:solidFill>
                    <a:latin typeface="+mj-lt"/>
                  </a:rPr>
                  <a:t>Veto.7:</a:t>
                </a:r>
              </a:p>
              <a:p>
                <a:pPr marL="285750" indent="-285750">
                  <a:buClr>
                    <a:srgbClr val="008F00"/>
                  </a:buClr>
                  <a:buFont typeface="Wingdings" charset="2"/>
                  <a:buChar char="Ø"/>
                </a:pPr>
                <a:r>
                  <a:rPr kumimoji="1" lang="en-US" altLang="zh-CN" sz="1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kumimoji="1" lang="en-US" altLang="zh-CN" sz="1400" dirty="0">
                    <a:latin typeface="+mj-lt"/>
                  </a:rPr>
                  <a:t>Veto6 + no activities </a:t>
                </a:r>
              </a:p>
              <a:p>
                <a:pPr>
                  <a:buClr>
                    <a:srgbClr val="008F00"/>
                  </a:buClr>
                </a:pPr>
                <a:r>
                  <a:rPr kumimoji="1" lang="en-US" altLang="zh-CN" sz="1400" dirty="0">
                    <a:latin typeface="+mj-lt"/>
                  </a:rPr>
                  <a:t>      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hr-HR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hr-HR" altLang="zh-CN" sz="14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</m:d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&lt;4.0 &amp;</m:t>
                    </m:r>
                    <m:r>
                      <a:rPr kumimoji="1" lang="en-US" altLang="zh-CN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1400" b="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zh-CN" sz="1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100</m:t>
                    </m:r>
                    <m:f>
                      <m:fPr>
                        <m:type m:val="lin"/>
                        <m:ctrlPr>
                          <a:rPr kumimoji="1"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1" lang="en-US" altLang="zh-CN" sz="1400" b="0" i="1">
                            <a:latin typeface="Cambria Math" panose="02040503050406030204" pitchFamily="18" charset="0"/>
                          </a:rPr>
                          <m:t>MeV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1" lang="en-US" altLang="zh-CN" sz="1400" b="0" i="1">
                            <a:latin typeface="Cambria Math" panose="02040503050406030204" pitchFamily="18" charset="0"/>
                          </a:rPr>
                          <m:t>c</m:t>
                        </m:r>
                      </m:den>
                    </m:f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 &amp; </m:t>
                    </m:r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zh-CN" sz="1400" b="0" i="1">
                        <a:latin typeface="Cambria Math" panose="02040503050406030204" pitchFamily="18" charset="0"/>
                      </a:rPr>
                      <m:t>&gt;50 </m:t>
                    </m:r>
                    <m:r>
                      <m:rPr>
                        <m:sty m:val="p"/>
                      </m:rPr>
                      <a:rPr kumimoji="1" lang="en-US" altLang="zh-CN" sz="1400" b="0" i="1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en-US" altLang="zh-CN" sz="1400" dirty="0">
                    <a:latin typeface="+mj-lt"/>
                  </a:rPr>
                  <a:t>) </a:t>
                </a:r>
              </a:p>
              <a:p>
                <a:pPr>
                  <a:buClr>
                    <a:srgbClr val="FF0000"/>
                  </a:buClr>
                </a:pPr>
                <a:r>
                  <a:rPr kumimoji="1" lang="en-US" altLang="zh-CN" sz="1400" b="1" dirty="0">
                    <a:latin typeface="+mj-lt"/>
                  </a:rPr>
                  <a:t>      </a:t>
                </a:r>
                <a:r>
                  <a:rPr kumimoji="1" lang="en-US" altLang="zh-CN" sz="1400" dirty="0">
                    <a:latin typeface="+mj-lt"/>
                  </a:rPr>
                  <a:t>other than e-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400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den>
                    </m:f>
                  </m:oMath>
                </a14:m>
                <a:r>
                  <a:rPr kumimoji="1" lang="en-US" altLang="zh-CN" sz="1400" dirty="0">
                    <a:latin typeface="+mj-lt"/>
                  </a:rPr>
                  <a:t> in the main detector        </a:t>
                </a:r>
              </a:p>
            </p:txBody>
          </p:sp>
        </mc:Choice>
        <mc:Fallback xmlns="">
          <p:sp>
            <p:nvSpPr>
              <p:cNvPr id="12" name="文本框 8">
                <a:extLst>
                  <a:ext uri="{FF2B5EF4-FFF2-40B4-BE49-F238E27FC236}">
                    <a16:creationId xmlns:a16="http://schemas.microsoft.com/office/drawing/2014/main" id="{1D43D350-9186-9E40-8E09-84017AAC7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20" y="690463"/>
                <a:ext cx="4686479" cy="3539430"/>
              </a:xfrm>
              <a:prstGeom prst="rect">
                <a:avLst/>
              </a:prstGeom>
              <a:blipFill>
                <a:blip r:embed="rId3"/>
                <a:stretch>
                  <a:fillRect l="-270" b="-1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A3E20DB-2AD1-5C4E-A3B0-F576EC98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30001" y="4176895"/>
            <a:ext cx="2625823" cy="27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85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366" y="2887656"/>
            <a:ext cx="2057400" cy="282094"/>
          </a:xfrm>
        </p:spPr>
        <p:txBody>
          <a:bodyPr/>
          <a:lstStyle/>
          <a:p>
            <a:fld id="{893C5830-40F3-F04E-B2E3-10E6672BA8FF}" type="slidenum">
              <a:rPr lang="en-US" smtClean="0"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More Exclusive Processes at EIC </a:t>
            </a:r>
          </a:p>
        </p:txBody>
      </p:sp>
      <p:sp>
        <p:nvSpPr>
          <p:cNvPr id="32" name="Google Shape;537;p45">
            <a:extLst>
              <a:ext uri="{FF2B5EF4-FFF2-40B4-BE49-F238E27FC236}">
                <a16:creationId xmlns:a16="http://schemas.microsoft.com/office/drawing/2014/main" id="{B8DA5850-6949-364A-9A73-4B6E64980C3D}"/>
              </a:ext>
            </a:extLst>
          </p:cNvPr>
          <p:cNvSpPr/>
          <p:nvPr/>
        </p:nvSpPr>
        <p:spPr>
          <a:xfrm>
            <a:off x="86695" y="2594774"/>
            <a:ext cx="2189031" cy="1743087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540;p45">
            <a:extLst>
              <a:ext uri="{FF2B5EF4-FFF2-40B4-BE49-F238E27FC236}">
                <a16:creationId xmlns:a16="http://schemas.microsoft.com/office/drawing/2014/main" id="{21EB7421-0763-F346-B067-3B1780907E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5403" y="813088"/>
            <a:ext cx="1844364" cy="138132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541;p45">
            <a:extLst>
              <a:ext uri="{FF2B5EF4-FFF2-40B4-BE49-F238E27FC236}">
                <a16:creationId xmlns:a16="http://schemas.microsoft.com/office/drawing/2014/main" id="{5882E987-4E10-6743-9D0D-E2690DA93517}"/>
              </a:ext>
            </a:extLst>
          </p:cNvPr>
          <p:cNvSpPr/>
          <p:nvPr/>
        </p:nvSpPr>
        <p:spPr>
          <a:xfrm>
            <a:off x="495979" y="600466"/>
            <a:ext cx="1566640" cy="50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e+d</a:t>
            </a:r>
            <a:r>
              <a:rPr lang="en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exclusive J/Psi 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with </a:t>
            </a:r>
            <a:r>
              <a:rPr lang="en" sz="1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p/n</a:t>
            </a:r>
            <a:r>
              <a:rPr lang="en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tagging</a:t>
            </a:r>
            <a:endParaRPr sz="1200" dirty="0">
              <a:latin typeface="+mj-lt"/>
            </a:endParaRPr>
          </a:p>
        </p:txBody>
      </p:sp>
      <p:sp>
        <p:nvSpPr>
          <p:cNvPr id="52" name="Google Shape;542;p45">
            <a:extLst>
              <a:ext uri="{FF2B5EF4-FFF2-40B4-BE49-F238E27FC236}">
                <a16:creationId xmlns:a16="http://schemas.microsoft.com/office/drawing/2014/main" id="{D3A1B640-5BD9-6549-AB2D-F6F2B180113F}"/>
              </a:ext>
            </a:extLst>
          </p:cNvPr>
          <p:cNvSpPr/>
          <p:nvPr/>
        </p:nvSpPr>
        <p:spPr>
          <a:xfrm>
            <a:off x="85475" y="537338"/>
            <a:ext cx="2212887" cy="1842815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3051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48;p45">
            <a:extLst>
              <a:ext uri="{FF2B5EF4-FFF2-40B4-BE49-F238E27FC236}">
                <a16:creationId xmlns:a16="http://schemas.microsoft.com/office/drawing/2014/main" id="{030DC6E5-C45F-5A43-A90D-D225FA137D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17" y="5149222"/>
            <a:ext cx="1395398" cy="156807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49;p45">
            <a:extLst>
              <a:ext uri="{FF2B5EF4-FFF2-40B4-BE49-F238E27FC236}">
                <a16:creationId xmlns:a16="http://schemas.microsoft.com/office/drawing/2014/main" id="{C8FD49B1-F4F2-BB4C-9B9B-BDD5B9423014}"/>
              </a:ext>
            </a:extLst>
          </p:cNvPr>
          <p:cNvSpPr/>
          <p:nvPr/>
        </p:nvSpPr>
        <p:spPr>
          <a:xfrm>
            <a:off x="91329" y="4651115"/>
            <a:ext cx="2226906" cy="2080465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50;p45">
            <a:extLst>
              <a:ext uri="{FF2B5EF4-FFF2-40B4-BE49-F238E27FC236}">
                <a16:creationId xmlns:a16="http://schemas.microsoft.com/office/drawing/2014/main" id="{774D0C43-56DD-C34C-ADE5-E7AAFE009C23}"/>
              </a:ext>
            </a:extLst>
          </p:cNvPr>
          <p:cNvSpPr/>
          <p:nvPr/>
        </p:nvSpPr>
        <p:spPr>
          <a:xfrm>
            <a:off x="122620" y="4694949"/>
            <a:ext cx="2209901" cy="48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u-channel backward exclusive electroproduction</a:t>
            </a:r>
            <a:endParaRPr sz="1200" dirty="0">
              <a:latin typeface="+mj-lt"/>
            </a:endParaRPr>
          </a:p>
        </p:txBody>
      </p:sp>
      <p:pic>
        <p:nvPicPr>
          <p:cNvPr id="60" name="Google Shape;553;p45">
            <a:extLst>
              <a:ext uri="{FF2B5EF4-FFF2-40B4-BE49-F238E27FC236}">
                <a16:creationId xmlns:a16="http://schemas.microsoft.com/office/drawing/2014/main" id="{55A16F7F-21BE-0D41-B72A-848CB055C4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294" y="2991527"/>
            <a:ext cx="1928125" cy="12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554;p45">
            <a:extLst>
              <a:ext uri="{FF2B5EF4-FFF2-40B4-BE49-F238E27FC236}">
                <a16:creationId xmlns:a16="http://schemas.microsoft.com/office/drawing/2014/main" id="{97E13EDD-43FF-A140-B9D4-7C2979F25696}"/>
              </a:ext>
            </a:extLst>
          </p:cNvPr>
          <p:cNvSpPr/>
          <p:nvPr/>
        </p:nvSpPr>
        <p:spPr>
          <a:xfrm>
            <a:off x="442322" y="2656267"/>
            <a:ext cx="14619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Sullivan process</a:t>
            </a:r>
            <a:endParaRPr sz="1200" dirty="0">
              <a:latin typeface="+mj-lt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B14071F-A9DB-844F-A65C-05D12C10D507}"/>
              </a:ext>
            </a:extLst>
          </p:cNvPr>
          <p:cNvGrpSpPr/>
          <p:nvPr/>
        </p:nvGrpSpPr>
        <p:grpSpPr>
          <a:xfrm>
            <a:off x="6297403" y="2409890"/>
            <a:ext cx="2626907" cy="1855471"/>
            <a:chOff x="5756371" y="3805396"/>
            <a:chExt cx="3175972" cy="248698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2B48579-E2EB-534C-AAB8-07ACDA61F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371" y="3805396"/>
              <a:ext cx="2363758" cy="2486988"/>
            </a:xfrm>
            <a:prstGeom prst="rect">
              <a:avLst/>
            </a:prstGeom>
          </p:spPr>
        </p:pic>
        <p:sp>
          <p:nvSpPr>
            <p:cNvPr id="64" name="Right Brace 63">
              <a:extLst>
                <a:ext uri="{FF2B5EF4-FFF2-40B4-BE49-F238E27FC236}">
                  <a16:creationId xmlns:a16="http://schemas.microsoft.com/office/drawing/2014/main" id="{18F3EC09-BDB4-C947-8C67-8CFFB6388C4F}"/>
                </a:ext>
              </a:extLst>
            </p:cNvPr>
            <p:cNvSpPr/>
            <p:nvPr/>
          </p:nvSpPr>
          <p:spPr>
            <a:xfrm flipV="1">
              <a:off x="8029977" y="5157678"/>
              <a:ext cx="193183" cy="8567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C859872-3CF7-DE4F-B84F-21853ACC413F}"/>
                </a:ext>
              </a:extLst>
            </p:cNvPr>
            <p:cNvSpPr txBox="1"/>
            <p:nvPr/>
          </p:nvSpPr>
          <p:spPr>
            <a:xfrm>
              <a:off x="8271078" y="5370612"/>
              <a:ext cx="661265" cy="46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Rapidity</a:t>
              </a:r>
            </a:p>
            <a:p>
              <a:r>
                <a:rPr lang="en-US" sz="825" dirty="0"/>
                <a:t>gap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92F18F8-C567-B649-B0D2-B5EAE93AC54E}"/>
              </a:ext>
            </a:extLst>
          </p:cNvPr>
          <p:cNvSpPr/>
          <p:nvPr/>
        </p:nvSpPr>
        <p:spPr>
          <a:xfrm>
            <a:off x="6817102" y="2314254"/>
            <a:ext cx="1200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Diffraction</a:t>
            </a:r>
            <a:r>
              <a:rPr lang="en-US" sz="1350" dirty="0">
                <a:latin typeface="+mj-lt"/>
              </a:rPr>
              <a:t> 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87DFADA-17CB-F643-9908-D29DC6E1ED2A}"/>
              </a:ext>
            </a:extLst>
          </p:cNvPr>
          <p:cNvSpPr/>
          <p:nvPr/>
        </p:nvSpPr>
        <p:spPr>
          <a:xfrm>
            <a:off x="6256836" y="2365793"/>
            <a:ext cx="2598475" cy="1943666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Google Shape;588;p46">
            <a:extLst>
              <a:ext uri="{FF2B5EF4-FFF2-40B4-BE49-F238E27FC236}">
                <a16:creationId xmlns:a16="http://schemas.microsoft.com/office/drawing/2014/main" id="{668D6386-D420-414F-A649-55334A233AD7}"/>
              </a:ext>
            </a:extLst>
          </p:cNvPr>
          <p:cNvSpPr txBox="1"/>
          <p:nvPr/>
        </p:nvSpPr>
        <p:spPr>
          <a:xfrm rot="-1480456">
            <a:off x="454398" y="1101187"/>
            <a:ext cx="1476171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200" b="1" dirty="0">
                <a:solidFill>
                  <a:srgbClr val="0432FF"/>
                </a:solidFill>
                <a:latin typeface="+mj-lt"/>
                <a:ea typeface="Calibri"/>
                <a:cs typeface="Calibri"/>
                <a:sym typeface="Calibri"/>
              </a:rPr>
              <a:t>Short-Range Correlations</a:t>
            </a:r>
            <a:endParaRPr sz="12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73" name="Google Shape;592;p46">
            <a:extLst>
              <a:ext uri="{FF2B5EF4-FFF2-40B4-BE49-F238E27FC236}">
                <a16:creationId xmlns:a16="http://schemas.microsoft.com/office/drawing/2014/main" id="{DE212C8D-D930-D746-9992-6C99DD102442}"/>
              </a:ext>
            </a:extLst>
          </p:cNvPr>
          <p:cNvSpPr txBox="1"/>
          <p:nvPr/>
        </p:nvSpPr>
        <p:spPr>
          <a:xfrm rot="-1480456">
            <a:off x="89076" y="5287395"/>
            <a:ext cx="2184907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b="1" dirty="0">
                <a:solidFill>
                  <a:srgbClr val="0432FF"/>
                </a:solidFill>
                <a:latin typeface="+mj-lt"/>
                <a:ea typeface="Calibri"/>
                <a:cs typeface="Calibri"/>
                <a:sym typeface="Calibri"/>
              </a:rPr>
              <a:t>Backward-angle colinear factorization</a:t>
            </a:r>
            <a:endParaRPr sz="12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74" name="Google Shape;593;p46">
            <a:extLst>
              <a:ext uri="{FF2B5EF4-FFF2-40B4-BE49-F238E27FC236}">
                <a16:creationId xmlns:a16="http://schemas.microsoft.com/office/drawing/2014/main" id="{D4F557D3-82E6-9742-AAE7-CB1545EE2E15}"/>
              </a:ext>
            </a:extLst>
          </p:cNvPr>
          <p:cNvSpPr txBox="1"/>
          <p:nvPr/>
        </p:nvSpPr>
        <p:spPr>
          <a:xfrm rot="-1480456">
            <a:off x="96490" y="3177266"/>
            <a:ext cx="2084179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b="1" dirty="0">
                <a:solidFill>
                  <a:srgbClr val="0432FF"/>
                </a:solidFill>
                <a:latin typeface="+mj-lt"/>
                <a:ea typeface="Calibri"/>
                <a:cs typeface="Calibri"/>
                <a:sym typeface="Calibri"/>
              </a:rPr>
              <a:t>𝜋/K form factors and structure functions</a:t>
            </a:r>
            <a:endParaRPr sz="12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75" name="Google Shape;586;p46">
            <a:extLst>
              <a:ext uri="{FF2B5EF4-FFF2-40B4-BE49-F238E27FC236}">
                <a16:creationId xmlns:a16="http://schemas.microsoft.com/office/drawing/2014/main" id="{1270CA90-2038-BF48-9E13-7D14EBD5F19B}"/>
              </a:ext>
            </a:extLst>
          </p:cNvPr>
          <p:cNvSpPr txBox="1"/>
          <p:nvPr/>
        </p:nvSpPr>
        <p:spPr>
          <a:xfrm rot="-1895422">
            <a:off x="6362184" y="3106814"/>
            <a:ext cx="2090485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b="1" dirty="0">
                <a:solidFill>
                  <a:srgbClr val="0432FF"/>
                </a:solidFill>
                <a:latin typeface="+mj-lt"/>
                <a:ea typeface="Calibri"/>
                <a:cs typeface="Calibri"/>
                <a:sym typeface="Calibri"/>
              </a:rPr>
              <a:t>Saturation</a:t>
            </a:r>
          </a:p>
          <a:p>
            <a:pPr algn="ctr"/>
            <a:r>
              <a:rPr lang="en-US" sz="1200" b="1" dirty="0">
                <a:solidFill>
                  <a:srgbClr val="0432FF"/>
                </a:solidFill>
                <a:latin typeface="+mj-lt"/>
                <a:ea typeface="Calibri"/>
                <a:cs typeface="Calibri"/>
                <a:sym typeface="Calibri"/>
              </a:rPr>
              <a:t>Nucleon/Nuclei Structure</a:t>
            </a:r>
            <a:endParaRPr sz="1200" b="1" dirty="0">
              <a:solidFill>
                <a:srgbClr val="0432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EC192-532B-C648-B8C6-BA7C18340639}"/>
              </a:ext>
            </a:extLst>
          </p:cNvPr>
          <p:cNvSpPr txBox="1"/>
          <p:nvPr/>
        </p:nvSpPr>
        <p:spPr>
          <a:xfrm>
            <a:off x="2424701" y="1222625"/>
            <a:ext cx="360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/abs/2108.08314 </a:t>
            </a:r>
          </a:p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/pdf/2005.14706.pdf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B8D04-7282-5B4A-A595-3EBF523BC42F}"/>
              </a:ext>
            </a:extLst>
          </p:cNvPr>
          <p:cNvSpPr txBox="1"/>
          <p:nvPr/>
        </p:nvSpPr>
        <p:spPr>
          <a:xfrm>
            <a:off x="2301412" y="3205537"/>
            <a:ext cx="35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/pdf/2102.11788.pdf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164B0-65EE-6D4E-9E9B-42271CA76D7D}"/>
              </a:ext>
            </a:extLst>
          </p:cNvPr>
          <p:cNvSpPr txBox="1"/>
          <p:nvPr/>
        </p:nvSpPr>
        <p:spPr>
          <a:xfrm>
            <a:off x="2393879" y="5455578"/>
            <a:ext cx="36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/pdf/2308.10478.pdf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0A5AB-3776-A04C-A944-7B8DE9ABAE99}"/>
              </a:ext>
            </a:extLst>
          </p:cNvPr>
          <p:cNvSpPr txBox="1"/>
          <p:nvPr/>
        </p:nvSpPr>
        <p:spPr>
          <a:xfrm>
            <a:off x="5753528" y="4304872"/>
            <a:ext cx="346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https://</a:t>
            </a:r>
            <a:r>
              <a:rPr lang="en-US" dirty="0" err="1">
                <a:latin typeface="+mj-lt"/>
              </a:rPr>
              <a:t>arxiv.org</a:t>
            </a:r>
            <a:r>
              <a:rPr lang="en-US" dirty="0">
                <a:latin typeface="+mj-lt"/>
              </a:rPr>
              <a:t>/abs/2107.05737</a:t>
            </a:r>
          </a:p>
        </p:txBody>
      </p:sp>
    </p:spTree>
    <p:extLst>
      <p:ext uri="{BB962C8B-B14F-4D97-AF65-F5344CB8AC3E}">
        <p14:creationId xmlns:p14="http://schemas.microsoft.com/office/powerpoint/2010/main" val="176656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animBg="1"/>
      <p:bldP spid="74" grpId="0" animBg="1"/>
      <p:bldP spid="7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00000">
            <a:off x="1576527" y="1172247"/>
            <a:ext cx="5364193" cy="40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1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Timeline: What is Coming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9607" y="648097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653334-3E2C-1A41-9E57-457949067E15}"/>
              </a:ext>
            </a:extLst>
          </p:cNvPr>
          <p:cNvSpPr txBox="1"/>
          <p:nvPr/>
        </p:nvSpPr>
        <p:spPr>
          <a:xfrm>
            <a:off x="0" y="3120777"/>
            <a:ext cx="23855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CD-3A: </a:t>
            </a:r>
          </a:p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Define Baseline:</a:t>
            </a:r>
          </a:p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technologies, Scope, Cost  &amp; Schedule</a:t>
            </a:r>
          </a:p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Long Lead Procurement (LLP) items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Design Maturity: ~90%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Plan is tracked through EVMS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&amp; Change control process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Start of construction for LLPs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BB3B8BB-FB2B-BC4B-AD00-6E8E34AC4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05157" y="3678450"/>
            <a:ext cx="6738843" cy="317955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704D511-DAF5-EF40-8C28-C80697805B02}"/>
              </a:ext>
            </a:extLst>
          </p:cNvPr>
          <p:cNvCxnSpPr>
            <a:cxnSpLocks/>
          </p:cNvCxnSpPr>
          <p:nvPr/>
        </p:nvCxnSpPr>
        <p:spPr>
          <a:xfrm flipH="1">
            <a:off x="5437735" y="3656899"/>
            <a:ext cx="15042" cy="2907162"/>
          </a:xfrm>
          <a:prstGeom prst="line">
            <a:avLst/>
          </a:prstGeom>
          <a:ln w="19050">
            <a:solidFill>
              <a:srgbClr val="0000D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33C3762-1FDA-4840-B255-5189C5A52CBE}"/>
              </a:ext>
            </a:extLst>
          </p:cNvPr>
          <p:cNvSpPr txBox="1"/>
          <p:nvPr/>
        </p:nvSpPr>
        <p:spPr>
          <a:xfrm>
            <a:off x="5709835" y="4481946"/>
            <a:ext cx="10935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432FF"/>
                </a:solidFill>
              </a:rPr>
              <a:t>Conclusion of</a:t>
            </a:r>
          </a:p>
          <a:p>
            <a:pPr algn="ctr"/>
            <a:r>
              <a:rPr lang="en-US" sz="1000" dirty="0">
                <a:solidFill>
                  <a:srgbClr val="0432FF"/>
                </a:solidFill>
              </a:rPr>
              <a:t>RHIC Operation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92BA2C-65DA-3242-8C5F-75154C202144}"/>
              </a:ext>
            </a:extLst>
          </p:cNvPr>
          <p:cNvCxnSpPr>
            <a:cxnSpLocks/>
            <a:stCxn id="61" idx="1"/>
          </p:cNvCxnSpPr>
          <p:nvPr/>
        </p:nvCxnSpPr>
        <p:spPr>
          <a:xfrm flipH="1" flipV="1">
            <a:off x="5446575" y="4552345"/>
            <a:ext cx="263260" cy="129656"/>
          </a:xfrm>
          <a:prstGeom prst="straightConnector1">
            <a:avLst/>
          </a:prstGeom>
          <a:ln>
            <a:solidFill>
              <a:srgbClr val="000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7944DEC-D610-EA48-9EB8-52F534E9FFB7}"/>
              </a:ext>
            </a:extLst>
          </p:cNvPr>
          <p:cNvSpPr txBox="1"/>
          <p:nvPr/>
        </p:nvSpPr>
        <p:spPr>
          <a:xfrm>
            <a:off x="5776416" y="4082560"/>
            <a:ext cx="198213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Phase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E7C0F9-E4DB-0B47-9237-7816B74123A7}"/>
              </a:ext>
            </a:extLst>
          </p:cNvPr>
          <p:cNvSpPr txBox="1"/>
          <p:nvPr/>
        </p:nvSpPr>
        <p:spPr>
          <a:xfrm>
            <a:off x="7918174" y="4420302"/>
            <a:ext cx="1024262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Phase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2DAA19F-2D9E-E14E-84EB-8B034CBA2DD3}"/>
              </a:ext>
            </a:extLst>
          </p:cNvPr>
          <p:cNvSpPr txBox="1"/>
          <p:nvPr/>
        </p:nvSpPr>
        <p:spPr>
          <a:xfrm>
            <a:off x="0" y="1523139"/>
            <a:ext cx="3078754" cy="1569660"/>
          </a:xfrm>
          <a:prstGeom prst="rect">
            <a:avLst/>
          </a:prstGeom>
          <a:noFill/>
          <a:ln>
            <a:solidFill>
              <a:srgbClr val="30519D"/>
            </a:solidFill>
          </a:ln>
        </p:spPr>
        <p:txBody>
          <a:bodyPr wrap="square" rtlCol="0">
            <a:spAutoFit/>
          </a:bodyPr>
          <a:lstStyle/>
          <a:p>
            <a:pPr marL="5715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EIC Critical Decision Plan</a:t>
            </a:r>
          </a:p>
          <a:p>
            <a:pPr marL="0" marR="0" lvl="2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CD-0/Site Selection      December 2019 ✓</a:t>
            </a:r>
          </a:p>
          <a:p>
            <a:pPr marL="0" lvl="2">
              <a:tabLst>
                <a:tab pos="4341813" algn="r"/>
              </a:tabLst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CD-1                                     June 2021 ✓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2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CD-3A 	January 2024</a:t>
            </a:r>
          </a:p>
          <a:p>
            <a:pPr marL="0" lvl="2">
              <a:tabLst>
                <a:tab pos="4341813" algn="r"/>
              </a:tabLst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CD-3B 	October 2024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2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CD-2/3	April 2025</a:t>
            </a:r>
          </a:p>
          <a:p>
            <a:pPr marL="0" marR="0" lvl="2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CD-4 	October 2032</a:t>
            </a:r>
          </a:p>
          <a:p>
            <a:pPr marL="0" marR="0" lvl="2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	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2034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EC1B8B-E8EE-E846-9161-03FAFB0B4ADB}"/>
              </a:ext>
            </a:extLst>
          </p:cNvPr>
          <p:cNvSpPr txBox="1"/>
          <p:nvPr/>
        </p:nvSpPr>
        <p:spPr>
          <a:xfrm>
            <a:off x="5696814" y="4841546"/>
            <a:ext cx="34692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cs typeface="Arial" panose="020B0604020202020204" pitchFamily="34" charset="0"/>
              </a:rPr>
              <a:t>The thinner bars indicate that R&amp;D and design </a:t>
            </a:r>
          </a:p>
          <a:p>
            <a:r>
              <a:rPr lang="en-US" sz="1100" dirty="0">
                <a:solidFill>
                  <a:srgbClr val="0000FF"/>
                </a:solidFill>
                <a:cs typeface="Arial" panose="020B0604020202020204" pitchFamily="34" charset="0"/>
              </a:rPr>
              <a:t>can continue at a small level beyond CD-2 and CD-3</a:t>
            </a:r>
          </a:p>
        </p:txBody>
      </p:sp>
      <p:pic>
        <p:nvPicPr>
          <p:cNvPr id="67" name="Picture 66" descr="Timeline&#10;&#10;Description automatically generated">
            <a:extLst>
              <a:ext uri="{FF2B5EF4-FFF2-40B4-BE49-F238E27FC236}">
                <a16:creationId xmlns:a16="http://schemas.microsoft.com/office/drawing/2014/main" id="{355ED2CA-F46C-004A-A4B4-A4AC2EA12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11" y="595200"/>
            <a:ext cx="6242361" cy="22179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331E47-39DE-EA40-B9EA-666BB75209DD}"/>
              </a:ext>
            </a:extLst>
          </p:cNvPr>
          <p:cNvSpPr txBox="1"/>
          <p:nvPr/>
        </p:nvSpPr>
        <p:spPr>
          <a:xfrm>
            <a:off x="0" y="5717672"/>
            <a:ext cx="3224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CD-3:</a:t>
            </a:r>
          </a:p>
          <a:p>
            <a:pPr algn="l"/>
            <a:r>
              <a:rPr lang="en-US" sz="1000" dirty="0">
                <a:latin typeface="+mj-lt"/>
                <a:cs typeface="Arial" panose="020B0604020202020204" pitchFamily="34" charset="0"/>
              </a:rPr>
              <a:t>Approve final design for all subdetectors</a:t>
            </a:r>
          </a:p>
          <a:p>
            <a:r>
              <a:rPr lang="en-US" sz="1000" dirty="0">
                <a:latin typeface="+mj-lt"/>
                <a:cs typeface="Arial" panose="020B0604020202020204" pitchFamily="34" charset="0"/>
              </a:rPr>
              <a:t>Design Maturity: ~90%</a:t>
            </a:r>
          </a:p>
          <a:p>
            <a:r>
              <a:rPr lang="en-US" sz="1000" dirty="0">
                <a:latin typeface="+mj-lt"/>
                <a:cs typeface="Arial" panose="020B0604020202020204" pitchFamily="34" charset="0"/>
              </a:rPr>
              <a:t>Need full TDR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31E5E-A4A0-DF46-A52D-138E3A4E46E5}"/>
              </a:ext>
            </a:extLst>
          </p:cNvPr>
          <p:cNvSpPr txBox="1"/>
          <p:nvPr/>
        </p:nvSpPr>
        <p:spPr>
          <a:xfrm>
            <a:off x="0" y="4600375"/>
            <a:ext cx="2630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0432FF"/>
                </a:solidFill>
                <a:latin typeface="+mj-lt"/>
              </a:rPr>
              <a:t>CD-2:</a:t>
            </a:r>
          </a:p>
          <a:p>
            <a:pPr algn="l"/>
            <a:r>
              <a:rPr lang="en-US" sz="1000" dirty="0">
                <a:latin typeface="+mj-lt"/>
              </a:rPr>
              <a:t>Approve preliminary design for all subdetectors</a:t>
            </a:r>
          </a:p>
          <a:p>
            <a:r>
              <a:rPr lang="en-US" sz="1000" dirty="0">
                <a:latin typeface="+mj-lt"/>
              </a:rPr>
              <a:t>Design Maturity: &gt;60%</a:t>
            </a:r>
          </a:p>
          <a:p>
            <a:r>
              <a:rPr lang="en-US" sz="1000" dirty="0">
                <a:latin typeface="+mj-lt"/>
              </a:rPr>
              <a:t>Need “preliminary” TDR</a:t>
            </a:r>
          </a:p>
          <a:p>
            <a:r>
              <a:rPr lang="en-US" sz="1000" dirty="0">
                <a:latin typeface="+mj-lt"/>
              </a:rPr>
              <a:t>Baseline project in scope, cost, schedule</a:t>
            </a:r>
          </a:p>
        </p:txBody>
      </p:sp>
    </p:spTree>
    <p:extLst>
      <p:ext uri="{BB962C8B-B14F-4D97-AF65-F5344CB8AC3E}">
        <p14:creationId xmlns:p14="http://schemas.microsoft.com/office/powerpoint/2010/main" val="4006348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29E8D-38D5-0E45-85DA-EC168910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91DD9B-3A52-A644-B760-4C44E807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about EIC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783729-EAF2-A140-968B-6E5C46A38F9A}"/>
              </a:ext>
            </a:extLst>
          </p:cNvPr>
          <p:cNvSpPr txBox="1"/>
          <p:nvPr/>
        </p:nvSpPr>
        <p:spPr>
          <a:xfrm>
            <a:off x="4463922" y="443146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F93159-1B6B-5344-97C9-D2E794ED946F}"/>
              </a:ext>
            </a:extLst>
          </p:cNvPr>
          <p:cNvSpPr txBox="1"/>
          <p:nvPr/>
        </p:nvSpPr>
        <p:spPr>
          <a:xfrm>
            <a:off x="3356068" y="3861970"/>
            <a:ext cx="66201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energies: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Leptons: 5, 10, 18 GeV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Protons: 41 GeV, 100 – 275 GeV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d,A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41 GeV, 100 – 110 GeV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He-3: 41 GeV, 100 – 166 GeV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transverse and longitudinally polarized p,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He, later d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longitudinally polarized electrons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71F5DCA-B1D0-0B4F-8B28-87386E724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" t="3665"/>
          <a:stretch/>
        </p:blipFill>
        <p:spPr>
          <a:xfrm>
            <a:off x="3662437" y="894910"/>
            <a:ext cx="5430193" cy="30498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A0C1D8-5C1D-B94E-A9A9-F0F2C788A37A}"/>
              </a:ext>
            </a:extLst>
          </p:cNvPr>
          <p:cNvSpPr txBox="1"/>
          <p:nvPr/>
        </p:nvSpPr>
        <p:spPr>
          <a:xfrm>
            <a:off x="170121" y="5628167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for 2 IRs only one 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EIC Project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6AD42F1E-D688-F54E-9412-C11AC1314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69"/>
            <a:ext cx="4394686" cy="5676470"/>
          </a:xfrm>
          <a:prstGeom prst="rect">
            <a:avLst/>
          </a:prstGeom>
        </p:spPr>
      </p:pic>
      <p:sp>
        <p:nvSpPr>
          <p:cNvPr id="17" name="Curved Right Arrow 16">
            <a:extLst>
              <a:ext uri="{FF2B5EF4-FFF2-40B4-BE49-F238E27FC236}">
                <a16:creationId xmlns:a16="http://schemas.microsoft.com/office/drawing/2014/main" id="{7B06B97E-7E0B-7345-A554-3F559B891C16}"/>
              </a:ext>
            </a:extLst>
          </p:cNvPr>
          <p:cNvSpPr/>
          <p:nvPr/>
        </p:nvSpPr>
        <p:spPr bwMode="auto">
          <a:xfrm>
            <a:off x="3670089" y="6000730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1BC9F-0B4E-2A45-8971-E459C49402DB}"/>
              </a:ext>
            </a:extLst>
          </p:cNvPr>
          <p:cNvSpPr txBox="1"/>
          <p:nvPr/>
        </p:nvSpPr>
        <p:spPr>
          <a:xfrm>
            <a:off x="4135510" y="5986050"/>
            <a:ext cx="489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requirements for 3d spatial imaging fulfilled</a:t>
            </a:r>
          </a:p>
        </p:txBody>
      </p:sp>
    </p:spTree>
    <p:extLst>
      <p:ext uri="{BB962C8B-B14F-4D97-AF65-F5344CB8AC3E}">
        <p14:creationId xmlns:p14="http://schemas.microsoft.com/office/powerpoint/2010/main" val="4852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A4253-8016-004F-B4CE-E02652BF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D6A2D-076B-F540-9CA7-4FF72E1ED8C3}"/>
              </a:ext>
            </a:extLst>
          </p:cNvPr>
          <p:cNvSpPr/>
          <p:nvPr/>
        </p:nvSpPr>
        <p:spPr>
          <a:xfrm>
            <a:off x="-89800" y="165711"/>
            <a:ext cx="53591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Let’s get to work</a:t>
            </a:r>
          </a:p>
          <a:p>
            <a:pPr algn="ctr"/>
            <a:r>
              <a:rPr lang="en-US" sz="5400" b="1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built the EIC</a:t>
            </a:r>
            <a:endParaRPr lang="en-US" sz="5400" b="1" cap="none" spc="0" dirty="0">
              <a:ln w="12700">
                <a:solidFill>
                  <a:srgbClr val="0432FF"/>
                </a:solidFill>
                <a:prstDash val="solid"/>
              </a:ln>
              <a:gradFill>
                <a:gsLst>
                  <a:gs pos="0">
                    <a:srgbClr val="0432FF"/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988A3-8ECE-1646-BACB-42EB9538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056" y="2012503"/>
            <a:ext cx="2501900" cy="323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DA79B1-DB55-474D-9296-72526CD6CC2D}"/>
              </a:ext>
            </a:extLst>
          </p:cNvPr>
          <p:cNvSpPr/>
          <p:nvPr/>
        </p:nvSpPr>
        <p:spPr>
          <a:xfrm>
            <a:off x="4943562" y="5370932"/>
            <a:ext cx="4185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Please join us</a:t>
            </a:r>
          </a:p>
        </p:txBody>
      </p:sp>
    </p:spTree>
    <p:extLst>
      <p:ext uri="{BB962C8B-B14F-4D97-AF65-F5344CB8AC3E}">
        <p14:creationId xmlns:p14="http://schemas.microsoft.com/office/powerpoint/2010/main" val="1572408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0" y="6488853"/>
            <a:ext cx="477371" cy="281092"/>
          </a:xfrm>
        </p:spPr>
        <p:txBody>
          <a:bodyPr/>
          <a:lstStyle/>
          <a:p>
            <a:r>
              <a:rPr lang="en-US" dirty="0"/>
              <a:t>               </a:t>
            </a:r>
            <a:fld id="{D8AB687D-7754-8045-A896-36BD23FBD8D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Different Processes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580" y="545031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/>
              </a:rPr>
              <a:t>Hadron-Hadron: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97" t="7778"/>
          <a:stretch/>
        </p:blipFill>
        <p:spPr>
          <a:xfrm>
            <a:off x="56272" y="912136"/>
            <a:ext cx="2657920" cy="1011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43398"/>
            <a:ext cx="36857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cs typeface="Times New Roman"/>
              </a:rPr>
              <a:t>probe has complex structure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cs typeface="Times New Roman"/>
              </a:rPr>
              <a:t>no simple access to </a:t>
            </a:r>
            <a:r>
              <a:rPr lang="en-US" sz="1600" dirty="0" err="1">
                <a:cs typeface="Times New Roman"/>
              </a:rPr>
              <a:t>parton</a:t>
            </a:r>
            <a:r>
              <a:rPr lang="en-US" sz="1600" dirty="0">
                <a:cs typeface="Times New Roman"/>
              </a:rPr>
              <a:t> kinematics: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cs typeface="Times New Roman"/>
              </a:rPr>
              <a:t>     </a:t>
            </a:r>
            <a:r>
              <a:rPr lang="en-US" sz="1600" dirty="0">
                <a:latin typeface="Symbol" pitchFamily="2" charset="2"/>
                <a:cs typeface="Times New Roman"/>
              </a:rPr>
              <a:t>h </a:t>
            </a:r>
            <a:r>
              <a:rPr lang="en-US" sz="1600" dirty="0">
                <a:cs typeface="Times New Roman"/>
                <a:sym typeface="Wingdings"/>
              </a:rPr>
              <a:t> x; </a:t>
            </a:r>
            <a:r>
              <a:rPr lang="en-US" sz="1600" dirty="0">
                <a:cs typeface="Times New Roman"/>
              </a:rPr>
              <a:t>p</a:t>
            </a:r>
            <a:r>
              <a:rPr lang="en-US" sz="1600" baseline="-25000" dirty="0">
                <a:cs typeface="Times New Roman"/>
              </a:rPr>
              <a:t>t</a:t>
            </a:r>
            <a:r>
              <a:rPr lang="en-US" sz="1600" baseline="30000" dirty="0">
                <a:cs typeface="Times New Roman"/>
              </a:rPr>
              <a:t>2</a:t>
            </a:r>
            <a:r>
              <a:rPr lang="en-US" sz="1600" baseline="-25000" dirty="0">
                <a:cs typeface="Times New Roman"/>
              </a:rPr>
              <a:t> </a:t>
            </a:r>
            <a:r>
              <a:rPr lang="en-US" sz="1600" dirty="0">
                <a:cs typeface="Times New Roman"/>
                <a:sym typeface="Wingdings"/>
              </a:rPr>
              <a:t> Q</a:t>
            </a:r>
            <a:r>
              <a:rPr lang="en-US" sz="1600" baseline="30000" dirty="0">
                <a:cs typeface="Times New Roman"/>
                <a:sym typeface="Wingdings"/>
              </a:rPr>
              <a:t>2  </a:t>
            </a:r>
            <a:r>
              <a:rPr lang="en-US" sz="1600" dirty="0">
                <a:cs typeface="Times New Roman"/>
                <a:sym typeface="Wingdings"/>
              </a:rPr>
              <a:t> x-Q</a:t>
            </a:r>
            <a:r>
              <a:rPr lang="en-US" sz="1600" baseline="30000" dirty="0">
                <a:cs typeface="Times New Roman"/>
                <a:sym typeface="Wingdings"/>
              </a:rPr>
              <a:t>2</a:t>
            </a:r>
            <a:r>
              <a:rPr lang="en-US" sz="1600" dirty="0">
                <a:cs typeface="Times New Roman"/>
                <a:sym typeface="Wingdings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cs typeface="Times New Roman"/>
                <a:sym typeface="Wingdings"/>
              </a:rPr>
              <a:t>     strongly correlated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cs typeface="Times New Roman"/>
              </a:rPr>
              <a:t>Gluons can be accessed directly </a:t>
            </a:r>
            <a:r>
              <a:rPr lang="en-US" sz="1600" dirty="0">
                <a:cs typeface="Times New Roman"/>
                <a:sym typeface="Wingdings" pitchFamily="2" charset="2"/>
              </a:rPr>
              <a:t> </a:t>
            </a:r>
            <a:r>
              <a:rPr lang="en-US" sz="1600" dirty="0" err="1">
                <a:cs typeface="Times New Roman"/>
                <a:sym typeface="Wingdings" pitchFamily="2" charset="2"/>
              </a:rPr>
              <a:t>qg</a:t>
            </a:r>
            <a:r>
              <a:rPr lang="en-US" sz="1600" dirty="0">
                <a:cs typeface="Times New Roman"/>
                <a:sym typeface="Wingdings" pitchFamily="2" charset="2"/>
              </a:rPr>
              <a:t> &amp; gg</a:t>
            </a:r>
            <a:endParaRPr lang="en-US" sz="1600" dirty="0">
              <a:cs typeface="Times New Roman"/>
            </a:endParaRP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cs typeface="Times New Roman"/>
              </a:rPr>
              <a:t>gluon fragmentation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0365" y="314755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  <a:cs typeface="Times New Roman"/>
              </a:rPr>
              <a:t>Electron-Hadron: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190" y="3615396"/>
            <a:ext cx="2667000" cy="1047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2157" y="4827800"/>
            <a:ext cx="32918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>
                <a:cs typeface="Times New Roman"/>
              </a:rPr>
              <a:t>Point-like probe </a:t>
            </a:r>
            <a:r>
              <a:rPr lang="en-US" sz="1600" dirty="0">
                <a:cs typeface="Times New Roman"/>
                <a:sym typeface="Wingdings"/>
              </a:rPr>
              <a:t> resolution</a:t>
            </a:r>
            <a:endParaRPr lang="en-US" sz="1600" dirty="0">
              <a:cs typeface="Times New Roman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>
                <a:cs typeface="Times New Roman"/>
              </a:rPr>
              <a:t>High precision &amp; access to partonic kinematics through scattered lepton </a:t>
            </a:r>
          </a:p>
          <a:p>
            <a:pPr>
              <a:buClr>
                <a:srgbClr val="FF00FF"/>
              </a:buClr>
            </a:pPr>
            <a:r>
              <a:rPr lang="en-US" sz="1600" dirty="0">
                <a:cs typeface="Times New Roman"/>
                <a:sym typeface="Wingdings"/>
              </a:rPr>
              <a:t>      </a:t>
            </a:r>
            <a:r>
              <a:rPr lang="en-US" sz="1600" dirty="0" err="1">
                <a:cs typeface="Times New Roman"/>
              </a:rPr>
              <a:t>x</a:t>
            </a:r>
            <a:r>
              <a:rPr lang="en-US" sz="1600" baseline="-25000" dirty="0" err="1">
                <a:cs typeface="Times New Roman"/>
              </a:rPr>
              <a:t>B</a:t>
            </a:r>
            <a:r>
              <a:rPr lang="en-US" sz="1600" dirty="0">
                <a:cs typeface="Times New Roman"/>
              </a:rPr>
              <a:t>, Q</a:t>
            </a:r>
            <a:r>
              <a:rPr lang="en-US" sz="1600" baseline="32000" dirty="0">
                <a:cs typeface="Times New Roman"/>
              </a:rPr>
              <a:t>2</a:t>
            </a:r>
            <a:endParaRPr lang="en-US" sz="1600" dirty="0">
              <a:cs typeface="Times New Roman"/>
            </a:endParaRPr>
          </a:p>
          <a:p>
            <a:pPr marL="285750" lvl="2" indent="-285750">
              <a:lnSpc>
                <a:spcPct val="100000"/>
              </a:lnSpc>
              <a:spcBef>
                <a:spcPts val="0"/>
              </a:spcBef>
              <a:buClr>
                <a:srgbClr val="FF00FF"/>
              </a:buClr>
              <a:buFont typeface="Wingdings" charset="2"/>
              <a:buChar char="q"/>
            </a:pPr>
            <a:r>
              <a:rPr lang="en-US" sz="1600" dirty="0">
                <a:cs typeface="Times New Roman"/>
              </a:rPr>
              <a:t>initial and final state effects can be cleanly disentangled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345446-1163-5F43-B259-6CF0B1943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812" y="1982821"/>
            <a:ext cx="2011480" cy="1331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10D22F-C6B7-224D-962C-7686717BC632}"/>
              </a:ext>
            </a:extLst>
          </p:cNvPr>
          <p:cNvSpPr txBox="1"/>
          <p:nvPr/>
        </p:nvSpPr>
        <p:spPr>
          <a:xfrm>
            <a:off x="3456892" y="155556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  <a:cs typeface="Times New Roman"/>
              </a:rPr>
              <a:t>Ultra-Peripheral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 Collisions: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FECD8C-2DDB-1744-ADC7-D3A18A229C90}"/>
              </a:ext>
            </a:extLst>
          </p:cNvPr>
          <p:cNvSpPr txBox="1"/>
          <p:nvPr/>
        </p:nvSpPr>
        <p:spPr>
          <a:xfrm>
            <a:off x="3359834" y="3377489"/>
            <a:ext cx="3685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40FF"/>
              </a:buClr>
              <a:buFont typeface="Wingdings" charset="2"/>
              <a:buChar char="q"/>
            </a:pPr>
            <a:r>
              <a:rPr lang="en-US" sz="1600" dirty="0">
                <a:cs typeface="Times New Roman"/>
              </a:rPr>
              <a:t>Photon induced process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cs typeface="Times New Roman"/>
              </a:rPr>
              <a:t>no simple access to </a:t>
            </a:r>
            <a:r>
              <a:rPr lang="en-US" sz="1600" dirty="0" err="1">
                <a:cs typeface="Times New Roman"/>
              </a:rPr>
              <a:t>parton</a:t>
            </a:r>
            <a:r>
              <a:rPr lang="en-US" sz="1600" dirty="0">
                <a:cs typeface="Times New Roman"/>
              </a:rPr>
              <a:t> kinematics: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cs typeface="Times New Roman"/>
              </a:rPr>
              <a:t>     </a:t>
            </a:r>
            <a:r>
              <a:rPr lang="en-US" sz="1600" dirty="0">
                <a:latin typeface="Symbol" pitchFamily="2" charset="2"/>
                <a:cs typeface="Times New Roman"/>
              </a:rPr>
              <a:t>h</a:t>
            </a:r>
            <a:r>
              <a:rPr lang="en-US" sz="1600" dirty="0">
                <a:cs typeface="Times New Roman"/>
              </a:rPr>
              <a:t> </a:t>
            </a:r>
            <a:r>
              <a:rPr lang="en-US" sz="1600" dirty="0">
                <a:cs typeface="Times New Roman"/>
                <a:sym typeface="Wingdings"/>
              </a:rPr>
              <a:t> x; M</a:t>
            </a:r>
            <a:r>
              <a:rPr lang="en-US" sz="1600" baseline="30000" dirty="0">
                <a:cs typeface="Times New Roman"/>
                <a:sym typeface="Wingdings"/>
              </a:rPr>
              <a:t>2</a:t>
            </a:r>
            <a:r>
              <a:rPr lang="en-US" sz="1600" dirty="0">
                <a:cs typeface="Times New Roman"/>
                <a:sym typeface="Wingdings"/>
              </a:rPr>
              <a:t> Q</a:t>
            </a:r>
            <a:r>
              <a:rPr lang="en-US" sz="1600" baseline="30000" dirty="0">
                <a:cs typeface="Times New Roman"/>
                <a:sym typeface="Wingdings"/>
              </a:rPr>
              <a:t>2 </a:t>
            </a:r>
            <a:r>
              <a:rPr lang="en-US" sz="1600" dirty="0">
                <a:cs typeface="Times New Roman"/>
                <a:sym typeface="Wingdings"/>
              </a:rPr>
              <a:t>can only be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cs typeface="Times New Roman"/>
                <a:sym typeface="Wingdings"/>
              </a:rPr>
              <a:t>     varied by VM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q"/>
            </a:pPr>
            <a:r>
              <a:rPr lang="en-US" sz="1600" dirty="0">
                <a:cs typeface="Times New Roman"/>
                <a:sym typeface="Wingdings"/>
              </a:rPr>
              <a:t>access to initial state</a:t>
            </a:r>
          </a:p>
        </p:txBody>
      </p:sp>
    </p:spTree>
    <p:extLst>
      <p:ext uri="{BB962C8B-B14F-4D97-AF65-F5344CB8AC3E}">
        <p14:creationId xmlns:p14="http://schemas.microsoft.com/office/powerpoint/2010/main" val="6669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F74B77-3509-F24C-9208-53ABFF3E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UPC: Access to GPD </a:t>
            </a:r>
            <a:r>
              <a:rPr lang="en-US" sz="2400" dirty="0" err="1"/>
              <a:t>E</a:t>
            </a:r>
            <a:r>
              <a:rPr lang="en-US" sz="2400" cap="none" baseline="-25000" dirty="0" err="1"/>
              <a:t>g</a:t>
            </a:r>
            <a:endParaRPr lang="en-US" sz="2400" dirty="0"/>
          </a:p>
        </p:txBody>
      </p:sp>
      <p:pic>
        <p:nvPicPr>
          <p:cNvPr id="15" name="Picture 14" descr="figurer_upcdrawing.png">
            <a:extLst>
              <a:ext uri="{FF2B5EF4-FFF2-40B4-BE49-F238E27FC236}">
                <a16:creationId xmlns:a16="http://schemas.microsoft.com/office/drawing/2014/main" id="{7585E8F7-DD04-4B4F-A85B-E7BE85051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5" y="723821"/>
            <a:ext cx="1361084" cy="149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6EED92-2A96-054A-A2F3-2B5F87F0A214}"/>
              </a:ext>
            </a:extLst>
          </p:cNvPr>
          <p:cNvSpPr txBox="1"/>
          <p:nvPr/>
        </p:nvSpPr>
        <p:spPr>
          <a:xfrm>
            <a:off x="502442" y="45616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UPC: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28F55-B8D5-A942-9805-9E965669976E}"/>
              </a:ext>
            </a:extLst>
          </p:cNvPr>
          <p:cNvSpPr txBox="1"/>
          <p:nvPr/>
        </p:nvSpPr>
        <p:spPr>
          <a:xfrm>
            <a:off x="-27081" y="2231085"/>
            <a:ext cx="4257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ym typeface="Wingdings"/>
              </a:rPr>
              <a:t>world wide only access to GPD E for gluons</a:t>
            </a:r>
          </a:p>
          <a:p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/>
              <a:t>J/</a:t>
            </a:r>
            <a:r>
              <a:rPr lang="en-US" sz="1600" dirty="0" err="1"/>
              <a:t>Ψ</a:t>
            </a:r>
            <a:r>
              <a:rPr lang="en-US" sz="1600" dirty="0"/>
              <a:t> production in </a:t>
            </a:r>
            <a:r>
              <a:rPr lang="en-US" sz="1600" dirty="0" err="1"/>
              <a:t>p</a:t>
            </a:r>
            <a:r>
              <a:rPr lang="en-US" sz="1600" baseline="30000" dirty="0" err="1"/>
              <a:t>↑</a:t>
            </a:r>
            <a:r>
              <a:rPr lang="en-US" sz="1600" dirty="0" err="1"/>
              <a:t>Au</a:t>
            </a:r>
            <a:r>
              <a:rPr lang="en-US" sz="1600" dirty="0"/>
              <a:t> /p</a:t>
            </a:r>
            <a:r>
              <a:rPr lang="en-US" sz="1600" baseline="30000" dirty="0"/>
              <a:t> ↑ </a:t>
            </a:r>
            <a:r>
              <a:rPr lang="en-US" sz="1600" dirty="0"/>
              <a:t>p UPC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07FE85B-6F54-6A4D-B9DD-E341014DBF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40" y="2919892"/>
          <a:ext cx="4106729" cy="69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89" name="Equation" r:id="rId4" imgW="4572000" imgH="774700" progId="Equation.DSMT4">
                  <p:embed/>
                </p:oleObj>
              </mc:Choice>
              <mc:Fallback>
                <p:oleObj name="Equation" r:id="rId4" imgW="4572000" imgH="7747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D07FE85B-6F54-6A4D-B9DD-E341014DBF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40" y="2919892"/>
                        <a:ext cx="4106729" cy="69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5AA1DCAA-AC50-5740-8979-770E6D5AA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754558" y="215233"/>
            <a:ext cx="1550670" cy="21602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28E0EE-1765-C647-BE15-94CDF66B22F1}"/>
              </a:ext>
            </a:extLst>
          </p:cNvPr>
          <p:cNvSpPr txBox="1"/>
          <p:nvPr/>
        </p:nvSpPr>
        <p:spPr>
          <a:xfrm>
            <a:off x="5617648" y="607775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p’ detected in RPs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29DE18-6D61-144A-BEC5-9F8261B9B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7694" y="846111"/>
            <a:ext cx="1733550" cy="117729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EFFF9-B0FB-2942-8986-C42B5A04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5F874EE-1C48-E449-9509-F759F89599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937" r="7778"/>
          <a:stretch/>
        </p:blipFill>
        <p:spPr>
          <a:xfrm>
            <a:off x="9640" y="4218097"/>
            <a:ext cx="3277057" cy="21944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569657-8E67-6644-A0E8-8D4A17E953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686" r="9339"/>
          <a:stretch/>
        </p:blipFill>
        <p:spPr>
          <a:xfrm>
            <a:off x="4508007" y="2097326"/>
            <a:ext cx="3458348" cy="2362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47D8A0-7103-7840-AF2D-9F8759644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627" r="8189"/>
          <a:stretch/>
        </p:blipFill>
        <p:spPr>
          <a:xfrm>
            <a:off x="5610028" y="4498314"/>
            <a:ext cx="3458348" cy="2359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3B7F7B-9D73-BD4D-BAD2-2DEC5BF42868}"/>
              </a:ext>
            </a:extLst>
          </p:cNvPr>
          <p:cNvSpPr txBox="1"/>
          <p:nvPr/>
        </p:nvSpPr>
        <p:spPr>
          <a:xfrm>
            <a:off x="181935" y="3753981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2015 polarized </a:t>
            </a:r>
            <a:r>
              <a:rPr lang="en-US" dirty="0" err="1"/>
              <a:t>pA</a:t>
            </a:r>
            <a:r>
              <a:rPr lang="en-US" dirty="0"/>
              <a:t> data: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6AC436-4A12-8945-B57F-299B2AD69883}"/>
              </a:ext>
            </a:extLst>
          </p:cNvPr>
          <p:cNvGrpSpPr/>
          <p:nvPr/>
        </p:nvGrpSpPr>
        <p:grpSpPr>
          <a:xfrm>
            <a:off x="1159801" y="1797558"/>
            <a:ext cx="7134447" cy="3463856"/>
            <a:chOff x="1010092" y="1894953"/>
            <a:chExt cx="7134447" cy="3463856"/>
          </a:xfrm>
        </p:grpSpPr>
        <p:pic>
          <p:nvPicPr>
            <p:cNvPr id="33" name="Picture 12">
              <a:extLst>
                <a:ext uri="{FF2B5EF4-FFF2-40B4-BE49-F238E27FC236}">
                  <a16:creationId xmlns:a16="http://schemas.microsoft.com/office/drawing/2014/main" id="{92581284-235E-D041-93B4-E7A3165D8D6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092" y="1894953"/>
              <a:ext cx="7134447" cy="34638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432FF"/>
              </a:solidFill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63EF9CB-FE57-3F46-B732-927E7922D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8851" r="7899"/>
            <a:stretch/>
          </p:blipFill>
          <p:spPr>
            <a:xfrm>
              <a:off x="2543738" y="2421709"/>
              <a:ext cx="3963969" cy="266042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48EF6C-1FEF-384C-B1C3-55580586F879}"/>
                </a:ext>
              </a:extLst>
            </p:cNvPr>
            <p:cNvSpPr txBox="1"/>
            <p:nvPr/>
          </p:nvSpPr>
          <p:spPr>
            <a:xfrm>
              <a:off x="1057330" y="2042911"/>
              <a:ext cx="70198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432FF"/>
                  </a:solidFill>
                </a:rPr>
                <a:t>Forward rapidity gives access to the large asymmetry region</a:t>
              </a:r>
            </a:p>
          </p:txBody>
        </p:sp>
      </p:grp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C04E6BA-AB89-B84D-AED3-E99277C6BD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5050" y="6318462"/>
            <a:ext cx="1382631" cy="1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61123-0040-4F48-8BA1-96B7A65C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50D63-D45E-C242-91C0-880A1A508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UPC in </a:t>
            </a:r>
            <a:r>
              <a:rPr lang="en-US" dirty="0" err="1"/>
              <a:t>dAu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89913-25B3-E04F-BDD0-C1049032C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5822" y="1211950"/>
            <a:ext cx="3265714" cy="68580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FD109259-5223-D740-B457-8C2CB4A1B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7315200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32FF"/>
              </a:buClr>
              <a:buSzTx/>
              <a:buFont typeface="Wingdings" pitchFamily="2" charset="2"/>
              <a:buChar char="q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Coherent/incoherent separation not as obvious as for Au: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32FF"/>
              </a:buClr>
              <a:buSzTx/>
              <a:tabLst/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  d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not much larger than nucleon, 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p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  <a:r>
              <a:rPr kumimoji="0" lang="en-US" altLang="en-US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</a:rPr>
              <a:t>T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-dist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not so different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Dipole model*: describe coherent/incoherent @ low </a:t>
            </a:r>
            <a:r>
              <a:rPr lang="en-US" altLang="en-US" sz="2000" dirty="0"/>
              <a:t>p</a:t>
            </a:r>
            <a:r>
              <a:rPr lang="en-US" altLang="en-US" sz="2000" baseline="30000" dirty="0"/>
              <a:t>2</a:t>
            </a:r>
            <a:r>
              <a:rPr lang="en-US" altLang="en-US" sz="2000" baseline="-25000" dirty="0"/>
              <a:t>T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432FF"/>
              </a:buClr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  need fluctuations @ higher </a:t>
            </a:r>
            <a:r>
              <a:rPr lang="en-US" altLang="en-US" sz="2000" dirty="0"/>
              <a:t>p</a:t>
            </a:r>
            <a:r>
              <a:rPr lang="en-US" altLang="en-US" sz="2000" baseline="30000" dirty="0"/>
              <a:t>2</a:t>
            </a:r>
            <a:r>
              <a:rPr lang="en-US" altLang="en-US" sz="2000" baseline="-25000" dirty="0"/>
              <a:t>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(like Au, Sartre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✓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               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n-tag: suppresses coherent near </a:t>
            </a:r>
            <a:r>
              <a:rPr lang="en-US" altLang="en-US" sz="2000" dirty="0"/>
              <a:t>p</a:t>
            </a:r>
            <a:r>
              <a:rPr lang="en-US" altLang="en-US" sz="2000" baseline="30000" dirty="0"/>
              <a:t>2</a:t>
            </a:r>
            <a:r>
              <a:rPr lang="en-US" altLang="en-US" sz="2000" baseline="-25000" dirty="0"/>
              <a:t>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~0; lose tagger acceptance higher </a:t>
            </a:r>
            <a:r>
              <a:rPr lang="en-US" altLang="en-US" sz="2000" dirty="0"/>
              <a:t>p</a:t>
            </a:r>
            <a:r>
              <a:rPr lang="en-US" altLang="en-US" sz="2000" baseline="30000" dirty="0"/>
              <a:t>2</a:t>
            </a:r>
            <a:r>
              <a:rPr lang="en-US" altLang="en-US" sz="2000" baseline="-25000" dirty="0"/>
              <a:t>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MT"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E37C22-76D4-874B-902B-8594F03E3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74" y="641045"/>
            <a:ext cx="1881051" cy="24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161C3D-C061-8F42-9037-F6B65628F3F2}"/>
              </a:ext>
            </a:extLst>
          </p:cNvPr>
          <p:cNvSpPr txBox="1"/>
          <p:nvPr/>
        </p:nvSpPr>
        <p:spPr>
          <a:xfrm>
            <a:off x="0" y="6283976"/>
            <a:ext cx="4774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dirty="0"/>
              <a:t>H. </a:t>
            </a:r>
            <a:r>
              <a:rPr lang="en-US" sz="1200" dirty="0" err="1"/>
              <a:t>Mäntysaari</a:t>
            </a:r>
            <a:r>
              <a:rPr lang="en-US" sz="1200" dirty="0"/>
              <a:t> and B. </a:t>
            </a:r>
            <a:r>
              <a:rPr lang="en-US" sz="1200" dirty="0" err="1"/>
              <a:t>Schenke</a:t>
            </a:r>
            <a:r>
              <a:rPr lang="en-US" sz="1200" dirty="0"/>
              <a:t>, </a:t>
            </a:r>
            <a:r>
              <a:rPr lang="en-US" sz="1200" dirty="0" err="1"/>
              <a:t>Phys.Rev.C</a:t>
            </a:r>
            <a:r>
              <a:rPr lang="en-US" sz="1200" dirty="0"/>
              <a:t> 101 (2020) 1, 015203 </a:t>
            </a:r>
          </a:p>
        </p:txBody>
      </p:sp>
    </p:spTree>
    <p:extLst>
      <p:ext uri="{BB962C8B-B14F-4D97-AF65-F5344CB8AC3E}">
        <p14:creationId xmlns:p14="http://schemas.microsoft.com/office/powerpoint/2010/main" val="2885308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/>
          </p:cNvSpPr>
          <p:nvPr/>
        </p:nvSpPr>
        <p:spPr bwMode="auto">
          <a:xfrm>
            <a:off x="1315470" y="571500"/>
            <a:ext cx="6527428" cy="27699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experimental measurements categories to address EIC physics: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What is needed experimentally?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095503" y="459986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49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95503" y="459986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val 30">
            <a:extLst>
              <a:ext uri="{FF2B5EF4-FFF2-40B4-BE49-F238E27FC236}">
                <a16:creationId xmlns:a16="http://schemas.microsoft.com/office/drawing/2014/main" id="{7D7A38A8-37B2-CE43-9413-62A5B1E56E6D}"/>
              </a:ext>
            </a:extLst>
          </p:cNvPr>
          <p:cNvSpPr/>
          <p:nvPr/>
        </p:nvSpPr>
        <p:spPr>
          <a:xfrm>
            <a:off x="-3559" y="968191"/>
            <a:ext cx="1891467" cy="83503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Parton Distributions in nucleons and nuclei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3D1A14D-7331-034F-9011-FB9E5D57F1DE}"/>
              </a:ext>
            </a:extLst>
          </p:cNvPr>
          <p:cNvSpPr/>
          <p:nvPr/>
        </p:nvSpPr>
        <p:spPr>
          <a:xfrm>
            <a:off x="2491546" y="966483"/>
            <a:ext cx="1912311" cy="856571"/>
          </a:xfrm>
          <a:prstGeom prst="ellipse">
            <a:avLst/>
          </a:prstGeom>
          <a:solidFill>
            <a:srgbClr val="CCFFCC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Spin and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Flavor structure of nucleons and nuclei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3B2212-A6D8-934D-BA04-B84D6A4CAF78}"/>
              </a:ext>
            </a:extLst>
          </p:cNvPr>
          <p:cNvSpPr/>
          <p:nvPr/>
        </p:nvSpPr>
        <p:spPr>
          <a:xfrm>
            <a:off x="5956816" y="967086"/>
            <a:ext cx="1874744" cy="819666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QCD at Extreme Parton Densities - Saturation 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373EB7-59A9-6740-BB73-DC9C4319E6A9}"/>
              </a:ext>
            </a:extLst>
          </p:cNvPr>
          <p:cNvSpPr/>
          <p:nvPr/>
        </p:nvSpPr>
        <p:spPr>
          <a:xfrm>
            <a:off x="7491073" y="969307"/>
            <a:ext cx="1631412" cy="819666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Tomography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Spatial Imaging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6358985-825A-5B4A-91B6-E71828720209}"/>
              </a:ext>
            </a:extLst>
          </p:cNvPr>
          <p:cNvSpPr/>
          <p:nvPr/>
        </p:nvSpPr>
        <p:spPr>
          <a:xfrm>
            <a:off x="4045937" y="970843"/>
            <a:ext cx="1788687" cy="841782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Tomography Transverse Momentum Dist.</a:t>
            </a:r>
          </a:p>
        </p:txBody>
      </p:sp>
      <p:sp>
        <p:nvSpPr>
          <p:cNvPr id="41" name="Rectangle 15">
            <a:extLst>
              <a:ext uri="{FF2B5EF4-FFF2-40B4-BE49-F238E27FC236}">
                <a16:creationId xmlns:a16="http://schemas.microsoft.com/office/drawing/2014/main" id="{D6A1DD78-CAB1-794C-8CDC-C56B1E30DD2D}"/>
              </a:ext>
            </a:extLst>
          </p:cNvPr>
          <p:cNvSpPr>
            <a:spLocks/>
          </p:cNvSpPr>
          <p:nvPr/>
        </p:nvSpPr>
        <p:spPr bwMode="auto">
          <a:xfrm>
            <a:off x="127963" y="3629362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inclusive DIS</a:t>
            </a:r>
          </a:p>
        </p:txBody>
      </p:sp>
      <p:sp>
        <p:nvSpPr>
          <p:cNvPr id="45" name="Rectangle 8">
            <a:extLst>
              <a:ext uri="{FF2B5EF4-FFF2-40B4-BE49-F238E27FC236}">
                <a16:creationId xmlns:a16="http://schemas.microsoft.com/office/drawing/2014/main" id="{0D6FA077-3BCC-4149-9B55-17B1CDA2CB61}"/>
              </a:ext>
            </a:extLst>
          </p:cNvPr>
          <p:cNvSpPr>
            <a:spLocks/>
          </p:cNvSpPr>
          <p:nvPr/>
        </p:nvSpPr>
        <p:spPr bwMode="auto">
          <a:xfrm>
            <a:off x="113537" y="3896265"/>
            <a:ext cx="28116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scattered lepton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Wingdings" pitchFamily="2" charset="2"/>
              </a:rPr>
              <a:t> event kinematics</a:t>
            </a:r>
            <a:endParaRPr lang="en-US" sz="1400" dirty="0">
              <a:solidFill>
                <a:srgbClr val="0432FF"/>
              </a:solidFill>
              <a:latin typeface="+mj-lt"/>
              <a:ea typeface="ＭＳ Ｐゴシック" charset="0"/>
              <a:cs typeface="Comic Sans MS"/>
              <a:sym typeface="Corbel" charset="0"/>
            </a:endParaRP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e-ID: e/h separation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reach to lowest x, Q</a:t>
            </a:r>
            <a:r>
              <a:rPr lang="en-US" sz="1400" baseline="300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2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impacts </a:t>
            </a:r>
          </a:p>
          <a:p>
            <a:pPr marL="457200">
              <a:buClr>
                <a:srgbClr val="000000"/>
              </a:buClr>
              <a:buSzPct val="125000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Interaction Region design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34169C2C-91D4-184D-B0F7-5DF6A287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337" t="5580" r="1112" b="697"/>
          <a:stretch>
            <a:fillRect/>
          </a:stretch>
        </p:blipFill>
        <p:spPr bwMode="auto">
          <a:xfrm>
            <a:off x="178447" y="1989441"/>
            <a:ext cx="1830110" cy="14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7">
            <a:extLst>
              <a:ext uri="{FF2B5EF4-FFF2-40B4-BE49-F238E27FC236}">
                <a16:creationId xmlns:a16="http://schemas.microsoft.com/office/drawing/2014/main" id="{AC90763E-B5F7-274E-8BE3-3C3648ECEF84}"/>
              </a:ext>
            </a:extLst>
          </p:cNvPr>
          <p:cNvSpPr>
            <a:spLocks/>
          </p:cNvSpPr>
          <p:nvPr/>
        </p:nvSpPr>
        <p:spPr bwMode="auto">
          <a:xfrm>
            <a:off x="3194116" y="3629050"/>
            <a:ext cx="1897654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semi-inclusive DIS</a:t>
            </a:r>
          </a:p>
        </p:txBody>
      </p:sp>
      <p:sp>
        <p:nvSpPr>
          <p:cNvPr id="51" name="Rectangle 8">
            <a:extLst>
              <a:ext uri="{FF2B5EF4-FFF2-40B4-BE49-F238E27FC236}">
                <a16:creationId xmlns:a16="http://schemas.microsoft.com/office/drawing/2014/main" id="{3D9B6DD4-6BEC-1049-99CB-2CBCF2C85486}"/>
              </a:ext>
            </a:extLst>
          </p:cNvPr>
          <p:cNvSpPr>
            <a:spLocks/>
          </p:cNvSpPr>
          <p:nvPr/>
        </p:nvSpPr>
        <p:spPr bwMode="auto">
          <a:xfrm>
            <a:off x="3194116" y="3903688"/>
            <a:ext cx="28409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scattered lepton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and hadrons in coincidence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z, </a:t>
            </a:r>
            <a:r>
              <a:rPr lang="en-US" sz="1400" dirty="0" err="1">
                <a:latin typeface="+mj-lt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400" baseline="-25000" dirty="0" err="1">
                <a:latin typeface="+mj-lt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</a:t>
            </a:r>
            <a:r>
              <a:rPr lang="en-US" sz="1400" dirty="0">
                <a:latin typeface="Symbol" pitchFamily="2" charset="2"/>
                <a:ea typeface="ＭＳ Ｐゴシック" charset="0"/>
                <a:cs typeface="Symbol" charset="2"/>
                <a:sym typeface="Corbel" charset="0"/>
              </a:rPr>
              <a:t>Q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particle identification over entire kinematic region is critical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Jets: excellent E</a:t>
            </a:r>
            <a:r>
              <a:rPr lang="en-US" sz="1400" baseline="-250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T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, jet-energy scale</a:t>
            </a:r>
          </a:p>
        </p:txBody>
      </p:sp>
      <p:pic>
        <p:nvPicPr>
          <p:cNvPr id="49" name="Picture 30" descr="sidis-diagram.eps">
            <a:extLst>
              <a:ext uri="{FF2B5EF4-FFF2-40B4-BE49-F238E27FC236}">
                <a16:creationId xmlns:a16="http://schemas.microsoft.com/office/drawing/2014/main" id="{54D46718-1FD9-A842-85FB-14631866BF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3068" y="1991171"/>
            <a:ext cx="2085030" cy="14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1">
            <a:extLst>
              <a:ext uri="{FF2B5EF4-FFF2-40B4-BE49-F238E27FC236}">
                <a16:creationId xmlns:a16="http://schemas.microsoft.com/office/drawing/2014/main" id="{F69E9600-0096-C24C-ADB7-3E4B46C1FA2F}"/>
              </a:ext>
            </a:extLst>
          </p:cNvPr>
          <p:cNvSpPr>
            <a:spLocks/>
          </p:cNvSpPr>
          <p:nvPr/>
        </p:nvSpPr>
        <p:spPr bwMode="auto">
          <a:xfrm>
            <a:off x="6514494" y="3626220"/>
            <a:ext cx="2155828" cy="2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exclusive processes </a:t>
            </a:r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id="{DF69565E-3EB1-FE4D-9203-D1E719F9BDC5}"/>
              </a:ext>
            </a:extLst>
          </p:cNvPr>
          <p:cNvSpPr>
            <a:spLocks/>
          </p:cNvSpPr>
          <p:nvPr/>
        </p:nvSpPr>
        <p:spPr bwMode="auto">
          <a:xfrm>
            <a:off x="6514495" y="3914869"/>
            <a:ext cx="262950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all particles in event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t, </a:t>
            </a:r>
            <a:r>
              <a:rPr lang="en-US" sz="1400" dirty="0">
                <a:latin typeface="Symbol" pitchFamily="2" charset="2"/>
                <a:ea typeface="ＭＳ Ｐゴシック" charset="0"/>
                <a:cs typeface="Symbol" charset="2"/>
                <a:sym typeface="Corbel" charset="0"/>
              </a:rPr>
              <a:t>Q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proton </a:t>
            </a:r>
            <a:r>
              <a:rPr lang="en-US" sz="140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400" baseline="-2500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:  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0.2 - 1.3 GeV</a:t>
            </a:r>
          </a:p>
          <a:p>
            <a:pPr lvl="1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cannot be detected in main detector</a:t>
            </a:r>
          </a:p>
          <a:p>
            <a:pPr lvl="1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strong impact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Corbel" charset="0"/>
              </a:rPr>
              <a:t>on Interaction Region design</a:t>
            </a:r>
          </a:p>
        </p:txBody>
      </p:sp>
      <p:pic>
        <p:nvPicPr>
          <p:cNvPr id="54" name="Picture 53" descr="GPD.png">
            <a:extLst>
              <a:ext uri="{FF2B5EF4-FFF2-40B4-BE49-F238E27FC236}">
                <a16:creationId xmlns:a16="http://schemas.microsoft.com/office/drawing/2014/main" id="{9CA04896-6081-0E49-8E24-892D7B6C0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16" y="1991959"/>
            <a:ext cx="2110740" cy="12573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4AED634-2012-334C-9FF2-DB46960909F3}"/>
              </a:ext>
            </a:extLst>
          </p:cNvPr>
          <p:cNvGrpSpPr/>
          <p:nvPr/>
        </p:nvGrpSpPr>
        <p:grpSpPr>
          <a:xfrm rot="16200000">
            <a:off x="4003809" y="4001699"/>
            <a:ext cx="1176883" cy="4550773"/>
            <a:chOff x="5538607" y="819097"/>
            <a:chExt cx="1176883" cy="4550773"/>
          </a:xfrm>
        </p:grpSpPr>
        <p:sp>
          <p:nvSpPr>
            <p:cNvPr id="58" name="AutoShape 19">
              <a:extLst>
                <a:ext uri="{FF2B5EF4-FFF2-40B4-BE49-F238E27FC236}">
                  <a16:creationId xmlns:a16="http://schemas.microsoft.com/office/drawing/2014/main" id="{E866973C-D855-DD48-AD9A-6FEDB826A25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51662" y="2506042"/>
              <a:ext cx="4550773" cy="1176883"/>
            </a:xfrm>
            <a:prstGeom prst="rightArrow">
              <a:avLst>
                <a:gd name="adj1" fmla="val 32000"/>
                <a:gd name="adj2" fmla="val 63778"/>
              </a:avLst>
            </a:prstGeom>
            <a:gradFill flip="none"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59" name="Rectangle 20">
              <a:extLst>
                <a:ext uri="{FF2B5EF4-FFF2-40B4-BE49-F238E27FC236}">
                  <a16:creationId xmlns:a16="http://schemas.microsoft.com/office/drawing/2014/main" id="{A50CCCB1-A575-664E-93C7-4D22B47971D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98966" y="2758964"/>
              <a:ext cx="3433031" cy="27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600" b="1" dirty="0">
                  <a:solidFill>
                    <a:schemeClr val="bg1"/>
                  </a:solidFill>
                  <a:latin typeface="+mj-lt"/>
                  <a:ea typeface="ＭＳ Ｐゴシック" charset="0"/>
                  <a:cs typeface="Corbel Bold" charset="0"/>
                  <a:sym typeface="Corbel Bold" charset="0"/>
                </a:rPr>
                <a:t>machine &amp; detector </a:t>
              </a:r>
              <a:r>
                <a:rPr lang="en-US" sz="1600" b="1" dirty="0">
                  <a:latin typeface="+mj-lt"/>
                  <a:ea typeface="ＭＳ Ｐゴシック" charset="0"/>
                  <a:cs typeface="Corbel Bold" charset="0"/>
                  <a:sym typeface="Corbel Bold" charset="0"/>
                </a:rPr>
                <a:t>requirements</a:t>
              </a: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47DDB5A-0054-404B-96D7-0922E4A1736B}"/>
              </a:ext>
            </a:extLst>
          </p:cNvPr>
          <p:cNvSpPr/>
          <p:nvPr/>
        </p:nvSpPr>
        <p:spPr>
          <a:xfrm>
            <a:off x="8276837" y="2791429"/>
            <a:ext cx="505047" cy="470441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9537AE-561E-B44C-A934-E70B336A211C}"/>
              </a:ext>
            </a:extLst>
          </p:cNvPr>
          <p:cNvSpPr txBox="1"/>
          <p:nvPr/>
        </p:nvSpPr>
        <p:spPr>
          <a:xfrm>
            <a:off x="202202" y="5618570"/>
            <a:ext cx="100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∫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Ldt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12C521C-28DE-E947-B4D1-734D60D12571}"/>
              </a:ext>
            </a:extLst>
          </p:cNvPr>
          <p:cNvSpPr txBox="1"/>
          <p:nvPr/>
        </p:nvSpPr>
        <p:spPr>
          <a:xfrm>
            <a:off x="948569" y="5700531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1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FEA3616-6A3F-8146-B0DC-21B190D717A5}"/>
              </a:ext>
            </a:extLst>
          </p:cNvPr>
          <p:cNvSpPr txBox="1"/>
          <p:nvPr/>
        </p:nvSpPr>
        <p:spPr>
          <a:xfrm>
            <a:off x="4158196" y="571666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10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F29F66-E2ED-CC46-91FB-8D4F01F587BD}"/>
              </a:ext>
            </a:extLst>
          </p:cNvPr>
          <p:cNvSpPr txBox="1"/>
          <p:nvPr/>
        </p:nvSpPr>
        <p:spPr>
          <a:xfrm>
            <a:off x="6907298" y="570601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10 - 100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213EB4-270C-3C4A-A650-9F7C9E71F72E}"/>
              </a:ext>
            </a:extLst>
          </p:cNvPr>
          <p:cNvSpPr/>
          <p:nvPr/>
        </p:nvSpPr>
        <p:spPr>
          <a:xfrm>
            <a:off x="1249540" y="955099"/>
            <a:ext cx="1874744" cy="819666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QCD at Extreme Parton Densities - Saturation  </a:t>
            </a:r>
          </a:p>
        </p:txBody>
      </p:sp>
    </p:spTree>
    <p:extLst>
      <p:ext uri="{BB962C8B-B14F-4D97-AF65-F5344CB8AC3E}">
        <p14:creationId xmlns:p14="http://schemas.microsoft.com/office/powerpoint/2010/main" val="1886593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356731" y="651557"/>
            <a:ext cx="223233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>
                <a:latin typeface="+mj-lt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W(x,b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440914"/>
            <a:ext cx="8265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+mj-lt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523346"/>
            <a:ext cx="91787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3" name="Shape 53"/>
          <p:cNvSpPr/>
          <p:nvPr/>
        </p:nvSpPr>
        <p:spPr>
          <a:xfrm>
            <a:off x="1688411" y="2523346"/>
            <a:ext cx="9002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4" name="Shape 54"/>
          <p:cNvSpPr/>
          <p:nvPr/>
        </p:nvSpPr>
        <p:spPr>
          <a:xfrm>
            <a:off x="2142023" y="1507039"/>
            <a:ext cx="75918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+mj-lt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+mj-lt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423635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51933" y="5771290"/>
            <a:ext cx="4572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Spin-dependent 3D momentum space </a:t>
            </a:r>
          </a:p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images from semi-inclusive scattering</a:t>
            </a:r>
          </a:p>
        </p:txBody>
      </p:sp>
      <p:sp>
        <p:nvSpPr>
          <p:cNvPr id="60" name="Shape 60"/>
          <p:cNvSpPr/>
          <p:nvPr/>
        </p:nvSpPr>
        <p:spPr>
          <a:xfrm>
            <a:off x="249620" y="2691355"/>
            <a:ext cx="8361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00FF"/>
                </a:solidFill>
                <a:latin typeface="+mj-lt"/>
                <a:cs typeface="Comic Sans MS"/>
              </a:rPr>
              <a:t>Quarks</a:t>
            </a:r>
          </a:p>
        </p:txBody>
      </p:sp>
      <p:sp>
        <p:nvSpPr>
          <p:cNvPr id="61" name="Shape 61"/>
          <p:cNvSpPr/>
          <p:nvPr/>
        </p:nvSpPr>
        <p:spPr>
          <a:xfrm>
            <a:off x="5276022" y="1440783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4563694" y="5778536"/>
            <a:ext cx="492265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Spin-dependent 2+1D coordinate space images from exclusive scattering</a:t>
            </a:r>
          </a:p>
        </p:txBody>
      </p:sp>
      <p:sp>
        <p:nvSpPr>
          <p:cNvPr id="64" name="Shape 64"/>
          <p:cNvSpPr/>
          <p:nvPr/>
        </p:nvSpPr>
        <p:spPr>
          <a:xfrm>
            <a:off x="7836805" y="3441759"/>
            <a:ext cx="8361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Quarks</a:t>
            </a:r>
            <a:endParaRPr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90951" y="1281430"/>
            <a:ext cx="163281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Momentum</a:t>
            </a:r>
          </a:p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502565" y="1281430"/>
            <a:ext cx="164884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Coordinate</a:t>
            </a:r>
          </a:p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/>
              <a:t>2+1 dimensional Imaging of Quarks &amp; Gluons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12469" y="3130871"/>
            <a:ext cx="4244340" cy="2659709"/>
            <a:chOff x="5523394" y="5401735"/>
            <a:chExt cx="4244340" cy="265970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3394" y="5455404"/>
              <a:ext cx="4244340" cy="260604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4800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7231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52645" y="3573575"/>
            <a:ext cx="4491355" cy="2370469"/>
            <a:chOff x="4672965" y="3634535"/>
            <a:chExt cx="4491355" cy="237046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t="4492" r="74977" b="58882"/>
            <a:stretch/>
          </p:blipFill>
          <p:spPr>
            <a:xfrm>
              <a:off x="4685020" y="363453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38889" t="4492" r="37037" b="58882"/>
            <a:stretch/>
          </p:blipFill>
          <p:spPr>
            <a:xfrm>
              <a:off x="6236458" y="3866735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771612" y="56356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+mj-lt"/>
                  <a:cs typeface="Times New Roman"/>
                </a:rPr>
                <a:t>x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720000">
              <a:off x="5900218" y="5092665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ea typeface="Comic Sans MS" charset="0"/>
                  <a:cs typeface="Comic Sans MS" charset="0"/>
                </a:rPr>
                <a:t>down quark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76690" t="4492" b="58882"/>
            <a:stretch/>
          </p:blipFill>
          <p:spPr>
            <a:xfrm>
              <a:off x="7621967" y="4261638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672965" y="5006995"/>
              <a:ext cx="4137964" cy="8628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761575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extBox 32"/>
          <p:cNvSpPr txBox="1"/>
          <p:nvPr/>
        </p:nvSpPr>
        <p:spPr>
          <a:xfrm>
            <a:off x="5589070" y="662697"/>
            <a:ext cx="3050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+mj-lt"/>
                <a:ea typeface="Comic Sans MS" charset="0"/>
                <a:cs typeface="Comic Sans MS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B050"/>
                </a:solidFill>
                <a:latin typeface="+mj-lt"/>
                <a:ea typeface="Comic Sans MS" charset="0"/>
                <a:cs typeface="Comic Sans MS" charset="0"/>
              </a:rPr>
              <a:t>QCD genetic map</a:t>
            </a:r>
          </a:p>
        </p:txBody>
      </p:sp>
    </p:spTree>
    <p:extLst>
      <p:ext uri="{BB962C8B-B14F-4D97-AF65-F5344CB8AC3E}">
        <p14:creationId xmlns:p14="http://schemas.microsoft.com/office/powerpoint/2010/main" val="113825029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7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BH rejection: </a:t>
            </a:r>
            <a:r>
              <a:rPr lang="en-US" dirty="0">
                <a:latin typeface="Comic Sans MS" panose="030F0902030302020204" pitchFamily="66" charset="0"/>
              </a:rPr>
              <a:t>20 GeV x 250 GeV</a:t>
            </a:r>
            <a:endParaRPr lang="en-US" dirty="0"/>
          </a:p>
        </p:txBody>
      </p:sp>
      <p:pic>
        <p:nvPicPr>
          <p:cNvPr id="11" name="Picture 10" descr="fig_DVCS-BH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4"/>
          <a:stretch/>
        </p:blipFill>
        <p:spPr>
          <a:xfrm>
            <a:off x="1895908" y="2898187"/>
            <a:ext cx="1179065" cy="652406"/>
          </a:xfrm>
          <a:prstGeom prst="rect">
            <a:avLst/>
          </a:prstGeom>
        </p:spPr>
      </p:pic>
      <p:pic>
        <p:nvPicPr>
          <p:cNvPr id="12" name="Picture 11" descr="fig_DVCS-BH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3"/>
          <a:stretch/>
        </p:blipFill>
        <p:spPr>
          <a:xfrm>
            <a:off x="1985024" y="658681"/>
            <a:ext cx="648514" cy="6383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0236" y="619366"/>
            <a:ext cx="35122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+mj-lt"/>
              </a:rPr>
              <a:t>Cuts:</a:t>
            </a:r>
          </a:p>
          <a:p>
            <a:endParaRPr lang="en-US" sz="800" dirty="0">
              <a:latin typeface="+mj-lt"/>
            </a:endParaRPr>
          </a:p>
          <a:p>
            <a:r>
              <a:rPr lang="en-US" sz="1400" dirty="0">
                <a:latin typeface="+mj-lt"/>
              </a:rPr>
              <a:t>0.01 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&lt; </a:t>
            </a:r>
            <a:r>
              <a:rPr lang="en-US" sz="1400" b="1" dirty="0">
                <a:solidFill>
                  <a:srgbClr val="0432FF"/>
                </a:solidFill>
                <a:latin typeface="+mj-lt"/>
              </a:rPr>
              <a:t>y &lt; 0.6</a:t>
            </a:r>
            <a:endParaRPr lang="en-US" sz="1400" dirty="0">
              <a:solidFill>
                <a:srgbClr val="0432FF"/>
              </a:solidFill>
              <a:latin typeface="+mj-lt"/>
            </a:endParaRPr>
          </a:p>
          <a:p>
            <a:r>
              <a:rPr lang="en-US" sz="1400" dirty="0">
                <a:latin typeface="+mj-lt"/>
              </a:rPr>
              <a:t>10</a:t>
            </a:r>
            <a:r>
              <a:rPr lang="en-US" sz="1400" baseline="30000" dirty="0">
                <a:latin typeface="+mj-lt"/>
              </a:rPr>
              <a:t>-4</a:t>
            </a:r>
            <a:r>
              <a:rPr lang="en-US" sz="1400" dirty="0">
                <a:latin typeface="+mj-lt"/>
              </a:rPr>
              <a:t> &lt; x &lt; 0.1     1.0 &lt; Q</a:t>
            </a:r>
            <a:r>
              <a:rPr lang="en-US" sz="1400" baseline="30000" dirty="0">
                <a:latin typeface="+mj-lt"/>
              </a:rPr>
              <a:t>2</a:t>
            </a:r>
            <a:r>
              <a:rPr lang="en-US" sz="1400" dirty="0">
                <a:latin typeface="+mj-lt"/>
              </a:rPr>
              <a:t> &lt; 100 GeV</a:t>
            </a:r>
            <a:r>
              <a:rPr lang="en-US" sz="1400" baseline="30000" dirty="0">
                <a:latin typeface="+mj-lt"/>
              </a:rPr>
              <a:t>2</a:t>
            </a:r>
          </a:p>
          <a:p>
            <a:r>
              <a:rPr lang="en-US" sz="1400" dirty="0">
                <a:latin typeface="+mj-lt"/>
              </a:rPr>
              <a:t>0.01 &lt; |t| &lt; 1.0 GeV</a:t>
            </a:r>
            <a:r>
              <a:rPr lang="en-US" sz="1400" baseline="30000" dirty="0">
                <a:latin typeface="+mj-lt"/>
              </a:rPr>
              <a:t>2</a:t>
            </a:r>
          </a:p>
          <a:p>
            <a:r>
              <a:rPr lang="en-US" sz="1400" dirty="0">
                <a:latin typeface="+mj-lt"/>
              </a:rPr>
              <a:t>the upper y-cut cancels the shift </a:t>
            </a:r>
          </a:p>
          <a:p>
            <a:r>
              <a:rPr lang="en-US" sz="1400" dirty="0">
                <a:latin typeface="+mj-lt"/>
              </a:rPr>
              <a:t>to the left in the BH peak. </a:t>
            </a:r>
          </a:p>
          <a:p>
            <a:endParaRPr lang="en-US" sz="800" dirty="0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43BAF-F12C-FC48-9285-3F40DB68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9CEED-947A-6C4A-9F51-F6A74F415A20}"/>
              </a:ext>
            </a:extLst>
          </p:cNvPr>
          <p:cNvSpPr txBox="1"/>
          <p:nvPr/>
        </p:nvSpPr>
        <p:spPr>
          <a:xfrm>
            <a:off x="5447649" y="2487482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0.01 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&lt; y &lt; 0.85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7C3681-2BB0-624C-92CF-1837141774EB}"/>
              </a:ext>
            </a:extLst>
          </p:cNvPr>
          <p:cNvSpPr txBox="1"/>
          <p:nvPr/>
        </p:nvSpPr>
        <p:spPr>
          <a:xfrm>
            <a:off x="6351628" y="4788225"/>
            <a:ext cx="28698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>
                <a:latin typeface="+mj-lt"/>
                <a:cs typeface="Comic Sans MS"/>
              </a:rPr>
              <a:t>BH electron has very low energy (often below 1 GeV)</a:t>
            </a:r>
          </a:p>
          <a:p>
            <a:pPr marL="0" indent="0" eaLnBrk="1" hangingPunct="1"/>
            <a:r>
              <a:rPr lang="en-US" sz="1200" dirty="0">
                <a:latin typeface="+mj-lt"/>
                <a:cs typeface="Comic Sans MS"/>
                <a:sym typeface="Wingdings"/>
              </a:rPr>
              <a:t>      </a:t>
            </a:r>
            <a:r>
              <a:rPr lang="en-US" sz="1200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sz="1200" dirty="0">
                <a:latin typeface="+mj-lt"/>
                <a:cs typeface="Comic Sans MS"/>
                <a:sym typeface="Wingdings"/>
              </a:rPr>
              <a:t> with good scattered lepton ID    </a:t>
            </a:r>
          </a:p>
          <a:p>
            <a:pPr marL="0" indent="0" eaLnBrk="1" hangingPunct="1"/>
            <a:r>
              <a:rPr lang="en-US" sz="1200" dirty="0">
                <a:latin typeface="+mj-lt"/>
                <a:cs typeface="Comic Sans MS"/>
                <a:sym typeface="Wingdings"/>
              </a:rPr>
              <a:t>      cut could be optimized</a:t>
            </a:r>
          </a:p>
          <a:p>
            <a:pPr marL="0" indent="0" eaLnBrk="1" hangingPunct="1"/>
            <a:r>
              <a:rPr lang="en-US" sz="1200" dirty="0">
                <a:latin typeface="+mj-lt"/>
                <a:cs typeface="Comic Sans MS"/>
                <a:sym typeface="Wingdings"/>
              </a:rPr>
              <a:t>       </a:t>
            </a:r>
            <a:r>
              <a:rPr lang="en-US" sz="1200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sz="1200" dirty="0">
                <a:latin typeface="+mj-lt"/>
                <a:cs typeface="Comic Sans MS"/>
                <a:sym typeface="Wingdings"/>
              </a:rPr>
              <a:t> E</a:t>
            </a:r>
            <a:r>
              <a:rPr lang="en-US" sz="1200" baseline="-25000" dirty="0">
                <a:latin typeface="+mj-lt"/>
                <a:cs typeface="Comic Sans MS"/>
                <a:sym typeface="Wingdings"/>
              </a:rPr>
              <a:t>el</a:t>
            </a:r>
            <a:r>
              <a:rPr lang="en-US" sz="1200" dirty="0">
                <a:latin typeface="+mj-lt"/>
                <a:cs typeface="Comic Sans MS"/>
                <a:sym typeface="Wingdings"/>
              </a:rPr>
              <a:t> &gt; 5 GeV</a:t>
            </a:r>
            <a:endParaRPr lang="en-US" sz="1200" dirty="0">
              <a:latin typeface="+mj-lt"/>
              <a:cs typeface="Comic Sans MS"/>
            </a:endParaRPr>
          </a:p>
          <a:p>
            <a:pPr marL="285750" indent="-285750" eaLnBrk="1" hangingPunct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>
                <a:latin typeface="+mj-lt"/>
                <a:cs typeface="Comic Sans MS"/>
              </a:rPr>
              <a:t>Photon for BH (ISR) goes mostly forward  (into the beam pipe)</a:t>
            </a:r>
          </a:p>
        </p:txBody>
      </p:sp>
      <p:pic>
        <p:nvPicPr>
          <p:cNvPr id="17" name="Picture 16" descr="20x250_bh_dvcs_nocuts.eps">
            <a:extLst>
              <a:ext uri="{FF2B5EF4-FFF2-40B4-BE49-F238E27FC236}">
                <a16:creationId xmlns:a16="http://schemas.microsoft.com/office/drawing/2014/main" id="{1C20CE95-7B15-C54B-8A4D-1C6D39C38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98" r="7868"/>
          <a:stretch/>
        </p:blipFill>
        <p:spPr>
          <a:xfrm>
            <a:off x="40390" y="575795"/>
            <a:ext cx="3449853" cy="3538597"/>
          </a:xfrm>
          <a:prstGeom prst="rect">
            <a:avLst/>
          </a:prstGeom>
        </p:spPr>
      </p:pic>
      <p:pic>
        <p:nvPicPr>
          <p:cNvPr id="18" name="Picture 17" descr="20x250_bh_dvcs_nocuts.eps">
            <a:extLst>
              <a:ext uri="{FF2B5EF4-FFF2-40B4-BE49-F238E27FC236}">
                <a16:creationId xmlns:a16="http://schemas.microsoft.com/office/drawing/2014/main" id="{AAF1EA83-C358-4C4D-A1E9-B24617736D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3" r="7004"/>
          <a:stretch/>
        </p:blipFill>
        <p:spPr bwMode="auto">
          <a:xfrm>
            <a:off x="3610287" y="2274279"/>
            <a:ext cx="3482205" cy="18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20x250_bh_dvcs_energies.eps">
            <a:extLst>
              <a:ext uri="{FF2B5EF4-FFF2-40B4-BE49-F238E27FC236}">
                <a16:creationId xmlns:a16="http://schemas.microsoft.com/office/drawing/2014/main" id="{20C65478-5562-B54A-BCD2-3E41570149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4265" r="8031" b="47419"/>
          <a:stretch/>
        </p:blipFill>
        <p:spPr bwMode="auto">
          <a:xfrm>
            <a:off x="0" y="4067908"/>
            <a:ext cx="3219991" cy="173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20x250_bh_dvcs_energies.eps">
            <a:extLst>
              <a:ext uri="{FF2B5EF4-FFF2-40B4-BE49-F238E27FC236}">
                <a16:creationId xmlns:a16="http://schemas.microsoft.com/office/drawing/2014/main" id="{55C868ED-CD16-C94F-AB83-C88058443D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51963" r="8031" b="1366"/>
          <a:stretch/>
        </p:blipFill>
        <p:spPr bwMode="auto">
          <a:xfrm>
            <a:off x="3200402" y="4747848"/>
            <a:ext cx="3219991" cy="168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011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DVCS-BH ISR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6ED8AF-D0A6-3949-98D1-EB3C206C00EF}"/>
              </a:ext>
            </a:extLst>
          </p:cNvPr>
          <p:cNvGrpSpPr/>
          <p:nvPr/>
        </p:nvGrpSpPr>
        <p:grpSpPr>
          <a:xfrm>
            <a:off x="4784968" y="686458"/>
            <a:ext cx="1996831" cy="1866900"/>
            <a:chOff x="552938" y="3945473"/>
            <a:chExt cx="1996831" cy="1866900"/>
          </a:xfrm>
        </p:grpSpPr>
        <p:pic>
          <p:nvPicPr>
            <p:cNvPr id="9" name="Picture 8" descr="fig_DVCS-BH.eps">
              <a:extLst>
                <a:ext uri="{FF2B5EF4-FFF2-40B4-BE49-F238E27FC236}">
                  <a16:creationId xmlns:a16="http://schemas.microsoft.com/office/drawing/2014/main" id="{C7C751CD-BD42-F948-B782-78B64F1F0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184"/>
            <a:stretch/>
          </p:blipFill>
          <p:spPr>
            <a:xfrm>
              <a:off x="552938" y="3945473"/>
              <a:ext cx="1996831" cy="18669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81147B-DDA7-7B4E-9A41-33CF9AA0B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433" y="4399129"/>
              <a:ext cx="359507" cy="2696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3F35B0-FE6E-0344-94FD-829E0B2C4FFA}"/>
                </a:ext>
              </a:extLst>
            </p:cNvPr>
            <p:cNvSpPr txBox="1"/>
            <p:nvPr/>
          </p:nvSpPr>
          <p:spPr>
            <a:xfrm>
              <a:off x="914399" y="4147087"/>
              <a:ext cx="375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latin typeface="Comic Sans MS" panose="030F0902030302020204" pitchFamily="66" charset="0"/>
                  <a:cs typeface="Times New Roman"/>
                </a:rPr>
                <a:t>q</a:t>
              </a:r>
              <a:r>
                <a:rPr lang="en-US" sz="1600" b="0" baseline="-25000" dirty="0">
                  <a:latin typeface="Comic Sans MS" panose="030F0902030302020204" pitchFamily="66" charset="0"/>
                  <a:cs typeface="Times New Roman"/>
                </a:rPr>
                <a:t>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73ED327-D7EB-3442-9F07-6BD3E87DAE70}"/>
              </a:ext>
            </a:extLst>
          </p:cNvPr>
          <p:cNvSpPr txBox="1"/>
          <p:nvPr/>
        </p:nvSpPr>
        <p:spPr>
          <a:xfrm>
            <a:off x="6666113" y="1435151"/>
            <a:ext cx="94769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DVCS 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&amp;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  <a:latin typeface="+mj-lt"/>
                <a:cs typeface="Times New Roman"/>
              </a:rPr>
              <a:t>BH -ISR</a:t>
            </a:r>
          </a:p>
        </p:txBody>
      </p:sp>
      <p:pic>
        <p:nvPicPr>
          <p:cNvPr id="13" name="Picture 12" descr="isr_summary.eps">
            <a:extLst>
              <a:ext uri="{FF2B5EF4-FFF2-40B4-BE49-F238E27FC236}">
                <a16:creationId xmlns:a16="http://schemas.microsoft.com/office/drawing/2014/main" id="{309397AC-8A72-FB49-8331-DE8E40421D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71" r="6425"/>
          <a:stretch/>
        </p:blipFill>
        <p:spPr>
          <a:xfrm>
            <a:off x="110338" y="1178155"/>
            <a:ext cx="4567424" cy="45016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335EF9-B08D-8847-90F4-2D405628B2E5}"/>
              </a:ext>
            </a:extLst>
          </p:cNvPr>
          <p:cNvSpPr txBox="1"/>
          <p:nvPr/>
        </p:nvSpPr>
        <p:spPr>
          <a:xfrm>
            <a:off x="4843822" y="5090845"/>
            <a:ext cx="3747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ISR photons with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E</a:t>
            </a:r>
            <a:r>
              <a:rPr lang="en-US" b="1" baseline="-25000" dirty="0" err="1">
                <a:solidFill>
                  <a:srgbClr val="0000FF"/>
                </a:solidFill>
                <a:latin typeface="Symbol" pitchFamily="2" charset="2"/>
                <a:cs typeface="Symbol" charset="2"/>
              </a:rPr>
              <a:t>g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 &lt; 0.02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E</a:t>
            </a:r>
            <a:r>
              <a:rPr lang="en-US" b="1" baseline="-25000" dirty="0" err="1">
                <a:solidFill>
                  <a:srgbClr val="0000FF"/>
                </a:solidFill>
                <a:latin typeface="+mj-lt"/>
              </a:rPr>
              <a:t>e</a:t>
            </a:r>
            <a:r>
              <a:rPr lang="en-US" b="1" baseline="-25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do not result in a significant correction for the event kinematics.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B64EF1-4524-524E-BB46-D8E6733924FB}"/>
              </a:ext>
            </a:extLst>
          </p:cNvPr>
          <p:cNvSpPr txBox="1"/>
          <p:nvPr/>
        </p:nvSpPr>
        <p:spPr>
          <a:xfrm>
            <a:off x="4752731" y="2677829"/>
            <a:ext cx="3945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Fraction of ISR events for three Q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-bins as </a:t>
            </a:r>
            <a:r>
              <a:rPr lang="en-US" dirty="0" err="1">
                <a:latin typeface="+mj-lt"/>
              </a:rPr>
              <a:t>fct</a:t>
            </a:r>
            <a:r>
              <a:rPr lang="en-US" dirty="0">
                <a:latin typeface="+mj-lt"/>
              </a:rPr>
              <a:t> of x for two EIC beam energy combinations.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ONLY </a:t>
            </a:r>
            <a:r>
              <a:rPr lang="en-US" dirty="0">
                <a:solidFill>
                  <a:srgbClr val="0432FF"/>
                </a:solidFill>
                <a:latin typeface="+mj-lt"/>
              </a:rPr>
              <a:t>15%</a:t>
            </a:r>
            <a:r>
              <a:rPr lang="en-US" dirty="0">
                <a:latin typeface="+mj-lt"/>
              </a:rPr>
              <a:t> of the events emit a photon with &gt; 2% energy of the incoming electron</a:t>
            </a:r>
          </a:p>
        </p:txBody>
      </p:sp>
    </p:spTree>
    <p:extLst>
      <p:ext uri="{BB962C8B-B14F-4D97-AF65-F5344CB8AC3E}">
        <p14:creationId xmlns:p14="http://schemas.microsoft.com/office/powerpoint/2010/main" val="2417942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Observables for Saturation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783" y="462308"/>
            <a:ext cx="25659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omic Sans MS"/>
                <a:cs typeface="Comic Sans MS"/>
              </a:rPr>
              <a:t>Diffraction:</a:t>
            </a: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93343" y="4778375"/>
            <a:ext cx="8229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latin typeface="Comic Sans MS"/>
                <a:cs typeface="Comic Sans MS"/>
              </a:rPr>
              <a:t>x</a:t>
            </a:r>
            <a:r>
              <a:rPr lang="en-US" baseline="-25000" dirty="0" err="1">
                <a:latin typeface="Comic Sans MS"/>
                <a:cs typeface="Comic Sans MS"/>
              </a:rPr>
              <a:t>IP</a:t>
            </a:r>
            <a:r>
              <a:rPr lang="en-US" dirty="0">
                <a:latin typeface="Comic Sans MS"/>
                <a:cs typeface="Comic Sans MS"/>
              </a:rPr>
              <a:t>: Momentum fraction of the </a:t>
            </a:r>
            <a:r>
              <a:rPr lang="ja-JP" altLang="en-US" dirty="0">
                <a:latin typeface="Comic Sans MS"/>
                <a:cs typeface="Comic Sans MS"/>
              </a:rPr>
              <a:t>“</a:t>
            </a:r>
            <a:r>
              <a:rPr lang="en-US" dirty="0" err="1">
                <a:latin typeface="Comic Sans MS"/>
                <a:cs typeface="Comic Sans MS"/>
              </a:rPr>
              <a:t>Pomeron</a:t>
            </a:r>
            <a:r>
              <a:rPr lang="ja-JP" altLang="en-US" dirty="0">
                <a:latin typeface="Comic Sans MS"/>
                <a:cs typeface="Comic Sans MS"/>
              </a:rPr>
              <a:t>”</a:t>
            </a:r>
            <a:r>
              <a:rPr lang="en-US" dirty="0">
                <a:latin typeface="Comic Sans MS"/>
                <a:cs typeface="Comic Sans MS"/>
              </a:rPr>
              <a:t> with respect to the hadron. </a:t>
            </a:r>
          </a:p>
          <a:p>
            <a:r>
              <a:rPr lang="en-US" dirty="0">
                <a:latin typeface="Comic Sans MS"/>
                <a:cs typeface="Comic Sans MS"/>
              </a:rPr>
              <a:t>     The rapidity gap between produced  particles and the proton or </a:t>
            </a:r>
          </a:p>
          <a:p>
            <a:r>
              <a:rPr lang="en-US" dirty="0">
                <a:latin typeface="Comic Sans MS"/>
                <a:cs typeface="Comic Sans MS"/>
              </a:rPr>
              <a:t>     nucleus is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Y ~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ln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(1/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x</a:t>
            </a:r>
            <a:r>
              <a:rPr lang="en-US" baseline="-25000" dirty="0" err="1">
                <a:solidFill>
                  <a:srgbClr val="0000FF"/>
                </a:solidFill>
                <a:latin typeface="Comic Sans MS"/>
                <a:cs typeface="Comic Sans MS"/>
              </a:rPr>
              <a:t>IP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)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93343" y="4200525"/>
            <a:ext cx="822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mic Sans MS"/>
                <a:ea typeface="+mn-ea"/>
                <a:cs typeface="Comic Sans MS"/>
              </a:rPr>
              <a:t>M</a:t>
            </a:r>
            <a:r>
              <a:rPr lang="en-US" baseline="-25000" dirty="0">
                <a:latin typeface="Comic Sans MS"/>
                <a:ea typeface="+mn-ea"/>
                <a:cs typeface="Comic Sans MS"/>
              </a:rPr>
              <a:t>X</a:t>
            </a:r>
            <a:r>
              <a:rPr lang="en-US" baseline="30000" dirty="0">
                <a:latin typeface="Comic Sans MS"/>
                <a:ea typeface="+mn-ea"/>
                <a:cs typeface="Comic Sans MS"/>
              </a:rPr>
              <a:t>2</a:t>
            </a:r>
            <a:r>
              <a:rPr lang="en-US" dirty="0">
                <a:latin typeface="Comic Sans MS"/>
                <a:ea typeface="+mn-ea"/>
                <a:cs typeface="Comic Sans MS"/>
              </a:rPr>
              <a:t>: Squared mass is the diffractive final state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" r="-2083"/>
          <a:stretch>
            <a:fillRect/>
          </a:stretch>
        </p:blipFill>
        <p:spPr bwMode="auto">
          <a:xfrm>
            <a:off x="457200" y="517525"/>
            <a:ext cx="32385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118045" y="20542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Diffractive events are indicative of a color neutral exchange between the virtual photon and the proton or nucleus over several units in rapidity.</a:t>
            </a:r>
          </a:p>
        </p:txBody>
      </p:sp>
    </p:spTree>
    <p:extLst>
      <p:ext uri="{BB962C8B-B14F-4D97-AF65-F5344CB8AC3E}">
        <p14:creationId xmlns:p14="http://schemas.microsoft.com/office/powerpoint/2010/main" val="381917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DB7F-095D-CF4C-9442-C706DCEB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15572" cy="570605"/>
          </a:xfrm>
        </p:spPr>
        <p:txBody>
          <a:bodyPr>
            <a:normAutofit/>
          </a:bodyPr>
          <a:lstStyle/>
          <a:p>
            <a:r>
              <a:rPr lang="en-US" dirty="0"/>
              <a:t>Complementarity for 1</a:t>
            </a:r>
            <a:r>
              <a:rPr lang="en-US" baseline="30000" dirty="0"/>
              <a:t>st</a:t>
            </a:r>
            <a:r>
              <a:rPr lang="en-US" dirty="0"/>
              <a:t>-IR &amp; 2</a:t>
            </a:r>
            <a:r>
              <a:rPr lang="en-US" baseline="30000" dirty="0"/>
              <a:t>nd</a:t>
            </a:r>
            <a:r>
              <a:rPr lang="en-US" dirty="0"/>
              <a:t>-IR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AC166-6516-2245-9A8C-48FA8AFE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BE3EA3-F832-6447-8211-61FC887F85C5}"/>
              </a:ext>
            </a:extLst>
          </p:cNvPr>
          <p:cNvCxnSpPr/>
          <p:nvPr/>
        </p:nvCxnSpPr>
        <p:spPr>
          <a:xfrm>
            <a:off x="28427" y="1138042"/>
            <a:ext cx="9115572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1126EA-5205-2247-96DC-63BFB2840E0F}"/>
              </a:ext>
            </a:extLst>
          </p:cNvPr>
          <p:cNvCxnSpPr/>
          <p:nvPr/>
        </p:nvCxnSpPr>
        <p:spPr>
          <a:xfrm>
            <a:off x="5781949" y="708144"/>
            <a:ext cx="0" cy="5356357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73D047-5999-104D-BB33-0C589E1237B1}"/>
              </a:ext>
            </a:extLst>
          </p:cNvPr>
          <p:cNvCxnSpPr/>
          <p:nvPr/>
        </p:nvCxnSpPr>
        <p:spPr>
          <a:xfrm>
            <a:off x="2307575" y="708144"/>
            <a:ext cx="0" cy="5356357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169E77-B75D-0A47-8E0E-106B1EE8F7EF}"/>
              </a:ext>
            </a:extLst>
          </p:cNvPr>
          <p:cNvSpPr txBox="1"/>
          <p:nvPr/>
        </p:nvSpPr>
        <p:spPr>
          <a:xfrm>
            <a:off x="6829749" y="663117"/>
            <a:ext cx="1853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(IP-8)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6C1A5-90BC-F241-99E2-9E31CAA02815}"/>
              </a:ext>
            </a:extLst>
          </p:cNvPr>
          <p:cNvSpPr txBox="1"/>
          <p:nvPr/>
        </p:nvSpPr>
        <p:spPr>
          <a:xfrm>
            <a:off x="3432311" y="663117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(IP-6)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F6677-BF51-A941-AD21-E1040E1AAE2D}"/>
              </a:ext>
            </a:extLst>
          </p:cNvPr>
          <p:cNvSpPr txBox="1"/>
          <p:nvPr/>
        </p:nvSpPr>
        <p:spPr>
          <a:xfrm>
            <a:off x="110619" y="1548131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8F1A3-D1F7-B44A-8929-02E50788B60C}"/>
              </a:ext>
            </a:extLst>
          </p:cNvPr>
          <p:cNvSpPr txBox="1"/>
          <p:nvPr/>
        </p:nvSpPr>
        <p:spPr>
          <a:xfrm>
            <a:off x="2307575" y="154813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ring inside to outside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33A09B-7257-5C43-A2C5-DD5CF49F7550}"/>
              </a:ext>
            </a:extLst>
          </p:cNvPr>
          <p:cNvSpPr txBox="1"/>
          <p:nvPr/>
        </p:nvSpPr>
        <p:spPr>
          <a:xfrm>
            <a:off x="6785388" y="154514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ring outside to inside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B343EF-6E4C-7942-9360-421095C31C1D}"/>
              </a:ext>
            </a:extLst>
          </p:cNvPr>
          <p:cNvSpPr txBox="1"/>
          <p:nvPr/>
        </p:nvSpPr>
        <p:spPr>
          <a:xfrm>
            <a:off x="105929" y="1886455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 Angle: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F7F6F-50F9-214E-BE09-EE513521A57E}"/>
              </a:ext>
            </a:extLst>
          </p:cNvPr>
          <p:cNvSpPr txBox="1"/>
          <p:nvPr/>
        </p:nvSpPr>
        <p:spPr>
          <a:xfrm>
            <a:off x="3453891" y="189569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D8569E-CCC6-BE44-B402-F2A77327FF01}"/>
              </a:ext>
            </a:extLst>
          </p:cNvPr>
          <p:cNvSpPr txBox="1"/>
          <p:nvPr/>
        </p:nvSpPr>
        <p:spPr>
          <a:xfrm>
            <a:off x="5808240" y="1893892"/>
            <a:ext cx="3470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more difficult to get acceptance at high </a:t>
            </a:r>
            <a:r>
              <a:rPr lang="en-US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h </a:t>
            </a:r>
            <a:endParaRPr lang="en-US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F8DCF9-B46A-114D-BC47-766866F33BE9}"/>
              </a:ext>
            </a:extLst>
          </p:cNvPr>
          <p:cNvSpPr txBox="1"/>
          <p:nvPr/>
        </p:nvSpPr>
        <p:spPr>
          <a:xfrm>
            <a:off x="3555009" y="2754906"/>
            <a:ext cx="445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blind spots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far-forward detector acceptances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990448-A164-284E-BF80-75BE77863C67}"/>
              </a:ext>
            </a:extLst>
          </p:cNvPr>
          <p:cNvSpPr txBox="1"/>
          <p:nvPr/>
        </p:nvSpPr>
        <p:spPr>
          <a:xfrm>
            <a:off x="3720625" y="3412390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same luminosity at both IRs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same center-of-mass energy coverage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FA659-1565-184B-9012-9727C76D2D44}"/>
              </a:ext>
            </a:extLst>
          </p:cNvPr>
          <p:cNvSpPr txBox="1"/>
          <p:nvPr/>
        </p:nvSpPr>
        <p:spPr>
          <a:xfrm>
            <a:off x="103480" y="3412747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D4FE0-1C69-F94E-A601-EC4ECF18F142}"/>
              </a:ext>
            </a:extLst>
          </p:cNvPr>
          <p:cNvSpPr txBox="1"/>
          <p:nvPr/>
        </p:nvSpPr>
        <p:spPr>
          <a:xfrm>
            <a:off x="110619" y="549197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F93FA5-56E7-0D47-9F32-A3DE25ED34BB}"/>
              </a:ext>
            </a:extLst>
          </p:cNvPr>
          <p:cNvSpPr txBox="1"/>
          <p:nvPr/>
        </p:nvSpPr>
        <p:spPr>
          <a:xfrm>
            <a:off x="3951205" y="5485301"/>
            <a:ext cx="364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complementarity through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subdetector technologies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98C6CB-97D1-8C46-846D-3BF064CFA3E2}"/>
              </a:ext>
            </a:extLst>
          </p:cNvPr>
          <p:cNvSpPr txBox="1"/>
          <p:nvPr/>
        </p:nvSpPr>
        <p:spPr>
          <a:xfrm>
            <a:off x="3479528" y="1206088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same accelerator highlights and challenges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F1BA2A-3A9B-104B-8D83-C56A4BC446DE}"/>
              </a:ext>
            </a:extLst>
          </p:cNvPr>
          <p:cNvSpPr txBox="1"/>
          <p:nvPr/>
        </p:nvSpPr>
        <p:spPr>
          <a:xfrm>
            <a:off x="114300" y="119016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Globally:</a:t>
            </a:r>
          </a:p>
        </p:txBody>
      </p:sp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27FB2181-0B7C-B546-A2E9-D441F2DAE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1" t="1656" r="16942" b="40336"/>
          <a:stretch/>
        </p:blipFill>
        <p:spPr>
          <a:xfrm>
            <a:off x="5174512" y="1580706"/>
            <a:ext cx="1206575" cy="11695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BEE084-3DE2-A846-A3A2-A68E59166325}"/>
              </a:ext>
            </a:extLst>
          </p:cNvPr>
          <p:cNvSpPr txBox="1"/>
          <p:nvPr/>
        </p:nvSpPr>
        <p:spPr>
          <a:xfrm>
            <a:off x="5842899" y="4171502"/>
            <a:ext cx="339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Focus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low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acceptance at far-forward Roman Pots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x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~1 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~0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06F7E0-0A52-9B49-B46E-B248CF676484}"/>
              </a:ext>
            </a:extLst>
          </p:cNvPr>
          <p:cNvSpPr txBox="1"/>
          <p:nvPr/>
        </p:nvSpPr>
        <p:spPr>
          <a:xfrm>
            <a:off x="135382" y="415768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IR-Design: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54D107-F4C8-4945-A858-5BBB16511CFE}"/>
              </a:ext>
            </a:extLst>
          </p:cNvPr>
          <p:cNvSpPr txBox="1"/>
          <p:nvPr/>
        </p:nvSpPr>
        <p:spPr>
          <a:xfrm>
            <a:off x="2351876" y="4167962"/>
            <a:ext cx="339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0.2 GeV &lt;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&lt; 1.3 GeV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57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Diffraction</a:t>
            </a:r>
          </a:p>
        </p:txBody>
      </p:sp>
      <p:pic>
        <p:nvPicPr>
          <p:cNvPr id="6" name="Picture 5" descr="3_18-replace-Mx2_Q21_x1e-3-comb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6"/>
          <a:stretch/>
        </p:blipFill>
        <p:spPr>
          <a:xfrm>
            <a:off x="162327" y="474438"/>
            <a:ext cx="4426980" cy="5635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8896" y="964368"/>
            <a:ext cx="34661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HERA observed: ~14% of all events are diffractive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Saturation models (CGC) predict up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~ 25%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Ratio enhanced for small 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suppressed for large 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 QCD predicts no 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dependence and a moderate suppression due to shadowing.</a:t>
            </a:r>
          </a:p>
        </p:txBody>
      </p:sp>
      <p:sp>
        <p:nvSpPr>
          <p:cNvPr id="8" name="Curved Right Arrow 7"/>
          <p:cNvSpPr/>
          <p:nvPr/>
        </p:nvSpPr>
        <p:spPr bwMode="auto">
          <a:xfrm>
            <a:off x="4658736" y="4402722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2764" y="4587143"/>
            <a:ext cx="346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would be nice to have equally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rigorous extraction of diffractive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PDF as the “std. PDFs”</a:t>
            </a:r>
          </a:p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for proton and nuclei</a:t>
            </a:r>
          </a:p>
        </p:txBody>
      </p:sp>
    </p:spTree>
    <p:extLst>
      <p:ext uri="{BB962C8B-B14F-4D97-AF65-F5344CB8AC3E}">
        <p14:creationId xmlns:p14="http://schemas.microsoft.com/office/powerpoint/2010/main" val="34515651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C3E3C13-C332-3E4D-9B45-B6CEC1763E6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39172" y="744075"/>
              <a:ext cx="8665656" cy="521210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88552">
                      <a:extLst>
                        <a:ext uri="{9D8B030D-6E8A-4147-A177-3AD203B41FA5}">
                          <a16:colId xmlns:a16="http://schemas.microsoft.com/office/drawing/2014/main" val="2636019879"/>
                        </a:ext>
                      </a:extLst>
                    </a:gridCol>
                    <a:gridCol w="2888552">
                      <a:extLst>
                        <a:ext uri="{9D8B030D-6E8A-4147-A177-3AD203B41FA5}">
                          <a16:colId xmlns:a16="http://schemas.microsoft.com/office/drawing/2014/main" val="3677928028"/>
                        </a:ext>
                      </a:extLst>
                    </a:gridCol>
                    <a:gridCol w="2888552">
                      <a:extLst>
                        <a:ext uri="{9D8B030D-6E8A-4147-A177-3AD203B41FA5}">
                          <a16:colId xmlns:a16="http://schemas.microsoft.com/office/drawing/2014/main" val="3622685537"/>
                        </a:ext>
                      </a:extLst>
                    </a:gridCol>
                  </a:tblGrid>
                  <a:tr h="35920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1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Hadron</a:t>
                          </a:r>
                          <a:endParaRPr lang="en-US" sz="16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Lepton</a:t>
                          </a:r>
                          <a:endParaRPr lang="en-US" sz="16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20844206"/>
                      </a:ext>
                    </a:extLst>
                  </a:tr>
                  <a:tr h="750107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Machine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400" b="0" dirty="0">
                              <a:solidFill>
                                <a:srgbClr val="FF40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element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free region</a:t>
                          </a:r>
                          <a:endParaRPr lang="en-US" sz="14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 Luminosity 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itchFamily="2" charset="2"/>
                            </a:rPr>
                            <a:t> beam elements need to be close to IP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EIC: +/- 4.5 m for main detector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beam elements &lt; 1.5</a:t>
                          </a:r>
                          <a:r>
                            <a:rPr lang="en-US" sz="140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400" kern="1200" baseline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40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in main detector volume</a:t>
                          </a:r>
                          <a:endParaRPr lang="en-US" sz="1400" kern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1952216"/>
                      </a:ext>
                    </a:extLst>
                  </a:tr>
                  <a:tr h="307886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 pipe</a:t>
                          </a:r>
                          <a:endParaRPr lang="en-US" sz="1400" b="0" dirty="0">
                            <a:solidFill>
                              <a:srgbClr val="00B050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 mass material i.e. Beryllium 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071617"/>
                      </a:ext>
                    </a:extLst>
                  </a:tr>
                  <a:tr h="500071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Integration of Detectors</a:t>
                          </a:r>
                          <a:endParaRPr lang="en-US" sz="1400" b="0" dirty="0">
                            <a:solidFill>
                              <a:srgbClr val="00B050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Local Polarimeter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 Q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-tagger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Acceptance: Q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~0.1 GeV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59420973"/>
                      </a:ext>
                    </a:extLst>
                  </a:tr>
                  <a:tr h="307886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Zero Degree Calorimeter</a:t>
                          </a:r>
                          <a:endParaRPr lang="en-US" sz="14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60cm x 60cm x 2m @ ~30 m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93020095"/>
                      </a:ext>
                    </a:extLst>
                  </a:tr>
                  <a:tr h="1022393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scattered proton/neutron acc.</a:t>
                          </a:r>
                        </a:p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all energies for ep</a:t>
                          </a:r>
                          <a:endParaRPr lang="en-US" sz="14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Proton: 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0.18 GeV &lt;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sz="1400" b="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1.3 GeV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 &lt;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1400" b="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&lt; 1 (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1400" b="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  <m:sup>
                                  <m:r>
                                    <a:rPr lang="en-US" sz="1400" b="0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US" sz="1400" b="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</a:t>
                          </a:r>
                          <a:r>
                            <a:rPr lang="en-US" sz="1400" b="0" baseline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Neutron: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sz="1400" b="0" baseline="-250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1.3 GeV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43177836"/>
                      </a:ext>
                    </a:extLst>
                  </a:tr>
                  <a:tr h="750107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scattered proton/neutron acc.</a:t>
                          </a:r>
                        </a:p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all energies for </a:t>
                          </a:r>
                          <a:r>
                            <a:rPr lang="en-US" sz="1400" b="0" dirty="0" err="1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</a:t>
                          </a:r>
                          <a:endParaRPr lang="en-US" sz="14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Proton and Neutron: 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Symbol" pitchFamily="2" charset="2"/>
                              <a:cs typeface="Arial" panose="020B0604020202020204" pitchFamily="34" charset="0"/>
                            </a:rPr>
                            <a:t>Q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6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(√s=50 GeV)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Symbol" pitchFamily="2" charset="2"/>
                              <a:cs typeface="Arial" panose="020B0604020202020204" pitchFamily="34" charset="0"/>
                            </a:rPr>
                            <a:t>Q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4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(√s=100 GeV)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54391512"/>
                      </a:ext>
                    </a:extLst>
                  </a:tr>
                  <a:tr h="714387">
                    <a:tc rowSpan="2">
                      <a:txBody>
                        <a:bodyPr/>
                        <a:lstStyle/>
                        <a:p>
                          <a:pPr marL="0" marR="0" indent="45720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indent="45720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Luminosity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Relative Luminosity: R = L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++/--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/L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+-/-+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10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-4</a:t>
                          </a:r>
                        </a:p>
                        <a:p>
                          <a:pPr marL="285750" marR="0" indent="-28575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432FF"/>
                            </a:buClr>
                            <a:buFont typeface="Wingdings" pitchFamily="2" charset="2"/>
                            <a:buChar char="à"/>
                          </a:pPr>
                          <a:r>
                            <a:rPr lang="en-US" sz="1400" b="0" baseline="0" dirty="0">
                              <a:effectLst/>
                              <a:latin typeface="Arial" panose="020B0604020202020204" pitchFamily="34" charset="0"/>
                              <a:ea typeface="MS Mincho" panose="02020609040205080304" pitchFamily="49" charset="-128"/>
                              <a:cs typeface="Arial" panose="020B0604020202020204" pitchFamily="34" charset="0"/>
                              <a:sym typeface="Wingdings" pitchFamily="2" charset="2"/>
                            </a:rPr>
                            <a:t>Flexible spin patters for both beams</a:t>
                          </a:r>
                        </a:p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itchFamily="2" charset="2"/>
                            <a:buNone/>
                          </a:pPr>
                          <a:r>
                            <a:rPr lang="en-US" sz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1: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+-+--+-++-+-   </a:t>
                          </a:r>
                          <a:r>
                            <a:rPr lang="en-US" sz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2: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-+-++-+--+-+   </a:t>
                          </a:r>
                          <a:r>
                            <a:rPr lang="en-US" sz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3: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++--++--++--   </a:t>
                          </a:r>
                          <a:r>
                            <a:rPr lang="en-US" sz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4: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--++--++--++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7770490"/>
                      </a:ext>
                    </a:extLst>
                  </a:tr>
                  <a:tr h="50007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Symbol" pitchFamily="2" charset="2"/>
                              <a:cs typeface="Arial" panose="020B0604020202020204" pitchFamily="34" charset="0"/>
                            </a:rPr>
                            <a:t>g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acceptance: +/- 1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400" b="0" dirty="0" err="1">
                              <a:effectLst/>
                              <a:latin typeface="Symbol" pitchFamily="2" charset="2"/>
                              <a:cs typeface="Arial" panose="020B0604020202020204" pitchFamily="34" charset="0"/>
                            </a:rPr>
                            <a:t>d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/L &lt; 1%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09902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C3E3C13-C332-3E4D-9B45-B6CEC1763E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8052836"/>
                  </p:ext>
                </p:extLst>
              </p:nvPr>
            </p:nvGraphicFramePr>
            <p:xfrm>
              <a:off x="239172" y="744075"/>
              <a:ext cx="8665656" cy="521210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888552">
                      <a:extLst>
                        <a:ext uri="{9D8B030D-6E8A-4147-A177-3AD203B41FA5}">
                          <a16:colId xmlns:a16="http://schemas.microsoft.com/office/drawing/2014/main" val="2636019879"/>
                        </a:ext>
                      </a:extLst>
                    </a:gridCol>
                    <a:gridCol w="2888552">
                      <a:extLst>
                        <a:ext uri="{9D8B030D-6E8A-4147-A177-3AD203B41FA5}">
                          <a16:colId xmlns:a16="http://schemas.microsoft.com/office/drawing/2014/main" val="3677928028"/>
                        </a:ext>
                      </a:extLst>
                    </a:gridCol>
                    <a:gridCol w="2888552">
                      <a:extLst>
                        <a:ext uri="{9D8B030D-6E8A-4147-A177-3AD203B41FA5}">
                          <a16:colId xmlns:a16="http://schemas.microsoft.com/office/drawing/2014/main" val="3622685537"/>
                        </a:ext>
                      </a:extLst>
                    </a:gridCol>
                  </a:tblGrid>
                  <a:tr h="359200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1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Hadron</a:t>
                          </a:r>
                          <a:endParaRPr lang="en-US" sz="16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Lepton</a:t>
                          </a:r>
                          <a:endParaRPr lang="en-US" sz="16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20844206"/>
                      </a:ext>
                    </a:extLst>
                  </a:tr>
                  <a:tr h="750107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Machine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400" b="0" dirty="0">
                              <a:solidFill>
                                <a:srgbClr val="FF40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element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free region</a:t>
                          </a:r>
                          <a:endParaRPr lang="en-US" sz="14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High Luminosity 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itchFamily="2" charset="2"/>
                            </a:rPr>
                            <a:t> beam elements need to be close to IP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EIC: +/- 4.5 m for main detector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beam elements &lt; 1.5</a:t>
                          </a:r>
                          <a:r>
                            <a:rPr lang="en-US" sz="140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400" kern="1200" baseline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40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in main detector volume</a:t>
                          </a:r>
                          <a:endParaRPr lang="en-US" sz="1400" kern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1952216"/>
                      </a:ext>
                    </a:extLst>
                  </a:tr>
                  <a:tr h="307886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 pipe</a:t>
                          </a:r>
                          <a:endParaRPr lang="en-US" sz="1400" b="0" dirty="0">
                            <a:solidFill>
                              <a:srgbClr val="00B050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 mass material i.e. Beryllium 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071617"/>
                      </a:ext>
                    </a:extLst>
                  </a:tr>
                  <a:tr h="500071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0B05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Integration of Detectors</a:t>
                          </a:r>
                          <a:endParaRPr lang="en-US" sz="1400" b="0" dirty="0">
                            <a:solidFill>
                              <a:srgbClr val="00B050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Local Polarimeter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 Q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-tagger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Acceptance: Q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~0.1 GeV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59420973"/>
                      </a:ext>
                    </a:extLst>
                  </a:tr>
                  <a:tr h="307886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Zero Degree Calorimeter</a:t>
                          </a:r>
                          <a:endParaRPr lang="en-US" sz="14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60cm x 60cm x 2m @ ~30 m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93020095"/>
                      </a:ext>
                    </a:extLst>
                  </a:tr>
                  <a:tr h="1022393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scattered proton/neutron acc.</a:t>
                          </a:r>
                        </a:p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all energies for ep</a:t>
                          </a:r>
                          <a:endParaRPr lang="en-US" sz="14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0000" t="-222222" r="-100000" b="-1938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43177836"/>
                      </a:ext>
                    </a:extLst>
                  </a:tr>
                  <a:tr h="750107">
                    <a:tc>
                      <a:txBody>
                        <a:bodyPr/>
                        <a:lstStyle/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scattered proton/neutron acc.</a:t>
                          </a:r>
                        </a:p>
                        <a:p>
                          <a:pPr marL="0" marR="0" indent="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all energies for </a:t>
                          </a:r>
                          <a:r>
                            <a:rPr lang="en-US" sz="1400" b="0" dirty="0" err="1">
                              <a:solidFill>
                                <a:srgbClr val="0432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</a:t>
                          </a:r>
                          <a:endParaRPr lang="en-US" sz="1400" b="0" dirty="0">
                            <a:solidFill>
                              <a:srgbClr val="0432FF"/>
                            </a:solidFill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Proton and Neutron: 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Symbol" pitchFamily="2" charset="2"/>
                              <a:cs typeface="Arial" panose="020B0604020202020204" pitchFamily="34" charset="0"/>
                            </a:rPr>
                            <a:t>Q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6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(√s=50 GeV)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Symbol" pitchFamily="2" charset="2"/>
                              <a:cs typeface="Arial" panose="020B0604020202020204" pitchFamily="34" charset="0"/>
                            </a:rPr>
                            <a:t>Q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4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(√s=100 GeV)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54391512"/>
                      </a:ext>
                    </a:extLst>
                  </a:tr>
                  <a:tr h="714387">
                    <a:tc rowSpan="2">
                      <a:txBody>
                        <a:bodyPr/>
                        <a:lstStyle/>
                        <a:p>
                          <a:pPr marL="0" marR="0" indent="45720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indent="457200" algn="l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Luminosity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Relative Luminosity: R = L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++/--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/L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+-/-+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&lt; 10</a:t>
                          </a:r>
                          <a:r>
                            <a:rPr lang="en-US" sz="1400" b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-4</a:t>
                          </a:r>
                        </a:p>
                        <a:p>
                          <a:pPr marL="285750" marR="0" indent="-28575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432FF"/>
                            </a:buClr>
                            <a:buFont typeface="Wingdings" pitchFamily="2" charset="2"/>
                            <a:buChar char="à"/>
                          </a:pPr>
                          <a:r>
                            <a:rPr lang="en-US" sz="1400" b="0" baseline="0" dirty="0">
                              <a:effectLst/>
                              <a:latin typeface="Arial" panose="020B0604020202020204" pitchFamily="34" charset="0"/>
                              <a:ea typeface="MS Mincho" panose="02020609040205080304" pitchFamily="49" charset="-128"/>
                              <a:cs typeface="Arial" panose="020B0604020202020204" pitchFamily="34" charset="0"/>
                              <a:sym typeface="Wingdings" pitchFamily="2" charset="2"/>
                            </a:rPr>
                            <a:t>Flexible spin patters for both beams</a:t>
                          </a:r>
                        </a:p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itchFamily="2" charset="2"/>
                            <a:buNone/>
                          </a:pPr>
                          <a:r>
                            <a:rPr lang="en-US" sz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1: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+-+--+-++-+-   </a:t>
                          </a:r>
                          <a:r>
                            <a:rPr lang="en-US" sz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2: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-+-++-+--+-+   </a:t>
                          </a:r>
                          <a:r>
                            <a:rPr lang="en-US" sz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3: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++--++--++--   </a:t>
                          </a:r>
                          <a:r>
                            <a:rPr lang="en-US" sz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4: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--++--++--++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7770490"/>
                      </a:ext>
                    </a:extLst>
                  </a:tr>
                  <a:tr h="50007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Symbol" pitchFamily="2" charset="2"/>
                              <a:cs typeface="Arial" panose="020B0604020202020204" pitchFamily="34" charset="0"/>
                            </a:rPr>
                            <a:t>g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acceptance: +/- 1 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400" b="0" dirty="0" err="1">
                              <a:effectLst/>
                              <a:latin typeface="Symbol" pitchFamily="2" charset="2"/>
                              <a:cs typeface="Arial" panose="020B0604020202020204" pitchFamily="34" charset="0"/>
                            </a:rPr>
                            <a:t>d</a:t>
                          </a:r>
                          <a:r>
                            <a:rPr lang="en-US" sz="1400" b="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/L &lt; 1%</a:t>
                          </a:r>
                          <a:endParaRPr lang="en-US" sz="1400" b="0" dirty="0">
                            <a:effectLst/>
                            <a:latin typeface="Arial" panose="020B0604020202020204" pitchFamily="34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099029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6DDD-3ED7-0748-842B-BCCF67C1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70781-9DC1-4D4D-B0D5-2791A6A0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IR Requirements from Physics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545261-3B16-FC4D-A47C-03B0E0A8E23A}"/>
              </a:ext>
            </a:extLst>
          </p:cNvPr>
          <p:cNvSpPr/>
          <p:nvPr/>
        </p:nvSpPr>
        <p:spPr>
          <a:xfrm>
            <a:off x="3136984" y="1113995"/>
            <a:ext cx="5767844" cy="748671"/>
          </a:xfrm>
          <a:prstGeom prst="rect">
            <a:avLst/>
          </a:prstGeom>
          <a:gradFill flip="none" rotWithShape="1">
            <a:gsLst>
              <a:gs pos="0">
                <a:srgbClr val="0432FF">
                  <a:alpha val="25000"/>
                </a:srgbClr>
              </a:gs>
              <a:gs pos="99000">
                <a:srgbClr val="0432FF">
                  <a:alpha val="2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44113-85ED-064C-8549-59015434A4C7}"/>
              </a:ext>
            </a:extLst>
          </p:cNvPr>
          <p:cNvSpPr/>
          <p:nvPr/>
        </p:nvSpPr>
        <p:spPr>
          <a:xfrm>
            <a:off x="3136984" y="2967755"/>
            <a:ext cx="2879994" cy="1017223"/>
          </a:xfrm>
          <a:prstGeom prst="rect">
            <a:avLst/>
          </a:prstGeom>
          <a:gradFill flip="none" rotWithShape="1">
            <a:gsLst>
              <a:gs pos="0">
                <a:srgbClr val="0432FF">
                  <a:alpha val="25000"/>
                </a:srgbClr>
              </a:gs>
              <a:gs pos="99000">
                <a:srgbClr val="0432FF">
                  <a:alpha val="2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764B87-8979-AD4A-89BF-6703ED8237EB}"/>
              </a:ext>
            </a:extLst>
          </p:cNvPr>
          <p:cNvSpPr/>
          <p:nvPr/>
        </p:nvSpPr>
        <p:spPr>
          <a:xfrm>
            <a:off x="365453" y="6024302"/>
            <a:ext cx="427431" cy="260515"/>
          </a:xfrm>
          <a:prstGeom prst="rect">
            <a:avLst/>
          </a:prstGeom>
          <a:gradFill flip="none" rotWithShape="1">
            <a:gsLst>
              <a:gs pos="0">
                <a:srgbClr val="0432FF">
                  <a:alpha val="25000"/>
                </a:srgbClr>
              </a:gs>
              <a:gs pos="99000">
                <a:srgbClr val="0432FF">
                  <a:alpha val="2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F29D7-3D36-1044-ACB2-EA69D18B3BEB}"/>
              </a:ext>
            </a:extLst>
          </p:cNvPr>
          <p:cNvSpPr txBox="1"/>
          <p:nvPr/>
        </p:nvSpPr>
        <p:spPr>
          <a:xfrm>
            <a:off x="792884" y="6024302"/>
            <a:ext cx="1705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most demanding</a:t>
            </a:r>
          </a:p>
        </p:txBody>
      </p:sp>
    </p:spTree>
    <p:extLst>
      <p:ext uri="{BB962C8B-B14F-4D97-AF65-F5344CB8AC3E}">
        <p14:creationId xmlns:p14="http://schemas.microsoft.com/office/powerpoint/2010/main" val="361570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C0CC4-5169-2741-BFB9-81CBEEA7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7C6EB1-7266-9244-93A3-4D080946B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IR-Performance Highlights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C4AC4E-9DFC-F54E-AEB0-AC2282F63A86}"/>
              </a:ext>
            </a:extLst>
          </p:cNvPr>
          <p:cNvCxnSpPr>
            <a:cxnSpLocks/>
          </p:cNvCxnSpPr>
          <p:nvPr/>
        </p:nvCxnSpPr>
        <p:spPr>
          <a:xfrm>
            <a:off x="4572000" y="522900"/>
            <a:ext cx="0" cy="633510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9C275-FC03-7847-BAF3-7B6D15BD1918}"/>
              </a:ext>
            </a:extLst>
          </p:cNvPr>
          <p:cNvCxnSpPr>
            <a:cxnSpLocks/>
          </p:cNvCxnSpPr>
          <p:nvPr/>
        </p:nvCxnSpPr>
        <p:spPr>
          <a:xfrm>
            <a:off x="192505" y="915720"/>
            <a:ext cx="872632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81C7B8-FB4E-8D4E-94A3-FB6E9632AF03}"/>
              </a:ext>
            </a:extLst>
          </p:cNvPr>
          <p:cNvSpPr txBox="1"/>
          <p:nvPr/>
        </p:nvSpPr>
        <p:spPr>
          <a:xfrm>
            <a:off x="883658" y="502503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+mj-lt"/>
              </a:rPr>
              <a:t>Forward Direction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835A3-EA85-3F42-97D6-88CBA214A0E3}"/>
              </a:ext>
            </a:extLst>
          </p:cNvPr>
          <p:cNvSpPr txBox="1"/>
          <p:nvPr/>
        </p:nvSpPr>
        <p:spPr>
          <a:xfrm>
            <a:off x="5328574" y="496280"/>
            <a:ext cx="305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+mj-lt"/>
              </a:rPr>
              <a:t>Backward Direction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2951C-5AF0-E242-8457-A56D9EF52DA9}"/>
              </a:ext>
            </a:extLst>
          </p:cNvPr>
          <p:cNvSpPr txBox="1"/>
          <p:nvPr/>
        </p:nvSpPr>
        <p:spPr>
          <a:xfrm>
            <a:off x="187643" y="916873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Proton: 0.18 GeV &lt; </a:t>
            </a:r>
            <a:r>
              <a:rPr lang="en-US" sz="1600" dirty="0" err="1">
                <a:latin typeface="+mj-lt"/>
                <a:cs typeface="Arial" panose="020B0604020202020204" pitchFamily="34" charset="0"/>
              </a:rPr>
              <a:t>p</a:t>
            </a:r>
            <a:r>
              <a:rPr lang="en-US" sz="1600" baseline="-25000" dirty="0" err="1">
                <a:latin typeface="+mj-lt"/>
                <a:cs typeface="Arial" panose="020B0604020202020204" pitchFamily="34" charset="0"/>
              </a:rPr>
              <a:t>t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&lt; 1.3 GeV</a:t>
            </a:r>
          </a:p>
        </p:txBody>
      </p:sp>
      <p:pic>
        <p:nvPicPr>
          <p:cNvPr id="14" name="Picture 13" descr="Chart, bubble chart&#10;&#10;Description automatically generated">
            <a:extLst>
              <a:ext uri="{FF2B5EF4-FFF2-40B4-BE49-F238E27FC236}">
                <a16:creationId xmlns:a16="http://schemas.microsoft.com/office/drawing/2014/main" id="{AE176B74-7423-274C-90FF-C4C7CDEC8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6" t="6165" r="50331"/>
          <a:stretch/>
        </p:blipFill>
        <p:spPr>
          <a:xfrm>
            <a:off x="2404944" y="4697522"/>
            <a:ext cx="1724996" cy="1735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48D6C-C344-914B-AF0E-571F3F344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0" t="12250" r="2838" b="5463"/>
          <a:stretch/>
        </p:blipFill>
        <p:spPr>
          <a:xfrm>
            <a:off x="14391" y="1292935"/>
            <a:ext cx="4548856" cy="10361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9DFE3C-45CC-114E-95D0-3183D6897792}"/>
              </a:ext>
            </a:extLst>
          </p:cNvPr>
          <p:cNvSpPr txBox="1"/>
          <p:nvPr/>
        </p:nvSpPr>
        <p:spPr>
          <a:xfrm>
            <a:off x="543864" y="1310262"/>
            <a:ext cx="733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+mj-lt"/>
              </a:rPr>
              <a:t>5 x 41 GeV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8F4AA-06E0-E242-A2A7-87DCD1F62B41}"/>
              </a:ext>
            </a:extLst>
          </p:cNvPr>
          <p:cNvSpPr txBox="1"/>
          <p:nvPr/>
        </p:nvSpPr>
        <p:spPr>
          <a:xfrm>
            <a:off x="1962705" y="1310262"/>
            <a:ext cx="830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+mj-lt"/>
              </a:rPr>
              <a:t>10 x 100 GeV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29B10-586C-E441-BD68-7E401FF9198F}"/>
              </a:ext>
            </a:extLst>
          </p:cNvPr>
          <p:cNvSpPr txBox="1"/>
          <p:nvPr/>
        </p:nvSpPr>
        <p:spPr>
          <a:xfrm>
            <a:off x="3429014" y="1310262"/>
            <a:ext cx="1060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+mj-lt"/>
              </a:rPr>
              <a:t>18 x 275 GeV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13E1FE-441F-CC45-B659-7B84996FE24B}"/>
              </a:ext>
            </a:extLst>
          </p:cNvPr>
          <p:cNvSpPr txBox="1"/>
          <p:nvPr/>
        </p:nvSpPr>
        <p:spPr>
          <a:xfrm>
            <a:off x="196773" y="2379259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Proton: 0.5 &lt; </a:t>
            </a:r>
            <a:r>
              <a:rPr lang="en-US" sz="1600" dirty="0" err="1">
                <a:latin typeface="+mj-lt"/>
                <a:cs typeface="Arial" panose="020B0604020202020204" pitchFamily="34" charset="0"/>
              </a:rPr>
              <a:t>x</a:t>
            </a:r>
            <a:r>
              <a:rPr lang="en-US" sz="1600" baseline="-25000" dirty="0" err="1">
                <a:latin typeface="+mj-lt"/>
                <a:cs typeface="Arial" panose="020B0604020202020204" pitchFamily="34" charset="0"/>
              </a:rPr>
              <a:t>L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&lt; 1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58D0C-100F-1648-806D-6E93B417CB53}"/>
              </a:ext>
            </a:extLst>
          </p:cNvPr>
          <p:cNvSpPr txBox="1"/>
          <p:nvPr/>
        </p:nvSpPr>
        <p:spPr>
          <a:xfrm>
            <a:off x="197487" y="4470968"/>
            <a:ext cx="319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Neutron: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&lt; 4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@ 100 GeV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31963B88-3DE3-FC49-BEF4-09272842F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73" t="10423" r="50877" b="4036"/>
          <a:stretch/>
        </p:blipFill>
        <p:spPr>
          <a:xfrm>
            <a:off x="268573" y="2766261"/>
            <a:ext cx="1788827" cy="16805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DE09D9-CCEE-9744-B275-47E360EA763F}"/>
              </a:ext>
            </a:extLst>
          </p:cNvPr>
          <p:cNvSpPr txBox="1"/>
          <p:nvPr/>
        </p:nvSpPr>
        <p:spPr>
          <a:xfrm>
            <a:off x="895148" y="2759791"/>
            <a:ext cx="976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0.6 &lt; </a:t>
            </a:r>
            <a:r>
              <a:rPr lang="en-US" sz="1000" dirty="0" err="1">
                <a:latin typeface="+mj-lt"/>
                <a:cs typeface="Arial" panose="020B0604020202020204" pitchFamily="34" charset="0"/>
              </a:rPr>
              <a:t>x</a:t>
            </a:r>
            <a:r>
              <a:rPr lang="en-US" sz="1000" baseline="-25000" dirty="0" err="1">
                <a:latin typeface="+mj-lt"/>
                <a:cs typeface="Arial" panose="020B0604020202020204" pitchFamily="34" charset="0"/>
              </a:rPr>
              <a:t>L</a:t>
            </a:r>
            <a:r>
              <a:rPr lang="en-US" sz="1000" dirty="0">
                <a:latin typeface="+mj-lt"/>
                <a:cs typeface="Arial" panose="020B0604020202020204" pitchFamily="34" charset="0"/>
              </a:rPr>
              <a:t>&lt; 0.72</a:t>
            </a:r>
          </a:p>
        </p:txBody>
      </p:sp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EE9232C6-9CF5-8049-B338-1653B05CE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24" t="10767" r="50530" b="3491"/>
          <a:stretch/>
        </p:blipFill>
        <p:spPr>
          <a:xfrm>
            <a:off x="2337384" y="2771572"/>
            <a:ext cx="1792556" cy="16516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65AEF4-0351-964E-A057-D2700942F911}"/>
              </a:ext>
            </a:extLst>
          </p:cNvPr>
          <p:cNvSpPr txBox="1"/>
          <p:nvPr/>
        </p:nvSpPr>
        <p:spPr>
          <a:xfrm>
            <a:off x="2916515" y="2786586"/>
            <a:ext cx="1047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000" dirty="0">
                <a:latin typeface="+mj-lt"/>
                <a:cs typeface="Arial" panose="020B0604020202020204" pitchFamily="34" charset="0"/>
              </a:rPr>
              <a:t>0.88 &lt; </a:t>
            </a:r>
            <a:r>
              <a:rPr lang="en-US" sz="1000" dirty="0" err="1">
                <a:latin typeface="+mj-lt"/>
                <a:cs typeface="Arial" panose="020B0604020202020204" pitchFamily="34" charset="0"/>
              </a:rPr>
              <a:t>x</a:t>
            </a:r>
            <a:r>
              <a:rPr lang="en-US" sz="1000" baseline="-25000" dirty="0" err="1">
                <a:latin typeface="+mj-lt"/>
                <a:cs typeface="Arial" panose="020B0604020202020204" pitchFamily="34" charset="0"/>
              </a:rPr>
              <a:t>L</a:t>
            </a:r>
            <a:r>
              <a:rPr lang="en-US" sz="1000" dirty="0">
                <a:latin typeface="+mj-lt"/>
                <a:cs typeface="Arial" panose="020B0604020202020204" pitchFamily="34" charset="0"/>
              </a:rPr>
              <a:t>&lt; 0.98</a:t>
            </a:r>
          </a:p>
        </p:txBody>
      </p:sp>
      <p:sp>
        <p:nvSpPr>
          <p:cNvPr id="25" name="Curved Right Arrow 24">
            <a:extLst>
              <a:ext uri="{FF2B5EF4-FFF2-40B4-BE49-F238E27FC236}">
                <a16:creationId xmlns:a16="http://schemas.microsoft.com/office/drawing/2014/main" id="{B2D546F7-8C53-054D-BC8F-E14DFD1790F7}"/>
              </a:ext>
            </a:extLst>
          </p:cNvPr>
          <p:cNvSpPr/>
          <p:nvPr/>
        </p:nvSpPr>
        <p:spPr bwMode="auto">
          <a:xfrm>
            <a:off x="257778" y="6223858"/>
            <a:ext cx="312307" cy="417499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9CD74-DF1B-7C42-936A-7A9B0ACF857B}"/>
              </a:ext>
            </a:extLst>
          </p:cNvPr>
          <p:cNvSpPr txBox="1"/>
          <p:nvPr/>
        </p:nvSpPr>
        <p:spPr>
          <a:xfrm>
            <a:off x="528805" y="6372156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+mj-lt"/>
              </a:rPr>
              <a:t>Requirements fulfilled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ADC29D-79BF-F941-9FFD-E3443F5429F9}"/>
              </a:ext>
            </a:extLst>
          </p:cNvPr>
          <p:cNvSpPr txBox="1"/>
          <p:nvPr/>
        </p:nvSpPr>
        <p:spPr>
          <a:xfrm>
            <a:off x="4621370" y="919430"/>
            <a:ext cx="297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Performance of low Q</a:t>
            </a:r>
            <a:r>
              <a:rPr lang="en-US" sz="1600" baseline="30000" dirty="0">
                <a:latin typeface="+mj-lt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-Tagger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6C9BEE-8080-8643-B451-30BDE2FB900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850080" y="1265655"/>
            <a:ext cx="1545336" cy="1481328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A5E50C-2A3F-C04B-82A4-195FEA325EA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703668" y="1264847"/>
            <a:ext cx="1545072" cy="1478785"/>
          </a:xfrm>
          <a:prstGeom prst="rect">
            <a:avLst/>
          </a:prstGeom>
          <a:ln>
            <a:noFill/>
          </a:ln>
        </p:spPr>
      </p:pic>
      <p:sp>
        <p:nvSpPr>
          <p:cNvPr id="30" name="TextShape 2">
            <a:extLst>
              <a:ext uri="{FF2B5EF4-FFF2-40B4-BE49-F238E27FC236}">
                <a16:creationId xmlns:a16="http://schemas.microsoft.com/office/drawing/2014/main" id="{94BABFEA-2F93-0F45-B290-2DA24C8CB2C7}"/>
              </a:ext>
            </a:extLst>
          </p:cNvPr>
          <p:cNvSpPr txBox="1"/>
          <p:nvPr/>
        </p:nvSpPr>
        <p:spPr>
          <a:xfrm>
            <a:off x="4709071" y="2766261"/>
            <a:ext cx="4036682" cy="41335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indent="-324000">
              <a:buClr>
                <a:srgbClr val="0000FF"/>
              </a:buClr>
              <a:buSzPct val="100000"/>
              <a:buFont typeface="Wingdings" pitchFamily="2" charset="2"/>
              <a:buChar char="q"/>
            </a:pPr>
            <a:r>
              <a:rPr lang="en-US" sz="1000" b="0" strike="noStrike" spc="-1" dirty="0">
                <a:solidFill>
                  <a:srgbClr val="000000"/>
                </a:solidFill>
                <a:latin typeface="+mj-lt"/>
              </a:rPr>
              <a:t>Reconstruction is feasible down to 10</a:t>
            </a:r>
            <a:r>
              <a:rPr lang="en-US" sz="1000" b="0" strike="noStrike" spc="-1" baseline="33000" dirty="0">
                <a:solidFill>
                  <a:srgbClr val="000000"/>
                </a:solidFill>
                <a:latin typeface="+mj-lt"/>
              </a:rPr>
              <a:t>-3</a:t>
            </a:r>
            <a:r>
              <a:rPr lang="en-US" sz="1000" b="0" strike="noStrike" spc="-1" dirty="0">
                <a:solidFill>
                  <a:srgbClr val="000000"/>
                </a:solidFill>
                <a:latin typeface="+mj-lt"/>
              </a:rPr>
              <a:t> GeV</a:t>
            </a:r>
            <a:r>
              <a:rPr lang="en-US" sz="1000" b="0" strike="noStrike" spc="-1" baseline="33000" dirty="0">
                <a:solidFill>
                  <a:srgbClr val="000000"/>
                </a:solidFill>
                <a:latin typeface="+mj-lt"/>
              </a:rPr>
              <a:t>2</a:t>
            </a:r>
            <a:endParaRPr lang="en-US" sz="1000" b="0" strike="noStrike" spc="-1" dirty="0">
              <a:solidFill>
                <a:srgbClr val="000000"/>
              </a:solidFill>
              <a:latin typeface="+mj-lt"/>
            </a:endParaRPr>
          </a:p>
          <a:p>
            <a:pPr indent="-324000">
              <a:buClr>
                <a:srgbClr val="0000FF"/>
              </a:buClr>
              <a:buSzPct val="100000"/>
              <a:buFont typeface="Wingdings" pitchFamily="2" charset="2"/>
              <a:buChar char="q"/>
            </a:pPr>
            <a:r>
              <a:rPr lang="en-US" sz="1000" b="0" strike="noStrike" spc="-1" dirty="0">
                <a:solidFill>
                  <a:srgbClr val="000000"/>
                </a:solidFill>
                <a:latin typeface="+mj-lt"/>
              </a:rPr>
              <a:t>Beam angular divergence affects lower values of Q</a:t>
            </a:r>
            <a:r>
              <a:rPr lang="en-US" sz="1000" b="0" strike="noStrike" spc="-1" baseline="33000" dirty="0">
                <a:solidFill>
                  <a:srgbClr val="000000"/>
                </a:solidFill>
                <a:latin typeface="+mj-lt"/>
              </a:rPr>
              <a:t>2</a:t>
            </a:r>
            <a:endParaRPr lang="en-US" sz="1000" b="0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062BDA-D4C0-7F41-8869-A0CC79B65AD9}"/>
              </a:ext>
            </a:extLst>
          </p:cNvPr>
          <p:cNvSpPr txBox="1"/>
          <p:nvPr/>
        </p:nvSpPr>
        <p:spPr>
          <a:xfrm>
            <a:off x="4588347" y="3351896"/>
            <a:ext cx="3321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Arial" panose="020B0604020202020204" pitchFamily="34" charset="0"/>
              </a:rPr>
              <a:t>Performance of Luminosity-Tagger</a:t>
            </a:r>
          </a:p>
        </p:txBody>
      </p:sp>
      <p:sp>
        <p:nvSpPr>
          <p:cNvPr id="32" name="Curved Right Arrow 31">
            <a:extLst>
              <a:ext uri="{FF2B5EF4-FFF2-40B4-BE49-F238E27FC236}">
                <a16:creationId xmlns:a16="http://schemas.microsoft.com/office/drawing/2014/main" id="{CD4AD869-9566-634D-A454-CB483C02F6B6}"/>
              </a:ext>
            </a:extLst>
          </p:cNvPr>
          <p:cNvSpPr/>
          <p:nvPr/>
        </p:nvSpPr>
        <p:spPr bwMode="auto">
          <a:xfrm>
            <a:off x="4879571" y="5534627"/>
            <a:ext cx="312307" cy="417499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C064C-D184-1348-9751-BFFCBEB9E841}"/>
              </a:ext>
            </a:extLst>
          </p:cNvPr>
          <p:cNvSpPr txBox="1"/>
          <p:nvPr/>
        </p:nvSpPr>
        <p:spPr>
          <a:xfrm>
            <a:off x="5150598" y="5682925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+mj-lt"/>
              </a:rPr>
              <a:t>Requirements fulfilled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ADF6F29-82A0-CB46-B8E1-B27B02C93B61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701043" y="3707434"/>
            <a:ext cx="1624716" cy="1630837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A63FE2-E8EE-A245-9851-BD691349A8FC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454801" y="3742449"/>
            <a:ext cx="1624715" cy="16308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22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Detector Concept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DSCF4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712050" y="1172247"/>
            <a:ext cx="7093148" cy="40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9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2B6C6A32-4135-AD46-881F-89757B666F28}"/>
              </a:ext>
            </a:extLst>
          </p:cNvPr>
          <p:cNvSpPr txBox="1"/>
          <p:nvPr/>
        </p:nvSpPr>
        <p:spPr>
          <a:xfrm>
            <a:off x="0" y="535093"/>
            <a:ext cx="552450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Luminosity: L= 10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buClr>
                <a:srgbClr val="0432FF"/>
              </a:buClr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10 – 100 fb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Polarized Beams:  70%</a:t>
            </a:r>
          </a:p>
          <a:p>
            <a:pPr>
              <a:buClr>
                <a:srgbClr val="0432FF"/>
              </a:buClr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1200" dirty="0">
                <a:solidFill>
                  <a:srgbClr val="0096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requires high precision electron and hadron polarimetry</a:t>
            </a:r>
            <a:endParaRPr 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Large Center of Mass Energy Range: </a:t>
            </a:r>
          </a:p>
          <a:p>
            <a:pPr>
              <a:buClr>
                <a:srgbClr val="0432FF"/>
              </a:buClr>
              <a:tabLst>
                <a:tab pos="6454775" algn="r"/>
              </a:tabLst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      </a:t>
            </a:r>
            <a:r>
              <a:rPr lang="en-US" sz="1400" dirty="0" err="1">
                <a:solidFill>
                  <a:prstClr val="black"/>
                </a:solidFill>
                <a:latin typeface="Arial" charset="0"/>
                <a:cs typeface="Arial" charset="0"/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  <a:latin typeface="Arial" charset="0"/>
                <a:cs typeface="Arial" charset="0"/>
              </a:rPr>
              <a:t>cm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 = 29 – 140 GeV</a:t>
            </a:r>
          </a:p>
          <a:p>
            <a:pPr>
              <a:buClr>
                <a:srgbClr val="0432FF"/>
              </a:buClr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1200" dirty="0">
                <a:solidFill>
                  <a:srgbClr val="0096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Large Detector Acceptance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 an asymmetric detector Barrel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with electron and hadron endcap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9.5 m</a:t>
            </a: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 equal coverage (-4 &lt; </a:t>
            </a:r>
            <a:r>
              <a:rPr lang="en-US" sz="12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&lt; 4)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Tracking, particle dentification,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electromagnetic and hadronic calorimetry</a:t>
            </a:r>
          </a:p>
          <a:p>
            <a:pPr marL="628650" lvl="1" indent="-1714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High precision low mass tracking</a:t>
            </a:r>
          </a:p>
          <a:p>
            <a:pPr marL="628650" lvl="1" indent="-1714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good e/h separation critical for scattered electron identification</a:t>
            </a:r>
          </a:p>
          <a:p>
            <a:pPr marL="628650" lvl="1" indent="-1714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separate e, </a:t>
            </a:r>
            <a:r>
              <a:rPr lang="en-US" sz="1200" dirty="0">
                <a:solidFill>
                  <a:srgbClr val="322F31"/>
                </a:solidFill>
                <a:latin typeface="+mj-lt"/>
                <a:ea typeface="Symbol" charset="2"/>
                <a:cs typeface="Symbol" charset="2"/>
              </a:rPr>
              <a:t>p</a:t>
            </a:r>
            <a:r>
              <a:rPr lang="en-US" sz="1200" dirty="0">
                <a:solidFill>
                  <a:srgbClr val="322F31"/>
                </a:solidFill>
                <a:latin typeface="+mj-lt"/>
                <a:ea typeface="Comic Sans MS" charset="0"/>
                <a:cs typeface="Comic Sans MS" charset="0"/>
              </a:rPr>
              <a:t>, K, p on track level</a:t>
            </a:r>
            <a:endParaRPr lang="en-US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C8C818-C787-8446-8636-05F9C44C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Equipment Scope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93DB3-A124-BD47-B862-95C8E1C7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75FD0-44C7-524C-9D94-A86976F620F5}"/>
              </a:ext>
            </a:extLst>
          </p:cNvPr>
          <p:cNvSpPr txBox="1"/>
          <p:nvPr/>
        </p:nvSpPr>
        <p:spPr>
          <a:xfrm>
            <a:off x="4757093" y="579120"/>
            <a:ext cx="420462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Science program required momentum resolution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a large bore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2T magnet </a:t>
            </a:r>
          </a:p>
          <a:p>
            <a:pPr>
              <a:buClr>
                <a:srgbClr val="0432FF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         (1.7 T magnet operation point, stretch goal 2T) </a:t>
            </a:r>
          </a:p>
          <a:p>
            <a:pPr>
              <a:buClr>
                <a:srgbClr val="0432FF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          with a bore radius of 1.2 m.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0432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Imaging science program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Large Ion Species Range:  protons – Uranium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sz="1400" dirty="0">
                <a:solidFill>
                  <a:srgbClr val="0096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requires specialized detectors integrated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the Interaction Region over 80 m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Streaming readout electronics model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</a:t>
            </a: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highest scientific flexibility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ery compact Detector 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Integration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is key</a:t>
            </a:r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</a:rPr>
              <a:t>Good Background Conditions</a:t>
            </a:r>
          </a:p>
        </p:txBody>
      </p:sp>
      <p:pic>
        <p:nvPicPr>
          <p:cNvPr id="6" name="Picture 5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E40A5751-3207-4740-AF90-4E82626B3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52" y="2808000"/>
            <a:ext cx="1765474" cy="98216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6DC3D80-496C-A14B-932B-F25AC0D89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9" t="12669" r="15590" b="3104"/>
          <a:stretch/>
        </p:blipFill>
        <p:spPr>
          <a:xfrm>
            <a:off x="13551" y="4593348"/>
            <a:ext cx="9116897" cy="2234708"/>
          </a:xfrm>
          <a:prstGeom prst="rect">
            <a:avLst/>
          </a:prstGeom>
        </p:spPr>
      </p:pic>
      <p:pic>
        <p:nvPicPr>
          <p:cNvPr id="8" name="Picture 7" descr="A picture containing printer, stationary, writing implement&#10;&#10;Description automatically generated">
            <a:extLst>
              <a:ext uri="{FF2B5EF4-FFF2-40B4-BE49-F238E27FC236}">
                <a16:creationId xmlns:a16="http://schemas.microsoft.com/office/drawing/2014/main" id="{7FF57BF7-83A2-DC40-BF23-83E612EBA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9" t="5000" r="4960" b="2512"/>
          <a:stretch/>
        </p:blipFill>
        <p:spPr>
          <a:xfrm>
            <a:off x="5062381" y="5155057"/>
            <a:ext cx="797432" cy="461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7B9F-ABEE-F143-9766-D3787F566AE0}"/>
              </a:ext>
            </a:extLst>
          </p:cNvPr>
          <p:cNvSpPr txBox="1"/>
          <p:nvPr/>
        </p:nvSpPr>
        <p:spPr>
          <a:xfrm>
            <a:off x="6126071" y="4589524"/>
            <a:ext cx="1180058" cy="215444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hadronic calorimeters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90AE5-6A22-C349-B54D-9D26499BFC97}"/>
              </a:ext>
            </a:extLst>
          </p:cNvPr>
          <p:cNvSpPr txBox="1"/>
          <p:nvPr/>
        </p:nvSpPr>
        <p:spPr>
          <a:xfrm>
            <a:off x="6126071" y="5075741"/>
            <a:ext cx="954367" cy="215444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e/m calorimeters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BC6FE-50A9-D547-BB55-807B826EC030}"/>
              </a:ext>
            </a:extLst>
          </p:cNvPr>
          <p:cNvSpPr txBox="1"/>
          <p:nvPr/>
        </p:nvSpPr>
        <p:spPr>
          <a:xfrm>
            <a:off x="7314675" y="4589524"/>
            <a:ext cx="886781" cy="461665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Time.of.Flight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DIRC,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5A5B8-A891-4F4C-A1AC-E61C93E8FC84}"/>
              </a:ext>
            </a:extLst>
          </p:cNvPr>
          <p:cNvSpPr txBox="1"/>
          <p:nvPr/>
        </p:nvSpPr>
        <p:spPr>
          <a:xfrm>
            <a:off x="8231272" y="4820356"/>
            <a:ext cx="819455" cy="215444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MAPS tracker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B2C12-6862-5D48-9B8C-4927A0E8C92B}"/>
              </a:ext>
            </a:extLst>
          </p:cNvPr>
          <p:cNvSpPr txBox="1"/>
          <p:nvPr/>
        </p:nvSpPr>
        <p:spPr>
          <a:xfrm>
            <a:off x="8210002" y="4589930"/>
            <a:ext cx="886781" cy="215444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MPGD trackers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3B58A-7F38-A848-B325-64B8DB36B004}"/>
              </a:ext>
            </a:extLst>
          </p:cNvPr>
          <p:cNvSpPr txBox="1"/>
          <p:nvPr/>
        </p:nvSpPr>
        <p:spPr>
          <a:xfrm>
            <a:off x="6126071" y="4833670"/>
            <a:ext cx="1040670" cy="215444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Solenoidal Magnet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3674A-E6A0-B24B-A925-E6B1748B35C2}"/>
              </a:ext>
            </a:extLst>
          </p:cNvPr>
          <p:cNvSpPr txBox="1"/>
          <p:nvPr/>
        </p:nvSpPr>
        <p:spPr>
          <a:xfrm>
            <a:off x="7144893" y="6228967"/>
            <a:ext cx="155363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e: 5 GeV to 18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924C94-0A9D-1B45-BDBE-C359C97FF890}"/>
              </a:ext>
            </a:extLst>
          </p:cNvPr>
          <p:cNvSpPr txBox="1"/>
          <p:nvPr/>
        </p:nvSpPr>
        <p:spPr>
          <a:xfrm>
            <a:off x="1659050" y="6235962"/>
            <a:ext cx="206050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41 GeV, 100 to 275 GeV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0C4BBE-3077-2845-9D12-A7BC94835925}"/>
              </a:ext>
            </a:extLst>
          </p:cNvPr>
          <p:cNvGrpSpPr/>
          <p:nvPr/>
        </p:nvGrpSpPr>
        <p:grpSpPr>
          <a:xfrm>
            <a:off x="3692600" y="6196326"/>
            <a:ext cx="3464265" cy="402447"/>
            <a:chOff x="2850767" y="5975807"/>
            <a:chExt cx="3464265" cy="40244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AEF042-F62D-2744-9E9A-D244EBBD9A8B}"/>
                </a:ext>
              </a:extLst>
            </p:cNvPr>
            <p:cNvCxnSpPr/>
            <p:nvPr/>
          </p:nvCxnSpPr>
          <p:spPr>
            <a:xfrm>
              <a:off x="2926540" y="6022053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5C96D2-FA69-BF40-BF2D-CE9B5020CA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5600" y="6021519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59F69A-D342-C348-893B-8C43B40D1F65}"/>
                </a:ext>
              </a:extLst>
            </p:cNvPr>
            <p:cNvSpPr txBox="1"/>
            <p:nvPr/>
          </p:nvSpPr>
          <p:spPr>
            <a:xfrm>
              <a:off x="2850767" y="5975807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p/A beam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264A86-2991-0E4E-BECB-46A54C5B124A}"/>
                </a:ext>
              </a:extLst>
            </p:cNvPr>
            <p:cNvSpPr txBox="1"/>
            <p:nvPr/>
          </p:nvSpPr>
          <p:spPr>
            <a:xfrm>
              <a:off x="5360925" y="6008922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 beam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AF1DF1-59DE-084B-87AD-A6F5E5CE1BCB}"/>
              </a:ext>
            </a:extLst>
          </p:cNvPr>
          <p:cNvCxnSpPr>
            <a:cxnSpLocks/>
          </p:cNvCxnSpPr>
          <p:nvPr/>
        </p:nvCxnSpPr>
        <p:spPr>
          <a:xfrm flipV="1">
            <a:off x="2868840" y="4974245"/>
            <a:ext cx="303803" cy="316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181E491-8600-BB49-A9BB-0162C53D7D72}"/>
              </a:ext>
            </a:extLst>
          </p:cNvPr>
          <p:cNvSpPr txBox="1"/>
          <p:nvPr/>
        </p:nvSpPr>
        <p:spPr>
          <a:xfrm>
            <a:off x="3172643" y="4635691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hadron polarimeter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E03A45-AB69-E740-A31C-4535F3F16D45}"/>
              </a:ext>
            </a:extLst>
          </p:cNvPr>
          <p:cNvCxnSpPr>
            <a:cxnSpLocks/>
          </p:cNvCxnSpPr>
          <p:nvPr/>
        </p:nvCxnSpPr>
        <p:spPr>
          <a:xfrm>
            <a:off x="2484000" y="5508707"/>
            <a:ext cx="275702" cy="25564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1402EC-DE49-E946-98AB-A1A8BDD511DE}"/>
              </a:ext>
            </a:extLst>
          </p:cNvPr>
          <p:cNvCxnSpPr>
            <a:cxnSpLocks/>
          </p:cNvCxnSpPr>
          <p:nvPr/>
        </p:nvCxnSpPr>
        <p:spPr>
          <a:xfrm flipH="1">
            <a:off x="3131152" y="5503675"/>
            <a:ext cx="252382" cy="2606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7A35454-05FB-004C-A772-C6B671C6DE09}"/>
              </a:ext>
            </a:extLst>
          </p:cNvPr>
          <p:cNvSpPr txBox="1"/>
          <p:nvPr/>
        </p:nvSpPr>
        <p:spPr>
          <a:xfrm>
            <a:off x="2510639" y="5752774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Q</a:t>
            </a:r>
            <a:r>
              <a:rPr lang="en-US" sz="8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electron-tagger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C15608-53F3-6D41-9745-D31005A38B85}"/>
              </a:ext>
            </a:extLst>
          </p:cNvPr>
          <p:cNvCxnSpPr>
            <a:cxnSpLocks/>
          </p:cNvCxnSpPr>
          <p:nvPr/>
        </p:nvCxnSpPr>
        <p:spPr>
          <a:xfrm>
            <a:off x="218663" y="5454286"/>
            <a:ext cx="791460" cy="3100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A5023B-15C4-9647-9D66-F7F901D08040}"/>
              </a:ext>
            </a:extLst>
          </p:cNvPr>
          <p:cNvSpPr txBox="1"/>
          <p:nvPr/>
        </p:nvSpPr>
        <p:spPr>
          <a:xfrm>
            <a:off x="466173" y="5733138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0459E4-C335-EC4F-A862-9C863F5943FC}"/>
              </a:ext>
            </a:extLst>
          </p:cNvPr>
          <p:cNvCxnSpPr>
            <a:cxnSpLocks/>
          </p:cNvCxnSpPr>
          <p:nvPr/>
        </p:nvCxnSpPr>
        <p:spPr>
          <a:xfrm>
            <a:off x="8446250" y="5454286"/>
            <a:ext cx="24276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4A8937F-23C7-984B-9793-2845A13B1B97}"/>
              </a:ext>
            </a:extLst>
          </p:cNvPr>
          <p:cNvSpPr txBox="1"/>
          <p:nvPr/>
        </p:nvSpPr>
        <p:spPr>
          <a:xfrm>
            <a:off x="8226900" y="5752849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Zero-Degree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2D7323-259C-F543-871C-324850857621}"/>
              </a:ext>
            </a:extLst>
          </p:cNvPr>
          <p:cNvCxnSpPr>
            <a:cxnSpLocks/>
          </p:cNvCxnSpPr>
          <p:nvPr/>
        </p:nvCxnSpPr>
        <p:spPr>
          <a:xfrm>
            <a:off x="7780774" y="5454211"/>
            <a:ext cx="24276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5252057-9840-7444-8FE9-831DE5BF4116}"/>
              </a:ext>
            </a:extLst>
          </p:cNvPr>
          <p:cNvSpPr txBox="1"/>
          <p:nvPr/>
        </p:nvSpPr>
        <p:spPr>
          <a:xfrm>
            <a:off x="7631388" y="5747087"/>
            <a:ext cx="537728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54C1E7-AA51-FC4F-B3FD-E0B4DAC1B3C4}"/>
              </a:ext>
            </a:extLst>
          </p:cNvPr>
          <p:cNvCxnSpPr>
            <a:cxnSpLocks/>
          </p:cNvCxnSpPr>
          <p:nvPr/>
        </p:nvCxnSpPr>
        <p:spPr>
          <a:xfrm flipH="1">
            <a:off x="7143926" y="5450348"/>
            <a:ext cx="34188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F2E5A73-4320-FB4C-A84D-8D2576531EF4}"/>
              </a:ext>
            </a:extLst>
          </p:cNvPr>
          <p:cNvSpPr txBox="1"/>
          <p:nvPr/>
        </p:nvSpPr>
        <p:spPr>
          <a:xfrm>
            <a:off x="6438751" y="5743224"/>
            <a:ext cx="850753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off-Momentum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taggers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B7DD27-7CFA-9F4A-9197-B9DE9DE9D493}"/>
              </a:ext>
            </a:extLst>
          </p:cNvPr>
          <p:cNvSpPr txBox="1"/>
          <p:nvPr/>
        </p:nvSpPr>
        <p:spPr>
          <a:xfrm>
            <a:off x="6176958" y="6553200"/>
            <a:ext cx="2425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lepton and hadron polarimeters not shown</a:t>
            </a:r>
          </a:p>
        </p:txBody>
      </p:sp>
      <p:sp>
        <p:nvSpPr>
          <p:cNvPr id="36" name="Curved Right Arrow 35">
            <a:extLst>
              <a:ext uri="{FF2B5EF4-FFF2-40B4-BE49-F238E27FC236}">
                <a16:creationId xmlns:a16="http://schemas.microsoft.com/office/drawing/2014/main" id="{F9F3171E-84ED-3B43-B397-74FD6A4EAB1B}"/>
              </a:ext>
            </a:extLst>
          </p:cNvPr>
          <p:cNvSpPr/>
          <p:nvPr/>
        </p:nvSpPr>
        <p:spPr bwMode="auto">
          <a:xfrm>
            <a:off x="4856064" y="3473552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432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98A356-4087-164D-84E4-0D007E4DDD53}"/>
              </a:ext>
            </a:extLst>
          </p:cNvPr>
          <p:cNvSpPr txBox="1"/>
          <p:nvPr/>
        </p:nvSpPr>
        <p:spPr>
          <a:xfrm>
            <a:off x="5397041" y="3514117"/>
            <a:ext cx="350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25 different Subsystems </a:t>
            </a:r>
            <a:r>
              <a:rPr lang="en-US" sz="1200" dirty="0">
                <a:solidFill>
                  <a:srgbClr val="0432FF"/>
                </a:solidFill>
              </a:rPr>
              <a:t>incl. Polarimetry</a:t>
            </a:r>
          </a:p>
        </p:txBody>
      </p:sp>
    </p:spTree>
    <p:extLst>
      <p:ext uri="{BB962C8B-B14F-4D97-AF65-F5344CB8AC3E}">
        <p14:creationId xmlns:p14="http://schemas.microsoft.com/office/powerpoint/2010/main" val="256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C63-43AA-A04B-A2B5-EE89916D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- General Purpose Detector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A4E84-7BF5-8A47-9FF8-F238D484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4C3391-09F1-B044-A41D-C0E88A03E9B1}"/>
              </a:ext>
            </a:extLst>
          </p:cNvPr>
          <p:cNvSpPr txBox="1"/>
          <p:nvPr/>
        </p:nvSpPr>
        <p:spPr>
          <a:xfrm>
            <a:off x="5434402" y="891166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Forward-</a:t>
            </a:r>
            <a:r>
              <a:rPr lang="en-US" sz="1600" dirty="0">
                <a:latin typeface="Symbol" pitchFamily="2" charset="2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FC9DB-FA17-AA49-B3AA-E189CD89E2B3}"/>
              </a:ext>
            </a:extLst>
          </p:cNvPr>
          <p:cNvSpPr txBox="1"/>
          <p:nvPr/>
        </p:nvSpPr>
        <p:spPr>
          <a:xfrm>
            <a:off x="2664426" y="911796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Backward-</a:t>
            </a:r>
            <a:r>
              <a:rPr lang="en-US" sz="1600" dirty="0">
                <a:latin typeface="Symbol" pitchFamily="2" charset="2"/>
              </a:rPr>
              <a:t>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400B77-0EAD-B24B-A617-D15253F861A5}"/>
              </a:ext>
            </a:extLst>
          </p:cNvPr>
          <p:cNvSpPr txBox="1"/>
          <p:nvPr/>
        </p:nvSpPr>
        <p:spPr>
          <a:xfrm>
            <a:off x="-83446" y="4425627"/>
            <a:ext cx="15872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very low Q</a:t>
            </a:r>
            <a:r>
              <a:rPr lang="en-US" sz="1100" baseline="30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 </a:t>
            </a:r>
          </a:p>
          <a:p>
            <a:pPr algn="ctr"/>
            <a:r>
              <a:rPr lang="en-US" sz="1100" dirty="0">
                <a:latin typeface="+mj-lt"/>
              </a:rPr>
              <a:t>scattered lepton</a:t>
            </a:r>
          </a:p>
          <a:p>
            <a:pPr algn="ctr"/>
            <a:endParaRPr lang="en-US" sz="800" dirty="0">
              <a:latin typeface="+mj-lt"/>
            </a:endParaRPr>
          </a:p>
          <a:p>
            <a:pPr algn="ctr"/>
            <a:r>
              <a:rPr lang="en-US" sz="1100" dirty="0">
                <a:latin typeface="+mj-lt"/>
              </a:rPr>
              <a:t>Bethe-</a:t>
            </a:r>
            <a:r>
              <a:rPr lang="en-US" sz="1100" dirty="0" err="1">
                <a:latin typeface="+mj-lt"/>
              </a:rPr>
              <a:t>Heitler</a:t>
            </a:r>
            <a:r>
              <a:rPr lang="en-US" sz="1100" dirty="0">
                <a:latin typeface="+mj-lt"/>
              </a:rPr>
              <a:t> photons </a:t>
            </a:r>
          </a:p>
          <a:p>
            <a:pPr algn="ctr"/>
            <a:r>
              <a:rPr lang="en-US" sz="1100" dirty="0">
                <a:latin typeface="+mj-lt"/>
              </a:rPr>
              <a:t>for luminosity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D01692-7F8C-CC4C-BD45-49EDA9C21F40}"/>
              </a:ext>
            </a:extLst>
          </p:cNvPr>
          <p:cNvSpPr txBox="1"/>
          <p:nvPr/>
        </p:nvSpPr>
        <p:spPr>
          <a:xfrm>
            <a:off x="7514350" y="4608245"/>
            <a:ext cx="17171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particles from nuclear</a:t>
            </a:r>
          </a:p>
          <a:p>
            <a:pPr algn="ctr"/>
            <a:r>
              <a:rPr lang="en-US" sz="1100" dirty="0">
                <a:latin typeface="+mj-lt"/>
              </a:rPr>
              <a:t>breakup and</a:t>
            </a:r>
          </a:p>
          <a:p>
            <a:pPr algn="ctr"/>
            <a:r>
              <a:rPr lang="en-US" sz="1100" dirty="0">
                <a:latin typeface="+mj-lt"/>
              </a:rPr>
              <a:t>from diffractive reactions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BBFC9FE-4B11-1149-B93A-54EEFB349975}"/>
              </a:ext>
            </a:extLst>
          </p:cNvPr>
          <p:cNvCxnSpPr>
            <a:cxnSpLocks/>
          </p:cNvCxnSpPr>
          <p:nvPr/>
        </p:nvCxnSpPr>
        <p:spPr>
          <a:xfrm flipV="1">
            <a:off x="2573646" y="880645"/>
            <a:ext cx="1661036" cy="29294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7E2AD79-2859-9446-82AE-A812C90F51EC}"/>
              </a:ext>
            </a:extLst>
          </p:cNvPr>
          <p:cNvCxnSpPr>
            <a:cxnSpLocks/>
          </p:cNvCxnSpPr>
          <p:nvPr/>
        </p:nvCxnSpPr>
        <p:spPr>
          <a:xfrm flipH="1">
            <a:off x="4916532" y="864627"/>
            <a:ext cx="1864961" cy="80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2583C50-F27E-784B-AF43-CF5E1C891E7C}"/>
              </a:ext>
            </a:extLst>
          </p:cNvPr>
          <p:cNvSpPr txBox="1"/>
          <p:nvPr/>
        </p:nvSpPr>
        <p:spPr>
          <a:xfrm>
            <a:off x="5063710" y="55663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electron beam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D425BCF-9EC7-D941-B595-7C7FB2D61B38}"/>
              </a:ext>
            </a:extLst>
          </p:cNvPr>
          <p:cNvSpPr txBox="1"/>
          <p:nvPr/>
        </p:nvSpPr>
        <p:spPr>
          <a:xfrm>
            <a:off x="2651767" y="581048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p/A beam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6014F0D-659E-2645-BDC9-20B63D401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2" r="18018" b="10531"/>
          <a:stretch/>
        </p:blipFill>
        <p:spPr>
          <a:xfrm flipH="1">
            <a:off x="4224583" y="602834"/>
            <a:ext cx="703100" cy="538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D4939-81BA-A342-B1D8-9AB05537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0349" y="1201124"/>
            <a:ext cx="7112327" cy="3999453"/>
          </a:xfrm>
          <a:prstGeom prst="rect">
            <a:avLst/>
          </a:prstGeom>
        </p:spPr>
      </p:pic>
      <p:pic>
        <p:nvPicPr>
          <p:cNvPr id="85" name="Picture 3">
            <a:extLst>
              <a:ext uri="{FF2B5EF4-FFF2-40B4-BE49-F238E27FC236}">
                <a16:creationId xmlns:a16="http://schemas.microsoft.com/office/drawing/2014/main" id="{21ADCCE9-5CE3-A04F-902D-0A200D86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94996" y="1104164"/>
            <a:ext cx="1830110" cy="14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91B3ABDC-C7FE-074F-A537-24E56EC646C3}"/>
              </a:ext>
            </a:extLst>
          </p:cNvPr>
          <p:cNvSpPr txBox="1"/>
          <p:nvPr/>
        </p:nvSpPr>
        <p:spPr>
          <a:xfrm>
            <a:off x="30917" y="758099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inclusive DIS: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5EC051D-3B2D-C847-8A91-164F1EA8189D}"/>
              </a:ext>
            </a:extLst>
          </p:cNvPr>
          <p:cNvSpPr txBox="1"/>
          <p:nvPr/>
        </p:nvSpPr>
        <p:spPr>
          <a:xfrm>
            <a:off x="0" y="5856889"/>
            <a:ext cx="15869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40FF"/>
                </a:solidFill>
                <a:latin typeface="+mj-lt"/>
              </a:rPr>
              <a:t>Low Q</a:t>
            </a:r>
            <a:r>
              <a:rPr lang="en-US" sz="1600" baseline="30000" dirty="0">
                <a:solidFill>
                  <a:srgbClr val="FF40FF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FF40FF"/>
                </a:solidFill>
                <a:latin typeface="+mj-lt"/>
              </a:rPr>
              <a:t>-Tagger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0DB3884-5A1D-074C-920A-6FBC78EF0DBB}"/>
              </a:ext>
            </a:extLst>
          </p:cNvPr>
          <p:cNvSpPr txBox="1"/>
          <p:nvPr/>
        </p:nvSpPr>
        <p:spPr>
          <a:xfrm>
            <a:off x="0" y="5477661"/>
            <a:ext cx="199766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+mj-lt"/>
              </a:rPr>
              <a:t>Luminosity Detector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5ACEC41-D2DC-2941-A94E-84E50DE75DB7}"/>
              </a:ext>
            </a:extLst>
          </p:cNvPr>
          <p:cNvSpPr/>
          <p:nvPr/>
        </p:nvSpPr>
        <p:spPr>
          <a:xfrm>
            <a:off x="3456633" y="3763947"/>
            <a:ext cx="2240782" cy="1085976"/>
          </a:xfrm>
          <a:prstGeom prst="rect">
            <a:avLst/>
          </a:prstGeom>
          <a:gradFill>
            <a:gsLst>
              <a:gs pos="0">
                <a:srgbClr val="0432FF">
                  <a:alpha val="50000"/>
                </a:srgbClr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4242786-17E7-DB4F-A1BC-53EAE6D0A05E}"/>
              </a:ext>
            </a:extLst>
          </p:cNvPr>
          <p:cNvSpPr/>
          <p:nvPr/>
        </p:nvSpPr>
        <p:spPr>
          <a:xfrm>
            <a:off x="3925712" y="4412371"/>
            <a:ext cx="1292576" cy="430301"/>
          </a:xfrm>
          <a:prstGeom prst="rect">
            <a:avLst/>
          </a:prstGeom>
          <a:gradFill>
            <a:gsLst>
              <a:gs pos="0">
                <a:srgbClr val="011893"/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11893"/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136016E-E296-0946-82CE-388B209E33CC}"/>
              </a:ext>
            </a:extLst>
          </p:cNvPr>
          <p:cNvSpPr txBox="1"/>
          <p:nvPr/>
        </p:nvSpPr>
        <p:spPr>
          <a:xfrm>
            <a:off x="4063687" y="3001824"/>
            <a:ext cx="1016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Central</a:t>
            </a:r>
          </a:p>
          <a:p>
            <a:pPr algn="ctr"/>
            <a:r>
              <a:rPr lang="en-US" sz="1600" b="1" dirty="0">
                <a:latin typeface="+mj-lt"/>
              </a:rPr>
              <a:t>Detector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E19368-5A79-2A4E-B368-4D78C1D2F970}"/>
              </a:ext>
            </a:extLst>
          </p:cNvPr>
          <p:cNvSpPr txBox="1"/>
          <p:nvPr/>
        </p:nvSpPr>
        <p:spPr>
          <a:xfrm>
            <a:off x="1989529" y="3879864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Lepton</a:t>
            </a:r>
          </a:p>
          <a:p>
            <a:pPr algn="ctr"/>
            <a:r>
              <a:rPr lang="en-US" sz="1400" b="1" dirty="0">
                <a:latin typeface="+mj-lt"/>
              </a:rPr>
              <a:t>Endcap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A316918-95CD-F246-8577-A8B898B2A149}"/>
              </a:ext>
            </a:extLst>
          </p:cNvPr>
          <p:cNvGrpSpPr/>
          <p:nvPr/>
        </p:nvGrpSpPr>
        <p:grpSpPr>
          <a:xfrm>
            <a:off x="2938404" y="3583093"/>
            <a:ext cx="338554" cy="1226638"/>
            <a:chOff x="2938404" y="3412965"/>
            <a:chExt cx="338554" cy="122663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8F08572-A47B-9543-8BA1-4B3D061F615D}"/>
                </a:ext>
              </a:extLst>
            </p:cNvPr>
            <p:cNvSpPr/>
            <p:nvPr/>
          </p:nvSpPr>
          <p:spPr>
            <a:xfrm>
              <a:off x="2991940" y="3412965"/>
              <a:ext cx="236406" cy="1226638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514C6A9-21D2-CE4A-BEE5-8647A4AEF1FA}"/>
                </a:ext>
              </a:extLst>
            </p:cNvPr>
            <p:cNvSpPr txBox="1"/>
            <p:nvPr/>
          </p:nvSpPr>
          <p:spPr>
            <a:xfrm rot="16200000">
              <a:off x="2748448" y="3948235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ECAL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414B932-D925-A346-AA95-01422EFF1499}"/>
              </a:ext>
            </a:extLst>
          </p:cNvPr>
          <p:cNvGrpSpPr/>
          <p:nvPr/>
        </p:nvGrpSpPr>
        <p:grpSpPr>
          <a:xfrm>
            <a:off x="2739930" y="3343973"/>
            <a:ext cx="338554" cy="1459839"/>
            <a:chOff x="2739930" y="3173845"/>
            <a:chExt cx="338554" cy="1459839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86FB4EA-ADB8-AC4B-8A76-5D6B6F18D44C}"/>
                </a:ext>
              </a:extLst>
            </p:cNvPr>
            <p:cNvSpPr/>
            <p:nvPr/>
          </p:nvSpPr>
          <p:spPr>
            <a:xfrm>
              <a:off x="2755680" y="3173845"/>
              <a:ext cx="236406" cy="145983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D27318C-2E9F-2641-A7EE-8E7EEBE824F9}"/>
                </a:ext>
              </a:extLst>
            </p:cNvPr>
            <p:cNvSpPr txBox="1"/>
            <p:nvPr/>
          </p:nvSpPr>
          <p:spPr>
            <a:xfrm rot="16200000">
              <a:off x="2544363" y="3941147"/>
              <a:ext cx="729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HCAL</a:t>
              </a: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300EF15-6FC8-A24A-A94C-409CEACF50FE}"/>
              </a:ext>
            </a:extLst>
          </p:cNvPr>
          <p:cNvSpPr/>
          <p:nvPr/>
        </p:nvSpPr>
        <p:spPr>
          <a:xfrm>
            <a:off x="4582274" y="3767116"/>
            <a:ext cx="1120391" cy="1085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4DCC81D-9522-8C46-98A2-D77C4B12A780}"/>
              </a:ext>
            </a:extLst>
          </p:cNvPr>
          <p:cNvGrpSpPr/>
          <p:nvPr/>
        </p:nvGrpSpPr>
        <p:grpSpPr>
          <a:xfrm rot="16200000">
            <a:off x="3093794" y="4147643"/>
            <a:ext cx="976872" cy="370427"/>
            <a:chOff x="5895033" y="6114223"/>
            <a:chExt cx="1292576" cy="482961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60FFD7A-815E-3343-8E66-F6F682204952}"/>
                </a:ext>
              </a:extLst>
            </p:cNvPr>
            <p:cNvSpPr/>
            <p:nvPr/>
          </p:nvSpPr>
          <p:spPr>
            <a:xfrm>
              <a:off x="5895033" y="6166883"/>
              <a:ext cx="1292576" cy="430301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851FEB1-01E7-194E-B13C-005970E8BD36}"/>
                </a:ext>
              </a:extLst>
            </p:cNvPr>
            <p:cNvSpPr txBox="1"/>
            <p:nvPr/>
          </p:nvSpPr>
          <p:spPr>
            <a:xfrm>
              <a:off x="5899436" y="6114223"/>
              <a:ext cx="1273574" cy="44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Tracking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793886EF-4991-AA4C-9E6B-AD603CFFBAC2}"/>
              </a:ext>
            </a:extLst>
          </p:cNvPr>
          <p:cNvSpPr txBox="1"/>
          <p:nvPr/>
        </p:nvSpPr>
        <p:spPr>
          <a:xfrm>
            <a:off x="4207156" y="3663835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HCAL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BFABFC-45E2-544D-914B-727DA4CDC903}"/>
              </a:ext>
            </a:extLst>
          </p:cNvPr>
          <p:cNvSpPr txBox="1"/>
          <p:nvPr/>
        </p:nvSpPr>
        <p:spPr>
          <a:xfrm>
            <a:off x="4221583" y="4002331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ECAL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5470DBA-C74E-EC41-BC6F-EAC4A607B3E9}"/>
              </a:ext>
            </a:extLst>
          </p:cNvPr>
          <p:cNvSpPr txBox="1"/>
          <p:nvPr/>
        </p:nvSpPr>
        <p:spPr>
          <a:xfrm>
            <a:off x="4073405" y="4426547"/>
            <a:ext cx="962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Tracking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DC8795A-0C47-EA48-B9C4-1C69AF085845}"/>
              </a:ext>
            </a:extLst>
          </p:cNvPr>
          <p:cNvSpPr txBox="1"/>
          <p:nvPr/>
        </p:nvSpPr>
        <p:spPr>
          <a:xfrm>
            <a:off x="4123800" y="3814657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Magnet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9A9F919-94FE-E04F-8C3D-C8FC61A24F8F}"/>
              </a:ext>
            </a:extLst>
          </p:cNvPr>
          <p:cNvSpPr txBox="1"/>
          <p:nvPr/>
        </p:nvSpPr>
        <p:spPr>
          <a:xfrm>
            <a:off x="6389895" y="3869769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Hadron</a:t>
            </a:r>
          </a:p>
          <a:p>
            <a:pPr algn="ctr"/>
            <a:r>
              <a:rPr lang="en-US" sz="1400" b="1" dirty="0">
                <a:latin typeface="+mj-lt"/>
              </a:rPr>
              <a:t>Endcap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F9788EA-C2CA-8044-B813-28C50818A3D5}"/>
              </a:ext>
            </a:extLst>
          </p:cNvPr>
          <p:cNvGrpSpPr/>
          <p:nvPr/>
        </p:nvGrpSpPr>
        <p:grpSpPr>
          <a:xfrm>
            <a:off x="5678060" y="3768503"/>
            <a:ext cx="338554" cy="1055405"/>
            <a:chOff x="5678060" y="3258119"/>
            <a:chExt cx="338554" cy="1055405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3CF6F99-1BB5-C14B-9EB9-3C98689696F4}"/>
                </a:ext>
              </a:extLst>
            </p:cNvPr>
            <p:cNvSpPr/>
            <p:nvPr/>
          </p:nvSpPr>
          <p:spPr>
            <a:xfrm>
              <a:off x="5707317" y="3258119"/>
              <a:ext cx="211013" cy="1055405"/>
            </a:xfrm>
            <a:prstGeom prst="rect">
              <a:avLst/>
            </a:prstGeom>
            <a:gradFill>
              <a:gsLst>
                <a:gs pos="0">
                  <a:srgbClr val="008F0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88B4BB6-8617-384E-B256-5ADD19146120}"/>
                </a:ext>
              </a:extLst>
            </p:cNvPr>
            <p:cNvSpPr txBox="1"/>
            <p:nvPr/>
          </p:nvSpPr>
          <p:spPr>
            <a:xfrm rot="16200000">
              <a:off x="5584284" y="3636334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PID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E1B61BA-08BD-464D-ADFE-6603186E8F77}"/>
              </a:ext>
            </a:extLst>
          </p:cNvPr>
          <p:cNvGrpSpPr/>
          <p:nvPr/>
        </p:nvGrpSpPr>
        <p:grpSpPr>
          <a:xfrm>
            <a:off x="3182951" y="3758044"/>
            <a:ext cx="338554" cy="1055405"/>
            <a:chOff x="3182951" y="3247660"/>
            <a:chExt cx="338554" cy="1055405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968C89-8352-F142-8154-B7E8E73651D3}"/>
                </a:ext>
              </a:extLst>
            </p:cNvPr>
            <p:cNvSpPr/>
            <p:nvPr/>
          </p:nvSpPr>
          <p:spPr>
            <a:xfrm>
              <a:off x="3235569" y="3247660"/>
              <a:ext cx="211013" cy="1055405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BA732F1-2CB4-0143-9C1A-70D7ED9D9780}"/>
                </a:ext>
              </a:extLst>
            </p:cNvPr>
            <p:cNvSpPr txBox="1"/>
            <p:nvPr/>
          </p:nvSpPr>
          <p:spPr>
            <a:xfrm rot="16200000">
              <a:off x="3089175" y="3661143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PID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212C21E-92F1-2A46-8387-DD264BD4679B}"/>
              </a:ext>
            </a:extLst>
          </p:cNvPr>
          <p:cNvGrpSpPr/>
          <p:nvPr/>
        </p:nvGrpSpPr>
        <p:grpSpPr>
          <a:xfrm>
            <a:off x="5908435" y="3583093"/>
            <a:ext cx="338554" cy="1226638"/>
            <a:chOff x="5908435" y="3072709"/>
            <a:chExt cx="338554" cy="122663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C37997B-BFA4-5D4B-812E-1466904234C8}"/>
                </a:ext>
              </a:extLst>
            </p:cNvPr>
            <p:cNvSpPr/>
            <p:nvPr/>
          </p:nvSpPr>
          <p:spPr>
            <a:xfrm>
              <a:off x="5941673" y="3072709"/>
              <a:ext cx="236406" cy="1226638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E7A7783-E08B-8D4F-AE67-944C40FD18CF}"/>
                </a:ext>
              </a:extLst>
            </p:cNvPr>
            <p:cNvSpPr txBox="1"/>
            <p:nvPr/>
          </p:nvSpPr>
          <p:spPr>
            <a:xfrm rot="16200000">
              <a:off x="5718479" y="3611522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ECAL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F432BD0-B567-C14D-A237-FD02553C5405}"/>
              </a:ext>
            </a:extLst>
          </p:cNvPr>
          <p:cNvGrpSpPr/>
          <p:nvPr/>
        </p:nvGrpSpPr>
        <p:grpSpPr>
          <a:xfrm>
            <a:off x="6156527" y="3339844"/>
            <a:ext cx="338554" cy="1459839"/>
            <a:chOff x="6156527" y="2829460"/>
            <a:chExt cx="338554" cy="145983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0D6ADA5-63A8-5B42-B322-2B8A30312A75}"/>
                </a:ext>
              </a:extLst>
            </p:cNvPr>
            <p:cNvSpPr/>
            <p:nvPr/>
          </p:nvSpPr>
          <p:spPr>
            <a:xfrm>
              <a:off x="6196205" y="2829460"/>
              <a:ext cx="236406" cy="1459839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E4C2553-6E5D-DF43-8392-3835A18F9EE7}"/>
                </a:ext>
              </a:extLst>
            </p:cNvPr>
            <p:cNvSpPr txBox="1"/>
            <p:nvPr/>
          </p:nvSpPr>
          <p:spPr>
            <a:xfrm rot="16200000">
              <a:off x="5960960" y="3551272"/>
              <a:ext cx="729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HCAL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6F507DF3-1439-2942-A8F2-3F9AFBA36CD9}"/>
              </a:ext>
            </a:extLst>
          </p:cNvPr>
          <p:cNvSpPr txBox="1"/>
          <p:nvPr/>
        </p:nvSpPr>
        <p:spPr>
          <a:xfrm>
            <a:off x="4296123" y="417370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PID</a:t>
            </a:r>
          </a:p>
        </p:txBody>
      </p:sp>
      <p:pic>
        <p:nvPicPr>
          <p:cNvPr id="121" name="Picture 30" descr="sidis-diagram.eps">
            <a:extLst>
              <a:ext uri="{FF2B5EF4-FFF2-40B4-BE49-F238E27FC236}">
                <a16:creationId xmlns:a16="http://schemas.microsoft.com/office/drawing/2014/main" id="{F1494F66-DF69-4243-B116-27B49A6B78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6880" y="1128466"/>
            <a:ext cx="2085030" cy="14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71E43B83-63A9-D345-B7D2-B02A0BD3A49C}"/>
              </a:ext>
            </a:extLst>
          </p:cNvPr>
          <p:cNvSpPr txBox="1"/>
          <p:nvPr/>
        </p:nvSpPr>
        <p:spPr>
          <a:xfrm>
            <a:off x="7025372" y="753328"/>
            <a:ext cx="2039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semi-inclusive DIS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C65CB56-583A-A949-9EFA-480CE3D4CDB6}"/>
              </a:ext>
            </a:extLst>
          </p:cNvPr>
          <p:cNvGrpSpPr/>
          <p:nvPr/>
        </p:nvGrpSpPr>
        <p:grpSpPr>
          <a:xfrm rot="16200000">
            <a:off x="5013905" y="4177147"/>
            <a:ext cx="984302" cy="370428"/>
            <a:chOff x="5885202" y="6114222"/>
            <a:chExt cx="1302407" cy="482962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DF4BB2D-6016-5C49-9955-EAFDB2B6119B}"/>
                </a:ext>
              </a:extLst>
            </p:cNvPr>
            <p:cNvSpPr/>
            <p:nvPr/>
          </p:nvSpPr>
          <p:spPr>
            <a:xfrm>
              <a:off x="5895033" y="6166883"/>
              <a:ext cx="1292576" cy="430301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B050"/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BFE0AB-D39C-1244-986A-CBF0723A7AB2}"/>
                </a:ext>
              </a:extLst>
            </p:cNvPr>
            <p:cNvSpPr txBox="1"/>
            <p:nvPr/>
          </p:nvSpPr>
          <p:spPr>
            <a:xfrm>
              <a:off x="5885202" y="6114222"/>
              <a:ext cx="1273573" cy="44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Tracking</a:t>
              </a: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E8805FFD-2304-1849-92D1-E26487E1FF3A}"/>
              </a:ext>
            </a:extLst>
          </p:cNvPr>
          <p:cNvSpPr txBox="1"/>
          <p:nvPr/>
        </p:nvSpPr>
        <p:spPr>
          <a:xfrm>
            <a:off x="8330842" y="5260849"/>
            <a:ext cx="60465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E79"/>
                </a:solidFill>
                <a:latin typeface="+mj-lt"/>
              </a:rPr>
              <a:t>ZDC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0418D26-106D-DA45-9225-9DD4B130F88F}"/>
              </a:ext>
            </a:extLst>
          </p:cNvPr>
          <p:cNvSpPr txBox="1"/>
          <p:nvPr/>
        </p:nvSpPr>
        <p:spPr>
          <a:xfrm>
            <a:off x="7166667" y="5626246"/>
            <a:ext cx="176830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  <a:latin typeface="+mj-lt"/>
              </a:rPr>
              <a:t>Forward Tracking</a:t>
            </a:r>
          </a:p>
        </p:txBody>
      </p:sp>
      <p:pic>
        <p:nvPicPr>
          <p:cNvPr id="128" name="Picture 127" descr="GPD.png">
            <a:extLst>
              <a:ext uri="{FF2B5EF4-FFF2-40B4-BE49-F238E27FC236}">
                <a16:creationId xmlns:a16="http://schemas.microsoft.com/office/drawing/2014/main" id="{C2C88161-3DCE-0B47-97C1-1A36B89E4B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9" y="5393543"/>
            <a:ext cx="2110740" cy="125730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D6DD4211-CE19-1D49-A209-3E49392F2CF2}"/>
              </a:ext>
            </a:extLst>
          </p:cNvPr>
          <p:cNvSpPr txBox="1"/>
          <p:nvPr/>
        </p:nvSpPr>
        <p:spPr>
          <a:xfrm>
            <a:off x="5327882" y="5062480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exclusive DIS</a:t>
            </a:r>
          </a:p>
        </p:txBody>
      </p:sp>
    </p:spTree>
    <p:extLst>
      <p:ext uri="{BB962C8B-B14F-4D97-AF65-F5344CB8AC3E}">
        <p14:creationId xmlns:p14="http://schemas.microsoft.com/office/powerpoint/2010/main" val="2200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 animBg="1"/>
      <p:bldP spid="89" grpId="0" animBg="1"/>
      <p:bldP spid="90" grpId="0" animBg="1"/>
      <p:bldP spid="95" grpId="0"/>
      <p:bldP spid="96" grpId="0"/>
      <p:bldP spid="106" grpId="0" animBg="1"/>
      <p:bldP spid="106" grpId="1" animBg="1"/>
      <p:bldP spid="106" grpId="2" animBg="1"/>
      <p:bldP spid="106" grpId="3" animBg="1"/>
      <p:bldP spid="91" grpId="0"/>
      <p:bldP spid="92" grpId="0"/>
      <p:bldP spid="93" grpId="0"/>
      <p:bldP spid="94" grpId="0"/>
      <p:bldP spid="107" grpId="0"/>
      <p:bldP spid="120" grpId="0"/>
      <p:bldP spid="122" grpId="0"/>
      <p:bldP spid="126" grpId="0" animBg="1"/>
      <p:bldP spid="127" grpId="0" animBg="1"/>
      <p:bldP spid="1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80EC0-E539-E841-9E06-9ECC96A7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092" y="6588684"/>
            <a:ext cx="392853" cy="282094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0BD65E-1D12-DA46-AF4E-50E8C2D2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Tracking Detectors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BE96F-573E-C047-9152-F178703AB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3676" r="4411"/>
          <a:stretch/>
        </p:blipFill>
        <p:spPr>
          <a:xfrm>
            <a:off x="2911288" y="1243854"/>
            <a:ext cx="3403390" cy="2026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C9051-BAD0-ED44-ACEE-E7CC678A0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88" t="36771" r="45578" b="13998"/>
          <a:stretch/>
        </p:blipFill>
        <p:spPr>
          <a:xfrm>
            <a:off x="0" y="4090275"/>
            <a:ext cx="2502471" cy="248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BDC765-7B3E-714B-B6E1-77343AC03CC3}"/>
              </a:ext>
            </a:extLst>
          </p:cNvPr>
          <p:cNvSpPr txBox="1"/>
          <p:nvPr/>
        </p:nvSpPr>
        <p:spPr>
          <a:xfrm>
            <a:off x="0" y="506661"/>
            <a:ext cx="35113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14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M</a:t>
            </a:r>
            <a:r>
              <a:rPr lang="en-US" sz="10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onolithic</a:t>
            </a:r>
            <a:r>
              <a:rPr lang="en-US" sz="14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 A</a:t>
            </a:r>
            <a:r>
              <a:rPr lang="en-US" sz="10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ctive</a:t>
            </a:r>
            <a:r>
              <a:rPr lang="en-US" sz="14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 P</a:t>
            </a:r>
            <a:r>
              <a:rPr lang="en-US" sz="10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ixel</a:t>
            </a:r>
            <a:r>
              <a:rPr lang="en-US" sz="14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 S</a:t>
            </a:r>
            <a:r>
              <a:rPr lang="en-US" sz="10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ilicon</a:t>
            </a:r>
            <a:r>
              <a:rPr lang="en-US" sz="1400" b="1" dirty="0">
                <a:solidFill>
                  <a:srgbClr val="0432FF"/>
                </a:solidFill>
                <a:effectLst/>
                <a:latin typeface="+mj-lt"/>
                <a:cs typeface="Calibri" panose="020F0502020204030204" pitchFamily="34" charset="0"/>
              </a:rPr>
              <a:t> Tracker: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1 single technology: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 65-nm MAPS</a:t>
            </a:r>
          </a:p>
          <a:p>
            <a:pPr marL="354330" lvl="1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small pixels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(10 </a:t>
            </a:r>
            <a:r>
              <a:rPr lang="en-US" sz="1400" b="0" dirty="0">
                <a:solidFill>
                  <a:schemeClr val="tx1"/>
                </a:solidFill>
                <a:effectLst/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m) and </a:t>
            </a:r>
          </a:p>
          <a:p>
            <a:pPr marL="182880" lvl="1">
              <a:buClr>
                <a:srgbClr val="0432FF"/>
              </a:buClr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 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power 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consumption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</a:p>
          <a:p>
            <a:pPr marL="182880" lvl="1">
              <a:buClr>
                <a:srgbClr val="0432FF"/>
              </a:buClr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 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(&lt;20 </a:t>
            </a:r>
            <a:r>
              <a:rPr lang="en-US" sz="1400" b="0" dirty="0" err="1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mW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/cm</a:t>
            </a:r>
            <a:r>
              <a:rPr lang="en-US" sz="1400" b="0" baseline="3000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2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)</a:t>
            </a:r>
          </a:p>
          <a:p>
            <a:pPr marL="182880" lvl="1">
              <a:buClr>
                <a:srgbClr val="0432FF"/>
              </a:buClr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   low material budget </a:t>
            </a:r>
          </a:p>
          <a:p>
            <a:pPr marL="182880" lvl="1">
              <a:buClr>
                <a:srgbClr val="0432FF"/>
              </a:buClr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   (0.05% to 0.55% X/X</a:t>
            </a:r>
            <a:r>
              <a:rPr lang="en-US" sz="1400" baseline="-25000" dirty="0">
                <a:latin typeface="+mj-lt"/>
                <a:cs typeface="Calibri" panose="020F0502020204030204" pitchFamily="34" charset="0"/>
              </a:rPr>
              <a:t>0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 / layer)</a:t>
            </a:r>
            <a:endParaRPr lang="en-US" sz="1400" b="0" dirty="0">
              <a:solidFill>
                <a:schemeClr val="tx1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marL="354330" lvl="1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based on ALICE ITS3 </a:t>
            </a:r>
          </a:p>
          <a:p>
            <a:pPr marL="182880" lvl="1">
              <a:buClr>
                <a:srgbClr val="0432FF"/>
              </a:buClr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 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development</a:t>
            </a:r>
          </a:p>
          <a:p>
            <a:pPr marL="354330" lvl="1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MAPS Vertex layers</a:t>
            </a:r>
          </a:p>
          <a:p>
            <a:pPr marL="354330" lvl="1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MAPS Barrel, forward and </a:t>
            </a:r>
          </a:p>
          <a:p>
            <a:pPr marL="182880" lvl="1">
              <a:buClr>
                <a:srgbClr val="0432FF"/>
              </a:buClr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    backward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disks</a:t>
            </a:r>
          </a:p>
          <a:p>
            <a:pPr marL="182880" lvl="1">
              <a:buClr>
                <a:srgbClr val="0432FF"/>
              </a:buClr>
            </a:pPr>
            <a:r>
              <a:rPr lang="en-US" sz="1400" dirty="0">
                <a:solidFill>
                  <a:srgbClr val="0432FF"/>
                </a:solidFill>
                <a:latin typeface="+mj-lt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+mj-lt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rgbClr val="0432FF"/>
                </a:solidFill>
                <a:latin typeface="+mj-lt"/>
                <a:cs typeface="Calibri" panose="020F0502020204030204" pitchFamily="34" charset="0"/>
                <a:sym typeface="Wingdings" pitchFamily="2" charset="2"/>
              </a:rPr>
              <a:t>synergy with ALICE-3 especially </a:t>
            </a:r>
          </a:p>
          <a:p>
            <a:pPr marL="182880" lvl="1">
              <a:buClr>
                <a:srgbClr val="0432FF"/>
              </a:buClr>
            </a:pPr>
            <a:r>
              <a:rPr lang="en-US" sz="1400" dirty="0">
                <a:solidFill>
                  <a:srgbClr val="0432FF"/>
                </a:solidFill>
                <a:latin typeface="+mj-lt"/>
                <a:cs typeface="Calibri" panose="020F0502020204030204" pitchFamily="34" charset="0"/>
                <a:sym typeface="Wingdings" pitchFamily="2" charset="2"/>
              </a:rPr>
              <a:t>     with the R&amp;D on fast MAPS </a:t>
            </a:r>
            <a:endParaRPr lang="en-US" sz="1400" b="0" dirty="0">
              <a:solidFill>
                <a:srgbClr val="0432FF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009876-075F-A240-A62F-315F38BB5E7E}"/>
              </a:ext>
            </a:extLst>
          </p:cNvPr>
          <p:cNvCxnSpPr>
            <a:cxnSpLocks/>
          </p:cNvCxnSpPr>
          <p:nvPr/>
        </p:nvCxnSpPr>
        <p:spPr>
          <a:xfrm flipV="1">
            <a:off x="2588559" y="2353236"/>
            <a:ext cx="1492623" cy="142538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CD1DC-B0E6-254C-915F-16E98DBFA01F}"/>
              </a:ext>
            </a:extLst>
          </p:cNvPr>
          <p:cNvCxnSpPr>
            <a:cxnSpLocks/>
          </p:cNvCxnSpPr>
          <p:nvPr/>
        </p:nvCxnSpPr>
        <p:spPr>
          <a:xfrm flipH="1" flipV="1">
            <a:off x="4888398" y="2325683"/>
            <a:ext cx="1451890" cy="144621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147A78-0390-124A-973E-FCE0B27EC099}"/>
              </a:ext>
            </a:extLst>
          </p:cNvPr>
          <p:cNvSpPr txBox="1"/>
          <p:nvPr/>
        </p:nvSpPr>
        <p:spPr>
          <a:xfrm>
            <a:off x="6214814" y="528113"/>
            <a:ext cx="29291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16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M</a:t>
            </a:r>
            <a:r>
              <a:rPr lang="en-US" sz="10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ulti</a:t>
            </a:r>
            <a:r>
              <a:rPr lang="en-US" sz="16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 P</a:t>
            </a:r>
            <a:r>
              <a:rPr lang="en-US" sz="10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attern</a:t>
            </a:r>
            <a:r>
              <a:rPr lang="en-US" sz="16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 G</a:t>
            </a:r>
            <a:r>
              <a:rPr lang="en-US" sz="10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as</a:t>
            </a:r>
            <a:r>
              <a:rPr lang="en-US" sz="16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 D</a:t>
            </a:r>
            <a:r>
              <a:rPr lang="en-US" sz="10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etectors</a:t>
            </a:r>
            <a:r>
              <a:rPr lang="en-US" sz="1600" b="1" dirty="0">
                <a:solidFill>
                  <a:srgbClr val="0432FF"/>
                </a:solidFill>
                <a:latin typeface="+mj-lt"/>
                <a:cs typeface="Calibri" panose="020F0502020204030204" pitchFamily="34" charset="0"/>
              </a:rPr>
              <a:t>:</a:t>
            </a:r>
            <a:endParaRPr lang="en-US" sz="1600" b="0" dirty="0">
              <a:solidFill>
                <a:srgbClr val="0432FF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b="0" dirty="0">
                <a:effectLst/>
                <a:latin typeface="+mj-lt"/>
                <a:cs typeface="Calibri" panose="020F0502020204030204" pitchFamily="34" charset="0"/>
              </a:rPr>
              <a:t>additional space points at large radii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b="0" dirty="0">
                <a:effectLst/>
                <a:latin typeface="+mj-lt"/>
                <a:cs typeface="Calibri" panose="020F0502020204030204" pitchFamily="34" charset="0"/>
              </a:rPr>
              <a:t>Cylindrical </a:t>
            </a:r>
            <a:r>
              <a:rPr lang="en-US" sz="1400" b="0" dirty="0" err="1">
                <a:effectLst/>
                <a:latin typeface="+mj-lt"/>
                <a:cs typeface="Calibri" panose="020F0502020204030204" pitchFamily="34" charset="0"/>
              </a:rPr>
              <a:t>microMEGAS</a:t>
            </a:r>
            <a:endParaRPr lang="en-US" sz="1400" dirty="0">
              <a:latin typeface="+mj-lt"/>
              <a:cs typeface="Calibri" panose="020F0502020204030204" pitchFamily="34" charset="0"/>
            </a:endParaRPr>
          </a:p>
          <a:p>
            <a:pPr>
              <a:buClr>
                <a:srgbClr val="0432FF"/>
              </a:buClr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    </a:t>
            </a:r>
            <a:r>
              <a:rPr lang="en-US" sz="1200" dirty="0">
                <a:solidFill>
                  <a:srgbClr val="0432FF"/>
                </a:solidFill>
                <a:latin typeface="+mj-lt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Additional space point for    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         pattern recognition / redundancy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     </a:t>
            </a:r>
            <a:r>
              <a:rPr lang="en-US" sz="1200" dirty="0">
                <a:solidFill>
                  <a:srgbClr val="0432FF"/>
                </a:solidFill>
                <a:latin typeface="+mj-lt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alibri" panose="020F0502020204030204" pitchFamily="34" charset="0"/>
                <a:sym typeface="Wingdings" pitchFamily="2" charset="2"/>
              </a:rPr>
              <a:t> Ongoing geometry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  <a:sym typeface="Wingdings" pitchFamily="2" charset="2"/>
              </a:rPr>
              <a:t>          optimization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 </a:t>
            </a:r>
          </a:p>
          <a:p>
            <a:pPr>
              <a:buClr>
                <a:srgbClr val="0432FF"/>
              </a:buClr>
            </a:pPr>
            <a:endParaRPr lang="en-US" sz="800" b="0" dirty="0">
              <a:effectLst/>
              <a:latin typeface="+mj-lt"/>
              <a:cs typeface="Calibri" panose="020F0502020204030204" pitchFamily="34" charset="0"/>
            </a:endParaRPr>
          </a:p>
          <a:p>
            <a:pPr>
              <a:buClr>
                <a:srgbClr val="0432FF"/>
              </a:buClr>
            </a:pPr>
            <a:endParaRPr lang="en-US" sz="800" b="0" dirty="0">
              <a:effectLst/>
              <a:latin typeface="+mj-lt"/>
              <a:cs typeface="Calibri" panose="020F050202020403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l-GR" sz="1400" dirty="0">
                <a:latin typeface="+mj-lt"/>
                <a:cs typeface="Calibri" panose="020F0502020204030204" pitchFamily="34" charset="0"/>
              </a:rPr>
              <a:t>μ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RWELL planar layer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      just before </a:t>
            </a:r>
            <a:r>
              <a:rPr lang="en-US" sz="1400" dirty="0" err="1">
                <a:latin typeface="+mj-lt"/>
                <a:cs typeface="Calibri" panose="020F0502020204030204" pitchFamily="34" charset="0"/>
              </a:rPr>
              <a:t>hpDIRC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    </a:t>
            </a:r>
            <a:r>
              <a:rPr lang="en-US" sz="1200" dirty="0">
                <a:solidFill>
                  <a:srgbClr val="0432FF"/>
                </a:solidFill>
                <a:latin typeface="+mj-lt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Impact point and direction for the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         ring seeding of </a:t>
            </a:r>
            <a:r>
              <a:rPr lang="en-US" sz="1200" dirty="0" err="1">
                <a:latin typeface="+mj-lt"/>
                <a:cs typeface="Calibri" panose="020F0502020204030204" pitchFamily="34" charset="0"/>
              </a:rPr>
              <a:t>hpDIRC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    </a:t>
            </a:r>
            <a:r>
              <a:rPr lang="en-US" sz="1200" dirty="0">
                <a:solidFill>
                  <a:srgbClr val="0432FF"/>
                </a:solidFill>
                <a:latin typeface="+mj-lt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Additional space point for pattern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        recognition / redundancy </a:t>
            </a:r>
          </a:p>
          <a:p>
            <a:pPr>
              <a:buClr>
                <a:srgbClr val="0432FF"/>
              </a:buClr>
            </a:pPr>
            <a:endParaRPr lang="en-US" sz="800" dirty="0">
              <a:latin typeface="+mj-lt"/>
              <a:cs typeface="Calibri" panose="020F0502020204030204" pitchFamily="34" charset="0"/>
            </a:endParaRPr>
          </a:p>
          <a:p>
            <a:pPr marL="171450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Two MPGD disks each beyond Si disks in forward and backward direction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</a:rPr>
              <a:t>   </a:t>
            </a:r>
            <a:r>
              <a:rPr lang="en-US" sz="1200" dirty="0">
                <a:solidFill>
                  <a:srgbClr val="0432FF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2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To provide sufficient hits under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       large backgrounds to compensate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       for large Si integration </a:t>
            </a:r>
            <a:r>
              <a:rPr lang="en-US" sz="1200" dirty="0">
                <a:cs typeface="Calibri" panose="020F0502020204030204" pitchFamily="34" charset="0"/>
                <a:sym typeface="Wingdings" panose="05000000000000000000" pitchFamily="2" charset="2"/>
              </a:rPr>
              <a:t>time </a:t>
            </a:r>
            <a:r>
              <a:rPr lang="en-US" sz="12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frame</a:t>
            </a:r>
            <a:endParaRPr lang="en-US" sz="1200" dirty="0">
              <a:latin typeface="+mj-lt"/>
              <a:cs typeface="Calibri" panose="020F0502020204030204" pitchFamily="34" charset="0"/>
            </a:endParaRPr>
          </a:p>
          <a:p>
            <a:pPr marL="171450" indent="-171450">
              <a:buClr>
                <a:srgbClr val="0432FF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9FB23DE-D39F-CB45-9B3B-872171A2F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r="50000" b="15966"/>
          <a:stretch/>
        </p:blipFill>
        <p:spPr>
          <a:xfrm>
            <a:off x="6898310" y="5254014"/>
            <a:ext cx="1685896" cy="1279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0E3A9A-F6FB-7C4A-AD63-0C298F4BDC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" t="5767" r="2604" b="2842"/>
          <a:stretch/>
        </p:blipFill>
        <p:spPr>
          <a:xfrm>
            <a:off x="2528047" y="3798794"/>
            <a:ext cx="3878625" cy="18825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ECE0DC-FC69-334B-A596-0FF1E19040D6}"/>
              </a:ext>
            </a:extLst>
          </p:cNvPr>
          <p:cNvSpPr/>
          <p:nvPr/>
        </p:nvSpPr>
        <p:spPr>
          <a:xfrm>
            <a:off x="2803712" y="5811925"/>
            <a:ext cx="107576" cy="100853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A6E2E-9C87-0740-81EE-2FAA194FCAD2}"/>
              </a:ext>
            </a:extLst>
          </p:cNvPr>
          <p:cNvSpPr txBox="1"/>
          <p:nvPr/>
        </p:nvSpPr>
        <p:spPr>
          <a:xfrm>
            <a:off x="2891118" y="5735170"/>
            <a:ext cx="162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MAPS Barrel + Disks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A95A8-C0FE-154D-9AC1-9211B04E7200}"/>
              </a:ext>
            </a:extLst>
          </p:cNvPr>
          <p:cNvSpPr/>
          <p:nvPr/>
        </p:nvSpPr>
        <p:spPr>
          <a:xfrm>
            <a:off x="2794747" y="5984811"/>
            <a:ext cx="107576" cy="100853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63F973-6CFA-E64C-A116-B7FF34F42E2F}"/>
              </a:ext>
            </a:extLst>
          </p:cNvPr>
          <p:cNvSpPr txBox="1"/>
          <p:nvPr/>
        </p:nvSpPr>
        <p:spPr>
          <a:xfrm>
            <a:off x="2882153" y="5908056"/>
            <a:ext cx="172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MPGD Barrels + Disks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904506-B300-A54E-B7D3-0F91D77B47B0}"/>
              </a:ext>
            </a:extLst>
          </p:cNvPr>
          <p:cNvSpPr/>
          <p:nvPr/>
        </p:nvSpPr>
        <p:spPr>
          <a:xfrm>
            <a:off x="2785783" y="6164421"/>
            <a:ext cx="107576" cy="1008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74A2B2-60B1-5041-B984-3DD4325E8D28}"/>
              </a:ext>
            </a:extLst>
          </p:cNvPr>
          <p:cNvSpPr txBox="1"/>
          <p:nvPr/>
        </p:nvSpPr>
        <p:spPr>
          <a:xfrm>
            <a:off x="2873189" y="6087666"/>
            <a:ext cx="1625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AC-LGAD based </a:t>
            </a:r>
            <a:r>
              <a:rPr lang="en-US" sz="1200" dirty="0" err="1"/>
              <a:t>ToF</a:t>
            </a:r>
            <a:endParaRPr lang="en-US" sz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364F04-096B-0147-A398-0AB12A19E25E}"/>
              </a:ext>
            </a:extLst>
          </p:cNvPr>
          <p:cNvGrpSpPr/>
          <p:nvPr/>
        </p:nvGrpSpPr>
        <p:grpSpPr>
          <a:xfrm>
            <a:off x="8194253" y="2047077"/>
            <a:ext cx="949747" cy="461665"/>
            <a:chOff x="4215786" y="840980"/>
            <a:chExt cx="94974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295370-AAC2-414D-A2B8-60D75EDCB5DF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28" name="Picture 2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C89F9A4-A817-1D45-A76A-69655D9B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9E2152-589E-5445-9B3B-1CBA9269AF77}"/>
              </a:ext>
            </a:extLst>
          </p:cNvPr>
          <p:cNvGrpSpPr/>
          <p:nvPr/>
        </p:nvGrpSpPr>
        <p:grpSpPr>
          <a:xfrm>
            <a:off x="88148" y="3541145"/>
            <a:ext cx="949747" cy="461665"/>
            <a:chOff x="4215786" y="840980"/>
            <a:chExt cx="949747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912C24-4407-D04C-8C99-D9314971936F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165C117-B84C-D74B-B0F1-2BA4A8965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518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10065</TotalTime>
  <Words>4380</Words>
  <Application>Microsoft Macintosh PowerPoint</Application>
  <PresentationFormat>On-screen Show (4:3)</PresentationFormat>
  <Paragraphs>939</Paragraphs>
  <Slides>52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1" baseType="lpstr">
      <vt:lpstr>Arial</vt:lpstr>
      <vt:lpstr>Arial Italic</vt:lpstr>
      <vt:lpstr>ArialMT</vt:lpstr>
      <vt:lpstr>Bookman Old Style</vt:lpstr>
      <vt:lpstr>Calibri</vt:lpstr>
      <vt:lpstr>Cambria Math</vt:lpstr>
      <vt:lpstr>CMSS10</vt:lpstr>
      <vt:lpstr>CMSS8</vt:lpstr>
      <vt:lpstr>Comic Sans MS</vt:lpstr>
      <vt:lpstr>ComputerModernSans-MathitalicRegular10pt</vt:lpstr>
      <vt:lpstr>ComputerModernSans-Regular10pt</vt:lpstr>
      <vt:lpstr>Corbel</vt:lpstr>
      <vt:lpstr>Helvetica</vt:lpstr>
      <vt:lpstr>Symbol</vt:lpstr>
      <vt:lpstr>Tahoma</vt:lpstr>
      <vt:lpstr>Times New Roman</vt:lpstr>
      <vt:lpstr>Wingdings</vt:lpstr>
      <vt:lpstr>Office Theme</vt:lpstr>
      <vt:lpstr>Equation</vt:lpstr>
      <vt:lpstr>The electron-ion collider –  A world-wide unique collider  to unravel the 3d structure  of visible matter</vt:lpstr>
      <vt:lpstr>EIC Probes for 3d Spatial Imaging</vt:lpstr>
      <vt:lpstr>The EIC Accelerator</vt:lpstr>
      <vt:lpstr>Facts about EIC</vt:lpstr>
      <vt:lpstr>Complementarity for 1st-IR &amp; 2nd-IR</vt:lpstr>
      <vt:lpstr>EIC Detector Concept</vt:lpstr>
      <vt:lpstr>Experimental Equipment Scope</vt:lpstr>
      <vt:lpstr>ePIC - General Purpose Detector</vt:lpstr>
      <vt:lpstr>ePIC Tracking Detectors</vt:lpstr>
      <vt:lpstr>ePIC Calorimetry</vt:lpstr>
      <vt:lpstr>ePIC Particle Identification Detectors</vt:lpstr>
      <vt:lpstr>Streaming Readout Architecture</vt:lpstr>
      <vt:lpstr>Interaction Region Layout</vt:lpstr>
      <vt:lpstr>Far-Forward Detectors</vt:lpstr>
      <vt:lpstr>Measurements</vt:lpstr>
      <vt:lpstr>DVCS at EIC</vt:lpstr>
      <vt:lpstr>2+1d-Imaging in coordinate space </vt:lpstr>
      <vt:lpstr>What can we learn</vt:lpstr>
      <vt:lpstr>PowerPoint Presentation</vt:lpstr>
      <vt:lpstr>Experimental Reality</vt:lpstr>
      <vt:lpstr>BH Fraction</vt:lpstr>
      <vt:lpstr>Rosenbluth Separation</vt:lpstr>
      <vt:lpstr>Impact of reduced scattered proton acceptance</vt:lpstr>
      <vt:lpstr>Far-Forward Detectors: Roman Pots</vt:lpstr>
      <vt:lpstr>Disentangle Different CFFs and constrain GPDs</vt:lpstr>
      <vt:lpstr>DVCS and TCS</vt:lpstr>
      <vt:lpstr>Disentangle different CFFs  GPDs</vt:lpstr>
      <vt:lpstr>What will we learn about 2d+1 structure of the proton</vt:lpstr>
      <vt:lpstr>How to access Gluons in DIS</vt:lpstr>
      <vt:lpstr>GPD Hg: J/ψ</vt:lpstr>
      <vt:lpstr>Exclusive Upsilon Production</vt:lpstr>
      <vt:lpstr>What about Nuclei?</vt:lpstr>
      <vt:lpstr>Neutron GPDs</vt:lpstr>
      <vt:lpstr>Diffraction in DIS at Small x</vt:lpstr>
      <vt:lpstr>Spatial Gluon Distribution from dσ/dt</vt:lpstr>
      <vt:lpstr>Vetoing Incoherent Events</vt:lpstr>
      <vt:lpstr>More Exclusive Processes at EIC </vt:lpstr>
      <vt:lpstr>The EIC Project</vt:lpstr>
      <vt:lpstr>Timeline: What is Coming</vt:lpstr>
      <vt:lpstr>PowerPoint Presentation</vt:lpstr>
      <vt:lpstr>PowerPoint Presentation</vt:lpstr>
      <vt:lpstr>Different Processes</vt:lpstr>
      <vt:lpstr>UPC: Access to GPD Eg</vt:lpstr>
      <vt:lpstr>UPC in dAu</vt:lpstr>
      <vt:lpstr>What is needed experimentally?         </vt:lpstr>
      <vt:lpstr>2+1 dimensional Imaging of Quarks &amp; Gluons</vt:lpstr>
      <vt:lpstr>BH rejection: 20 GeV x 250 GeV</vt:lpstr>
      <vt:lpstr>What about DVCS-BH ISR</vt:lpstr>
      <vt:lpstr>Key Observables for Saturation</vt:lpstr>
      <vt:lpstr>Inclusive Diffraction</vt:lpstr>
      <vt:lpstr>IR Requirements from Physics</vt:lpstr>
      <vt:lpstr>IR-Performance Highlights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824</cp:revision>
  <dcterms:created xsi:type="dcterms:W3CDTF">2019-04-29T20:50:32Z</dcterms:created>
  <dcterms:modified xsi:type="dcterms:W3CDTF">2024-01-18T17:35:10Z</dcterms:modified>
</cp:coreProperties>
</file>