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64" r:id="rId2"/>
    <p:sldId id="1397" r:id="rId3"/>
    <p:sldId id="258" r:id="rId4"/>
    <p:sldId id="257" r:id="rId5"/>
    <p:sldId id="256" r:id="rId6"/>
    <p:sldId id="274" r:id="rId7"/>
    <p:sldId id="1385" r:id="rId8"/>
    <p:sldId id="1398" r:id="rId9"/>
    <p:sldId id="1399" r:id="rId10"/>
    <p:sldId id="1384" r:id="rId11"/>
    <p:sldId id="261" r:id="rId12"/>
    <p:sldId id="1400" r:id="rId13"/>
    <p:sldId id="1403" r:id="rId14"/>
    <p:sldId id="1415" r:id="rId15"/>
    <p:sldId id="1405" r:id="rId16"/>
    <p:sldId id="1412" r:id="rId17"/>
    <p:sldId id="1410" r:id="rId18"/>
    <p:sldId id="1414" r:id="rId19"/>
    <p:sldId id="273" r:id="rId20"/>
    <p:sldId id="1411" r:id="rId21"/>
    <p:sldId id="1402" r:id="rId22"/>
    <p:sldId id="1401" r:id="rId23"/>
    <p:sldId id="1404" r:id="rId24"/>
    <p:sldId id="266" r:id="rId25"/>
    <p:sldId id="267" r:id="rId26"/>
    <p:sldId id="268" r:id="rId27"/>
    <p:sldId id="26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712" y="16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6020238163003E-2"/>
          <c:y val="0.18975141116867841"/>
          <c:w val="0.8254547105313883"/>
          <c:h val="0.79933728420845107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10-4DAB-9609-8BB7B27C5F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10-4DAB-9609-8BB7B27C5F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910-4DAB-9609-8BB7B27C5F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910-4DAB-9609-8BB7B27C5F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910-4DAB-9609-8BB7B27C5F66}"/>
              </c:ext>
            </c:extLst>
          </c:dPt>
          <c:dPt>
            <c:idx val="5"/>
            <c:bubble3D val="0"/>
            <c:explosion val="2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910-4DAB-9609-8BB7B27C5F66}"/>
              </c:ext>
            </c:extLst>
          </c:dPt>
          <c:dLbls>
            <c:dLbl>
              <c:idx val="0"/>
              <c:numFmt formatCode="0.00%" sourceLinked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N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910-4DAB-9609-8BB7B27C5F66}"/>
                </c:ext>
              </c:extLst>
            </c:dLbl>
            <c:dLbl>
              <c:idx val="1"/>
              <c:numFmt formatCode="0.00%" sourceLinked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N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910-4DAB-9609-8BB7B27C5F66}"/>
                </c:ext>
              </c:extLst>
            </c:dLbl>
            <c:dLbl>
              <c:idx val="2"/>
              <c:numFmt formatCode="0.00%" sourceLinked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N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1910-4DAB-9609-8BB7B27C5F66}"/>
                </c:ext>
              </c:extLst>
            </c:dLbl>
            <c:dLbl>
              <c:idx val="3"/>
              <c:numFmt formatCode="0.00%" sourceLinked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N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1910-4DAB-9609-8BB7B27C5F66}"/>
                </c:ext>
              </c:extLst>
            </c:dLbl>
            <c:dLbl>
              <c:idx val="4"/>
              <c:numFmt formatCode="0.00%" sourceLinked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N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1910-4DAB-9609-8BB7B27C5F66}"/>
                </c:ext>
              </c:extLst>
            </c:dLbl>
            <c:dLbl>
              <c:idx val="5"/>
              <c:numFmt formatCode="0.00%" sourceLinked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N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1910-4DAB-9609-8BB7B27C5F66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srgbClr val="4472C4"/>
                </a:solidFill>
              </a:ln>
              <a:effectLst/>
            </c:spPr>
            <c:dLblPos val="bestFit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第五嫉妒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0.53028711040209897</c:v>
                </c:pt>
                <c:pt idx="1">
                  <c:v>0.26390207377622399</c:v>
                </c:pt>
                <c:pt idx="2" formatCode="0.00E+00">
                  <c:v>3.2631298384798599E-2</c:v>
                </c:pt>
                <c:pt idx="3" formatCode="0.00E+00">
                  <c:v>8.6367204388985E-2</c:v>
                </c:pt>
                <c:pt idx="4" formatCode="0.00E+00">
                  <c:v>8.6812238960962199E-2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910-4DAB-9609-8BB7B27C5F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gapWidth val="100"/>
        <c:splitType val="pos"/>
        <c:splitPos val="3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D6C15-6EA2-4DCC-83CC-0345C667E3CE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368B8-237E-47DC-BC08-9FF84FF608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17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59592-8563-4FB4-AB82-36EF03F5AA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4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368B8-237E-47DC-BC08-9FF84FF6080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32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368B8-237E-47DC-BC08-9FF84FF6080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68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368B8-237E-47DC-BC08-9FF84FF6080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63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368B8-237E-47DC-BC08-9FF84FF6080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4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589A-F986-45E5-935F-1C13C6611D2B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 sz="2000" b="1">
                <a:latin typeface="Arial Black" panose="020B0A04020102020204" pitchFamily="34" charset="0"/>
                <a:cs typeface="Times New Roman" panose="02020603050405020304" pitchFamily="18" charset="0"/>
              </a:defRPr>
            </a:lvl1pPr>
          </a:lstStyle>
          <a:p>
            <a:fld id="{205362E4-FC83-48D3-80E0-C52B1B28CD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33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24EE-4357-42C5-B755-BAA216A7C823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28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2C0E-095B-4F86-AD3F-8591BF05AA23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50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344B-81E1-4DE9-AFE7-0FE2E63A5FC7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7736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E614-876F-4F6A-AA31-CB8EC7E333F4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853" y="6356351"/>
            <a:ext cx="2002717" cy="365125"/>
          </a:xfrm>
        </p:spPr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44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2E68-1B93-46C9-986B-7440BAE659C0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3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8655-6302-4556-8F3E-AC4836440C0B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4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F35B-C401-4499-AD28-BC1CD0356CA3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54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C52A-F02E-4892-829E-A74BB2EB50E6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 b="1">
                <a:latin typeface="Arial Black" panose="020B0A04020102020204" pitchFamily="34" charset="0"/>
              </a:defRPr>
            </a:lvl1pPr>
          </a:lstStyle>
          <a:p>
            <a:fld id="{205362E4-FC83-48D3-80E0-C52B1B28CD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185527B-398C-7173-6123-FCC646989D43}"/>
              </a:ext>
            </a:extLst>
          </p:cNvPr>
          <p:cNvSpPr txBox="1"/>
          <p:nvPr userDrawn="1"/>
        </p:nvSpPr>
        <p:spPr>
          <a:xfrm>
            <a:off x="8341433" y="6338857"/>
            <a:ext cx="631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kern="1200" dirty="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/19</a:t>
            </a:r>
            <a:endParaRPr lang="zh-CN" altLang="en-US" sz="2000" b="1" kern="1200" dirty="0">
              <a:solidFill>
                <a:schemeClr val="tx1">
                  <a:tint val="75000"/>
                </a:schemeClr>
              </a:solidFill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7802-8089-4733-B76E-C944613EB1A6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53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505D-F112-440A-B6AC-2ABE0D3BDF37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26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681B-4033-4C4C-AD7E-07A338B4C714}" type="datetime1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150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05362E4-FC83-48D3-80E0-C52B1B28CD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731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chart" Target="../charts/chart1.xml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openxmlformats.org/officeDocument/2006/relationships/chart" Target="../charts/chart1.xml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.png"/><Relationship Id="rId26" Type="http://schemas.openxmlformats.org/officeDocument/2006/relationships/image" Target="../media/image412.png"/><Relationship Id="rId3" Type="http://schemas.openxmlformats.org/officeDocument/2006/relationships/image" Target="../media/image4.png"/><Relationship Id="rId42" Type="http://schemas.openxmlformats.org/officeDocument/2006/relationships/image" Target="../media/image10.png"/><Relationship Id="rId34" Type="http://schemas.openxmlformats.org/officeDocument/2006/relationships/image" Target="../media/image32.png"/><Relationship Id="rId38" Type="http://schemas.openxmlformats.org/officeDocument/2006/relationships/image" Target="../media/image8.png"/><Relationship Id="rId25" Type="http://schemas.openxmlformats.org/officeDocument/2006/relationships/image" Target="../media/image25.png"/><Relationship Id="rId33" Type="http://schemas.openxmlformats.org/officeDocument/2006/relationships/image" Target="../media/image31.png"/><Relationship Id="rId2" Type="http://schemas.openxmlformats.org/officeDocument/2006/relationships/image" Target="../media/image3.png"/><Relationship Id="rId41" Type="http://schemas.openxmlformats.org/officeDocument/2006/relationships/image" Target="../media/image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.png"/><Relationship Id="rId40" Type="http://schemas.openxmlformats.org/officeDocument/2006/relationships/image" Target="../media/image6.png"/><Relationship Id="rId24" Type="http://schemas.openxmlformats.org/officeDocument/2006/relationships/image" Target="../media/image24.png"/><Relationship Id="rId32" Type="http://schemas.openxmlformats.org/officeDocument/2006/relationships/image" Target="../media/image30.pn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36" Type="http://schemas.openxmlformats.org/officeDocument/2006/relationships/image" Target="../media/image611.png"/><Relationship Id="rId31" Type="http://schemas.openxmlformats.org/officeDocument/2006/relationships/image" Target="../media/image51.png"/><Relationship Id="rId44" Type="http://schemas.openxmlformats.org/officeDocument/2006/relationships/image" Target="../media/image12.png"/><Relationship Id="rId43" Type="http://schemas.openxmlformats.org/officeDocument/2006/relationships/image" Target="../media/image11.png"/><Relationship Id="rId22" Type="http://schemas.openxmlformats.org/officeDocument/2006/relationships/image" Target="../media/image22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image" Target="../media/image1050.png"/><Relationship Id="rId7" Type="http://schemas.openxmlformats.org/officeDocument/2006/relationships/image" Target="../media/image139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14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0.png"/><Relationship Id="rId18" Type="http://schemas.openxmlformats.org/officeDocument/2006/relationships/image" Target="../media/image180.png"/><Relationship Id="rId26" Type="http://schemas.openxmlformats.org/officeDocument/2006/relationships/image" Target="../media/image440.png"/><Relationship Id="rId39" Type="http://schemas.openxmlformats.org/officeDocument/2006/relationships/image" Target="../media/image570.png"/><Relationship Id="rId21" Type="http://schemas.openxmlformats.org/officeDocument/2006/relationships/image" Target="../media/image210.png"/><Relationship Id="rId34" Type="http://schemas.openxmlformats.org/officeDocument/2006/relationships/image" Target="../media/image520.png"/><Relationship Id="rId7" Type="http://schemas.openxmlformats.org/officeDocument/2006/relationships/image" Target="../media/image710.png"/><Relationship Id="rId12" Type="http://schemas.openxmlformats.org/officeDocument/2006/relationships/image" Target="../media/image1200.png"/><Relationship Id="rId17" Type="http://schemas.openxmlformats.org/officeDocument/2006/relationships/image" Target="../media/image170.png"/><Relationship Id="rId25" Type="http://schemas.openxmlformats.org/officeDocument/2006/relationships/image" Target="../media/image430.png"/><Relationship Id="rId33" Type="http://schemas.openxmlformats.org/officeDocument/2006/relationships/image" Target="../media/image510.png"/><Relationship Id="rId38" Type="http://schemas.openxmlformats.org/officeDocument/2006/relationships/image" Target="../media/image5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0.png"/><Relationship Id="rId20" Type="http://schemas.openxmlformats.org/officeDocument/2006/relationships/image" Target="../media/image200.png"/><Relationship Id="rId29" Type="http://schemas.openxmlformats.org/officeDocument/2006/relationships/image" Target="../media/image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11" Type="http://schemas.openxmlformats.org/officeDocument/2006/relationships/image" Target="../media/image1180.png"/><Relationship Id="rId24" Type="http://schemas.openxmlformats.org/officeDocument/2006/relationships/image" Target="../media/image420.png"/><Relationship Id="rId32" Type="http://schemas.openxmlformats.org/officeDocument/2006/relationships/image" Target="../media/image500.png"/><Relationship Id="rId37" Type="http://schemas.openxmlformats.org/officeDocument/2006/relationships/image" Target="../media/image550.png"/><Relationship Id="rId5" Type="http://schemas.openxmlformats.org/officeDocument/2006/relationships/image" Target="../media/image580.png"/><Relationship Id="rId15" Type="http://schemas.openxmlformats.org/officeDocument/2006/relationships/image" Target="../media/image151.png"/><Relationship Id="rId23" Type="http://schemas.openxmlformats.org/officeDocument/2006/relationships/image" Target="../media/image411.png"/><Relationship Id="rId28" Type="http://schemas.openxmlformats.org/officeDocument/2006/relationships/image" Target="../media/image460.png"/><Relationship Id="rId36" Type="http://schemas.openxmlformats.org/officeDocument/2006/relationships/image" Target="../media/image540.png"/><Relationship Id="rId10" Type="http://schemas.openxmlformats.org/officeDocument/2006/relationships/image" Target="../media/image1010.png"/><Relationship Id="rId19" Type="http://schemas.openxmlformats.org/officeDocument/2006/relationships/image" Target="../media/image190.png"/><Relationship Id="rId31" Type="http://schemas.openxmlformats.org/officeDocument/2006/relationships/image" Target="../media/image490.png"/><Relationship Id="rId4" Type="http://schemas.openxmlformats.org/officeDocument/2006/relationships/image" Target="../media/image410.png"/><Relationship Id="rId9" Type="http://schemas.openxmlformats.org/officeDocument/2006/relationships/image" Target="../media/image910.png"/><Relationship Id="rId14" Type="http://schemas.openxmlformats.org/officeDocument/2006/relationships/image" Target="../media/image1400.png"/><Relationship Id="rId22" Type="http://schemas.openxmlformats.org/officeDocument/2006/relationships/image" Target="../media/image400.png"/><Relationship Id="rId27" Type="http://schemas.openxmlformats.org/officeDocument/2006/relationships/image" Target="../media/image450.png"/><Relationship Id="rId30" Type="http://schemas.openxmlformats.org/officeDocument/2006/relationships/image" Target="../media/image480.png"/><Relationship Id="rId35" Type="http://schemas.openxmlformats.org/officeDocument/2006/relationships/image" Target="../media/image530.png"/><Relationship Id="rId8" Type="http://schemas.openxmlformats.org/officeDocument/2006/relationships/image" Target="../media/image810.png"/><Relationship Id="rId3" Type="http://schemas.openxmlformats.org/officeDocument/2006/relationships/image" Target="../media/image3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13" Type="http://schemas.openxmlformats.org/officeDocument/2006/relationships/image" Target="../media/image1340.png"/><Relationship Id="rId3" Type="http://schemas.openxmlformats.org/officeDocument/2006/relationships/image" Target="../media/image147.jpg"/><Relationship Id="rId7" Type="http://schemas.openxmlformats.org/officeDocument/2006/relationships/image" Target="../media/image151.jpg"/><Relationship Id="rId12" Type="http://schemas.openxmlformats.org/officeDocument/2006/relationships/image" Target="../media/image1330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11" Type="http://schemas.openxmlformats.org/officeDocument/2006/relationships/image" Target="../media/image1320.png"/><Relationship Id="rId5" Type="http://schemas.openxmlformats.org/officeDocument/2006/relationships/image" Target="../media/image149.jpg"/><Relationship Id="rId10" Type="http://schemas.openxmlformats.org/officeDocument/2006/relationships/image" Target="../media/image1310.png"/><Relationship Id="rId4" Type="http://schemas.openxmlformats.org/officeDocument/2006/relationships/image" Target="../media/image148.jpg"/><Relationship Id="rId9" Type="http://schemas.openxmlformats.org/officeDocument/2006/relationships/image" Target="../media/image15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13" Type="http://schemas.openxmlformats.org/officeDocument/2006/relationships/image" Target="../media/image146.png"/><Relationship Id="rId3" Type="http://schemas.openxmlformats.org/officeDocument/2006/relationships/image" Target="../media/image155.jpg"/><Relationship Id="rId7" Type="http://schemas.openxmlformats.org/officeDocument/2006/relationships/image" Target="../media/image159.jpg"/><Relationship Id="rId12" Type="http://schemas.openxmlformats.org/officeDocument/2006/relationships/image" Target="../media/image1450.png"/><Relationship Id="rId17" Type="http://schemas.openxmlformats.org/officeDocument/2006/relationships/image" Target="../media/image150.png"/><Relationship Id="rId2" Type="http://schemas.openxmlformats.org/officeDocument/2006/relationships/image" Target="../media/image154.jp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g"/><Relationship Id="rId11" Type="http://schemas.openxmlformats.org/officeDocument/2006/relationships/image" Target="../media/image1440.png"/><Relationship Id="rId5" Type="http://schemas.openxmlformats.org/officeDocument/2006/relationships/image" Target="../media/image157.jpg"/><Relationship Id="rId15" Type="http://schemas.openxmlformats.org/officeDocument/2006/relationships/image" Target="../media/image148.png"/><Relationship Id="rId10" Type="http://schemas.openxmlformats.org/officeDocument/2006/relationships/image" Target="../media/image1430.png"/><Relationship Id="rId4" Type="http://schemas.openxmlformats.org/officeDocument/2006/relationships/image" Target="../media/image156.jpg"/><Relationship Id="rId9" Type="http://schemas.openxmlformats.org/officeDocument/2006/relationships/image" Target="../media/image161.jpg"/><Relationship Id="rId1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image" Target="../media/image47.png"/><Relationship Id="rId15" Type="http://schemas.openxmlformats.org/officeDocument/2006/relationships/image" Target="../media/image51.emf"/><Relationship Id="rId10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image" Target="../media/image59.png"/><Relationship Id="rId15" Type="http://schemas.openxmlformats.org/officeDocument/2006/relationships/image" Target="../media/image53.png"/><Relationship Id="rId10" Type="http://schemas.openxmlformats.org/officeDocument/2006/relationships/image" Target="../media/image58.emf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>
            <a:extLst>
              <a:ext uri="{FF2B5EF4-FFF2-40B4-BE49-F238E27FC236}">
                <a16:creationId xmlns:a16="http://schemas.microsoft.com/office/drawing/2014/main" id="{98255055-CF31-3EF8-F351-95911AC3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37" y="906268"/>
            <a:ext cx="78187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effectLst>
                  <a:glow>
                    <a:schemeClr val="bg1"/>
                  </a:glow>
                  <a:outerShdw sx="1000" sy="1000" algn="tl">
                    <a:srgbClr val="000000"/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Nucleon GPDs </a:t>
            </a:r>
          </a:p>
          <a:p>
            <a:pPr algn="ctr">
              <a:defRPr/>
            </a:pPr>
            <a:r>
              <a:rPr lang="en-US" altLang="zh-CN" sz="4000" b="1" dirty="0">
                <a:effectLst>
                  <a:glow>
                    <a:schemeClr val="bg1"/>
                  </a:glow>
                  <a:outerShdw sx="1000" sy="1000" algn="tl">
                    <a:srgbClr val="000000"/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from </a:t>
            </a:r>
          </a:p>
          <a:p>
            <a:pPr algn="ctr">
              <a:defRPr/>
            </a:pPr>
            <a:r>
              <a:rPr lang="en-US" altLang="zh-CN" sz="4000" b="1" dirty="0">
                <a:effectLst>
                  <a:glow>
                    <a:schemeClr val="bg1"/>
                  </a:glow>
                  <a:outerShdw sx="1000" sy="1000" algn="tl">
                    <a:srgbClr val="000000"/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Basis Light-front Quantization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908BECF-2CB4-FABC-E3C9-318A9455F3C4}"/>
              </a:ext>
            </a:extLst>
          </p:cNvPr>
          <p:cNvSpPr txBox="1">
            <a:spLocks noChangeArrowheads="1"/>
          </p:cNvSpPr>
          <p:nvPr/>
        </p:nvSpPr>
        <p:spPr>
          <a:xfrm>
            <a:off x="2038282" y="2958064"/>
            <a:ext cx="5067431" cy="3025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Xingbo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Zhao</a:t>
            </a:r>
          </a:p>
          <a:p>
            <a:pPr marL="0" indent="0" algn="ctr">
              <a:buNone/>
              <a:defRPr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With</a:t>
            </a:r>
          </a:p>
          <a:p>
            <a:pPr marL="0" indent="0" algn="ctr">
              <a:buNone/>
              <a:defRPr/>
            </a:pPr>
            <a:endParaRPr lang="en-US" altLang="zh-C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Chandan Mondal, </a:t>
            </a:r>
            <a:r>
              <a:rPr lang="en-US" altLang="zh-CN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Siqi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Xu, Ziqi Zhang, Yiping Liu, Yang Li, James Vary </a:t>
            </a:r>
          </a:p>
          <a:p>
            <a:pPr marL="0" indent="0" algn="ctr">
              <a:buNone/>
              <a:defRPr/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(BLFQ collaboration)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22F7799D-1C15-075A-2B48-45EB195C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82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Workshop on Generalized Parton Distributions for Nucleon Tomography in the EIC Era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January 19,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23239-1655-2BDE-D168-96EC6FEF7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0" y="3129405"/>
            <a:ext cx="1999571" cy="2317259"/>
          </a:xfrm>
          <a:prstGeom prst="rect">
            <a:avLst/>
          </a:prstGeom>
        </p:spPr>
      </p:pic>
      <p:pic>
        <p:nvPicPr>
          <p:cNvPr id="13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1FF1ABB3-E4D8-1120-56DD-05D2CDDAE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648"/>
          <a:stretch/>
        </p:blipFill>
        <p:spPr>
          <a:xfrm>
            <a:off x="1963306" y="53288"/>
            <a:ext cx="4868605" cy="9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1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BD47B6-4825-003A-9274-7445747F35F3}"/>
                  </a:ext>
                </a:extLst>
              </p:cNvPr>
              <p:cNvSpPr/>
              <p:nvPr/>
            </p:nvSpPr>
            <p:spPr>
              <a:xfrm>
                <a:off x="-279350" y="960501"/>
                <a:ext cx="6897013" cy="44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BD47B6-4825-003A-9274-7445747F3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9350" y="960501"/>
                <a:ext cx="6897013" cy="446404"/>
              </a:xfrm>
              <a:prstGeom prst="rect">
                <a:avLst/>
              </a:prstGeom>
              <a:blipFill>
                <a:blip r:embed="rId2"/>
                <a:stretch>
                  <a:fillRect t="-105479" b="-160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B6B17B-B3CB-908C-513E-2DB20BA98281}"/>
                  </a:ext>
                </a:extLst>
              </p:cNvPr>
              <p:cNvSpPr txBox="1"/>
              <p:nvPr/>
            </p:nvSpPr>
            <p:spPr>
              <a:xfrm>
                <a:off x="160966" y="5532191"/>
                <a:ext cx="385919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𝑞𝑞𝑞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~ 3</m:t>
                    </m:r>
                  </m:oMath>
                </a14:m>
                <a:r>
                  <a:rPr lang="en-CN" sz="2000" dirty="0">
                    <a:latin typeface="Franklin Gothic Medium" panose="020B0603020102020204" pitchFamily="34" charset="0"/>
                  </a:rPr>
                  <a:t> color singlet state</a:t>
                </a:r>
                <a:r>
                  <a:rPr lang="en-US" altLang="zh-CN" sz="2000" dirty="0">
                    <a:latin typeface="Franklin Gothic Medium" panose="020B0603020102020204" pitchFamily="34" charset="0"/>
                  </a:rPr>
                  <a:t>s</a:t>
                </a:r>
                <a:endParaRPr lang="en-CN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B6B17B-B3CB-908C-513E-2DB20BA9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6" y="5532191"/>
                <a:ext cx="3859198" cy="307777"/>
              </a:xfrm>
              <a:prstGeom prst="rect">
                <a:avLst/>
              </a:prstGeom>
              <a:blipFill>
                <a:blip r:embed="rId3"/>
                <a:stretch>
                  <a:fillRect l="-3791" t="-26000" r="-3318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D2A2D0-EA0B-3209-3EC4-466EF892D1EC}"/>
                  </a:ext>
                </a:extLst>
              </p:cNvPr>
              <p:cNvSpPr txBox="1"/>
              <p:nvPr/>
            </p:nvSpPr>
            <p:spPr>
              <a:xfrm>
                <a:off x="160966" y="5888104"/>
                <a:ext cx="37294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𝑞𝑞𝑞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CN" sz="2000" dirty="0">
                    <a:latin typeface="Franklin Gothic Medium" panose="020B0603020102020204" pitchFamily="34" charset="0"/>
                  </a:rPr>
                  <a:t> color singlet state</a:t>
                </a:r>
                <a:r>
                  <a:rPr lang="en-US" sz="2000" dirty="0">
                    <a:latin typeface="Franklin Gothic Medium" panose="020B0603020102020204" pitchFamily="34" charset="0"/>
                  </a:rPr>
                  <a:t>s</a:t>
                </a:r>
                <a:endParaRPr lang="en-CN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D2A2D0-EA0B-3209-3EC4-466EF892D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6" y="5888104"/>
                <a:ext cx="3729419" cy="307777"/>
              </a:xfrm>
              <a:prstGeom prst="rect">
                <a:avLst/>
              </a:prstGeom>
              <a:blipFill>
                <a:blip r:embed="rId4"/>
                <a:stretch>
                  <a:fillRect l="-3922" t="-26000" r="-3431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FD00D5-BD80-6B67-44E7-34A0A7539EB9}"/>
                  </a:ext>
                </a:extLst>
              </p:cNvPr>
              <p:cNvSpPr txBox="1"/>
              <p:nvPr/>
            </p:nvSpPr>
            <p:spPr>
              <a:xfrm>
                <a:off x="6834697" y="5505437"/>
                <a:ext cx="1680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Franklin Gothic Medium" panose="020B0603020102020204" pitchFamily="34" charset="0"/>
                  </a:rPr>
                  <a:t>2</a:t>
                </a:r>
                <a:r>
                  <a:rPr lang="zh-CN" altLang="en-US" dirty="0">
                    <a:latin typeface="Franklin Gothic Medium" panose="020B0603020102020204" pitchFamily="34" charset="0"/>
                  </a:rPr>
                  <a:t> </a:t>
                </a:r>
                <a:r>
                  <a:rPr lang="en-US" altLang="zh-CN" dirty="0">
                    <a:latin typeface="Franklin Gothic Medium" panose="020B0603020102020204" pitchFamily="34" charset="0"/>
                  </a:rPr>
                  <a:t>octet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⨂</m:t>
                    </m:r>
                  </m:oMath>
                </a14:m>
                <a:r>
                  <a:rPr lang="zh-CN" altLang="en-US" dirty="0">
                    <a:latin typeface="Franklin Gothic Medium" panose="020B0603020102020204" pitchFamily="34" charset="0"/>
                  </a:rPr>
                  <a:t> </a:t>
                </a:r>
                <a:r>
                  <a:rPr lang="en-US" altLang="zh-CN" dirty="0">
                    <a:latin typeface="Franklin Gothic Medium" panose="020B0603020102020204" pitchFamily="34" charset="0"/>
                  </a:rPr>
                  <a:t>octet</a:t>
                </a:r>
                <a:endParaRPr lang="en-CN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FD00D5-BD80-6B67-44E7-34A0A7539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697" y="5505437"/>
                <a:ext cx="1680653" cy="369332"/>
              </a:xfrm>
              <a:prstGeom prst="rect">
                <a:avLst/>
              </a:prstGeom>
              <a:blipFill>
                <a:blip r:embed="rId5"/>
                <a:stretch>
                  <a:fillRect l="-2899" t="-8197" r="-2899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B7BA1C-5FB5-C90F-8F77-6DFC78B00717}"/>
                  </a:ext>
                </a:extLst>
              </p:cNvPr>
              <p:cNvSpPr txBox="1"/>
              <p:nvPr/>
            </p:nvSpPr>
            <p:spPr>
              <a:xfrm>
                <a:off x="4613076" y="5501413"/>
                <a:ext cx="2004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Franklin Gothic Medium" panose="020B0603020102020204" pitchFamily="34" charset="0"/>
                  </a:rPr>
                  <a:t>1</a:t>
                </a:r>
                <a:r>
                  <a:rPr lang="zh-CN" altLang="en-US" dirty="0">
                    <a:latin typeface="Franklin Gothic Medium" panose="020B0603020102020204" pitchFamily="34" charset="0"/>
                  </a:rPr>
                  <a:t> </a:t>
                </a:r>
                <a:r>
                  <a:rPr lang="en-US" altLang="zh-CN" dirty="0">
                    <a:latin typeface="Franklin Gothic Medium" panose="020B0603020102020204" pitchFamily="34" charset="0"/>
                  </a:rPr>
                  <a:t>singlet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⨂</m:t>
                    </m:r>
                  </m:oMath>
                </a14:m>
                <a:r>
                  <a:rPr lang="zh-CN" altLang="en-US" dirty="0">
                    <a:latin typeface="Franklin Gothic Medium" panose="020B0603020102020204" pitchFamily="34" charset="0"/>
                  </a:rPr>
                  <a:t> </a:t>
                </a:r>
                <a:r>
                  <a:rPr lang="en-US" altLang="zh-CN" dirty="0">
                    <a:latin typeface="Franklin Gothic Medium" panose="020B0603020102020204" pitchFamily="34" charset="0"/>
                  </a:rPr>
                  <a:t>singlet</a:t>
                </a:r>
                <a:endParaRPr lang="en-CN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B7BA1C-5FB5-C90F-8F77-6DFC78B00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076" y="5501413"/>
                <a:ext cx="2004588" cy="369332"/>
              </a:xfrm>
              <a:prstGeom prst="rect">
                <a:avLst/>
              </a:prstGeom>
              <a:blipFill>
                <a:blip r:embed="rId6"/>
                <a:stretch>
                  <a:fillRect l="-2736" t="-8197" r="-2128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BD5F7-2F19-0A78-BDB4-99B84FC0CC40}"/>
                  </a:ext>
                </a:extLst>
              </p:cNvPr>
              <p:cNvSpPr txBox="1"/>
              <p:nvPr/>
            </p:nvSpPr>
            <p:spPr>
              <a:xfrm>
                <a:off x="4613076" y="5857518"/>
                <a:ext cx="1680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Franklin Gothic Medium" panose="020B0603020102020204" pitchFamily="34" charset="0"/>
                  </a:rPr>
                  <a:t>2</a:t>
                </a:r>
                <a:r>
                  <a:rPr lang="zh-CN" altLang="en-US" dirty="0">
                    <a:latin typeface="Franklin Gothic Medium" panose="020B0603020102020204" pitchFamily="34" charset="0"/>
                  </a:rPr>
                  <a:t> </a:t>
                </a:r>
                <a:r>
                  <a:rPr lang="en-US" altLang="zh-CN" dirty="0">
                    <a:latin typeface="Franklin Gothic Medium" panose="020B0603020102020204" pitchFamily="34" charset="0"/>
                  </a:rPr>
                  <a:t>octet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⨂</m:t>
                    </m:r>
                  </m:oMath>
                </a14:m>
                <a:r>
                  <a:rPr lang="zh-CN" altLang="en-US" dirty="0">
                    <a:latin typeface="Franklin Gothic Medium" panose="020B0603020102020204" pitchFamily="34" charset="0"/>
                  </a:rPr>
                  <a:t> </a:t>
                </a:r>
                <a:r>
                  <a:rPr lang="en-US" altLang="zh-CN" dirty="0">
                    <a:latin typeface="Franklin Gothic Medium" panose="020B0603020102020204" pitchFamily="34" charset="0"/>
                  </a:rPr>
                  <a:t>octet</a:t>
                </a:r>
                <a:endParaRPr lang="en-CN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BD5F7-2F19-0A78-BDB4-99B84FC0C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076" y="5857518"/>
                <a:ext cx="1680653" cy="369332"/>
              </a:xfrm>
              <a:prstGeom prst="rect">
                <a:avLst/>
              </a:prstGeom>
              <a:blipFill>
                <a:blip r:embed="rId7"/>
                <a:stretch>
                  <a:fillRect l="-3273" t="-10000" r="-2909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/>
              <p:nvPr/>
            </p:nvSpPr>
            <p:spPr>
              <a:xfrm>
                <a:off x="6659024" y="1009922"/>
                <a:ext cx="24849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CN" dirty="0">
                    <a:latin typeface="Franklin Gothic Medium" panose="020B06030201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.5</m:t>
                    </m:r>
                  </m:oMath>
                </a14:m>
                <a:endParaRPr lang="en-CN" dirty="0">
                  <a:latin typeface="Franklin Gothic Medium" panose="020B06030201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024" y="1009922"/>
                <a:ext cx="2484976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4">
                <a:extLst>
                  <a:ext uri="{FF2B5EF4-FFF2-40B4-BE49-F238E27FC236}">
                    <a16:creationId xmlns:a16="http://schemas.microsoft.com/office/drawing/2014/main" id="{244011B5-3016-F659-F544-5BEC0268371F}"/>
                  </a:ext>
                </a:extLst>
              </p:cNvPr>
              <p:cNvSpPr txBox="1"/>
              <p:nvPr/>
            </p:nvSpPr>
            <p:spPr>
              <a:xfrm>
                <a:off x="160966" y="6265735"/>
                <a:ext cx="339484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N" sz="2000" dirty="0">
                    <a:latin typeface="Franklin Gothic Medium" panose="020B0603020102020204" pitchFamily="34" charset="0"/>
                  </a:rPr>
                  <a:t> color singlet state</a:t>
                </a:r>
              </a:p>
            </p:txBody>
          </p:sp>
        </mc:Choice>
        <mc:Fallback xmlns="">
          <p:sp>
            <p:nvSpPr>
              <p:cNvPr id="3" name="TextBox 14">
                <a:extLst>
                  <a:ext uri="{FF2B5EF4-FFF2-40B4-BE49-F238E27FC236}">
                    <a16:creationId xmlns:a16="http://schemas.microsoft.com/office/drawing/2014/main" id="{244011B5-3016-F659-F544-5BEC02683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6" y="6265735"/>
                <a:ext cx="3394840" cy="307777"/>
              </a:xfrm>
              <a:prstGeom prst="rect">
                <a:avLst/>
              </a:prstGeom>
              <a:blipFill>
                <a:blip r:embed="rId9"/>
                <a:stretch>
                  <a:fillRect l="-4309" t="-26000" r="-3950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AFDA1670-807F-999C-3B68-BCD3090489FA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Fock</a:t>
            </a:r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 Sector Decomposition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7BCD603-4665-0C9C-FF05-8320D52DC848}"/>
              </a:ext>
            </a:extLst>
          </p:cNvPr>
          <p:cNvGrpSpPr/>
          <p:nvPr/>
        </p:nvGrpSpPr>
        <p:grpSpPr>
          <a:xfrm>
            <a:off x="934283" y="826245"/>
            <a:ext cx="7275433" cy="4675168"/>
            <a:chOff x="3275028" y="1339346"/>
            <a:chExt cx="6263654" cy="406400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7" name="图表 46">
                  <a:extLst>
                    <a:ext uri="{FF2B5EF4-FFF2-40B4-BE49-F238E27FC236}">
                      <a16:creationId xmlns:a16="http://schemas.microsoft.com/office/drawing/2014/main" id="{4E072D15-A33A-D03B-E124-BA433527AB95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194527407"/>
                    </p:ext>
                  </p:extLst>
                </p:nvPr>
              </p:nvGraphicFramePr>
              <p:xfrm>
                <a:off x="3275028" y="1339346"/>
                <a:ext cx="6263654" cy="4064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</mc:Choice>
          <mc:Fallback xmlns="">
            <p:graphicFrame>
              <p:nvGraphicFramePr>
                <p:cNvPr id="47" name="图表 46">
                  <a:extLst>
                    <a:ext uri="{FF2B5EF4-FFF2-40B4-BE49-F238E27FC236}">
                      <a16:creationId xmlns:a16="http://schemas.microsoft.com/office/drawing/2014/main" id="{4E072D15-A33A-D03B-E124-BA433527AB95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194527407"/>
                    </p:ext>
                  </p:extLst>
                </p:nvPr>
              </p:nvGraphicFramePr>
              <p:xfrm>
                <a:off x="3275028" y="1339346"/>
                <a:ext cx="6263654" cy="4064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1"/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7">
                  <a:extLst>
                    <a:ext uri="{FF2B5EF4-FFF2-40B4-BE49-F238E27FC236}">
                      <a16:creationId xmlns:a16="http://schemas.microsoft.com/office/drawing/2014/main" id="{146995D6-A82D-0B25-6EA2-0ADA0ADB32FB}"/>
                    </a:ext>
                  </a:extLst>
                </p:cNvPr>
                <p:cNvSpPr txBox="1"/>
                <p:nvPr/>
              </p:nvSpPr>
              <p:spPr>
                <a:xfrm>
                  <a:off x="4459515" y="2167131"/>
                  <a:ext cx="726036" cy="372597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𝑞𝑞𝑞𝑔</m:t>
                            </m:r>
                          </m:e>
                        </m:d>
                      </m:oMath>
                    </m:oMathPara>
                  </a14:m>
                  <a:endParaRPr lang="en-CN" sz="1600" dirty="0">
                    <a:latin typeface="Franklin Gothic Medium" panose="020B06030201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7">
                  <a:extLst>
                    <a:ext uri="{FF2B5EF4-FFF2-40B4-BE49-F238E27FC236}">
                      <a16:creationId xmlns:a16="http://schemas.microsoft.com/office/drawing/2014/main" id="{146995D6-A82D-0B25-6EA2-0ADA0ADB32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9515" y="2167131"/>
                  <a:ext cx="726036" cy="37259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427ED83F-E6A1-48A9-008D-0E2EBFBFCEDF}"/>
                    </a:ext>
                  </a:extLst>
                </p:cNvPr>
                <p:cNvSpPr txBox="1"/>
                <p:nvPr/>
              </p:nvSpPr>
              <p:spPr>
                <a:xfrm>
                  <a:off x="7665341" y="4556436"/>
                  <a:ext cx="1005384" cy="321051"/>
                </a:xfrm>
                <a:prstGeom prst="rect">
                  <a:avLst/>
                </a:prstGeom>
                <a:noFill/>
                <a:ln w="19050">
                  <a:solidFill>
                    <a:schemeClr val="accent3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𝑞𝑞𝑞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altLang="zh-CN" sz="1800" b="0" dirty="0">
                    <a:latin typeface="Franklin Gothic Medium" panose="020B0603020102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427ED83F-E6A1-48A9-008D-0E2EBFBFC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5341" y="4556436"/>
                  <a:ext cx="1005384" cy="321051"/>
                </a:xfrm>
                <a:prstGeom prst="rect">
                  <a:avLst/>
                </a:prstGeom>
                <a:blipFill>
                  <a:blip r:embed="rId13"/>
                  <a:stretch>
                    <a:fillRect r="-5670" b="-4762"/>
                  </a:stretch>
                </a:blipFill>
                <a:ln w="19050">
                  <a:solidFill>
                    <a:schemeClr val="accent3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EF69ADA2-A14F-1004-D2A8-E341E7AA39D1}"/>
                    </a:ext>
                  </a:extLst>
                </p:cNvPr>
                <p:cNvSpPr txBox="1"/>
                <p:nvPr/>
              </p:nvSpPr>
              <p:spPr>
                <a:xfrm>
                  <a:off x="6406855" y="3962115"/>
                  <a:ext cx="1078173" cy="445706"/>
                </a:xfrm>
                <a:prstGeom prst="rect">
                  <a:avLst/>
                </a:prstGeom>
                <a:noFill/>
                <a:ln w="19050">
                  <a:solidFill>
                    <a:schemeClr val="accent4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𝑞𝑞𝑞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zh-CN" altLang="en-US" dirty="0">
                    <a:latin typeface="Franklin Gothic Medium" panose="020B06030201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EF69ADA2-A14F-1004-D2A8-E341E7AA39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6855" y="3962115"/>
                  <a:ext cx="1078173" cy="445706"/>
                </a:xfrm>
                <a:prstGeom prst="rect">
                  <a:avLst/>
                </a:prstGeom>
                <a:blipFill>
                  <a:blip r:embed="rId14"/>
                  <a:stretch>
                    <a:fillRect r="-5769"/>
                  </a:stretch>
                </a:blipFill>
                <a:ln w="1905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5">
                  <a:extLst>
                    <a:ext uri="{FF2B5EF4-FFF2-40B4-BE49-F238E27FC236}">
                      <a16:creationId xmlns:a16="http://schemas.microsoft.com/office/drawing/2014/main" id="{6B72BDE3-9820-3B63-434E-D5244800BE1A}"/>
                    </a:ext>
                  </a:extLst>
                </p:cNvPr>
                <p:cNvSpPr txBox="1"/>
                <p:nvPr/>
              </p:nvSpPr>
              <p:spPr>
                <a:xfrm>
                  <a:off x="3361976" y="4314329"/>
                  <a:ext cx="652241" cy="372597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𝑞𝑞𝑞</m:t>
                            </m:r>
                          </m:e>
                        </m:d>
                      </m:oMath>
                    </m:oMathPara>
                  </a14:m>
                  <a:endParaRPr lang="en-CN" sz="1600" dirty="0">
                    <a:latin typeface="Franklin Gothic Medium" panose="020B0603020102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5">
                  <a:extLst>
                    <a:ext uri="{FF2B5EF4-FFF2-40B4-BE49-F238E27FC236}">
                      <a16:creationId xmlns:a16="http://schemas.microsoft.com/office/drawing/2014/main" id="{6B72BDE3-9820-3B63-434E-D5244800BE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1976" y="4314329"/>
                  <a:ext cx="652241" cy="37259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905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E536ABD3-C90D-45BF-2C28-87EF0535062B}"/>
                    </a:ext>
                  </a:extLst>
                </p:cNvPr>
                <p:cNvSpPr txBox="1"/>
                <p:nvPr/>
              </p:nvSpPr>
              <p:spPr>
                <a:xfrm>
                  <a:off x="8535572" y="2757537"/>
                  <a:ext cx="1003110" cy="321051"/>
                </a:xfrm>
                <a:prstGeom prst="rect">
                  <a:avLst/>
                </a:prstGeom>
                <a:noFill/>
                <a:ln w="19050">
                  <a:solidFill>
                    <a:schemeClr val="accent5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𝑞𝑞𝑞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zh-CN" altLang="en-US" dirty="0">
                    <a:latin typeface="Franklin Gothic Medium" panose="020B0603020102020204" pitchFamily="34" charset="0"/>
                  </a:endParaRPr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E536ABD3-C90D-45BF-2C28-87EF053506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5572" y="2757537"/>
                  <a:ext cx="1003110" cy="321051"/>
                </a:xfrm>
                <a:prstGeom prst="rect">
                  <a:avLst/>
                </a:prstGeom>
                <a:blipFill>
                  <a:blip r:embed="rId16"/>
                  <a:stretch>
                    <a:fillRect r="-6701" b="-4688"/>
                  </a:stretch>
                </a:blipFill>
                <a:ln w="19050">
                  <a:solidFill>
                    <a:schemeClr val="accent5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E772A7-5171-11C1-A66F-7B6E9352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350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 GPDs (contributions from all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Fock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sectors) </a:t>
                </a:r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has positive distribution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is negative, consistent with FF data</a:t>
                </a:r>
                <a:endParaRPr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blipFill>
                <a:blip r:embed="rId3"/>
                <a:stretch>
                  <a:fillRect l="-601" t="-5000" b="-1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CF60C593-7142-6820-101D-21593742C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2638" y="830783"/>
            <a:ext cx="3225374" cy="2598217"/>
          </a:xfrm>
          <a:custGeom>
            <a:avLst/>
            <a:gdLst>
              <a:gd name="connsiteX0" fmla="*/ 0 w 3319755"/>
              <a:gd name="connsiteY0" fmla="*/ 0 h 2674247"/>
              <a:gd name="connsiteX1" fmla="*/ 1536916 w 3319755"/>
              <a:gd name="connsiteY1" fmla="*/ 0 h 2674247"/>
              <a:gd name="connsiteX2" fmla="*/ 1536916 w 3319755"/>
              <a:gd name="connsiteY2" fmla="*/ 207314 h 2674247"/>
              <a:gd name="connsiteX3" fmla="*/ 1786896 w 3319755"/>
              <a:gd name="connsiteY3" fmla="*/ 207314 h 2674247"/>
              <a:gd name="connsiteX4" fmla="*/ 1786896 w 3319755"/>
              <a:gd name="connsiteY4" fmla="*/ 0 h 2674247"/>
              <a:gd name="connsiteX5" fmla="*/ 3319755 w 3319755"/>
              <a:gd name="connsiteY5" fmla="*/ 0 h 2674247"/>
              <a:gd name="connsiteX6" fmla="*/ 3319755 w 3319755"/>
              <a:gd name="connsiteY6" fmla="*/ 2674247 h 2674247"/>
              <a:gd name="connsiteX7" fmla="*/ 0 w 3319755"/>
              <a:gd name="connsiteY7" fmla="*/ 2674247 h 26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9755" h="2674247">
                <a:moveTo>
                  <a:pt x="0" y="0"/>
                </a:moveTo>
                <a:lnTo>
                  <a:pt x="1536916" y="0"/>
                </a:lnTo>
                <a:lnTo>
                  <a:pt x="1536916" y="207314"/>
                </a:lnTo>
                <a:lnTo>
                  <a:pt x="1786896" y="207314"/>
                </a:lnTo>
                <a:lnTo>
                  <a:pt x="1786896" y="0"/>
                </a:lnTo>
                <a:lnTo>
                  <a:pt x="3319755" y="0"/>
                </a:lnTo>
                <a:lnTo>
                  <a:pt x="3319755" y="2674247"/>
                </a:lnTo>
                <a:lnTo>
                  <a:pt x="0" y="2674247"/>
                </a:lnTo>
                <a:close/>
              </a:path>
            </a:pathLst>
          </a:custGeom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F4C103D4-7ABE-19B4-9FDC-4A3AD25E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9FBA36E-FFC4-3828-B044-D76FD786A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2638" y="3459540"/>
            <a:ext cx="3382886" cy="2640530"/>
          </a:xfrm>
          <a:custGeom>
            <a:avLst/>
            <a:gdLst>
              <a:gd name="connsiteX0" fmla="*/ 2404396 w 5003599"/>
              <a:gd name="connsiteY0" fmla="*/ 65783 h 3905586"/>
              <a:gd name="connsiteX1" fmla="*/ 2404396 w 5003599"/>
              <a:gd name="connsiteY1" fmla="*/ 289449 h 3905586"/>
              <a:gd name="connsiteX2" fmla="*/ 2831993 w 5003599"/>
              <a:gd name="connsiteY2" fmla="*/ 289449 h 3905586"/>
              <a:gd name="connsiteX3" fmla="*/ 2831993 w 5003599"/>
              <a:gd name="connsiteY3" fmla="*/ 65783 h 3905586"/>
              <a:gd name="connsiteX4" fmla="*/ 0 w 5003599"/>
              <a:gd name="connsiteY4" fmla="*/ 0 h 3905586"/>
              <a:gd name="connsiteX5" fmla="*/ 5003599 w 5003599"/>
              <a:gd name="connsiteY5" fmla="*/ 0 h 3905586"/>
              <a:gd name="connsiteX6" fmla="*/ 5003599 w 5003599"/>
              <a:gd name="connsiteY6" fmla="*/ 3905586 h 3905586"/>
              <a:gd name="connsiteX7" fmla="*/ 0 w 5003599"/>
              <a:gd name="connsiteY7" fmla="*/ 3905586 h 390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3599" h="3905586">
                <a:moveTo>
                  <a:pt x="2404396" y="65783"/>
                </a:moveTo>
                <a:lnTo>
                  <a:pt x="2404396" y="289449"/>
                </a:lnTo>
                <a:lnTo>
                  <a:pt x="2831993" y="289449"/>
                </a:lnTo>
                <a:lnTo>
                  <a:pt x="2831993" y="65783"/>
                </a:lnTo>
                <a:close/>
                <a:moveTo>
                  <a:pt x="0" y="0"/>
                </a:moveTo>
                <a:lnTo>
                  <a:pt x="5003599" y="0"/>
                </a:lnTo>
                <a:lnTo>
                  <a:pt x="5003599" y="3905586"/>
                </a:lnTo>
                <a:lnTo>
                  <a:pt x="0" y="3905586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E5CB19E-FDB8-F293-4642-FA6882FD9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88" y="3452698"/>
            <a:ext cx="3227342" cy="2599803"/>
          </a:xfrm>
          <a:custGeom>
            <a:avLst/>
            <a:gdLst>
              <a:gd name="connsiteX0" fmla="*/ 1519615 w 3227342"/>
              <a:gd name="connsiteY0" fmla="*/ 10805 h 2599803"/>
              <a:gd name="connsiteX1" fmla="*/ 1519615 w 3227342"/>
              <a:gd name="connsiteY1" fmla="*/ 199677 h 2599803"/>
              <a:gd name="connsiteX2" fmla="*/ 1769595 w 3227342"/>
              <a:gd name="connsiteY2" fmla="*/ 199677 h 2599803"/>
              <a:gd name="connsiteX3" fmla="*/ 1769595 w 3227342"/>
              <a:gd name="connsiteY3" fmla="*/ 10805 h 2599803"/>
              <a:gd name="connsiteX4" fmla="*/ 0 w 3227342"/>
              <a:gd name="connsiteY4" fmla="*/ 0 h 2599803"/>
              <a:gd name="connsiteX5" fmla="*/ 3227342 w 3227342"/>
              <a:gd name="connsiteY5" fmla="*/ 0 h 2599803"/>
              <a:gd name="connsiteX6" fmla="*/ 3227342 w 3227342"/>
              <a:gd name="connsiteY6" fmla="*/ 2599803 h 2599803"/>
              <a:gd name="connsiteX7" fmla="*/ 0 w 3227342"/>
              <a:gd name="connsiteY7" fmla="*/ 2599803 h 25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342" h="2599803">
                <a:moveTo>
                  <a:pt x="1519615" y="10805"/>
                </a:moveTo>
                <a:lnTo>
                  <a:pt x="1519615" y="199677"/>
                </a:lnTo>
                <a:lnTo>
                  <a:pt x="1769595" y="199677"/>
                </a:lnTo>
                <a:lnTo>
                  <a:pt x="1769595" y="10805"/>
                </a:lnTo>
                <a:close/>
                <a:moveTo>
                  <a:pt x="0" y="0"/>
                </a:moveTo>
                <a:lnTo>
                  <a:pt x="3227342" y="0"/>
                </a:lnTo>
                <a:lnTo>
                  <a:pt x="3227342" y="2599803"/>
                </a:lnTo>
                <a:lnTo>
                  <a:pt x="0" y="2599803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8CADFB1-1E0F-E663-A180-D78D4FB6A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318" y="836965"/>
            <a:ext cx="3240044" cy="2592035"/>
          </a:xfrm>
          <a:custGeom>
            <a:avLst/>
            <a:gdLst>
              <a:gd name="connsiteX0" fmla="*/ 0 w 3240044"/>
              <a:gd name="connsiteY0" fmla="*/ 0 h 2592035"/>
              <a:gd name="connsiteX1" fmla="*/ 1534285 w 3240044"/>
              <a:gd name="connsiteY1" fmla="*/ 0 h 2592035"/>
              <a:gd name="connsiteX2" fmla="*/ 1534285 w 3240044"/>
              <a:gd name="connsiteY2" fmla="*/ 182690 h 2592035"/>
              <a:gd name="connsiteX3" fmla="*/ 1784265 w 3240044"/>
              <a:gd name="connsiteY3" fmla="*/ 182690 h 2592035"/>
              <a:gd name="connsiteX4" fmla="*/ 1784265 w 3240044"/>
              <a:gd name="connsiteY4" fmla="*/ 0 h 2592035"/>
              <a:gd name="connsiteX5" fmla="*/ 3240044 w 3240044"/>
              <a:gd name="connsiteY5" fmla="*/ 0 h 2592035"/>
              <a:gd name="connsiteX6" fmla="*/ 3240044 w 3240044"/>
              <a:gd name="connsiteY6" fmla="*/ 2592035 h 2592035"/>
              <a:gd name="connsiteX7" fmla="*/ 0 w 3240044"/>
              <a:gd name="connsiteY7" fmla="*/ 2592035 h 259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0044" h="2592035">
                <a:moveTo>
                  <a:pt x="0" y="0"/>
                </a:moveTo>
                <a:lnTo>
                  <a:pt x="1534285" y="0"/>
                </a:lnTo>
                <a:lnTo>
                  <a:pt x="1534285" y="182690"/>
                </a:lnTo>
                <a:lnTo>
                  <a:pt x="1784265" y="182690"/>
                </a:lnTo>
                <a:lnTo>
                  <a:pt x="1784265" y="0"/>
                </a:lnTo>
                <a:lnTo>
                  <a:pt x="3240044" y="0"/>
                </a:lnTo>
                <a:lnTo>
                  <a:pt x="3240044" y="2592035"/>
                </a:lnTo>
                <a:lnTo>
                  <a:pt x="0" y="2592035"/>
                </a:lnTo>
                <a:close/>
              </a:path>
            </a:pathLst>
          </a:cu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D9BCD931-1C99-6B8D-61AF-94E7859B0F4E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Gluon</a:t>
                </a:r>
                <a:r>
                  <a:rPr lang="en-US" altLang="zh-CN" sz="2000" b="0" dirty="0"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 GPDs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mainly contributes at small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region</a:t>
                </a:r>
                <a:endParaRPr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blipFill>
                <a:blip r:embed="rId3"/>
                <a:stretch>
                  <a:fillRect l="-601" t="-5833" b="-1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9345448A-625F-ABAB-6BF3-04CA6CF2B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8166" y="834324"/>
            <a:ext cx="3407464" cy="2593459"/>
          </a:xfrm>
          <a:custGeom>
            <a:avLst/>
            <a:gdLst>
              <a:gd name="connsiteX0" fmla="*/ 0 w 3407464"/>
              <a:gd name="connsiteY0" fmla="*/ 0 h 2593459"/>
              <a:gd name="connsiteX1" fmla="*/ 1583729 w 3407464"/>
              <a:gd name="connsiteY1" fmla="*/ 0 h 2593459"/>
              <a:gd name="connsiteX2" fmla="*/ 1583729 w 3407464"/>
              <a:gd name="connsiteY2" fmla="*/ 211644 h 2593459"/>
              <a:gd name="connsiteX3" fmla="*/ 2091781 w 3407464"/>
              <a:gd name="connsiteY3" fmla="*/ 211644 h 2593459"/>
              <a:gd name="connsiteX4" fmla="*/ 2091781 w 3407464"/>
              <a:gd name="connsiteY4" fmla="*/ 0 h 2593459"/>
              <a:gd name="connsiteX5" fmla="*/ 3407464 w 3407464"/>
              <a:gd name="connsiteY5" fmla="*/ 0 h 2593459"/>
              <a:gd name="connsiteX6" fmla="*/ 3407464 w 3407464"/>
              <a:gd name="connsiteY6" fmla="*/ 2593459 h 2593459"/>
              <a:gd name="connsiteX7" fmla="*/ 0 w 3407464"/>
              <a:gd name="connsiteY7" fmla="*/ 2593459 h 259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7464" h="2593459">
                <a:moveTo>
                  <a:pt x="0" y="0"/>
                </a:moveTo>
                <a:lnTo>
                  <a:pt x="1583729" y="0"/>
                </a:lnTo>
                <a:lnTo>
                  <a:pt x="1583729" y="211644"/>
                </a:lnTo>
                <a:lnTo>
                  <a:pt x="2091781" y="211644"/>
                </a:lnTo>
                <a:lnTo>
                  <a:pt x="2091781" y="0"/>
                </a:lnTo>
                <a:lnTo>
                  <a:pt x="3407464" y="0"/>
                </a:lnTo>
                <a:lnTo>
                  <a:pt x="3407464" y="2593459"/>
                </a:lnTo>
                <a:lnTo>
                  <a:pt x="0" y="2593459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902436-C7BB-B355-AE0E-B33325F8A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625" y="828590"/>
            <a:ext cx="3355367" cy="2600410"/>
          </a:xfrm>
          <a:custGeom>
            <a:avLst/>
            <a:gdLst>
              <a:gd name="connsiteX0" fmla="*/ 0 w 3355367"/>
              <a:gd name="connsiteY0" fmla="*/ 0 h 2600410"/>
              <a:gd name="connsiteX1" fmla="*/ 1531566 w 3355367"/>
              <a:gd name="connsiteY1" fmla="*/ 0 h 2600410"/>
              <a:gd name="connsiteX2" fmla="*/ 1531566 w 3355367"/>
              <a:gd name="connsiteY2" fmla="*/ 217378 h 2600410"/>
              <a:gd name="connsiteX3" fmla="*/ 1972320 w 3355367"/>
              <a:gd name="connsiteY3" fmla="*/ 217378 h 2600410"/>
              <a:gd name="connsiteX4" fmla="*/ 1972320 w 3355367"/>
              <a:gd name="connsiteY4" fmla="*/ 0 h 2600410"/>
              <a:gd name="connsiteX5" fmla="*/ 3355367 w 3355367"/>
              <a:gd name="connsiteY5" fmla="*/ 0 h 2600410"/>
              <a:gd name="connsiteX6" fmla="*/ 3355367 w 3355367"/>
              <a:gd name="connsiteY6" fmla="*/ 2600410 h 2600410"/>
              <a:gd name="connsiteX7" fmla="*/ 0 w 3355367"/>
              <a:gd name="connsiteY7" fmla="*/ 2600410 h 260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5367" h="2600410">
                <a:moveTo>
                  <a:pt x="0" y="0"/>
                </a:moveTo>
                <a:lnTo>
                  <a:pt x="1531566" y="0"/>
                </a:lnTo>
                <a:lnTo>
                  <a:pt x="1531566" y="217378"/>
                </a:lnTo>
                <a:lnTo>
                  <a:pt x="1972320" y="217378"/>
                </a:lnTo>
                <a:lnTo>
                  <a:pt x="1972320" y="0"/>
                </a:lnTo>
                <a:lnTo>
                  <a:pt x="3355367" y="0"/>
                </a:lnTo>
                <a:lnTo>
                  <a:pt x="3355367" y="2600410"/>
                </a:lnTo>
                <a:lnTo>
                  <a:pt x="0" y="2600410"/>
                </a:lnTo>
                <a:close/>
              </a:path>
            </a:pathLst>
          </a:custGeom>
        </p:spPr>
      </p:pic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750D2761-B96F-6E88-04C7-33C50676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51FA878-AA40-2F61-D5A4-6E74B2271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587" y="3429000"/>
            <a:ext cx="3468405" cy="2659110"/>
          </a:xfrm>
          <a:custGeom>
            <a:avLst/>
            <a:gdLst>
              <a:gd name="connsiteX0" fmla="*/ 2062452 w 4572235"/>
              <a:gd name="connsiteY0" fmla="*/ 27500 h 3505380"/>
              <a:gd name="connsiteX1" fmla="*/ 2062452 w 4572235"/>
              <a:gd name="connsiteY1" fmla="*/ 277480 h 3505380"/>
              <a:gd name="connsiteX2" fmla="*/ 2832284 w 4572235"/>
              <a:gd name="connsiteY2" fmla="*/ 277480 h 3505380"/>
              <a:gd name="connsiteX3" fmla="*/ 2832284 w 4572235"/>
              <a:gd name="connsiteY3" fmla="*/ 27500 h 3505380"/>
              <a:gd name="connsiteX4" fmla="*/ 0 w 4572235"/>
              <a:gd name="connsiteY4" fmla="*/ 0 h 3505380"/>
              <a:gd name="connsiteX5" fmla="*/ 4572235 w 4572235"/>
              <a:gd name="connsiteY5" fmla="*/ 0 h 3505380"/>
              <a:gd name="connsiteX6" fmla="*/ 4572235 w 4572235"/>
              <a:gd name="connsiteY6" fmla="*/ 3505380 h 3505380"/>
              <a:gd name="connsiteX7" fmla="*/ 0 w 4572235"/>
              <a:gd name="connsiteY7" fmla="*/ 3505380 h 350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235" h="3505380">
                <a:moveTo>
                  <a:pt x="2062452" y="27500"/>
                </a:moveTo>
                <a:lnTo>
                  <a:pt x="2062452" y="277480"/>
                </a:lnTo>
                <a:lnTo>
                  <a:pt x="2832284" y="277480"/>
                </a:lnTo>
                <a:lnTo>
                  <a:pt x="2832284" y="27500"/>
                </a:lnTo>
                <a:close/>
                <a:moveTo>
                  <a:pt x="0" y="0"/>
                </a:moveTo>
                <a:lnTo>
                  <a:pt x="4572235" y="0"/>
                </a:lnTo>
                <a:lnTo>
                  <a:pt x="4572235" y="3505380"/>
                </a:lnTo>
                <a:lnTo>
                  <a:pt x="0" y="350538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A54BE14-CF28-0919-2CEF-96FC8F355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8166" y="3429001"/>
            <a:ext cx="3563495" cy="2652824"/>
          </a:xfrm>
          <a:custGeom>
            <a:avLst/>
            <a:gdLst>
              <a:gd name="connsiteX0" fmla="*/ 0 w 4572235"/>
              <a:gd name="connsiteY0" fmla="*/ 0 h 3403775"/>
              <a:gd name="connsiteX1" fmla="*/ 2097001 w 4572235"/>
              <a:gd name="connsiteY1" fmla="*/ 0 h 3403775"/>
              <a:gd name="connsiteX2" fmla="*/ 2097001 w 4572235"/>
              <a:gd name="connsiteY2" fmla="*/ 284283 h 3403775"/>
              <a:gd name="connsiteX3" fmla="*/ 2820784 w 4572235"/>
              <a:gd name="connsiteY3" fmla="*/ 284283 h 3403775"/>
              <a:gd name="connsiteX4" fmla="*/ 2820784 w 4572235"/>
              <a:gd name="connsiteY4" fmla="*/ 0 h 3403775"/>
              <a:gd name="connsiteX5" fmla="*/ 4572235 w 4572235"/>
              <a:gd name="connsiteY5" fmla="*/ 0 h 3403775"/>
              <a:gd name="connsiteX6" fmla="*/ 4572235 w 4572235"/>
              <a:gd name="connsiteY6" fmla="*/ 3403775 h 3403775"/>
              <a:gd name="connsiteX7" fmla="*/ 0 w 4572235"/>
              <a:gd name="connsiteY7" fmla="*/ 3403775 h 340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235" h="3403775">
                <a:moveTo>
                  <a:pt x="0" y="0"/>
                </a:moveTo>
                <a:lnTo>
                  <a:pt x="2097001" y="0"/>
                </a:lnTo>
                <a:lnTo>
                  <a:pt x="2097001" y="284283"/>
                </a:lnTo>
                <a:lnTo>
                  <a:pt x="2820784" y="284283"/>
                </a:lnTo>
                <a:lnTo>
                  <a:pt x="2820784" y="0"/>
                </a:lnTo>
                <a:lnTo>
                  <a:pt x="4572235" y="0"/>
                </a:lnTo>
                <a:lnTo>
                  <a:pt x="4572235" y="3403775"/>
                </a:lnTo>
                <a:lnTo>
                  <a:pt x="0" y="3403775"/>
                </a:lnTo>
                <a:close/>
              </a:path>
            </a:pathLst>
          </a:cu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E4B180E9-FE69-466C-1383-CBA74B4003B2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4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GPDs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GPD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have small negative region around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~0.2</m:t>
                    </m:r>
                  </m:oMath>
                </a14:m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blipFill>
                <a:blip r:embed="rId3"/>
                <a:stretch>
                  <a:fillRect l="-601" t="-4167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27E2E7E2-BA53-8BF4-4E79-E070FCDF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3A9EFF0-5369-0164-4585-F0A5FE63C9CD}"/>
              </a:ext>
            </a:extLst>
          </p:cNvPr>
          <p:cNvGrpSpPr/>
          <p:nvPr/>
        </p:nvGrpSpPr>
        <p:grpSpPr>
          <a:xfrm>
            <a:off x="669088" y="823116"/>
            <a:ext cx="3358926" cy="2605707"/>
            <a:chOff x="669088" y="823116"/>
            <a:chExt cx="3358926" cy="260570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E263178-23C0-32C6-D180-7982D8C9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88" y="834986"/>
              <a:ext cx="3358926" cy="25938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3A9369B8-8B58-1693-1B9C-776E30ABD1D6}"/>
                    </a:ext>
                  </a:extLst>
                </p:cNvPr>
                <p:cNvSpPr/>
                <p:nvPr/>
              </p:nvSpPr>
              <p:spPr>
                <a:xfrm>
                  <a:off x="2033336" y="823116"/>
                  <a:ext cx="630430" cy="2045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3A9369B8-8B58-1693-1B9C-776E30ABD1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3336" y="823116"/>
                  <a:ext cx="630430" cy="204581"/>
                </a:xfrm>
                <a:prstGeom prst="rect">
                  <a:avLst/>
                </a:prstGeom>
                <a:blipFill>
                  <a:blip r:embed="rId5"/>
                  <a:stretch>
                    <a:fillRect b="-205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8C0CB96-B6CD-B8E5-5095-CC23AE0391D2}"/>
              </a:ext>
            </a:extLst>
          </p:cNvPr>
          <p:cNvGrpSpPr/>
          <p:nvPr/>
        </p:nvGrpSpPr>
        <p:grpSpPr>
          <a:xfrm>
            <a:off x="5115987" y="3418758"/>
            <a:ext cx="3565367" cy="2664284"/>
            <a:chOff x="5115987" y="3418758"/>
            <a:chExt cx="3565367" cy="266428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5604A9C-DFC9-2EE2-85A9-416A2C64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987" y="3428824"/>
              <a:ext cx="3565367" cy="26542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678BAD82-DD33-231B-7A21-70333042BCFF}"/>
                    </a:ext>
                  </a:extLst>
                </p:cNvPr>
                <p:cNvSpPr/>
                <p:nvPr/>
              </p:nvSpPr>
              <p:spPr>
                <a:xfrm>
                  <a:off x="6582906" y="3418758"/>
                  <a:ext cx="631528" cy="2045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678BAD82-DD33-231B-7A21-70333042BC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2906" y="3418758"/>
                  <a:ext cx="631528" cy="204581"/>
                </a:xfrm>
                <a:prstGeom prst="rect">
                  <a:avLst/>
                </a:prstGeom>
                <a:blipFill>
                  <a:blip r:embed="rId7"/>
                  <a:stretch>
                    <a:fillRect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7B2B424-128C-A9FA-D914-CC38208E4C77}"/>
              </a:ext>
            </a:extLst>
          </p:cNvPr>
          <p:cNvGrpSpPr/>
          <p:nvPr/>
        </p:nvGrpSpPr>
        <p:grpSpPr>
          <a:xfrm>
            <a:off x="566223" y="3418759"/>
            <a:ext cx="3461791" cy="2664281"/>
            <a:chOff x="566223" y="3418759"/>
            <a:chExt cx="3461791" cy="266428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DE76686-BED0-8595-014E-D66D3A687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23" y="3429000"/>
              <a:ext cx="3461791" cy="2654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5D7591CA-D55C-0C1C-6349-B93E8FDB3471}"/>
                    </a:ext>
                  </a:extLst>
                </p:cNvPr>
                <p:cNvSpPr/>
                <p:nvPr/>
              </p:nvSpPr>
              <p:spPr>
                <a:xfrm>
                  <a:off x="1935152" y="3418759"/>
                  <a:ext cx="631528" cy="2045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5D7591CA-D55C-0C1C-6349-B93E8FDB34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5152" y="3418759"/>
                  <a:ext cx="631528" cy="204581"/>
                </a:xfrm>
                <a:prstGeom prst="rect">
                  <a:avLst/>
                </a:prstGeom>
                <a:blipFill>
                  <a:blip r:embed="rId9"/>
                  <a:stretch>
                    <a:fillRect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288E02-0298-9339-C814-C417DD36A496}"/>
              </a:ext>
            </a:extLst>
          </p:cNvPr>
          <p:cNvGrpSpPr/>
          <p:nvPr/>
        </p:nvGrpSpPr>
        <p:grpSpPr>
          <a:xfrm>
            <a:off x="5115987" y="834808"/>
            <a:ext cx="3484259" cy="2594015"/>
            <a:chOff x="5115987" y="834808"/>
            <a:chExt cx="3484259" cy="259401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C7EFEF8-8E2D-0DB1-D7F0-72679381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987" y="834986"/>
              <a:ext cx="3484259" cy="25938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356AF4BA-A581-3A37-0287-DF7CAF950911}"/>
                    </a:ext>
                  </a:extLst>
                </p:cNvPr>
                <p:cNvSpPr/>
                <p:nvPr/>
              </p:nvSpPr>
              <p:spPr>
                <a:xfrm>
                  <a:off x="6578419" y="834808"/>
                  <a:ext cx="552585" cy="2045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356AF4BA-A581-3A37-0287-DF7CAF9509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8419" y="834808"/>
                  <a:ext cx="552585" cy="204581"/>
                </a:xfrm>
                <a:prstGeom prst="rect">
                  <a:avLst/>
                </a:prstGeom>
                <a:blipFill>
                  <a:blip r:embed="rId11"/>
                  <a:stretch>
                    <a:fillRect r="-4396" b="-205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B4B4F792-BD63-3BBA-1C8A-E4283EBE6192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5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454CC9-C534-19A4-8C30-9A4644AB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02232F-7CBE-8306-A4DD-AE1142C5C525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Squared Radius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7B6C00-47F3-E2DC-B9FD-6301F2002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8"/>
          <a:stretch/>
        </p:blipFill>
        <p:spPr>
          <a:xfrm>
            <a:off x="1907991" y="952363"/>
            <a:ext cx="5328017" cy="1030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4295265-0C3A-9C2A-B534-5E6C3B3FCAFE}"/>
                  </a:ext>
                </a:extLst>
              </p:cNvPr>
              <p:cNvSpPr txBox="1"/>
              <p:nvPr/>
            </p:nvSpPr>
            <p:spPr>
              <a:xfrm>
                <a:off x="5078" y="5848519"/>
                <a:ext cx="913384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Valence quarks occupy core region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b="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Gluon radius &gt; sea quark radius &gt; valence quark radius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→1</m:t>
                    </m:r>
                  </m:oMath>
                </a14:m>
                <a:r>
                  <a:rPr lang="en-US" altLang="zh-CN" sz="2000" b="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nucleon behaves like point particle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4295265-0C3A-9C2A-B534-5E6C3B3FC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" y="5848519"/>
                <a:ext cx="9133843" cy="1015663"/>
              </a:xfrm>
              <a:prstGeom prst="rect">
                <a:avLst/>
              </a:prstGeom>
              <a:blipFill>
                <a:blip r:embed="rId4"/>
                <a:stretch>
                  <a:fillRect l="-601" t="-299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9C47813D-6123-5294-0B0F-518B301CB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44" y="1965733"/>
            <a:ext cx="5878608" cy="38827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FD7195F-E14F-3B54-8426-2ECBB75D9118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51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=0.1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10160" y="4374803"/>
                <a:ext cx="441053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</a:t>
                </a:r>
                <a:r>
                  <a:rPr lang="en-US" altLang="zh-CN" sz="2000" dirty="0"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GPD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=0.1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valence DGLAP region dominates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b="0" dirty="0"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Discontinuity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=±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4374803"/>
                <a:ext cx="4410536" cy="1938992"/>
              </a:xfrm>
              <a:prstGeom prst="rect">
                <a:avLst/>
              </a:prstGeom>
              <a:blipFill>
                <a:blip r:embed="rId3"/>
                <a:stretch>
                  <a:fillRect l="-1245" t="-2201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80B57D8-1C39-B136-E9D0-8449CC83A73B}"/>
                  </a:ext>
                </a:extLst>
              </p:cNvPr>
              <p:cNvSpPr txBox="1"/>
              <p:nvPr/>
            </p:nvSpPr>
            <p:spPr>
              <a:xfrm>
                <a:off x="7172985" y="3445847"/>
                <a:ext cx="947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[−1,−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80B57D8-1C39-B136-E9D0-8449CC83A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985" y="3445847"/>
                <a:ext cx="947292" cy="369332"/>
              </a:xfrm>
              <a:prstGeom prst="rect">
                <a:avLst/>
              </a:prstGeom>
              <a:blipFill>
                <a:blip r:embed="rId4"/>
                <a:stretch>
                  <a:fillRect l="-2581" r="-9677"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82C29E-FB33-C419-BC32-85460C2F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9A9350-8E06-1114-3E84-2984EB7E23D6}"/>
              </a:ext>
            </a:extLst>
          </p:cNvPr>
          <p:cNvSpPr txBox="1"/>
          <p:nvPr/>
        </p:nvSpPr>
        <p:spPr>
          <a:xfrm>
            <a:off x="0" y="3615124"/>
            <a:ext cx="583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We use</a:t>
            </a:r>
            <a:r>
              <a:rPr lang="zh-CN" altLang="en-US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symmetric frame</a:t>
            </a:r>
            <a:endParaRPr lang="zh-CN" altLang="en-US" sz="2000" dirty="0">
              <a:latin typeface="Franklin Gothic Medium" panose="020B06030201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66DA686-52D7-4E7F-DC74-00A311E79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8" y="836653"/>
            <a:ext cx="3508521" cy="27288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6CB4602-4C27-8C5B-B901-B4FF8AC6C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19" y="836653"/>
            <a:ext cx="3535019" cy="2592347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47EE763F-CE63-D815-1DC2-FD843BC5DD11}"/>
              </a:ext>
            </a:extLst>
          </p:cNvPr>
          <p:cNvGrpSpPr/>
          <p:nvPr/>
        </p:nvGrpSpPr>
        <p:grpSpPr>
          <a:xfrm>
            <a:off x="4984220" y="3428999"/>
            <a:ext cx="3533764" cy="2728852"/>
            <a:chOff x="4984220" y="3428999"/>
            <a:chExt cx="3533764" cy="2728852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634E428-B5FB-D886-80D4-3070E8CA2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220" y="3429000"/>
              <a:ext cx="3533764" cy="27288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A49ECEAA-E78B-ABD0-05BD-3F8BAE6790D9}"/>
                    </a:ext>
                  </a:extLst>
                </p:cNvPr>
                <p:cNvSpPr/>
                <p:nvPr/>
              </p:nvSpPr>
              <p:spPr>
                <a:xfrm>
                  <a:off x="6558380" y="3428999"/>
                  <a:ext cx="600692" cy="2680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A49ECEAA-E78B-ABD0-05BD-3F8BAE6790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380" y="3428999"/>
                  <a:ext cx="600692" cy="268071"/>
                </a:xfrm>
                <a:prstGeom prst="rect">
                  <a:avLst/>
                </a:prstGeom>
                <a:blipFill>
                  <a:blip r:embed="rId8"/>
                  <a:stretch>
                    <a:fillRect r="-7143" b="-2272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5D6BBF3-D8C3-AF78-822F-2BE74FE7A576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96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6E21938A-0ABC-6E42-F82A-CA429C3FC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735" y="3429000"/>
            <a:ext cx="3451221" cy="2617176"/>
          </a:xfrm>
          <a:custGeom>
            <a:avLst/>
            <a:gdLst>
              <a:gd name="connsiteX0" fmla="*/ 0 w 3451221"/>
              <a:gd name="connsiteY0" fmla="*/ 0 h 2617176"/>
              <a:gd name="connsiteX1" fmla="*/ 1587463 w 3451221"/>
              <a:gd name="connsiteY1" fmla="*/ 0 h 2617176"/>
              <a:gd name="connsiteX2" fmla="*/ 1587463 w 3451221"/>
              <a:gd name="connsiteY2" fmla="*/ 213786 h 2617176"/>
              <a:gd name="connsiteX3" fmla="*/ 2144563 w 3451221"/>
              <a:gd name="connsiteY3" fmla="*/ 213786 h 2617176"/>
              <a:gd name="connsiteX4" fmla="*/ 2144563 w 3451221"/>
              <a:gd name="connsiteY4" fmla="*/ 0 h 2617176"/>
              <a:gd name="connsiteX5" fmla="*/ 3451221 w 3451221"/>
              <a:gd name="connsiteY5" fmla="*/ 0 h 2617176"/>
              <a:gd name="connsiteX6" fmla="*/ 3451221 w 3451221"/>
              <a:gd name="connsiteY6" fmla="*/ 2617176 h 2617176"/>
              <a:gd name="connsiteX7" fmla="*/ 0 w 3451221"/>
              <a:gd name="connsiteY7" fmla="*/ 2617176 h 261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1221" h="2617176">
                <a:moveTo>
                  <a:pt x="0" y="0"/>
                </a:moveTo>
                <a:lnTo>
                  <a:pt x="1587463" y="0"/>
                </a:lnTo>
                <a:lnTo>
                  <a:pt x="1587463" y="213786"/>
                </a:lnTo>
                <a:lnTo>
                  <a:pt x="2144563" y="213786"/>
                </a:lnTo>
                <a:lnTo>
                  <a:pt x="2144563" y="0"/>
                </a:lnTo>
                <a:lnTo>
                  <a:pt x="3451221" y="0"/>
                </a:lnTo>
                <a:lnTo>
                  <a:pt x="3451221" y="2617176"/>
                </a:lnTo>
                <a:lnTo>
                  <a:pt x="0" y="2617176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=0.1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82C29E-FB33-C419-BC32-85460C2F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D9A9350-8E06-1114-3E84-2984EB7E23D6}"/>
                  </a:ext>
                </a:extLst>
              </p:cNvPr>
              <p:cNvSpPr txBox="1"/>
              <p:nvPr/>
            </p:nvSpPr>
            <p:spPr>
              <a:xfrm>
                <a:off x="0" y="5991168"/>
                <a:ext cx="66244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Gluon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 GPDs in DGLAP region at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20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=0.1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For non-zero skewness,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changes sign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D9A9350-8E06-1114-3E84-2984EB7E2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91168"/>
                <a:ext cx="6624466" cy="707886"/>
              </a:xfrm>
              <a:prstGeom prst="rect">
                <a:avLst/>
              </a:prstGeom>
              <a:blipFill>
                <a:blip r:embed="rId4"/>
                <a:stretch>
                  <a:fillRect l="-828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7CA76452-2DB4-2142-06C9-21372020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351" y="812447"/>
            <a:ext cx="3273606" cy="2618885"/>
          </a:xfrm>
          <a:custGeom>
            <a:avLst/>
            <a:gdLst>
              <a:gd name="connsiteX0" fmla="*/ 0 w 3273606"/>
              <a:gd name="connsiteY0" fmla="*/ 0 h 2618885"/>
              <a:gd name="connsiteX1" fmla="*/ 1513036 w 3273606"/>
              <a:gd name="connsiteY1" fmla="*/ 0 h 2618885"/>
              <a:gd name="connsiteX2" fmla="*/ 1513036 w 3273606"/>
              <a:gd name="connsiteY2" fmla="*/ 213786 h 2618885"/>
              <a:gd name="connsiteX3" fmla="*/ 1966947 w 3273606"/>
              <a:gd name="connsiteY3" fmla="*/ 213786 h 2618885"/>
              <a:gd name="connsiteX4" fmla="*/ 1966947 w 3273606"/>
              <a:gd name="connsiteY4" fmla="*/ 0 h 2618885"/>
              <a:gd name="connsiteX5" fmla="*/ 3273606 w 3273606"/>
              <a:gd name="connsiteY5" fmla="*/ 0 h 2618885"/>
              <a:gd name="connsiteX6" fmla="*/ 3273606 w 3273606"/>
              <a:gd name="connsiteY6" fmla="*/ 2618885 h 2618885"/>
              <a:gd name="connsiteX7" fmla="*/ 0 w 3273606"/>
              <a:gd name="connsiteY7" fmla="*/ 2618885 h 261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3606" h="2618885">
                <a:moveTo>
                  <a:pt x="0" y="0"/>
                </a:moveTo>
                <a:lnTo>
                  <a:pt x="1513036" y="0"/>
                </a:lnTo>
                <a:lnTo>
                  <a:pt x="1513036" y="213786"/>
                </a:lnTo>
                <a:lnTo>
                  <a:pt x="1966947" y="213786"/>
                </a:lnTo>
                <a:lnTo>
                  <a:pt x="1966947" y="0"/>
                </a:lnTo>
                <a:lnTo>
                  <a:pt x="3273606" y="0"/>
                </a:lnTo>
                <a:lnTo>
                  <a:pt x="3273606" y="2618885"/>
                </a:lnTo>
                <a:lnTo>
                  <a:pt x="0" y="2618885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3B1297-A882-17CD-87CC-C1D84EB15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045" y="3426668"/>
            <a:ext cx="3541372" cy="2508472"/>
          </a:xfrm>
          <a:custGeom>
            <a:avLst/>
            <a:gdLst>
              <a:gd name="connsiteX0" fmla="*/ 1688038 w 3541372"/>
              <a:gd name="connsiteY0" fmla="*/ 2332 h 2508472"/>
              <a:gd name="connsiteX1" fmla="*/ 1688038 w 3541372"/>
              <a:gd name="connsiteY1" fmla="*/ 216118 h 2508472"/>
              <a:gd name="connsiteX2" fmla="*/ 2372361 w 3541372"/>
              <a:gd name="connsiteY2" fmla="*/ 216118 h 2508472"/>
              <a:gd name="connsiteX3" fmla="*/ 2372361 w 3541372"/>
              <a:gd name="connsiteY3" fmla="*/ 2332 h 2508472"/>
              <a:gd name="connsiteX4" fmla="*/ 0 w 3541372"/>
              <a:gd name="connsiteY4" fmla="*/ 0 h 2508472"/>
              <a:gd name="connsiteX5" fmla="*/ 3541372 w 3541372"/>
              <a:gd name="connsiteY5" fmla="*/ 0 h 2508472"/>
              <a:gd name="connsiteX6" fmla="*/ 3541372 w 3541372"/>
              <a:gd name="connsiteY6" fmla="*/ 2508472 h 2508472"/>
              <a:gd name="connsiteX7" fmla="*/ 0 w 3541372"/>
              <a:gd name="connsiteY7" fmla="*/ 2508472 h 250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1372" h="2508472">
                <a:moveTo>
                  <a:pt x="1688038" y="2332"/>
                </a:moveTo>
                <a:lnTo>
                  <a:pt x="1688038" y="216118"/>
                </a:lnTo>
                <a:lnTo>
                  <a:pt x="2372361" y="216118"/>
                </a:lnTo>
                <a:lnTo>
                  <a:pt x="2372361" y="2332"/>
                </a:lnTo>
                <a:close/>
                <a:moveTo>
                  <a:pt x="0" y="0"/>
                </a:moveTo>
                <a:lnTo>
                  <a:pt x="3541372" y="0"/>
                </a:lnTo>
                <a:lnTo>
                  <a:pt x="3541372" y="2508472"/>
                </a:lnTo>
                <a:lnTo>
                  <a:pt x="0" y="2508472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1F676F8-5A1B-13C7-1620-5FD9B2C47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4075" y="866143"/>
            <a:ext cx="3392016" cy="2562857"/>
          </a:xfrm>
          <a:custGeom>
            <a:avLst/>
            <a:gdLst>
              <a:gd name="connsiteX0" fmla="*/ 1655101 w 3392016"/>
              <a:gd name="connsiteY0" fmla="*/ 3066 h 2562857"/>
              <a:gd name="connsiteX1" fmla="*/ 1655101 w 3392016"/>
              <a:gd name="connsiteY1" fmla="*/ 216852 h 2562857"/>
              <a:gd name="connsiteX2" fmla="*/ 2109012 w 3392016"/>
              <a:gd name="connsiteY2" fmla="*/ 216852 h 2562857"/>
              <a:gd name="connsiteX3" fmla="*/ 2109012 w 3392016"/>
              <a:gd name="connsiteY3" fmla="*/ 3066 h 2562857"/>
              <a:gd name="connsiteX4" fmla="*/ 0 w 3392016"/>
              <a:gd name="connsiteY4" fmla="*/ 0 h 2562857"/>
              <a:gd name="connsiteX5" fmla="*/ 3392016 w 3392016"/>
              <a:gd name="connsiteY5" fmla="*/ 0 h 2562857"/>
              <a:gd name="connsiteX6" fmla="*/ 3392016 w 3392016"/>
              <a:gd name="connsiteY6" fmla="*/ 2562857 h 2562857"/>
              <a:gd name="connsiteX7" fmla="*/ 0 w 3392016"/>
              <a:gd name="connsiteY7" fmla="*/ 2562857 h 25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2016" h="2562857">
                <a:moveTo>
                  <a:pt x="1655101" y="3066"/>
                </a:moveTo>
                <a:lnTo>
                  <a:pt x="1655101" y="216852"/>
                </a:lnTo>
                <a:lnTo>
                  <a:pt x="2109012" y="216852"/>
                </a:lnTo>
                <a:lnTo>
                  <a:pt x="2109012" y="3066"/>
                </a:lnTo>
                <a:close/>
                <a:moveTo>
                  <a:pt x="0" y="0"/>
                </a:moveTo>
                <a:lnTo>
                  <a:pt x="3392016" y="0"/>
                </a:lnTo>
                <a:lnTo>
                  <a:pt x="3392016" y="2562857"/>
                </a:lnTo>
                <a:lnTo>
                  <a:pt x="0" y="2562857"/>
                </a:lnTo>
                <a:close/>
              </a:path>
            </a:pathLst>
          </a:cu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0D369D6-DD83-FD0A-2984-7548C60359B7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Compton Form Factors at </a:t>
                </a:r>
                <a14:m>
                  <m:oMath xmlns:m="http://schemas.openxmlformats.org/officeDocument/2006/math"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=0.1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Real part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falls faster than</a:t>
                </a:r>
                <a:r>
                  <a:rPr lang="en-US" altLang="zh-CN" sz="2000" dirty="0"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Imaginary part 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falls faster than real part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07886"/>
              </a:xfrm>
              <a:prstGeom prst="rect">
                <a:avLst/>
              </a:prstGeom>
              <a:blipFill>
                <a:blip r:embed="rId3"/>
                <a:stretch>
                  <a:fillRect l="-601" t="-6034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8D993C3E-FE53-CF2B-20B7-F888EC229161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F1D62D-8E30-07D4-EB2E-17C6CA13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AF8F7B9-A5CA-5B43-2E87-54DD74495F36}"/>
                  </a:ext>
                </a:extLst>
              </p:cNvPr>
              <p:cNvSpPr txBox="1"/>
              <p:nvPr/>
            </p:nvSpPr>
            <p:spPr>
              <a:xfrm>
                <a:off x="1842425" y="865311"/>
                <a:ext cx="5448992" cy="630429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AF8F7B9-A5CA-5B43-2E87-54DD74495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25" y="865311"/>
                <a:ext cx="5448992" cy="6304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A9514530-B27A-6CEA-877E-0ED656EA4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6" y="3849499"/>
            <a:ext cx="3486749" cy="22821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7D297B2-4378-45BB-837D-CB87A1571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6" y="1609747"/>
            <a:ext cx="3486749" cy="223975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C58D2CA-00F6-28A8-C64B-2B6F69809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06" y="3915764"/>
            <a:ext cx="3616470" cy="222890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B68D954-6E0E-64D1-4B7C-779A791BE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17" y="1596103"/>
            <a:ext cx="3678658" cy="2273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17D060F-6B3D-F8E7-6CC3-E469781B5A82}"/>
                  </a:ext>
                </a:extLst>
              </p:cNvPr>
              <p:cNvSpPr txBox="1"/>
              <p:nvPr/>
            </p:nvSpPr>
            <p:spPr>
              <a:xfrm>
                <a:off x="564233" y="4660882"/>
                <a:ext cx="4616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𝑅𝑒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17D060F-6B3D-F8E7-6CC3-E469781B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33" y="4660882"/>
                <a:ext cx="461665" cy="369332"/>
              </a:xfrm>
              <a:prstGeom prst="rect">
                <a:avLst/>
              </a:prstGeom>
              <a:blipFill>
                <a:blip r:embed="rId9"/>
                <a:stretch>
                  <a:fillRect t="-8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A2BC0D7-21BA-02CA-76C6-5C97A7F4F06E}"/>
                  </a:ext>
                </a:extLst>
              </p:cNvPr>
              <p:cNvSpPr txBox="1"/>
              <p:nvPr/>
            </p:nvSpPr>
            <p:spPr>
              <a:xfrm>
                <a:off x="564232" y="2073000"/>
                <a:ext cx="461665" cy="8299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𝑅𝑒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A2BC0D7-21BA-02CA-76C6-5C97A7F4F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32" y="2073000"/>
                <a:ext cx="461665" cy="8299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A72262A-FB49-7D7E-4350-F7305D2C496E}"/>
                  </a:ext>
                </a:extLst>
              </p:cNvPr>
              <p:cNvSpPr txBox="1"/>
              <p:nvPr/>
            </p:nvSpPr>
            <p:spPr>
              <a:xfrm>
                <a:off x="4504020" y="1936159"/>
                <a:ext cx="461665" cy="8276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𝐼𝑚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A72262A-FB49-7D7E-4350-F7305D2C4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020" y="1936159"/>
                <a:ext cx="461665" cy="8276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2D77753-339E-28FE-C4DD-68A0B3C50E82}"/>
                  </a:ext>
                </a:extLst>
              </p:cNvPr>
              <p:cNvSpPr txBox="1"/>
              <p:nvPr/>
            </p:nvSpPr>
            <p:spPr>
              <a:xfrm>
                <a:off x="4563984" y="4644382"/>
                <a:ext cx="4616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𝐼𝑚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2D77753-339E-28FE-C4DD-68A0B3C50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84" y="4644382"/>
                <a:ext cx="461665" cy="369332"/>
              </a:xfrm>
              <a:prstGeom prst="rect">
                <a:avLst/>
              </a:prstGeom>
              <a:blipFill>
                <a:blip r:embed="rId12"/>
                <a:stretch>
                  <a:fillRect t="-8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994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Compton Form Factors at </a:t>
                </a:r>
                <a14:m>
                  <m:oMath xmlns:m="http://schemas.openxmlformats.org/officeDocument/2006/math"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=0.1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Real part of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ℰ</m:t>
                    </m:r>
                  </m:oMath>
                </a14:m>
                <a:r>
                  <a:rPr lang="en-US" altLang="zh-CN" sz="2000" b="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follows the trend of electromagnetic form factors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Imaginary part of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ℰ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falls faster than real part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07886"/>
              </a:xfrm>
              <a:prstGeom prst="rect">
                <a:avLst/>
              </a:prstGeom>
              <a:blipFill>
                <a:blip r:embed="rId3"/>
                <a:stretch>
                  <a:fillRect l="-601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F1D62D-8E30-07D4-EB2E-17C6CA13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D0E5F3-5F51-CC85-8481-854EFA941941}"/>
                  </a:ext>
                </a:extLst>
              </p:cNvPr>
              <p:cNvSpPr txBox="1"/>
              <p:nvPr/>
            </p:nvSpPr>
            <p:spPr>
              <a:xfrm>
                <a:off x="1847504" y="901794"/>
                <a:ext cx="5448992" cy="630429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D0E5F3-5F51-CC85-8481-854EFA94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04" y="901794"/>
                <a:ext cx="5448992" cy="6304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F39F837E-3B26-F6EE-7DF9-0F6C34FB33E1}"/>
              </a:ext>
            </a:extLst>
          </p:cNvPr>
          <p:cNvGrpSpPr/>
          <p:nvPr/>
        </p:nvGrpSpPr>
        <p:grpSpPr>
          <a:xfrm>
            <a:off x="628095" y="1651653"/>
            <a:ext cx="3772329" cy="2218118"/>
            <a:chOff x="628095" y="1651653"/>
            <a:chExt cx="3772329" cy="221811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79401D8-D8C9-E330-D227-E2BCE0BA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96" y="1651653"/>
              <a:ext cx="3462428" cy="22181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62BA3B21-6D6F-A4DA-30C8-F0789DAD5E03}"/>
                    </a:ext>
                  </a:extLst>
                </p:cNvPr>
                <p:cNvSpPr txBox="1"/>
                <p:nvPr/>
              </p:nvSpPr>
              <p:spPr>
                <a:xfrm>
                  <a:off x="628095" y="1925648"/>
                  <a:ext cx="461665" cy="8299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𝑅𝑒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ℰ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62BA3B21-6D6F-A4DA-30C8-F0789DAD5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095" y="1925648"/>
                  <a:ext cx="461665" cy="82990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1FCE249-7AB6-9E06-A61F-0185B4F57F31}"/>
              </a:ext>
            </a:extLst>
          </p:cNvPr>
          <p:cNvGrpSpPr/>
          <p:nvPr/>
        </p:nvGrpSpPr>
        <p:grpSpPr>
          <a:xfrm>
            <a:off x="4528390" y="1665495"/>
            <a:ext cx="3900295" cy="2195462"/>
            <a:chOff x="4528390" y="1665495"/>
            <a:chExt cx="3900295" cy="219546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9407B4A-6CC9-9BD3-503E-03CA6EB25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817" y="1665495"/>
              <a:ext cx="3633868" cy="21954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84197EF-AF60-7366-0F9C-1EF12AC37506}"/>
                    </a:ext>
                  </a:extLst>
                </p:cNvPr>
                <p:cNvSpPr txBox="1"/>
                <p:nvPr/>
              </p:nvSpPr>
              <p:spPr>
                <a:xfrm>
                  <a:off x="4528390" y="1927856"/>
                  <a:ext cx="461665" cy="8276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𝐼𝑚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</m:oMath>
                  </a14:m>
                  <a:r>
                    <a:rPr lang="en-US" altLang="zh-CN" sz="1800" dirty="0"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84197EF-AF60-7366-0F9C-1EF12AC375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8390" y="1927856"/>
                  <a:ext cx="461665" cy="8276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2776290-65A5-4194-1396-E3AFF01431DD}"/>
              </a:ext>
            </a:extLst>
          </p:cNvPr>
          <p:cNvGrpSpPr/>
          <p:nvPr/>
        </p:nvGrpSpPr>
        <p:grpSpPr>
          <a:xfrm>
            <a:off x="4502701" y="3851738"/>
            <a:ext cx="3933633" cy="2264859"/>
            <a:chOff x="4502701" y="3897784"/>
            <a:chExt cx="3933633" cy="2264859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610BA9D-A168-6571-3502-427B461EC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466" y="3897784"/>
              <a:ext cx="3633868" cy="2264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11FDC63-28DA-6728-C0B2-4170AFC8CF07}"/>
                    </a:ext>
                  </a:extLst>
                </p:cNvPr>
                <p:cNvSpPr txBox="1"/>
                <p:nvPr/>
              </p:nvSpPr>
              <p:spPr>
                <a:xfrm>
                  <a:off x="4502701" y="4672560"/>
                  <a:ext cx="46166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𝐼𝑚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en-US" altLang="zh-CN" sz="1800" dirty="0"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11FDC63-28DA-6728-C0B2-4170AFC8C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2701" y="4672560"/>
                  <a:ext cx="461665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672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2E58D83-A98F-051C-841C-EEDF81980760}"/>
              </a:ext>
            </a:extLst>
          </p:cNvPr>
          <p:cNvGrpSpPr/>
          <p:nvPr/>
        </p:nvGrpSpPr>
        <p:grpSpPr>
          <a:xfrm>
            <a:off x="619700" y="3868781"/>
            <a:ext cx="3780724" cy="2200085"/>
            <a:chOff x="619700" y="3868781"/>
            <a:chExt cx="3780724" cy="220008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9B81E69-DE32-3841-033B-8E7D830B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96" y="3868781"/>
              <a:ext cx="3462428" cy="22000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B4716D3D-2BD0-52D9-3961-5152F987B2BC}"/>
                    </a:ext>
                  </a:extLst>
                </p:cNvPr>
                <p:cNvSpPr txBox="1"/>
                <p:nvPr/>
              </p:nvSpPr>
              <p:spPr>
                <a:xfrm>
                  <a:off x="619700" y="4606033"/>
                  <a:ext cx="46166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𝑅𝑒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en-US" altLang="zh-CN" sz="1800" dirty="0">
                      <a:latin typeface="Times New Roman" panose="02020603050405020304" pitchFamily="18" charset="0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B4716D3D-2BD0-52D9-3961-5152F987B2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700" y="4606033"/>
                  <a:ext cx="461665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6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6347630F-AC31-D1F5-1461-E2A03B53D02B}"/>
              </a:ext>
            </a:extLst>
          </p:cNvPr>
          <p:cNvSpPr txBox="1"/>
          <p:nvPr/>
        </p:nvSpPr>
        <p:spPr>
          <a:xfrm>
            <a:off x="7728250" y="862135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0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993B498-F920-0878-0E70-9ED412DD7149}"/>
              </a:ext>
            </a:extLst>
          </p:cNvPr>
          <p:cNvSpPr/>
          <p:nvPr/>
        </p:nvSpPr>
        <p:spPr>
          <a:xfrm>
            <a:off x="2875573" y="5664487"/>
            <a:ext cx="33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you!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F8F8BE-2D24-6F6A-7D27-80FB4B070686}"/>
              </a:ext>
            </a:extLst>
          </p:cNvPr>
          <p:cNvSpPr txBox="1"/>
          <p:nvPr/>
        </p:nvSpPr>
        <p:spPr>
          <a:xfrm>
            <a:off x="10160" y="220501"/>
            <a:ext cx="912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Conclusion</a:t>
            </a:r>
            <a:endParaRPr lang="zh-CN" altLang="en-US" sz="3200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AADDAC-CD22-2407-3834-12B5EE4C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8645AF8-5533-D384-F634-119B0E9FC473}"/>
                  </a:ext>
                </a:extLst>
              </p:cNvPr>
              <p:cNvSpPr txBox="1"/>
              <p:nvPr/>
            </p:nvSpPr>
            <p:spPr>
              <a:xfrm>
                <a:off x="37970" y="1096829"/>
                <a:ext cx="906806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Basis light-front quantization: a non-perturbative approach based on light-front QCD Hamiltonian </a:t>
                </a:r>
                <a:r>
                  <a:rPr lang="zh-CN" altLang="en-US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Considered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𝑞𝑞𝑞</m:t>
                        </m:r>
                      </m:e>
                    </m:d>
                    <m:r>
                      <a:rPr lang="en-US" altLang="zh-CN" sz="2000" b="0" i="1" smtClean="0">
                        <a:latin typeface="Cambria Math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𝑞𝑞𝑞𝑔</m:t>
                        </m:r>
                      </m:e>
                    </m:d>
                    <m:r>
                      <a:rPr lang="en-US" altLang="zh-CN" sz="2000" b="0" i="1" smtClean="0">
                        <a:latin typeface="Cambria Math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𝑞𝑞𝑞</m:t>
                        </m:r>
                        <m:r>
                          <a:rPr lang="en-US" altLang="zh-CN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Fock</a:t>
                </a: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sectors and relevant QCD interactions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Probability of each </a:t>
                </a:r>
                <a:r>
                  <a:rPr lang="en-US" altLang="zh-CN" sz="2000" dirty="0" err="1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Fock</a:t>
                </a: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sector: 53.03%</a:t>
                </a:r>
                <a:r>
                  <a:rPr lang="en-US" altLang="zh-CN" sz="2000" b="0" dirty="0"/>
                  <a:t> 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𝑞𝑞𝑞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), 26.39%</a:t>
                </a:r>
                <a:r>
                  <a:rPr lang="en-US" altLang="zh-CN" sz="2000" dirty="0"/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charset="0"/>
                          </a:rPr>
                          <m:t>𝑞𝑞𝑞𝑔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), 20.58%</a:t>
                </a:r>
                <a:r>
                  <a:rPr lang="en-US" altLang="zh-CN" sz="2000" dirty="0"/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charset="0"/>
                          </a:rPr>
                          <m:t>𝑞𝑞𝑞</m:t>
                        </m:r>
                        <m:r>
                          <a:rPr lang="en-US" altLang="zh-CN" sz="2000" i="1">
                            <a:latin typeface="Cambria Math" charset="0"/>
                          </a:rPr>
                          <m:t> </m:t>
                        </m:r>
                        <m:r>
                          <a:rPr lang="en-US" altLang="zh-CN" sz="2000" i="1">
                            <a:latin typeface="Cambria Math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Explored the GPDs of valence and sea quarks and gluon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Explored skewness-dependent GPDs including both DGLAP and ERBL regions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Investigated the Compton form factors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8645AF8-5533-D384-F634-119B0E9FC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" y="1096829"/>
                <a:ext cx="9068060" cy="4401205"/>
              </a:xfrm>
              <a:prstGeom prst="rect">
                <a:avLst/>
              </a:prstGeom>
              <a:blipFill>
                <a:blip r:embed="rId2"/>
                <a:stretch>
                  <a:fillRect l="-605" t="-831" r="-1008" b="-1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34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7A81CAD2-784E-DB03-87D5-F4FF2FA3FA52}"/>
              </a:ext>
            </a:extLst>
          </p:cNvPr>
          <p:cNvGrpSpPr/>
          <p:nvPr/>
        </p:nvGrpSpPr>
        <p:grpSpPr>
          <a:xfrm>
            <a:off x="6133406" y="5018950"/>
            <a:ext cx="2927443" cy="1730679"/>
            <a:chOff x="3098119" y="4984020"/>
            <a:chExt cx="2927443" cy="1730679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A374845A-E997-2EA2-196F-DA3F0BFEE87E}"/>
                </a:ext>
              </a:extLst>
            </p:cNvPr>
            <p:cNvSpPr txBox="1"/>
            <p:nvPr/>
          </p:nvSpPr>
          <p:spPr>
            <a:xfrm>
              <a:off x="3098119" y="5029200"/>
              <a:ext cx="2927443" cy="16854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007951CE-3635-71C5-99CF-23EBD974C68C}"/>
                </a:ext>
              </a:extLst>
            </p:cNvPr>
            <p:cNvSpPr txBox="1"/>
            <p:nvPr/>
          </p:nvSpPr>
          <p:spPr>
            <a:xfrm>
              <a:off x="3208362" y="4984020"/>
              <a:ext cx="2727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Total angular momentum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85426466-BB4E-FF01-AF5B-B53E08CB7315}"/>
                    </a:ext>
                  </a:extLst>
                </p:cNvPr>
                <p:cNvSpPr txBox="1"/>
                <p:nvPr/>
              </p:nvSpPr>
              <p:spPr>
                <a:xfrm>
                  <a:off x="3264723" y="5571193"/>
                  <a:ext cx="2747996" cy="9200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,0,0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nary>
                      </m:oMath>
                    </m:oMathPara>
                  </a14:m>
                  <a:endParaRPr lang="en-US" altLang="zh-CN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,0,0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85426466-BB4E-FF01-AF5B-B53E08CB73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4723" y="5571193"/>
                  <a:ext cx="2747996" cy="920060"/>
                </a:xfrm>
                <a:prstGeom prst="rect">
                  <a:avLst/>
                </a:prstGeom>
                <a:blipFill>
                  <a:blip r:embed="rId2"/>
                  <a:stretch>
                    <a:fillRect b="-79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" name="Picture 5">
            <a:extLst>
              <a:ext uri="{FF2B5EF4-FFF2-40B4-BE49-F238E27FC236}">
                <a16:creationId xmlns:a16="http://schemas.microsoft.com/office/drawing/2014/main" id="{0D3E4D95-8221-2794-5BA8-59A05F34A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13" b="26019"/>
          <a:stretch/>
        </p:blipFill>
        <p:spPr>
          <a:xfrm>
            <a:off x="4565522" y="1002451"/>
            <a:ext cx="1440580" cy="1478611"/>
          </a:xfrm>
          <a:prstGeom prst="rect">
            <a:avLst/>
          </a:prstGeom>
        </p:spPr>
      </p:pic>
      <p:sp>
        <p:nvSpPr>
          <p:cNvPr id="342" name="灯片编号占位符 341">
            <a:extLst>
              <a:ext uri="{FF2B5EF4-FFF2-40B4-BE49-F238E27FC236}">
                <a16:creationId xmlns:a16="http://schemas.microsoft.com/office/drawing/2014/main" id="{3AC04D0B-A93F-FB2E-D33F-635DB6F2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4138"/>
            <a:ext cx="9144000" cy="71755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Generalized Parton Distribution Functions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4294967295"/>
          </p:nvPr>
        </p:nvSpPr>
        <p:spPr>
          <a:xfrm>
            <a:off x="0" y="823913"/>
            <a:ext cx="4976813" cy="4889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chemeClr val="accent1"/>
                </a:solidFill>
              </a:rPr>
              <a:t>GPDs</a:t>
            </a:r>
            <a:r>
              <a:rPr lang="en-US" sz="2400" dirty="0"/>
              <a:t> encode 3D spatial information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DC29D5-1B0E-A342-BDF3-045DBE85848B}"/>
              </a:ext>
            </a:extLst>
          </p:cNvPr>
          <p:cNvSpPr txBox="1"/>
          <p:nvPr/>
        </p:nvSpPr>
        <p:spPr>
          <a:xfrm>
            <a:off x="-65309" y="642703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12/1</a:t>
            </a:r>
            <a:r>
              <a:rPr lang="en-US" altLang="zh-CN" dirty="0"/>
              <a:t>6</a:t>
            </a:r>
            <a:endParaRPr 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F099D41-A88F-797D-FC27-51E1062A1477}"/>
              </a:ext>
            </a:extLst>
          </p:cNvPr>
          <p:cNvGrpSpPr/>
          <p:nvPr/>
        </p:nvGrpSpPr>
        <p:grpSpPr>
          <a:xfrm>
            <a:off x="51047" y="5018950"/>
            <a:ext cx="2927443" cy="1730678"/>
            <a:chOff x="6134669" y="4984020"/>
            <a:chExt cx="2927443" cy="173067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002EBF5-FBB7-C016-A32F-7FCDC75203C6}"/>
                </a:ext>
              </a:extLst>
            </p:cNvPr>
            <p:cNvSpPr txBox="1"/>
            <p:nvPr/>
          </p:nvSpPr>
          <p:spPr>
            <a:xfrm>
              <a:off x="6134669" y="5029199"/>
              <a:ext cx="2927443" cy="16854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0FF68A8-52BE-770D-C06E-A9C5173EFAD2}"/>
                </a:ext>
              </a:extLst>
            </p:cNvPr>
            <p:cNvSpPr txBox="1"/>
            <p:nvPr/>
          </p:nvSpPr>
          <p:spPr>
            <a:xfrm>
              <a:off x="6227927" y="4984020"/>
              <a:ext cx="283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FF"/>
                  </a:solidFill>
                </a:rPr>
                <a:t>Parton distribution function</a:t>
              </a:r>
              <a:endParaRPr lang="zh-CN" altLang="en-US" dirty="0">
                <a:solidFill>
                  <a:srgbClr val="FF0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E3E0381D-1BD6-7E46-94C3-6BD87B0C1B8B}"/>
                    </a:ext>
                  </a:extLst>
                </p:cNvPr>
                <p:cNvSpPr txBox="1"/>
                <p:nvPr/>
              </p:nvSpPr>
              <p:spPr>
                <a:xfrm>
                  <a:off x="6796389" y="5654338"/>
                  <a:ext cx="16972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,0,0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E3E0381D-1BD6-7E46-94C3-6BD87B0C1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6389" y="5654338"/>
                  <a:ext cx="1697260" cy="276999"/>
                </a:xfrm>
                <a:prstGeom prst="rect">
                  <a:avLst/>
                </a:prstGeom>
                <a:blipFill>
                  <a:blip r:embed="rId37"/>
                  <a:stretch>
                    <a:fillRect l="-2878" t="-4444" r="-4676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A1798001-CB5E-0235-9A41-3375B2EEAE90}"/>
                    </a:ext>
                  </a:extLst>
                </p:cNvPr>
                <p:cNvSpPr txBox="1"/>
                <p:nvPr/>
              </p:nvSpPr>
              <p:spPr>
                <a:xfrm>
                  <a:off x="6796389" y="6151068"/>
                  <a:ext cx="1835118" cy="2838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,0,0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A1798001-CB5E-0235-9A41-3375B2EEAE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6389" y="6151068"/>
                  <a:ext cx="1835118" cy="283860"/>
                </a:xfrm>
                <a:prstGeom prst="rect">
                  <a:avLst/>
                </a:prstGeom>
                <a:blipFill>
                  <a:blip r:embed="rId38"/>
                  <a:stretch>
                    <a:fillRect l="-2658" t="-25532" r="-4319" b="-34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5F9535-1EA3-0F1D-7261-64450C52CCA8}"/>
              </a:ext>
            </a:extLst>
          </p:cNvPr>
          <p:cNvGrpSpPr/>
          <p:nvPr/>
        </p:nvGrpSpPr>
        <p:grpSpPr>
          <a:xfrm>
            <a:off x="3108278" y="5010274"/>
            <a:ext cx="2927443" cy="1736027"/>
            <a:chOff x="81888" y="4978672"/>
            <a:chExt cx="2927443" cy="1736027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E263A31-95B3-0E00-27C2-A7621B8920F1}"/>
                </a:ext>
              </a:extLst>
            </p:cNvPr>
            <p:cNvSpPr txBox="1"/>
            <p:nvPr/>
          </p:nvSpPr>
          <p:spPr>
            <a:xfrm>
              <a:off x="81888" y="5029200"/>
              <a:ext cx="2927443" cy="16854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cap="sq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829DA1E-EDAD-CD5E-F88C-29E7824BD615}"/>
                </a:ext>
              </a:extLst>
            </p:cNvPr>
            <p:cNvSpPr txBox="1"/>
            <p:nvPr/>
          </p:nvSpPr>
          <p:spPr>
            <a:xfrm>
              <a:off x="877125" y="4978672"/>
              <a:ext cx="1419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Form Factors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229F46C8-2E99-66D4-F791-9D3A53230721}"/>
                    </a:ext>
                  </a:extLst>
                </p:cNvPr>
                <p:cNvSpPr txBox="1"/>
                <p:nvPr/>
              </p:nvSpPr>
              <p:spPr>
                <a:xfrm>
                  <a:off x="81888" y="5348004"/>
                  <a:ext cx="2697982" cy="620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,0,</m:t>
                            </m:r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229F46C8-2E99-66D4-F791-9D3A53230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88" y="5348004"/>
                  <a:ext cx="2697982" cy="620491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83F86838-EB1C-B43F-5D29-520F3AE22DAB}"/>
                    </a:ext>
                  </a:extLst>
                </p:cNvPr>
                <p:cNvSpPr txBox="1"/>
                <p:nvPr/>
              </p:nvSpPr>
              <p:spPr>
                <a:xfrm>
                  <a:off x="81888" y="6031223"/>
                  <a:ext cx="2741200" cy="620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,0,</m:t>
                            </m:r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83F86838-EB1C-B43F-5D29-520F3AE22D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88" y="6031223"/>
                  <a:ext cx="2741200" cy="620491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7180C95-983A-4231-37E5-B703AAE684AB}"/>
                  </a:ext>
                </a:extLst>
              </p:cNvPr>
              <p:cNvSpPr txBox="1"/>
              <p:nvPr/>
            </p:nvSpPr>
            <p:spPr>
              <a:xfrm>
                <a:off x="7551766" y="1509514"/>
                <a:ext cx="1142877" cy="27699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1" name="文本框 320">
                <a:extLst>
                  <a:ext uri="{FF2B5EF4-FFF2-40B4-BE49-F238E27FC236}">
                    <a16:creationId xmlns:a16="http://schemas.microsoft.com/office/drawing/2014/main" id="{A7180C95-983A-4231-37E5-B703AAE68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766" y="1509514"/>
                <a:ext cx="1142877" cy="276999"/>
              </a:xfrm>
              <a:prstGeom prst="rect">
                <a:avLst/>
              </a:prstGeom>
              <a:blipFill>
                <a:blip r:embed="rId41"/>
                <a:stretch>
                  <a:fillRect l="-2105" t="-2083" r="-526" b="-29167"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1E596901-990B-27FB-216E-12A1CD187F88}"/>
                  </a:ext>
                </a:extLst>
              </p:cNvPr>
              <p:cNvSpPr txBox="1"/>
              <p:nvPr/>
            </p:nvSpPr>
            <p:spPr>
              <a:xfrm>
                <a:off x="7551766" y="1012122"/>
                <a:ext cx="1118127" cy="27699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2" name="文本框 321">
                <a:extLst>
                  <a:ext uri="{FF2B5EF4-FFF2-40B4-BE49-F238E27FC236}">
                    <a16:creationId xmlns:a16="http://schemas.microsoft.com/office/drawing/2014/main" id="{1E596901-990B-27FB-216E-12A1CD187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766" y="1012122"/>
                <a:ext cx="1118127" cy="276999"/>
              </a:xfrm>
              <a:prstGeom prst="rect">
                <a:avLst/>
              </a:prstGeom>
              <a:blipFill>
                <a:blip r:embed="rId42"/>
                <a:stretch>
                  <a:fillRect l="-4301" t="-2083" r="-4839" b="-6250"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文本框 322">
                <a:extLst>
                  <a:ext uri="{FF2B5EF4-FFF2-40B4-BE49-F238E27FC236}">
                    <a16:creationId xmlns:a16="http://schemas.microsoft.com/office/drawing/2014/main" id="{22CB7510-821D-0E93-93BB-1A16BE1EA815}"/>
                  </a:ext>
                </a:extLst>
              </p:cNvPr>
              <p:cNvSpPr txBox="1"/>
              <p:nvPr/>
            </p:nvSpPr>
            <p:spPr>
              <a:xfrm>
                <a:off x="7533036" y="2006244"/>
                <a:ext cx="1430135" cy="27699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/2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3" name="文本框 322">
                <a:extLst>
                  <a:ext uri="{FF2B5EF4-FFF2-40B4-BE49-F238E27FC236}">
                    <a16:creationId xmlns:a16="http://schemas.microsoft.com/office/drawing/2014/main" id="{22CB7510-821D-0E93-93BB-1A16BE1EA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036" y="2006244"/>
                <a:ext cx="1430135" cy="276999"/>
              </a:xfrm>
              <a:prstGeom prst="rect">
                <a:avLst/>
              </a:prstGeom>
              <a:blipFill>
                <a:blip r:embed="rId43"/>
                <a:stretch>
                  <a:fillRect l="-5063" r="-422" b="-26531"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32"/>
          <p:cNvSpPr txBox="1"/>
          <p:nvPr/>
        </p:nvSpPr>
        <p:spPr>
          <a:xfrm>
            <a:off x="23653" y="2620797"/>
            <a:ext cx="8493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>
                <a:solidFill>
                  <a:schemeClr val="accent1"/>
                </a:solidFill>
              </a:rPr>
              <a:t>Deep</a:t>
            </a:r>
            <a:r>
              <a:rPr lang="en-US" altLang="zh-CN" sz="2400" b="1" dirty="0">
                <a:solidFill>
                  <a:schemeClr val="accent1"/>
                </a:solidFill>
              </a:rPr>
              <a:t>ly</a:t>
            </a:r>
            <a:r>
              <a:rPr lang="en-US" sz="2400" b="1" dirty="0">
                <a:solidFill>
                  <a:schemeClr val="accent1"/>
                </a:solidFill>
              </a:rPr>
              <a:t> Virtual Compton Scattering </a:t>
            </a:r>
            <a:r>
              <a:rPr lang="en-US" sz="2400" b="1" dirty="0"/>
              <a:t>(</a:t>
            </a:r>
            <a:r>
              <a:rPr lang="en-US" sz="2400" b="1" dirty="0">
                <a:solidFill>
                  <a:srgbClr val="FF0000"/>
                </a:solidFill>
              </a:rPr>
              <a:t>DVCS</a:t>
            </a:r>
            <a:r>
              <a:rPr lang="en-US" sz="2400" b="1" dirty="0"/>
              <a:t>)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6C1CBEE-24F3-5189-BF70-66130FB3FE4D}"/>
              </a:ext>
            </a:extLst>
          </p:cNvPr>
          <p:cNvGrpSpPr/>
          <p:nvPr/>
        </p:nvGrpSpPr>
        <p:grpSpPr>
          <a:xfrm>
            <a:off x="187321" y="3093309"/>
            <a:ext cx="2440425" cy="1741951"/>
            <a:chOff x="234067" y="5104787"/>
            <a:chExt cx="2440425" cy="174195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771BDE5-D78C-3F91-639D-C07B72040CB6}"/>
                </a:ext>
              </a:extLst>
            </p:cNvPr>
            <p:cNvGrpSpPr/>
            <p:nvPr/>
          </p:nvGrpSpPr>
          <p:grpSpPr>
            <a:xfrm>
              <a:off x="234067" y="5294889"/>
              <a:ext cx="2440425" cy="1155148"/>
              <a:chOff x="1000797" y="4536905"/>
              <a:chExt cx="3108957" cy="1297825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06C4BF15-A81D-4F84-718F-7EECEF08CDB9}"/>
                  </a:ext>
                </a:extLst>
              </p:cNvPr>
              <p:cNvSpPr/>
              <p:nvPr/>
            </p:nvSpPr>
            <p:spPr>
              <a:xfrm>
                <a:off x="1820093" y="4836509"/>
                <a:ext cx="1480459" cy="792476"/>
              </a:xfrm>
              <a:prstGeom prst="ellipse">
                <a:avLst/>
              </a:prstGeom>
              <a:effectLst>
                <a:outerShdw blurRad="63500" sx="102000" sy="102000" algn="ct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DGLAP</a:t>
                </a:r>
                <a:endParaRPr lang="zh-CN" altLang="en-US" dirty="0"/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DC728241-B1E4-5254-D774-0B72F9E01086}"/>
                  </a:ext>
                </a:extLst>
              </p:cNvPr>
              <p:cNvGrpSpPr/>
              <p:nvPr/>
            </p:nvGrpSpPr>
            <p:grpSpPr>
              <a:xfrm rot="20215180">
                <a:off x="1000797" y="5689455"/>
                <a:ext cx="1013429" cy="0"/>
                <a:chOff x="3995299" y="3429000"/>
                <a:chExt cx="1013429" cy="0"/>
              </a:xfrm>
            </p:grpSpPr>
            <p:cxnSp>
              <p:nvCxnSpPr>
                <p:cNvPr id="28" name="直接箭头连接符 27">
                  <a:extLst>
                    <a:ext uri="{FF2B5EF4-FFF2-40B4-BE49-F238E27FC236}">
                      <a16:creationId xmlns:a16="http://schemas.microsoft.com/office/drawing/2014/main" id="{DDF7E4A6-EE88-383E-6318-EF6291C5B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D6A8DB10-F7B4-2123-F606-9B95CDD4D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F00770DE-BF82-3472-D210-CCB1BDB1FFA7}"/>
                  </a:ext>
                </a:extLst>
              </p:cNvPr>
              <p:cNvGrpSpPr/>
              <p:nvPr/>
            </p:nvGrpSpPr>
            <p:grpSpPr>
              <a:xfrm rot="1570330">
                <a:off x="3051067" y="5706938"/>
                <a:ext cx="990631" cy="45719"/>
                <a:chOff x="3995299" y="3429000"/>
                <a:chExt cx="1013429" cy="0"/>
              </a:xfrm>
            </p:grpSpPr>
            <p:cxnSp>
              <p:nvCxnSpPr>
                <p:cNvPr id="26" name="直接箭头连接符 25">
                  <a:extLst>
                    <a:ext uri="{FF2B5EF4-FFF2-40B4-BE49-F238E27FC236}">
                      <a16:creationId xmlns:a16="http://schemas.microsoft.com/office/drawing/2014/main" id="{A680CEDD-AF77-6897-03E0-E6948DA9E5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6C55C5FD-3950-7DCD-4806-7A3B0BB53E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E1289BC0-5626-7CE1-3D04-77A27A294C95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821" y="5523518"/>
                    <a:ext cx="324699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66" name="文本框 265">
                    <a:extLst>
                      <a:ext uri="{FF2B5EF4-FFF2-40B4-BE49-F238E27FC236}">
                        <a16:creationId xmlns:a16="http://schemas.microsoft.com/office/drawing/2014/main" id="{E1289BC0-5626-7CE1-3D04-77A27A294C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821" y="5523518"/>
                    <a:ext cx="324699" cy="31121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6190" t="-4444" r="-26190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0954CC5B-2CB0-6B31-194C-84988AF4FB1F}"/>
                      </a:ext>
                    </a:extLst>
                  </p:cNvPr>
                  <p:cNvSpPr txBox="1"/>
                  <p:nvPr/>
                </p:nvSpPr>
                <p:spPr>
                  <a:xfrm>
                    <a:off x="1247344" y="4536905"/>
                    <a:ext cx="737211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67" name="文本框 266">
                    <a:extLst>
                      <a:ext uri="{FF2B5EF4-FFF2-40B4-BE49-F238E27FC236}">
                        <a16:creationId xmlns:a16="http://schemas.microsoft.com/office/drawing/2014/main" id="{0954CC5B-2CB0-6B31-194C-84988AF4FB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7344" y="4536905"/>
                    <a:ext cx="737211" cy="31121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3684" t="-4444" r="-4211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078D8405-D237-078C-0C3F-7336894A994F}"/>
                      </a:ext>
                    </a:extLst>
                  </p:cNvPr>
                  <p:cNvSpPr txBox="1"/>
                  <p:nvPr/>
                </p:nvSpPr>
                <p:spPr>
                  <a:xfrm>
                    <a:off x="3849375" y="5462458"/>
                    <a:ext cx="256328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68" name="文本框 267">
                    <a:extLst>
                      <a:ext uri="{FF2B5EF4-FFF2-40B4-BE49-F238E27FC236}">
                        <a16:creationId xmlns:a16="http://schemas.microsoft.com/office/drawing/2014/main" id="{078D8405-D237-078C-0C3F-7336894A9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9375" y="5462458"/>
                    <a:ext cx="256328" cy="31121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27273" r="-2727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7CBE9631-AC46-F444-53BF-CFA98D8B9ED9}"/>
                      </a:ext>
                    </a:extLst>
                  </p:cNvPr>
                  <p:cNvSpPr txBox="1"/>
                  <p:nvPr/>
                </p:nvSpPr>
                <p:spPr>
                  <a:xfrm>
                    <a:off x="3151994" y="4536905"/>
                    <a:ext cx="957760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69" name="文本框 268">
                    <a:extLst>
                      <a:ext uri="{FF2B5EF4-FFF2-40B4-BE49-F238E27FC236}">
                        <a16:creationId xmlns:a16="http://schemas.microsoft.com/office/drawing/2014/main" id="{7CBE9631-AC46-F444-53BF-CFA98D8B9E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1994" y="4536905"/>
                    <a:ext cx="957760" cy="31121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806" t="-4444" r="-2419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FC9DAE5-6764-AE90-C098-DC7BCC4F4DB7}"/>
                </a:ext>
              </a:extLst>
            </p:cNvPr>
            <p:cNvGrpSpPr/>
            <p:nvPr/>
          </p:nvGrpSpPr>
          <p:grpSpPr>
            <a:xfrm rot="7128037" flipV="1">
              <a:off x="863360" y="5402758"/>
              <a:ext cx="641661" cy="45719"/>
              <a:chOff x="1760561" y="4885899"/>
              <a:chExt cx="819460" cy="0"/>
            </a:xfrm>
          </p:grpSpPr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D8FBC69-E203-6C41-4003-F8E9025C99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61" y="4885899"/>
                <a:ext cx="470517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F3304713-9C8C-07A3-7B28-69D18F568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652" y="4885899"/>
                <a:ext cx="54636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14BED6E-0C4D-EE08-53C6-80310DADDA1C}"/>
                </a:ext>
              </a:extLst>
            </p:cNvPr>
            <p:cNvGrpSpPr/>
            <p:nvPr/>
          </p:nvGrpSpPr>
          <p:grpSpPr>
            <a:xfrm rot="14638822" flipV="1">
              <a:off x="1446541" y="5408940"/>
              <a:ext cx="641661" cy="45719"/>
              <a:chOff x="1760561" y="4885899"/>
              <a:chExt cx="819460" cy="0"/>
            </a:xfrm>
          </p:grpSpPr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E1A8D7C3-09E6-14AF-5DE3-42FCB0B8F4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61" y="4885899"/>
                <a:ext cx="470517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E176418F-8906-CAA0-6485-6AB9C5B2F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652" y="4885899"/>
                <a:ext cx="54636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2A2266D-C12C-A12A-BA58-1180CA853E99}"/>
                    </a:ext>
                  </a:extLst>
                </p:cNvPr>
                <p:cNvSpPr txBox="1"/>
                <p:nvPr/>
              </p:nvSpPr>
              <p:spPr>
                <a:xfrm>
                  <a:off x="768148" y="6569739"/>
                  <a:ext cx="1380186" cy="276999"/>
                </a:xfrm>
                <a:prstGeom prst="rect">
                  <a:avLst/>
                </a:prstGeom>
                <a:noFill/>
                <a:ln w="19050">
                  <a:solidFill>
                    <a:srgbClr val="FF00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&lt;−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6" name="文本框 315">
                  <a:extLst>
                    <a:ext uri="{FF2B5EF4-FFF2-40B4-BE49-F238E27FC236}">
                      <a16:creationId xmlns:a16="http://schemas.microsoft.com/office/drawing/2014/main" id="{E2A2266D-C12C-A12A-BA58-1180CA853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148" y="6569739"/>
                  <a:ext cx="1380186" cy="276999"/>
                </a:xfrm>
                <a:prstGeom prst="rect">
                  <a:avLst/>
                </a:prstGeom>
                <a:blipFill>
                  <a:blip r:embed="rId26"/>
                  <a:stretch>
                    <a:fillRect l="-437" r="-4367" b="-29167"/>
                  </a:stretch>
                </a:blipFill>
                <a:ln w="19050">
                  <a:solidFill>
                    <a:srgbClr val="FF00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C4F6A9E-C9DF-F36D-C37B-4591C7F177F9}"/>
              </a:ext>
            </a:extLst>
          </p:cNvPr>
          <p:cNvGrpSpPr/>
          <p:nvPr/>
        </p:nvGrpSpPr>
        <p:grpSpPr>
          <a:xfrm>
            <a:off x="3292052" y="3039289"/>
            <a:ext cx="2437244" cy="1792073"/>
            <a:chOff x="3338798" y="5050767"/>
            <a:chExt cx="2437244" cy="179207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29AF53DC-992D-64CD-2A42-7805C03A514C}"/>
                </a:ext>
              </a:extLst>
            </p:cNvPr>
            <p:cNvGrpSpPr/>
            <p:nvPr/>
          </p:nvGrpSpPr>
          <p:grpSpPr>
            <a:xfrm>
              <a:off x="3338798" y="5245634"/>
              <a:ext cx="2437244" cy="1202768"/>
              <a:chOff x="1000797" y="4483403"/>
              <a:chExt cx="3104905" cy="1351327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6EDA8B9-F605-68FB-26FE-F26DF9045233}"/>
                  </a:ext>
                </a:extLst>
              </p:cNvPr>
              <p:cNvSpPr/>
              <p:nvPr/>
            </p:nvSpPr>
            <p:spPr>
              <a:xfrm>
                <a:off x="1820093" y="4836509"/>
                <a:ext cx="1480459" cy="792476"/>
              </a:xfrm>
              <a:prstGeom prst="ellipse">
                <a:avLst/>
              </a:prstGeom>
              <a:effectLst>
                <a:outerShdw blurRad="63500" sx="102000" sy="102000" algn="ct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ERBL</a:t>
                </a:r>
                <a:endParaRPr lang="zh-CN" altLang="en-US" dirty="0"/>
              </a:p>
            </p:txBody>
          </p: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CDFE0C1D-BD5B-BAD5-AC8B-776D98FC8F7B}"/>
                  </a:ext>
                </a:extLst>
              </p:cNvPr>
              <p:cNvGrpSpPr/>
              <p:nvPr/>
            </p:nvGrpSpPr>
            <p:grpSpPr>
              <a:xfrm rot="20215180">
                <a:off x="1000797" y="5689455"/>
                <a:ext cx="1013429" cy="0"/>
                <a:chOff x="3995299" y="3429000"/>
                <a:chExt cx="1013429" cy="0"/>
              </a:xfrm>
            </p:grpSpPr>
            <p:cxnSp>
              <p:nvCxnSpPr>
                <p:cNvPr id="257" name="直接箭头连接符 256">
                  <a:extLst>
                    <a:ext uri="{FF2B5EF4-FFF2-40B4-BE49-F238E27FC236}">
                      <a16:creationId xmlns:a16="http://schemas.microsoft.com/office/drawing/2014/main" id="{27160D24-5FE8-4CB7-C5A4-DF75602CF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直接连接符 257">
                  <a:extLst>
                    <a:ext uri="{FF2B5EF4-FFF2-40B4-BE49-F238E27FC236}">
                      <a16:creationId xmlns:a16="http://schemas.microsoft.com/office/drawing/2014/main" id="{D8C3391B-8E01-E8CB-F64D-9CAB132257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17D56EED-D270-654F-0C45-FFE72E1407AA}"/>
                  </a:ext>
                </a:extLst>
              </p:cNvPr>
              <p:cNvGrpSpPr/>
              <p:nvPr/>
            </p:nvGrpSpPr>
            <p:grpSpPr>
              <a:xfrm rot="1570330">
                <a:off x="3051067" y="5706938"/>
                <a:ext cx="990631" cy="45719"/>
                <a:chOff x="3995299" y="3429000"/>
                <a:chExt cx="1013429" cy="0"/>
              </a:xfrm>
            </p:grpSpPr>
            <p:cxnSp>
              <p:nvCxnSpPr>
                <p:cNvPr id="63" name="直接箭头连接符 62">
                  <a:extLst>
                    <a:ext uri="{FF2B5EF4-FFF2-40B4-BE49-F238E27FC236}">
                      <a16:creationId xmlns:a16="http://schemas.microsoft.com/office/drawing/2014/main" id="{078CDC63-E48E-48F9-6239-27F981DE0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直接连接符 255">
                  <a:extLst>
                    <a:ext uri="{FF2B5EF4-FFF2-40B4-BE49-F238E27FC236}">
                      <a16:creationId xmlns:a16="http://schemas.microsoft.com/office/drawing/2014/main" id="{2B5693A8-7C03-E021-19CB-59D6DA853B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2092CC0F-D7D2-6293-D99C-0828C4581B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821" y="5523518"/>
                    <a:ext cx="324700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78" name="文本框 277">
                    <a:extLst>
                      <a:ext uri="{FF2B5EF4-FFF2-40B4-BE49-F238E27FC236}">
                        <a16:creationId xmlns:a16="http://schemas.microsoft.com/office/drawing/2014/main" id="{2092CC0F-D7D2-6293-D99C-0828C4581B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821" y="5523518"/>
                    <a:ext cx="324700" cy="31121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26829" t="-2174" r="-29268" b="-869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文本框 58">
                    <a:extLst>
                      <a:ext uri="{FF2B5EF4-FFF2-40B4-BE49-F238E27FC236}">
                        <a16:creationId xmlns:a16="http://schemas.microsoft.com/office/drawing/2014/main" id="{C29A1C90-F7AB-26DB-F4F4-E119AC3B24D7}"/>
                      </a:ext>
                    </a:extLst>
                  </p:cNvPr>
                  <p:cNvSpPr txBox="1"/>
                  <p:nvPr/>
                </p:nvSpPr>
                <p:spPr>
                  <a:xfrm>
                    <a:off x="1331424" y="4483403"/>
                    <a:ext cx="57868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79" name="文本框 278">
                    <a:extLst>
                      <a:ext uri="{FF2B5EF4-FFF2-40B4-BE49-F238E27FC236}">
                        <a16:creationId xmlns:a16="http://schemas.microsoft.com/office/drawing/2014/main" id="{C29A1C90-F7AB-26DB-F4F4-E119AC3B24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1424" y="4483403"/>
                    <a:ext cx="578685" cy="276999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3333" t="-5000" r="-36000" b="-5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1D5BE345-D352-28B7-8DC0-AF99DDC76E9F}"/>
                      </a:ext>
                    </a:extLst>
                  </p:cNvPr>
                  <p:cNvSpPr txBox="1"/>
                  <p:nvPr/>
                </p:nvSpPr>
                <p:spPr>
                  <a:xfrm>
                    <a:off x="3849374" y="5462458"/>
                    <a:ext cx="256328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80" name="文本框 279">
                    <a:extLst>
                      <a:ext uri="{FF2B5EF4-FFF2-40B4-BE49-F238E27FC236}">
                        <a16:creationId xmlns:a16="http://schemas.microsoft.com/office/drawing/2014/main" id="{1D5BE345-D352-28B7-8DC0-AF99DDC76E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9374" y="5462458"/>
                    <a:ext cx="256328" cy="31121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30303" r="-24242" b="-65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文本框 61">
                    <a:extLst>
                      <a:ext uri="{FF2B5EF4-FFF2-40B4-BE49-F238E27FC236}">
                        <a16:creationId xmlns:a16="http://schemas.microsoft.com/office/drawing/2014/main" id="{E4FD878F-AB87-1933-6A86-BB79A72F9726}"/>
                      </a:ext>
                    </a:extLst>
                  </p:cNvPr>
                  <p:cNvSpPr txBox="1"/>
                  <p:nvPr/>
                </p:nvSpPr>
                <p:spPr>
                  <a:xfrm>
                    <a:off x="2743809" y="4490260"/>
                    <a:ext cx="737211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81" name="文本框 280">
                    <a:extLst>
                      <a:ext uri="{FF2B5EF4-FFF2-40B4-BE49-F238E27FC236}">
                        <a16:creationId xmlns:a16="http://schemas.microsoft.com/office/drawing/2014/main" id="{E4FD878F-AB87-1933-6A86-BB79A72F97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3809" y="4490260"/>
                    <a:ext cx="737211" cy="31121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13684" t="-4444" r="-4211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A984135-DF35-4E59-1F82-9C76D077B6AC}"/>
                </a:ext>
              </a:extLst>
            </p:cNvPr>
            <p:cNvGrpSpPr/>
            <p:nvPr/>
          </p:nvGrpSpPr>
          <p:grpSpPr>
            <a:xfrm rot="7128037" flipV="1">
              <a:off x="4289329" y="5333384"/>
              <a:ext cx="547236" cy="53781"/>
              <a:chOff x="1760561" y="4885899"/>
              <a:chExt cx="819460" cy="0"/>
            </a:xfrm>
          </p:grpSpPr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DA8ADC47-7F7E-6E32-56CB-D4E47056C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61" y="4885899"/>
                <a:ext cx="470517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9DFA8835-427E-97E6-CF97-27B226507F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652" y="4885899"/>
                <a:ext cx="54636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C7B93101-7D2C-9E1C-6B4B-C10B7D374BAA}"/>
                </a:ext>
              </a:extLst>
            </p:cNvPr>
            <p:cNvGrpSpPr/>
            <p:nvPr/>
          </p:nvGrpSpPr>
          <p:grpSpPr>
            <a:xfrm rot="17941746" flipV="1">
              <a:off x="3972899" y="5348738"/>
              <a:ext cx="641661" cy="45719"/>
              <a:chOff x="1760561" y="4885899"/>
              <a:chExt cx="819460" cy="0"/>
            </a:xfrm>
          </p:grpSpPr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EA1E2BA5-06DE-7748-8408-3B971A535F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61" y="4885899"/>
                <a:ext cx="470517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8DDCB5F0-6167-F4CA-FD24-3AEE28827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652" y="4885899"/>
                <a:ext cx="54636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471E6C38-FAA5-AC62-404A-E8C6A0EA697D}"/>
                    </a:ext>
                  </a:extLst>
                </p:cNvPr>
                <p:cNvSpPr txBox="1"/>
                <p:nvPr/>
              </p:nvSpPr>
              <p:spPr>
                <a:xfrm>
                  <a:off x="3963737" y="6565841"/>
                  <a:ext cx="1198470" cy="276999"/>
                </a:xfrm>
                <a:prstGeom prst="rect">
                  <a:avLst/>
                </a:prstGeom>
                <a:noFill/>
                <a:ln w="19050">
                  <a:solidFill>
                    <a:srgbClr val="FF00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7" name="文本框 316">
                  <a:extLst>
                    <a:ext uri="{FF2B5EF4-FFF2-40B4-BE49-F238E27FC236}">
                      <a16:creationId xmlns:a16="http://schemas.microsoft.com/office/drawing/2014/main" id="{471E6C38-FAA5-AC62-404A-E8C6A0EA6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3737" y="6565841"/>
                  <a:ext cx="1198470" cy="276999"/>
                </a:xfrm>
                <a:prstGeom prst="rect">
                  <a:avLst/>
                </a:prstGeom>
                <a:blipFill>
                  <a:blip r:embed="rId31"/>
                  <a:stretch>
                    <a:fillRect r="-4500" b="-26531"/>
                  </a:stretch>
                </a:blipFill>
                <a:ln w="19050">
                  <a:solidFill>
                    <a:srgbClr val="FF00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B3F467CC-D959-D44B-39ED-9F659C0AA496}"/>
              </a:ext>
            </a:extLst>
          </p:cNvPr>
          <p:cNvGrpSpPr/>
          <p:nvPr/>
        </p:nvGrpSpPr>
        <p:grpSpPr>
          <a:xfrm>
            <a:off x="6472936" y="3036597"/>
            <a:ext cx="2437244" cy="1794765"/>
            <a:chOff x="6519682" y="5048075"/>
            <a:chExt cx="2437244" cy="1794765"/>
          </a:xfrm>
        </p:grpSpPr>
        <p:grpSp>
          <p:nvGrpSpPr>
            <p:cNvPr id="260" name="组合 259">
              <a:extLst>
                <a:ext uri="{FF2B5EF4-FFF2-40B4-BE49-F238E27FC236}">
                  <a16:creationId xmlns:a16="http://schemas.microsoft.com/office/drawing/2014/main" id="{E7509FC5-684E-9C43-DCCD-9B8B04C65F3B}"/>
                </a:ext>
              </a:extLst>
            </p:cNvPr>
            <p:cNvGrpSpPr/>
            <p:nvPr/>
          </p:nvGrpSpPr>
          <p:grpSpPr>
            <a:xfrm>
              <a:off x="6519682" y="5255265"/>
              <a:ext cx="2437244" cy="1193141"/>
              <a:chOff x="1000797" y="4494220"/>
              <a:chExt cx="3104905" cy="1340510"/>
            </a:xfrm>
          </p:grpSpPr>
          <p:sp>
            <p:nvSpPr>
              <p:cNvPr id="328" name="椭圆 327">
                <a:extLst>
                  <a:ext uri="{FF2B5EF4-FFF2-40B4-BE49-F238E27FC236}">
                    <a16:creationId xmlns:a16="http://schemas.microsoft.com/office/drawing/2014/main" id="{4A618C82-D02E-90CC-88E3-30D987A811D0}"/>
                  </a:ext>
                </a:extLst>
              </p:cNvPr>
              <p:cNvSpPr/>
              <p:nvPr/>
            </p:nvSpPr>
            <p:spPr>
              <a:xfrm>
                <a:off x="1820093" y="4836509"/>
                <a:ext cx="1480459" cy="792476"/>
              </a:xfrm>
              <a:prstGeom prst="ellipse">
                <a:avLst/>
              </a:prstGeom>
              <a:effectLst>
                <a:outerShdw blurRad="63500" sx="102000" sy="102000" algn="ct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DGLAP</a:t>
                </a:r>
                <a:endParaRPr lang="zh-CN" altLang="en-US" dirty="0"/>
              </a:p>
            </p:txBody>
          </p:sp>
          <p:grpSp>
            <p:nvGrpSpPr>
              <p:cNvPr id="329" name="组合 328">
                <a:extLst>
                  <a:ext uri="{FF2B5EF4-FFF2-40B4-BE49-F238E27FC236}">
                    <a16:creationId xmlns:a16="http://schemas.microsoft.com/office/drawing/2014/main" id="{85DC0A99-2183-078E-257A-7DBFCD62CD2E}"/>
                  </a:ext>
                </a:extLst>
              </p:cNvPr>
              <p:cNvGrpSpPr/>
              <p:nvPr/>
            </p:nvGrpSpPr>
            <p:grpSpPr>
              <a:xfrm rot="20215180">
                <a:off x="1000797" y="5689455"/>
                <a:ext cx="1013429" cy="0"/>
                <a:chOff x="3995299" y="3429000"/>
                <a:chExt cx="1013429" cy="0"/>
              </a:xfrm>
            </p:grpSpPr>
            <p:cxnSp>
              <p:nvCxnSpPr>
                <p:cNvPr id="337" name="直接箭头连接符 336">
                  <a:extLst>
                    <a:ext uri="{FF2B5EF4-FFF2-40B4-BE49-F238E27FC236}">
                      <a16:creationId xmlns:a16="http://schemas.microsoft.com/office/drawing/2014/main" id="{DE3D2428-3D24-89C5-6485-82C09B481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直接连接符 337">
                  <a:extLst>
                    <a:ext uri="{FF2B5EF4-FFF2-40B4-BE49-F238E27FC236}">
                      <a16:creationId xmlns:a16="http://schemas.microsoft.com/office/drawing/2014/main" id="{597A4A96-3E0E-BAC5-641A-8186D2483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组合 329">
                <a:extLst>
                  <a:ext uri="{FF2B5EF4-FFF2-40B4-BE49-F238E27FC236}">
                    <a16:creationId xmlns:a16="http://schemas.microsoft.com/office/drawing/2014/main" id="{FFC77B4D-9E86-E31C-04FB-8B38B12E840E}"/>
                  </a:ext>
                </a:extLst>
              </p:cNvPr>
              <p:cNvGrpSpPr/>
              <p:nvPr/>
            </p:nvGrpSpPr>
            <p:grpSpPr>
              <a:xfrm rot="1570330">
                <a:off x="3051067" y="5706938"/>
                <a:ext cx="990631" cy="45719"/>
                <a:chOff x="3995299" y="3429000"/>
                <a:chExt cx="1013429" cy="0"/>
              </a:xfrm>
            </p:grpSpPr>
            <p:cxnSp>
              <p:nvCxnSpPr>
                <p:cNvPr id="335" name="直接箭头连接符 334">
                  <a:extLst>
                    <a:ext uri="{FF2B5EF4-FFF2-40B4-BE49-F238E27FC236}">
                      <a16:creationId xmlns:a16="http://schemas.microsoft.com/office/drawing/2014/main" id="{5B32D3CB-3651-AE29-C15C-C7B9ABFF7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直接连接符 335">
                  <a:extLst>
                    <a:ext uri="{FF2B5EF4-FFF2-40B4-BE49-F238E27FC236}">
                      <a16:creationId xmlns:a16="http://schemas.microsoft.com/office/drawing/2014/main" id="{61626EC1-62E7-B796-95B2-84E87B09D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1" name="文本框 330">
                    <a:extLst>
                      <a:ext uri="{FF2B5EF4-FFF2-40B4-BE49-F238E27FC236}">
                        <a16:creationId xmlns:a16="http://schemas.microsoft.com/office/drawing/2014/main" id="{44F9603C-62E0-4741-8CD1-58DEF33D93F3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821" y="5523518"/>
                    <a:ext cx="324700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0" name="文本框 289">
                    <a:extLst>
                      <a:ext uri="{FF2B5EF4-FFF2-40B4-BE49-F238E27FC236}">
                        <a16:creationId xmlns:a16="http://schemas.microsoft.com/office/drawing/2014/main" id="{44F9603C-62E0-4741-8CD1-58DEF33D93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821" y="5523518"/>
                    <a:ext cx="324700" cy="311212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26190" t="-2174" r="-26190" b="-869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2" name="文本框 331">
                    <a:extLst>
                      <a:ext uri="{FF2B5EF4-FFF2-40B4-BE49-F238E27FC236}">
                        <a16:creationId xmlns:a16="http://schemas.microsoft.com/office/drawing/2014/main" id="{961B3110-EB2B-7026-A3C3-B2C640620CE2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813" y="4506894"/>
                    <a:ext cx="57868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1" name="文本框 290">
                    <a:extLst>
                      <a:ext uri="{FF2B5EF4-FFF2-40B4-BE49-F238E27FC236}">
                        <a16:creationId xmlns:a16="http://schemas.microsoft.com/office/drawing/2014/main" id="{961B3110-EB2B-7026-A3C3-B2C640620C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813" y="4506894"/>
                    <a:ext cx="578685" cy="276999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13333" t="-2500" r="-36000" b="-5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3" name="文本框 332">
                    <a:extLst>
                      <a:ext uri="{FF2B5EF4-FFF2-40B4-BE49-F238E27FC236}">
                        <a16:creationId xmlns:a16="http://schemas.microsoft.com/office/drawing/2014/main" id="{2B9D572D-468F-E5F5-AB4C-AC271EA21D4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9374" y="5462458"/>
                    <a:ext cx="256328" cy="3112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2" name="文本框 291">
                    <a:extLst>
                      <a:ext uri="{FF2B5EF4-FFF2-40B4-BE49-F238E27FC236}">
                        <a16:creationId xmlns:a16="http://schemas.microsoft.com/office/drawing/2014/main" id="{2B9D572D-468F-E5F5-AB4C-AC271EA21D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9374" y="5462458"/>
                    <a:ext cx="256328" cy="311212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27273" r="-27273" b="-65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4" name="文本框 333">
                    <a:extLst>
                      <a:ext uri="{FF2B5EF4-FFF2-40B4-BE49-F238E27FC236}">
                        <a16:creationId xmlns:a16="http://schemas.microsoft.com/office/drawing/2014/main" id="{8BED3500-9975-345C-F986-714C857C00F4}"/>
                      </a:ext>
                    </a:extLst>
                  </p:cNvPr>
                  <p:cNvSpPr txBox="1"/>
                  <p:nvPr/>
                </p:nvSpPr>
                <p:spPr>
                  <a:xfrm>
                    <a:off x="3176351" y="4494220"/>
                    <a:ext cx="57868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3" name="文本框 292">
                    <a:extLst>
                      <a:ext uri="{FF2B5EF4-FFF2-40B4-BE49-F238E27FC236}">
                        <a16:creationId xmlns:a16="http://schemas.microsoft.com/office/drawing/2014/main" id="{8BED3500-9975-345C-F986-714C857C00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6351" y="4494220"/>
                    <a:ext cx="578685" cy="276999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13514" t="-2439" r="-37838" b="-4878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7259992A-5965-C991-BC57-4B284523D915}"/>
                </a:ext>
              </a:extLst>
            </p:cNvPr>
            <p:cNvGrpSpPr/>
            <p:nvPr/>
          </p:nvGrpSpPr>
          <p:grpSpPr>
            <a:xfrm rot="17993315" flipV="1">
              <a:off x="7143349" y="5346047"/>
              <a:ext cx="641661" cy="45719"/>
              <a:chOff x="1760561" y="4885899"/>
              <a:chExt cx="819460" cy="0"/>
            </a:xfrm>
          </p:grpSpPr>
          <p:cxnSp>
            <p:nvCxnSpPr>
              <p:cNvPr id="326" name="直接箭头连接符 325">
                <a:extLst>
                  <a:ext uri="{FF2B5EF4-FFF2-40B4-BE49-F238E27FC236}">
                    <a16:creationId xmlns:a16="http://schemas.microsoft.com/office/drawing/2014/main" id="{717B90DD-AE70-9135-8BF6-B665BFA02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61" y="4885899"/>
                <a:ext cx="470517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直接连接符 326">
                <a:extLst>
                  <a:ext uri="{FF2B5EF4-FFF2-40B4-BE49-F238E27FC236}">
                    <a16:creationId xmlns:a16="http://schemas.microsoft.com/office/drawing/2014/main" id="{A44B79AE-F882-15D9-5451-8C18CEF10C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652" y="4885899"/>
                <a:ext cx="54636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9" name="组合 318">
              <a:extLst>
                <a:ext uri="{FF2B5EF4-FFF2-40B4-BE49-F238E27FC236}">
                  <a16:creationId xmlns:a16="http://schemas.microsoft.com/office/drawing/2014/main" id="{36F5F7C8-B5E6-57D7-DB8D-90740CB02F9D}"/>
                </a:ext>
              </a:extLst>
            </p:cNvPr>
            <p:cNvGrpSpPr/>
            <p:nvPr/>
          </p:nvGrpSpPr>
          <p:grpSpPr>
            <a:xfrm rot="3428732" flipV="1">
              <a:off x="7663824" y="5346046"/>
              <a:ext cx="641661" cy="45719"/>
              <a:chOff x="1760561" y="4885899"/>
              <a:chExt cx="819460" cy="0"/>
            </a:xfrm>
          </p:grpSpPr>
          <p:cxnSp>
            <p:nvCxnSpPr>
              <p:cNvPr id="324" name="直接箭头连接符 323">
                <a:extLst>
                  <a:ext uri="{FF2B5EF4-FFF2-40B4-BE49-F238E27FC236}">
                    <a16:creationId xmlns:a16="http://schemas.microsoft.com/office/drawing/2014/main" id="{AD825902-4530-731E-0EF7-CF4D5A9C5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0561" y="4885899"/>
                <a:ext cx="470517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直接连接符 324">
                <a:extLst>
                  <a:ext uri="{FF2B5EF4-FFF2-40B4-BE49-F238E27FC236}">
                    <a16:creationId xmlns:a16="http://schemas.microsoft.com/office/drawing/2014/main" id="{524756C1-CB99-D863-942C-01A135B68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652" y="4885899"/>
                <a:ext cx="54636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0" name="文本框 319">
                  <a:extLst>
                    <a:ext uri="{FF2B5EF4-FFF2-40B4-BE49-F238E27FC236}">
                      <a16:creationId xmlns:a16="http://schemas.microsoft.com/office/drawing/2014/main" id="{F311DCED-383B-7651-EA44-6725A6D894D9}"/>
                    </a:ext>
                  </a:extLst>
                </p:cNvPr>
                <p:cNvSpPr txBox="1"/>
                <p:nvPr/>
              </p:nvSpPr>
              <p:spPr>
                <a:xfrm>
                  <a:off x="7274429" y="6565841"/>
                  <a:ext cx="1033937" cy="276999"/>
                </a:xfrm>
                <a:prstGeom prst="rect">
                  <a:avLst/>
                </a:prstGeom>
                <a:noFill/>
                <a:ln w="19050">
                  <a:solidFill>
                    <a:srgbClr val="FF00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8" name="文本框 317">
                  <a:extLst>
                    <a:ext uri="{FF2B5EF4-FFF2-40B4-BE49-F238E27FC236}">
                      <a16:creationId xmlns:a16="http://schemas.microsoft.com/office/drawing/2014/main" id="{F311DCED-383B-7651-EA44-6725A6D89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4429" y="6565841"/>
                  <a:ext cx="1033937" cy="276999"/>
                </a:xfrm>
                <a:prstGeom prst="rect">
                  <a:avLst/>
                </a:prstGeom>
                <a:blipFill>
                  <a:blip r:embed="rId36"/>
                  <a:stretch>
                    <a:fillRect l="-6936" r="-4046" b="-26531"/>
                  </a:stretch>
                </a:blipFill>
                <a:ln w="19050">
                  <a:solidFill>
                    <a:srgbClr val="FF00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0" name="文本框 339">
            <a:extLst>
              <a:ext uri="{FF2B5EF4-FFF2-40B4-BE49-F238E27FC236}">
                <a16:creationId xmlns:a16="http://schemas.microsoft.com/office/drawing/2014/main" id="{1F528FC1-D745-A393-6633-AE9690599F65}"/>
              </a:ext>
            </a:extLst>
          </p:cNvPr>
          <p:cNvSpPr txBox="1"/>
          <p:nvPr/>
        </p:nvSpPr>
        <p:spPr>
          <a:xfrm>
            <a:off x="210888" y="1417460"/>
            <a:ext cx="44135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/>
              <a:t>Contain information about </a:t>
            </a:r>
            <a:r>
              <a:rPr lang="en-US" altLang="zh-CN" sz="1800" b="1" dirty="0">
                <a:solidFill>
                  <a:schemeClr val="accent1"/>
                </a:solidFill>
              </a:rPr>
              <a:t>spin </a:t>
            </a:r>
            <a:r>
              <a:rPr lang="en-US" altLang="zh-CN" sz="1800" b="1" dirty="0"/>
              <a:t>and</a:t>
            </a:r>
            <a:r>
              <a:rPr lang="en-US" altLang="zh-CN" sz="1800" b="1" dirty="0">
                <a:solidFill>
                  <a:schemeClr val="accent1"/>
                </a:solidFill>
              </a:rPr>
              <a:t> orbital angular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Appear in </a:t>
            </a:r>
            <a:r>
              <a:rPr lang="en-US" altLang="zh-CN" b="1" dirty="0">
                <a:solidFill>
                  <a:schemeClr val="accent1"/>
                </a:solidFill>
              </a:rPr>
              <a:t>DVCS / DVMP / TCS / DDVCS …</a:t>
            </a: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3F256F79-406E-F021-735D-95E981E7129C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16680" t="33" r="6624" b="4879"/>
          <a:stretch/>
        </p:blipFill>
        <p:spPr>
          <a:xfrm>
            <a:off x="5952340" y="801856"/>
            <a:ext cx="1571029" cy="1589222"/>
          </a:xfrm>
          <a:custGeom>
            <a:avLst/>
            <a:gdLst>
              <a:gd name="connsiteX0" fmla="*/ 1316113 w 2552831"/>
              <a:gd name="connsiteY0" fmla="*/ 0 h 2082907"/>
              <a:gd name="connsiteX1" fmla="*/ 2552831 w 2552831"/>
              <a:gd name="connsiteY1" fmla="*/ 0 h 2082907"/>
              <a:gd name="connsiteX2" fmla="*/ 2552831 w 2552831"/>
              <a:gd name="connsiteY2" fmla="*/ 2082907 h 2082907"/>
              <a:gd name="connsiteX3" fmla="*/ 0 w 2552831"/>
              <a:gd name="connsiteY3" fmla="*/ 2082907 h 2082907"/>
              <a:gd name="connsiteX4" fmla="*/ 0 w 2552831"/>
              <a:gd name="connsiteY4" fmla="*/ 596722 h 2082907"/>
              <a:gd name="connsiteX5" fmla="*/ 1316113 w 2552831"/>
              <a:gd name="connsiteY5" fmla="*/ 596722 h 208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831" h="2082907">
                <a:moveTo>
                  <a:pt x="1316113" y="0"/>
                </a:moveTo>
                <a:lnTo>
                  <a:pt x="2552831" y="0"/>
                </a:lnTo>
                <a:lnTo>
                  <a:pt x="2552831" y="2082907"/>
                </a:lnTo>
                <a:lnTo>
                  <a:pt x="0" y="2082907"/>
                </a:lnTo>
                <a:lnTo>
                  <a:pt x="0" y="596722"/>
                </a:lnTo>
                <a:lnTo>
                  <a:pt x="1316113" y="59672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9993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F466BE4-E489-35EB-B48D-506E580A4ABF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Parton Distribution Function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D993C3E-FE53-CF2B-20B7-F888EC229161}"/>
              </a:ext>
            </a:extLst>
          </p:cNvPr>
          <p:cNvSpPr txBox="1"/>
          <p:nvPr/>
        </p:nvSpPr>
        <p:spPr>
          <a:xfrm>
            <a:off x="7728250" y="497500"/>
            <a:ext cx="131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Franklin Gothic Medium" panose="020B0603020102020204" pitchFamily="34" charset="0"/>
              </a:rPr>
              <a:t>Preliminary</a:t>
            </a:r>
            <a:endParaRPr lang="zh-CN" altLang="en-US" dirty="0">
              <a:solidFill>
                <a:schemeClr val="accent5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459D5B-597D-315E-2171-6B8962A8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4" y="885201"/>
            <a:ext cx="7769112" cy="519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414BAAB-F9E9-9E72-3DFB-8F2E3875E2FF}"/>
                  </a:ext>
                </a:extLst>
              </p:cNvPr>
              <p:cNvSpPr txBox="1"/>
              <p:nvPr/>
            </p:nvSpPr>
            <p:spPr>
              <a:xfrm>
                <a:off x="2178827" y="1806202"/>
                <a:ext cx="1766833" cy="92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=0.22 </m:t>
                      </m:r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b="0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endParaRPr lang="en-US" altLang="zh-CN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=5.00 </m:t>
                      </m:r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b="0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414BAAB-F9E9-9E72-3DFB-8F2E3875E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27" y="1806202"/>
                <a:ext cx="1766833" cy="928780"/>
              </a:xfrm>
              <a:prstGeom prst="rect">
                <a:avLst/>
              </a:prstGeom>
              <a:blipFill>
                <a:blip r:embed="rId3"/>
                <a:stretch>
                  <a:fillRect b="-13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2087B6F-4222-8D3C-0EB2-C7510FFCAA1E}"/>
                  </a:ext>
                </a:extLst>
              </p:cNvPr>
              <p:cNvSpPr txBox="1"/>
              <p:nvPr/>
            </p:nvSpPr>
            <p:spPr>
              <a:xfrm>
                <a:off x="0" y="6010682"/>
                <a:ext cx="91338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Fit the initial scale by evolving the PDF to experimental scale and comparing with the second moment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quark </a:t>
                </a:r>
                <a:endParaRPr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2087B6F-4222-8D3C-0EB2-C7510FFCA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10682"/>
                <a:ext cx="9133843" cy="707886"/>
              </a:xfrm>
              <a:prstGeom prst="rect">
                <a:avLst/>
              </a:prstGeom>
              <a:blipFill>
                <a:blip r:embed="rId4"/>
                <a:stretch>
                  <a:fillRect l="-601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2B30D12-356B-04A6-4471-B9C91AD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601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Total contribution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 GPDs </a:t>
                </a:r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 err="1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Fock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sectors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𝑞𝑞𝑞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&gt;,  |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𝑞𝑞𝑞𝑔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blipFill>
                <a:blip r:embed="rId3"/>
                <a:stretch>
                  <a:fillRect l="-601" t="-5000" b="-1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3AFF11BA-64A3-49E3-37AF-6AB955279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8" y="3429001"/>
            <a:ext cx="3299281" cy="26485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A15CEF2-84C9-4FFC-7F8E-975F913DE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62" y="3429000"/>
            <a:ext cx="3401152" cy="26169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ABC3B9-1315-AB1D-50B4-D16534726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61" y="802555"/>
            <a:ext cx="3401152" cy="26264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57BC97-28C1-C325-49F8-23CC1D6604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3" y="802555"/>
            <a:ext cx="3260416" cy="2626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4F52054-850C-13A0-CD8B-8B98C101F93F}"/>
                  </a:ext>
                </a:extLst>
              </p:cNvPr>
              <p:cNvSpPr txBox="1"/>
              <p:nvPr/>
            </p:nvSpPr>
            <p:spPr>
              <a:xfrm>
                <a:off x="7277100" y="497500"/>
                <a:ext cx="1766833" cy="37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=0.22 </m:t>
                      </m:r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4F52054-850C-13A0-CD8B-8B98C101F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00" y="497500"/>
                <a:ext cx="1766833" cy="374783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9C4F89DB-046A-CA3A-C988-BD2FFC27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12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Contribution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 GPD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 err="1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Fock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sectors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𝑞𝑞𝑞𝑞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blipFill>
                <a:blip r:embed="rId4"/>
                <a:stretch>
                  <a:fillRect l="-601" t="-5000" b="-1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CEA7AFA-0379-31BD-BB70-EACC131BA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38" y="3429000"/>
            <a:ext cx="3461793" cy="26540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E19117-7F27-11AF-BE53-D36D9D02A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7" y="774959"/>
            <a:ext cx="3551876" cy="26540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FF41290-5D75-3229-46FC-350F4564C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38" y="774959"/>
            <a:ext cx="3461793" cy="2654041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A4BA6664-71B5-6503-BD10-724A674E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979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Contribution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 GPD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 </a:t>
                </a:r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 err="1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Fock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sectors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𝑞𝑞𝑞𝑞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83041"/>
                <a:ext cx="9133843" cy="735138"/>
              </a:xfrm>
              <a:prstGeom prst="rect">
                <a:avLst/>
              </a:prstGeom>
              <a:blipFill>
                <a:blip r:embed="rId4"/>
                <a:stretch>
                  <a:fillRect l="-601" t="-5000" b="-1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349CDF19-6CD9-CF48-1D34-DFFEFB82B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35" y="3429000"/>
            <a:ext cx="3424569" cy="26540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F19446D-D3AA-109F-E54D-8356FBD3F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2" y="771389"/>
            <a:ext cx="3556654" cy="26576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919E48-74F7-6B90-CBB0-0D402FA5D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35" y="771389"/>
            <a:ext cx="3434777" cy="2661952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1D8487E1-33AE-D4C8-3FB9-2B9F4B548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42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DD2883-03AD-89CE-29E8-A8A375989993}"/>
              </a:ext>
            </a:extLst>
          </p:cNvPr>
          <p:cNvSpPr txBox="1"/>
          <p:nvPr/>
        </p:nvSpPr>
        <p:spPr>
          <a:xfrm>
            <a:off x="10160" y="220501"/>
            <a:ext cx="912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Deeply Virtual Compton Scattering</a:t>
            </a:r>
            <a:endParaRPr lang="zh-CN" altLang="en-US" sz="3200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B883640-4666-0330-A7EE-7E210C57B3EC}"/>
              </a:ext>
            </a:extLst>
          </p:cNvPr>
          <p:cNvCxnSpPr>
            <a:cxnSpLocks/>
          </p:cNvCxnSpPr>
          <p:nvPr/>
        </p:nvCxnSpPr>
        <p:spPr>
          <a:xfrm>
            <a:off x="10160" y="826777"/>
            <a:ext cx="912368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44B24FD-211F-875E-AAC3-B58C9C668077}"/>
              </a:ext>
            </a:extLst>
          </p:cNvPr>
          <p:cNvSpPr txBox="1"/>
          <p:nvPr/>
        </p:nvSpPr>
        <p:spPr>
          <a:xfrm>
            <a:off x="0" y="1101534"/>
            <a:ext cx="912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 deeply virtual Compton scattering describes the process: </a:t>
            </a:r>
            <a:endParaRPr lang="zh-CN" alt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E0FCAEC-B410-4D5C-5A21-925F883A74B7}"/>
                  </a:ext>
                </a:extLst>
              </p:cNvPr>
              <p:cNvSpPr txBox="1"/>
              <p:nvPr/>
            </p:nvSpPr>
            <p:spPr>
              <a:xfrm>
                <a:off x="6725849" y="1149675"/>
                <a:ext cx="2101590" cy="30777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E0FCAEC-B410-4D5C-5A21-925F883A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849" y="1149675"/>
                <a:ext cx="2101590" cy="307777"/>
              </a:xfrm>
              <a:prstGeom prst="rect">
                <a:avLst/>
              </a:prstGeom>
              <a:blipFill>
                <a:blip r:embed="rId3"/>
                <a:stretch>
                  <a:fillRect l="-2029" r="-3188" b="-2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7030511A-136A-AE47-4428-6E2B07924AA0}"/>
              </a:ext>
            </a:extLst>
          </p:cNvPr>
          <p:cNvGrpSpPr/>
          <p:nvPr/>
        </p:nvGrpSpPr>
        <p:grpSpPr>
          <a:xfrm>
            <a:off x="279860" y="1905413"/>
            <a:ext cx="3420062" cy="2307588"/>
            <a:chOff x="94249" y="3891346"/>
            <a:chExt cx="3784217" cy="2805979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672AC1CB-C05A-57F2-B31B-4221F986D40A}"/>
                </a:ext>
              </a:extLst>
            </p:cNvPr>
            <p:cNvGrpSpPr/>
            <p:nvPr/>
          </p:nvGrpSpPr>
          <p:grpSpPr>
            <a:xfrm>
              <a:off x="696386" y="4587393"/>
              <a:ext cx="3182080" cy="2109932"/>
              <a:chOff x="962546" y="3750411"/>
              <a:chExt cx="3182080" cy="2109932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3012C297-F2DC-8B1A-556A-608D13C136E8}"/>
                  </a:ext>
                </a:extLst>
              </p:cNvPr>
              <p:cNvSpPr/>
              <p:nvPr/>
            </p:nvSpPr>
            <p:spPr>
              <a:xfrm>
                <a:off x="1820093" y="4836509"/>
                <a:ext cx="1480459" cy="792476"/>
              </a:xfrm>
              <a:prstGeom prst="ellipse">
                <a:avLst/>
              </a:prstGeom>
              <a:effectLst>
                <a:outerShdw blurRad="63500" sx="102000" sy="102000" algn="ct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GPDs</a:t>
                </a:r>
                <a:endParaRPr lang="zh-CN" altLang="en-US" dirty="0"/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F7FABB90-A6F7-BBCA-B780-A3CA7A8FCA0E}"/>
                  </a:ext>
                </a:extLst>
              </p:cNvPr>
              <p:cNvGrpSpPr/>
              <p:nvPr/>
            </p:nvGrpSpPr>
            <p:grpSpPr>
              <a:xfrm rot="20215180">
                <a:off x="1000797" y="5689455"/>
                <a:ext cx="1013429" cy="0"/>
                <a:chOff x="3995299" y="3429000"/>
                <a:chExt cx="1013429" cy="0"/>
              </a:xfrm>
            </p:grpSpPr>
            <p:cxnSp>
              <p:nvCxnSpPr>
                <p:cNvPr id="19" name="直接箭头连接符 18">
                  <a:extLst>
                    <a:ext uri="{FF2B5EF4-FFF2-40B4-BE49-F238E27FC236}">
                      <a16:creationId xmlns:a16="http://schemas.microsoft.com/office/drawing/2014/main" id="{18984A32-98CF-65BA-2603-DCDC9EBB1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1FDF07B5-DB46-853F-8F28-25D20DB8A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1788755A-09AB-A136-DB76-945EBB392F47}"/>
                  </a:ext>
                </a:extLst>
              </p:cNvPr>
              <p:cNvGrpSpPr/>
              <p:nvPr/>
            </p:nvGrpSpPr>
            <p:grpSpPr>
              <a:xfrm rot="1570330">
                <a:off x="3051067" y="5706938"/>
                <a:ext cx="990631" cy="45719"/>
                <a:chOff x="3995299" y="3429000"/>
                <a:chExt cx="1013429" cy="0"/>
              </a:xfrm>
            </p:grpSpPr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957FCE47-89BF-D906-1BD7-70FC1D2BD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576701" cy="0"/>
                </a:xfrm>
                <a:prstGeom prst="straightConnector1">
                  <a:avLst/>
                </a:prstGeom>
                <a:ln w="63500" cmpd="dbl"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10B16BBB-2193-4C50-4490-E955256A7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5299" y="3429000"/>
                  <a:ext cx="1013429" cy="0"/>
                </a:xfrm>
                <a:prstGeom prst="line">
                  <a:avLst/>
                </a:prstGeom>
                <a:ln w="63500" cmpd="dbl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845F3258-3EE1-10E7-E662-653AACCBB4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3903" y="4252448"/>
                <a:ext cx="150210" cy="7001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B8C7F392-9BDF-D205-2F3B-20DCA314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4113" y="4252448"/>
                <a:ext cx="73698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37396B85-B452-6169-E21C-BE74DA3C88E5}"/>
                  </a:ext>
                </a:extLst>
              </p:cNvPr>
              <p:cNvCxnSpPr>
                <a:cxnSpLocks/>
                <a:stCxn id="4" idx="7"/>
              </p:cNvCxnSpPr>
              <p:nvPr/>
            </p:nvCxnSpPr>
            <p:spPr>
              <a:xfrm flipH="1" flipV="1">
                <a:off x="2941093" y="4252448"/>
                <a:ext cx="142651" cy="7001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A674F29A-5DBB-D6CD-8073-ACF6B56FE98B}"/>
                  </a:ext>
                </a:extLst>
              </p:cNvPr>
              <p:cNvGrpSpPr/>
              <p:nvPr/>
            </p:nvGrpSpPr>
            <p:grpSpPr>
              <a:xfrm rot="1737890">
                <a:off x="970899" y="3946201"/>
                <a:ext cx="1303680" cy="45722"/>
                <a:chOff x="5162067" y="4117928"/>
                <a:chExt cx="1303680" cy="45722"/>
              </a:xfrm>
            </p:grpSpPr>
            <p:sp>
              <p:nvSpPr>
                <p:cNvPr id="64" name="任意多边形: 形状 63">
                  <a:extLst>
                    <a:ext uri="{FF2B5EF4-FFF2-40B4-BE49-F238E27FC236}">
                      <a16:creationId xmlns:a16="http://schemas.microsoft.com/office/drawing/2014/main" id="{894720C2-02A9-E04D-C88B-7A6553E70A45}"/>
                    </a:ext>
                  </a:extLst>
                </p:cNvPr>
                <p:cNvSpPr/>
                <p:nvPr/>
              </p:nvSpPr>
              <p:spPr>
                <a:xfrm>
                  <a:off x="5162067" y="4117928"/>
                  <a:ext cx="658665" cy="45722"/>
                </a:xfrm>
                <a:custGeom>
                  <a:avLst/>
                  <a:gdLst>
                    <a:gd name="connsiteX0" fmla="*/ 0 w 658665"/>
                    <a:gd name="connsiteY0" fmla="*/ 0 h 45722"/>
                    <a:gd name="connsiteX1" fmla="*/ 83547 w 658665"/>
                    <a:gd name="connsiteY1" fmla="*/ 44682 h 45722"/>
                    <a:gd name="connsiteX2" fmla="*/ 161266 w 658665"/>
                    <a:gd name="connsiteY2" fmla="*/ 0 h 45722"/>
                    <a:gd name="connsiteX3" fmla="*/ 246756 w 658665"/>
                    <a:gd name="connsiteY3" fmla="*/ 45721 h 45722"/>
                    <a:gd name="connsiteX4" fmla="*/ 330303 w 658665"/>
                    <a:gd name="connsiteY4" fmla="*/ 1039 h 45722"/>
                    <a:gd name="connsiteX5" fmla="*/ 411908 w 658665"/>
                    <a:gd name="connsiteY5" fmla="*/ 43643 h 45722"/>
                    <a:gd name="connsiteX6" fmla="*/ 495455 w 658665"/>
                    <a:gd name="connsiteY6" fmla="*/ 1039 h 45722"/>
                    <a:gd name="connsiteX7" fmla="*/ 577060 w 658665"/>
                    <a:gd name="connsiteY7" fmla="*/ 42604 h 45722"/>
                    <a:gd name="connsiteX8" fmla="*/ 658665 w 658665"/>
                    <a:gd name="connsiteY8" fmla="*/ 1039 h 4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665" h="45722" extrusionOk="0">
                      <a:moveTo>
                        <a:pt x="0" y="0"/>
                      </a:moveTo>
                      <a:cubicBezTo>
                        <a:pt x="24098" y="19728"/>
                        <a:pt x="53348" y="45929"/>
                        <a:pt x="83547" y="44682"/>
                      </a:cubicBezTo>
                      <a:cubicBezTo>
                        <a:pt x="113189" y="45264"/>
                        <a:pt x="128764" y="-4"/>
                        <a:pt x="161266" y="0"/>
                      </a:cubicBezTo>
                      <a:cubicBezTo>
                        <a:pt x="184565" y="3984"/>
                        <a:pt x="217222" y="53071"/>
                        <a:pt x="246756" y="45721"/>
                      </a:cubicBezTo>
                      <a:cubicBezTo>
                        <a:pt x="273191" y="44943"/>
                        <a:pt x="308965" y="4342"/>
                        <a:pt x="330303" y="1039"/>
                      </a:cubicBezTo>
                      <a:cubicBezTo>
                        <a:pt x="359478" y="889"/>
                        <a:pt x="385432" y="41484"/>
                        <a:pt x="411908" y="43643"/>
                      </a:cubicBezTo>
                      <a:cubicBezTo>
                        <a:pt x="435303" y="43011"/>
                        <a:pt x="464385" y="4550"/>
                        <a:pt x="495455" y="1039"/>
                      </a:cubicBezTo>
                      <a:cubicBezTo>
                        <a:pt x="522863" y="-257"/>
                        <a:pt x="548313" y="44753"/>
                        <a:pt x="577060" y="42604"/>
                      </a:cubicBezTo>
                      <a:cubicBezTo>
                        <a:pt x="606186" y="43682"/>
                        <a:pt x="643565" y="7960"/>
                        <a:pt x="658665" y="1039"/>
                      </a:cubicBezTo>
                    </a:path>
                  </a:pathLst>
                </a:custGeom>
                <a:noFill/>
                <a:ln w="31750">
                  <a:solidFill>
                    <a:schemeClr val="accent6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2313296"/>
                            <a:gd name="connsiteY0" fmla="*/ 3 h 300256"/>
                            <a:gd name="connsiteX1" fmla="*/ 293427 w 2313296"/>
                            <a:gd name="connsiteY1" fmla="*/ 293430 h 300256"/>
                            <a:gd name="connsiteX2" fmla="*/ 566382 w 2313296"/>
                            <a:gd name="connsiteY2" fmla="*/ 3 h 300256"/>
                            <a:gd name="connsiteX3" fmla="*/ 866633 w 2313296"/>
                            <a:gd name="connsiteY3" fmla="*/ 300253 h 300256"/>
                            <a:gd name="connsiteX4" fmla="*/ 1160060 w 2313296"/>
                            <a:gd name="connsiteY4" fmla="*/ 6827 h 300256"/>
                            <a:gd name="connsiteX5" fmla="*/ 1446663 w 2313296"/>
                            <a:gd name="connsiteY5" fmla="*/ 286606 h 300256"/>
                            <a:gd name="connsiteX6" fmla="*/ 1740090 w 2313296"/>
                            <a:gd name="connsiteY6" fmla="*/ 6827 h 300256"/>
                            <a:gd name="connsiteX7" fmla="*/ 2026693 w 2313296"/>
                            <a:gd name="connsiteY7" fmla="*/ 279782 h 300256"/>
                            <a:gd name="connsiteX8" fmla="*/ 2313296 w 2313296"/>
                            <a:gd name="connsiteY8" fmla="*/ 6827 h 3002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313296" h="300256">
                              <a:moveTo>
                                <a:pt x="0" y="3"/>
                              </a:moveTo>
                              <a:cubicBezTo>
                                <a:pt x="99515" y="146716"/>
                                <a:pt x="199030" y="293430"/>
                                <a:pt x="293427" y="293430"/>
                              </a:cubicBezTo>
                              <a:cubicBezTo>
                                <a:pt x="387824" y="293430"/>
                                <a:pt x="470848" y="-1134"/>
                                <a:pt x="566382" y="3"/>
                              </a:cubicBezTo>
                              <a:cubicBezTo>
                                <a:pt x="661916" y="1140"/>
                                <a:pt x="767687" y="299116"/>
                                <a:pt x="866633" y="300253"/>
                              </a:cubicBezTo>
                              <a:cubicBezTo>
                                <a:pt x="965579" y="301390"/>
                                <a:pt x="1063388" y="9102"/>
                                <a:pt x="1160060" y="6827"/>
                              </a:cubicBezTo>
                              <a:cubicBezTo>
                                <a:pt x="1256732" y="4553"/>
                                <a:pt x="1349991" y="286606"/>
                                <a:pt x="1446663" y="286606"/>
                              </a:cubicBezTo>
                              <a:cubicBezTo>
                                <a:pt x="1543335" y="286606"/>
                                <a:pt x="1643418" y="7964"/>
                                <a:pt x="1740090" y="6827"/>
                              </a:cubicBezTo>
                              <a:cubicBezTo>
                                <a:pt x="1836762" y="5690"/>
                                <a:pt x="1931159" y="279782"/>
                                <a:pt x="2026693" y="279782"/>
                              </a:cubicBezTo>
                              <a:cubicBezTo>
                                <a:pt x="2122227" y="279782"/>
                                <a:pt x="2255293" y="50045"/>
                                <a:pt x="2313296" y="6827"/>
                              </a:cubicBezTo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2F3F86E1-21EA-907F-54F6-4E0C72C9E16E}"/>
                    </a:ext>
                  </a:extLst>
                </p:cNvPr>
                <p:cNvSpPr/>
                <p:nvPr/>
              </p:nvSpPr>
              <p:spPr>
                <a:xfrm>
                  <a:off x="5807082" y="4117928"/>
                  <a:ext cx="658665" cy="45719"/>
                </a:xfrm>
                <a:custGeom>
                  <a:avLst/>
                  <a:gdLst>
                    <a:gd name="connsiteX0" fmla="*/ 0 w 658665"/>
                    <a:gd name="connsiteY0" fmla="*/ 0 h 45719"/>
                    <a:gd name="connsiteX1" fmla="*/ 83547 w 658665"/>
                    <a:gd name="connsiteY1" fmla="*/ 44679 h 45719"/>
                    <a:gd name="connsiteX2" fmla="*/ 161266 w 658665"/>
                    <a:gd name="connsiteY2" fmla="*/ 0 h 45719"/>
                    <a:gd name="connsiteX3" fmla="*/ 246756 w 658665"/>
                    <a:gd name="connsiteY3" fmla="*/ 45718 h 45719"/>
                    <a:gd name="connsiteX4" fmla="*/ 330303 w 658665"/>
                    <a:gd name="connsiteY4" fmla="*/ 1039 h 45719"/>
                    <a:gd name="connsiteX5" fmla="*/ 411908 w 658665"/>
                    <a:gd name="connsiteY5" fmla="*/ 43640 h 45719"/>
                    <a:gd name="connsiteX6" fmla="*/ 495455 w 658665"/>
                    <a:gd name="connsiteY6" fmla="*/ 1039 h 45719"/>
                    <a:gd name="connsiteX7" fmla="*/ 577060 w 658665"/>
                    <a:gd name="connsiteY7" fmla="*/ 42601 h 45719"/>
                    <a:gd name="connsiteX8" fmla="*/ 658665 w 658665"/>
                    <a:gd name="connsiteY8" fmla="*/ 1039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665" h="45719" extrusionOk="0">
                      <a:moveTo>
                        <a:pt x="0" y="0"/>
                      </a:moveTo>
                      <a:cubicBezTo>
                        <a:pt x="24098" y="19726"/>
                        <a:pt x="53348" y="45926"/>
                        <a:pt x="83547" y="44679"/>
                      </a:cubicBezTo>
                      <a:cubicBezTo>
                        <a:pt x="113189" y="45261"/>
                        <a:pt x="128764" y="-4"/>
                        <a:pt x="161266" y="0"/>
                      </a:cubicBezTo>
                      <a:cubicBezTo>
                        <a:pt x="184565" y="3984"/>
                        <a:pt x="217222" y="53068"/>
                        <a:pt x="246756" y="45718"/>
                      </a:cubicBezTo>
                      <a:cubicBezTo>
                        <a:pt x="272615" y="44625"/>
                        <a:pt x="309837" y="4758"/>
                        <a:pt x="330303" y="1039"/>
                      </a:cubicBezTo>
                      <a:cubicBezTo>
                        <a:pt x="359478" y="889"/>
                        <a:pt x="385432" y="41481"/>
                        <a:pt x="411908" y="43640"/>
                      </a:cubicBezTo>
                      <a:cubicBezTo>
                        <a:pt x="435303" y="43008"/>
                        <a:pt x="464385" y="4550"/>
                        <a:pt x="495455" y="1039"/>
                      </a:cubicBezTo>
                      <a:cubicBezTo>
                        <a:pt x="522863" y="-257"/>
                        <a:pt x="548313" y="44750"/>
                        <a:pt x="577060" y="42601"/>
                      </a:cubicBezTo>
                      <a:cubicBezTo>
                        <a:pt x="606186" y="43679"/>
                        <a:pt x="643565" y="7960"/>
                        <a:pt x="658665" y="1039"/>
                      </a:cubicBezTo>
                    </a:path>
                  </a:pathLst>
                </a:custGeom>
                <a:noFill/>
                <a:ln w="31750">
                  <a:solidFill>
                    <a:schemeClr val="accent6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2313296"/>
                            <a:gd name="connsiteY0" fmla="*/ 3 h 300256"/>
                            <a:gd name="connsiteX1" fmla="*/ 293427 w 2313296"/>
                            <a:gd name="connsiteY1" fmla="*/ 293430 h 300256"/>
                            <a:gd name="connsiteX2" fmla="*/ 566382 w 2313296"/>
                            <a:gd name="connsiteY2" fmla="*/ 3 h 300256"/>
                            <a:gd name="connsiteX3" fmla="*/ 866633 w 2313296"/>
                            <a:gd name="connsiteY3" fmla="*/ 300253 h 300256"/>
                            <a:gd name="connsiteX4" fmla="*/ 1160060 w 2313296"/>
                            <a:gd name="connsiteY4" fmla="*/ 6827 h 300256"/>
                            <a:gd name="connsiteX5" fmla="*/ 1446663 w 2313296"/>
                            <a:gd name="connsiteY5" fmla="*/ 286606 h 300256"/>
                            <a:gd name="connsiteX6" fmla="*/ 1740090 w 2313296"/>
                            <a:gd name="connsiteY6" fmla="*/ 6827 h 300256"/>
                            <a:gd name="connsiteX7" fmla="*/ 2026693 w 2313296"/>
                            <a:gd name="connsiteY7" fmla="*/ 279782 h 300256"/>
                            <a:gd name="connsiteX8" fmla="*/ 2313296 w 2313296"/>
                            <a:gd name="connsiteY8" fmla="*/ 6827 h 3002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313296" h="300256">
                              <a:moveTo>
                                <a:pt x="0" y="3"/>
                              </a:moveTo>
                              <a:cubicBezTo>
                                <a:pt x="99515" y="146716"/>
                                <a:pt x="199030" y="293430"/>
                                <a:pt x="293427" y="293430"/>
                              </a:cubicBezTo>
                              <a:cubicBezTo>
                                <a:pt x="387824" y="293430"/>
                                <a:pt x="470848" y="-1134"/>
                                <a:pt x="566382" y="3"/>
                              </a:cubicBezTo>
                              <a:cubicBezTo>
                                <a:pt x="661916" y="1140"/>
                                <a:pt x="767687" y="299116"/>
                                <a:pt x="866633" y="300253"/>
                              </a:cubicBezTo>
                              <a:cubicBezTo>
                                <a:pt x="965579" y="301390"/>
                                <a:pt x="1063388" y="9102"/>
                                <a:pt x="1160060" y="6827"/>
                              </a:cubicBezTo>
                              <a:cubicBezTo>
                                <a:pt x="1256732" y="4553"/>
                                <a:pt x="1349991" y="286606"/>
                                <a:pt x="1446663" y="286606"/>
                              </a:cubicBezTo>
                              <a:cubicBezTo>
                                <a:pt x="1543335" y="286606"/>
                                <a:pt x="1643418" y="7964"/>
                                <a:pt x="1740090" y="6827"/>
                              </a:cubicBezTo>
                              <a:cubicBezTo>
                                <a:pt x="1836762" y="5690"/>
                                <a:pt x="1931159" y="279782"/>
                                <a:pt x="2026693" y="279782"/>
                              </a:cubicBezTo>
                              <a:cubicBezTo>
                                <a:pt x="2122227" y="279782"/>
                                <a:pt x="2255293" y="50045"/>
                                <a:pt x="2313296" y="6827"/>
                              </a:cubicBezTo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BD702992-11B4-9605-4095-E93970BCDD11}"/>
                  </a:ext>
                </a:extLst>
              </p:cNvPr>
              <p:cNvGrpSpPr/>
              <p:nvPr/>
            </p:nvGrpSpPr>
            <p:grpSpPr>
              <a:xfrm rot="19545223">
                <a:off x="2840945" y="3888789"/>
                <a:ext cx="1303681" cy="45720"/>
                <a:chOff x="5169786" y="4106727"/>
                <a:chExt cx="1303681" cy="45720"/>
              </a:xfrm>
            </p:grpSpPr>
            <p:sp>
              <p:nvSpPr>
                <p:cNvPr id="68" name="任意多边形: 形状 67">
                  <a:extLst>
                    <a:ext uri="{FF2B5EF4-FFF2-40B4-BE49-F238E27FC236}">
                      <a16:creationId xmlns:a16="http://schemas.microsoft.com/office/drawing/2014/main" id="{73A13F27-B3FD-33CD-B53E-B7C4C99E9DC1}"/>
                    </a:ext>
                  </a:extLst>
                </p:cNvPr>
                <p:cNvSpPr/>
                <p:nvPr/>
              </p:nvSpPr>
              <p:spPr>
                <a:xfrm>
                  <a:off x="5169786" y="4106727"/>
                  <a:ext cx="658665" cy="45719"/>
                </a:xfrm>
                <a:custGeom>
                  <a:avLst/>
                  <a:gdLst>
                    <a:gd name="connsiteX0" fmla="*/ 0 w 658665"/>
                    <a:gd name="connsiteY0" fmla="*/ 0 h 45719"/>
                    <a:gd name="connsiteX1" fmla="*/ 83547 w 658665"/>
                    <a:gd name="connsiteY1" fmla="*/ 44679 h 45719"/>
                    <a:gd name="connsiteX2" fmla="*/ 161266 w 658665"/>
                    <a:gd name="connsiteY2" fmla="*/ 0 h 45719"/>
                    <a:gd name="connsiteX3" fmla="*/ 246756 w 658665"/>
                    <a:gd name="connsiteY3" fmla="*/ 45718 h 45719"/>
                    <a:gd name="connsiteX4" fmla="*/ 330303 w 658665"/>
                    <a:gd name="connsiteY4" fmla="*/ 1039 h 45719"/>
                    <a:gd name="connsiteX5" fmla="*/ 411908 w 658665"/>
                    <a:gd name="connsiteY5" fmla="*/ 43640 h 45719"/>
                    <a:gd name="connsiteX6" fmla="*/ 495455 w 658665"/>
                    <a:gd name="connsiteY6" fmla="*/ 1039 h 45719"/>
                    <a:gd name="connsiteX7" fmla="*/ 577060 w 658665"/>
                    <a:gd name="connsiteY7" fmla="*/ 42601 h 45719"/>
                    <a:gd name="connsiteX8" fmla="*/ 658665 w 658665"/>
                    <a:gd name="connsiteY8" fmla="*/ 1039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665" h="45719" extrusionOk="0">
                      <a:moveTo>
                        <a:pt x="0" y="0"/>
                      </a:moveTo>
                      <a:cubicBezTo>
                        <a:pt x="24098" y="19726"/>
                        <a:pt x="53348" y="45926"/>
                        <a:pt x="83547" y="44679"/>
                      </a:cubicBezTo>
                      <a:cubicBezTo>
                        <a:pt x="113189" y="45261"/>
                        <a:pt x="128764" y="-4"/>
                        <a:pt x="161266" y="0"/>
                      </a:cubicBezTo>
                      <a:cubicBezTo>
                        <a:pt x="184565" y="3984"/>
                        <a:pt x="217222" y="53068"/>
                        <a:pt x="246756" y="45718"/>
                      </a:cubicBezTo>
                      <a:cubicBezTo>
                        <a:pt x="272615" y="44625"/>
                        <a:pt x="309837" y="4758"/>
                        <a:pt x="330303" y="1039"/>
                      </a:cubicBezTo>
                      <a:cubicBezTo>
                        <a:pt x="359478" y="889"/>
                        <a:pt x="385432" y="41481"/>
                        <a:pt x="411908" y="43640"/>
                      </a:cubicBezTo>
                      <a:cubicBezTo>
                        <a:pt x="435303" y="43008"/>
                        <a:pt x="464385" y="4550"/>
                        <a:pt x="495455" y="1039"/>
                      </a:cubicBezTo>
                      <a:cubicBezTo>
                        <a:pt x="522863" y="-257"/>
                        <a:pt x="548313" y="44750"/>
                        <a:pt x="577060" y="42601"/>
                      </a:cubicBezTo>
                      <a:cubicBezTo>
                        <a:pt x="606186" y="43679"/>
                        <a:pt x="643565" y="7960"/>
                        <a:pt x="658665" y="1039"/>
                      </a:cubicBezTo>
                    </a:path>
                  </a:pathLst>
                </a:custGeom>
                <a:noFill/>
                <a:ln w="31750">
                  <a:solidFill>
                    <a:schemeClr val="accent6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2313296"/>
                            <a:gd name="connsiteY0" fmla="*/ 3 h 300256"/>
                            <a:gd name="connsiteX1" fmla="*/ 293427 w 2313296"/>
                            <a:gd name="connsiteY1" fmla="*/ 293430 h 300256"/>
                            <a:gd name="connsiteX2" fmla="*/ 566382 w 2313296"/>
                            <a:gd name="connsiteY2" fmla="*/ 3 h 300256"/>
                            <a:gd name="connsiteX3" fmla="*/ 866633 w 2313296"/>
                            <a:gd name="connsiteY3" fmla="*/ 300253 h 300256"/>
                            <a:gd name="connsiteX4" fmla="*/ 1160060 w 2313296"/>
                            <a:gd name="connsiteY4" fmla="*/ 6827 h 300256"/>
                            <a:gd name="connsiteX5" fmla="*/ 1446663 w 2313296"/>
                            <a:gd name="connsiteY5" fmla="*/ 286606 h 300256"/>
                            <a:gd name="connsiteX6" fmla="*/ 1740090 w 2313296"/>
                            <a:gd name="connsiteY6" fmla="*/ 6827 h 300256"/>
                            <a:gd name="connsiteX7" fmla="*/ 2026693 w 2313296"/>
                            <a:gd name="connsiteY7" fmla="*/ 279782 h 300256"/>
                            <a:gd name="connsiteX8" fmla="*/ 2313296 w 2313296"/>
                            <a:gd name="connsiteY8" fmla="*/ 6827 h 3002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313296" h="300256">
                              <a:moveTo>
                                <a:pt x="0" y="3"/>
                              </a:moveTo>
                              <a:cubicBezTo>
                                <a:pt x="99515" y="146716"/>
                                <a:pt x="199030" y="293430"/>
                                <a:pt x="293427" y="293430"/>
                              </a:cubicBezTo>
                              <a:cubicBezTo>
                                <a:pt x="387824" y="293430"/>
                                <a:pt x="470848" y="-1134"/>
                                <a:pt x="566382" y="3"/>
                              </a:cubicBezTo>
                              <a:cubicBezTo>
                                <a:pt x="661916" y="1140"/>
                                <a:pt x="767687" y="299116"/>
                                <a:pt x="866633" y="300253"/>
                              </a:cubicBezTo>
                              <a:cubicBezTo>
                                <a:pt x="965579" y="301390"/>
                                <a:pt x="1063388" y="9102"/>
                                <a:pt x="1160060" y="6827"/>
                              </a:cubicBezTo>
                              <a:cubicBezTo>
                                <a:pt x="1256732" y="4553"/>
                                <a:pt x="1349991" y="286606"/>
                                <a:pt x="1446663" y="286606"/>
                              </a:cubicBezTo>
                              <a:cubicBezTo>
                                <a:pt x="1543335" y="286606"/>
                                <a:pt x="1643418" y="7964"/>
                                <a:pt x="1740090" y="6827"/>
                              </a:cubicBezTo>
                              <a:cubicBezTo>
                                <a:pt x="1836762" y="5690"/>
                                <a:pt x="1931159" y="279782"/>
                                <a:pt x="2026693" y="279782"/>
                              </a:cubicBezTo>
                              <a:cubicBezTo>
                                <a:pt x="2122227" y="279782"/>
                                <a:pt x="2255293" y="50045"/>
                                <a:pt x="2313296" y="6827"/>
                              </a:cubicBezTo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9" name="任意多边形: 形状 68">
                  <a:extLst>
                    <a:ext uri="{FF2B5EF4-FFF2-40B4-BE49-F238E27FC236}">
                      <a16:creationId xmlns:a16="http://schemas.microsoft.com/office/drawing/2014/main" id="{C8B42F9F-E8C3-99B3-9C7D-63B5C97A97C9}"/>
                    </a:ext>
                  </a:extLst>
                </p:cNvPr>
                <p:cNvSpPr/>
                <p:nvPr/>
              </p:nvSpPr>
              <p:spPr>
                <a:xfrm>
                  <a:off x="5814802" y="4106728"/>
                  <a:ext cx="658665" cy="45719"/>
                </a:xfrm>
                <a:custGeom>
                  <a:avLst/>
                  <a:gdLst>
                    <a:gd name="connsiteX0" fmla="*/ 0 w 658665"/>
                    <a:gd name="connsiteY0" fmla="*/ 0 h 45719"/>
                    <a:gd name="connsiteX1" fmla="*/ 83547 w 658665"/>
                    <a:gd name="connsiteY1" fmla="*/ 44679 h 45719"/>
                    <a:gd name="connsiteX2" fmla="*/ 161266 w 658665"/>
                    <a:gd name="connsiteY2" fmla="*/ 0 h 45719"/>
                    <a:gd name="connsiteX3" fmla="*/ 246756 w 658665"/>
                    <a:gd name="connsiteY3" fmla="*/ 45718 h 45719"/>
                    <a:gd name="connsiteX4" fmla="*/ 330303 w 658665"/>
                    <a:gd name="connsiteY4" fmla="*/ 1039 h 45719"/>
                    <a:gd name="connsiteX5" fmla="*/ 411908 w 658665"/>
                    <a:gd name="connsiteY5" fmla="*/ 43640 h 45719"/>
                    <a:gd name="connsiteX6" fmla="*/ 495455 w 658665"/>
                    <a:gd name="connsiteY6" fmla="*/ 1039 h 45719"/>
                    <a:gd name="connsiteX7" fmla="*/ 577060 w 658665"/>
                    <a:gd name="connsiteY7" fmla="*/ 42601 h 45719"/>
                    <a:gd name="connsiteX8" fmla="*/ 658665 w 658665"/>
                    <a:gd name="connsiteY8" fmla="*/ 1039 h 45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665" h="45719" extrusionOk="0">
                      <a:moveTo>
                        <a:pt x="0" y="0"/>
                      </a:moveTo>
                      <a:cubicBezTo>
                        <a:pt x="24098" y="19726"/>
                        <a:pt x="53348" y="45926"/>
                        <a:pt x="83547" y="44679"/>
                      </a:cubicBezTo>
                      <a:cubicBezTo>
                        <a:pt x="113189" y="45261"/>
                        <a:pt x="128764" y="-4"/>
                        <a:pt x="161266" y="0"/>
                      </a:cubicBezTo>
                      <a:cubicBezTo>
                        <a:pt x="184565" y="3984"/>
                        <a:pt x="217222" y="53068"/>
                        <a:pt x="246756" y="45718"/>
                      </a:cubicBezTo>
                      <a:cubicBezTo>
                        <a:pt x="272615" y="44625"/>
                        <a:pt x="309837" y="4758"/>
                        <a:pt x="330303" y="1039"/>
                      </a:cubicBezTo>
                      <a:cubicBezTo>
                        <a:pt x="359478" y="889"/>
                        <a:pt x="385432" y="41481"/>
                        <a:pt x="411908" y="43640"/>
                      </a:cubicBezTo>
                      <a:cubicBezTo>
                        <a:pt x="435303" y="43008"/>
                        <a:pt x="464385" y="4550"/>
                        <a:pt x="495455" y="1039"/>
                      </a:cubicBezTo>
                      <a:cubicBezTo>
                        <a:pt x="522863" y="-257"/>
                        <a:pt x="548313" y="44750"/>
                        <a:pt x="577060" y="42601"/>
                      </a:cubicBezTo>
                      <a:cubicBezTo>
                        <a:pt x="606186" y="43679"/>
                        <a:pt x="643565" y="7960"/>
                        <a:pt x="658665" y="1039"/>
                      </a:cubicBezTo>
                    </a:path>
                  </a:pathLst>
                </a:custGeom>
                <a:noFill/>
                <a:ln w="31750">
                  <a:solidFill>
                    <a:schemeClr val="accent6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2313296"/>
                            <a:gd name="connsiteY0" fmla="*/ 3 h 300256"/>
                            <a:gd name="connsiteX1" fmla="*/ 293427 w 2313296"/>
                            <a:gd name="connsiteY1" fmla="*/ 293430 h 300256"/>
                            <a:gd name="connsiteX2" fmla="*/ 566382 w 2313296"/>
                            <a:gd name="connsiteY2" fmla="*/ 3 h 300256"/>
                            <a:gd name="connsiteX3" fmla="*/ 866633 w 2313296"/>
                            <a:gd name="connsiteY3" fmla="*/ 300253 h 300256"/>
                            <a:gd name="connsiteX4" fmla="*/ 1160060 w 2313296"/>
                            <a:gd name="connsiteY4" fmla="*/ 6827 h 300256"/>
                            <a:gd name="connsiteX5" fmla="*/ 1446663 w 2313296"/>
                            <a:gd name="connsiteY5" fmla="*/ 286606 h 300256"/>
                            <a:gd name="connsiteX6" fmla="*/ 1740090 w 2313296"/>
                            <a:gd name="connsiteY6" fmla="*/ 6827 h 300256"/>
                            <a:gd name="connsiteX7" fmla="*/ 2026693 w 2313296"/>
                            <a:gd name="connsiteY7" fmla="*/ 279782 h 300256"/>
                            <a:gd name="connsiteX8" fmla="*/ 2313296 w 2313296"/>
                            <a:gd name="connsiteY8" fmla="*/ 6827 h 3002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313296" h="300256">
                              <a:moveTo>
                                <a:pt x="0" y="3"/>
                              </a:moveTo>
                              <a:cubicBezTo>
                                <a:pt x="99515" y="146716"/>
                                <a:pt x="199030" y="293430"/>
                                <a:pt x="293427" y="293430"/>
                              </a:cubicBezTo>
                              <a:cubicBezTo>
                                <a:pt x="387824" y="293430"/>
                                <a:pt x="470848" y="-1134"/>
                                <a:pt x="566382" y="3"/>
                              </a:cubicBezTo>
                              <a:cubicBezTo>
                                <a:pt x="661916" y="1140"/>
                                <a:pt x="767687" y="299116"/>
                                <a:pt x="866633" y="300253"/>
                              </a:cubicBezTo>
                              <a:cubicBezTo>
                                <a:pt x="965579" y="301390"/>
                                <a:pt x="1063388" y="9102"/>
                                <a:pt x="1160060" y="6827"/>
                              </a:cubicBezTo>
                              <a:cubicBezTo>
                                <a:pt x="1256732" y="4553"/>
                                <a:pt x="1349991" y="286606"/>
                                <a:pt x="1446663" y="286606"/>
                              </a:cubicBezTo>
                              <a:cubicBezTo>
                                <a:pt x="1543335" y="286606"/>
                                <a:pt x="1643418" y="7964"/>
                                <a:pt x="1740090" y="6827"/>
                              </a:cubicBezTo>
                              <a:cubicBezTo>
                                <a:pt x="1836762" y="5690"/>
                                <a:pt x="1931159" y="279782"/>
                                <a:pt x="2026693" y="279782"/>
                              </a:cubicBezTo>
                              <a:cubicBezTo>
                                <a:pt x="2122227" y="279782"/>
                                <a:pt x="2255293" y="50045"/>
                                <a:pt x="2313296" y="6827"/>
                              </a:cubicBezTo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文本框 70">
                    <a:extLst>
                      <a:ext uri="{FF2B5EF4-FFF2-40B4-BE49-F238E27FC236}">
                        <a16:creationId xmlns:a16="http://schemas.microsoft.com/office/drawing/2014/main" id="{5C26F8FC-4731-2EE1-6064-6FCD345361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821" y="5523518"/>
                    <a:ext cx="282015" cy="33682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1" name="文本框 70">
                    <a:extLst>
                      <a:ext uri="{FF2B5EF4-FFF2-40B4-BE49-F238E27FC236}">
                        <a16:creationId xmlns:a16="http://schemas.microsoft.com/office/drawing/2014/main" id="{5C26F8FC-4731-2EE1-6064-6FCD345361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821" y="5523518"/>
                    <a:ext cx="282015" cy="33682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829" t="-2174" r="-29268" b="-869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文本框 71">
                    <a:extLst>
                      <a:ext uri="{FF2B5EF4-FFF2-40B4-BE49-F238E27FC236}">
                        <a16:creationId xmlns:a16="http://schemas.microsoft.com/office/drawing/2014/main" id="{378EA426-FDAE-467B-B643-F0756310B553}"/>
                      </a:ext>
                    </a:extLst>
                  </p:cNvPr>
                  <p:cNvSpPr txBox="1"/>
                  <p:nvPr/>
                </p:nvSpPr>
                <p:spPr>
                  <a:xfrm>
                    <a:off x="3807235" y="3751691"/>
                    <a:ext cx="2372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2" name="文本框 71">
                    <a:extLst>
                      <a:ext uri="{FF2B5EF4-FFF2-40B4-BE49-F238E27FC236}">
                        <a16:creationId xmlns:a16="http://schemas.microsoft.com/office/drawing/2014/main" id="{378EA426-FDAE-467B-B643-F0756310B5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07235" y="3751691"/>
                    <a:ext cx="237244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5714" t="-7895" r="-48571" b="-6315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文本框 74">
                    <a:extLst>
                      <a:ext uri="{FF2B5EF4-FFF2-40B4-BE49-F238E27FC236}">
                        <a16:creationId xmlns:a16="http://schemas.microsoft.com/office/drawing/2014/main" id="{A8DBA0EB-CCF1-2A96-E318-6D39F58376C3}"/>
                      </a:ext>
                    </a:extLst>
                  </p:cNvPr>
                  <p:cNvSpPr txBox="1"/>
                  <p:nvPr/>
                </p:nvSpPr>
                <p:spPr>
                  <a:xfrm>
                    <a:off x="2171026" y="3832799"/>
                    <a:ext cx="32246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5" name="文本框 74">
                    <a:extLst>
                      <a:ext uri="{FF2B5EF4-FFF2-40B4-BE49-F238E27FC236}">
                        <a16:creationId xmlns:a16="http://schemas.microsoft.com/office/drawing/2014/main" id="{A8DBA0EB-CCF1-2A96-E318-6D39F58376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1026" y="3832799"/>
                    <a:ext cx="32246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1250" t="-5263" r="-12500" b="-5526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文本框 75">
                    <a:extLst>
                      <a:ext uri="{FF2B5EF4-FFF2-40B4-BE49-F238E27FC236}">
                        <a16:creationId xmlns:a16="http://schemas.microsoft.com/office/drawing/2014/main" id="{B54C5D1B-A606-ABB1-0021-6AAD20C6AF0B}"/>
                      </a:ext>
                    </a:extLst>
                  </p:cNvPr>
                  <p:cNvSpPr txBox="1"/>
                  <p:nvPr/>
                </p:nvSpPr>
                <p:spPr>
                  <a:xfrm>
                    <a:off x="962546" y="3750411"/>
                    <a:ext cx="27956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6" name="文本框 75">
                    <a:extLst>
                      <a:ext uri="{FF2B5EF4-FFF2-40B4-BE49-F238E27FC236}">
                        <a16:creationId xmlns:a16="http://schemas.microsoft.com/office/drawing/2014/main" id="{B54C5D1B-A606-ABB1-0021-6AAD20C6AF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546" y="3750411"/>
                    <a:ext cx="27956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9268" r="-9756" b="-473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E973E979-DF53-ED69-8877-6441656918CF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351" y="4698009"/>
                    <a:ext cx="57868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E973E979-DF53-ED69-8877-6441656918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351" y="4698009"/>
                    <a:ext cx="578685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t="-2703" r="-18605" b="-6486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5B80524D-C49F-3556-3FAA-AFF0F6846390}"/>
                      </a:ext>
                    </a:extLst>
                  </p:cNvPr>
                  <p:cNvSpPr txBox="1"/>
                  <p:nvPr/>
                </p:nvSpPr>
                <p:spPr>
                  <a:xfrm>
                    <a:off x="3849374" y="5462458"/>
                    <a:ext cx="222633" cy="33682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5B80524D-C49F-3556-3FAA-AFF0F68463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9374" y="5462458"/>
                    <a:ext cx="222633" cy="33682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303" r="-24242" b="-65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3C7EF269-2C55-4423-C602-2676182FE779}"/>
                      </a:ext>
                    </a:extLst>
                  </p:cNvPr>
                  <p:cNvSpPr txBox="1"/>
                  <p:nvPr/>
                </p:nvSpPr>
                <p:spPr>
                  <a:xfrm>
                    <a:off x="3221948" y="4698009"/>
                    <a:ext cx="57868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3C7EF269-2C55-4423-C602-2676182FE7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1948" y="4698009"/>
                    <a:ext cx="578685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1765" t="-2703" r="-20000" b="-6486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456F3DC4-2AB7-0C60-5541-6B187C39D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49" y="4459620"/>
              <a:ext cx="698228" cy="108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3A14E003-EF41-E999-116C-56454D6DF4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196" y="3891346"/>
              <a:ext cx="550469" cy="5790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6E5D0ECA-BCE0-0BF3-B12B-306737868C5C}"/>
                    </a:ext>
                  </a:extLst>
                </p:cNvPr>
                <p:cNvSpPr txBox="1"/>
                <p:nvPr/>
              </p:nvSpPr>
              <p:spPr>
                <a:xfrm>
                  <a:off x="1212602" y="4019600"/>
                  <a:ext cx="18626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6E5D0ECA-BCE0-0BF3-B12B-306737868C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602" y="4019600"/>
                  <a:ext cx="186269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39286" r="-35714" b="-3243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EF59D5DB-6DCD-868F-1F90-04F9772B74DF}"/>
                    </a:ext>
                  </a:extLst>
                </p:cNvPr>
                <p:cNvSpPr txBox="1"/>
                <p:nvPr/>
              </p:nvSpPr>
              <p:spPr>
                <a:xfrm>
                  <a:off x="164575" y="4126113"/>
                  <a:ext cx="2388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EF59D5DB-6DCD-868F-1F90-04F9772B74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575" y="4126113"/>
                  <a:ext cx="238848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37143" t="-5405" r="-37143" b="-351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3F3CAA52-5DF6-EF60-8FC8-9D5DD2902031}"/>
                </a:ext>
              </a:extLst>
            </p:cNvPr>
            <p:cNvCxnSpPr>
              <a:cxnSpLocks/>
            </p:cNvCxnSpPr>
            <p:nvPr/>
          </p:nvCxnSpPr>
          <p:spPr>
            <a:xfrm>
              <a:off x="164575" y="5329451"/>
              <a:ext cx="367044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箭头: 右 95">
            <a:extLst>
              <a:ext uri="{FF2B5EF4-FFF2-40B4-BE49-F238E27FC236}">
                <a16:creationId xmlns:a16="http://schemas.microsoft.com/office/drawing/2014/main" id="{D8436935-F5DF-214B-1537-05CCF16C72EC}"/>
              </a:ext>
            </a:extLst>
          </p:cNvPr>
          <p:cNvSpPr/>
          <p:nvPr/>
        </p:nvSpPr>
        <p:spPr>
          <a:xfrm rot="20386791">
            <a:off x="3619930" y="2558816"/>
            <a:ext cx="726743" cy="48214"/>
          </a:xfrm>
          <a:prstGeom prst="rightArrow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箭头: 右 96">
            <a:extLst>
              <a:ext uri="{FF2B5EF4-FFF2-40B4-BE49-F238E27FC236}">
                <a16:creationId xmlns:a16="http://schemas.microsoft.com/office/drawing/2014/main" id="{CE51B028-3535-2E32-8A1D-91337BB72C95}"/>
              </a:ext>
            </a:extLst>
          </p:cNvPr>
          <p:cNvSpPr/>
          <p:nvPr/>
        </p:nvSpPr>
        <p:spPr>
          <a:xfrm rot="892934">
            <a:off x="3593079" y="3581625"/>
            <a:ext cx="726743" cy="48214"/>
          </a:xfrm>
          <a:prstGeom prst="rightArrow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E393271D-C83F-7951-EF39-9D21F5EC854D}"/>
              </a:ext>
            </a:extLst>
          </p:cNvPr>
          <p:cNvSpPr txBox="1"/>
          <p:nvPr/>
        </p:nvSpPr>
        <p:spPr>
          <a:xfrm>
            <a:off x="4263553" y="2118464"/>
            <a:ext cx="134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Hard part</a:t>
            </a:r>
            <a:r>
              <a:rPr lang="en-US" altLang="zh-CN" dirty="0"/>
              <a:t>:</a:t>
            </a:r>
          </a:p>
          <a:p>
            <a:r>
              <a:rPr lang="en-US" altLang="zh-CN" dirty="0"/>
              <a:t>Perturbative description</a:t>
            </a:r>
            <a:endParaRPr lang="zh-CN" altLang="en-US" dirty="0"/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3376B3B1-0810-A383-CB54-8214CF83D36F}"/>
              </a:ext>
            </a:extLst>
          </p:cNvPr>
          <p:cNvSpPr txBox="1"/>
          <p:nvPr/>
        </p:nvSpPr>
        <p:spPr>
          <a:xfrm>
            <a:off x="4278733" y="3431273"/>
            <a:ext cx="1908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Soft part</a:t>
            </a:r>
            <a:r>
              <a:rPr lang="en-US" altLang="zh-CN" dirty="0"/>
              <a:t>:</a:t>
            </a:r>
          </a:p>
          <a:p>
            <a:r>
              <a:rPr lang="en-US" altLang="zh-CN" dirty="0"/>
              <a:t>Non-perturbative description</a:t>
            </a:r>
            <a:endParaRPr lang="zh-CN" altLang="en-US" dirty="0"/>
          </a:p>
        </p:txBody>
      </p: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F9624E72-1B01-7F62-2CCD-1EFF6AF1508E}"/>
              </a:ext>
            </a:extLst>
          </p:cNvPr>
          <p:cNvGrpSpPr/>
          <p:nvPr/>
        </p:nvGrpSpPr>
        <p:grpSpPr>
          <a:xfrm>
            <a:off x="5627182" y="1580460"/>
            <a:ext cx="3317240" cy="2740528"/>
            <a:chOff x="5137883" y="2325833"/>
            <a:chExt cx="3860196" cy="3133932"/>
          </a:xfrm>
        </p:grpSpPr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2C0BB287-5550-0D53-C1C7-D2DC9405A8E8}"/>
                </a:ext>
              </a:extLst>
            </p:cNvPr>
            <p:cNvGrpSpPr/>
            <p:nvPr/>
          </p:nvGrpSpPr>
          <p:grpSpPr>
            <a:xfrm>
              <a:off x="5137883" y="2325833"/>
              <a:ext cx="3784220" cy="3133932"/>
              <a:chOff x="524153" y="3451915"/>
              <a:chExt cx="3784220" cy="3133932"/>
            </a:xfrm>
          </p:grpSpPr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68D50E0E-4264-B608-D8AB-ECC55958BFE7}"/>
                  </a:ext>
                </a:extLst>
              </p:cNvPr>
              <p:cNvGrpSpPr/>
              <p:nvPr/>
            </p:nvGrpSpPr>
            <p:grpSpPr>
              <a:xfrm>
                <a:off x="1126290" y="4142415"/>
                <a:ext cx="3182083" cy="2443432"/>
                <a:chOff x="962546" y="3396848"/>
                <a:chExt cx="3182083" cy="2443432"/>
              </a:xfrm>
            </p:grpSpPr>
            <p:sp>
              <p:nvSpPr>
                <p:cNvPr id="107" name="椭圆 106">
                  <a:extLst>
                    <a:ext uri="{FF2B5EF4-FFF2-40B4-BE49-F238E27FC236}">
                      <a16:creationId xmlns:a16="http://schemas.microsoft.com/office/drawing/2014/main" id="{8790E4AF-65C3-E1AC-1D45-7CFA28B3C1BC}"/>
                    </a:ext>
                  </a:extLst>
                </p:cNvPr>
                <p:cNvSpPr/>
                <p:nvPr/>
              </p:nvSpPr>
              <p:spPr>
                <a:xfrm>
                  <a:off x="1820093" y="4836509"/>
                  <a:ext cx="1480459" cy="792476"/>
                </a:xfrm>
                <a:prstGeom prst="ellipse">
                  <a:avLst/>
                </a:prstGeom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/>
                    <a:t>GPDs</a:t>
                  </a:r>
                  <a:endParaRPr lang="zh-CN" altLang="en-US" dirty="0"/>
                </a:p>
              </p:txBody>
            </p:sp>
            <p:grpSp>
              <p:nvGrpSpPr>
                <p:cNvPr id="108" name="组合 107">
                  <a:extLst>
                    <a:ext uri="{FF2B5EF4-FFF2-40B4-BE49-F238E27FC236}">
                      <a16:creationId xmlns:a16="http://schemas.microsoft.com/office/drawing/2014/main" id="{6BE4D4BF-3512-848A-BF5F-25D0637238E9}"/>
                    </a:ext>
                  </a:extLst>
                </p:cNvPr>
                <p:cNvGrpSpPr/>
                <p:nvPr/>
              </p:nvGrpSpPr>
              <p:grpSpPr>
                <a:xfrm rot="20215180">
                  <a:off x="1000797" y="5689455"/>
                  <a:ext cx="1013429" cy="0"/>
                  <a:chOff x="3995299" y="3429000"/>
                  <a:chExt cx="1013429" cy="0"/>
                </a:xfrm>
              </p:grpSpPr>
              <p:cxnSp>
                <p:nvCxnSpPr>
                  <p:cNvPr id="128" name="直接箭头连接符 127">
                    <a:extLst>
                      <a:ext uri="{FF2B5EF4-FFF2-40B4-BE49-F238E27FC236}">
                        <a16:creationId xmlns:a16="http://schemas.microsoft.com/office/drawing/2014/main" id="{B6B69428-1086-A055-16BA-A6D1A209C1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576701" cy="0"/>
                  </a:xfrm>
                  <a:prstGeom prst="straightConnector1">
                    <a:avLst/>
                  </a:prstGeom>
                  <a:ln w="63500" cmpd="dbl"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直接连接符 128">
                    <a:extLst>
                      <a:ext uri="{FF2B5EF4-FFF2-40B4-BE49-F238E27FC236}">
                        <a16:creationId xmlns:a16="http://schemas.microsoft.com/office/drawing/2014/main" id="{8F97B761-3DEE-9B7E-B642-8AFECEAEA6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1013429" cy="0"/>
                  </a:xfrm>
                  <a:prstGeom prst="line">
                    <a:avLst/>
                  </a:prstGeom>
                  <a:ln w="63500" cmpd="dbl"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9" name="组合 108">
                  <a:extLst>
                    <a:ext uri="{FF2B5EF4-FFF2-40B4-BE49-F238E27FC236}">
                      <a16:creationId xmlns:a16="http://schemas.microsoft.com/office/drawing/2014/main" id="{3E624C36-ED8D-CCEB-EB34-BCE744564C14}"/>
                    </a:ext>
                  </a:extLst>
                </p:cNvPr>
                <p:cNvGrpSpPr/>
                <p:nvPr/>
              </p:nvGrpSpPr>
              <p:grpSpPr>
                <a:xfrm rot="1570330">
                  <a:off x="3051067" y="5706938"/>
                  <a:ext cx="990631" cy="45719"/>
                  <a:chOff x="3995299" y="3429000"/>
                  <a:chExt cx="1013429" cy="0"/>
                </a:xfrm>
              </p:grpSpPr>
              <p:cxnSp>
                <p:nvCxnSpPr>
                  <p:cNvPr id="126" name="直接箭头连接符 125">
                    <a:extLst>
                      <a:ext uri="{FF2B5EF4-FFF2-40B4-BE49-F238E27FC236}">
                        <a16:creationId xmlns:a16="http://schemas.microsoft.com/office/drawing/2014/main" id="{689D6788-DDDD-758D-E15D-3E70027C71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576701" cy="0"/>
                  </a:xfrm>
                  <a:prstGeom prst="straightConnector1">
                    <a:avLst/>
                  </a:prstGeom>
                  <a:ln w="63500" cmpd="dbl"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接连接符 126">
                    <a:extLst>
                      <a:ext uri="{FF2B5EF4-FFF2-40B4-BE49-F238E27FC236}">
                        <a16:creationId xmlns:a16="http://schemas.microsoft.com/office/drawing/2014/main" id="{85C1AA81-E5FF-91F6-788B-383368989B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1013429" cy="0"/>
                  </a:xfrm>
                  <a:prstGeom prst="line">
                    <a:avLst/>
                  </a:prstGeom>
                  <a:ln w="63500" cmpd="dbl"/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0" name="直接连接符 109">
                  <a:extLst>
                    <a:ext uri="{FF2B5EF4-FFF2-40B4-BE49-F238E27FC236}">
                      <a16:creationId xmlns:a16="http://schemas.microsoft.com/office/drawing/2014/main" id="{A28125D3-0353-B6A8-CC75-6A7EC0680730}"/>
                    </a:ext>
                  </a:extLst>
                </p:cNvPr>
                <p:cNvCxnSpPr>
                  <a:cxnSpLocks/>
                  <a:stCxn id="125" idx="8"/>
                </p:cNvCxnSpPr>
                <p:nvPr/>
              </p:nvCxnSpPr>
              <p:spPr>
                <a:xfrm>
                  <a:off x="2203605" y="3917719"/>
                  <a:ext cx="508" cy="33472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>
                  <a:extLst>
                    <a:ext uri="{FF2B5EF4-FFF2-40B4-BE49-F238E27FC236}">
                      <a16:creationId xmlns:a16="http://schemas.microsoft.com/office/drawing/2014/main" id="{32F56847-76B1-6733-46C1-E4DC1DAD6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4113" y="4252448"/>
                  <a:ext cx="73698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>
                  <a:extLst>
                    <a:ext uri="{FF2B5EF4-FFF2-40B4-BE49-F238E27FC236}">
                      <a16:creationId xmlns:a16="http://schemas.microsoft.com/office/drawing/2014/main" id="{4BC8F319-A795-8640-12EB-3B80475FA0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4269" y="3917719"/>
                  <a:ext cx="0" cy="33472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组合 112">
                  <a:extLst>
                    <a:ext uri="{FF2B5EF4-FFF2-40B4-BE49-F238E27FC236}">
                      <a16:creationId xmlns:a16="http://schemas.microsoft.com/office/drawing/2014/main" id="{F93906DC-8E19-E428-1E3E-F09DF8D7340C}"/>
                    </a:ext>
                  </a:extLst>
                </p:cNvPr>
                <p:cNvGrpSpPr/>
                <p:nvPr/>
              </p:nvGrpSpPr>
              <p:grpSpPr>
                <a:xfrm rot="1737890">
                  <a:off x="970885" y="3598271"/>
                  <a:ext cx="1303690" cy="45728"/>
                  <a:chOff x="4993562" y="3813520"/>
                  <a:chExt cx="1303690" cy="45728"/>
                </a:xfrm>
              </p:grpSpPr>
              <p:sp>
                <p:nvSpPr>
                  <p:cNvPr id="124" name="任意多边形: 形状 123">
                    <a:extLst>
                      <a:ext uri="{FF2B5EF4-FFF2-40B4-BE49-F238E27FC236}">
                        <a16:creationId xmlns:a16="http://schemas.microsoft.com/office/drawing/2014/main" id="{BBC1C3AD-1FD0-15A1-D8E7-33B3C97117D7}"/>
                      </a:ext>
                    </a:extLst>
                  </p:cNvPr>
                  <p:cNvSpPr/>
                  <p:nvPr/>
                </p:nvSpPr>
                <p:spPr>
                  <a:xfrm>
                    <a:off x="4993562" y="3813520"/>
                    <a:ext cx="658665" cy="45719"/>
                  </a:xfrm>
                  <a:custGeom>
                    <a:avLst/>
                    <a:gdLst>
                      <a:gd name="connsiteX0" fmla="*/ 0 w 658665"/>
                      <a:gd name="connsiteY0" fmla="*/ 0 h 45719"/>
                      <a:gd name="connsiteX1" fmla="*/ 83547 w 658665"/>
                      <a:gd name="connsiteY1" fmla="*/ 44679 h 45719"/>
                      <a:gd name="connsiteX2" fmla="*/ 161266 w 658665"/>
                      <a:gd name="connsiteY2" fmla="*/ 0 h 45719"/>
                      <a:gd name="connsiteX3" fmla="*/ 246756 w 658665"/>
                      <a:gd name="connsiteY3" fmla="*/ 45718 h 45719"/>
                      <a:gd name="connsiteX4" fmla="*/ 330303 w 658665"/>
                      <a:gd name="connsiteY4" fmla="*/ 1039 h 45719"/>
                      <a:gd name="connsiteX5" fmla="*/ 411908 w 658665"/>
                      <a:gd name="connsiteY5" fmla="*/ 43640 h 45719"/>
                      <a:gd name="connsiteX6" fmla="*/ 495455 w 658665"/>
                      <a:gd name="connsiteY6" fmla="*/ 1039 h 45719"/>
                      <a:gd name="connsiteX7" fmla="*/ 577060 w 658665"/>
                      <a:gd name="connsiteY7" fmla="*/ 42601 h 45719"/>
                      <a:gd name="connsiteX8" fmla="*/ 658665 w 658665"/>
                      <a:gd name="connsiteY8" fmla="*/ 1039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5" h="45719" extrusionOk="0">
                        <a:moveTo>
                          <a:pt x="0" y="0"/>
                        </a:moveTo>
                        <a:cubicBezTo>
                          <a:pt x="24098" y="19726"/>
                          <a:pt x="53348" y="45926"/>
                          <a:pt x="83547" y="44679"/>
                        </a:cubicBezTo>
                        <a:cubicBezTo>
                          <a:pt x="113189" y="45261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8"/>
                          <a:pt x="246756" y="45718"/>
                        </a:cubicBezTo>
                        <a:cubicBezTo>
                          <a:pt x="272615" y="44625"/>
                          <a:pt x="309837" y="4758"/>
                          <a:pt x="330303" y="1039"/>
                        </a:cubicBezTo>
                        <a:cubicBezTo>
                          <a:pt x="359478" y="889"/>
                          <a:pt x="385432" y="41481"/>
                          <a:pt x="411908" y="43640"/>
                        </a:cubicBezTo>
                        <a:cubicBezTo>
                          <a:pt x="435303" y="43008"/>
                          <a:pt x="464385" y="4550"/>
                          <a:pt x="495455" y="1039"/>
                        </a:cubicBezTo>
                        <a:cubicBezTo>
                          <a:pt x="522863" y="-257"/>
                          <a:pt x="548313" y="44750"/>
                          <a:pt x="577060" y="42601"/>
                        </a:cubicBezTo>
                        <a:cubicBezTo>
                          <a:pt x="606186" y="43679"/>
                          <a:pt x="643565" y="7960"/>
                          <a:pt x="658665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accent6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25" name="任意多边形: 形状 124">
                    <a:extLst>
                      <a:ext uri="{FF2B5EF4-FFF2-40B4-BE49-F238E27FC236}">
                        <a16:creationId xmlns:a16="http://schemas.microsoft.com/office/drawing/2014/main" id="{FC5F99B9-9B28-981F-C7EE-262E832ED58B}"/>
                      </a:ext>
                    </a:extLst>
                  </p:cNvPr>
                  <p:cNvSpPr/>
                  <p:nvPr/>
                </p:nvSpPr>
                <p:spPr>
                  <a:xfrm>
                    <a:off x="5638587" y="3813529"/>
                    <a:ext cx="658665" cy="45719"/>
                  </a:xfrm>
                  <a:custGeom>
                    <a:avLst/>
                    <a:gdLst>
                      <a:gd name="connsiteX0" fmla="*/ 0 w 658665"/>
                      <a:gd name="connsiteY0" fmla="*/ 0 h 45719"/>
                      <a:gd name="connsiteX1" fmla="*/ 83547 w 658665"/>
                      <a:gd name="connsiteY1" fmla="*/ 44679 h 45719"/>
                      <a:gd name="connsiteX2" fmla="*/ 161266 w 658665"/>
                      <a:gd name="connsiteY2" fmla="*/ 0 h 45719"/>
                      <a:gd name="connsiteX3" fmla="*/ 246756 w 658665"/>
                      <a:gd name="connsiteY3" fmla="*/ 45718 h 45719"/>
                      <a:gd name="connsiteX4" fmla="*/ 330303 w 658665"/>
                      <a:gd name="connsiteY4" fmla="*/ 1039 h 45719"/>
                      <a:gd name="connsiteX5" fmla="*/ 411908 w 658665"/>
                      <a:gd name="connsiteY5" fmla="*/ 43640 h 45719"/>
                      <a:gd name="connsiteX6" fmla="*/ 495455 w 658665"/>
                      <a:gd name="connsiteY6" fmla="*/ 1039 h 45719"/>
                      <a:gd name="connsiteX7" fmla="*/ 577060 w 658665"/>
                      <a:gd name="connsiteY7" fmla="*/ 42601 h 45719"/>
                      <a:gd name="connsiteX8" fmla="*/ 658665 w 658665"/>
                      <a:gd name="connsiteY8" fmla="*/ 1039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5" h="45719" extrusionOk="0">
                        <a:moveTo>
                          <a:pt x="0" y="0"/>
                        </a:moveTo>
                        <a:cubicBezTo>
                          <a:pt x="24098" y="19726"/>
                          <a:pt x="53348" y="45926"/>
                          <a:pt x="83547" y="44679"/>
                        </a:cubicBezTo>
                        <a:cubicBezTo>
                          <a:pt x="113189" y="45261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8"/>
                          <a:pt x="246756" y="45718"/>
                        </a:cubicBezTo>
                        <a:cubicBezTo>
                          <a:pt x="272615" y="44625"/>
                          <a:pt x="309837" y="4758"/>
                          <a:pt x="330303" y="1039"/>
                        </a:cubicBezTo>
                        <a:cubicBezTo>
                          <a:pt x="359478" y="889"/>
                          <a:pt x="385432" y="41481"/>
                          <a:pt x="411908" y="43640"/>
                        </a:cubicBezTo>
                        <a:cubicBezTo>
                          <a:pt x="435303" y="43008"/>
                          <a:pt x="464385" y="4550"/>
                          <a:pt x="495455" y="1039"/>
                        </a:cubicBezTo>
                        <a:cubicBezTo>
                          <a:pt x="522863" y="-257"/>
                          <a:pt x="548313" y="44750"/>
                          <a:pt x="577060" y="42601"/>
                        </a:cubicBezTo>
                        <a:cubicBezTo>
                          <a:pt x="606186" y="43679"/>
                          <a:pt x="643565" y="7960"/>
                          <a:pt x="658665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accent6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114" name="组合 113">
                  <a:extLst>
                    <a:ext uri="{FF2B5EF4-FFF2-40B4-BE49-F238E27FC236}">
                      <a16:creationId xmlns:a16="http://schemas.microsoft.com/office/drawing/2014/main" id="{1DC9A942-16AB-AE65-FED2-80F0375A86CB}"/>
                    </a:ext>
                  </a:extLst>
                </p:cNvPr>
                <p:cNvGrpSpPr/>
                <p:nvPr/>
              </p:nvGrpSpPr>
              <p:grpSpPr>
                <a:xfrm rot="19545223">
                  <a:off x="2840945" y="3533942"/>
                  <a:ext cx="1303684" cy="45721"/>
                  <a:chOff x="5369474" y="3813402"/>
                  <a:chExt cx="1303684" cy="45721"/>
                </a:xfrm>
              </p:grpSpPr>
              <p:sp>
                <p:nvSpPr>
                  <p:cNvPr id="122" name="任意多边形: 形状 121">
                    <a:extLst>
                      <a:ext uri="{FF2B5EF4-FFF2-40B4-BE49-F238E27FC236}">
                        <a16:creationId xmlns:a16="http://schemas.microsoft.com/office/drawing/2014/main" id="{7216630F-9101-68A1-FE7D-5C2384F103C3}"/>
                      </a:ext>
                    </a:extLst>
                  </p:cNvPr>
                  <p:cNvSpPr/>
                  <p:nvPr/>
                </p:nvSpPr>
                <p:spPr>
                  <a:xfrm>
                    <a:off x="5369474" y="3813402"/>
                    <a:ext cx="658665" cy="45719"/>
                  </a:xfrm>
                  <a:custGeom>
                    <a:avLst/>
                    <a:gdLst>
                      <a:gd name="connsiteX0" fmla="*/ 0 w 658665"/>
                      <a:gd name="connsiteY0" fmla="*/ 0 h 45719"/>
                      <a:gd name="connsiteX1" fmla="*/ 83547 w 658665"/>
                      <a:gd name="connsiteY1" fmla="*/ 44679 h 45719"/>
                      <a:gd name="connsiteX2" fmla="*/ 161266 w 658665"/>
                      <a:gd name="connsiteY2" fmla="*/ 0 h 45719"/>
                      <a:gd name="connsiteX3" fmla="*/ 246756 w 658665"/>
                      <a:gd name="connsiteY3" fmla="*/ 45718 h 45719"/>
                      <a:gd name="connsiteX4" fmla="*/ 330303 w 658665"/>
                      <a:gd name="connsiteY4" fmla="*/ 1039 h 45719"/>
                      <a:gd name="connsiteX5" fmla="*/ 411908 w 658665"/>
                      <a:gd name="connsiteY5" fmla="*/ 43640 h 45719"/>
                      <a:gd name="connsiteX6" fmla="*/ 495455 w 658665"/>
                      <a:gd name="connsiteY6" fmla="*/ 1039 h 45719"/>
                      <a:gd name="connsiteX7" fmla="*/ 577060 w 658665"/>
                      <a:gd name="connsiteY7" fmla="*/ 42601 h 45719"/>
                      <a:gd name="connsiteX8" fmla="*/ 658665 w 658665"/>
                      <a:gd name="connsiteY8" fmla="*/ 1039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5" h="45719" extrusionOk="0">
                        <a:moveTo>
                          <a:pt x="0" y="0"/>
                        </a:moveTo>
                        <a:cubicBezTo>
                          <a:pt x="24098" y="19726"/>
                          <a:pt x="53348" y="45926"/>
                          <a:pt x="83547" y="44679"/>
                        </a:cubicBezTo>
                        <a:cubicBezTo>
                          <a:pt x="113189" y="45261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8"/>
                          <a:pt x="246756" y="45718"/>
                        </a:cubicBezTo>
                        <a:cubicBezTo>
                          <a:pt x="272615" y="44625"/>
                          <a:pt x="309837" y="4758"/>
                          <a:pt x="330303" y="1039"/>
                        </a:cubicBezTo>
                        <a:cubicBezTo>
                          <a:pt x="359478" y="889"/>
                          <a:pt x="385432" y="41481"/>
                          <a:pt x="411908" y="43640"/>
                        </a:cubicBezTo>
                        <a:cubicBezTo>
                          <a:pt x="435303" y="43008"/>
                          <a:pt x="464385" y="4550"/>
                          <a:pt x="495455" y="1039"/>
                        </a:cubicBezTo>
                        <a:cubicBezTo>
                          <a:pt x="522863" y="-257"/>
                          <a:pt x="548313" y="44750"/>
                          <a:pt x="577060" y="42601"/>
                        </a:cubicBezTo>
                        <a:cubicBezTo>
                          <a:pt x="606186" y="43679"/>
                          <a:pt x="643565" y="7960"/>
                          <a:pt x="658665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accent6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23" name="任意多边形: 形状 122">
                    <a:extLst>
                      <a:ext uri="{FF2B5EF4-FFF2-40B4-BE49-F238E27FC236}">
                        <a16:creationId xmlns:a16="http://schemas.microsoft.com/office/drawing/2014/main" id="{C64427F0-24BA-DBB5-736D-F208DB920D86}"/>
                      </a:ext>
                    </a:extLst>
                  </p:cNvPr>
                  <p:cNvSpPr/>
                  <p:nvPr/>
                </p:nvSpPr>
                <p:spPr>
                  <a:xfrm>
                    <a:off x="6014493" y="3813404"/>
                    <a:ext cx="658665" cy="45719"/>
                  </a:xfrm>
                  <a:custGeom>
                    <a:avLst/>
                    <a:gdLst>
                      <a:gd name="connsiteX0" fmla="*/ 0 w 658665"/>
                      <a:gd name="connsiteY0" fmla="*/ 0 h 45719"/>
                      <a:gd name="connsiteX1" fmla="*/ 83547 w 658665"/>
                      <a:gd name="connsiteY1" fmla="*/ 44679 h 45719"/>
                      <a:gd name="connsiteX2" fmla="*/ 161266 w 658665"/>
                      <a:gd name="connsiteY2" fmla="*/ 0 h 45719"/>
                      <a:gd name="connsiteX3" fmla="*/ 246756 w 658665"/>
                      <a:gd name="connsiteY3" fmla="*/ 45718 h 45719"/>
                      <a:gd name="connsiteX4" fmla="*/ 330303 w 658665"/>
                      <a:gd name="connsiteY4" fmla="*/ 1039 h 45719"/>
                      <a:gd name="connsiteX5" fmla="*/ 411908 w 658665"/>
                      <a:gd name="connsiteY5" fmla="*/ 43640 h 45719"/>
                      <a:gd name="connsiteX6" fmla="*/ 495455 w 658665"/>
                      <a:gd name="connsiteY6" fmla="*/ 1039 h 45719"/>
                      <a:gd name="connsiteX7" fmla="*/ 577060 w 658665"/>
                      <a:gd name="connsiteY7" fmla="*/ 42601 h 45719"/>
                      <a:gd name="connsiteX8" fmla="*/ 658665 w 658665"/>
                      <a:gd name="connsiteY8" fmla="*/ 1039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5" h="45719" extrusionOk="0">
                        <a:moveTo>
                          <a:pt x="0" y="0"/>
                        </a:moveTo>
                        <a:cubicBezTo>
                          <a:pt x="24098" y="19726"/>
                          <a:pt x="53348" y="45926"/>
                          <a:pt x="83547" y="44679"/>
                        </a:cubicBezTo>
                        <a:cubicBezTo>
                          <a:pt x="113189" y="45261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8"/>
                          <a:pt x="246756" y="45718"/>
                        </a:cubicBezTo>
                        <a:cubicBezTo>
                          <a:pt x="272615" y="44625"/>
                          <a:pt x="309837" y="4758"/>
                          <a:pt x="330303" y="1039"/>
                        </a:cubicBezTo>
                        <a:cubicBezTo>
                          <a:pt x="359478" y="889"/>
                          <a:pt x="385432" y="41481"/>
                          <a:pt x="411908" y="43640"/>
                        </a:cubicBezTo>
                        <a:cubicBezTo>
                          <a:pt x="435303" y="43008"/>
                          <a:pt x="464385" y="4550"/>
                          <a:pt x="495455" y="1039"/>
                        </a:cubicBezTo>
                        <a:cubicBezTo>
                          <a:pt x="522863" y="-257"/>
                          <a:pt x="548313" y="44750"/>
                          <a:pt x="577060" y="42601"/>
                        </a:cubicBezTo>
                        <a:cubicBezTo>
                          <a:pt x="606186" y="43679"/>
                          <a:pt x="643565" y="7960"/>
                          <a:pt x="658665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accent6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文本框 114">
                      <a:extLst>
                        <a:ext uri="{FF2B5EF4-FFF2-40B4-BE49-F238E27FC236}">
                          <a16:creationId xmlns:a16="http://schemas.microsoft.com/office/drawing/2014/main" id="{C40F6E07-B6FD-126C-9008-3AC48F7EE3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821" y="5523518"/>
                      <a:ext cx="296596" cy="3167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15" name="文本框 114">
                      <a:extLst>
                        <a:ext uri="{FF2B5EF4-FFF2-40B4-BE49-F238E27FC236}">
                          <a16:creationId xmlns:a16="http://schemas.microsoft.com/office/drawing/2014/main" id="{C40F6E07-B6FD-126C-9008-3AC48F7EE3C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821" y="5523518"/>
                      <a:ext cx="296596" cy="31676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6190" t="-4348" r="-26190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文本框 115">
                      <a:extLst>
                        <a:ext uri="{FF2B5EF4-FFF2-40B4-BE49-F238E27FC236}">
                          <a16:creationId xmlns:a16="http://schemas.microsoft.com/office/drawing/2014/main" id="{B3F8EA87-B994-6310-4F4E-D62D8D9E73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235" y="3396848"/>
                      <a:ext cx="23724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16" name="文本框 115">
                      <a:extLst>
                        <a:ext uri="{FF2B5EF4-FFF2-40B4-BE49-F238E27FC236}">
                          <a16:creationId xmlns:a16="http://schemas.microsoft.com/office/drawing/2014/main" id="{B3F8EA87-B994-6310-4F4E-D62D8D9E73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07235" y="3396848"/>
                      <a:ext cx="23724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50000" t="-10000" r="-50000" b="-5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文本框 116">
                      <a:extLst>
                        <a:ext uri="{FF2B5EF4-FFF2-40B4-BE49-F238E27FC236}">
                          <a16:creationId xmlns:a16="http://schemas.microsoft.com/office/drawing/2014/main" id="{6D841128-0880-B756-2092-BD9C28CA18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66538" y="3471294"/>
                      <a:ext cx="3224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17" name="文本框 116">
                      <a:extLst>
                        <a:ext uri="{FF2B5EF4-FFF2-40B4-BE49-F238E27FC236}">
                          <a16:creationId xmlns:a16="http://schemas.microsoft.com/office/drawing/2014/main" id="{6D841128-0880-B756-2092-BD9C28CA18A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66538" y="3471294"/>
                      <a:ext cx="322461" cy="276999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35556" t="-5000" r="-17778" b="-4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文本框 117">
                      <a:extLst>
                        <a:ext uri="{FF2B5EF4-FFF2-40B4-BE49-F238E27FC236}">
                          <a16:creationId xmlns:a16="http://schemas.microsoft.com/office/drawing/2014/main" id="{13B17BF8-0BD6-A9A3-DFD9-04FACFF2E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62546" y="3402395"/>
                      <a:ext cx="27956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18" name="文本框 117">
                      <a:extLst>
                        <a:ext uri="{FF2B5EF4-FFF2-40B4-BE49-F238E27FC236}">
                          <a16:creationId xmlns:a16="http://schemas.microsoft.com/office/drawing/2014/main" id="{13B17BF8-0BD6-A9A3-DFD9-04FACFF2EA5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62546" y="3402395"/>
                      <a:ext cx="279564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30000" r="-10000" b="-3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文本框 118">
                      <a:extLst>
                        <a:ext uri="{FF2B5EF4-FFF2-40B4-BE49-F238E27FC236}">
                          <a16:creationId xmlns:a16="http://schemas.microsoft.com/office/drawing/2014/main" id="{15F996EF-5F41-1E60-DD0C-FE71870AC52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16351" y="4698009"/>
                      <a:ext cx="578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19" name="文本框 118">
                      <a:extLst>
                        <a:ext uri="{FF2B5EF4-FFF2-40B4-BE49-F238E27FC236}">
                          <a16:creationId xmlns:a16="http://schemas.microsoft.com/office/drawing/2014/main" id="{15F996EF-5F41-1E60-DD0C-FE71870AC52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16351" y="4698009"/>
                      <a:ext cx="578685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2195" t="-2500" r="-24390" b="-5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文本框 119">
                      <a:extLst>
                        <a:ext uri="{FF2B5EF4-FFF2-40B4-BE49-F238E27FC236}">
                          <a16:creationId xmlns:a16="http://schemas.microsoft.com/office/drawing/2014/main" id="{E7B15E18-AA22-16E7-4209-BCF80F4DA4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49374" y="5462458"/>
                      <a:ext cx="234142" cy="3167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20" name="文本框 119">
                      <a:extLst>
                        <a:ext uri="{FF2B5EF4-FFF2-40B4-BE49-F238E27FC236}">
                          <a16:creationId xmlns:a16="http://schemas.microsoft.com/office/drawing/2014/main" id="{E7B15E18-AA22-16E7-4209-BCF80F4DA42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49374" y="5462458"/>
                      <a:ext cx="234142" cy="31676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7273" r="-27273" b="-65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文本框 120">
                      <a:extLst>
                        <a:ext uri="{FF2B5EF4-FFF2-40B4-BE49-F238E27FC236}">
                          <a16:creationId xmlns:a16="http://schemas.microsoft.com/office/drawing/2014/main" id="{9DE6E444-19A7-78AD-8A9F-CF5B067FE7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21948" y="4698009"/>
                      <a:ext cx="578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121" name="文本框 120">
                      <a:extLst>
                        <a:ext uri="{FF2B5EF4-FFF2-40B4-BE49-F238E27FC236}">
                          <a16:creationId xmlns:a16="http://schemas.microsoft.com/office/drawing/2014/main" id="{9DE6E444-19A7-78AD-8A9F-CF5B067FE7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21948" y="4698009"/>
                      <a:ext cx="578685" cy="27699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2346" t="-2500" r="-25926" b="-5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3" name="直接连接符 102">
                <a:extLst>
                  <a:ext uri="{FF2B5EF4-FFF2-40B4-BE49-F238E27FC236}">
                    <a16:creationId xmlns:a16="http://schemas.microsoft.com/office/drawing/2014/main" id="{1AE211A2-D503-DEB7-3531-9552A2D5EB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4153" y="4020189"/>
                <a:ext cx="698228" cy="1080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>
                <a:extLst>
                  <a:ext uri="{FF2B5EF4-FFF2-40B4-BE49-F238E27FC236}">
                    <a16:creationId xmlns:a16="http://schemas.microsoft.com/office/drawing/2014/main" id="{C736F26A-D98E-99A5-D052-305CFB874F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5100" y="3451915"/>
                <a:ext cx="550469" cy="57903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8848E8B3-092F-8678-807B-01C826BAF3A7}"/>
                      </a:ext>
                    </a:extLst>
                  </p:cNvPr>
                  <p:cNvSpPr txBox="1"/>
                  <p:nvPr/>
                </p:nvSpPr>
                <p:spPr>
                  <a:xfrm>
                    <a:off x="1642506" y="3580169"/>
                    <a:ext cx="18626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8848E8B3-092F-8678-807B-01C826BAF3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2506" y="3580169"/>
                    <a:ext cx="186269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46154" r="-42308" b="-2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文本框 105">
                    <a:extLst>
                      <a:ext uri="{FF2B5EF4-FFF2-40B4-BE49-F238E27FC236}">
                        <a16:creationId xmlns:a16="http://schemas.microsoft.com/office/drawing/2014/main" id="{98FCDDCA-6E1E-B544-CFB4-236808F669AE}"/>
                      </a:ext>
                    </a:extLst>
                  </p:cNvPr>
                  <p:cNvSpPr txBox="1"/>
                  <p:nvPr/>
                </p:nvSpPr>
                <p:spPr>
                  <a:xfrm>
                    <a:off x="594479" y="3686682"/>
                    <a:ext cx="2388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6" name="文本框 105">
                    <a:extLst>
                      <a:ext uri="{FF2B5EF4-FFF2-40B4-BE49-F238E27FC236}">
                        <a16:creationId xmlns:a16="http://schemas.microsoft.com/office/drawing/2014/main" id="{98FCDDCA-6E1E-B544-CFB4-236808F669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4479" y="3686682"/>
                    <a:ext cx="238848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8235" t="-5128" r="-41176" b="-2820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E72C7826-90C4-B6E9-1F51-CAA73C5B00DE}"/>
                </a:ext>
              </a:extLst>
            </p:cNvPr>
            <p:cNvCxnSpPr>
              <a:cxnSpLocks/>
            </p:cNvCxnSpPr>
            <p:nvPr/>
          </p:nvCxnSpPr>
          <p:spPr>
            <a:xfrm>
              <a:off x="5327633" y="4123668"/>
              <a:ext cx="367044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8716372D-7F37-2484-D729-77163B7505D0}"/>
                </a:ext>
              </a:extLst>
            </p:cNvPr>
            <p:cNvSpPr/>
            <p:nvPr/>
          </p:nvSpPr>
          <p:spPr>
            <a:xfrm rot="5400000">
              <a:off x="7382410" y="4170903"/>
              <a:ext cx="658665" cy="45719"/>
            </a:xfrm>
            <a:custGeom>
              <a:avLst/>
              <a:gdLst>
                <a:gd name="connsiteX0" fmla="*/ 0 w 658665"/>
                <a:gd name="connsiteY0" fmla="*/ 0 h 45719"/>
                <a:gd name="connsiteX1" fmla="*/ 83547 w 658665"/>
                <a:gd name="connsiteY1" fmla="*/ 44679 h 45719"/>
                <a:gd name="connsiteX2" fmla="*/ 161266 w 658665"/>
                <a:gd name="connsiteY2" fmla="*/ 0 h 45719"/>
                <a:gd name="connsiteX3" fmla="*/ 246756 w 658665"/>
                <a:gd name="connsiteY3" fmla="*/ 45718 h 45719"/>
                <a:gd name="connsiteX4" fmla="*/ 330303 w 658665"/>
                <a:gd name="connsiteY4" fmla="*/ 1039 h 45719"/>
                <a:gd name="connsiteX5" fmla="*/ 411908 w 658665"/>
                <a:gd name="connsiteY5" fmla="*/ 43640 h 45719"/>
                <a:gd name="connsiteX6" fmla="*/ 495455 w 658665"/>
                <a:gd name="connsiteY6" fmla="*/ 1039 h 45719"/>
                <a:gd name="connsiteX7" fmla="*/ 577060 w 658665"/>
                <a:gd name="connsiteY7" fmla="*/ 42601 h 45719"/>
                <a:gd name="connsiteX8" fmla="*/ 658665 w 658665"/>
                <a:gd name="connsiteY8" fmla="*/ 103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8665" h="45719" extrusionOk="0">
                  <a:moveTo>
                    <a:pt x="0" y="0"/>
                  </a:moveTo>
                  <a:cubicBezTo>
                    <a:pt x="24098" y="19726"/>
                    <a:pt x="53348" y="45926"/>
                    <a:pt x="83547" y="44679"/>
                  </a:cubicBezTo>
                  <a:cubicBezTo>
                    <a:pt x="113189" y="45261"/>
                    <a:pt x="128764" y="-4"/>
                    <a:pt x="161266" y="0"/>
                  </a:cubicBezTo>
                  <a:cubicBezTo>
                    <a:pt x="184565" y="3984"/>
                    <a:pt x="217222" y="53068"/>
                    <a:pt x="246756" y="45718"/>
                  </a:cubicBezTo>
                  <a:cubicBezTo>
                    <a:pt x="272615" y="44625"/>
                    <a:pt x="309837" y="4758"/>
                    <a:pt x="330303" y="1039"/>
                  </a:cubicBezTo>
                  <a:cubicBezTo>
                    <a:pt x="359478" y="889"/>
                    <a:pt x="385432" y="41481"/>
                    <a:pt x="411908" y="43640"/>
                  </a:cubicBezTo>
                  <a:cubicBezTo>
                    <a:pt x="435303" y="43008"/>
                    <a:pt x="464385" y="4550"/>
                    <a:pt x="495455" y="1039"/>
                  </a:cubicBezTo>
                  <a:cubicBezTo>
                    <a:pt x="522863" y="-257"/>
                    <a:pt x="548313" y="44750"/>
                    <a:pt x="577060" y="42601"/>
                  </a:cubicBezTo>
                  <a:cubicBezTo>
                    <a:pt x="606186" y="43679"/>
                    <a:pt x="643565" y="7960"/>
                    <a:pt x="658665" y="1039"/>
                  </a:cubicBezTo>
                </a:path>
              </a:pathLst>
            </a:custGeom>
            <a:noFill/>
            <a:ln w="31750">
              <a:solidFill>
                <a:srgbClr val="FF00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313296"/>
                        <a:gd name="connsiteY0" fmla="*/ 3 h 300256"/>
                        <a:gd name="connsiteX1" fmla="*/ 293427 w 2313296"/>
                        <a:gd name="connsiteY1" fmla="*/ 293430 h 300256"/>
                        <a:gd name="connsiteX2" fmla="*/ 566382 w 2313296"/>
                        <a:gd name="connsiteY2" fmla="*/ 3 h 300256"/>
                        <a:gd name="connsiteX3" fmla="*/ 866633 w 2313296"/>
                        <a:gd name="connsiteY3" fmla="*/ 300253 h 300256"/>
                        <a:gd name="connsiteX4" fmla="*/ 1160060 w 2313296"/>
                        <a:gd name="connsiteY4" fmla="*/ 6827 h 300256"/>
                        <a:gd name="connsiteX5" fmla="*/ 1446663 w 2313296"/>
                        <a:gd name="connsiteY5" fmla="*/ 286606 h 300256"/>
                        <a:gd name="connsiteX6" fmla="*/ 1740090 w 2313296"/>
                        <a:gd name="connsiteY6" fmla="*/ 6827 h 300256"/>
                        <a:gd name="connsiteX7" fmla="*/ 2026693 w 2313296"/>
                        <a:gd name="connsiteY7" fmla="*/ 279782 h 300256"/>
                        <a:gd name="connsiteX8" fmla="*/ 2313296 w 2313296"/>
                        <a:gd name="connsiteY8" fmla="*/ 6827 h 300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3296" h="300256">
                          <a:moveTo>
                            <a:pt x="0" y="3"/>
                          </a:moveTo>
                          <a:cubicBezTo>
                            <a:pt x="99515" y="146716"/>
                            <a:pt x="199030" y="293430"/>
                            <a:pt x="293427" y="293430"/>
                          </a:cubicBezTo>
                          <a:cubicBezTo>
                            <a:pt x="387824" y="293430"/>
                            <a:pt x="470848" y="-1134"/>
                            <a:pt x="566382" y="3"/>
                          </a:cubicBezTo>
                          <a:cubicBezTo>
                            <a:pt x="661916" y="1140"/>
                            <a:pt x="767687" y="299116"/>
                            <a:pt x="866633" y="300253"/>
                          </a:cubicBezTo>
                          <a:cubicBezTo>
                            <a:pt x="965579" y="301390"/>
                            <a:pt x="1063388" y="9102"/>
                            <a:pt x="1160060" y="6827"/>
                          </a:cubicBezTo>
                          <a:cubicBezTo>
                            <a:pt x="1256732" y="4553"/>
                            <a:pt x="1349991" y="286606"/>
                            <a:pt x="1446663" y="286606"/>
                          </a:cubicBezTo>
                          <a:cubicBezTo>
                            <a:pt x="1543335" y="286606"/>
                            <a:pt x="1643418" y="7964"/>
                            <a:pt x="1740090" y="6827"/>
                          </a:cubicBezTo>
                          <a:cubicBezTo>
                            <a:pt x="1836762" y="5690"/>
                            <a:pt x="1931159" y="279782"/>
                            <a:pt x="2026693" y="279782"/>
                          </a:cubicBezTo>
                          <a:cubicBezTo>
                            <a:pt x="2122227" y="279782"/>
                            <a:pt x="2255293" y="50045"/>
                            <a:pt x="2313296" y="6827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FF"/>
                </a:solidFill>
              </a:endParaRPr>
            </a:p>
          </p:txBody>
        </p:sp>
        <p:cxnSp>
          <p:nvCxnSpPr>
            <p:cNvPr id="135" name="直接连接符 134">
              <a:extLst>
                <a:ext uri="{FF2B5EF4-FFF2-40B4-BE49-F238E27FC236}">
                  <a16:creationId xmlns:a16="http://schemas.microsoft.com/office/drawing/2014/main" id="{D0A6DFDC-17B1-9C7A-2AF5-1FCC5D3C7DC9}"/>
                </a:ext>
              </a:extLst>
            </p:cNvPr>
            <p:cNvCxnSpPr>
              <a:cxnSpLocks/>
            </p:cNvCxnSpPr>
            <p:nvPr/>
          </p:nvCxnSpPr>
          <p:spPr>
            <a:xfrm>
              <a:off x="6967094" y="3537204"/>
              <a:ext cx="75147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FA5FD704-AB67-387F-4EAC-735CC2FB667E}"/>
                </a:ext>
              </a:extLst>
            </p:cNvPr>
            <p:cNvSpPr/>
            <p:nvPr/>
          </p:nvSpPr>
          <p:spPr>
            <a:xfrm rot="5400000">
              <a:off x="6636730" y="4170903"/>
              <a:ext cx="658665" cy="45719"/>
            </a:xfrm>
            <a:custGeom>
              <a:avLst/>
              <a:gdLst>
                <a:gd name="connsiteX0" fmla="*/ 0 w 658665"/>
                <a:gd name="connsiteY0" fmla="*/ 0 h 45719"/>
                <a:gd name="connsiteX1" fmla="*/ 83547 w 658665"/>
                <a:gd name="connsiteY1" fmla="*/ 44679 h 45719"/>
                <a:gd name="connsiteX2" fmla="*/ 161266 w 658665"/>
                <a:gd name="connsiteY2" fmla="*/ 0 h 45719"/>
                <a:gd name="connsiteX3" fmla="*/ 246756 w 658665"/>
                <a:gd name="connsiteY3" fmla="*/ 45718 h 45719"/>
                <a:gd name="connsiteX4" fmla="*/ 330303 w 658665"/>
                <a:gd name="connsiteY4" fmla="*/ 1039 h 45719"/>
                <a:gd name="connsiteX5" fmla="*/ 411908 w 658665"/>
                <a:gd name="connsiteY5" fmla="*/ 43640 h 45719"/>
                <a:gd name="connsiteX6" fmla="*/ 495455 w 658665"/>
                <a:gd name="connsiteY6" fmla="*/ 1039 h 45719"/>
                <a:gd name="connsiteX7" fmla="*/ 577060 w 658665"/>
                <a:gd name="connsiteY7" fmla="*/ 42601 h 45719"/>
                <a:gd name="connsiteX8" fmla="*/ 658665 w 658665"/>
                <a:gd name="connsiteY8" fmla="*/ 1039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8665" h="45719" extrusionOk="0">
                  <a:moveTo>
                    <a:pt x="0" y="0"/>
                  </a:moveTo>
                  <a:cubicBezTo>
                    <a:pt x="24098" y="19726"/>
                    <a:pt x="53348" y="45926"/>
                    <a:pt x="83547" y="44679"/>
                  </a:cubicBezTo>
                  <a:cubicBezTo>
                    <a:pt x="113189" y="45261"/>
                    <a:pt x="128764" y="-4"/>
                    <a:pt x="161266" y="0"/>
                  </a:cubicBezTo>
                  <a:cubicBezTo>
                    <a:pt x="184565" y="3984"/>
                    <a:pt x="217222" y="53068"/>
                    <a:pt x="246756" y="45718"/>
                  </a:cubicBezTo>
                  <a:cubicBezTo>
                    <a:pt x="272615" y="44625"/>
                    <a:pt x="309837" y="4758"/>
                    <a:pt x="330303" y="1039"/>
                  </a:cubicBezTo>
                  <a:cubicBezTo>
                    <a:pt x="359478" y="889"/>
                    <a:pt x="385432" y="41481"/>
                    <a:pt x="411908" y="43640"/>
                  </a:cubicBezTo>
                  <a:cubicBezTo>
                    <a:pt x="435303" y="43008"/>
                    <a:pt x="464385" y="4550"/>
                    <a:pt x="495455" y="1039"/>
                  </a:cubicBezTo>
                  <a:cubicBezTo>
                    <a:pt x="522863" y="-257"/>
                    <a:pt x="548313" y="44750"/>
                    <a:pt x="577060" y="42601"/>
                  </a:cubicBezTo>
                  <a:cubicBezTo>
                    <a:pt x="606186" y="43679"/>
                    <a:pt x="643565" y="7960"/>
                    <a:pt x="658665" y="1039"/>
                  </a:cubicBezTo>
                </a:path>
              </a:pathLst>
            </a:custGeom>
            <a:noFill/>
            <a:ln w="31750">
              <a:solidFill>
                <a:srgbClr val="FF00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313296"/>
                        <a:gd name="connsiteY0" fmla="*/ 3 h 300256"/>
                        <a:gd name="connsiteX1" fmla="*/ 293427 w 2313296"/>
                        <a:gd name="connsiteY1" fmla="*/ 293430 h 300256"/>
                        <a:gd name="connsiteX2" fmla="*/ 566382 w 2313296"/>
                        <a:gd name="connsiteY2" fmla="*/ 3 h 300256"/>
                        <a:gd name="connsiteX3" fmla="*/ 866633 w 2313296"/>
                        <a:gd name="connsiteY3" fmla="*/ 300253 h 300256"/>
                        <a:gd name="connsiteX4" fmla="*/ 1160060 w 2313296"/>
                        <a:gd name="connsiteY4" fmla="*/ 6827 h 300256"/>
                        <a:gd name="connsiteX5" fmla="*/ 1446663 w 2313296"/>
                        <a:gd name="connsiteY5" fmla="*/ 286606 h 300256"/>
                        <a:gd name="connsiteX6" fmla="*/ 1740090 w 2313296"/>
                        <a:gd name="connsiteY6" fmla="*/ 6827 h 300256"/>
                        <a:gd name="connsiteX7" fmla="*/ 2026693 w 2313296"/>
                        <a:gd name="connsiteY7" fmla="*/ 279782 h 300256"/>
                        <a:gd name="connsiteX8" fmla="*/ 2313296 w 2313296"/>
                        <a:gd name="connsiteY8" fmla="*/ 6827 h 300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3296" h="300256">
                          <a:moveTo>
                            <a:pt x="0" y="3"/>
                          </a:moveTo>
                          <a:cubicBezTo>
                            <a:pt x="99515" y="146716"/>
                            <a:pt x="199030" y="293430"/>
                            <a:pt x="293427" y="293430"/>
                          </a:cubicBezTo>
                          <a:cubicBezTo>
                            <a:pt x="387824" y="293430"/>
                            <a:pt x="470848" y="-1134"/>
                            <a:pt x="566382" y="3"/>
                          </a:cubicBezTo>
                          <a:cubicBezTo>
                            <a:pt x="661916" y="1140"/>
                            <a:pt x="767687" y="299116"/>
                            <a:pt x="866633" y="300253"/>
                          </a:cubicBezTo>
                          <a:cubicBezTo>
                            <a:pt x="965579" y="301390"/>
                            <a:pt x="1063388" y="9102"/>
                            <a:pt x="1160060" y="6827"/>
                          </a:cubicBezTo>
                          <a:cubicBezTo>
                            <a:pt x="1256732" y="4553"/>
                            <a:pt x="1349991" y="286606"/>
                            <a:pt x="1446663" y="286606"/>
                          </a:cubicBezTo>
                          <a:cubicBezTo>
                            <a:pt x="1543335" y="286606"/>
                            <a:pt x="1643418" y="7964"/>
                            <a:pt x="1740090" y="6827"/>
                          </a:cubicBezTo>
                          <a:cubicBezTo>
                            <a:pt x="1836762" y="5690"/>
                            <a:pt x="1931159" y="279782"/>
                            <a:pt x="2026693" y="279782"/>
                          </a:cubicBezTo>
                          <a:cubicBezTo>
                            <a:pt x="2122227" y="279782"/>
                            <a:pt x="2255293" y="50045"/>
                            <a:pt x="2313296" y="6827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261" name="文本框 260">
            <a:extLst>
              <a:ext uri="{FF2B5EF4-FFF2-40B4-BE49-F238E27FC236}">
                <a16:creationId xmlns:a16="http://schemas.microsoft.com/office/drawing/2014/main" id="{6365C590-1E28-BD5A-0035-60ABC56A2A8E}"/>
              </a:ext>
            </a:extLst>
          </p:cNvPr>
          <p:cNvSpPr txBox="1"/>
          <p:nvPr/>
        </p:nvSpPr>
        <p:spPr>
          <a:xfrm>
            <a:off x="10158" y="4394268"/>
            <a:ext cx="912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 DVCS cross-section is distinguishable with BH process: </a:t>
            </a:r>
            <a:endParaRPr lang="zh-CN" alt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9" name="箭头: 右 318">
            <a:extLst>
              <a:ext uri="{FF2B5EF4-FFF2-40B4-BE49-F238E27FC236}">
                <a16:creationId xmlns:a16="http://schemas.microsoft.com/office/drawing/2014/main" id="{5CED3B5A-E596-6E37-0792-7EC84B22BCCF}"/>
              </a:ext>
            </a:extLst>
          </p:cNvPr>
          <p:cNvSpPr/>
          <p:nvPr/>
        </p:nvSpPr>
        <p:spPr>
          <a:xfrm rot="11701736">
            <a:off x="5574865" y="2568405"/>
            <a:ext cx="726743" cy="48214"/>
          </a:xfrm>
          <a:prstGeom prst="rightArrow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0" name="箭头: 右 319">
            <a:extLst>
              <a:ext uri="{FF2B5EF4-FFF2-40B4-BE49-F238E27FC236}">
                <a16:creationId xmlns:a16="http://schemas.microsoft.com/office/drawing/2014/main" id="{5916A139-42AA-B1DF-A4C6-3D4B8232AA48}"/>
              </a:ext>
            </a:extLst>
          </p:cNvPr>
          <p:cNvSpPr/>
          <p:nvPr/>
        </p:nvSpPr>
        <p:spPr>
          <a:xfrm rot="9389981">
            <a:off x="5554725" y="3500860"/>
            <a:ext cx="726743" cy="48214"/>
          </a:xfrm>
          <a:prstGeom prst="rightArrow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269BDAC-1BAD-4079-149E-29BB3C1D91D2}"/>
              </a:ext>
            </a:extLst>
          </p:cNvPr>
          <p:cNvGrpSpPr/>
          <p:nvPr/>
        </p:nvGrpSpPr>
        <p:grpSpPr>
          <a:xfrm>
            <a:off x="212673" y="4987468"/>
            <a:ext cx="2255928" cy="1281509"/>
            <a:chOff x="2725841" y="2408868"/>
            <a:chExt cx="2628597" cy="128150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1371CDB-AE3D-16AE-66A5-A47DD0615EAA}"/>
                </a:ext>
              </a:extLst>
            </p:cNvPr>
            <p:cNvGrpSpPr/>
            <p:nvPr/>
          </p:nvGrpSpPr>
          <p:grpSpPr>
            <a:xfrm>
              <a:off x="2759323" y="2408868"/>
              <a:ext cx="2595115" cy="1281509"/>
              <a:chOff x="126311" y="4356456"/>
              <a:chExt cx="4268044" cy="2141768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9683628-76B9-E0A0-35FF-BD8866D3F1C1}"/>
                  </a:ext>
                </a:extLst>
              </p:cNvPr>
              <p:cNvGrpSpPr/>
              <p:nvPr/>
            </p:nvGrpSpPr>
            <p:grpSpPr>
              <a:xfrm>
                <a:off x="885839" y="4497258"/>
                <a:ext cx="3508516" cy="2000966"/>
                <a:chOff x="722095" y="3751691"/>
                <a:chExt cx="3508516" cy="2000966"/>
              </a:xfrm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928F8800-12EB-48E2-D08E-29F28D6F700E}"/>
                    </a:ext>
                  </a:extLst>
                </p:cNvPr>
                <p:cNvSpPr/>
                <p:nvPr/>
              </p:nvSpPr>
              <p:spPr>
                <a:xfrm>
                  <a:off x="1820093" y="4836509"/>
                  <a:ext cx="1480459" cy="792476"/>
                </a:xfrm>
                <a:prstGeom prst="ellips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4AACBB96-0F47-9743-9BE9-0258F955474D}"/>
                    </a:ext>
                  </a:extLst>
                </p:cNvPr>
                <p:cNvGrpSpPr/>
                <p:nvPr/>
              </p:nvGrpSpPr>
              <p:grpSpPr>
                <a:xfrm rot="20215180">
                  <a:off x="1000797" y="5689455"/>
                  <a:ext cx="1013429" cy="0"/>
                  <a:chOff x="3995299" y="3429000"/>
                  <a:chExt cx="1013429" cy="0"/>
                </a:xfrm>
              </p:grpSpPr>
              <p:cxnSp>
                <p:nvCxnSpPr>
                  <p:cNvPr id="26" name="直接箭头连接符 25">
                    <a:extLst>
                      <a:ext uri="{FF2B5EF4-FFF2-40B4-BE49-F238E27FC236}">
                        <a16:creationId xmlns:a16="http://schemas.microsoft.com/office/drawing/2014/main" id="{4DEC1350-8176-1196-3B47-C468F4947D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576701" cy="0"/>
                  </a:xfrm>
                  <a:prstGeom prst="straightConnector1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>
                    <a:extLst>
                      <a:ext uri="{FF2B5EF4-FFF2-40B4-BE49-F238E27FC236}">
                        <a16:creationId xmlns:a16="http://schemas.microsoft.com/office/drawing/2014/main" id="{769EA149-6C0E-21FB-8171-9E2710041F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1013429" cy="0"/>
                  </a:xfrm>
                  <a:prstGeom prst="line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" name="组合 5">
                  <a:extLst>
                    <a:ext uri="{FF2B5EF4-FFF2-40B4-BE49-F238E27FC236}">
                      <a16:creationId xmlns:a16="http://schemas.microsoft.com/office/drawing/2014/main" id="{21ED9DED-747F-142A-E588-97317CB7F9E5}"/>
                    </a:ext>
                  </a:extLst>
                </p:cNvPr>
                <p:cNvGrpSpPr/>
                <p:nvPr/>
              </p:nvGrpSpPr>
              <p:grpSpPr>
                <a:xfrm rot="1570330">
                  <a:off x="3051067" y="5706938"/>
                  <a:ext cx="990631" cy="45719"/>
                  <a:chOff x="3995299" y="3429000"/>
                  <a:chExt cx="1013429" cy="0"/>
                </a:xfrm>
              </p:grpSpPr>
              <p:cxnSp>
                <p:nvCxnSpPr>
                  <p:cNvPr id="22" name="直接箭头连接符 21">
                    <a:extLst>
                      <a:ext uri="{FF2B5EF4-FFF2-40B4-BE49-F238E27FC236}">
                        <a16:creationId xmlns:a16="http://schemas.microsoft.com/office/drawing/2014/main" id="{B58BBC8D-7C30-55E5-72F0-9223B8C53D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576701" cy="0"/>
                  </a:xfrm>
                  <a:prstGeom prst="straightConnector1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>
                    <a:extLst>
                      <a:ext uri="{FF2B5EF4-FFF2-40B4-BE49-F238E27FC236}">
                        <a16:creationId xmlns:a16="http://schemas.microsoft.com/office/drawing/2014/main" id="{576C6F13-5A15-C122-A0B9-E58206A188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1013429" cy="0"/>
                  </a:xfrm>
                  <a:prstGeom prst="line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6D84AE49-0101-BA0C-ADF1-46C7A871BD3B}"/>
                    </a:ext>
                  </a:extLst>
                </p:cNvPr>
                <p:cNvGrpSpPr/>
                <p:nvPr/>
              </p:nvGrpSpPr>
              <p:grpSpPr>
                <a:xfrm rot="1737890">
                  <a:off x="809072" y="4590753"/>
                  <a:ext cx="1306172" cy="46358"/>
                  <a:chOff x="5332619" y="4759583"/>
                  <a:chExt cx="1306172" cy="46358"/>
                </a:xfrm>
              </p:grpSpPr>
              <p:sp>
                <p:nvSpPr>
                  <p:cNvPr id="15" name="任意多边形: 形状 14">
                    <a:extLst>
                      <a:ext uri="{FF2B5EF4-FFF2-40B4-BE49-F238E27FC236}">
                        <a16:creationId xmlns:a16="http://schemas.microsoft.com/office/drawing/2014/main" id="{311B1629-5C16-4AD5-33E3-6C3B506E2A79}"/>
                      </a:ext>
                    </a:extLst>
                  </p:cNvPr>
                  <p:cNvSpPr/>
                  <p:nvPr/>
                </p:nvSpPr>
                <p:spPr>
                  <a:xfrm>
                    <a:off x="5332619" y="4760223"/>
                    <a:ext cx="658664" cy="45718"/>
                  </a:xfrm>
                  <a:custGeom>
                    <a:avLst/>
                    <a:gdLst>
                      <a:gd name="connsiteX0" fmla="*/ 0 w 658664"/>
                      <a:gd name="connsiteY0" fmla="*/ 0 h 45718"/>
                      <a:gd name="connsiteX1" fmla="*/ 83547 w 658664"/>
                      <a:gd name="connsiteY1" fmla="*/ 44678 h 45718"/>
                      <a:gd name="connsiteX2" fmla="*/ 161265 w 658664"/>
                      <a:gd name="connsiteY2" fmla="*/ 0 h 45718"/>
                      <a:gd name="connsiteX3" fmla="*/ 246756 w 658664"/>
                      <a:gd name="connsiteY3" fmla="*/ 45717 h 45718"/>
                      <a:gd name="connsiteX4" fmla="*/ 330303 w 658664"/>
                      <a:gd name="connsiteY4" fmla="*/ 1039 h 45718"/>
                      <a:gd name="connsiteX5" fmla="*/ 411907 w 658664"/>
                      <a:gd name="connsiteY5" fmla="*/ 43639 h 45718"/>
                      <a:gd name="connsiteX6" fmla="*/ 495455 w 658664"/>
                      <a:gd name="connsiteY6" fmla="*/ 1039 h 45718"/>
                      <a:gd name="connsiteX7" fmla="*/ 577059 w 658664"/>
                      <a:gd name="connsiteY7" fmla="*/ 42600 h 45718"/>
                      <a:gd name="connsiteX8" fmla="*/ 658664 w 658664"/>
                      <a:gd name="connsiteY8" fmla="*/ 1039 h 4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4" h="45718" extrusionOk="0">
                        <a:moveTo>
                          <a:pt x="0" y="0"/>
                        </a:moveTo>
                        <a:cubicBezTo>
                          <a:pt x="24098" y="19726"/>
                          <a:pt x="53348" y="45925"/>
                          <a:pt x="83547" y="44678"/>
                        </a:cubicBezTo>
                        <a:cubicBezTo>
                          <a:pt x="112554" y="45126"/>
                          <a:pt x="132554" y="-125"/>
                          <a:pt x="161265" y="0"/>
                        </a:cubicBezTo>
                        <a:cubicBezTo>
                          <a:pt x="184565" y="3984"/>
                          <a:pt x="217222" y="53067"/>
                          <a:pt x="246756" y="45717"/>
                        </a:cubicBezTo>
                        <a:cubicBezTo>
                          <a:pt x="272614" y="44624"/>
                          <a:pt x="309837" y="4758"/>
                          <a:pt x="330303" y="1039"/>
                        </a:cubicBezTo>
                        <a:cubicBezTo>
                          <a:pt x="359477" y="889"/>
                          <a:pt x="385431" y="41480"/>
                          <a:pt x="411907" y="43639"/>
                        </a:cubicBezTo>
                        <a:cubicBezTo>
                          <a:pt x="437341" y="43319"/>
                          <a:pt x="462290" y="6521"/>
                          <a:pt x="495455" y="1039"/>
                        </a:cubicBezTo>
                        <a:cubicBezTo>
                          <a:pt x="522862" y="-257"/>
                          <a:pt x="548312" y="44749"/>
                          <a:pt x="577059" y="42600"/>
                        </a:cubicBezTo>
                        <a:cubicBezTo>
                          <a:pt x="606185" y="43678"/>
                          <a:pt x="643564" y="7960"/>
                          <a:pt x="658664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6" name="任意多边形: 形状 15">
                    <a:extLst>
                      <a:ext uri="{FF2B5EF4-FFF2-40B4-BE49-F238E27FC236}">
                        <a16:creationId xmlns:a16="http://schemas.microsoft.com/office/drawing/2014/main" id="{87D5E9C3-650A-B058-63A5-9AFD96AEB99B}"/>
                      </a:ext>
                    </a:extLst>
                  </p:cNvPr>
                  <p:cNvSpPr/>
                  <p:nvPr/>
                </p:nvSpPr>
                <p:spPr>
                  <a:xfrm>
                    <a:off x="5980122" y="4759583"/>
                    <a:ext cx="658669" cy="45718"/>
                  </a:xfrm>
                  <a:custGeom>
                    <a:avLst/>
                    <a:gdLst>
                      <a:gd name="connsiteX0" fmla="*/ 0 w 658669"/>
                      <a:gd name="connsiteY0" fmla="*/ 0 h 45718"/>
                      <a:gd name="connsiteX1" fmla="*/ 83548 w 658669"/>
                      <a:gd name="connsiteY1" fmla="*/ 44678 h 45718"/>
                      <a:gd name="connsiteX2" fmla="*/ 161266 w 658669"/>
                      <a:gd name="connsiteY2" fmla="*/ 0 h 45718"/>
                      <a:gd name="connsiteX3" fmla="*/ 246757 w 658669"/>
                      <a:gd name="connsiteY3" fmla="*/ 45717 h 45718"/>
                      <a:gd name="connsiteX4" fmla="*/ 330306 w 658669"/>
                      <a:gd name="connsiteY4" fmla="*/ 1039 h 45718"/>
                      <a:gd name="connsiteX5" fmla="*/ 411911 w 658669"/>
                      <a:gd name="connsiteY5" fmla="*/ 43639 h 45718"/>
                      <a:gd name="connsiteX6" fmla="*/ 495459 w 658669"/>
                      <a:gd name="connsiteY6" fmla="*/ 1039 h 45718"/>
                      <a:gd name="connsiteX7" fmla="*/ 577064 w 658669"/>
                      <a:gd name="connsiteY7" fmla="*/ 42600 h 45718"/>
                      <a:gd name="connsiteX8" fmla="*/ 658669 w 658669"/>
                      <a:gd name="connsiteY8" fmla="*/ 1039 h 4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9" h="45718" extrusionOk="0">
                        <a:moveTo>
                          <a:pt x="0" y="0"/>
                        </a:moveTo>
                        <a:cubicBezTo>
                          <a:pt x="24099" y="19726"/>
                          <a:pt x="53349" y="45925"/>
                          <a:pt x="83548" y="44678"/>
                        </a:cubicBezTo>
                        <a:cubicBezTo>
                          <a:pt x="112555" y="45126"/>
                          <a:pt x="132555" y="-125"/>
                          <a:pt x="161266" y="0"/>
                        </a:cubicBezTo>
                        <a:cubicBezTo>
                          <a:pt x="184566" y="3984"/>
                          <a:pt x="217223" y="53067"/>
                          <a:pt x="246757" y="45717"/>
                        </a:cubicBezTo>
                        <a:cubicBezTo>
                          <a:pt x="271192" y="43845"/>
                          <a:pt x="309930" y="4801"/>
                          <a:pt x="330306" y="1039"/>
                        </a:cubicBezTo>
                        <a:cubicBezTo>
                          <a:pt x="363032" y="1310"/>
                          <a:pt x="386579" y="39123"/>
                          <a:pt x="411911" y="43639"/>
                        </a:cubicBezTo>
                        <a:cubicBezTo>
                          <a:pt x="437344" y="43319"/>
                          <a:pt x="462294" y="6521"/>
                          <a:pt x="495459" y="1039"/>
                        </a:cubicBezTo>
                        <a:cubicBezTo>
                          <a:pt x="522650" y="-2322"/>
                          <a:pt x="547865" y="45376"/>
                          <a:pt x="577064" y="42600"/>
                        </a:cubicBezTo>
                        <a:cubicBezTo>
                          <a:pt x="606190" y="43678"/>
                          <a:pt x="643569" y="7960"/>
                          <a:pt x="658669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93C6C070-01E3-0FF3-2AC3-3F301DC766DB}"/>
                    </a:ext>
                  </a:extLst>
                </p:cNvPr>
                <p:cNvGrpSpPr/>
                <p:nvPr/>
              </p:nvGrpSpPr>
              <p:grpSpPr>
                <a:xfrm rot="19545223">
                  <a:off x="2929728" y="4513367"/>
                  <a:ext cx="1300883" cy="46126"/>
                  <a:chOff x="4891823" y="4672160"/>
                  <a:chExt cx="1300883" cy="46126"/>
                </a:xfrm>
              </p:grpSpPr>
              <p:sp>
                <p:nvSpPr>
                  <p:cNvPr id="27" name="任意多边形: 形状 26">
                    <a:extLst>
                      <a:ext uri="{FF2B5EF4-FFF2-40B4-BE49-F238E27FC236}">
                        <a16:creationId xmlns:a16="http://schemas.microsoft.com/office/drawing/2014/main" id="{6C95501B-9EF6-A092-AB0E-99BDBC5079F7}"/>
                      </a:ext>
                    </a:extLst>
                  </p:cNvPr>
                  <p:cNvSpPr/>
                  <p:nvPr/>
                </p:nvSpPr>
                <p:spPr>
                  <a:xfrm>
                    <a:off x="4891823" y="4672568"/>
                    <a:ext cx="658666" cy="45718"/>
                  </a:xfrm>
                  <a:custGeom>
                    <a:avLst/>
                    <a:gdLst>
                      <a:gd name="connsiteX0" fmla="*/ 0 w 658666"/>
                      <a:gd name="connsiteY0" fmla="*/ 0 h 45718"/>
                      <a:gd name="connsiteX1" fmla="*/ 83547 w 658666"/>
                      <a:gd name="connsiteY1" fmla="*/ 44678 h 45718"/>
                      <a:gd name="connsiteX2" fmla="*/ 161266 w 658666"/>
                      <a:gd name="connsiteY2" fmla="*/ 0 h 45718"/>
                      <a:gd name="connsiteX3" fmla="*/ 246756 w 658666"/>
                      <a:gd name="connsiteY3" fmla="*/ 45717 h 45718"/>
                      <a:gd name="connsiteX4" fmla="*/ 330304 w 658666"/>
                      <a:gd name="connsiteY4" fmla="*/ 1039 h 45718"/>
                      <a:gd name="connsiteX5" fmla="*/ 411909 w 658666"/>
                      <a:gd name="connsiteY5" fmla="*/ 43639 h 45718"/>
                      <a:gd name="connsiteX6" fmla="*/ 495456 w 658666"/>
                      <a:gd name="connsiteY6" fmla="*/ 1039 h 45718"/>
                      <a:gd name="connsiteX7" fmla="*/ 577061 w 658666"/>
                      <a:gd name="connsiteY7" fmla="*/ 42600 h 45718"/>
                      <a:gd name="connsiteX8" fmla="*/ 658666 w 658666"/>
                      <a:gd name="connsiteY8" fmla="*/ 1039 h 4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6" h="45718" extrusionOk="0">
                        <a:moveTo>
                          <a:pt x="0" y="0"/>
                        </a:moveTo>
                        <a:cubicBezTo>
                          <a:pt x="24098" y="19726"/>
                          <a:pt x="53348" y="45925"/>
                          <a:pt x="83547" y="44678"/>
                        </a:cubicBezTo>
                        <a:cubicBezTo>
                          <a:pt x="113189" y="45260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7"/>
                          <a:pt x="246756" y="45717"/>
                        </a:cubicBezTo>
                        <a:cubicBezTo>
                          <a:pt x="272615" y="44624"/>
                          <a:pt x="309838" y="4758"/>
                          <a:pt x="330304" y="1039"/>
                        </a:cubicBezTo>
                        <a:cubicBezTo>
                          <a:pt x="363030" y="1310"/>
                          <a:pt x="386577" y="39123"/>
                          <a:pt x="411909" y="43639"/>
                        </a:cubicBezTo>
                        <a:cubicBezTo>
                          <a:pt x="435304" y="43007"/>
                          <a:pt x="464386" y="4550"/>
                          <a:pt x="495456" y="1039"/>
                        </a:cubicBezTo>
                        <a:cubicBezTo>
                          <a:pt x="522648" y="-2322"/>
                          <a:pt x="547862" y="45376"/>
                          <a:pt x="577061" y="42600"/>
                        </a:cubicBezTo>
                        <a:cubicBezTo>
                          <a:pt x="606187" y="43678"/>
                          <a:pt x="643566" y="7960"/>
                          <a:pt x="658666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9" name="任意多边形: 形状 8">
                    <a:extLst>
                      <a:ext uri="{FF2B5EF4-FFF2-40B4-BE49-F238E27FC236}">
                        <a16:creationId xmlns:a16="http://schemas.microsoft.com/office/drawing/2014/main" id="{A0FAB695-2862-E315-DAD9-070A033D47F4}"/>
                      </a:ext>
                    </a:extLst>
                  </p:cNvPr>
                  <p:cNvSpPr/>
                  <p:nvPr/>
                </p:nvSpPr>
                <p:spPr>
                  <a:xfrm>
                    <a:off x="5534040" y="4672160"/>
                    <a:ext cx="658666" cy="45720"/>
                  </a:xfrm>
                  <a:custGeom>
                    <a:avLst/>
                    <a:gdLst>
                      <a:gd name="connsiteX0" fmla="*/ 0 w 658666"/>
                      <a:gd name="connsiteY0" fmla="*/ 0 h 45720"/>
                      <a:gd name="connsiteX1" fmla="*/ 83547 w 658666"/>
                      <a:gd name="connsiteY1" fmla="*/ 44680 h 45720"/>
                      <a:gd name="connsiteX2" fmla="*/ 161266 w 658666"/>
                      <a:gd name="connsiteY2" fmla="*/ 0 h 45720"/>
                      <a:gd name="connsiteX3" fmla="*/ 246756 w 658666"/>
                      <a:gd name="connsiteY3" fmla="*/ 45719 h 45720"/>
                      <a:gd name="connsiteX4" fmla="*/ 330304 w 658666"/>
                      <a:gd name="connsiteY4" fmla="*/ 1039 h 45720"/>
                      <a:gd name="connsiteX5" fmla="*/ 411909 w 658666"/>
                      <a:gd name="connsiteY5" fmla="*/ 43641 h 45720"/>
                      <a:gd name="connsiteX6" fmla="*/ 495456 w 658666"/>
                      <a:gd name="connsiteY6" fmla="*/ 1039 h 45720"/>
                      <a:gd name="connsiteX7" fmla="*/ 577061 w 658666"/>
                      <a:gd name="connsiteY7" fmla="*/ 42602 h 45720"/>
                      <a:gd name="connsiteX8" fmla="*/ 658666 w 658666"/>
                      <a:gd name="connsiteY8" fmla="*/ 1039 h 45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6" h="45720" extrusionOk="0">
                        <a:moveTo>
                          <a:pt x="0" y="0"/>
                        </a:moveTo>
                        <a:cubicBezTo>
                          <a:pt x="24098" y="19727"/>
                          <a:pt x="53348" y="45927"/>
                          <a:pt x="83547" y="44680"/>
                        </a:cubicBezTo>
                        <a:cubicBezTo>
                          <a:pt x="113189" y="45262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9"/>
                          <a:pt x="246756" y="45719"/>
                        </a:cubicBezTo>
                        <a:cubicBezTo>
                          <a:pt x="272615" y="44626"/>
                          <a:pt x="309838" y="4758"/>
                          <a:pt x="330304" y="1039"/>
                        </a:cubicBezTo>
                        <a:cubicBezTo>
                          <a:pt x="363030" y="1310"/>
                          <a:pt x="386577" y="39125"/>
                          <a:pt x="411909" y="43641"/>
                        </a:cubicBezTo>
                        <a:cubicBezTo>
                          <a:pt x="435304" y="43009"/>
                          <a:pt x="464386" y="4550"/>
                          <a:pt x="495456" y="1039"/>
                        </a:cubicBezTo>
                        <a:cubicBezTo>
                          <a:pt x="522648" y="-2322"/>
                          <a:pt x="547862" y="45378"/>
                          <a:pt x="577061" y="42602"/>
                        </a:cubicBezTo>
                        <a:cubicBezTo>
                          <a:pt x="606187" y="43680"/>
                          <a:pt x="643566" y="7960"/>
                          <a:pt x="658666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18D1B86D-515C-E66E-49AF-73394E2AC4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2095" y="5315819"/>
                      <a:ext cx="240450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18D1B86D-515C-E66E-49AF-73394E2AC4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2095" y="5315819"/>
                      <a:ext cx="240450" cy="276999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81818" t="-6667" r="-131818" b="-110000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文本框 20">
                      <a:extLst>
                        <a:ext uri="{FF2B5EF4-FFF2-40B4-BE49-F238E27FC236}">
                          <a16:creationId xmlns:a16="http://schemas.microsoft.com/office/drawing/2014/main" id="{6E1452B7-5E5F-687F-4ECB-E88B3B4834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235" y="3751691"/>
                      <a:ext cx="237244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1" name="文本框 20">
                      <a:extLst>
                        <a:ext uri="{FF2B5EF4-FFF2-40B4-BE49-F238E27FC236}">
                          <a16:creationId xmlns:a16="http://schemas.microsoft.com/office/drawing/2014/main" id="{6E1452B7-5E5F-687F-4ECB-E88B3B4834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07235" y="3751691"/>
                      <a:ext cx="237244" cy="27699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81818" t="-10345" r="-127273" b="-117241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67C0259A-2698-FA87-5E8D-A2D2B20BA3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65031" y="4186132"/>
                      <a:ext cx="279563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67C0259A-2698-FA87-5E8D-A2D2B20BA3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65031" y="4186132"/>
                      <a:ext cx="279563" cy="276999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46154" r="-69231" b="-93103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文本框 24">
                      <a:extLst>
                        <a:ext uri="{FF2B5EF4-FFF2-40B4-BE49-F238E27FC236}">
                          <a16:creationId xmlns:a16="http://schemas.microsoft.com/office/drawing/2014/main" id="{D76D2194-90AF-45D9-54FB-BF2555A23C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00838" y="5232747"/>
                      <a:ext cx="183960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5" name="文本框 24">
                      <a:extLst>
                        <a:ext uri="{FF2B5EF4-FFF2-40B4-BE49-F238E27FC236}">
                          <a16:creationId xmlns:a16="http://schemas.microsoft.com/office/drawing/2014/main" id="{D76D2194-90AF-45D9-54FB-BF2555A23C0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00838" y="5232747"/>
                      <a:ext cx="183960" cy="276999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72222" r="-100000" b="-93333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4CCC0388-668A-F2F3-5AB6-666EE0686B25}"/>
                      </a:ext>
                    </a:extLst>
                  </p:cNvPr>
                  <p:cNvSpPr txBox="1"/>
                  <p:nvPr/>
                </p:nvSpPr>
                <p:spPr>
                  <a:xfrm>
                    <a:off x="1750478" y="4356456"/>
                    <a:ext cx="186269" cy="276999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4CCC0388-668A-F2F3-5AB6-666EE0686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0478" y="4356456"/>
                    <a:ext cx="186269" cy="27699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72222" r="-100000" b="-72414"/>
                    </a:stretch>
                  </a:blip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A7CF2291-4A27-2CFA-ECCE-71F2BB407206}"/>
                      </a:ext>
                    </a:extLst>
                  </p:cNvPr>
                  <p:cNvSpPr txBox="1"/>
                  <p:nvPr/>
                </p:nvSpPr>
                <p:spPr>
                  <a:xfrm>
                    <a:off x="126311" y="5166931"/>
                    <a:ext cx="238849" cy="276999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A7CF2291-4A27-2CFA-ECCE-71F2BB4072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311" y="5166931"/>
                    <a:ext cx="238849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63636" t="-3448" r="-113636" b="-75862"/>
                    </a:stretch>
                  </a:blip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1C8EDDF8-001A-3EAE-28A7-2857AA73DA87}"/>
                </a:ext>
              </a:extLst>
            </p:cNvPr>
            <p:cNvGrpSpPr/>
            <p:nvPr/>
          </p:nvGrpSpPr>
          <p:grpSpPr>
            <a:xfrm flipV="1">
              <a:off x="2725841" y="2812427"/>
              <a:ext cx="603147" cy="0"/>
              <a:chOff x="3378989" y="5077279"/>
              <a:chExt cx="966393" cy="0"/>
            </a:xfrm>
          </p:grpSpPr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97D86D68-A20D-0C45-7467-28ED452B6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989" y="5077279"/>
                <a:ext cx="585473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356BA46F-F6CA-1ADE-5223-A923EB6E04EB}"/>
                  </a:ext>
                </a:extLst>
              </p:cNvPr>
              <p:cNvCxnSpPr/>
              <p:nvPr/>
            </p:nvCxnSpPr>
            <p:spPr>
              <a:xfrm>
                <a:off x="3737846" y="5077279"/>
                <a:ext cx="607536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547E2E15-C444-195E-FDF2-D59DF38D0CF0}"/>
                </a:ext>
              </a:extLst>
            </p:cNvPr>
            <p:cNvGrpSpPr/>
            <p:nvPr/>
          </p:nvGrpSpPr>
          <p:grpSpPr>
            <a:xfrm rot="19000877" flipV="1">
              <a:off x="3230862" y="2635675"/>
              <a:ext cx="602717" cy="729"/>
              <a:chOff x="3327282" y="5061504"/>
              <a:chExt cx="965702" cy="729"/>
            </a:xfrm>
          </p:grpSpPr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65B4FD60-EEDB-D76A-8585-B53469C5D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7282" y="5062233"/>
                <a:ext cx="585469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1192399D-1BEB-E43C-4707-D99619819ACB}"/>
                  </a:ext>
                </a:extLst>
              </p:cNvPr>
              <p:cNvCxnSpPr/>
              <p:nvPr/>
            </p:nvCxnSpPr>
            <p:spPr>
              <a:xfrm>
                <a:off x="3685448" y="5061504"/>
                <a:ext cx="607536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F5FB6F3-94BD-169B-BC84-B79291DB5CF1}"/>
              </a:ext>
            </a:extLst>
          </p:cNvPr>
          <p:cNvGrpSpPr/>
          <p:nvPr/>
        </p:nvGrpSpPr>
        <p:grpSpPr>
          <a:xfrm>
            <a:off x="6574542" y="4740831"/>
            <a:ext cx="2373254" cy="1599647"/>
            <a:chOff x="2725840" y="2090727"/>
            <a:chExt cx="2600742" cy="159964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7E8B5C0-A1C4-D6B8-2B7A-CF06EA4A570F}"/>
                </a:ext>
              </a:extLst>
            </p:cNvPr>
            <p:cNvGrpSpPr/>
            <p:nvPr/>
          </p:nvGrpSpPr>
          <p:grpSpPr>
            <a:xfrm>
              <a:off x="2754675" y="2090727"/>
              <a:ext cx="2571907" cy="1599647"/>
              <a:chOff x="118666" y="3824755"/>
              <a:chExt cx="4229876" cy="2673469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8CCB0159-9FC2-970A-75B1-749D41A67C8F}"/>
                  </a:ext>
                </a:extLst>
              </p:cNvPr>
              <p:cNvGrpSpPr/>
              <p:nvPr/>
            </p:nvGrpSpPr>
            <p:grpSpPr>
              <a:xfrm>
                <a:off x="118666" y="3824755"/>
                <a:ext cx="4229876" cy="2673469"/>
                <a:chOff x="-45078" y="3079188"/>
                <a:chExt cx="4229876" cy="2673469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7FEA174A-9369-35C9-6F38-3024492E3DBE}"/>
                    </a:ext>
                  </a:extLst>
                </p:cNvPr>
                <p:cNvSpPr/>
                <p:nvPr/>
              </p:nvSpPr>
              <p:spPr>
                <a:xfrm>
                  <a:off x="1820093" y="4836509"/>
                  <a:ext cx="1480459" cy="792476"/>
                </a:xfrm>
                <a:prstGeom prst="ellips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grpSp>
              <p:nvGrpSpPr>
                <p:cNvPr id="42" name="组合 41">
                  <a:extLst>
                    <a:ext uri="{FF2B5EF4-FFF2-40B4-BE49-F238E27FC236}">
                      <a16:creationId xmlns:a16="http://schemas.microsoft.com/office/drawing/2014/main" id="{B494F28A-97D9-1B9C-9F54-870B4EE4BE50}"/>
                    </a:ext>
                  </a:extLst>
                </p:cNvPr>
                <p:cNvGrpSpPr/>
                <p:nvPr/>
              </p:nvGrpSpPr>
              <p:grpSpPr>
                <a:xfrm rot="20215180">
                  <a:off x="1000797" y="5689455"/>
                  <a:ext cx="1013429" cy="0"/>
                  <a:chOff x="3995299" y="3429000"/>
                  <a:chExt cx="1013429" cy="0"/>
                </a:xfrm>
              </p:grpSpPr>
              <p:cxnSp>
                <p:nvCxnSpPr>
                  <p:cNvPr id="59" name="直接箭头连接符 58">
                    <a:extLst>
                      <a:ext uri="{FF2B5EF4-FFF2-40B4-BE49-F238E27FC236}">
                        <a16:creationId xmlns:a16="http://schemas.microsoft.com/office/drawing/2014/main" id="{071D5107-FCB5-6A76-8275-3989BFF41F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576701" cy="0"/>
                  </a:xfrm>
                  <a:prstGeom prst="straightConnector1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>
                    <a:extLst>
                      <a:ext uri="{FF2B5EF4-FFF2-40B4-BE49-F238E27FC236}">
                        <a16:creationId xmlns:a16="http://schemas.microsoft.com/office/drawing/2014/main" id="{8D7E16B4-5D9A-5457-9FC7-1F3F817612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1013429" cy="0"/>
                  </a:xfrm>
                  <a:prstGeom prst="line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组合 92">
                  <a:extLst>
                    <a:ext uri="{FF2B5EF4-FFF2-40B4-BE49-F238E27FC236}">
                      <a16:creationId xmlns:a16="http://schemas.microsoft.com/office/drawing/2014/main" id="{5B8290EC-EF57-80DF-6204-5BF27F689722}"/>
                    </a:ext>
                  </a:extLst>
                </p:cNvPr>
                <p:cNvGrpSpPr/>
                <p:nvPr/>
              </p:nvGrpSpPr>
              <p:grpSpPr>
                <a:xfrm rot="1570330">
                  <a:off x="3051067" y="5706938"/>
                  <a:ext cx="990631" cy="45719"/>
                  <a:chOff x="3995299" y="3429000"/>
                  <a:chExt cx="1013429" cy="0"/>
                </a:xfrm>
              </p:grpSpPr>
              <p:cxnSp>
                <p:nvCxnSpPr>
                  <p:cNvPr id="57" name="直接箭头连接符 56">
                    <a:extLst>
                      <a:ext uri="{FF2B5EF4-FFF2-40B4-BE49-F238E27FC236}">
                        <a16:creationId xmlns:a16="http://schemas.microsoft.com/office/drawing/2014/main" id="{F3F8E3BD-BA8B-56D4-7090-D0F175B3AC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576701" cy="0"/>
                  </a:xfrm>
                  <a:prstGeom prst="straightConnector1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>
                    <a:extLst>
                      <a:ext uri="{FF2B5EF4-FFF2-40B4-BE49-F238E27FC236}">
                        <a16:creationId xmlns:a16="http://schemas.microsoft.com/office/drawing/2014/main" id="{4CAD01CB-6B1D-67CD-D7C5-AE0C3E52A0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95299" y="3429000"/>
                    <a:ext cx="1013429" cy="0"/>
                  </a:xfrm>
                  <a:prstGeom prst="line">
                    <a:avLst/>
                  </a:prstGeom>
                  <a:ln w="6350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组合 93">
                  <a:extLst>
                    <a:ext uri="{FF2B5EF4-FFF2-40B4-BE49-F238E27FC236}">
                      <a16:creationId xmlns:a16="http://schemas.microsoft.com/office/drawing/2014/main" id="{E6741348-CDFB-90F4-B902-DA9EB35D0FDD}"/>
                    </a:ext>
                  </a:extLst>
                </p:cNvPr>
                <p:cNvGrpSpPr/>
                <p:nvPr/>
              </p:nvGrpSpPr>
              <p:grpSpPr>
                <a:xfrm rot="1737890">
                  <a:off x="809072" y="4590753"/>
                  <a:ext cx="1306172" cy="46358"/>
                  <a:chOff x="5332619" y="4759583"/>
                  <a:chExt cx="1306172" cy="46358"/>
                </a:xfrm>
              </p:grpSpPr>
              <p:sp>
                <p:nvSpPr>
                  <p:cNvPr id="55" name="任意多边形: 形状 54">
                    <a:extLst>
                      <a:ext uri="{FF2B5EF4-FFF2-40B4-BE49-F238E27FC236}">
                        <a16:creationId xmlns:a16="http://schemas.microsoft.com/office/drawing/2014/main" id="{337AD1C5-87CC-203B-637C-1BCFABDB1337}"/>
                      </a:ext>
                    </a:extLst>
                  </p:cNvPr>
                  <p:cNvSpPr/>
                  <p:nvPr/>
                </p:nvSpPr>
                <p:spPr>
                  <a:xfrm>
                    <a:off x="5332619" y="4760223"/>
                    <a:ext cx="658664" cy="45718"/>
                  </a:xfrm>
                  <a:custGeom>
                    <a:avLst/>
                    <a:gdLst>
                      <a:gd name="connsiteX0" fmla="*/ 0 w 658664"/>
                      <a:gd name="connsiteY0" fmla="*/ 0 h 45718"/>
                      <a:gd name="connsiteX1" fmla="*/ 83547 w 658664"/>
                      <a:gd name="connsiteY1" fmla="*/ 44678 h 45718"/>
                      <a:gd name="connsiteX2" fmla="*/ 161265 w 658664"/>
                      <a:gd name="connsiteY2" fmla="*/ 0 h 45718"/>
                      <a:gd name="connsiteX3" fmla="*/ 246756 w 658664"/>
                      <a:gd name="connsiteY3" fmla="*/ 45717 h 45718"/>
                      <a:gd name="connsiteX4" fmla="*/ 330303 w 658664"/>
                      <a:gd name="connsiteY4" fmla="*/ 1039 h 45718"/>
                      <a:gd name="connsiteX5" fmla="*/ 411907 w 658664"/>
                      <a:gd name="connsiteY5" fmla="*/ 43639 h 45718"/>
                      <a:gd name="connsiteX6" fmla="*/ 495455 w 658664"/>
                      <a:gd name="connsiteY6" fmla="*/ 1039 h 45718"/>
                      <a:gd name="connsiteX7" fmla="*/ 577059 w 658664"/>
                      <a:gd name="connsiteY7" fmla="*/ 42600 h 45718"/>
                      <a:gd name="connsiteX8" fmla="*/ 658664 w 658664"/>
                      <a:gd name="connsiteY8" fmla="*/ 1039 h 4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4" h="45718" extrusionOk="0">
                        <a:moveTo>
                          <a:pt x="0" y="0"/>
                        </a:moveTo>
                        <a:cubicBezTo>
                          <a:pt x="24098" y="19726"/>
                          <a:pt x="53348" y="45925"/>
                          <a:pt x="83547" y="44678"/>
                        </a:cubicBezTo>
                        <a:cubicBezTo>
                          <a:pt x="112554" y="45126"/>
                          <a:pt x="132554" y="-125"/>
                          <a:pt x="161265" y="0"/>
                        </a:cubicBezTo>
                        <a:cubicBezTo>
                          <a:pt x="184565" y="3984"/>
                          <a:pt x="217222" y="53067"/>
                          <a:pt x="246756" y="45717"/>
                        </a:cubicBezTo>
                        <a:cubicBezTo>
                          <a:pt x="272614" y="44624"/>
                          <a:pt x="309837" y="4758"/>
                          <a:pt x="330303" y="1039"/>
                        </a:cubicBezTo>
                        <a:cubicBezTo>
                          <a:pt x="359477" y="889"/>
                          <a:pt x="385431" y="41480"/>
                          <a:pt x="411907" y="43639"/>
                        </a:cubicBezTo>
                        <a:cubicBezTo>
                          <a:pt x="437341" y="43319"/>
                          <a:pt x="462290" y="6521"/>
                          <a:pt x="495455" y="1039"/>
                        </a:cubicBezTo>
                        <a:cubicBezTo>
                          <a:pt x="522862" y="-257"/>
                          <a:pt x="548312" y="44749"/>
                          <a:pt x="577059" y="42600"/>
                        </a:cubicBezTo>
                        <a:cubicBezTo>
                          <a:pt x="606185" y="43678"/>
                          <a:pt x="643564" y="7960"/>
                          <a:pt x="658664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56" name="任意多边形: 形状 55">
                    <a:extLst>
                      <a:ext uri="{FF2B5EF4-FFF2-40B4-BE49-F238E27FC236}">
                        <a16:creationId xmlns:a16="http://schemas.microsoft.com/office/drawing/2014/main" id="{B0A46FD8-6145-7A78-E809-959ED1E76A76}"/>
                      </a:ext>
                    </a:extLst>
                  </p:cNvPr>
                  <p:cNvSpPr/>
                  <p:nvPr/>
                </p:nvSpPr>
                <p:spPr>
                  <a:xfrm>
                    <a:off x="5980122" y="4759583"/>
                    <a:ext cx="658669" cy="45718"/>
                  </a:xfrm>
                  <a:custGeom>
                    <a:avLst/>
                    <a:gdLst>
                      <a:gd name="connsiteX0" fmla="*/ 0 w 658669"/>
                      <a:gd name="connsiteY0" fmla="*/ 0 h 45718"/>
                      <a:gd name="connsiteX1" fmla="*/ 83548 w 658669"/>
                      <a:gd name="connsiteY1" fmla="*/ 44678 h 45718"/>
                      <a:gd name="connsiteX2" fmla="*/ 161266 w 658669"/>
                      <a:gd name="connsiteY2" fmla="*/ 0 h 45718"/>
                      <a:gd name="connsiteX3" fmla="*/ 246757 w 658669"/>
                      <a:gd name="connsiteY3" fmla="*/ 45717 h 45718"/>
                      <a:gd name="connsiteX4" fmla="*/ 330306 w 658669"/>
                      <a:gd name="connsiteY4" fmla="*/ 1039 h 45718"/>
                      <a:gd name="connsiteX5" fmla="*/ 411911 w 658669"/>
                      <a:gd name="connsiteY5" fmla="*/ 43639 h 45718"/>
                      <a:gd name="connsiteX6" fmla="*/ 495459 w 658669"/>
                      <a:gd name="connsiteY6" fmla="*/ 1039 h 45718"/>
                      <a:gd name="connsiteX7" fmla="*/ 577064 w 658669"/>
                      <a:gd name="connsiteY7" fmla="*/ 42600 h 45718"/>
                      <a:gd name="connsiteX8" fmla="*/ 658669 w 658669"/>
                      <a:gd name="connsiteY8" fmla="*/ 1039 h 4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9" h="45718" extrusionOk="0">
                        <a:moveTo>
                          <a:pt x="0" y="0"/>
                        </a:moveTo>
                        <a:cubicBezTo>
                          <a:pt x="24099" y="19726"/>
                          <a:pt x="53349" y="45925"/>
                          <a:pt x="83548" y="44678"/>
                        </a:cubicBezTo>
                        <a:cubicBezTo>
                          <a:pt x="112555" y="45126"/>
                          <a:pt x="132555" y="-125"/>
                          <a:pt x="161266" y="0"/>
                        </a:cubicBezTo>
                        <a:cubicBezTo>
                          <a:pt x="184566" y="3984"/>
                          <a:pt x="217223" y="53067"/>
                          <a:pt x="246757" y="45717"/>
                        </a:cubicBezTo>
                        <a:cubicBezTo>
                          <a:pt x="271192" y="43845"/>
                          <a:pt x="309930" y="4801"/>
                          <a:pt x="330306" y="1039"/>
                        </a:cubicBezTo>
                        <a:cubicBezTo>
                          <a:pt x="363032" y="1310"/>
                          <a:pt x="386579" y="39123"/>
                          <a:pt x="411911" y="43639"/>
                        </a:cubicBezTo>
                        <a:cubicBezTo>
                          <a:pt x="437344" y="43319"/>
                          <a:pt x="462294" y="6521"/>
                          <a:pt x="495459" y="1039"/>
                        </a:cubicBezTo>
                        <a:cubicBezTo>
                          <a:pt x="522650" y="-2322"/>
                          <a:pt x="547865" y="45376"/>
                          <a:pt x="577064" y="42600"/>
                        </a:cubicBezTo>
                        <a:cubicBezTo>
                          <a:pt x="606190" y="43678"/>
                          <a:pt x="643569" y="7960"/>
                          <a:pt x="658669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95" name="组合 94">
                  <a:extLst>
                    <a:ext uri="{FF2B5EF4-FFF2-40B4-BE49-F238E27FC236}">
                      <a16:creationId xmlns:a16="http://schemas.microsoft.com/office/drawing/2014/main" id="{D741D6AB-B608-FF2F-8E3E-498408E0E5B3}"/>
                    </a:ext>
                  </a:extLst>
                </p:cNvPr>
                <p:cNvGrpSpPr/>
                <p:nvPr/>
              </p:nvGrpSpPr>
              <p:grpSpPr>
                <a:xfrm rot="19545223">
                  <a:off x="-45078" y="3718377"/>
                  <a:ext cx="1298906" cy="173436"/>
                  <a:chOff x="2844501" y="2329332"/>
                  <a:chExt cx="1298906" cy="173436"/>
                </a:xfrm>
              </p:grpSpPr>
              <p:sp>
                <p:nvSpPr>
                  <p:cNvPr id="54" name="任意多边形: 形状 53">
                    <a:extLst>
                      <a:ext uri="{FF2B5EF4-FFF2-40B4-BE49-F238E27FC236}">
                        <a16:creationId xmlns:a16="http://schemas.microsoft.com/office/drawing/2014/main" id="{1028A031-3D66-C5F1-E14A-CFC0B5426F87}"/>
                      </a:ext>
                    </a:extLst>
                  </p:cNvPr>
                  <p:cNvSpPr/>
                  <p:nvPr/>
                </p:nvSpPr>
                <p:spPr>
                  <a:xfrm rot="20989114">
                    <a:off x="2844501" y="2457050"/>
                    <a:ext cx="658666" cy="45718"/>
                  </a:xfrm>
                  <a:custGeom>
                    <a:avLst/>
                    <a:gdLst>
                      <a:gd name="connsiteX0" fmla="*/ 0 w 658666"/>
                      <a:gd name="connsiteY0" fmla="*/ 0 h 45718"/>
                      <a:gd name="connsiteX1" fmla="*/ 83547 w 658666"/>
                      <a:gd name="connsiteY1" fmla="*/ 44678 h 45718"/>
                      <a:gd name="connsiteX2" fmla="*/ 161266 w 658666"/>
                      <a:gd name="connsiteY2" fmla="*/ 0 h 45718"/>
                      <a:gd name="connsiteX3" fmla="*/ 246756 w 658666"/>
                      <a:gd name="connsiteY3" fmla="*/ 45717 h 45718"/>
                      <a:gd name="connsiteX4" fmla="*/ 330304 w 658666"/>
                      <a:gd name="connsiteY4" fmla="*/ 1039 h 45718"/>
                      <a:gd name="connsiteX5" fmla="*/ 411909 w 658666"/>
                      <a:gd name="connsiteY5" fmla="*/ 43639 h 45718"/>
                      <a:gd name="connsiteX6" fmla="*/ 495456 w 658666"/>
                      <a:gd name="connsiteY6" fmla="*/ 1039 h 45718"/>
                      <a:gd name="connsiteX7" fmla="*/ 577061 w 658666"/>
                      <a:gd name="connsiteY7" fmla="*/ 42600 h 45718"/>
                      <a:gd name="connsiteX8" fmla="*/ 658666 w 658666"/>
                      <a:gd name="connsiteY8" fmla="*/ 1039 h 4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6" h="45718" extrusionOk="0">
                        <a:moveTo>
                          <a:pt x="0" y="0"/>
                        </a:moveTo>
                        <a:cubicBezTo>
                          <a:pt x="24098" y="19726"/>
                          <a:pt x="53348" y="45925"/>
                          <a:pt x="83547" y="44678"/>
                        </a:cubicBezTo>
                        <a:cubicBezTo>
                          <a:pt x="113189" y="45260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7"/>
                          <a:pt x="246756" y="45717"/>
                        </a:cubicBezTo>
                        <a:cubicBezTo>
                          <a:pt x="272615" y="44624"/>
                          <a:pt x="309838" y="4758"/>
                          <a:pt x="330304" y="1039"/>
                        </a:cubicBezTo>
                        <a:cubicBezTo>
                          <a:pt x="363030" y="1310"/>
                          <a:pt x="386577" y="39123"/>
                          <a:pt x="411909" y="43639"/>
                        </a:cubicBezTo>
                        <a:cubicBezTo>
                          <a:pt x="435304" y="43007"/>
                          <a:pt x="464386" y="4550"/>
                          <a:pt x="495456" y="1039"/>
                        </a:cubicBezTo>
                        <a:cubicBezTo>
                          <a:pt x="522648" y="-2322"/>
                          <a:pt x="547862" y="45376"/>
                          <a:pt x="577061" y="42600"/>
                        </a:cubicBezTo>
                        <a:cubicBezTo>
                          <a:pt x="606187" y="43678"/>
                          <a:pt x="643566" y="7960"/>
                          <a:pt x="658666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1" name="任意多边形: 形状 100">
                    <a:extLst>
                      <a:ext uri="{FF2B5EF4-FFF2-40B4-BE49-F238E27FC236}">
                        <a16:creationId xmlns:a16="http://schemas.microsoft.com/office/drawing/2014/main" id="{C2699C2D-2382-A552-9CE4-791D69E83D11}"/>
                      </a:ext>
                    </a:extLst>
                  </p:cNvPr>
                  <p:cNvSpPr/>
                  <p:nvPr/>
                </p:nvSpPr>
                <p:spPr>
                  <a:xfrm rot="20803774">
                    <a:off x="3484741" y="2329332"/>
                    <a:ext cx="658666" cy="45719"/>
                  </a:xfrm>
                  <a:custGeom>
                    <a:avLst/>
                    <a:gdLst>
                      <a:gd name="connsiteX0" fmla="*/ 0 w 658666"/>
                      <a:gd name="connsiteY0" fmla="*/ 0 h 45719"/>
                      <a:gd name="connsiteX1" fmla="*/ 83547 w 658666"/>
                      <a:gd name="connsiteY1" fmla="*/ 44679 h 45719"/>
                      <a:gd name="connsiteX2" fmla="*/ 161266 w 658666"/>
                      <a:gd name="connsiteY2" fmla="*/ 0 h 45719"/>
                      <a:gd name="connsiteX3" fmla="*/ 246756 w 658666"/>
                      <a:gd name="connsiteY3" fmla="*/ 45718 h 45719"/>
                      <a:gd name="connsiteX4" fmla="*/ 330304 w 658666"/>
                      <a:gd name="connsiteY4" fmla="*/ 1039 h 45719"/>
                      <a:gd name="connsiteX5" fmla="*/ 411909 w 658666"/>
                      <a:gd name="connsiteY5" fmla="*/ 43640 h 45719"/>
                      <a:gd name="connsiteX6" fmla="*/ 495456 w 658666"/>
                      <a:gd name="connsiteY6" fmla="*/ 1039 h 45719"/>
                      <a:gd name="connsiteX7" fmla="*/ 577061 w 658666"/>
                      <a:gd name="connsiteY7" fmla="*/ 42601 h 45719"/>
                      <a:gd name="connsiteX8" fmla="*/ 658666 w 658666"/>
                      <a:gd name="connsiteY8" fmla="*/ 1039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8666" h="45719" extrusionOk="0">
                        <a:moveTo>
                          <a:pt x="0" y="0"/>
                        </a:moveTo>
                        <a:cubicBezTo>
                          <a:pt x="24098" y="19726"/>
                          <a:pt x="53348" y="45926"/>
                          <a:pt x="83547" y="44679"/>
                        </a:cubicBezTo>
                        <a:cubicBezTo>
                          <a:pt x="113189" y="45261"/>
                          <a:pt x="128764" y="-4"/>
                          <a:pt x="161266" y="0"/>
                        </a:cubicBezTo>
                        <a:cubicBezTo>
                          <a:pt x="184565" y="3984"/>
                          <a:pt x="217222" y="53068"/>
                          <a:pt x="246756" y="45718"/>
                        </a:cubicBezTo>
                        <a:cubicBezTo>
                          <a:pt x="272615" y="44625"/>
                          <a:pt x="309838" y="4758"/>
                          <a:pt x="330304" y="1039"/>
                        </a:cubicBezTo>
                        <a:cubicBezTo>
                          <a:pt x="363030" y="1310"/>
                          <a:pt x="386577" y="39124"/>
                          <a:pt x="411909" y="43640"/>
                        </a:cubicBezTo>
                        <a:cubicBezTo>
                          <a:pt x="435304" y="43008"/>
                          <a:pt x="464386" y="4550"/>
                          <a:pt x="495456" y="1039"/>
                        </a:cubicBezTo>
                        <a:cubicBezTo>
                          <a:pt x="522648" y="-2322"/>
                          <a:pt x="547862" y="45377"/>
                          <a:pt x="577061" y="42601"/>
                        </a:cubicBezTo>
                        <a:cubicBezTo>
                          <a:pt x="606187" y="43679"/>
                          <a:pt x="643566" y="7960"/>
                          <a:pt x="658666" y="1039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313296"/>
                              <a:gd name="connsiteY0" fmla="*/ 3 h 300256"/>
                              <a:gd name="connsiteX1" fmla="*/ 293427 w 2313296"/>
                              <a:gd name="connsiteY1" fmla="*/ 293430 h 300256"/>
                              <a:gd name="connsiteX2" fmla="*/ 566382 w 2313296"/>
                              <a:gd name="connsiteY2" fmla="*/ 3 h 300256"/>
                              <a:gd name="connsiteX3" fmla="*/ 866633 w 2313296"/>
                              <a:gd name="connsiteY3" fmla="*/ 300253 h 300256"/>
                              <a:gd name="connsiteX4" fmla="*/ 1160060 w 2313296"/>
                              <a:gd name="connsiteY4" fmla="*/ 6827 h 300256"/>
                              <a:gd name="connsiteX5" fmla="*/ 1446663 w 2313296"/>
                              <a:gd name="connsiteY5" fmla="*/ 286606 h 300256"/>
                              <a:gd name="connsiteX6" fmla="*/ 1740090 w 2313296"/>
                              <a:gd name="connsiteY6" fmla="*/ 6827 h 300256"/>
                              <a:gd name="connsiteX7" fmla="*/ 2026693 w 2313296"/>
                              <a:gd name="connsiteY7" fmla="*/ 279782 h 300256"/>
                              <a:gd name="connsiteX8" fmla="*/ 2313296 w 2313296"/>
                              <a:gd name="connsiteY8" fmla="*/ 6827 h 3002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13296" h="300256">
                                <a:moveTo>
                                  <a:pt x="0" y="3"/>
                                </a:moveTo>
                                <a:cubicBezTo>
                                  <a:pt x="99515" y="146716"/>
                                  <a:pt x="199030" y="293430"/>
                                  <a:pt x="293427" y="293430"/>
                                </a:cubicBezTo>
                                <a:cubicBezTo>
                                  <a:pt x="387824" y="293430"/>
                                  <a:pt x="470848" y="-1134"/>
                                  <a:pt x="566382" y="3"/>
                                </a:cubicBezTo>
                                <a:cubicBezTo>
                                  <a:pt x="661916" y="1140"/>
                                  <a:pt x="767687" y="299116"/>
                                  <a:pt x="866633" y="300253"/>
                                </a:cubicBezTo>
                                <a:cubicBezTo>
                                  <a:pt x="965579" y="301390"/>
                                  <a:pt x="1063388" y="9102"/>
                                  <a:pt x="1160060" y="6827"/>
                                </a:cubicBezTo>
                                <a:cubicBezTo>
                                  <a:pt x="1256732" y="4553"/>
                                  <a:pt x="1349991" y="286606"/>
                                  <a:pt x="1446663" y="286606"/>
                                </a:cubicBezTo>
                                <a:cubicBezTo>
                                  <a:pt x="1543335" y="286606"/>
                                  <a:pt x="1643418" y="7964"/>
                                  <a:pt x="1740090" y="6827"/>
                                </a:cubicBezTo>
                                <a:cubicBezTo>
                                  <a:pt x="1836762" y="5690"/>
                                  <a:pt x="1931159" y="279782"/>
                                  <a:pt x="2026693" y="279782"/>
                                </a:cubicBezTo>
                                <a:cubicBezTo>
                                  <a:pt x="2122227" y="279782"/>
                                  <a:pt x="2255293" y="50045"/>
                                  <a:pt x="2313296" y="6827"/>
                                </a:cubicBezTo>
                              </a:path>
                            </a:pathLst>
                          </a:custGeom>
                          <ask:type>
                            <ask:lineSketchScribbl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文本框 43">
                      <a:extLst>
                        <a:ext uri="{FF2B5EF4-FFF2-40B4-BE49-F238E27FC236}">
                          <a16:creationId xmlns:a16="http://schemas.microsoft.com/office/drawing/2014/main" id="{733C1861-9449-E1A9-81A0-B9B5FC2B0E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2095" y="5315819"/>
                      <a:ext cx="240450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96" name="文本框 95">
                      <a:extLst>
                        <a:ext uri="{FF2B5EF4-FFF2-40B4-BE49-F238E27FC236}">
                          <a16:creationId xmlns:a16="http://schemas.microsoft.com/office/drawing/2014/main" id="{733C1861-9449-E1A9-81A0-B9B5FC2B0E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2095" y="5315819"/>
                      <a:ext cx="240450" cy="276999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75000" t="-10345" r="-112500" b="-117241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文本框 44">
                      <a:extLst>
                        <a:ext uri="{FF2B5EF4-FFF2-40B4-BE49-F238E27FC236}">
                          <a16:creationId xmlns:a16="http://schemas.microsoft.com/office/drawing/2014/main" id="{1491A577-6AB8-D604-C07F-BC54FE31DD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7036" y="3079188"/>
                      <a:ext cx="237243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97" name="文本框 96">
                      <a:extLst>
                        <a:ext uri="{FF2B5EF4-FFF2-40B4-BE49-F238E27FC236}">
                          <a16:creationId xmlns:a16="http://schemas.microsoft.com/office/drawing/2014/main" id="{1491A577-6AB8-D604-C07F-BC54FE31DD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27036" y="3079188"/>
                      <a:ext cx="237243" cy="276999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 l="-78261" t="-10345" r="-117391" b="-117241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文本框 51">
                      <a:extLst>
                        <a:ext uri="{FF2B5EF4-FFF2-40B4-BE49-F238E27FC236}">
                          <a16:creationId xmlns:a16="http://schemas.microsoft.com/office/drawing/2014/main" id="{AD86CB0F-1C06-1EE3-4CD5-270277B3DE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65031" y="4186132"/>
                      <a:ext cx="279563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98" name="文本框 97">
                      <a:extLst>
                        <a:ext uri="{FF2B5EF4-FFF2-40B4-BE49-F238E27FC236}">
                          <a16:creationId xmlns:a16="http://schemas.microsoft.com/office/drawing/2014/main" id="{AD86CB0F-1C06-1EE3-4CD5-270277B3DE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65031" y="4186132"/>
                      <a:ext cx="279563" cy="276999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 l="-42857" r="-57143" b="-90000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文本框 52">
                      <a:extLst>
                        <a:ext uri="{FF2B5EF4-FFF2-40B4-BE49-F238E27FC236}">
                          <a16:creationId xmlns:a16="http://schemas.microsoft.com/office/drawing/2014/main" id="{4548502B-B91C-8247-5FED-0F149AF7FA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00838" y="5232747"/>
                      <a:ext cx="183960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99" name="文本框 98">
                      <a:extLst>
                        <a:ext uri="{FF2B5EF4-FFF2-40B4-BE49-F238E27FC236}">
                          <a16:creationId xmlns:a16="http://schemas.microsoft.com/office/drawing/2014/main" id="{4548502B-B91C-8247-5FED-0F149AF7FAE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00838" y="5232747"/>
                      <a:ext cx="183960" cy="276999"/>
                    </a:xfrm>
                    <a:prstGeom prst="rect">
                      <a:avLst/>
                    </a:prstGeom>
                    <a:blipFill>
                      <a:blip r:embed="rId31"/>
                      <a:stretch>
                        <a:fillRect l="-68421" r="-89474" b="-100000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文本框 88">
                    <a:extLst>
                      <a:ext uri="{FF2B5EF4-FFF2-40B4-BE49-F238E27FC236}">
                        <a16:creationId xmlns:a16="http://schemas.microsoft.com/office/drawing/2014/main" id="{0FB32DE0-B0BD-3662-2BF6-51330D712E5A}"/>
                      </a:ext>
                    </a:extLst>
                  </p:cNvPr>
                  <p:cNvSpPr txBox="1"/>
                  <p:nvPr/>
                </p:nvSpPr>
                <p:spPr>
                  <a:xfrm>
                    <a:off x="1750478" y="4356456"/>
                    <a:ext cx="186269" cy="276999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89" name="文本框 88">
                    <a:extLst>
                      <a:ext uri="{FF2B5EF4-FFF2-40B4-BE49-F238E27FC236}">
                        <a16:creationId xmlns:a16="http://schemas.microsoft.com/office/drawing/2014/main" id="{0FB32DE0-B0BD-3662-2BF6-51330D712E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0478" y="4356456"/>
                    <a:ext cx="186269" cy="276999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68421" r="-89474" b="-72414"/>
                    </a:stretch>
                  </a:blip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9C0BA38E-ED3E-11EF-2B54-A8E8A2588B50}"/>
                      </a:ext>
                    </a:extLst>
                  </p:cNvPr>
                  <p:cNvSpPr txBox="1"/>
                  <p:nvPr/>
                </p:nvSpPr>
                <p:spPr>
                  <a:xfrm>
                    <a:off x="126311" y="5166931"/>
                    <a:ext cx="238849" cy="276999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9C0BA38E-ED3E-11EF-2B54-A8E8A2588B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311" y="5166931"/>
                    <a:ext cx="238849" cy="276999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60870" r="-104348" b="-70000"/>
                    </a:stretch>
                  </a:blip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707ACD7-B78A-B1F3-0211-AD37AAC4F483}"/>
                </a:ext>
              </a:extLst>
            </p:cNvPr>
            <p:cNvGrpSpPr/>
            <p:nvPr/>
          </p:nvGrpSpPr>
          <p:grpSpPr>
            <a:xfrm flipV="1">
              <a:off x="2725840" y="2753060"/>
              <a:ext cx="603149" cy="45719"/>
              <a:chOff x="3378991" y="5090927"/>
              <a:chExt cx="966397" cy="0"/>
            </a:xfrm>
          </p:grpSpPr>
          <p:cxnSp>
            <p:nvCxnSpPr>
              <p:cNvPr id="86" name="直接箭头连接符 85">
                <a:extLst>
                  <a:ext uri="{FF2B5EF4-FFF2-40B4-BE49-F238E27FC236}">
                    <a16:creationId xmlns:a16="http://schemas.microsoft.com/office/drawing/2014/main" id="{A5CA1844-4992-259C-C133-1F541E015A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991" y="5090927"/>
                <a:ext cx="585472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10D72191-E91F-2AC4-4EAC-BE4E37F398B2}"/>
                  </a:ext>
                </a:extLst>
              </p:cNvPr>
              <p:cNvCxnSpPr/>
              <p:nvPr/>
            </p:nvCxnSpPr>
            <p:spPr>
              <a:xfrm>
                <a:off x="3737851" y="5090927"/>
                <a:ext cx="607537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E97ACE22-2322-9809-E3D3-7C8E8D72A1FE}"/>
                </a:ext>
              </a:extLst>
            </p:cNvPr>
            <p:cNvGrpSpPr/>
            <p:nvPr/>
          </p:nvGrpSpPr>
          <p:grpSpPr>
            <a:xfrm rot="19000877" flipV="1">
              <a:off x="3218662" y="2553125"/>
              <a:ext cx="603149" cy="45719"/>
              <a:chOff x="3378991" y="5090927"/>
              <a:chExt cx="966397" cy="0"/>
            </a:xfrm>
          </p:grpSpPr>
          <p:cxnSp>
            <p:nvCxnSpPr>
              <p:cNvPr id="84" name="直接箭头连接符 83">
                <a:extLst>
                  <a:ext uri="{FF2B5EF4-FFF2-40B4-BE49-F238E27FC236}">
                    <a16:creationId xmlns:a16="http://schemas.microsoft.com/office/drawing/2014/main" id="{0BFD83A6-E983-7408-4861-1197A08A1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8991" y="5090927"/>
                <a:ext cx="585472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EC159F26-4AA5-CEA7-2B3F-AFEE78BC4ACB}"/>
                  </a:ext>
                </a:extLst>
              </p:cNvPr>
              <p:cNvCxnSpPr/>
              <p:nvPr/>
            </p:nvCxnSpPr>
            <p:spPr>
              <a:xfrm>
                <a:off x="3737851" y="5090927"/>
                <a:ext cx="607537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53E57928-72AF-7752-F0C2-A2A84CD54361}"/>
              </a:ext>
            </a:extLst>
          </p:cNvPr>
          <p:cNvGrpSpPr/>
          <p:nvPr/>
        </p:nvGrpSpPr>
        <p:grpSpPr>
          <a:xfrm>
            <a:off x="3655573" y="4912742"/>
            <a:ext cx="2531815" cy="1410292"/>
            <a:chOff x="1571394" y="3674381"/>
            <a:chExt cx="2531815" cy="1410292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EB9B178B-94E4-2844-94ED-69793E62E560}"/>
                </a:ext>
              </a:extLst>
            </p:cNvPr>
            <p:cNvGrpSpPr/>
            <p:nvPr/>
          </p:nvGrpSpPr>
          <p:grpSpPr>
            <a:xfrm>
              <a:off x="1571394" y="3674381"/>
              <a:ext cx="2531815" cy="1410292"/>
              <a:chOff x="2725840" y="2280085"/>
              <a:chExt cx="2600742" cy="1410292"/>
            </a:xfrm>
          </p:grpSpPr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4CEF2FE5-9537-EC1C-F5B6-6AEBFE1D6D62}"/>
                  </a:ext>
                </a:extLst>
              </p:cNvPr>
              <p:cNvGrpSpPr/>
              <p:nvPr/>
            </p:nvGrpSpPr>
            <p:grpSpPr>
              <a:xfrm>
                <a:off x="2759323" y="2280085"/>
                <a:ext cx="2567259" cy="1410292"/>
                <a:chOff x="126311" y="4141223"/>
                <a:chExt cx="4222231" cy="2357001"/>
              </a:xfrm>
            </p:grpSpPr>
            <p:grpSp>
              <p:nvGrpSpPr>
                <p:cNvPr id="139" name="组合 138">
                  <a:extLst>
                    <a:ext uri="{FF2B5EF4-FFF2-40B4-BE49-F238E27FC236}">
                      <a16:creationId xmlns:a16="http://schemas.microsoft.com/office/drawing/2014/main" id="{323D4446-EF58-C02F-89C2-A2EFCF0778F8}"/>
                    </a:ext>
                  </a:extLst>
                </p:cNvPr>
                <p:cNvGrpSpPr/>
                <p:nvPr/>
              </p:nvGrpSpPr>
              <p:grpSpPr>
                <a:xfrm>
                  <a:off x="885839" y="4463889"/>
                  <a:ext cx="3462703" cy="2034335"/>
                  <a:chOff x="722095" y="3718322"/>
                  <a:chExt cx="3462703" cy="2034335"/>
                </a:xfrm>
              </p:grpSpPr>
              <p:sp>
                <p:nvSpPr>
                  <p:cNvPr id="142" name="椭圆 141">
                    <a:extLst>
                      <a:ext uri="{FF2B5EF4-FFF2-40B4-BE49-F238E27FC236}">
                        <a16:creationId xmlns:a16="http://schemas.microsoft.com/office/drawing/2014/main" id="{82906305-334A-D91B-C8EE-0F0C11378DFF}"/>
                      </a:ext>
                    </a:extLst>
                  </p:cNvPr>
                  <p:cNvSpPr/>
                  <p:nvPr/>
                </p:nvSpPr>
                <p:spPr>
                  <a:xfrm>
                    <a:off x="1820093" y="4836509"/>
                    <a:ext cx="1480459" cy="792476"/>
                  </a:xfrm>
                  <a:prstGeom prst="ellips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effectLst>
                    <a:outerShdw blurRad="63500" sx="102000" sy="102000" algn="ctr" rotWithShape="0">
                      <a:schemeClr val="accent4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5">
                      <a:shade val="15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145" name="组合 144">
                    <a:extLst>
                      <a:ext uri="{FF2B5EF4-FFF2-40B4-BE49-F238E27FC236}">
                        <a16:creationId xmlns:a16="http://schemas.microsoft.com/office/drawing/2014/main" id="{07AC18A9-885F-C536-3433-1A9EFAD14CC8}"/>
                      </a:ext>
                    </a:extLst>
                  </p:cNvPr>
                  <p:cNvGrpSpPr/>
                  <p:nvPr/>
                </p:nvGrpSpPr>
                <p:grpSpPr>
                  <a:xfrm rot="20215180">
                    <a:off x="1000797" y="5689455"/>
                    <a:ext cx="1013429" cy="0"/>
                    <a:chOff x="3995299" y="3429000"/>
                    <a:chExt cx="1013429" cy="0"/>
                  </a:xfrm>
                </p:grpSpPr>
                <p:cxnSp>
                  <p:nvCxnSpPr>
                    <p:cNvPr id="156" name="直接箭头连接符 155">
                      <a:extLst>
                        <a:ext uri="{FF2B5EF4-FFF2-40B4-BE49-F238E27FC236}">
                          <a16:creationId xmlns:a16="http://schemas.microsoft.com/office/drawing/2014/main" id="{78A41143-36E9-9DAD-6026-E881616E70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95299" y="3429000"/>
                      <a:ext cx="576701" cy="0"/>
                    </a:xfrm>
                    <a:prstGeom prst="straightConnector1">
                      <a:avLst/>
                    </a:prstGeom>
                    <a:ln w="63500" cmpd="dbl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tailEnd type="triangle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直接连接符 156">
                      <a:extLst>
                        <a:ext uri="{FF2B5EF4-FFF2-40B4-BE49-F238E27FC236}">
                          <a16:creationId xmlns:a16="http://schemas.microsoft.com/office/drawing/2014/main" id="{E11059A7-4013-2C50-4BC1-A25BA0ADB5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95299" y="3429000"/>
                      <a:ext cx="1013429" cy="0"/>
                    </a:xfrm>
                    <a:prstGeom prst="line">
                      <a:avLst/>
                    </a:prstGeom>
                    <a:ln w="63500" cmpd="dbl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6" name="组合 145">
                    <a:extLst>
                      <a:ext uri="{FF2B5EF4-FFF2-40B4-BE49-F238E27FC236}">
                        <a16:creationId xmlns:a16="http://schemas.microsoft.com/office/drawing/2014/main" id="{F160BF48-B8A2-F4F1-09C2-ADBE89BAC4EF}"/>
                      </a:ext>
                    </a:extLst>
                  </p:cNvPr>
                  <p:cNvGrpSpPr/>
                  <p:nvPr/>
                </p:nvGrpSpPr>
                <p:grpSpPr>
                  <a:xfrm rot="1570330">
                    <a:off x="3051067" y="5706938"/>
                    <a:ext cx="990631" cy="45719"/>
                    <a:chOff x="3995299" y="3429000"/>
                    <a:chExt cx="1013429" cy="0"/>
                  </a:xfrm>
                </p:grpSpPr>
                <p:cxnSp>
                  <p:nvCxnSpPr>
                    <p:cNvPr id="154" name="直接箭头连接符 153">
                      <a:extLst>
                        <a:ext uri="{FF2B5EF4-FFF2-40B4-BE49-F238E27FC236}">
                          <a16:creationId xmlns:a16="http://schemas.microsoft.com/office/drawing/2014/main" id="{9410DED7-6C7B-8C0E-CA87-437BF5306F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95299" y="3429000"/>
                      <a:ext cx="576701" cy="0"/>
                    </a:xfrm>
                    <a:prstGeom prst="straightConnector1">
                      <a:avLst/>
                    </a:prstGeom>
                    <a:ln w="63500" cmpd="dbl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tailEnd type="triangle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接连接符 154">
                      <a:extLst>
                        <a:ext uri="{FF2B5EF4-FFF2-40B4-BE49-F238E27FC236}">
                          <a16:creationId xmlns:a16="http://schemas.microsoft.com/office/drawing/2014/main" id="{12A6E09E-1EF9-21EA-1D09-C09BC796A8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95299" y="3429000"/>
                      <a:ext cx="1013429" cy="0"/>
                    </a:xfrm>
                    <a:prstGeom prst="line">
                      <a:avLst/>
                    </a:prstGeom>
                    <a:ln w="63500" cmpd="dbl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7" name="组合 146">
                    <a:extLst>
                      <a:ext uri="{FF2B5EF4-FFF2-40B4-BE49-F238E27FC236}">
                        <a16:creationId xmlns:a16="http://schemas.microsoft.com/office/drawing/2014/main" id="{6DD6B832-4632-A502-3B03-83C9FFBE3EA8}"/>
                      </a:ext>
                    </a:extLst>
                  </p:cNvPr>
                  <p:cNvGrpSpPr/>
                  <p:nvPr/>
                </p:nvGrpSpPr>
                <p:grpSpPr>
                  <a:xfrm rot="1737890">
                    <a:off x="809072" y="4590753"/>
                    <a:ext cx="1306172" cy="46358"/>
                    <a:chOff x="5332619" y="4759583"/>
                    <a:chExt cx="1306172" cy="46358"/>
                  </a:xfrm>
                </p:grpSpPr>
                <p:sp>
                  <p:nvSpPr>
                    <p:cNvPr id="152" name="任意多边形: 形状 151">
                      <a:extLst>
                        <a:ext uri="{FF2B5EF4-FFF2-40B4-BE49-F238E27FC236}">
                          <a16:creationId xmlns:a16="http://schemas.microsoft.com/office/drawing/2014/main" id="{13830AF4-3EF3-BE2C-C946-E2B309F2D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2619" y="4760223"/>
                      <a:ext cx="658664" cy="45718"/>
                    </a:xfrm>
                    <a:custGeom>
                      <a:avLst/>
                      <a:gdLst>
                        <a:gd name="connsiteX0" fmla="*/ 0 w 658664"/>
                        <a:gd name="connsiteY0" fmla="*/ 0 h 45718"/>
                        <a:gd name="connsiteX1" fmla="*/ 83547 w 658664"/>
                        <a:gd name="connsiteY1" fmla="*/ 44678 h 45718"/>
                        <a:gd name="connsiteX2" fmla="*/ 161265 w 658664"/>
                        <a:gd name="connsiteY2" fmla="*/ 0 h 45718"/>
                        <a:gd name="connsiteX3" fmla="*/ 246756 w 658664"/>
                        <a:gd name="connsiteY3" fmla="*/ 45717 h 45718"/>
                        <a:gd name="connsiteX4" fmla="*/ 330303 w 658664"/>
                        <a:gd name="connsiteY4" fmla="*/ 1039 h 45718"/>
                        <a:gd name="connsiteX5" fmla="*/ 411907 w 658664"/>
                        <a:gd name="connsiteY5" fmla="*/ 43639 h 45718"/>
                        <a:gd name="connsiteX6" fmla="*/ 495455 w 658664"/>
                        <a:gd name="connsiteY6" fmla="*/ 1039 h 45718"/>
                        <a:gd name="connsiteX7" fmla="*/ 577059 w 658664"/>
                        <a:gd name="connsiteY7" fmla="*/ 42600 h 45718"/>
                        <a:gd name="connsiteX8" fmla="*/ 658664 w 658664"/>
                        <a:gd name="connsiteY8" fmla="*/ 1039 h 45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8664" h="45718" extrusionOk="0">
                          <a:moveTo>
                            <a:pt x="0" y="0"/>
                          </a:moveTo>
                          <a:cubicBezTo>
                            <a:pt x="24098" y="19726"/>
                            <a:pt x="53348" y="45925"/>
                            <a:pt x="83547" y="44678"/>
                          </a:cubicBezTo>
                          <a:cubicBezTo>
                            <a:pt x="112554" y="45126"/>
                            <a:pt x="132554" y="-125"/>
                            <a:pt x="161265" y="0"/>
                          </a:cubicBezTo>
                          <a:cubicBezTo>
                            <a:pt x="184565" y="3984"/>
                            <a:pt x="217222" y="53067"/>
                            <a:pt x="246756" y="45717"/>
                          </a:cubicBezTo>
                          <a:cubicBezTo>
                            <a:pt x="272614" y="44624"/>
                            <a:pt x="309837" y="4758"/>
                            <a:pt x="330303" y="1039"/>
                          </a:cubicBezTo>
                          <a:cubicBezTo>
                            <a:pt x="359477" y="889"/>
                            <a:pt x="385431" y="41480"/>
                            <a:pt x="411907" y="43639"/>
                          </a:cubicBezTo>
                          <a:cubicBezTo>
                            <a:pt x="437341" y="43319"/>
                            <a:pt x="462290" y="6521"/>
                            <a:pt x="495455" y="1039"/>
                          </a:cubicBezTo>
                          <a:cubicBezTo>
                            <a:pt x="522862" y="-257"/>
                            <a:pt x="548312" y="44749"/>
                            <a:pt x="577059" y="42600"/>
                          </a:cubicBezTo>
                          <a:cubicBezTo>
                            <a:pt x="606185" y="43678"/>
                            <a:pt x="643564" y="7960"/>
                            <a:pt x="658664" y="1039"/>
                          </a:cubicBezTo>
                        </a:path>
                      </a:pathLst>
                    </a:custGeom>
                    <a:noFill/>
                    <a:ln w="317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custGeom>
                              <a:avLst/>
                              <a:gdLst>
                                <a:gd name="connsiteX0" fmla="*/ 0 w 2313296"/>
                                <a:gd name="connsiteY0" fmla="*/ 3 h 300256"/>
                                <a:gd name="connsiteX1" fmla="*/ 293427 w 2313296"/>
                                <a:gd name="connsiteY1" fmla="*/ 293430 h 300256"/>
                                <a:gd name="connsiteX2" fmla="*/ 566382 w 2313296"/>
                                <a:gd name="connsiteY2" fmla="*/ 3 h 300256"/>
                                <a:gd name="connsiteX3" fmla="*/ 866633 w 2313296"/>
                                <a:gd name="connsiteY3" fmla="*/ 300253 h 300256"/>
                                <a:gd name="connsiteX4" fmla="*/ 1160060 w 2313296"/>
                                <a:gd name="connsiteY4" fmla="*/ 6827 h 300256"/>
                                <a:gd name="connsiteX5" fmla="*/ 1446663 w 2313296"/>
                                <a:gd name="connsiteY5" fmla="*/ 286606 h 300256"/>
                                <a:gd name="connsiteX6" fmla="*/ 1740090 w 2313296"/>
                                <a:gd name="connsiteY6" fmla="*/ 6827 h 300256"/>
                                <a:gd name="connsiteX7" fmla="*/ 2026693 w 2313296"/>
                                <a:gd name="connsiteY7" fmla="*/ 279782 h 300256"/>
                                <a:gd name="connsiteX8" fmla="*/ 2313296 w 2313296"/>
                                <a:gd name="connsiteY8" fmla="*/ 6827 h 30025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313296" h="300256">
                                  <a:moveTo>
                                    <a:pt x="0" y="3"/>
                                  </a:moveTo>
                                  <a:cubicBezTo>
                                    <a:pt x="99515" y="146716"/>
                                    <a:pt x="199030" y="293430"/>
                                    <a:pt x="293427" y="293430"/>
                                  </a:cubicBezTo>
                                  <a:cubicBezTo>
                                    <a:pt x="387824" y="293430"/>
                                    <a:pt x="470848" y="-1134"/>
                                    <a:pt x="566382" y="3"/>
                                  </a:cubicBezTo>
                                  <a:cubicBezTo>
                                    <a:pt x="661916" y="1140"/>
                                    <a:pt x="767687" y="299116"/>
                                    <a:pt x="866633" y="300253"/>
                                  </a:cubicBezTo>
                                  <a:cubicBezTo>
                                    <a:pt x="965579" y="301390"/>
                                    <a:pt x="1063388" y="9102"/>
                                    <a:pt x="1160060" y="6827"/>
                                  </a:cubicBezTo>
                                  <a:cubicBezTo>
                                    <a:pt x="1256732" y="4553"/>
                                    <a:pt x="1349991" y="286606"/>
                                    <a:pt x="1446663" y="286606"/>
                                  </a:cubicBezTo>
                                  <a:cubicBezTo>
                                    <a:pt x="1543335" y="286606"/>
                                    <a:pt x="1643418" y="7964"/>
                                    <a:pt x="1740090" y="6827"/>
                                  </a:cubicBezTo>
                                  <a:cubicBezTo>
                                    <a:pt x="1836762" y="5690"/>
                                    <a:pt x="1931159" y="279782"/>
                                    <a:pt x="2026693" y="279782"/>
                                  </a:cubicBezTo>
                                  <a:cubicBezTo>
                                    <a:pt x="2122227" y="279782"/>
                                    <a:pt x="2255293" y="50045"/>
                                    <a:pt x="2313296" y="6827"/>
                                  </a:cubicBezTo>
                                </a:path>
                              </a:pathLst>
                            </a:cu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153" name="任意多边形: 形状 152">
                      <a:extLst>
                        <a:ext uri="{FF2B5EF4-FFF2-40B4-BE49-F238E27FC236}">
                          <a16:creationId xmlns:a16="http://schemas.microsoft.com/office/drawing/2014/main" id="{7EA412EB-7660-CB11-C42F-B7035CC940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0122" y="4759583"/>
                      <a:ext cx="658669" cy="45718"/>
                    </a:xfrm>
                    <a:custGeom>
                      <a:avLst/>
                      <a:gdLst>
                        <a:gd name="connsiteX0" fmla="*/ 0 w 658669"/>
                        <a:gd name="connsiteY0" fmla="*/ 0 h 45718"/>
                        <a:gd name="connsiteX1" fmla="*/ 83548 w 658669"/>
                        <a:gd name="connsiteY1" fmla="*/ 44678 h 45718"/>
                        <a:gd name="connsiteX2" fmla="*/ 161266 w 658669"/>
                        <a:gd name="connsiteY2" fmla="*/ 0 h 45718"/>
                        <a:gd name="connsiteX3" fmla="*/ 246757 w 658669"/>
                        <a:gd name="connsiteY3" fmla="*/ 45717 h 45718"/>
                        <a:gd name="connsiteX4" fmla="*/ 330306 w 658669"/>
                        <a:gd name="connsiteY4" fmla="*/ 1039 h 45718"/>
                        <a:gd name="connsiteX5" fmla="*/ 411911 w 658669"/>
                        <a:gd name="connsiteY5" fmla="*/ 43639 h 45718"/>
                        <a:gd name="connsiteX6" fmla="*/ 495459 w 658669"/>
                        <a:gd name="connsiteY6" fmla="*/ 1039 h 45718"/>
                        <a:gd name="connsiteX7" fmla="*/ 577064 w 658669"/>
                        <a:gd name="connsiteY7" fmla="*/ 42600 h 45718"/>
                        <a:gd name="connsiteX8" fmla="*/ 658669 w 658669"/>
                        <a:gd name="connsiteY8" fmla="*/ 1039 h 457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8669" h="45718" extrusionOk="0">
                          <a:moveTo>
                            <a:pt x="0" y="0"/>
                          </a:moveTo>
                          <a:cubicBezTo>
                            <a:pt x="24099" y="19726"/>
                            <a:pt x="53349" y="45925"/>
                            <a:pt x="83548" y="44678"/>
                          </a:cubicBezTo>
                          <a:cubicBezTo>
                            <a:pt x="112555" y="45126"/>
                            <a:pt x="132555" y="-125"/>
                            <a:pt x="161266" y="0"/>
                          </a:cubicBezTo>
                          <a:cubicBezTo>
                            <a:pt x="184566" y="3984"/>
                            <a:pt x="217223" y="53067"/>
                            <a:pt x="246757" y="45717"/>
                          </a:cubicBezTo>
                          <a:cubicBezTo>
                            <a:pt x="271192" y="43845"/>
                            <a:pt x="309930" y="4801"/>
                            <a:pt x="330306" y="1039"/>
                          </a:cubicBezTo>
                          <a:cubicBezTo>
                            <a:pt x="363032" y="1310"/>
                            <a:pt x="386579" y="39123"/>
                            <a:pt x="411911" y="43639"/>
                          </a:cubicBezTo>
                          <a:cubicBezTo>
                            <a:pt x="437344" y="43319"/>
                            <a:pt x="462294" y="6521"/>
                            <a:pt x="495459" y="1039"/>
                          </a:cubicBezTo>
                          <a:cubicBezTo>
                            <a:pt x="522650" y="-2322"/>
                            <a:pt x="547865" y="45376"/>
                            <a:pt x="577064" y="42600"/>
                          </a:cubicBezTo>
                          <a:cubicBezTo>
                            <a:pt x="606190" y="43678"/>
                            <a:pt x="643569" y="7960"/>
                            <a:pt x="658669" y="1039"/>
                          </a:cubicBezTo>
                        </a:path>
                      </a:pathLst>
                    </a:custGeom>
                    <a:noFill/>
                    <a:ln w="317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custGeom>
                              <a:avLst/>
                              <a:gdLst>
                                <a:gd name="connsiteX0" fmla="*/ 0 w 2313296"/>
                                <a:gd name="connsiteY0" fmla="*/ 3 h 300256"/>
                                <a:gd name="connsiteX1" fmla="*/ 293427 w 2313296"/>
                                <a:gd name="connsiteY1" fmla="*/ 293430 h 300256"/>
                                <a:gd name="connsiteX2" fmla="*/ 566382 w 2313296"/>
                                <a:gd name="connsiteY2" fmla="*/ 3 h 300256"/>
                                <a:gd name="connsiteX3" fmla="*/ 866633 w 2313296"/>
                                <a:gd name="connsiteY3" fmla="*/ 300253 h 300256"/>
                                <a:gd name="connsiteX4" fmla="*/ 1160060 w 2313296"/>
                                <a:gd name="connsiteY4" fmla="*/ 6827 h 300256"/>
                                <a:gd name="connsiteX5" fmla="*/ 1446663 w 2313296"/>
                                <a:gd name="connsiteY5" fmla="*/ 286606 h 300256"/>
                                <a:gd name="connsiteX6" fmla="*/ 1740090 w 2313296"/>
                                <a:gd name="connsiteY6" fmla="*/ 6827 h 300256"/>
                                <a:gd name="connsiteX7" fmla="*/ 2026693 w 2313296"/>
                                <a:gd name="connsiteY7" fmla="*/ 279782 h 300256"/>
                                <a:gd name="connsiteX8" fmla="*/ 2313296 w 2313296"/>
                                <a:gd name="connsiteY8" fmla="*/ 6827 h 30025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313296" h="300256">
                                  <a:moveTo>
                                    <a:pt x="0" y="3"/>
                                  </a:moveTo>
                                  <a:cubicBezTo>
                                    <a:pt x="99515" y="146716"/>
                                    <a:pt x="199030" y="293430"/>
                                    <a:pt x="293427" y="293430"/>
                                  </a:cubicBezTo>
                                  <a:cubicBezTo>
                                    <a:pt x="387824" y="293430"/>
                                    <a:pt x="470848" y="-1134"/>
                                    <a:pt x="566382" y="3"/>
                                  </a:cubicBezTo>
                                  <a:cubicBezTo>
                                    <a:pt x="661916" y="1140"/>
                                    <a:pt x="767687" y="299116"/>
                                    <a:pt x="866633" y="300253"/>
                                  </a:cubicBezTo>
                                  <a:cubicBezTo>
                                    <a:pt x="965579" y="301390"/>
                                    <a:pt x="1063388" y="9102"/>
                                    <a:pt x="1160060" y="6827"/>
                                  </a:cubicBezTo>
                                  <a:cubicBezTo>
                                    <a:pt x="1256732" y="4553"/>
                                    <a:pt x="1349991" y="286606"/>
                                    <a:pt x="1446663" y="286606"/>
                                  </a:cubicBezTo>
                                  <a:cubicBezTo>
                                    <a:pt x="1543335" y="286606"/>
                                    <a:pt x="1643418" y="7964"/>
                                    <a:pt x="1740090" y="6827"/>
                                  </a:cubicBezTo>
                                  <a:cubicBezTo>
                                    <a:pt x="1836762" y="5690"/>
                                    <a:pt x="1931159" y="279782"/>
                                    <a:pt x="2026693" y="279782"/>
                                  </a:cubicBezTo>
                                  <a:cubicBezTo>
                                    <a:pt x="2122227" y="279782"/>
                                    <a:pt x="2255293" y="50045"/>
                                    <a:pt x="2313296" y="6827"/>
                                  </a:cubicBezTo>
                                </a:path>
                              </a:pathLst>
                            </a:custGeom>
                            <ask:type>
                              <ask:lineSketchScribble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8" name="文本框 147">
                        <a:extLst>
                          <a:ext uri="{FF2B5EF4-FFF2-40B4-BE49-F238E27FC236}">
                            <a16:creationId xmlns:a16="http://schemas.microsoft.com/office/drawing/2014/main" id="{EC1BEF19-B09B-E85D-E09B-7E363D0166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2095" y="5315819"/>
                        <a:ext cx="240450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68" name="文本框 67">
                        <a:extLst>
                          <a:ext uri="{FF2B5EF4-FFF2-40B4-BE49-F238E27FC236}">
                            <a16:creationId xmlns:a16="http://schemas.microsoft.com/office/drawing/2014/main" id="{EC1BEF19-B09B-E85D-E09B-7E363D01661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2095" y="5315819"/>
                        <a:ext cx="240450" cy="276999"/>
                      </a:xfrm>
                      <a:prstGeom prst="rect">
                        <a:avLst/>
                      </a:prstGeom>
                      <a:blipFill>
                        <a:blip r:embed="rId34"/>
                        <a:stretch>
                          <a:fillRect l="-72000" t="-6667" r="-104000" b="-110000"/>
                        </a:stretch>
                      </a:blip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9" name="文本框 148">
                        <a:extLst>
                          <a:ext uri="{FF2B5EF4-FFF2-40B4-BE49-F238E27FC236}">
                            <a16:creationId xmlns:a16="http://schemas.microsoft.com/office/drawing/2014/main" id="{3BEA6A0D-B2B0-CCB0-A750-210D5C18D18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33510" y="3718322"/>
                        <a:ext cx="237243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69" name="文本框 68">
                        <a:extLst>
                          <a:ext uri="{FF2B5EF4-FFF2-40B4-BE49-F238E27FC236}">
                            <a16:creationId xmlns:a16="http://schemas.microsoft.com/office/drawing/2014/main" id="{3BEA6A0D-B2B0-CCB0-A750-210D5C18D18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33510" y="3718322"/>
                        <a:ext cx="237243" cy="276999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 l="-72000" t="-10345" r="-100000" b="-117241"/>
                        </a:stretch>
                      </a:blip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0" name="文本框 149">
                        <a:extLst>
                          <a:ext uri="{FF2B5EF4-FFF2-40B4-BE49-F238E27FC236}">
                            <a16:creationId xmlns:a16="http://schemas.microsoft.com/office/drawing/2014/main" id="{EF8EAF87-343F-B106-5923-D763C5D88D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61887" y="4529623"/>
                        <a:ext cx="279563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70" name="文本框 69">
                        <a:extLst>
                          <a:ext uri="{FF2B5EF4-FFF2-40B4-BE49-F238E27FC236}">
                            <a16:creationId xmlns:a16="http://schemas.microsoft.com/office/drawing/2014/main" id="{EF8EAF87-343F-B106-5923-D763C5D88DB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61887" y="4529623"/>
                        <a:ext cx="279563" cy="276999"/>
                      </a:xfrm>
                      <a:prstGeom prst="rect">
                        <a:avLst/>
                      </a:prstGeom>
                      <a:blipFill>
                        <a:blip r:embed="rId36"/>
                        <a:stretch>
                          <a:fillRect l="-44828" r="-51724" b="-96552"/>
                        </a:stretch>
                      </a:blip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1" name="文本框 150">
                        <a:extLst>
                          <a:ext uri="{FF2B5EF4-FFF2-40B4-BE49-F238E27FC236}">
                            <a16:creationId xmlns:a16="http://schemas.microsoft.com/office/drawing/2014/main" id="{749B98EA-5117-8D04-4C34-D6F6257F18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00838" y="5232747"/>
                        <a:ext cx="183960" cy="2769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71" name="文本框 70">
                        <a:extLst>
                          <a:ext uri="{FF2B5EF4-FFF2-40B4-BE49-F238E27FC236}">
                            <a16:creationId xmlns:a16="http://schemas.microsoft.com/office/drawing/2014/main" id="{749B98EA-5117-8D04-4C34-D6F6257F182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00838" y="5232747"/>
                        <a:ext cx="183960" cy="276999"/>
                      </a:xfrm>
                      <a:prstGeom prst="rect">
                        <a:avLst/>
                      </a:prstGeom>
                      <a:blipFill>
                        <a:blip r:embed="rId37"/>
                        <a:stretch>
                          <a:fillRect l="-65000" r="-80000" b="-100000"/>
                        </a:stretch>
                      </a:blip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0" name="文本框 139">
                      <a:extLst>
                        <a:ext uri="{FF2B5EF4-FFF2-40B4-BE49-F238E27FC236}">
                          <a16:creationId xmlns:a16="http://schemas.microsoft.com/office/drawing/2014/main" id="{60003D0B-D9DA-539A-33D8-2ACB85B479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84102" y="4141223"/>
                      <a:ext cx="186269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61" name="文本框 60">
                      <a:extLst>
                        <a:ext uri="{FF2B5EF4-FFF2-40B4-BE49-F238E27FC236}">
                          <a16:creationId xmlns:a16="http://schemas.microsoft.com/office/drawing/2014/main" id="{60003D0B-D9DA-539A-33D8-2ACB85B479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84102" y="4141223"/>
                      <a:ext cx="186269" cy="276999"/>
                    </a:xfrm>
                    <a:prstGeom prst="rect">
                      <a:avLst/>
                    </a:prstGeom>
                    <a:blipFill>
                      <a:blip r:embed="rId38"/>
                      <a:stretch>
                        <a:fillRect l="-61905" r="-71429" b="-72414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文本框 140">
                      <a:extLst>
                        <a:ext uri="{FF2B5EF4-FFF2-40B4-BE49-F238E27FC236}">
                          <a16:creationId xmlns:a16="http://schemas.microsoft.com/office/drawing/2014/main" id="{D5E3153A-E2E3-DC27-D5D6-3518384F37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6311" y="5166931"/>
                      <a:ext cx="238849" cy="276999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62" name="文本框 61">
                      <a:extLst>
                        <a:ext uri="{FF2B5EF4-FFF2-40B4-BE49-F238E27FC236}">
                          <a16:creationId xmlns:a16="http://schemas.microsoft.com/office/drawing/2014/main" id="{D5E3153A-E2E3-DC27-D5D6-3518384F37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6311" y="5166931"/>
                      <a:ext cx="238849" cy="276999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56000" t="-3448" r="-88000" b="-75862"/>
                      </a:stretch>
                    </a:blip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94C629BD-141F-5EBE-4B60-FD95A6E1B135}"/>
                  </a:ext>
                </a:extLst>
              </p:cNvPr>
              <p:cNvGrpSpPr/>
              <p:nvPr/>
            </p:nvGrpSpPr>
            <p:grpSpPr>
              <a:xfrm flipV="1">
                <a:off x="2725840" y="2753060"/>
                <a:ext cx="603149" cy="45719"/>
                <a:chOff x="3378991" y="5090927"/>
                <a:chExt cx="966397" cy="0"/>
              </a:xfrm>
            </p:grpSpPr>
            <p:cxnSp>
              <p:nvCxnSpPr>
                <p:cNvPr id="137" name="直接箭头连接符 136">
                  <a:extLst>
                    <a:ext uri="{FF2B5EF4-FFF2-40B4-BE49-F238E27FC236}">
                      <a16:creationId xmlns:a16="http://schemas.microsoft.com/office/drawing/2014/main" id="{D880F2CD-42CC-FEA7-8F33-20B133B00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8991" y="5090927"/>
                  <a:ext cx="585472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接连接符 137">
                  <a:extLst>
                    <a:ext uri="{FF2B5EF4-FFF2-40B4-BE49-F238E27FC236}">
                      <a16:creationId xmlns:a16="http://schemas.microsoft.com/office/drawing/2014/main" id="{F5DC7AAB-0FBD-954E-FC63-C71967C19CFE}"/>
                    </a:ext>
                  </a:extLst>
                </p:cNvPr>
                <p:cNvCxnSpPr/>
                <p:nvPr/>
              </p:nvCxnSpPr>
              <p:spPr>
                <a:xfrm>
                  <a:off x="3737851" y="5090927"/>
                  <a:ext cx="607537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组合 132">
                <a:extLst>
                  <a:ext uri="{FF2B5EF4-FFF2-40B4-BE49-F238E27FC236}">
                    <a16:creationId xmlns:a16="http://schemas.microsoft.com/office/drawing/2014/main" id="{3B1722A2-5868-7FFA-F782-2A6BD8D423ED}"/>
                  </a:ext>
                </a:extLst>
              </p:cNvPr>
              <p:cNvGrpSpPr/>
              <p:nvPr/>
            </p:nvGrpSpPr>
            <p:grpSpPr>
              <a:xfrm rot="19000877" flipV="1">
                <a:off x="3218662" y="2553125"/>
                <a:ext cx="603149" cy="45719"/>
                <a:chOff x="3378991" y="5090927"/>
                <a:chExt cx="966397" cy="0"/>
              </a:xfrm>
            </p:grpSpPr>
            <p:cxnSp>
              <p:nvCxnSpPr>
                <p:cNvPr id="134" name="直接箭头连接符 133">
                  <a:extLst>
                    <a:ext uri="{FF2B5EF4-FFF2-40B4-BE49-F238E27FC236}">
                      <a16:creationId xmlns:a16="http://schemas.microsoft.com/office/drawing/2014/main" id="{B8FC9707-5B01-FA20-A613-424C871AD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8991" y="5090927"/>
                  <a:ext cx="585472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>
                  <a:extLst>
                    <a:ext uri="{FF2B5EF4-FFF2-40B4-BE49-F238E27FC236}">
                      <a16:creationId xmlns:a16="http://schemas.microsoft.com/office/drawing/2014/main" id="{9FE037D7-8531-A9A1-03F4-E1F3FC31F24F}"/>
                    </a:ext>
                  </a:extLst>
                </p:cNvPr>
                <p:cNvCxnSpPr/>
                <p:nvPr/>
              </p:nvCxnSpPr>
              <p:spPr>
                <a:xfrm>
                  <a:off x="3737851" y="5090927"/>
                  <a:ext cx="607537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62DC9D56-D9DA-2335-785B-268B7792C48B}"/>
                </a:ext>
              </a:extLst>
            </p:cNvPr>
            <p:cNvSpPr/>
            <p:nvPr/>
          </p:nvSpPr>
          <p:spPr>
            <a:xfrm rot="1737890">
              <a:off x="2489419" y="3960139"/>
              <a:ext cx="389876" cy="27355"/>
            </a:xfrm>
            <a:custGeom>
              <a:avLst/>
              <a:gdLst>
                <a:gd name="connsiteX0" fmla="*/ 0 w 389876"/>
                <a:gd name="connsiteY0" fmla="*/ 0 h 27355"/>
                <a:gd name="connsiteX1" fmla="*/ 49453 w 389876"/>
                <a:gd name="connsiteY1" fmla="*/ 26733 h 27355"/>
                <a:gd name="connsiteX2" fmla="*/ 95456 w 389876"/>
                <a:gd name="connsiteY2" fmla="*/ 0 h 27355"/>
                <a:gd name="connsiteX3" fmla="*/ 146059 w 389876"/>
                <a:gd name="connsiteY3" fmla="*/ 27354 h 27355"/>
                <a:gd name="connsiteX4" fmla="*/ 195513 w 389876"/>
                <a:gd name="connsiteY4" fmla="*/ 621 h 27355"/>
                <a:gd name="connsiteX5" fmla="*/ 243816 w 389876"/>
                <a:gd name="connsiteY5" fmla="*/ 26111 h 27355"/>
                <a:gd name="connsiteX6" fmla="*/ 293269 w 389876"/>
                <a:gd name="connsiteY6" fmla="*/ 621 h 27355"/>
                <a:gd name="connsiteX7" fmla="*/ 341572 w 389876"/>
                <a:gd name="connsiteY7" fmla="*/ 25489 h 27355"/>
                <a:gd name="connsiteX8" fmla="*/ 389876 w 389876"/>
                <a:gd name="connsiteY8" fmla="*/ 621 h 2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76" h="27355" extrusionOk="0">
                  <a:moveTo>
                    <a:pt x="0" y="0"/>
                  </a:moveTo>
                  <a:cubicBezTo>
                    <a:pt x="13421" y="11299"/>
                    <a:pt x="32609" y="27084"/>
                    <a:pt x="49453" y="26733"/>
                  </a:cubicBezTo>
                  <a:cubicBezTo>
                    <a:pt x="66120" y="26893"/>
                    <a:pt x="78727" y="-84"/>
                    <a:pt x="95456" y="0"/>
                  </a:cubicBezTo>
                  <a:cubicBezTo>
                    <a:pt x="109699" y="1918"/>
                    <a:pt x="128783" y="30566"/>
                    <a:pt x="146059" y="27354"/>
                  </a:cubicBezTo>
                  <a:cubicBezTo>
                    <a:pt x="159979" y="25950"/>
                    <a:pt x="182740" y="2511"/>
                    <a:pt x="195513" y="621"/>
                  </a:cubicBezTo>
                  <a:cubicBezTo>
                    <a:pt x="216550" y="977"/>
                    <a:pt x="229620" y="21795"/>
                    <a:pt x="243816" y="26111"/>
                  </a:cubicBezTo>
                  <a:cubicBezTo>
                    <a:pt x="256952" y="25628"/>
                    <a:pt x="275628" y="1994"/>
                    <a:pt x="293269" y="621"/>
                  </a:cubicBezTo>
                  <a:cubicBezTo>
                    <a:pt x="309412" y="-910"/>
                    <a:pt x="324568" y="26744"/>
                    <a:pt x="341572" y="25489"/>
                  </a:cubicBezTo>
                  <a:cubicBezTo>
                    <a:pt x="360287" y="26952"/>
                    <a:pt x="381694" y="4942"/>
                    <a:pt x="389876" y="621"/>
                  </a:cubicBezTo>
                </a:path>
              </a:pathLst>
            </a:custGeom>
            <a:noFill/>
            <a:ln w="31750"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313296"/>
                        <a:gd name="connsiteY0" fmla="*/ 3 h 300256"/>
                        <a:gd name="connsiteX1" fmla="*/ 293427 w 2313296"/>
                        <a:gd name="connsiteY1" fmla="*/ 293430 h 300256"/>
                        <a:gd name="connsiteX2" fmla="*/ 566382 w 2313296"/>
                        <a:gd name="connsiteY2" fmla="*/ 3 h 300256"/>
                        <a:gd name="connsiteX3" fmla="*/ 866633 w 2313296"/>
                        <a:gd name="connsiteY3" fmla="*/ 300253 h 300256"/>
                        <a:gd name="connsiteX4" fmla="*/ 1160060 w 2313296"/>
                        <a:gd name="connsiteY4" fmla="*/ 6827 h 300256"/>
                        <a:gd name="connsiteX5" fmla="*/ 1446663 w 2313296"/>
                        <a:gd name="connsiteY5" fmla="*/ 286606 h 300256"/>
                        <a:gd name="connsiteX6" fmla="*/ 1740090 w 2313296"/>
                        <a:gd name="connsiteY6" fmla="*/ 6827 h 300256"/>
                        <a:gd name="connsiteX7" fmla="*/ 2026693 w 2313296"/>
                        <a:gd name="connsiteY7" fmla="*/ 279782 h 300256"/>
                        <a:gd name="connsiteX8" fmla="*/ 2313296 w 2313296"/>
                        <a:gd name="connsiteY8" fmla="*/ 6827 h 300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3296" h="300256">
                          <a:moveTo>
                            <a:pt x="0" y="3"/>
                          </a:moveTo>
                          <a:cubicBezTo>
                            <a:pt x="99515" y="146716"/>
                            <a:pt x="199030" y="293430"/>
                            <a:pt x="293427" y="293430"/>
                          </a:cubicBezTo>
                          <a:cubicBezTo>
                            <a:pt x="387824" y="293430"/>
                            <a:pt x="470848" y="-1134"/>
                            <a:pt x="566382" y="3"/>
                          </a:cubicBezTo>
                          <a:cubicBezTo>
                            <a:pt x="661916" y="1140"/>
                            <a:pt x="767687" y="299116"/>
                            <a:pt x="866633" y="300253"/>
                          </a:cubicBezTo>
                          <a:cubicBezTo>
                            <a:pt x="965579" y="301390"/>
                            <a:pt x="1063388" y="9102"/>
                            <a:pt x="1160060" y="6827"/>
                          </a:cubicBezTo>
                          <a:cubicBezTo>
                            <a:pt x="1256732" y="4553"/>
                            <a:pt x="1349991" y="286606"/>
                            <a:pt x="1446663" y="286606"/>
                          </a:cubicBezTo>
                          <a:cubicBezTo>
                            <a:pt x="1543335" y="286606"/>
                            <a:pt x="1643418" y="7964"/>
                            <a:pt x="1740090" y="6827"/>
                          </a:cubicBezTo>
                          <a:cubicBezTo>
                            <a:pt x="1836762" y="5690"/>
                            <a:pt x="1931159" y="279782"/>
                            <a:pt x="2026693" y="279782"/>
                          </a:cubicBezTo>
                          <a:cubicBezTo>
                            <a:pt x="2122227" y="279782"/>
                            <a:pt x="2255293" y="50045"/>
                            <a:pt x="2313296" y="6827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83600628-A415-42E3-AC7B-18C171F5CFBC}"/>
                </a:ext>
              </a:extLst>
            </p:cNvPr>
            <p:cNvSpPr/>
            <p:nvPr/>
          </p:nvSpPr>
          <p:spPr>
            <a:xfrm rot="1737890">
              <a:off x="2834063" y="4150465"/>
              <a:ext cx="389879" cy="27355"/>
            </a:xfrm>
            <a:custGeom>
              <a:avLst/>
              <a:gdLst>
                <a:gd name="connsiteX0" fmla="*/ 0 w 389879"/>
                <a:gd name="connsiteY0" fmla="*/ 0 h 27355"/>
                <a:gd name="connsiteX1" fmla="*/ 49453 w 389879"/>
                <a:gd name="connsiteY1" fmla="*/ 26733 h 27355"/>
                <a:gd name="connsiteX2" fmla="*/ 95457 w 389879"/>
                <a:gd name="connsiteY2" fmla="*/ 0 h 27355"/>
                <a:gd name="connsiteX3" fmla="*/ 146060 w 389879"/>
                <a:gd name="connsiteY3" fmla="*/ 27354 h 27355"/>
                <a:gd name="connsiteX4" fmla="*/ 195514 w 389879"/>
                <a:gd name="connsiteY4" fmla="*/ 621 h 27355"/>
                <a:gd name="connsiteX5" fmla="*/ 243818 w 389879"/>
                <a:gd name="connsiteY5" fmla="*/ 26111 h 27355"/>
                <a:gd name="connsiteX6" fmla="*/ 293271 w 389879"/>
                <a:gd name="connsiteY6" fmla="*/ 621 h 27355"/>
                <a:gd name="connsiteX7" fmla="*/ 341575 w 389879"/>
                <a:gd name="connsiteY7" fmla="*/ 25489 h 27355"/>
                <a:gd name="connsiteX8" fmla="*/ 389879 w 389879"/>
                <a:gd name="connsiteY8" fmla="*/ 621 h 2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879" h="27355" extrusionOk="0">
                  <a:moveTo>
                    <a:pt x="0" y="0"/>
                  </a:moveTo>
                  <a:cubicBezTo>
                    <a:pt x="14154" y="11751"/>
                    <a:pt x="32889" y="26979"/>
                    <a:pt x="49453" y="26733"/>
                  </a:cubicBezTo>
                  <a:cubicBezTo>
                    <a:pt x="66773" y="27030"/>
                    <a:pt x="75272" y="26"/>
                    <a:pt x="95457" y="0"/>
                  </a:cubicBezTo>
                  <a:cubicBezTo>
                    <a:pt x="109700" y="1918"/>
                    <a:pt x="128784" y="30566"/>
                    <a:pt x="146060" y="27354"/>
                  </a:cubicBezTo>
                  <a:cubicBezTo>
                    <a:pt x="159981" y="25950"/>
                    <a:pt x="182741" y="2511"/>
                    <a:pt x="195514" y="621"/>
                  </a:cubicBezTo>
                  <a:cubicBezTo>
                    <a:pt x="216552" y="977"/>
                    <a:pt x="229622" y="21795"/>
                    <a:pt x="243818" y="26111"/>
                  </a:cubicBezTo>
                  <a:cubicBezTo>
                    <a:pt x="256954" y="25628"/>
                    <a:pt x="275630" y="1994"/>
                    <a:pt x="293271" y="621"/>
                  </a:cubicBezTo>
                  <a:cubicBezTo>
                    <a:pt x="309414" y="-910"/>
                    <a:pt x="324571" y="26744"/>
                    <a:pt x="341575" y="25489"/>
                  </a:cubicBezTo>
                  <a:cubicBezTo>
                    <a:pt x="360290" y="26952"/>
                    <a:pt x="381697" y="4942"/>
                    <a:pt x="389879" y="621"/>
                  </a:cubicBezTo>
                </a:path>
              </a:pathLst>
            </a:custGeom>
            <a:noFill/>
            <a:ln w="31750"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313296"/>
                        <a:gd name="connsiteY0" fmla="*/ 3 h 300256"/>
                        <a:gd name="connsiteX1" fmla="*/ 293427 w 2313296"/>
                        <a:gd name="connsiteY1" fmla="*/ 293430 h 300256"/>
                        <a:gd name="connsiteX2" fmla="*/ 566382 w 2313296"/>
                        <a:gd name="connsiteY2" fmla="*/ 3 h 300256"/>
                        <a:gd name="connsiteX3" fmla="*/ 866633 w 2313296"/>
                        <a:gd name="connsiteY3" fmla="*/ 300253 h 300256"/>
                        <a:gd name="connsiteX4" fmla="*/ 1160060 w 2313296"/>
                        <a:gd name="connsiteY4" fmla="*/ 6827 h 300256"/>
                        <a:gd name="connsiteX5" fmla="*/ 1446663 w 2313296"/>
                        <a:gd name="connsiteY5" fmla="*/ 286606 h 300256"/>
                        <a:gd name="connsiteX6" fmla="*/ 1740090 w 2313296"/>
                        <a:gd name="connsiteY6" fmla="*/ 6827 h 300256"/>
                        <a:gd name="connsiteX7" fmla="*/ 2026693 w 2313296"/>
                        <a:gd name="connsiteY7" fmla="*/ 279782 h 300256"/>
                        <a:gd name="connsiteX8" fmla="*/ 2313296 w 2313296"/>
                        <a:gd name="connsiteY8" fmla="*/ 6827 h 300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3296" h="300256">
                          <a:moveTo>
                            <a:pt x="0" y="3"/>
                          </a:moveTo>
                          <a:cubicBezTo>
                            <a:pt x="99515" y="146716"/>
                            <a:pt x="199030" y="293430"/>
                            <a:pt x="293427" y="293430"/>
                          </a:cubicBezTo>
                          <a:cubicBezTo>
                            <a:pt x="387824" y="293430"/>
                            <a:pt x="470848" y="-1134"/>
                            <a:pt x="566382" y="3"/>
                          </a:cubicBezTo>
                          <a:cubicBezTo>
                            <a:pt x="661916" y="1140"/>
                            <a:pt x="767687" y="299116"/>
                            <a:pt x="866633" y="300253"/>
                          </a:cubicBezTo>
                          <a:cubicBezTo>
                            <a:pt x="965579" y="301390"/>
                            <a:pt x="1063388" y="9102"/>
                            <a:pt x="1160060" y="6827"/>
                          </a:cubicBezTo>
                          <a:cubicBezTo>
                            <a:pt x="1256732" y="4553"/>
                            <a:pt x="1349991" y="286606"/>
                            <a:pt x="1446663" y="286606"/>
                          </a:cubicBezTo>
                          <a:cubicBezTo>
                            <a:pt x="1543335" y="286606"/>
                            <a:pt x="1643418" y="7964"/>
                            <a:pt x="1740090" y="6827"/>
                          </a:cubicBezTo>
                          <a:cubicBezTo>
                            <a:pt x="1836762" y="5690"/>
                            <a:pt x="1931159" y="279782"/>
                            <a:pt x="2026693" y="279782"/>
                          </a:cubicBezTo>
                          <a:cubicBezTo>
                            <a:pt x="2122227" y="279782"/>
                            <a:pt x="2255293" y="50045"/>
                            <a:pt x="2313296" y="6827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8" name="文本框 157">
            <a:extLst>
              <a:ext uri="{FF2B5EF4-FFF2-40B4-BE49-F238E27FC236}">
                <a16:creationId xmlns:a16="http://schemas.microsoft.com/office/drawing/2014/main" id="{9A464635-9B4D-5A62-5A5B-EE8B22C33499}"/>
              </a:ext>
            </a:extLst>
          </p:cNvPr>
          <p:cNvSpPr txBox="1"/>
          <p:nvPr/>
        </p:nvSpPr>
        <p:spPr>
          <a:xfrm>
            <a:off x="1139526" y="6396335"/>
            <a:ext cx="101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DVCS</a:t>
            </a:r>
            <a:endParaRPr lang="zh-CN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B9C6B436-C1D8-42F6-88CE-1B92C18A6CBB}"/>
              </a:ext>
            </a:extLst>
          </p:cNvPr>
          <p:cNvSpPr txBox="1"/>
          <p:nvPr/>
        </p:nvSpPr>
        <p:spPr>
          <a:xfrm>
            <a:off x="5498806" y="6393200"/>
            <a:ext cx="188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Bethe-</a:t>
            </a:r>
            <a:r>
              <a:rPr lang="en-US" altLang="zh-CN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Heitler</a:t>
            </a:r>
            <a:endParaRPr lang="zh-CN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" name="加号 159">
            <a:extLst>
              <a:ext uri="{FF2B5EF4-FFF2-40B4-BE49-F238E27FC236}">
                <a16:creationId xmlns:a16="http://schemas.microsoft.com/office/drawing/2014/main" id="{6DD096E7-6ED4-36B4-C61F-6208AF8D1507}"/>
              </a:ext>
            </a:extLst>
          </p:cNvPr>
          <p:cNvSpPr/>
          <p:nvPr/>
        </p:nvSpPr>
        <p:spPr>
          <a:xfrm>
            <a:off x="2686410" y="5360027"/>
            <a:ext cx="753122" cy="721561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灯片编号占位符 160">
            <a:extLst>
              <a:ext uri="{FF2B5EF4-FFF2-40B4-BE49-F238E27FC236}">
                <a16:creationId xmlns:a16="http://schemas.microsoft.com/office/drawing/2014/main" id="{27165551-C04C-CE29-0586-CF6626F2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949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DD2883-03AD-89CE-29E8-A8A375989993}"/>
              </a:ext>
            </a:extLst>
          </p:cNvPr>
          <p:cNvSpPr txBox="1"/>
          <p:nvPr/>
        </p:nvSpPr>
        <p:spPr>
          <a:xfrm>
            <a:off x="10160" y="220501"/>
            <a:ext cx="912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Twist-3 generalized </a:t>
            </a:r>
            <a:r>
              <a:rPr lang="en-US" altLang="zh-CN" sz="3200" dirty="0" err="1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parton</a:t>
            </a:r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distribution</a:t>
            </a:r>
            <a:endParaRPr lang="zh-CN" altLang="en-US" sz="3200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B883640-4666-0330-A7EE-7E210C57B3EC}"/>
              </a:ext>
            </a:extLst>
          </p:cNvPr>
          <p:cNvCxnSpPr>
            <a:cxnSpLocks/>
          </p:cNvCxnSpPr>
          <p:nvPr/>
        </p:nvCxnSpPr>
        <p:spPr>
          <a:xfrm>
            <a:off x="10160" y="826777"/>
            <a:ext cx="913384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2886824-1CDF-E05F-FFD4-EA43081B5450}"/>
              </a:ext>
            </a:extLst>
          </p:cNvPr>
          <p:cNvSpPr txBox="1"/>
          <p:nvPr/>
        </p:nvSpPr>
        <p:spPr>
          <a:xfrm>
            <a:off x="10160" y="2415860"/>
            <a:ext cx="912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 twist-3 GPDs are parameterized by taking different Dirac gamma matrices: </a:t>
            </a:r>
            <a:endParaRPr lang="zh-CN" alt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13A776C-F58E-6C8D-C58F-E2531C4C4807}"/>
                  </a:ext>
                </a:extLst>
              </p:cNvPr>
              <p:cNvSpPr txBox="1"/>
              <p:nvPr/>
            </p:nvSpPr>
            <p:spPr>
              <a:xfrm>
                <a:off x="0" y="2939179"/>
                <a:ext cx="9123683" cy="3812582"/>
              </a:xfrm>
              <a:prstGeom prst="rect">
                <a:avLst/>
              </a:prstGeom>
              <a:noFill/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l-GR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+−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13A776C-F58E-6C8D-C58F-E2531C4C4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39179"/>
                <a:ext cx="9123683" cy="38125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6DD5500D-A3E2-8791-F40F-4A4A72063C03}"/>
              </a:ext>
            </a:extLst>
          </p:cNvPr>
          <p:cNvSpPr txBox="1"/>
          <p:nvPr/>
        </p:nvSpPr>
        <p:spPr>
          <a:xfrm>
            <a:off x="7185545" y="2938020"/>
            <a:ext cx="187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</a:rPr>
              <a:t>[</a:t>
            </a:r>
            <a:r>
              <a:rPr lang="en-US" altLang="zh-CN" dirty="0" err="1">
                <a:solidFill>
                  <a:schemeClr val="accent5"/>
                </a:solidFill>
              </a:rPr>
              <a:t>Stephan.M</a:t>
            </a:r>
            <a:r>
              <a:rPr lang="en-US" altLang="zh-CN" dirty="0">
                <a:solidFill>
                  <a:schemeClr val="accent5"/>
                </a:solidFill>
              </a:rPr>
              <a:t> 2009]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C132F2-E9BB-C335-A050-7DA88249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45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DD2883-03AD-89CE-29E8-A8A375989993}"/>
              </a:ext>
            </a:extLst>
          </p:cNvPr>
          <p:cNvSpPr txBox="1"/>
          <p:nvPr/>
        </p:nvSpPr>
        <p:spPr>
          <a:xfrm>
            <a:off x="10160" y="220501"/>
            <a:ext cx="912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Twist-3 generalized </a:t>
            </a:r>
            <a:r>
              <a:rPr lang="en-US" altLang="zh-CN" sz="3200" dirty="0" err="1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parton</a:t>
            </a:r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distribution</a:t>
            </a:r>
            <a:endParaRPr lang="zh-CN" altLang="en-US" sz="3200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B883640-4666-0330-A7EE-7E210C57B3EC}"/>
              </a:ext>
            </a:extLst>
          </p:cNvPr>
          <p:cNvCxnSpPr>
            <a:cxnSpLocks/>
          </p:cNvCxnSpPr>
          <p:nvPr/>
        </p:nvCxnSpPr>
        <p:spPr>
          <a:xfrm>
            <a:off x="10160" y="826777"/>
            <a:ext cx="913384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2CF43F5-536D-1209-3715-D025AAF1F852}"/>
              </a:ext>
            </a:extLst>
          </p:cNvPr>
          <p:cNvSpPr txBox="1"/>
          <p:nvPr/>
        </p:nvSpPr>
        <p:spPr>
          <a:xfrm>
            <a:off x="0" y="9635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We calculated these twist-3 GPDs based on the LFWFs obtained by applying BLFQ framework, and results are given: </a:t>
            </a:r>
            <a:endParaRPr lang="zh-CN" alt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B57E914-EF6C-439A-0A82-177E29D70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55" y="1845488"/>
            <a:ext cx="2057400" cy="158351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7662C7C-41CF-D4FA-CF71-3362379B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18" y="1808224"/>
            <a:ext cx="2057400" cy="162603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1B8757C-426F-794B-CD5F-E06B977AA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55" y="3555187"/>
            <a:ext cx="2057400" cy="15677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560E210-944C-F907-C50E-049E177D1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76" y="3532851"/>
            <a:ext cx="2057400" cy="16239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9B30412-11DB-7BCA-2292-4C66A9065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55" y="5249113"/>
            <a:ext cx="2057400" cy="160888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F61FECF-D63C-8CD3-3237-8EB63BBF5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75" y="5266944"/>
            <a:ext cx="2057400" cy="15910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2E134D-E7FF-AD08-33C5-342E659AC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81" y="1804340"/>
            <a:ext cx="2057400" cy="16246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939A3F2-30BF-D3F0-F5E2-188EB0165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" y="1869491"/>
            <a:ext cx="2057400" cy="1559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C541F43-6D22-6BB6-88F8-8ED758614FC9}"/>
                  </a:ext>
                </a:extLst>
              </p:cNvPr>
              <p:cNvSpPr txBox="1"/>
              <p:nvPr/>
            </p:nvSpPr>
            <p:spPr>
              <a:xfrm>
                <a:off x="265699" y="4094171"/>
                <a:ext cx="671920" cy="285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C541F43-6D22-6BB6-88F8-8ED758614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9" y="4094171"/>
                <a:ext cx="671920" cy="285912"/>
              </a:xfrm>
              <a:prstGeom prst="rect">
                <a:avLst/>
              </a:prstGeom>
              <a:blipFill>
                <a:blip r:embed="rId10"/>
                <a:stretch>
                  <a:fillRect l="-9091" t="-6383" r="-4545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8A8D0B7-A229-95E2-C6A0-BB89B494CA29}"/>
                  </a:ext>
                </a:extLst>
              </p:cNvPr>
              <p:cNvSpPr txBox="1"/>
              <p:nvPr/>
            </p:nvSpPr>
            <p:spPr>
              <a:xfrm>
                <a:off x="265699" y="5264892"/>
                <a:ext cx="909160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8A8D0B7-A229-95E2-C6A0-BB89B494C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9" y="5264892"/>
                <a:ext cx="909160" cy="285912"/>
              </a:xfrm>
              <a:prstGeom prst="rect">
                <a:avLst/>
              </a:prstGeom>
              <a:blipFill>
                <a:blip r:embed="rId11"/>
                <a:stretch>
                  <a:fillRect l="-6040" t="-6383" r="-2685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2315073-499B-4C1F-3DCE-50DCD479D37B}"/>
              </a:ext>
            </a:extLst>
          </p:cNvPr>
          <p:cNvCxnSpPr/>
          <p:nvPr/>
        </p:nvCxnSpPr>
        <p:spPr>
          <a:xfrm>
            <a:off x="1290781" y="4266171"/>
            <a:ext cx="8795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4B24C537-4200-2B8E-4B6B-B125FD840273}"/>
              </a:ext>
            </a:extLst>
          </p:cNvPr>
          <p:cNvCxnSpPr/>
          <p:nvPr/>
        </p:nvCxnSpPr>
        <p:spPr>
          <a:xfrm>
            <a:off x="1316907" y="5421012"/>
            <a:ext cx="8795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6A0E4FF0-F954-794B-7BB2-CFE67295FEDB}"/>
                  </a:ext>
                </a:extLst>
              </p:cNvPr>
              <p:cNvSpPr txBox="1"/>
              <p:nvPr/>
            </p:nvSpPr>
            <p:spPr>
              <a:xfrm>
                <a:off x="2312395" y="4096223"/>
                <a:ext cx="2057400" cy="283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6A0E4FF0-F954-794B-7BB2-CFE67295F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95" y="4096223"/>
                <a:ext cx="2057400" cy="283860"/>
              </a:xfrm>
              <a:prstGeom prst="rect">
                <a:avLst/>
              </a:prstGeom>
              <a:blipFill>
                <a:blip r:embed="rId12"/>
                <a:stretch>
                  <a:fillRect t="-27660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5CE59FAD-C642-0CB8-6E8F-36D58AA2F05C}"/>
                  </a:ext>
                </a:extLst>
              </p:cNvPr>
              <p:cNvSpPr txBox="1"/>
              <p:nvPr/>
            </p:nvSpPr>
            <p:spPr>
              <a:xfrm>
                <a:off x="2338521" y="5266944"/>
                <a:ext cx="2057400" cy="283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5CE59FAD-C642-0CB8-6E8F-36D58AA2F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521" y="5266944"/>
                <a:ext cx="2057400" cy="283860"/>
              </a:xfrm>
              <a:prstGeom prst="rect">
                <a:avLst/>
              </a:prstGeom>
              <a:blipFill>
                <a:blip r:embed="rId13"/>
                <a:stretch>
                  <a:fillRect l="-2671" t="-25532" r="-890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B4C577-1C1F-BC39-2BA3-1DCA36FD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796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DD2883-03AD-89CE-29E8-A8A375989993}"/>
              </a:ext>
            </a:extLst>
          </p:cNvPr>
          <p:cNvSpPr txBox="1"/>
          <p:nvPr/>
        </p:nvSpPr>
        <p:spPr>
          <a:xfrm>
            <a:off x="10160" y="220501"/>
            <a:ext cx="912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Twist-3 generalized </a:t>
            </a:r>
            <a:r>
              <a:rPr lang="en-US" altLang="zh-CN" sz="3200" dirty="0" err="1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parton</a:t>
            </a:r>
            <a:r>
              <a:rPr lang="en-US" altLang="zh-CN" sz="32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distribution</a:t>
            </a:r>
            <a:endParaRPr lang="zh-CN" altLang="en-US" sz="3200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B883640-4666-0330-A7EE-7E210C57B3EC}"/>
              </a:ext>
            </a:extLst>
          </p:cNvPr>
          <p:cNvCxnSpPr>
            <a:cxnSpLocks/>
          </p:cNvCxnSpPr>
          <p:nvPr/>
        </p:nvCxnSpPr>
        <p:spPr>
          <a:xfrm>
            <a:off x="10160" y="826777"/>
            <a:ext cx="912368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E82371EA-FCE7-70D2-43A8-0157190C4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79" y="4989955"/>
            <a:ext cx="2057400" cy="16109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E9E06E-D899-C90B-D7D0-FDCB30B6B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79" y="1188245"/>
            <a:ext cx="2057400" cy="15883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57932F-E85E-335F-5E11-E9FEBD143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21" y="1153409"/>
            <a:ext cx="2057400" cy="16239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C6D420-57FF-DB30-13FD-C3D498A77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21" y="5026302"/>
            <a:ext cx="2057400" cy="15745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D8EE9EF-6D83-FF50-9DB4-9644B0A1C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" y="4972124"/>
            <a:ext cx="2057400" cy="16287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E82497C-9C57-47CC-E096-6FACA9ABA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" y="1166574"/>
            <a:ext cx="2057400" cy="16150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21FD3F5-985D-38E6-79A2-C1678B734A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65" y="1225618"/>
            <a:ext cx="2057400" cy="154922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002DAE7-50DB-284E-3A93-AD601B117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65" y="5026302"/>
            <a:ext cx="2057400" cy="15718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B4F2017-C6C9-58DC-953C-5EF7260CFDF3}"/>
                  </a:ext>
                </a:extLst>
              </p:cNvPr>
              <p:cNvSpPr txBox="1"/>
              <p:nvPr/>
            </p:nvSpPr>
            <p:spPr>
              <a:xfrm>
                <a:off x="2865809" y="3443562"/>
                <a:ext cx="671920" cy="285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B4F2017-C6C9-58DC-953C-5EF7260CF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809" y="3443562"/>
                <a:ext cx="671920" cy="285912"/>
              </a:xfrm>
              <a:prstGeom prst="rect">
                <a:avLst/>
              </a:prstGeom>
              <a:blipFill>
                <a:blip r:embed="rId10"/>
                <a:stretch>
                  <a:fillRect l="-2727" r="-3636" b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EBA74E-DF7B-509E-68FF-0C14AA862F69}"/>
                  </a:ext>
                </a:extLst>
              </p:cNvPr>
              <p:cNvSpPr txBox="1"/>
              <p:nvPr/>
            </p:nvSpPr>
            <p:spPr>
              <a:xfrm>
                <a:off x="2865809" y="3990083"/>
                <a:ext cx="699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EBA74E-DF7B-509E-68FF-0C14AA86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809" y="3990083"/>
                <a:ext cx="699166" cy="276999"/>
              </a:xfrm>
              <a:prstGeom prst="rect">
                <a:avLst/>
              </a:prstGeom>
              <a:blipFill>
                <a:blip r:embed="rId11"/>
                <a:stretch>
                  <a:fillRect l="-6957" r="-3478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7EEB20D-8BF1-C025-081E-B07D8A3C473B}"/>
              </a:ext>
            </a:extLst>
          </p:cNvPr>
          <p:cNvCxnSpPr/>
          <p:nvPr/>
        </p:nvCxnSpPr>
        <p:spPr>
          <a:xfrm>
            <a:off x="1889758" y="3604049"/>
            <a:ext cx="8795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860EDCF-E1C5-2ECE-F80F-EA81DF12F421}"/>
              </a:ext>
            </a:extLst>
          </p:cNvPr>
          <p:cNvCxnSpPr/>
          <p:nvPr/>
        </p:nvCxnSpPr>
        <p:spPr>
          <a:xfrm>
            <a:off x="1889758" y="4139629"/>
            <a:ext cx="8795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DF161F5-FC53-0AD2-F50F-F8E3C0B9FC24}"/>
                  </a:ext>
                </a:extLst>
              </p:cNvPr>
              <p:cNvSpPr txBox="1"/>
              <p:nvPr/>
            </p:nvSpPr>
            <p:spPr>
              <a:xfrm>
                <a:off x="652450" y="3450840"/>
                <a:ext cx="1307665" cy="283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DF161F5-FC53-0AD2-F50F-F8E3C0B9F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50" y="3450840"/>
                <a:ext cx="1307665" cy="283860"/>
              </a:xfrm>
              <a:prstGeom prst="rect">
                <a:avLst/>
              </a:prstGeom>
              <a:blipFill>
                <a:blip r:embed="rId12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5D0388C-6CE6-2D01-78AB-C9D37D42BCB5}"/>
                  </a:ext>
                </a:extLst>
              </p:cNvPr>
              <p:cNvSpPr txBox="1"/>
              <p:nvPr/>
            </p:nvSpPr>
            <p:spPr>
              <a:xfrm>
                <a:off x="722807" y="3983049"/>
                <a:ext cx="1166949" cy="283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5D0388C-6CE6-2D01-78AB-C9D37D42B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07" y="3983049"/>
                <a:ext cx="1166949" cy="283860"/>
              </a:xfrm>
              <a:prstGeom prst="rect">
                <a:avLst/>
              </a:prstGeom>
              <a:blipFill>
                <a:blip r:embed="rId13"/>
                <a:stretch>
                  <a:fillRect t="-25532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6BFD0CE-340C-5EC1-C032-3377D07AFAF8}"/>
                  </a:ext>
                </a:extLst>
              </p:cNvPr>
              <p:cNvSpPr txBox="1"/>
              <p:nvPr/>
            </p:nvSpPr>
            <p:spPr>
              <a:xfrm>
                <a:off x="7363780" y="3428912"/>
                <a:ext cx="1211180" cy="285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6BFD0CE-340C-5EC1-C032-3377D07AF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780" y="3428912"/>
                <a:ext cx="1211180" cy="285912"/>
              </a:xfrm>
              <a:prstGeom prst="rect">
                <a:avLst/>
              </a:prstGeom>
              <a:blipFill>
                <a:blip r:embed="rId14"/>
                <a:stretch>
                  <a:fillRect t="-6383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2F317C7-C4DF-D367-440B-BB3912FD9C89}"/>
                  </a:ext>
                </a:extLst>
              </p:cNvPr>
              <p:cNvSpPr txBox="1"/>
              <p:nvPr/>
            </p:nvSpPr>
            <p:spPr>
              <a:xfrm>
                <a:off x="7428581" y="3977759"/>
                <a:ext cx="1218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2F317C7-C4DF-D367-440B-BB3912FD9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581" y="3977759"/>
                <a:ext cx="1218475" cy="276999"/>
              </a:xfrm>
              <a:prstGeom prst="rect">
                <a:avLst/>
              </a:prstGeom>
              <a:blipFill>
                <a:blip r:embed="rId15"/>
                <a:stretch>
                  <a:fillRect l="-3015" r="-1005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4D402C5-ED2C-3AA4-74A3-638475D9CBF8}"/>
              </a:ext>
            </a:extLst>
          </p:cNvPr>
          <p:cNvCxnSpPr/>
          <p:nvPr/>
        </p:nvCxnSpPr>
        <p:spPr>
          <a:xfrm>
            <a:off x="6387729" y="3589399"/>
            <a:ext cx="8795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859315DE-1F01-837A-41FF-7587AD9AEF76}"/>
              </a:ext>
            </a:extLst>
          </p:cNvPr>
          <p:cNvCxnSpPr/>
          <p:nvPr/>
        </p:nvCxnSpPr>
        <p:spPr>
          <a:xfrm>
            <a:off x="6387729" y="4124979"/>
            <a:ext cx="8795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EB83338-68BB-B5BA-9C83-DC6D58D4C243}"/>
                  </a:ext>
                </a:extLst>
              </p:cNvPr>
              <p:cNvSpPr txBox="1"/>
              <p:nvPr/>
            </p:nvSpPr>
            <p:spPr>
              <a:xfrm>
                <a:off x="5150421" y="3428912"/>
                <a:ext cx="1307665" cy="283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EB83338-68BB-B5BA-9C83-DC6D58D4C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421" y="3428912"/>
                <a:ext cx="1307665" cy="283860"/>
              </a:xfrm>
              <a:prstGeom prst="rect">
                <a:avLst/>
              </a:prstGeom>
              <a:blipFill>
                <a:blip r:embed="rId16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CC42A06-A0EC-1895-ECC4-4ACE3D47A525}"/>
                  </a:ext>
                </a:extLst>
              </p:cNvPr>
              <p:cNvSpPr txBox="1"/>
              <p:nvPr/>
            </p:nvSpPr>
            <p:spPr>
              <a:xfrm>
                <a:off x="5220778" y="3983222"/>
                <a:ext cx="1166949" cy="283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CC42A06-A0EC-1895-ECC4-4ACE3D47A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778" y="3983222"/>
                <a:ext cx="1166949" cy="283860"/>
              </a:xfrm>
              <a:prstGeom prst="rect">
                <a:avLst/>
              </a:prstGeom>
              <a:blipFill>
                <a:blip r:embed="rId17"/>
                <a:stretch>
                  <a:fillRect t="-25532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455624-983C-3A94-6478-F4314ECB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29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D68E8DB-3259-7473-1194-51CBFEC767B4}"/>
              </a:ext>
            </a:extLst>
          </p:cNvPr>
          <p:cNvSpPr txBox="1"/>
          <p:nvPr/>
        </p:nvSpPr>
        <p:spPr>
          <a:xfrm>
            <a:off x="0" y="94651"/>
            <a:ext cx="912368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GPDs and Compton Form Factors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4E4D2F49-F7F0-DB63-35F0-81D33D15B253}"/>
              </a:ext>
            </a:extLst>
          </p:cNvPr>
          <p:cNvSpPr txBox="1"/>
          <p:nvPr/>
        </p:nvSpPr>
        <p:spPr>
          <a:xfrm>
            <a:off x="-13066" y="68091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Cross sections to Compton form factors </a:t>
            </a:r>
            <a:endParaRPr lang="zh-CN" altLang="en-US" sz="2000" dirty="0">
              <a:latin typeface="Franklin Gothic Medium" panose="020B06030201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59A86B5A-F558-CFF8-3864-961F3234590C}"/>
                  </a:ext>
                </a:extLst>
              </p:cNvPr>
              <p:cNvSpPr txBox="1"/>
              <p:nvPr/>
            </p:nvSpPr>
            <p:spPr>
              <a:xfrm>
                <a:off x="1261109" y="1271257"/>
                <a:ext cx="6594241" cy="279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𝐷𝑉𝐶𝑆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𝐷𝑉𝐶𝑆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𝐵𝐻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𝐷𝑉𝐶𝑆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59A86B5A-F558-CFF8-3864-961F32345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109" y="1271257"/>
                <a:ext cx="6594241" cy="279051"/>
              </a:xfrm>
              <a:prstGeom prst="rect">
                <a:avLst/>
              </a:prstGeom>
              <a:blipFill>
                <a:blip r:embed="rId2"/>
                <a:stretch>
                  <a:fillRect t="-2222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流程图: 可选过程 120">
            <a:extLst>
              <a:ext uri="{FF2B5EF4-FFF2-40B4-BE49-F238E27FC236}">
                <a16:creationId xmlns:a16="http://schemas.microsoft.com/office/drawing/2014/main" id="{1A171E0C-9BC7-3169-23E3-61CDDF12D6E7}"/>
              </a:ext>
            </a:extLst>
          </p:cNvPr>
          <p:cNvSpPr/>
          <p:nvPr/>
        </p:nvSpPr>
        <p:spPr>
          <a:xfrm>
            <a:off x="1551830" y="1931843"/>
            <a:ext cx="1500146" cy="544486"/>
          </a:xfrm>
          <a:prstGeom prst="flowChartAlternateProcess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Cross-section</a:t>
            </a:r>
            <a:endParaRPr lang="zh-CN" altLang="en-US" dirty="0"/>
          </a:p>
        </p:txBody>
      </p:sp>
      <p:sp>
        <p:nvSpPr>
          <p:cNvPr id="122" name="流程图: 可选过程 121">
            <a:extLst>
              <a:ext uri="{FF2B5EF4-FFF2-40B4-BE49-F238E27FC236}">
                <a16:creationId xmlns:a16="http://schemas.microsoft.com/office/drawing/2014/main" id="{AE3558AE-C070-4D16-CF79-FB1980683D7A}"/>
              </a:ext>
            </a:extLst>
          </p:cNvPr>
          <p:cNvSpPr/>
          <p:nvPr/>
        </p:nvSpPr>
        <p:spPr>
          <a:xfrm>
            <a:off x="3992970" y="1937037"/>
            <a:ext cx="1114363" cy="544486"/>
          </a:xfrm>
          <a:prstGeom prst="flowChartAlternateProcess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Structure functions</a:t>
            </a:r>
            <a:endParaRPr lang="zh-CN" altLang="en-US" dirty="0"/>
          </a:p>
        </p:txBody>
      </p:sp>
      <p:sp>
        <p:nvSpPr>
          <p:cNvPr id="123" name="流程图: 可选过程 122">
            <a:extLst>
              <a:ext uri="{FF2B5EF4-FFF2-40B4-BE49-F238E27FC236}">
                <a16:creationId xmlns:a16="http://schemas.microsoft.com/office/drawing/2014/main" id="{88F19A58-A060-B891-BCBA-C7AA72A42F9A}"/>
              </a:ext>
            </a:extLst>
          </p:cNvPr>
          <p:cNvSpPr/>
          <p:nvPr/>
        </p:nvSpPr>
        <p:spPr>
          <a:xfrm>
            <a:off x="6048327" y="1941991"/>
            <a:ext cx="1403471" cy="544486"/>
          </a:xfrm>
          <a:prstGeom prst="flowChartAlternateProcess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Compton form factors</a:t>
            </a:r>
            <a:endParaRPr lang="zh-CN" altLang="en-US" dirty="0"/>
          </a:p>
        </p:txBody>
      </p:sp>
      <p:sp>
        <p:nvSpPr>
          <p:cNvPr id="125" name="箭头: 左右 124">
            <a:extLst>
              <a:ext uri="{FF2B5EF4-FFF2-40B4-BE49-F238E27FC236}">
                <a16:creationId xmlns:a16="http://schemas.microsoft.com/office/drawing/2014/main" id="{D5325F22-121D-4D10-8DC0-B78A29F2FBAF}"/>
              </a:ext>
            </a:extLst>
          </p:cNvPr>
          <p:cNvSpPr/>
          <p:nvPr/>
        </p:nvSpPr>
        <p:spPr>
          <a:xfrm>
            <a:off x="3187683" y="2132471"/>
            <a:ext cx="683857" cy="16574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箭头: 左右 125">
            <a:extLst>
              <a:ext uri="{FF2B5EF4-FFF2-40B4-BE49-F238E27FC236}">
                <a16:creationId xmlns:a16="http://schemas.microsoft.com/office/drawing/2014/main" id="{7B582DAD-F2BB-F676-C811-8CF33165DCD2}"/>
              </a:ext>
            </a:extLst>
          </p:cNvPr>
          <p:cNvSpPr/>
          <p:nvPr/>
        </p:nvSpPr>
        <p:spPr>
          <a:xfrm>
            <a:off x="5261531" y="2132471"/>
            <a:ext cx="683857" cy="16574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D5F1373E-F697-1489-A84A-EE8306F20BC9}"/>
              </a:ext>
            </a:extLst>
          </p:cNvPr>
          <p:cNvSpPr txBox="1"/>
          <p:nvPr/>
        </p:nvSpPr>
        <p:spPr>
          <a:xfrm>
            <a:off x="-2050" y="2815287"/>
            <a:ext cx="386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GPDs to Compton form factors </a:t>
            </a:r>
            <a:endParaRPr lang="zh-CN" altLang="en-US" sz="2000" dirty="0">
              <a:latin typeface="Franklin Gothic Medium" panose="020B06030201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7C2225AC-F7D5-DD79-ACCF-0E89AFF95178}"/>
                  </a:ext>
                </a:extLst>
              </p:cNvPr>
              <p:cNvSpPr txBox="1"/>
              <p:nvPr/>
            </p:nvSpPr>
            <p:spPr>
              <a:xfrm>
                <a:off x="2078687" y="3499232"/>
                <a:ext cx="5448992" cy="630429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7C2225AC-F7D5-DD79-ACCF-0E89AFF95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687" y="3499232"/>
                <a:ext cx="5448992" cy="6304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>
                <a:extLst>
                  <a:ext uri="{FF2B5EF4-FFF2-40B4-BE49-F238E27FC236}">
                    <a16:creationId xmlns:a16="http://schemas.microsoft.com/office/drawing/2014/main" id="{158C70AF-9FFE-9298-4A69-E0DCE4D7BAAD}"/>
                  </a:ext>
                </a:extLst>
              </p:cNvPr>
              <p:cNvSpPr txBox="1"/>
              <p:nvPr/>
            </p:nvSpPr>
            <p:spPr>
              <a:xfrm>
                <a:off x="2078687" y="4292765"/>
                <a:ext cx="5448992" cy="630429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0" name="文本框 129">
                <a:extLst>
                  <a:ext uri="{FF2B5EF4-FFF2-40B4-BE49-F238E27FC236}">
                    <a16:creationId xmlns:a16="http://schemas.microsoft.com/office/drawing/2014/main" id="{158C70AF-9FFE-9298-4A69-E0DCE4D7B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687" y="4292765"/>
                <a:ext cx="5448992" cy="6304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流程图: 可选过程 7">
            <a:extLst>
              <a:ext uri="{FF2B5EF4-FFF2-40B4-BE49-F238E27FC236}">
                <a16:creationId xmlns:a16="http://schemas.microsoft.com/office/drawing/2014/main" id="{83A09EA1-4575-BD7A-F167-5CD12A0E2A74}"/>
              </a:ext>
            </a:extLst>
          </p:cNvPr>
          <p:cNvSpPr/>
          <p:nvPr/>
        </p:nvSpPr>
        <p:spPr>
          <a:xfrm>
            <a:off x="8150087" y="3942471"/>
            <a:ext cx="750174" cy="544486"/>
          </a:xfrm>
          <a:prstGeom prst="flowChartAlternateProcess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GPDs</a:t>
            </a:r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ACBF0A7-A667-E44C-0DCE-9721E9343F46}"/>
              </a:ext>
            </a:extLst>
          </p:cNvPr>
          <p:cNvCxnSpPr>
            <a:cxnSpLocks/>
            <a:stCxn id="129" idx="3"/>
          </p:cNvCxnSpPr>
          <p:nvPr/>
        </p:nvCxnSpPr>
        <p:spPr>
          <a:xfrm>
            <a:off x="7527679" y="3814447"/>
            <a:ext cx="534944" cy="3152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05A0073-7367-0EFD-EB41-A8B1ECB12E02}"/>
              </a:ext>
            </a:extLst>
          </p:cNvPr>
          <p:cNvCxnSpPr>
            <a:cxnSpLocks/>
            <a:stCxn id="130" idx="3"/>
          </p:cNvCxnSpPr>
          <p:nvPr/>
        </p:nvCxnSpPr>
        <p:spPr>
          <a:xfrm flipV="1">
            <a:off x="7527679" y="4292765"/>
            <a:ext cx="534944" cy="315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流程图: 可选过程 38">
            <a:extLst>
              <a:ext uri="{FF2B5EF4-FFF2-40B4-BE49-F238E27FC236}">
                <a16:creationId xmlns:a16="http://schemas.microsoft.com/office/drawing/2014/main" id="{82868229-D81D-B2F5-A88C-2DF2FE1A9072}"/>
              </a:ext>
            </a:extLst>
          </p:cNvPr>
          <p:cNvSpPr/>
          <p:nvPr/>
        </p:nvSpPr>
        <p:spPr>
          <a:xfrm>
            <a:off x="641627" y="3942471"/>
            <a:ext cx="750174" cy="544486"/>
          </a:xfrm>
          <a:prstGeom prst="flowChartAlternateProcess">
            <a:avLst/>
          </a:prstGeom>
          <a:noFill/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CFFs</a:t>
            </a:r>
            <a:endParaRPr lang="zh-CN" altLang="en-US" dirty="0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3C1B8952-06E2-5493-93E0-FA11A148B560}"/>
              </a:ext>
            </a:extLst>
          </p:cNvPr>
          <p:cNvCxnSpPr>
            <a:cxnSpLocks/>
            <a:stCxn id="130" idx="1"/>
          </p:cNvCxnSpPr>
          <p:nvPr/>
        </p:nvCxnSpPr>
        <p:spPr>
          <a:xfrm flipH="1" flipV="1">
            <a:off x="1455089" y="4287558"/>
            <a:ext cx="623598" cy="3204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8C901524-53DE-00D4-FC28-84B92E9F64AF}"/>
              </a:ext>
            </a:extLst>
          </p:cNvPr>
          <p:cNvCxnSpPr>
            <a:cxnSpLocks/>
            <a:stCxn id="129" idx="1"/>
          </p:cNvCxnSpPr>
          <p:nvPr/>
        </p:nvCxnSpPr>
        <p:spPr>
          <a:xfrm flipH="1">
            <a:off x="1455089" y="3814447"/>
            <a:ext cx="623598" cy="310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6DDA0FDD-4E1D-A58C-46BD-46404C317617}"/>
                  </a:ext>
                </a:extLst>
              </p:cNvPr>
              <p:cNvSpPr txBox="1"/>
              <p:nvPr/>
            </p:nvSpPr>
            <p:spPr>
              <a:xfrm>
                <a:off x="641627" y="5432254"/>
                <a:ext cx="67282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Franklin Gothic Medium" panose="020B0603020102020204" pitchFamily="34" charset="0"/>
                  </a:rPr>
                  <a:t>Compton form factors are integrations of GPDs over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Franklin Gothic Medium" panose="020B0603020102020204" pitchFamily="34" charset="0"/>
                  </a:rPr>
                  <a:t>It is challenging to extract GPDs from CFFs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Franklin Gothic Medium" panose="020B0603020102020204" pitchFamily="34" charset="0"/>
                  </a:rPr>
                  <a:t>Exploring GPDs from theory is interesting </a:t>
                </a:r>
                <a:endParaRPr lang="zh-CN" altLang="en-US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6DDA0FDD-4E1D-A58C-46BD-46404C317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27" y="5432254"/>
                <a:ext cx="6728229" cy="923330"/>
              </a:xfrm>
              <a:prstGeom prst="rect">
                <a:avLst/>
              </a:prstGeom>
              <a:blipFill>
                <a:blip r:embed="rId5"/>
                <a:stretch>
                  <a:fillRect l="-543" t="-3947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EC244D-96EB-B02A-24EB-357F469E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5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DD2883-03AD-89CE-29E8-A8A375989993}"/>
              </a:ext>
            </a:extLst>
          </p:cNvPr>
          <p:cNvSpPr txBox="1"/>
          <p:nvPr/>
        </p:nvSpPr>
        <p:spPr>
          <a:xfrm>
            <a:off x="0" y="224135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Definition of GPDs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10879C-DE02-02E6-FAEC-4EB268C385FC}"/>
              </a:ext>
            </a:extLst>
          </p:cNvPr>
          <p:cNvSpPr txBox="1"/>
          <p:nvPr/>
        </p:nvSpPr>
        <p:spPr>
          <a:xfrm>
            <a:off x="5774" y="973266"/>
            <a:ext cx="9133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GPDs are defined through the following </a:t>
            </a:r>
            <a:r>
              <a:rPr lang="en-US" altLang="zh-CN" sz="2000" dirty="0" err="1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bilocal</a:t>
            </a: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operator: </a:t>
            </a:r>
            <a:endParaRPr lang="zh-CN" altLang="en-US" sz="2000" dirty="0">
              <a:latin typeface="Franklin Gothic Medium" panose="020B06030201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3CAF0B5-287F-1A32-DAD1-C5648C7C136D}"/>
                  </a:ext>
                </a:extLst>
              </p:cNvPr>
              <p:cNvSpPr txBox="1"/>
              <p:nvPr/>
            </p:nvSpPr>
            <p:spPr>
              <a:xfrm>
                <a:off x="882204" y="1628104"/>
                <a:ext cx="7379591" cy="1342099"/>
              </a:xfrm>
              <a:prstGeom prst="rect">
                <a:avLst/>
              </a:prstGeom>
              <a:noFill/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𝓌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l-GR" altLang="zh-CN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000" b="1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CN" altLang="en-US" sz="40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3CAF0B5-287F-1A32-DAD1-C5648C7C1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04" y="1628104"/>
                <a:ext cx="7379591" cy="1342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A622816-A3B1-70C7-57DF-AE5879E9E0D7}"/>
                  </a:ext>
                </a:extLst>
              </p:cNvPr>
              <p:cNvSpPr txBox="1"/>
              <p:nvPr/>
            </p:nvSpPr>
            <p:spPr>
              <a:xfrm>
                <a:off x="15934" y="3033132"/>
                <a:ext cx="9123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GPDs are parameterized by taking 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lang="en-US" altLang="zh-CN" sz="2000" dirty="0">
                    <a:latin typeface="Franklin Gothic Medium" panose="020B0603020102020204" pitchFamily="34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matrices: </a:t>
                </a:r>
                <a:endParaRPr lang="zh-CN" altLang="en-US" sz="2000" dirty="0">
                  <a:latin typeface="Franklin Gothic Medium" panose="020B0603020102020204" pitchFamily="34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A622816-A3B1-70C7-57DF-AE5879E9E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4" y="3033132"/>
                <a:ext cx="9123683" cy="400110"/>
              </a:xfrm>
              <a:prstGeom prst="rect">
                <a:avLst/>
              </a:prstGeom>
              <a:blipFill>
                <a:blip r:embed="rId3"/>
                <a:stretch>
                  <a:fillRect l="-602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4D35E8B-10BD-756B-55E6-E523C2F4E8A0}"/>
                  </a:ext>
                </a:extLst>
              </p:cNvPr>
              <p:cNvSpPr txBox="1"/>
              <p:nvPr/>
            </p:nvSpPr>
            <p:spPr>
              <a:xfrm>
                <a:off x="148615" y="3643886"/>
                <a:ext cx="9144000" cy="1918602"/>
              </a:xfrm>
              <a:prstGeom prst="rect">
                <a:avLst/>
              </a:prstGeom>
              <a:noFill/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ⅈ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4D35E8B-10BD-756B-55E6-E523C2F4E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15" y="3643886"/>
                <a:ext cx="9144000" cy="19186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C7CB6448-C8EC-ABFD-2605-4492C8690C90}"/>
              </a:ext>
            </a:extLst>
          </p:cNvPr>
          <p:cNvSpPr txBox="1"/>
          <p:nvPr/>
        </p:nvSpPr>
        <p:spPr>
          <a:xfrm>
            <a:off x="7082655" y="988655"/>
            <a:ext cx="187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</a:rPr>
              <a:t>[</a:t>
            </a:r>
            <a:r>
              <a:rPr lang="en-US" altLang="zh-CN" dirty="0" err="1">
                <a:solidFill>
                  <a:schemeClr val="accent5"/>
                </a:solidFill>
              </a:rPr>
              <a:t>Stephan.M</a:t>
            </a:r>
            <a:r>
              <a:rPr lang="en-US" altLang="zh-CN" dirty="0">
                <a:solidFill>
                  <a:schemeClr val="accent5"/>
                </a:solidFill>
              </a:rPr>
              <a:t>,</a:t>
            </a:r>
            <a:r>
              <a:rPr lang="zh-CN" altLang="en-US" dirty="0">
                <a:solidFill>
                  <a:schemeClr val="accent5"/>
                </a:solidFill>
              </a:rPr>
              <a:t> </a:t>
            </a:r>
            <a:r>
              <a:rPr lang="en-US" altLang="zh-CN" dirty="0">
                <a:solidFill>
                  <a:schemeClr val="accent5"/>
                </a:solidFill>
              </a:rPr>
              <a:t>2009]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9A47266-5540-B14A-446D-DC92E573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5DB3CB-50B1-C595-569B-864B7925D7F4}"/>
              </a:ext>
            </a:extLst>
          </p:cNvPr>
          <p:cNvSpPr txBox="1"/>
          <p:nvPr/>
        </p:nvSpPr>
        <p:spPr>
          <a:xfrm>
            <a:off x="15934" y="5884734"/>
            <a:ext cx="583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We use</a:t>
            </a:r>
            <a:r>
              <a:rPr lang="zh-CN" altLang="en-US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symmetric frame</a:t>
            </a:r>
            <a:endParaRPr lang="zh-CN" altLang="en-US" sz="2000" dirty="0">
              <a:latin typeface="Franklin Gothic Medium" panose="020B06030201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2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07AB144-4AAB-9631-7D46-47BD66D52A1B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Basis Light-Front Quantization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A56C0F6-FF2A-B3BD-3664-CB60D27A4A60}"/>
              </a:ext>
            </a:extLst>
          </p:cNvPr>
          <p:cNvSpPr txBox="1"/>
          <p:nvPr/>
        </p:nvSpPr>
        <p:spPr>
          <a:xfrm>
            <a:off x="131919" y="949932"/>
            <a:ext cx="8205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latin typeface="Franklin Gothic Medium" panose="020B0603020102020204" pitchFamily="34" charset="0"/>
              </a:rPr>
              <a:t>Hamiltonian eigenvalue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EB13D451-0AE8-DD44-557B-407C88AAE58A}"/>
                  </a:ext>
                </a:extLst>
              </p:cNvPr>
              <p:cNvSpPr txBox="1"/>
              <p:nvPr/>
            </p:nvSpPr>
            <p:spPr>
              <a:xfrm>
                <a:off x="1705637" y="1463644"/>
                <a:ext cx="2317546" cy="4436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EB13D451-0AE8-DD44-557B-407C88AAE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37" y="1463644"/>
                <a:ext cx="2317546" cy="4436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0B149841-B77B-0BC8-ED89-CD1694E65904}"/>
                  </a:ext>
                </a:extLst>
              </p:cNvPr>
              <p:cNvSpPr txBox="1"/>
              <p:nvPr/>
            </p:nvSpPr>
            <p:spPr>
              <a:xfrm>
                <a:off x="1851496" y="1996517"/>
                <a:ext cx="2906821" cy="765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>
                    <a:latin typeface="Franklin Gothic Medium" panose="020B0603020102020204" pitchFamily="34" charset="0"/>
                  </a:rPr>
                  <a:t>: Light-Front Hamiltonian</a:t>
                </a:r>
              </a:p>
              <a:p>
                <a:pPr marL="285750" indent="-285750"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</m:d>
                  </m:oMath>
                </a14:m>
                <a:r>
                  <a:rPr lang="en-US" sz="1400" dirty="0">
                    <a:latin typeface="Franklin Gothic Medium" panose="020B0603020102020204" pitchFamily="34" charset="0"/>
                  </a:rPr>
                  <a:t>: Eigenstates (wave function)</a:t>
                </a:r>
              </a:p>
              <a:p>
                <a:pPr marL="285750" indent="-285750">
                  <a:buFont typeface="Courier New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𝑷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sub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400" dirty="0">
                    <a:latin typeface="Franklin Gothic Medium" panose="020B0603020102020204" pitchFamily="34" charset="0"/>
                  </a:rPr>
                  <a:t>: Eigenvalues (mass)</a:t>
                </a:r>
                <a:endParaRPr lang="en-US" sz="1400" b="1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0B149841-B77B-0BC8-ED89-CD1694E65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496" y="1996517"/>
                <a:ext cx="2906821" cy="765851"/>
              </a:xfrm>
              <a:prstGeom prst="rect">
                <a:avLst/>
              </a:prstGeom>
              <a:blipFill>
                <a:blip r:embed="rId3"/>
                <a:stretch>
                  <a:fillRect l="-419" t="-12800" b="-33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9">
            <a:extLst>
              <a:ext uri="{FF2B5EF4-FFF2-40B4-BE49-F238E27FC236}">
                <a16:creationId xmlns:a16="http://schemas.microsoft.com/office/drawing/2014/main" id="{70ECB077-8798-541B-47B1-44FE4A988A22}"/>
              </a:ext>
            </a:extLst>
          </p:cNvPr>
          <p:cNvSpPr txBox="1"/>
          <p:nvPr/>
        </p:nvSpPr>
        <p:spPr>
          <a:xfrm>
            <a:off x="5080229" y="1052494"/>
            <a:ext cx="2304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[Dirac, 1949]</a:t>
            </a:r>
          </a:p>
          <a:p>
            <a:r>
              <a:rPr lang="en-US" sz="1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[Vary, et.al, </a:t>
            </a:r>
            <a:r>
              <a:rPr lang="en-US" sz="1400" dirty="0" err="1">
                <a:solidFill>
                  <a:schemeClr val="accent1"/>
                </a:solidFill>
                <a:latin typeface="Franklin Gothic Medium" panose="020B0603020102020204" pitchFamily="34" charset="0"/>
              </a:rPr>
              <a:t>Phys.Rev.C</a:t>
            </a:r>
            <a:r>
              <a:rPr lang="en-US" sz="1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 ’10] </a:t>
            </a:r>
            <a:endParaRPr lang="en-US" sz="1400" dirty="0">
              <a:solidFill>
                <a:schemeClr val="accent1"/>
              </a:solidFill>
              <a:effectLst/>
              <a:latin typeface="Franklin Gothic Medium" panose="020B06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63287358-2523-D4BE-2CB4-3D5C5495840A}"/>
                  </a:ext>
                </a:extLst>
              </p:cNvPr>
              <p:cNvSpPr/>
              <p:nvPr/>
            </p:nvSpPr>
            <p:spPr>
              <a:xfrm>
                <a:off x="2611554" y="3176511"/>
                <a:ext cx="561055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 ⋅⋅⋅</m:t>
                      </m:r>
                      <m:r>
                        <a:rPr lang="en-US" sz="2000" i="1">
                          <a:latin typeface="Cambria Math" charset="0"/>
                        </a:rPr>
                        <m:t>⋅⋅⋅</m:t>
                      </m:r>
                    </m:oMath>
                  </m:oMathPara>
                </a14:m>
                <a:endParaRPr lang="en-US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63287358-2523-D4BE-2CB4-3D5C54958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554" y="3176511"/>
                <a:ext cx="5610559" cy="400110"/>
              </a:xfrm>
              <a:prstGeom prst="rect">
                <a:avLst/>
              </a:prstGeom>
              <a:blipFill>
                <a:blip r:embed="rId4"/>
                <a:stretch>
                  <a:fillRect t="-121212" b="-18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8">
            <a:extLst>
              <a:ext uri="{FF2B5EF4-FFF2-40B4-BE49-F238E27FC236}">
                <a16:creationId xmlns:a16="http://schemas.microsoft.com/office/drawing/2014/main" id="{3EB4509A-FBF2-1E8C-64B3-17793A327B2C}"/>
              </a:ext>
            </a:extLst>
          </p:cNvPr>
          <p:cNvSpPr txBox="1"/>
          <p:nvPr/>
        </p:nvSpPr>
        <p:spPr>
          <a:xfrm>
            <a:off x="384391" y="3210859"/>
            <a:ext cx="272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latin typeface="Franklin Gothic Medium" panose="020B0603020102020204" pitchFamily="34" charset="0"/>
              </a:rPr>
              <a:t>Fock sector expansion: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7">
                <a:extLst>
                  <a:ext uri="{FF2B5EF4-FFF2-40B4-BE49-F238E27FC236}">
                    <a16:creationId xmlns:a16="http://schemas.microsoft.com/office/drawing/2014/main" id="{429A19F9-0EC1-6A45-D90C-F505B40DB53E}"/>
                  </a:ext>
                </a:extLst>
              </p:cNvPr>
              <p:cNvSpPr txBox="1"/>
              <p:nvPr/>
            </p:nvSpPr>
            <p:spPr>
              <a:xfrm>
                <a:off x="384391" y="3688153"/>
                <a:ext cx="24032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Franklin Gothic Medium" panose="020B0603020102020204" pitchFamily="34" charset="0"/>
                  </a:rPr>
                  <a:t>Single particle basis</a:t>
                </a:r>
              </a:p>
              <a:p>
                <a:r>
                  <a:rPr lang="en-US" sz="2000" dirty="0">
                    <a:latin typeface="Franklin Gothic Medium" panose="020B0603020102020204" pitchFamily="34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𝑞𝑞𝑞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>
                    <a:latin typeface="Franklin Gothic Medium" panose="020B0603020102020204" pitchFamily="34" charset="0"/>
                  </a:rPr>
                  <a:t>:</a:t>
                </a:r>
                <a:endParaRPr lang="en-CN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2" name="TextBox 27">
                <a:extLst>
                  <a:ext uri="{FF2B5EF4-FFF2-40B4-BE49-F238E27FC236}">
                    <a16:creationId xmlns:a16="http://schemas.microsoft.com/office/drawing/2014/main" id="{429A19F9-0EC1-6A45-D90C-F505B40DB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91" y="3688153"/>
                <a:ext cx="2403220" cy="707886"/>
              </a:xfrm>
              <a:prstGeom prst="rect">
                <a:avLst/>
              </a:prstGeom>
              <a:blipFill>
                <a:blip r:embed="rId5"/>
                <a:stretch>
                  <a:fillRect l="-2538" t="-4310" r="-1777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593D31AE-38F1-9E8F-C913-CF58C5A11192}"/>
                  </a:ext>
                </a:extLst>
              </p:cNvPr>
              <p:cNvSpPr txBox="1"/>
              <p:nvPr/>
            </p:nvSpPr>
            <p:spPr>
              <a:xfrm>
                <a:off x="2647815" y="3738102"/>
                <a:ext cx="3173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CN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593D31AE-38F1-9E8F-C913-CF58C5A11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815" y="3738102"/>
                <a:ext cx="3173433" cy="307777"/>
              </a:xfrm>
              <a:prstGeom prst="rect">
                <a:avLst/>
              </a:prstGeom>
              <a:blipFill>
                <a:blip r:embed="rId6"/>
                <a:stretch>
                  <a:fillRect r="-2495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30">
            <a:extLst>
              <a:ext uri="{FF2B5EF4-FFF2-40B4-BE49-F238E27FC236}">
                <a16:creationId xmlns:a16="http://schemas.microsoft.com/office/drawing/2014/main" id="{2D72CAE5-512D-1EA8-6A2B-297EA51102FC}"/>
              </a:ext>
            </a:extLst>
          </p:cNvPr>
          <p:cNvSpPr txBox="1"/>
          <p:nvPr/>
        </p:nvSpPr>
        <p:spPr>
          <a:xfrm>
            <a:off x="2806267" y="4214940"/>
            <a:ext cx="2418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" panose="020B0603020102020204" pitchFamily="34" charset="0"/>
              </a:rPr>
              <a:t>2D</a:t>
            </a:r>
            <a:r>
              <a:rPr lang="en-CN" sz="1600" dirty="0">
                <a:latin typeface="Franklin Gothic Medium" panose="020B0603020102020204" pitchFamily="34" charset="0"/>
              </a:rPr>
              <a:t> harmonic oscillator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35">
                <a:extLst>
                  <a:ext uri="{FF2B5EF4-FFF2-40B4-BE49-F238E27FC236}">
                    <a16:creationId xmlns:a16="http://schemas.microsoft.com/office/drawing/2014/main" id="{2695C3F1-90BB-6FC1-60D4-C2AD4B20EE49}"/>
                  </a:ext>
                </a:extLst>
              </p:cNvPr>
              <p:cNvSpPr txBox="1"/>
              <p:nvPr/>
            </p:nvSpPr>
            <p:spPr>
              <a:xfrm>
                <a:off x="5732148" y="3748043"/>
                <a:ext cx="16040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CN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5" name="TextBox 35">
                <a:extLst>
                  <a:ext uri="{FF2B5EF4-FFF2-40B4-BE49-F238E27FC236}">
                    <a16:creationId xmlns:a16="http://schemas.microsoft.com/office/drawing/2014/main" id="{2695C3F1-90BB-6FC1-60D4-C2AD4B20E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148" y="3748043"/>
                <a:ext cx="1604093" cy="307777"/>
              </a:xfrm>
              <a:prstGeom prst="rect">
                <a:avLst/>
              </a:prstGeom>
              <a:blipFill>
                <a:blip r:embed="rId7"/>
                <a:stretch>
                  <a:fillRect l="-3802" r="-5703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36">
                <a:extLst>
                  <a:ext uri="{FF2B5EF4-FFF2-40B4-BE49-F238E27FC236}">
                    <a16:creationId xmlns:a16="http://schemas.microsoft.com/office/drawing/2014/main" id="{4697FE51-8FDB-885C-41E4-C29C5537C8AE}"/>
                  </a:ext>
                </a:extLst>
              </p:cNvPr>
              <p:cNvSpPr txBox="1"/>
              <p:nvPr/>
            </p:nvSpPr>
            <p:spPr>
              <a:xfrm>
                <a:off x="7278517" y="3748043"/>
                <a:ext cx="16579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CN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6" name="TextBox 36">
                <a:extLst>
                  <a:ext uri="{FF2B5EF4-FFF2-40B4-BE49-F238E27FC236}">
                    <a16:creationId xmlns:a16="http://schemas.microsoft.com/office/drawing/2014/main" id="{4697FE51-8FDB-885C-41E4-C29C5537C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517" y="3748043"/>
                <a:ext cx="1657954" cy="307777"/>
              </a:xfrm>
              <a:prstGeom prst="rect">
                <a:avLst/>
              </a:prstGeom>
              <a:blipFill>
                <a:blip r:embed="rId8"/>
                <a:stretch>
                  <a:fillRect l="-4044" r="-4779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37">
            <a:extLst>
              <a:ext uri="{FF2B5EF4-FFF2-40B4-BE49-F238E27FC236}">
                <a16:creationId xmlns:a16="http://schemas.microsoft.com/office/drawing/2014/main" id="{FED95D42-F1E6-D034-F481-3A0FFD320096}"/>
              </a:ext>
            </a:extLst>
          </p:cNvPr>
          <p:cNvSpPr txBox="1"/>
          <p:nvPr/>
        </p:nvSpPr>
        <p:spPr>
          <a:xfrm>
            <a:off x="5172945" y="4205367"/>
            <a:ext cx="227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" panose="020B0603020102020204" pitchFamily="34" charset="0"/>
              </a:rPr>
              <a:t>D</a:t>
            </a:r>
            <a:r>
              <a:rPr lang="en-CN" sz="1600" dirty="0">
                <a:latin typeface="Franklin Gothic Medium" panose="020B0603020102020204" pitchFamily="34" charset="0"/>
              </a:rPr>
              <a:t>iscretized longitudinal momentum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622D87C1-259D-5433-296D-62844AD30AD2}"/>
              </a:ext>
            </a:extLst>
          </p:cNvPr>
          <p:cNvSpPr txBox="1"/>
          <p:nvPr/>
        </p:nvSpPr>
        <p:spPr>
          <a:xfrm>
            <a:off x="7384321" y="4220321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H</a:t>
            </a:r>
            <a:r>
              <a:rPr lang="en-CN" sz="1600" dirty="0">
                <a:latin typeface="Franklin Gothic Medium" panose="020B0603020102020204" pitchFamily="34" charset="0"/>
              </a:rPr>
              <a:t>elicity and color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43">
                <a:extLst>
                  <a:ext uri="{FF2B5EF4-FFF2-40B4-BE49-F238E27FC236}">
                    <a16:creationId xmlns:a16="http://schemas.microsoft.com/office/drawing/2014/main" id="{F7C7E53D-9378-E113-9CCC-C56DFB55D94C}"/>
                  </a:ext>
                </a:extLst>
              </p:cNvPr>
              <p:cNvSpPr txBox="1"/>
              <p:nvPr/>
            </p:nvSpPr>
            <p:spPr>
              <a:xfrm>
                <a:off x="2977769" y="4640002"/>
                <a:ext cx="2161426" cy="522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CN" sz="1400" dirty="0">
                  <a:latin typeface="Franklin Gothic Medium" panose="020B0603020102020204" pitchFamily="34" charset="0"/>
                </a:endParaRPr>
              </a:p>
            </p:txBody>
          </p:sp>
        </mc:Choice>
        <mc:Fallback>
          <p:sp>
            <p:nvSpPr>
              <p:cNvPr id="19" name="TextBox 43">
                <a:extLst>
                  <a:ext uri="{FF2B5EF4-FFF2-40B4-BE49-F238E27FC236}">
                    <a16:creationId xmlns:a16="http://schemas.microsoft.com/office/drawing/2014/main" id="{F7C7E53D-9378-E113-9CCC-C56DFB55D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769" y="4640002"/>
                <a:ext cx="2161426" cy="522835"/>
              </a:xfrm>
              <a:prstGeom prst="rect">
                <a:avLst/>
              </a:prstGeom>
              <a:blipFill>
                <a:blip r:embed="rId9"/>
                <a:stretch>
                  <a:fillRect l="-30409" t="-145238" b="-207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44">
                <a:extLst>
                  <a:ext uri="{FF2B5EF4-FFF2-40B4-BE49-F238E27FC236}">
                    <a16:creationId xmlns:a16="http://schemas.microsoft.com/office/drawing/2014/main" id="{53FA557F-E0BB-D8DD-4D10-B4F7D736C983}"/>
                  </a:ext>
                </a:extLst>
              </p:cNvPr>
              <p:cNvSpPr txBox="1"/>
              <p:nvPr/>
            </p:nvSpPr>
            <p:spPr>
              <a:xfrm>
                <a:off x="5853928" y="4647442"/>
                <a:ext cx="1010148" cy="522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/>
                      </m:sSub>
                    </m:oMath>
                  </m:oMathPara>
                </a14:m>
                <a:endParaRPr lang="en-CN" sz="1400" dirty="0">
                  <a:latin typeface="Franklin Gothic Medium" panose="020B0603020102020204" pitchFamily="34" charset="0"/>
                </a:endParaRPr>
              </a:p>
            </p:txBody>
          </p:sp>
        </mc:Choice>
        <mc:Fallback>
          <p:sp>
            <p:nvSpPr>
              <p:cNvPr id="20" name="TextBox 44">
                <a:extLst>
                  <a:ext uri="{FF2B5EF4-FFF2-40B4-BE49-F238E27FC236}">
                    <a16:creationId xmlns:a16="http://schemas.microsoft.com/office/drawing/2014/main" id="{53FA557F-E0BB-D8DD-4D10-B4F7D736C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928" y="4647442"/>
                <a:ext cx="1010148" cy="522835"/>
              </a:xfrm>
              <a:prstGeom prst="rect">
                <a:avLst/>
              </a:prstGeom>
              <a:blipFill>
                <a:blip r:embed="rId10"/>
                <a:stretch>
                  <a:fillRect l="-64198" t="-141860" b="-20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4">
            <a:extLst>
              <a:ext uri="{FF2B5EF4-FFF2-40B4-BE49-F238E27FC236}">
                <a16:creationId xmlns:a16="http://schemas.microsoft.com/office/drawing/2014/main" id="{930EAEEB-8E92-20BA-60AE-2CEA9BE50B41}"/>
              </a:ext>
            </a:extLst>
          </p:cNvPr>
          <p:cNvSpPr txBox="1"/>
          <p:nvPr/>
        </p:nvSpPr>
        <p:spPr>
          <a:xfrm>
            <a:off x="131919" y="2767768"/>
            <a:ext cx="8205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latin typeface="Franklin Gothic Medium" panose="020B0603020102020204" pitchFamily="34" charset="0"/>
              </a:rPr>
              <a:t>Basis setup: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1E9E9123-5701-1B04-C791-B3BA29C53AB1}"/>
              </a:ext>
            </a:extLst>
          </p:cNvPr>
          <p:cNvSpPr txBox="1"/>
          <p:nvPr/>
        </p:nvSpPr>
        <p:spPr>
          <a:xfrm>
            <a:off x="0" y="5026636"/>
            <a:ext cx="9071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latin typeface="Franklin Gothic Medium" panose="020B0603020102020204" pitchFamily="34" charset="0"/>
              </a:rPr>
              <a:t>Advantages: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 1. Straightforward for calculating observables defined on the light cone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 2. Exact factorization between center-of-mass motion and intrinsic motion</a:t>
            </a:r>
          </a:p>
          <a:p>
            <a:r>
              <a:rPr lang="en-US" sz="2000" dirty="0">
                <a:latin typeface="Franklin Gothic Medium" panose="020B0603020102020204" pitchFamily="34" charset="0"/>
              </a:rPr>
              <a:t>       3. H</a:t>
            </a:r>
            <a:r>
              <a:rPr lang="en-CN" sz="2000" dirty="0">
                <a:latin typeface="Franklin Gothic Medium" panose="020B0603020102020204" pitchFamily="34" charset="0"/>
              </a:rPr>
              <a:t>armonic oscillator</a:t>
            </a:r>
            <a:r>
              <a:rPr lang="en-US" sz="2000" dirty="0">
                <a:latin typeface="Franklin Gothic Medium" panose="020B0603020102020204" pitchFamily="34" charset="0"/>
              </a:rPr>
              <a:t> basis supplies adequate infrared behavior for hadrons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DBF3309F-A84C-A7E2-695C-B9074231508D}"/>
                  </a:ext>
                </a:extLst>
              </p:cNvPr>
              <p:cNvSpPr txBox="1"/>
              <p:nvPr/>
            </p:nvSpPr>
            <p:spPr>
              <a:xfrm>
                <a:off x="7539281" y="4630478"/>
                <a:ext cx="1343893" cy="522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CN" sz="1400" dirty="0">
                  <a:latin typeface="Franklin Gothic Medium" panose="020B0603020102020204" pitchFamily="34" charset="0"/>
                </a:endParaRPr>
              </a:p>
            </p:txBody>
          </p:sp>
        </mc:Choice>
        <mc:Fallback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DBF3309F-A84C-A7E2-695C-B90742315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281" y="4630478"/>
                <a:ext cx="1343893" cy="522835"/>
              </a:xfrm>
              <a:prstGeom prst="rect">
                <a:avLst/>
              </a:prstGeom>
              <a:blipFill>
                <a:blip r:embed="rId11"/>
                <a:stretch>
                  <a:fillRect l="-23364" t="-145238" r="-4673" b="-207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B7489DE3-1739-6F2A-729A-E8B27434B9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19" y="1616471"/>
            <a:ext cx="1457598" cy="1689178"/>
          </a:xfrm>
          <a:prstGeom prst="rect">
            <a:avLst/>
          </a:prstGeom>
        </p:spPr>
      </p:pic>
      <p:pic>
        <p:nvPicPr>
          <p:cNvPr id="3" name="Picture 31">
            <a:extLst>
              <a:ext uri="{FF2B5EF4-FFF2-40B4-BE49-F238E27FC236}">
                <a16:creationId xmlns:a16="http://schemas.microsoft.com/office/drawing/2014/main" id="{669B3E27-F224-2D6C-354D-1E6096F9AE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74" y="1114913"/>
            <a:ext cx="1859369" cy="819464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94B636-CC18-97CE-6F23-F81FB02B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55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C0454A-5551-94B5-8EFF-DFED6FAA67DE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Light-Front Hamiltonian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54B230C-E47B-CE63-27AB-7A9A1B68F60E}"/>
              </a:ext>
            </a:extLst>
          </p:cNvPr>
          <p:cNvSpPr txBox="1"/>
          <p:nvPr/>
        </p:nvSpPr>
        <p:spPr>
          <a:xfrm>
            <a:off x="89629" y="826569"/>
            <a:ext cx="915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400" dirty="0">
                <a:latin typeface="Franklin Gothic Medium" panose="020B0603020102020204" pitchFamily="34" charset="0"/>
              </a:rPr>
              <a:t>QCD light-front Hamiltonian </a:t>
            </a:r>
            <a:r>
              <a:rPr lang="en-US" sz="2400" dirty="0">
                <a:latin typeface="Franklin Gothic Medium" panose="020B0603020102020204" pitchFamily="34" charset="0"/>
              </a:rPr>
              <a:t>can be derived from QCD </a:t>
            </a:r>
            <a:r>
              <a:rPr lang="en-US" sz="2400" dirty="0" err="1">
                <a:latin typeface="Franklin Gothic Medium" panose="020B0603020102020204" pitchFamily="34" charset="0"/>
              </a:rPr>
              <a:t>Lagrangian</a:t>
            </a:r>
            <a:r>
              <a:rPr lang="en-CN" sz="2400" dirty="0"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7AA15CF0-C6C2-46E4-7357-7C70F3F328FF}"/>
              </a:ext>
            </a:extLst>
          </p:cNvPr>
          <p:cNvSpPr/>
          <p:nvPr/>
        </p:nvSpPr>
        <p:spPr>
          <a:xfrm>
            <a:off x="3300249" y="1718697"/>
            <a:ext cx="699548" cy="199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307C9B2D-513E-7604-C322-B44636A95C85}"/>
              </a:ext>
            </a:extLst>
          </p:cNvPr>
          <p:cNvGrpSpPr/>
          <p:nvPr/>
        </p:nvGrpSpPr>
        <p:grpSpPr>
          <a:xfrm>
            <a:off x="0" y="1532593"/>
            <a:ext cx="3433781" cy="461024"/>
            <a:chOff x="0" y="1532593"/>
            <a:chExt cx="3433781" cy="4610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58">
                  <a:extLst>
                    <a:ext uri="{FF2B5EF4-FFF2-40B4-BE49-F238E27FC236}">
                      <a16:creationId xmlns:a16="http://schemas.microsoft.com/office/drawing/2014/main" id="{8DCB9A31-F8E9-AE6C-23DE-155698D81A18}"/>
                    </a:ext>
                  </a:extLst>
                </p:cNvPr>
                <p:cNvSpPr txBox="1"/>
                <p:nvPr/>
              </p:nvSpPr>
              <p:spPr>
                <a:xfrm>
                  <a:off x="0" y="1532593"/>
                  <a:ext cx="3433781" cy="461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𝑄𝐶𝐷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𝑖𝐷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bSup>
                      </m:oMath>
                    </m:oMathPara>
                  </a14:m>
                  <a:endParaRPr lang="en-CN" sz="2000" dirty="0"/>
                </a:p>
              </p:txBody>
            </p:sp>
          </mc:Choice>
          <mc:Fallback xmlns="">
            <p:sp>
              <p:nvSpPr>
                <p:cNvPr id="3" name="TextBox 58">
                  <a:extLst>
                    <a:ext uri="{FF2B5EF4-FFF2-40B4-BE49-F238E27FC236}">
                      <a16:creationId xmlns:a16="http://schemas.microsoft.com/office/drawing/2014/main" id="{EA152424-D532-5EE4-BA68-EAECCC1E91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532593"/>
                  <a:ext cx="3433781" cy="461024"/>
                </a:xfrm>
                <a:prstGeom prst="rect">
                  <a:avLst/>
                </a:prstGeom>
                <a:blipFill>
                  <a:blip r:embed="rId6"/>
                  <a:stretch>
                    <a:fillRect t="-2703" b="-1351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9E2FD5B-C1F9-C7CA-C481-F66628EDD5F2}"/>
                </a:ext>
              </a:extLst>
            </p:cNvPr>
            <p:cNvSpPr txBox="1"/>
            <p:nvPr/>
          </p:nvSpPr>
          <p:spPr>
            <a:xfrm>
              <a:off x="1243647" y="160117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/</a:t>
              </a:r>
            </a:p>
          </p:txBody>
        </p:sp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039366F9-C4B5-E976-7C54-E7ACFE144A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44" t="-812" r="9003" b="1223"/>
          <a:stretch/>
        </p:blipFill>
        <p:spPr>
          <a:xfrm>
            <a:off x="4681409" y="1532593"/>
            <a:ext cx="4129454" cy="3829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49755621-0CF3-3119-DC46-9F0AF6FA1E1F}"/>
                  </a:ext>
                </a:extLst>
              </p:cNvPr>
              <p:cNvSpPr txBox="1"/>
              <p:nvPr/>
            </p:nvSpPr>
            <p:spPr>
              <a:xfrm>
                <a:off x="4572000" y="5606317"/>
                <a:ext cx="2230547" cy="604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CN" sz="1600" dirty="0">
                    <a:latin typeface="Franklin Gothic Medium" panose="020B0603020102020204" pitchFamily="34" charset="0"/>
                  </a:rPr>
                  <a:t>: quark field operator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CN" sz="1600" dirty="0">
                    <a:latin typeface="Franklin Gothic Medium" panose="020B0603020102020204" pitchFamily="34" charset="0"/>
                  </a:rPr>
                  <a:t>: gluon field operator</a:t>
                </a:r>
              </a:p>
            </p:txBody>
          </p:sp>
        </mc:Choice>
        <mc:Fallback xmlns=""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49755621-0CF3-3119-DC46-9F0AF6FA1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06317"/>
                <a:ext cx="2230547" cy="604589"/>
              </a:xfrm>
              <a:prstGeom prst="rect">
                <a:avLst/>
              </a:prstGeom>
              <a:blipFill>
                <a:blip r:embed="rId8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4C4EE7-25A1-F2A9-66CF-A7827B99A84D}"/>
                  </a:ext>
                </a:extLst>
              </p:cNvPr>
              <p:cNvSpPr txBox="1"/>
              <p:nvPr/>
            </p:nvSpPr>
            <p:spPr>
              <a:xfrm>
                <a:off x="4129826" y="1668688"/>
                <a:ext cx="761491" cy="301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4C4EE7-25A1-F2A9-66CF-A7827B99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826" y="1668688"/>
                <a:ext cx="761491" cy="301814"/>
              </a:xfrm>
              <a:prstGeom prst="rect">
                <a:avLst/>
              </a:prstGeom>
              <a:blipFill>
                <a:blip r:embed="rId9"/>
                <a:stretch>
                  <a:fillRect l="-6400" r="-3200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0">
            <a:extLst>
              <a:ext uri="{FF2B5EF4-FFF2-40B4-BE49-F238E27FC236}">
                <a16:creationId xmlns:a16="http://schemas.microsoft.com/office/drawing/2014/main" id="{F5CD1E8E-CEF8-2A00-0ACD-31119A366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236" y="3811108"/>
            <a:ext cx="1875722" cy="978430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6F8C51F-EB25-31E3-295F-36104C0F29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245" y="2360983"/>
            <a:ext cx="1855237" cy="97843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60B1CB32-6B21-1866-BA01-B0F5A4FDC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alphaModFix/>
          </a:blip>
          <a:stretch>
            <a:fillRect/>
          </a:stretch>
        </p:blipFill>
        <p:spPr>
          <a:xfrm>
            <a:off x="2448890" y="3815641"/>
            <a:ext cx="1512303" cy="969364"/>
          </a:xfrm>
          <a:prstGeom prst="rect">
            <a:avLst/>
          </a:prstGeom>
          <a:ln w="38100">
            <a:noFill/>
          </a:ln>
          <a:effectLst>
            <a:softEdge rad="0"/>
          </a:effec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FAB3F495-98FB-2FAB-16B4-AB00EFDD5C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5997" y="2348635"/>
            <a:ext cx="1217934" cy="990778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FAF75AA5-8692-7DE3-E0B7-6761D8A490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04" y="5355689"/>
            <a:ext cx="1097523" cy="86646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F23F5417-022B-AEC5-7FF7-7E7FDABEE6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6545" y="5396084"/>
            <a:ext cx="1512304" cy="7519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D24E336-5432-C73A-85B7-81CF56E86EA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998267" y="5333191"/>
            <a:ext cx="1512304" cy="877715"/>
          </a:xfrm>
          <a:custGeom>
            <a:avLst/>
            <a:gdLst>
              <a:gd name="connsiteX0" fmla="*/ 994167 w 4149995"/>
              <a:gd name="connsiteY0" fmla="*/ 1831823 h 2408581"/>
              <a:gd name="connsiteX1" fmla="*/ 994167 w 4149995"/>
              <a:gd name="connsiteY1" fmla="*/ 2311944 h 2408581"/>
              <a:gd name="connsiteX2" fmla="*/ 1530749 w 4149995"/>
              <a:gd name="connsiteY2" fmla="*/ 2311944 h 2408581"/>
              <a:gd name="connsiteX3" fmla="*/ 1530749 w 4149995"/>
              <a:gd name="connsiteY3" fmla="*/ 1831823 h 2408581"/>
              <a:gd name="connsiteX4" fmla="*/ 2959799 w 4149995"/>
              <a:gd name="connsiteY4" fmla="*/ 979529 h 2408581"/>
              <a:gd name="connsiteX5" fmla="*/ 2959799 w 4149995"/>
              <a:gd name="connsiteY5" fmla="*/ 1459650 h 2408581"/>
              <a:gd name="connsiteX6" fmla="*/ 3496381 w 4149995"/>
              <a:gd name="connsiteY6" fmla="*/ 1459650 h 2408581"/>
              <a:gd name="connsiteX7" fmla="*/ 3496381 w 4149995"/>
              <a:gd name="connsiteY7" fmla="*/ 979529 h 2408581"/>
              <a:gd name="connsiteX8" fmla="*/ 583769 w 4149995"/>
              <a:gd name="connsiteY8" fmla="*/ 889380 h 2408581"/>
              <a:gd name="connsiteX9" fmla="*/ 583769 w 4149995"/>
              <a:gd name="connsiteY9" fmla="*/ 1369501 h 2408581"/>
              <a:gd name="connsiteX10" fmla="*/ 1120351 w 4149995"/>
              <a:gd name="connsiteY10" fmla="*/ 1369501 h 2408581"/>
              <a:gd name="connsiteX11" fmla="*/ 1120351 w 4149995"/>
              <a:gd name="connsiteY11" fmla="*/ 889380 h 2408581"/>
              <a:gd name="connsiteX12" fmla="*/ 2423217 w 4149995"/>
              <a:gd name="connsiteY12" fmla="*/ 29425 h 2408581"/>
              <a:gd name="connsiteX13" fmla="*/ 2423217 w 4149995"/>
              <a:gd name="connsiteY13" fmla="*/ 509546 h 2408581"/>
              <a:gd name="connsiteX14" fmla="*/ 2959799 w 4149995"/>
              <a:gd name="connsiteY14" fmla="*/ 509546 h 2408581"/>
              <a:gd name="connsiteX15" fmla="*/ 2959799 w 4149995"/>
              <a:gd name="connsiteY15" fmla="*/ 29425 h 2408581"/>
              <a:gd name="connsiteX16" fmla="*/ 0 w 4149995"/>
              <a:gd name="connsiteY16" fmla="*/ 0 h 2408581"/>
              <a:gd name="connsiteX17" fmla="*/ 4149995 w 4149995"/>
              <a:gd name="connsiteY17" fmla="*/ 0 h 2408581"/>
              <a:gd name="connsiteX18" fmla="*/ 4149995 w 4149995"/>
              <a:gd name="connsiteY18" fmla="*/ 2408581 h 2408581"/>
              <a:gd name="connsiteX19" fmla="*/ 0 w 4149995"/>
              <a:gd name="connsiteY19" fmla="*/ 2408581 h 240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49995" h="2408581">
                <a:moveTo>
                  <a:pt x="994167" y="1831823"/>
                </a:moveTo>
                <a:lnTo>
                  <a:pt x="994167" y="2311944"/>
                </a:lnTo>
                <a:lnTo>
                  <a:pt x="1530749" y="2311944"/>
                </a:lnTo>
                <a:lnTo>
                  <a:pt x="1530749" y="1831823"/>
                </a:lnTo>
                <a:close/>
                <a:moveTo>
                  <a:pt x="2959799" y="979529"/>
                </a:moveTo>
                <a:lnTo>
                  <a:pt x="2959799" y="1459650"/>
                </a:lnTo>
                <a:lnTo>
                  <a:pt x="3496381" y="1459650"/>
                </a:lnTo>
                <a:lnTo>
                  <a:pt x="3496381" y="979529"/>
                </a:lnTo>
                <a:close/>
                <a:moveTo>
                  <a:pt x="583769" y="889380"/>
                </a:moveTo>
                <a:lnTo>
                  <a:pt x="583769" y="1369501"/>
                </a:lnTo>
                <a:lnTo>
                  <a:pt x="1120351" y="1369501"/>
                </a:lnTo>
                <a:lnTo>
                  <a:pt x="1120351" y="889380"/>
                </a:lnTo>
                <a:close/>
                <a:moveTo>
                  <a:pt x="2423217" y="29425"/>
                </a:moveTo>
                <a:lnTo>
                  <a:pt x="2423217" y="509546"/>
                </a:lnTo>
                <a:lnTo>
                  <a:pt x="2959799" y="509546"/>
                </a:lnTo>
                <a:lnTo>
                  <a:pt x="2959799" y="29425"/>
                </a:lnTo>
                <a:close/>
                <a:moveTo>
                  <a:pt x="0" y="0"/>
                </a:moveTo>
                <a:lnTo>
                  <a:pt x="4149995" y="0"/>
                </a:lnTo>
                <a:lnTo>
                  <a:pt x="4149995" y="2408581"/>
                </a:lnTo>
                <a:lnTo>
                  <a:pt x="0" y="2408581"/>
                </a:lnTo>
                <a:close/>
              </a:path>
            </a:pathLst>
          </a:cu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4E2CA31-53CF-8297-E363-A7C487D8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C50ED3F-24F5-A3A0-AD43-B919B75BBBE1}"/>
                  </a:ext>
                </a:extLst>
              </p:cNvPr>
              <p:cNvSpPr txBox="1"/>
              <p:nvPr/>
            </p:nvSpPr>
            <p:spPr>
              <a:xfrm>
                <a:off x="3294537" y="1377664"/>
                <a:ext cx="7575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C50ED3F-24F5-A3A0-AD43-B919B75BB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537" y="1377664"/>
                <a:ext cx="757515" cy="276999"/>
              </a:xfrm>
              <a:prstGeom prst="rect">
                <a:avLst/>
              </a:prstGeom>
              <a:blipFill>
                <a:blip r:embed="rId17"/>
                <a:stretch>
                  <a:fillRect l="-6400" r="-7200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050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30CD01-B7C4-169B-EE4B-4F674588F986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Publications on Nucleon GPDs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58B09C-431D-11C8-4C6C-DB8E781947F6}"/>
                  </a:ext>
                </a:extLst>
              </p:cNvPr>
              <p:cNvSpPr txBox="1"/>
              <p:nvPr/>
            </p:nvSpPr>
            <p:spPr>
              <a:xfrm>
                <a:off x="232297" y="1471426"/>
                <a:ext cx="8679405" cy="242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𝒒𝒒𝒒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 Medium" panose="020B0603020102020204" pitchFamily="34" charset="0"/>
                  </a:rPr>
                  <a:t>:</a:t>
                </a: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                 [Xu et al., Phys.Rev.D,104.094036] (2021)</a:t>
                </a:r>
                <a:endParaRPr lang="en-US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b="1" kern="1200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                 </a:t>
                </a:r>
                <a:r>
                  <a:rPr lang="en-US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[Liu et al., Phys.Rev.D,105.094018]  (2022)</a:t>
                </a: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altLang="zh-CN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                 [Zhang et al., arXiv:2312.00667 [hep-</a:t>
                </a:r>
                <a:r>
                  <a:rPr lang="en-US" altLang="zh-CN" b="1" dirty="0" err="1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th</a:t>
                </a:r>
                <a:r>
                  <a:rPr lang="en-US" altLang="zh-CN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]] (2023)</a:t>
                </a:r>
                <a:endParaRPr lang="en-US" b="1" dirty="0">
                  <a:solidFill>
                    <a:schemeClr val="accent5"/>
                  </a:solidFill>
                  <a:latin typeface="Franklin Gothic Medium" panose="020B0603020102020204" pitchFamily="34" charset="0"/>
                </a:endParaRP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                 [Kaur et al., Phys. Rev. D 109, 014015] (2024)</a:t>
                </a: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Franklin Gothic Medium" panose="020B0603020102020204" pitchFamily="34" charset="0"/>
                  </a:rPr>
                  <a:t> </a:t>
                </a:r>
                <a:r>
                  <a:rPr lang="en-US" b="1" dirty="0">
                    <a:latin typeface="Franklin Gothic Medium" panose="020B0603020102020204" pitchFamily="34" charset="0"/>
                  </a:rPr>
                  <a:t>	</a:t>
                </a:r>
                <a:endParaRPr lang="en-US" b="1" dirty="0">
                  <a:solidFill>
                    <a:schemeClr val="tx1"/>
                  </a:solidFill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58B09C-431D-11C8-4C6C-DB8E78194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97" y="1471426"/>
                <a:ext cx="8679405" cy="2426818"/>
              </a:xfrm>
              <a:prstGeom prst="rect">
                <a:avLst/>
              </a:prstGeom>
              <a:blipFill>
                <a:blip r:embed="rId2"/>
                <a:stretch>
                  <a:fillRect l="-632" t="-20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A4CB4D-89D2-D62B-F020-E3C6D910FD04}"/>
                  </a:ext>
                </a:extLst>
              </p:cNvPr>
              <p:cNvSpPr txBox="1"/>
              <p:nvPr/>
            </p:nvSpPr>
            <p:spPr>
              <a:xfrm>
                <a:off x="232297" y="3795773"/>
                <a:ext cx="8092966" cy="1180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defTabSz="685800">
                  <a:buFont typeface="Wingdings" pitchFamily="2" charset="2"/>
                  <a:buChar char="Ø"/>
                  <a:defRPr/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𝒒𝒒𝒒</m:t>
                        </m:r>
                      </m:e>
                    </m:d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"/>
                        <m:endChr m:val="⟩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𝒒𝒒𝒒𝒈</m:t>
                        </m:r>
                      </m:e>
                    </m:d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rPr>
                  <a:t>:</a:t>
                </a: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                 [Xu et al.,  Phys.Rev.D,108 9, 094002]</a:t>
                </a:r>
                <a:r>
                  <a:rPr lang="en-US" altLang="zh-CN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(2023) </a:t>
                </a:r>
                <a:endParaRPr lang="en-US" altLang="zh-CN" b="0" i="0" dirty="0">
                  <a:solidFill>
                    <a:schemeClr val="accent5"/>
                  </a:solidFill>
                  <a:effectLst/>
                  <a:latin typeface="-apple-system"/>
                </a:endParaRPr>
              </a:p>
              <a:p>
                <a:pPr lvl="2" defTabSz="685800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                  [Lin et al., Phys.Lett.B,847 138305]  (2023)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A4CB4D-89D2-D62B-F020-E3C6D910F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97" y="3795773"/>
                <a:ext cx="8092966" cy="1180323"/>
              </a:xfrm>
              <a:prstGeom prst="rect">
                <a:avLst/>
              </a:prstGeom>
              <a:blipFill>
                <a:blip r:embed="rId3"/>
                <a:stretch>
                  <a:fillRect l="-627" t="-40860" b="-75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A1DE48EE-4FCD-04E2-C97C-CC0062A38035}"/>
                  </a:ext>
                </a:extLst>
              </p:cNvPr>
              <p:cNvSpPr/>
              <p:nvPr/>
            </p:nvSpPr>
            <p:spPr>
              <a:xfrm>
                <a:off x="-267353" y="945927"/>
                <a:ext cx="9144000" cy="44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charset="0"/>
                            </a:rPr>
                            <m:t>=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000" dirty="0">
                  <a:latin typeface="Franklin Gothic Medium" panose="020B0603020102020204" pitchFamily="34" charset="0"/>
                </a:endParaRPr>
              </a:p>
            </p:txBody>
          </p:sp>
        </mc:Choice>
        <mc:Fallback xmlns="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A1DE48EE-4FCD-04E2-C97C-CC0062A38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7353" y="945927"/>
                <a:ext cx="9144000" cy="446404"/>
              </a:xfrm>
              <a:prstGeom prst="rect">
                <a:avLst/>
              </a:prstGeom>
              <a:blipFill>
                <a:blip r:embed="rId4"/>
                <a:stretch>
                  <a:fillRect t="-105479" b="-160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9AEE919-8228-0840-C21E-EFC52ABE9866}"/>
                  </a:ext>
                </a:extLst>
              </p:cNvPr>
              <p:cNvSpPr txBox="1"/>
              <p:nvPr/>
            </p:nvSpPr>
            <p:spPr>
              <a:xfrm>
                <a:off x="232297" y="5386574"/>
                <a:ext cx="80929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defTabSz="685800">
                  <a:buFont typeface="Wingdings" pitchFamily="2" charset="2"/>
                  <a:buChar char="Ø"/>
                  <a:defRPr/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𝒒𝒒𝒒</m:t>
                        </m:r>
                      </m:e>
                    </m:d>
                    <m:r>
                      <a:rPr lang="en-US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"/>
                        <m:endChr m:val="⟩"/>
                        <m:ctrlP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𝒒𝒒𝒒𝒈</m:t>
                        </m:r>
                      </m:e>
                    </m:d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𝒒𝒒𝒒𝒒</m:t>
                        </m:r>
                        <m:acc>
                          <m:accPr>
                            <m:chr m:val="̅"/>
                            <m:ctrlP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Franklin Gothic Medium" panose="020B0603020102020204" pitchFamily="34" charset="0"/>
                  </a:rPr>
                  <a:t>:</a:t>
                </a:r>
              </a:p>
              <a:p>
                <a:pPr marL="285750" lvl="0" indent="-285750" defTabSz="685800">
                  <a:buFont typeface="Wingdings" pitchFamily="2" charset="2"/>
                  <a:buChar char="Ø"/>
                  <a:defRPr/>
                </a:pPr>
                <a:endParaRPr lang="en-US" sz="2000" b="1" dirty="0">
                  <a:solidFill>
                    <a:schemeClr val="tx1"/>
                  </a:solidFill>
                  <a:latin typeface="Franklin Gothic Medium" panose="020B0603020102020204" pitchFamily="34" charset="0"/>
                </a:endParaRPr>
              </a:p>
              <a:p>
                <a:pPr lvl="2" defTabSz="685800">
                  <a:defRPr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 Medium" panose="020B0603020102020204" pitchFamily="34" charset="0"/>
                  </a:rPr>
                  <a:t>                 </a:t>
                </a:r>
                <a:r>
                  <a:rPr lang="en-US" sz="2000" b="1" dirty="0">
                    <a:solidFill>
                      <a:schemeClr val="accent5"/>
                    </a:solidFill>
                    <a:latin typeface="Franklin Gothic Medium" panose="020B0603020102020204" pitchFamily="34" charset="0"/>
                  </a:rPr>
                  <a:t>Work in progress</a:t>
                </a:r>
              </a:p>
            </p:txBody>
          </p:sp>
        </mc:Choice>
        <mc:Fallback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9AEE919-8228-0840-C21E-EFC52ABE9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97" y="5386574"/>
                <a:ext cx="8092966" cy="1015663"/>
              </a:xfrm>
              <a:prstGeom prst="rect">
                <a:avLst/>
              </a:prstGeom>
              <a:blipFill>
                <a:blip r:embed="rId5"/>
                <a:stretch>
                  <a:fillRect l="-627" t="-46914" b="-1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D7DAE3-0652-A2ED-CBDA-4AE0FD72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93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C0454A-5551-94B5-8EFF-DFED6FAA67DE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Truncated Light-Front Hamiltonian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7AA15CF0-C6C2-46E4-7357-7C70F3F328FF}"/>
              </a:ext>
            </a:extLst>
          </p:cNvPr>
          <p:cNvSpPr/>
          <p:nvPr/>
        </p:nvSpPr>
        <p:spPr>
          <a:xfrm>
            <a:off x="3300249" y="1718697"/>
            <a:ext cx="699548" cy="199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307C9B2D-513E-7604-C322-B44636A95C85}"/>
              </a:ext>
            </a:extLst>
          </p:cNvPr>
          <p:cNvGrpSpPr/>
          <p:nvPr/>
        </p:nvGrpSpPr>
        <p:grpSpPr>
          <a:xfrm>
            <a:off x="0" y="1532593"/>
            <a:ext cx="3433781" cy="461024"/>
            <a:chOff x="0" y="1532593"/>
            <a:chExt cx="3433781" cy="4610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58">
                  <a:extLst>
                    <a:ext uri="{FF2B5EF4-FFF2-40B4-BE49-F238E27FC236}">
                      <a16:creationId xmlns:a16="http://schemas.microsoft.com/office/drawing/2014/main" id="{8DCB9A31-F8E9-AE6C-23DE-155698D81A18}"/>
                    </a:ext>
                  </a:extLst>
                </p:cNvPr>
                <p:cNvSpPr txBox="1"/>
                <p:nvPr/>
              </p:nvSpPr>
              <p:spPr>
                <a:xfrm>
                  <a:off x="0" y="1532593"/>
                  <a:ext cx="3433781" cy="461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N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𝑄𝐶𝐷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𝑖𝐷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bSup>
                      </m:oMath>
                    </m:oMathPara>
                  </a14:m>
                  <a:endParaRPr lang="en-CN" sz="2000" dirty="0"/>
                </a:p>
              </p:txBody>
            </p:sp>
          </mc:Choice>
          <mc:Fallback xmlns="">
            <p:sp>
              <p:nvSpPr>
                <p:cNvPr id="3" name="TextBox 58">
                  <a:extLst>
                    <a:ext uri="{FF2B5EF4-FFF2-40B4-BE49-F238E27FC236}">
                      <a16:creationId xmlns:a16="http://schemas.microsoft.com/office/drawing/2014/main" id="{EA152424-D532-5EE4-BA68-EAECCC1E91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532593"/>
                  <a:ext cx="3433781" cy="461024"/>
                </a:xfrm>
                <a:prstGeom prst="rect">
                  <a:avLst/>
                </a:prstGeom>
                <a:blipFill>
                  <a:blip r:embed="rId6"/>
                  <a:stretch>
                    <a:fillRect t="-2703" b="-1351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9E2FD5B-C1F9-C7CA-C481-F66628EDD5F2}"/>
                </a:ext>
              </a:extLst>
            </p:cNvPr>
            <p:cNvSpPr txBox="1"/>
            <p:nvPr/>
          </p:nvSpPr>
          <p:spPr>
            <a:xfrm>
              <a:off x="1243647" y="160117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/</a:t>
              </a:r>
            </a:p>
          </p:txBody>
        </p:sp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039366F9-C4B5-E976-7C54-E7ACFE144A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44" t="-812" r="9003" b="1223"/>
          <a:stretch/>
        </p:blipFill>
        <p:spPr>
          <a:xfrm>
            <a:off x="4681409" y="1532593"/>
            <a:ext cx="4129454" cy="3829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49755621-0CF3-3119-DC46-9F0AF6FA1E1F}"/>
                  </a:ext>
                </a:extLst>
              </p:cNvPr>
              <p:cNvSpPr txBox="1"/>
              <p:nvPr/>
            </p:nvSpPr>
            <p:spPr>
              <a:xfrm>
                <a:off x="4572000" y="5606317"/>
                <a:ext cx="2230547" cy="604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CN" sz="1600" dirty="0">
                    <a:latin typeface="Franklin Gothic Medium" panose="020B0603020102020204" pitchFamily="34" charset="0"/>
                  </a:rPr>
                  <a:t>: quark field operator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CN" sz="1600" dirty="0">
                    <a:latin typeface="Franklin Gothic Medium" panose="020B0603020102020204" pitchFamily="34" charset="0"/>
                  </a:rPr>
                  <a:t>: gluon field operator</a:t>
                </a:r>
              </a:p>
            </p:txBody>
          </p:sp>
        </mc:Choice>
        <mc:Fallback xmlns=""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49755621-0CF3-3119-DC46-9F0AF6FA1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06317"/>
                <a:ext cx="2230547" cy="604589"/>
              </a:xfrm>
              <a:prstGeom prst="rect">
                <a:avLst/>
              </a:prstGeom>
              <a:blipFill>
                <a:blip r:embed="rId8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4C4EE7-25A1-F2A9-66CF-A7827B99A84D}"/>
                  </a:ext>
                </a:extLst>
              </p:cNvPr>
              <p:cNvSpPr txBox="1"/>
              <p:nvPr/>
            </p:nvSpPr>
            <p:spPr>
              <a:xfrm>
                <a:off x="4129826" y="1668688"/>
                <a:ext cx="761491" cy="301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4C4EE7-25A1-F2A9-66CF-A7827B99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826" y="1668688"/>
                <a:ext cx="761491" cy="301814"/>
              </a:xfrm>
              <a:prstGeom prst="rect">
                <a:avLst/>
              </a:prstGeom>
              <a:blipFill>
                <a:blip r:embed="rId9"/>
                <a:stretch>
                  <a:fillRect l="-6400" r="-3200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9">
            <a:extLst>
              <a:ext uri="{FF2B5EF4-FFF2-40B4-BE49-F238E27FC236}">
                <a16:creationId xmlns:a16="http://schemas.microsoft.com/office/drawing/2014/main" id="{5AB36A1F-BFE7-D149-C1A2-A3998DE42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8368" y="5261749"/>
            <a:ext cx="1498716" cy="962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8125132B-B3C7-6F83-A259-33990D5D993F}"/>
                  </a:ext>
                </a:extLst>
              </p:cNvPr>
              <p:cNvSpPr/>
              <p:nvPr/>
            </p:nvSpPr>
            <p:spPr>
              <a:xfrm>
                <a:off x="-333137" y="895130"/>
                <a:ext cx="9144000" cy="44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3,3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8125132B-B3C7-6F83-A259-33990D5D9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3137" y="895130"/>
                <a:ext cx="9144000" cy="446404"/>
              </a:xfrm>
              <a:prstGeom prst="rect">
                <a:avLst/>
              </a:prstGeom>
              <a:blipFill>
                <a:blip r:embed="rId11"/>
                <a:stretch>
                  <a:fillRect t="-105479" b="-160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63F909DE-986F-68CF-24B1-3DC8004FC702}"/>
              </a:ext>
            </a:extLst>
          </p:cNvPr>
          <p:cNvCxnSpPr>
            <a:cxnSpLocks/>
          </p:cNvCxnSpPr>
          <p:nvPr/>
        </p:nvCxnSpPr>
        <p:spPr>
          <a:xfrm flipH="1">
            <a:off x="4891317" y="3238380"/>
            <a:ext cx="33843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EAF2760-7E0D-FD10-F81D-5A34D74E813D}"/>
              </a:ext>
            </a:extLst>
          </p:cNvPr>
          <p:cNvCxnSpPr>
            <a:cxnSpLocks/>
          </p:cNvCxnSpPr>
          <p:nvPr/>
        </p:nvCxnSpPr>
        <p:spPr>
          <a:xfrm flipH="1">
            <a:off x="4817153" y="4671705"/>
            <a:ext cx="38992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35E43A14-FA28-A2AB-A80B-49D10D4F1E7C}"/>
              </a:ext>
            </a:extLst>
          </p:cNvPr>
          <p:cNvCxnSpPr>
            <a:cxnSpLocks/>
          </p:cNvCxnSpPr>
          <p:nvPr/>
        </p:nvCxnSpPr>
        <p:spPr>
          <a:xfrm flipH="1">
            <a:off x="4891317" y="4211020"/>
            <a:ext cx="20423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AB82BEF4-9CBA-3213-9E38-AE015D5FFFAF}"/>
              </a:ext>
            </a:extLst>
          </p:cNvPr>
          <p:cNvCxnSpPr>
            <a:cxnSpLocks/>
          </p:cNvCxnSpPr>
          <p:nvPr/>
        </p:nvCxnSpPr>
        <p:spPr>
          <a:xfrm flipH="1" flipV="1">
            <a:off x="4816418" y="5149502"/>
            <a:ext cx="2722448" cy="55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10">
            <a:extLst>
              <a:ext uri="{FF2B5EF4-FFF2-40B4-BE49-F238E27FC236}">
                <a16:creationId xmlns:a16="http://schemas.microsoft.com/office/drawing/2014/main" id="{CFA0E97C-9BB3-EB51-C92F-53A8C98B29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28" y="5232476"/>
            <a:ext cx="1875722" cy="978430"/>
          </a:xfrm>
          <a:prstGeom prst="rect">
            <a:avLst/>
          </a:prstGeom>
        </p:spPr>
      </p:pic>
      <p:pic>
        <p:nvPicPr>
          <p:cNvPr id="60" name="Picture 11">
            <a:extLst>
              <a:ext uri="{FF2B5EF4-FFF2-40B4-BE49-F238E27FC236}">
                <a16:creationId xmlns:a16="http://schemas.microsoft.com/office/drawing/2014/main" id="{AC7D1C61-E417-E737-FB2D-C2AA06F032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263" y="2726408"/>
            <a:ext cx="1855237" cy="978430"/>
          </a:xfrm>
          <a:prstGeom prst="rect">
            <a:avLst/>
          </a:prstGeom>
        </p:spPr>
      </p:pic>
      <p:pic>
        <p:nvPicPr>
          <p:cNvPr id="62" name="Picture 13">
            <a:extLst>
              <a:ext uri="{FF2B5EF4-FFF2-40B4-BE49-F238E27FC236}">
                <a16:creationId xmlns:a16="http://schemas.microsoft.com/office/drawing/2014/main" id="{3C39642A-03F9-42A4-DCA9-7CB4FB59A3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1282" y="2714060"/>
            <a:ext cx="1217934" cy="990778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DF9956-A450-B61C-CB40-BB84BF04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B9115B4-AE32-347C-EB03-425D97741830}"/>
              </a:ext>
            </a:extLst>
          </p:cNvPr>
          <p:cNvCxnSpPr>
            <a:cxnSpLocks/>
          </p:cNvCxnSpPr>
          <p:nvPr/>
        </p:nvCxnSpPr>
        <p:spPr>
          <a:xfrm flipH="1">
            <a:off x="4816418" y="2765831"/>
            <a:ext cx="2301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FA6547C-FA55-538D-0A9A-EE2F9F3D6EDD}"/>
              </a:ext>
            </a:extLst>
          </p:cNvPr>
          <p:cNvGrpSpPr/>
          <p:nvPr/>
        </p:nvGrpSpPr>
        <p:grpSpPr>
          <a:xfrm>
            <a:off x="10160" y="4363191"/>
            <a:ext cx="3475323" cy="463949"/>
            <a:chOff x="333137" y="4363191"/>
            <a:chExt cx="3475323" cy="463949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98099689-D17C-59AD-D75D-0BF7F2B1F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017" t="49948" r="29064" b="37986"/>
            <a:stretch/>
          </p:blipFill>
          <p:spPr>
            <a:xfrm>
              <a:off x="333137" y="4363191"/>
              <a:ext cx="2849019" cy="463949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E1367C1-8318-FB6F-7B55-48542A49DFA1}"/>
                </a:ext>
              </a:extLst>
            </p:cNvPr>
            <p:cNvSpPr txBox="1"/>
            <p:nvPr/>
          </p:nvSpPr>
          <p:spPr>
            <a:xfrm>
              <a:off x="3059102" y="4410499"/>
              <a:ext cx="749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:</a:t>
              </a:r>
              <a:endParaRPr lang="zh-CN" altLang="en-US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4B8E7A-35C1-24B8-01FC-AFAEA73087A5}"/>
              </a:ext>
            </a:extLst>
          </p:cNvPr>
          <p:cNvGrpSpPr/>
          <p:nvPr/>
        </p:nvGrpSpPr>
        <p:grpSpPr>
          <a:xfrm>
            <a:off x="153557" y="2307656"/>
            <a:ext cx="2022297" cy="461025"/>
            <a:chOff x="333137" y="2160339"/>
            <a:chExt cx="2022297" cy="461025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0D20600C-C515-7A86-8501-E45BB03C1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477" t="12955" r="55536" b="75055"/>
            <a:stretch/>
          </p:blipFill>
          <p:spPr>
            <a:xfrm>
              <a:off x="333137" y="2160339"/>
              <a:ext cx="1371139" cy="461025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23A0EF0-A4AC-505E-0C9E-45EFCD1356F9}"/>
                </a:ext>
              </a:extLst>
            </p:cNvPr>
            <p:cNvSpPr txBox="1"/>
            <p:nvPr/>
          </p:nvSpPr>
          <p:spPr>
            <a:xfrm>
              <a:off x="1606076" y="2170375"/>
              <a:ext cx="749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:</a:t>
              </a:r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0F1B223-569E-4B60-E295-5BF5E25EBA9E}"/>
                  </a:ext>
                </a:extLst>
              </p:cNvPr>
              <p:cNvSpPr txBox="1"/>
              <p:nvPr/>
            </p:nvSpPr>
            <p:spPr>
              <a:xfrm>
                <a:off x="3294537" y="1377664"/>
                <a:ext cx="7575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0F1B223-569E-4B60-E295-5BF5E25EB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537" y="1377664"/>
                <a:ext cx="757515" cy="276999"/>
              </a:xfrm>
              <a:prstGeom prst="rect">
                <a:avLst/>
              </a:prstGeom>
              <a:blipFill>
                <a:blip r:embed="rId15"/>
                <a:stretch>
                  <a:fillRect l="-6400" r="-7200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45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BD47B6-4825-003A-9274-7445747F35F3}"/>
                  </a:ext>
                </a:extLst>
              </p:cNvPr>
              <p:cNvSpPr/>
              <p:nvPr/>
            </p:nvSpPr>
            <p:spPr>
              <a:xfrm>
                <a:off x="255323" y="849444"/>
                <a:ext cx="9064487" cy="44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BD47B6-4825-003A-9274-7445747F3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23" y="849444"/>
                <a:ext cx="9064487" cy="446404"/>
              </a:xfrm>
              <a:prstGeom prst="rect">
                <a:avLst/>
              </a:prstGeom>
              <a:blipFill>
                <a:blip r:embed="rId2"/>
                <a:stretch>
                  <a:fillRect t="-104054" b="-1567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8819A526-35E1-075D-9EF6-8C17D852D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2570630"/>
                  </p:ext>
                </p:extLst>
              </p:nvPr>
            </p:nvGraphicFramePr>
            <p:xfrm>
              <a:off x="1233772" y="2651373"/>
              <a:ext cx="6676456" cy="1157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7061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140757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001332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  <a:gridCol w="866152">
                      <a:extLst>
                        <a:ext uri="{9D8B030D-6E8A-4147-A177-3AD203B41FA5}">
                          <a16:colId xmlns:a16="http://schemas.microsoft.com/office/drawing/2014/main" val="4273220687"/>
                        </a:ext>
                      </a:extLst>
                    </a:gridCol>
                    <a:gridCol w="1240577">
                      <a:extLst>
                        <a:ext uri="{9D8B030D-6E8A-4147-A177-3AD203B41FA5}">
                          <a16:colId xmlns:a16="http://schemas.microsoft.com/office/drawing/2014/main" val="2621814856"/>
                        </a:ext>
                      </a:extLst>
                    </a:gridCol>
                    <a:gridCol w="1240577">
                      <a:extLst>
                        <a:ext uri="{9D8B030D-6E8A-4147-A177-3AD203B41FA5}">
                          <a16:colId xmlns:a16="http://schemas.microsoft.com/office/drawing/2014/main" val="2989259531"/>
                        </a:ext>
                      </a:extLst>
                    </a:gridCol>
                  </a:tblGrid>
                  <a:tr h="5992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N" altLang="zh-CN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𝒊𝒏𝒔𝒕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558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0.99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94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5.9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3.0</a:t>
                          </a:r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6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2.7 GeV</a:t>
                          </a:r>
                          <a:endParaRPr lang="en-CN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8819A526-35E1-075D-9EF6-8C17D852D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2570630"/>
                  </p:ext>
                </p:extLst>
              </p:nvPr>
            </p:nvGraphicFramePr>
            <p:xfrm>
              <a:off x="1233772" y="2651373"/>
              <a:ext cx="6676456" cy="1157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7061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140757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001332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  <a:gridCol w="866152">
                      <a:extLst>
                        <a:ext uri="{9D8B030D-6E8A-4147-A177-3AD203B41FA5}">
                          <a16:colId xmlns:a16="http://schemas.microsoft.com/office/drawing/2014/main" val="4273220687"/>
                        </a:ext>
                      </a:extLst>
                    </a:gridCol>
                    <a:gridCol w="1240577">
                      <a:extLst>
                        <a:ext uri="{9D8B030D-6E8A-4147-A177-3AD203B41FA5}">
                          <a16:colId xmlns:a16="http://schemas.microsoft.com/office/drawing/2014/main" val="2621814856"/>
                        </a:ext>
                      </a:extLst>
                    </a:gridCol>
                    <a:gridCol w="1240577">
                      <a:extLst>
                        <a:ext uri="{9D8B030D-6E8A-4147-A177-3AD203B41FA5}">
                          <a16:colId xmlns:a16="http://schemas.microsoft.com/office/drawing/2014/main" val="2989259531"/>
                        </a:ext>
                      </a:extLst>
                    </a:gridCol>
                  </a:tblGrid>
                  <a:tr h="59927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13" t="-1010" r="-464103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4813" t="-1010" r="-383957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32121" t="-1010" r="-335152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85915" t="-1010" r="-289437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39901" t="-1010" r="-102463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37745" t="-1010" r="-1961" b="-949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558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0.99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94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5.9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3.0</a:t>
                          </a:r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6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2.7 GeV</a:t>
                          </a:r>
                          <a:endParaRPr lang="en-CN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/>
              <p:nvPr/>
            </p:nvSpPr>
            <p:spPr>
              <a:xfrm>
                <a:off x="160966" y="6478471"/>
                <a:ext cx="5014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>
                    <a:latin typeface="Franklin Gothic Medium" panose="020B0603020102020204" pitchFamily="34" charset="0"/>
                  </a:rPr>
                  <a:t>Truncation parameter</a:t>
                </a:r>
                <a:r>
                  <a:rPr lang="en-US" dirty="0">
                    <a:latin typeface="Franklin Gothic Medium" panose="020B0603020102020204" pitchFamily="34" charset="0"/>
                  </a:rPr>
                  <a:t>s</a:t>
                </a:r>
                <a:r>
                  <a:rPr lang="en-CN" dirty="0">
                    <a:latin typeface="Franklin Gothic Medium" panose="020B06030201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CN" dirty="0">
                    <a:latin typeface="Franklin Gothic Medium" panose="020B06030201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/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.5</m:t>
                    </m:r>
                  </m:oMath>
                </a14:m>
                <a:endParaRPr lang="en-CN" dirty="0">
                  <a:latin typeface="Franklin Gothic Medium" panose="020B06030201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6" y="6478471"/>
                <a:ext cx="5014514" cy="369332"/>
              </a:xfrm>
              <a:prstGeom prst="rect">
                <a:avLst/>
              </a:prstGeom>
              <a:blipFill>
                <a:blip r:embed="rId4"/>
                <a:stretch>
                  <a:fillRect l="-1010" t="-10000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AFDA1670-807F-999C-3B68-BCD3090489FA}"/>
              </a:ext>
            </a:extLst>
          </p:cNvPr>
          <p:cNvSpPr txBox="1"/>
          <p:nvPr/>
        </p:nvSpPr>
        <p:spPr>
          <a:xfrm>
            <a:off x="10160" y="220501"/>
            <a:ext cx="91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33333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</a:rPr>
              <a:t>Parameters</a:t>
            </a:r>
            <a:endParaRPr lang="zh-CN" altLang="en-US" sz="3600" dirty="0">
              <a:solidFill>
                <a:srgbClr val="333333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5F4370-6493-2968-96B2-C35B7B97EAD8}"/>
              </a:ext>
            </a:extLst>
          </p:cNvPr>
          <p:cNvSpPr txBox="1"/>
          <p:nvPr/>
        </p:nvSpPr>
        <p:spPr>
          <a:xfrm>
            <a:off x="10160" y="4692160"/>
            <a:ext cx="899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</a:rPr>
              <a:t>In five-quark </a:t>
            </a:r>
            <a:r>
              <a:rPr lang="en-US" altLang="zh-CN" sz="2000" dirty="0" err="1">
                <a:latin typeface="Franklin Gothic Medium" panose="020B0603020102020204" pitchFamily="34" charset="0"/>
              </a:rPr>
              <a:t>Fock</a:t>
            </a:r>
            <a:r>
              <a:rPr lang="en-US" altLang="zh-CN" sz="2000" dirty="0">
                <a:latin typeface="Franklin Gothic Medium" panose="020B0603020102020204" pitchFamily="34" charset="0"/>
              </a:rPr>
              <a:t> component, the quark masses are equal to current quark masses</a:t>
            </a:r>
            <a:endParaRPr lang="zh-CN" altLang="en-US" sz="2000" dirty="0">
              <a:latin typeface="Franklin Gothic Medium" panose="020B06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13">
                <a:extLst>
                  <a:ext uri="{FF2B5EF4-FFF2-40B4-BE49-F238E27FC236}">
                    <a16:creationId xmlns:a16="http://schemas.microsoft.com/office/drawing/2014/main" id="{7E8F2BB1-08D7-83BE-83E3-CB07AD932C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11654"/>
                  </p:ext>
                </p:extLst>
              </p:nvPr>
            </p:nvGraphicFramePr>
            <p:xfrm>
              <a:off x="1876493" y="5258518"/>
              <a:ext cx="5391014" cy="1157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2251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847269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621494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</a:tblGrid>
                  <a:tr h="5992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558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0.00216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00467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0.0934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13">
                <a:extLst>
                  <a:ext uri="{FF2B5EF4-FFF2-40B4-BE49-F238E27FC236}">
                    <a16:creationId xmlns:a16="http://schemas.microsoft.com/office/drawing/2014/main" id="{7E8F2BB1-08D7-83BE-83E3-CB07AD932C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11654"/>
                  </p:ext>
                </p:extLst>
              </p:nvPr>
            </p:nvGraphicFramePr>
            <p:xfrm>
              <a:off x="1876493" y="5258518"/>
              <a:ext cx="5391014" cy="1157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2251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847269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621494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</a:tblGrid>
                  <a:tr h="59927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6" t="-1010" r="-181646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4276" t="-1010" r="-88816" b="-94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33459" t="-1010" r="-1504" b="-949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558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0.00216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00467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0.0934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332A43-0244-661C-6217-6CC5EDA9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62E4-FC83-48D3-80E0-C52B1B28CDB8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16D7B0-90F4-B4CA-7A24-2353E02084EC}"/>
              </a:ext>
            </a:extLst>
          </p:cNvPr>
          <p:cNvSpPr txBox="1"/>
          <p:nvPr/>
        </p:nvSpPr>
        <p:spPr>
          <a:xfrm>
            <a:off x="1172725" y="1802903"/>
            <a:ext cx="72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Franklin Gothic Medium" panose="020B0603020102020204" pitchFamily="34" charset="0"/>
              </a:rPr>
              <a:t>Nucleon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Franklin Gothic Medium" panose="020B0603020102020204" pitchFamily="34" charset="0"/>
              </a:rPr>
              <a:t>Nucleon electromagnetic form factors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5C0215-5B87-8CD8-4088-07A226CBDCE9}"/>
              </a:ext>
            </a:extLst>
          </p:cNvPr>
          <p:cNvSpPr txBox="1"/>
          <p:nvPr/>
        </p:nvSpPr>
        <p:spPr>
          <a:xfrm>
            <a:off x="10159" y="1346139"/>
            <a:ext cx="912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</a:rPr>
              <a:t>We use following observables to fix the parameters in the first two </a:t>
            </a:r>
            <a:r>
              <a:rPr lang="en-US" altLang="zh-CN" sz="2000" dirty="0" err="1">
                <a:latin typeface="Franklin Gothic Medium" panose="020B0603020102020204" pitchFamily="34" charset="0"/>
              </a:rPr>
              <a:t>Fock</a:t>
            </a:r>
            <a:r>
              <a:rPr lang="en-US" altLang="zh-CN" sz="2000" dirty="0">
                <a:latin typeface="Franklin Gothic Medium" panose="020B0603020102020204" pitchFamily="34" charset="0"/>
              </a:rPr>
              <a:t> sectors </a:t>
            </a:r>
            <a:endParaRPr lang="zh-CN" altLang="en-US" sz="2000" dirty="0">
              <a:latin typeface="Franklin Gothic Medium" panose="020B06030201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FC78FF-6D4D-4289-0CC1-74A98BEA6F60}"/>
              </a:ext>
            </a:extLst>
          </p:cNvPr>
          <p:cNvSpPr txBox="1"/>
          <p:nvPr/>
        </p:nvSpPr>
        <p:spPr>
          <a:xfrm>
            <a:off x="0" y="4001881"/>
            <a:ext cx="872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</a:rPr>
              <a:t>The parameters effectively parameterize certain non-perturbative dynamics </a:t>
            </a:r>
            <a:endParaRPr lang="zh-CN" altLang="en-US" sz="2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95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3174</TotalTime>
  <Words>1545</Words>
  <Application>Microsoft Macintosh PowerPoint</Application>
  <PresentationFormat>On-screen Show (4:3)</PresentationFormat>
  <Paragraphs>359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-apple-system</vt:lpstr>
      <vt:lpstr>等线</vt:lpstr>
      <vt:lpstr>Microsoft YaHei</vt:lpstr>
      <vt:lpstr>Microsoft YaHei UI</vt:lpstr>
      <vt:lpstr>Arial</vt:lpstr>
      <vt:lpstr>Arial Black</vt:lpstr>
      <vt:lpstr>Calibri</vt:lpstr>
      <vt:lpstr>Calibri Light</vt:lpstr>
      <vt:lpstr>Cambria Math</vt:lpstr>
      <vt:lpstr>Courier New</vt:lpstr>
      <vt:lpstr>Franklin Gothic Medium</vt:lpstr>
      <vt:lpstr>Times New Roman</vt:lpstr>
      <vt:lpstr>Wingdings</vt:lpstr>
      <vt:lpstr>Office 主题​​</vt:lpstr>
      <vt:lpstr>PowerPoint Presentation</vt:lpstr>
      <vt:lpstr>Generalized Parton Distribution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ziqi zhang</dc:creator>
  <cp:lastModifiedBy>Zhao, Xingbo</cp:lastModifiedBy>
  <cp:revision>59</cp:revision>
  <dcterms:created xsi:type="dcterms:W3CDTF">2024-01-16T08:06:55Z</dcterms:created>
  <dcterms:modified xsi:type="dcterms:W3CDTF">2024-01-19T14:13:20Z</dcterms:modified>
</cp:coreProperties>
</file>