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4" r:id="rId2"/>
    <p:sldId id="256" r:id="rId3"/>
    <p:sldId id="257" r:id="rId4"/>
    <p:sldId id="264" r:id="rId5"/>
    <p:sldId id="260" r:id="rId6"/>
    <p:sldId id="259" r:id="rId7"/>
    <p:sldId id="258" r:id="rId8"/>
    <p:sldId id="261" r:id="rId9"/>
    <p:sldId id="269" r:id="rId10"/>
    <p:sldId id="273" r:id="rId11"/>
    <p:sldId id="265" r:id="rId12"/>
    <p:sldId id="267" r:id="rId13"/>
    <p:sldId id="266" r:id="rId14"/>
    <p:sldId id="271" r:id="rId15"/>
    <p:sldId id="272" r:id="rId16"/>
    <p:sldId id="268" r:id="rId17"/>
    <p:sldId id="262" r:id="rId18"/>
    <p:sldId id="263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F5756-0D27-445E-971A-5ADA95B5C9E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94562-7CB1-433C-896D-1E449D1D0C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81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4798-9E85-41D0-92D9-114DA1317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A0805-63CF-4618-8ACD-A8596BFB0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1E2E7-B446-4176-93A6-6E1D6F28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FF1B-099B-465F-97BF-1F626E754956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3BE12-C174-415D-97E1-9C1463AF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2C372-38B2-430E-8150-790C54A8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231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57DA-7910-44EB-B23C-D2C44382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51DD3-8817-4272-A98C-F726D474B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3EAF4-4FCD-4072-9BE0-FF477341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7969-5C04-472A-8475-65C6A25AC025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81C96-E81F-4777-AB73-BD9DCDD9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D598E-E91F-4B51-8086-A9ABB2BA5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520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8BA4C-E8E1-47D9-93AE-1A62F8D9F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2E6BE-AFC3-492E-B695-D5E1E3A95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229C3-6C24-4354-9928-C71E720F5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CFE7-1F4D-4CE1-BE4B-703B7EFDD7E3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CE62A-AF1C-47B2-B884-D78BEBFB8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51BF2-15AE-4B52-B292-8647628E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64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1503-D49C-4AB7-9E2F-B703BC2B0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9469C-2F67-4A6E-8543-DF3A75823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AE5B0-71EE-486A-9273-C08069EC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5FF6-F39D-4E45-B69B-284E2A9C1878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7094E-649B-4269-B6BC-3788AB538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5D1CC-31C4-4FAA-A89B-84AD3EDD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42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11BC-7151-47DC-99D6-2B4961CE2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E1F8B-8A84-4C3A-854E-43B91E1F1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6732A-12E2-4D1D-8618-CCABE9472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8295-7DA2-4490-A324-540F8CF0C309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633F4-EF07-480F-8671-54E81CAE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F5E8F-055D-4D5C-A50D-1D9A7C9FA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83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AA49-4206-49B5-8B12-192FDA04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2FA54-1443-4627-8720-4CB2EEEEE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85F28-F918-4FFC-917C-29C91363B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390BA-03B8-41B6-99D6-463F46AF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74B-1870-4660-A17F-C315764DE3B8}" type="datetime1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CC750-3415-4DB2-A13F-57CBD0E3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242F8-D0F4-4387-B451-7A22AED7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4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ABF56-8C7B-4726-ACE0-CF16881A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55277-E744-4698-95E7-B4DC4F232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4679C-429F-41B8-AF22-BEDC05A14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26F4D-10BC-4CA2-A031-6C04AAD58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757C2-E791-4CCB-AD3E-19DBC60E9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9B553-B7C0-42AF-A6B9-AC8193A82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DD11-BF81-40EF-8E2A-A8414036B564}" type="datetime1">
              <a:rPr lang="en-GB" smtClean="0"/>
              <a:t>11/10/2023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0F4517-180F-45D4-942A-5C9B1A518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444991-0B90-405B-8398-59E5E8D1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51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F185-537C-412A-8FD6-46D3519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BA7B83-2072-4410-BADC-A6CA0BAE4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F1B6-565A-4FB9-8B1F-2D90127E5595}" type="datetime1">
              <a:rPr lang="en-GB" smtClean="0"/>
              <a:t>11/10/2023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CC9B9-2098-4F3C-8C2F-C6C42382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A7362-CB81-4BB2-9C0C-7CDF2110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98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81F63-5A24-41E4-A276-3B34ACFC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F0684-BD14-4DD3-94C7-1C41551AB159}" type="datetime1">
              <a:rPr lang="en-GB" smtClean="0"/>
              <a:t>11/10/2023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ACCAA-BC4A-4309-9A49-FBC57071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30FC1-F676-4805-B5A7-1725259D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22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B69F-9F94-4877-B80E-924DC046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1EF35-9A86-4866-92CE-5598FB1A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8DFE0-50E7-405E-882A-AE60EDBDA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82A6F-2482-4123-8761-54D72003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F385-8A03-445E-8541-348C18E937D9}" type="datetime1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0EAAB-E208-4B3A-8EBF-8EFA3AFB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86D88-E90B-48BB-BD7E-FC0DC876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199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7A8C-E9F3-4887-A099-CC7A9E85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7624E-54DA-492F-910C-48A6537CC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EDB67-FBA9-4BBB-9385-50F80FE3B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26659-74DE-447A-B8F1-71F784AD6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49E-564B-41AB-B5B3-6E03D30BFF35}" type="datetime1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4FE57-EA29-4FD4-845C-F610B0D7E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CA230-F223-4507-8839-2468B572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15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D23975-16C2-4808-9F82-A7D08C5C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69192-95D5-41EF-977E-7E5864CCA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ED5E2-D36F-4DF4-9DB3-075DBD466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96340-96CB-4B7A-A4EA-20047ADDC8A2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3A1DA-19C6-4768-B283-EECE92A74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D2A07-7A42-4672-A6F2-4DB17CEF9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6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https://indico.bnl.gov/event/20703/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ysics.ox.ac.uk/research/group/opmd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E2FB6-6AF3-4259-A5D8-CBDA27999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/>
          <a:lstStyle/>
          <a:p>
            <a:r>
              <a:rPr lang="en-GB" dirty="0"/>
              <a:t>A Tale of Two Labs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F00A7-0858-4402-9EE7-C1475F0BBD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It was the best of times, it was even better than that….for acronyms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MPT @ CERN; OPMD @ Oxford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Todd Huffman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B6B28-E863-4279-8470-19BA4580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F3318C-5B75-4A33-A585-3752DEB1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DEE1FF-FD5B-4BFF-9C6D-033CDC6D6E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280" y="76200"/>
            <a:ext cx="1465822" cy="1463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40AA22-AA90-46F8-B525-FB5BD54CB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762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56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MU3e cable examples @ OPMD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5109" y="2801854"/>
            <a:ext cx="5181600" cy="239498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58477" y="1784189"/>
            <a:ext cx="7496118" cy="243708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4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0AF0A-5DA7-B796-8210-7C3149ACA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Tab-bonding: The movie </a:t>
            </a:r>
          </a:p>
        </p:txBody>
      </p:sp>
      <p:pic>
        <p:nvPicPr>
          <p:cNvPr id="4" name="First chip bonding.wmv">
            <a:hlinkClick r:id="" action="ppaction://media"/>
            <a:extLst>
              <a:ext uri="{FF2B5EF4-FFF2-40B4-BE49-F238E27FC236}">
                <a16:creationId xmlns:a16="http://schemas.microsoft.com/office/drawing/2014/main" id="{40BADDFB-1FF3-AF47-2730-F39E58556BA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8823" y="1412265"/>
            <a:ext cx="6340846" cy="475520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2145717"/>
            <a:ext cx="53089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Aluminium flex circuits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en-GB" sz="2400" dirty="0"/>
              <a:t>Ukraine (LTU)</a:t>
            </a:r>
          </a:p>
          <a:p>
            <a:endParaRPr lang="en-GB" sz="2400" dirty="0"/>
          </a:p>
          <a:p>
            <a:r>
              <a:rPr lang="en-GB" sz="2400" dirty="0">
                <a:hlinkClick r:id="rId5"/>
              </a:rPr>
              <a:t>Same people that gave the presentation </a:t>
            </a:r>
          </a:p>
          <a:p>
            <a:r>
              <a:rPr lang="en-GB" sz="2400" dirty="0">
                <a:hlinkClick r:id="rId5"/>
              </a:rPr>
              <a:t>Last week.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699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BD3F19-E840-3D00-E235-371882829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r="34310" b="37452"/>
          <a:stretch/>
        </p:blipFill>
        <p:spPr>
          <a:xfrm>
            <a:off x="4731781" y="2354893"/>
            <a:ext cx="7331220" cy="38910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ABECE-B2EC-1FB5-2AC9-E1DD34DD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68"/>
            <a:ext cx="10515600" cy="1325563"/>
          </a:xfrm>
        </p:spPr>
        <p:txBody>
          <a:bodyPr/>
          <a:lstStyle/>
          <a:p>
            <a:r>
              <a:rPr lang="en-GB" dirty="0"/>
              <a:t>‘v’ – shaped channel for stiffness and cooling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32485-507E-4A9D-6DAB-3B6A95877CBB}"/>
              </a:ext>
            </a:extLst>
          </p:cNvPr>
          <p:cNvSpPr txBox="1"/>
          <p:nvPr/>
        </p:nvSpPr>
        <p:spPr>
          <a:xfrm>
            <a:off x="369847" y="4044232"/>
            <a:ext cx="46160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MAPS sensors ~2x2 cm</a:t>
            </a:r>
            <a:br>
              <a:rPr lang="en-GB" sz="2400" dirty="0">
                <a:solidFill>
                  <a:srgbClr val="0070C0"/>
                </a:solidFill>
              </a:rPr>
            </a:br>
            <a:endParaRPr lang="en-GB" sz="2400" dirty="0">
              <a:solidFill>
                <a:srgbClr val="0070C0"/>
              </a:solidFill>
            </a:endParaRPr>
          </a:p>
          <a:p>
            <a:r>
              <a:rPr lang="en-GB" sz="2400" dirty="0">
                <a:solidFill>
                  <a:srgbClr val="0070C0"/>
                </a:solidFill>
              </a:rPr>
              <a:t>Shown is Kapton example</a:t>
            </a:r>
          </a:p>
          <a:p>
            <a:endParaRPr lang="en-GB" sz="2400" dirty="0">
              <a:solidFill>
                <a:srgbClr val="0070C0"/>
              </a:solidFill>
            </a:endParaRPr>
          </a:p>
          <a:p>
            <a:r>
              <a:rPr lang="en-GB" sz="2400" dirty="0">
                <a:solidFill>
                  <a:srgbClr val="0070C0"/>
                </a:solidFill>
              </a:rPr>
              <a:t>Final version will be carbon fibre</a:t>
            </a:r>
          </a:p>
          <a:p>
            <a:endParaRPr lang="en-GB" sz="2400" dirty="0">
              <a:solidFill>
                <a:srgbClr val="0070C0"/>
              </a:solidFill>
            </a:endParaRPr>
          </a:p>
          <a:p>
            <a:r>
              <a:rPr lang="en-GB" sz="2400" dirty="0">
                <a:solidFill>
                  <a:srgbClr val="0070C0"/>
                </a:solidFill>
              </a:rPr>
              <a:t>Full 18-sensor long stave mass = 2 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7" y="1874907"/>
            <a:ext cx="3438488" cy="19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47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E026-5E1A-1AF2-284B-C88E82DB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Mu3E – MAPS sensors at Oxford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836816-642F-B488-F9D1-A61738C2BA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0574"/>
            <a:ext cx="5181600" cy="3901440"/>
          </a:xfrm>
        </p:spPr>
      </p:pic>
      <p:pic>
        <p:nvPicPr>
          <p:cNvPr id="6" name="Content Placeholder 5" descr="A close-up of a ruler">
            <a:extLst>
              <a:ext uri="{FF2B5EF4-FFF2-40B4-BE49-F238E27FC236}">
                <a16:creationId xmlns:a16="http://schemas.microsoft.com/office/drawing/2014/main" id="{47AE876E-6D2D-933A-AF69-2E83650835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48" y="1685160"/>
            <a:ext cx="3894843" cy="517283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942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Smallest Sheet metal bender in the world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5"/>
          <a:stretch/>
        </p:blipFill>
        <p:spPr>
          <a:xfrm rot="5400000">
            <a:off x="8085080" y="2884882"/>
            <a:ext cx="4231895" cy="259572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6" r="27594"/>
          <a:stretch/>
        </p:blipFill>
        <p:spPr>
          <a:xfrm rot="5400000">
            <a:off x="4156535" y="2796966"/>
            <a:ext cx="4509406" cy="260958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14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r="32247"/>
          <a:stretch/>
        </p:blipFill>
        <p:spPr>
          <a:xfrm rot="5400000">
            <a:off x="303581" y="2169777"/>
            <a:ext cx="4338240" cy="36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8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it do?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3"/>
          <a:stretch/>
        </p:blipFill>
        <p:spPr>
          <a:xfrm rot="5400000">
            <a:off x="297371" y="2325741"/>
            <a:ext cx="4296751" cy="302664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20673" r="71151" b="44533"/>
          <a:stretch/>
        </p:blipFill>
        <p:spPr>
          <a:xfrm rot="5400000">
            <a:off x="7022144" y="1674889"/>
            <a:ext cx="2730150" cy="469726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15</a:t>
            </a:fld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69085" y="3356975"/>
            <a:ext cx="6350696" cy="66654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24718" y="5453134"/>
            <a:ext cx="3350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 flex bent to right angle </a:t>
            </a:r>
            <a:br>
              <a:rPr lang="en-GB" dirty="0"/>
            </a:br>
            <a:r>
              <a:rPr lang="en-GB" dirty="0"/>
              <a:t>Al can only bend once…unreliable</a:t>
            </a:r>
          </a:p>
        </p:txBody>
      </p:sp>
    </p:spTree>
    <p:extLst>
      <p:ext uri="{BB962C8B-B14F-4D97-AF65-F5344CB8AC3E}">
        <p14:creationId xmlns:p14="http://schemas.microsoft.com/office/powerpoint/2010/main" val="444382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C024-ECAE-496A-C44F-C2B6B25BF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worry - Yield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FA73A-D0E5-ABE0-4598-1956B6495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Imagine we can spend on twice as many wafers as strictly needed. </a:t>
            </a:r>
          </a:p>
          <a:p>
            <a:r>
              <a:rPr lang="en-GB" dirty="0"/>
              <a:t>What is required yield for a 9 RSU sensor?</a:t>
            </a:r>
          </a:p>
          <a:p>
            <a:pPr lvl="1"/>
            <a:r>
              <a:rPr lang="en-GB" dirty="0"/>
              <a:t>Require a per-wafer yield of 50%</a:t>
            </a:r>
          </a:p>
          <a:p>
            <a:pPr lvl="1"/>
            <a:r>
              <a:rPr lang="en-GB" dirty="0"/>
              <a:t>Entire sensor thrown away if one RSU is defective.</a:t>
            </a:r>
          </a:p>
          <a:p>
            <a:r>
              <a:rPr lang="en-GB" dirty="0"/>
              <a:t>Individual RSU yield needed = 92.6%  (89% for 6 RSU-long sensor)</a:t>
            </a:r>
          </a:p>
          <a:p>
            <a:r>
              <a:rPr lang="en-GB" dirty="0"/>
              <a:t>MU3e Experience so far – 70% yield after thinning (70 um), per RSU</a:t>
            </a:r>
          </a:p>
          <a:p>
            <a:pPr lvl="1"/>
            <a:r>
              <a:rPr lang="en-GB" dirty="0"/>
              <a:t>Anyone know how Alice will mitigate this problem? </a:t>
            </a:r>
          </a:p>
          <a:p>
            <a:pPr lvl="1"/>
            <a:r>
              <a:rPr lang="en-GB" dirty="0"/>
              <a:t>Back to individual RSU’s mounted on stave structure. </a:t>
            </a:r>
          </a:p>
          <a:p>
            <a:r>
              <a:rPr lang="en-GB" b="1" dirty="0">
                <a:solidFill>
                  <a:srgbClr val="C00000"/>
                </a:solidFill>
              </a:rPr>
              <a:t>But then – ALICE has to solve this problem too?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781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37DE-E987-49C4-BBAA-38499601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Separate MAPS  - Potential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D78BB-3034-4B37-A2A1-CBA301786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8445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GB" dirty="0"/>
              <a:t>Yield improvements are obvious, only use the MAPS sensors that work on the wafer</a:t>
            </a:r>
          </a:p>
          <a:p>
            <a:r>
              <a:rPr lang="en-GB" dirty="0"/>
              <a:t>More efficient wafer area usage – no stitching required</a:t>
            </a:r>
          </a:p>
          <a:p>
            <a:pPr lvl="1"/>
            <a:r>
              <a:rPr lang="en-GB" b="1" dirty="0"/>
              <a:t>Fill the wafer with chips (need about ½ the wavers if yield is the same)</a:t>
            </a:r>
          </a:p>
          <a:p>
            <a:endParaRPr lang="en-GB" dirty="0"/>
          </a:p>
          <a:p>
            <a:r>
              <a:rPr lang="en-GB" dirty="0"/>
              <a:t>Fewer (maybe no) wire bonds and the stress introduced by wire bonding. </a:t>
            </a:r>
          </a:p>
          <a:p>
            <a:r>
              <a:rPr lang="en-GB" dirty="0"/>
              <a:t>Do we even need a substrate? Use tension to hold sensors in place. </a:t>
            </a:r>
          </a:p>
          <a:p>
            <a:endParaRPr lang="en-GB" dirty="0"/>
          </a:p>
          <a:p>
            <a:r>
              <a:rPr lang="en-GB" b="1" dirty="0">
                <a:solidFill>
                  <a:srgbClr val="C00000"/>
                </a:solidFill>
              </a:rPr>
              <a:t>Now - Let’s be provocative!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324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27A1-E725-4DF0-9C60-BE47DC2C4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kinds of Sensors we could make with air cooling and flex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2A6DD-EFFA-443F-B8FF-D61DFC93E2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Why constrained by flat structures? </a:t>
            </a:r>
          </a:p>
          <a:p>
            <a:endParaRPr lang="en-GB" dirty="0"/>
          </a:p>
          <a:p>
            <a:r>
              <a:rPr lang="en-GB" dirty="0"/>
              <a:t>Use tension to maintain shapes</a:t>
            </a:r>
          </a:p>
          <a:p>
            <a:endParaRPr lang="en-GB" dirty="0"/>
          </a:p>
          <a:p>
            <a:r>
              <a:rPr lang="en-GB" dirty="0"/>
              <a:t>Concentric spheres might not be insane.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FC7B6E-AA7F-4E86-963A-EF37060CC3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6994"/>
            <a:ext cx="6011778" cy="33816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729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641"/>
            <a:ext cx="10515600" cy="1325563"/>
          </a:xfrm>
        </p:spPr>
        <p:txBody>
          <a:bodyPr/>
          <a:lstStyle/>
          <a:p>
            <a:r>
              <a:rPr lang="en-GB" dirty="0" err="1"/>
              <a:t>Stiched</a:t>
            </a:r>
            <a:r>
              <a:rPr lang="en-GB" dirty="0"/>
              <a:t> MAPS metal traces -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92" y="1525000"/>
            <a:ext cx="4862215" cy="4351338"/>
          </a:xfrm>
        </p:spPr>
        <p:txBody>
          <a:bodyPr/>
          <a:lstStyle/>
          <a:p>
            <a:r>
              <a:rPr lang="en-GB" dirty="0"/>
              <a:t>144 Data lines alone</a:t>
            </a:r>
          </a:p>
          <a:p>
            <a:r>
              <a:rPr lang="en-GB" dirty="0"/>
              <a:t>Longest running 2 running full length of sensor</a:t>
            </a:r>
          </a:p>
          <a:p>
            <a:r>
              <a:rPr lang="en-GB" dirty="0"/>
              <a:t>~100 um pitch would do it</a:t>
            </a:r>
          </a:p>
          <a:p>
            <a:pPr lvl="1"/>
            <a:r>
              <a:rPr lang="en-GB" dirty="0"/>
              <a:t>50 um traces of metal layers on stitched RSU’s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How are simulations/tests of 160 Mbps going, driving a 30cm Al line that is 50 um wide?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415" y="2530258"/>
            <a:ext cx="6584701" cy="384056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192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6467-5D90-456B-83E9-B15FD31E6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Micro Pattern Technologies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7452C0-B673-4CF2-B264-36068120FD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@CERN</a:t>
            </a:r>
          </a:p>
          <a:p>
            <a:r>
              <a:rPr lang="en-GB" dirty="0"/>
              <a:t>Rui De Oliveira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00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C5D3D-2505-459F-909A-5B731D13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97" y="188912"/>
            <a:ext cx="3932237" cy="1600200"/>
          </a:xfrm>
        </p:spPr>
        <p:txBody>
          <a:bodyPr/>
          <a:lstStyle/>
          <a:p>
            <a:r>
              <a:rPr lang="en-GB" dirty="0"/>
              <a:t>Example of 25um Si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775AE8-FABF-478A-A0BB-3893AE65E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83188" y="1997813"/>
            <a:ext cx="6172200" cy="285284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AA9C3-C0E1-4F21-A75A-DB1AA4FF3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Silicon thinned to 25um and vacuum encapsulated in Kapton. </a:t>
            </a:r>
          </a:p>
          <a:p>
            <a:r>
              <a:rPr lang="en-GB" sz="2000" dirty="0"/>
              <a:t>Adds Bending strength and improves reliability on bend.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42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MAPS connection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743" y="2088672"/>
            <a:ext cx="5181600" cy="4351338"/>
          </a:xfrm>
        </p:spPr>
        <p:txBody>
          <a:bodyPr/>
          <a:lstStyle/>
          <a:p>
            <a:r>
              <a:rPr lang="en-GB" dirty="0"/>
              <a:t>Process</a:t>
            </a:r>
          </a:p>
          <a:p>
            <a:r>
              <a:rPr lang="en-GB" dirty="0"/>
              <a:t>Glues are films</a:t>
            </a:r>
          </a:p>
          <a:p>
            <a:pPr lvl="1"/>
            <a:r>
              <a:rPr lang="en-GB" dirty="0"/>
              <a:t>Material and thickness control</a:t>
            </a:r>
          </a:p>
          <a:p>
            <a:r>
              <a:rPr lang="en-GB" dirty="0"/>
              <a:t>General process is shown (Cu)</a:t>
            </a:r>
          </a:p>
          <a:p>
            <a:r>
              <a:rPr lang="en-GB" dirty="0"/>
              <a:t>Al Technique was developed first</a:t>
            </a:r>
          </a:p>
          <a:p>
            <a:pPr lvl="1"/>
            <a:r>
              <a:rPr lang="en-GB" dirty="0"/>
              <a:t>Via’s – vacuum plating directly</a:t>
            </a:r>
          </a:p>
          <a:p>
            <a:r>
              <a:rPr lang="en-GB" sz="2000" dirty="0"/>
              <a:t>Ref: NIM V1046, 11 Jan 2023, 167673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91" y="2455101"/>
            <a:ext cx="6758199" cy="354486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20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72BD9-44D9-4D0B-93DA-11296276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FA4CB-CB6F-404C-8207-91C5E84B1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6697481" cy="4696097"/>
          </a:xfrm>
        </p:spPr>
        <p:txBody>
          <a:bodyPr>
            <a:normAutofit/>
          </a:bodyPr>
          <a:lstStyle/>
          <a:p>
            <a:r>
              <a:rPr lang="en-GB" sz="2400" dirty="0"/>
              <a:t>Start with stave substrate material – Peek, Carbon fibre, etc </a:t>
            </a:r>
          </a:p>
          <a:p>
            <a:pPr lvl="1"/>
            <a:r>
              <a:rPr lang="en-GB" sz="2200" dirty="0">
                <a:solidFill>
                  <a:schemeClr val="accent2">
                    <a:lumMod val="50000"/>
                  </a:schemeClr>
                </a:solidFill>
              </a:rPr>
              <a:t>This one is Aluminium</a:t>
            </a:r>
          </a:p>
          <a:p>
            <a:endParaRPr lang="en-GB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Glue Kapton on substrate sticky side up. (glue film)</a:t>
            </a:r>
          </a:p>
          <a:p>
            <a:endParaRPr lang="en-GB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Pick and place chips with precision (~20um in this case)</a:t>
            </a: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Place tape over top and etch holes and plate 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Remove substrate (or leave for rigidity). 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8D830C99-BD6D-4A74-831E-98C426D13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2050" y="1841504"/>
            <a:ext cx="6861530" cy="317146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484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5811-83FE-4B57-B996-CB321073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9 chip result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C722F-C148-40BB-A906-B42C2470C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section showing through-holes.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A270D-1794-4303-BE91-66034A791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All 9 chips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FEEBE02-79E5-47FC-902F-61DD4BEA80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6960" y="3495844"/>
            <a:ext cx="3684588" cy="1703050"/>
          </a:xfrm>
        </p:spPr>
      </p:pic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14162D61-5304-4F1B-8907-37087F34F9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6" t="49023" r="48100" b="6328"/>
          <a:stretch/>
        </p:blipFill>
        <p:spPr>
          <a:xfrm rot="5400000">
            <a:off x="1927367" y="1768475"/>
            <a:ext cx="2982628" cy="515778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5C228B-8FD7-4DD0-9244-FAB7E70C0E32}"/>
              </a:ext>
            </a:extLst>
          </p:cNvPr>
          <p:cNvSpPr/>
          <p:nvPr/>
        </p:nvSpPr>
        <p:spPr>
          <a:xfrm>
            <a:off x="8403220" y="4259484"/>
            <a:ext cx="532436" cy="289367"/>
          </a:xfrm>
          <a:prstGeom prst="round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FE264B-BEE8-494E-B3C7-964B368B1CA9}"/>
              </a:ext>
            </a:extLst>
          </p:cNvPr>
          <p:cNvCxnSpPr/>
          <p:nvPr/>
        </p:nvCxnSpPr>
        <p:spPr>
          <a:xfrm flipH="1">
            <a:off x="6096000" y="4548851"/>
            <a:ext cx="2411392" cy="1289832"/>
          </a:xfrm>
          <a:prstGeom prst="straightConnector1">
            <a:avLst/>
          </a:prstGeom>
          <a:ln w="571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06732F-BDAE-415C-92F6-69EB0C79C2B8}"/>
              </a:ext>
            </a:extLst>
          </p:cNvPr>
          <p:cNvCxnSpPr>
            <a:cxnSpLocks/>
          </p:cNvCxnSpPr>
          <p:nvPr/>
        </p:nvCxnSpPr>
        <p:spPr>
          <a:xfrm flipH="1" flipV="1">
            <a:off x="5991828" y="2856054"/>
            <a:ext cx="2411392" cy="1403430"/>
          </a:xfrm>
          <a:prstGeom prst="straightConnector1">
            <a:avLst/>
          </a:prstGeom>
          <a:ln w="571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A97DF2-BC0D-439A-B3BF-3B0E53D6ABDD}"/>
              </a:ext>
            </a:extLst>
          </p:cNvPr>
          <p:cNvSpPr txBox="1"/>
          <p:nvPr/>
        </p:nvSpPr>
        <p:spPr>
          <a:xfrm>
            <a:off x="9301347" y="45706"/>
            <a:ext cx="27653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Critical step:</a:t>
            </a:r>
          </a:p>
          <a:p>
            <a:r>
              <a:rPr lang="en-GB" sz="2000" dirty="0"/>
              <a:t>Must remove Al-Oxide </a:t>
            </a:r>
            <a:br>
              <a:rPr lang="en-GB" sz="2000" dirty="0"/>
            </a:br>
            <a:r>
              <a:rPr lang="en-GB" sz="2000" dirty="0"/>
              <a:t>from chip pads. </a:t>
            </a:r>
            <a:br>
              <a:rPr lang="en-GB" sz="2000" dirty="0"/>
            </a:br>
            <a:r>
              <a:rPr lang="en-GB" sz="2000" dirty="0"/>
              <a:t>Done with plasma beam </a:t>
            </a:r>
          </a:p>
          <a:p>
            <a:r>
              <a:rPr lang="en-GB" sz="2000" dirty="0"/>
              <a:t>At low pressure. </a:t>
            </a:r>
            <a:br>
              <a:rPr lang="en-GB" sz="2000" dirty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Then Al deposited to </a:t>
            </a:r>
          </a:p>
          <a:p>
            <a:r>
              <a:rPr lang="en-GB" sz="2000" dirty="0"/>
              <a:t>Plate the holes. </a:t>
            </a:r>
          </a:p>
          <a:p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313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581D-A82B-4C46-8EBA-EA60A582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Plated through Holes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EF90E-ADAC-41F8-9352-EDC4658FB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131" y="2270343"/>
            <a:ext cx="4536894" cy="4225834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sz="2000" dirty="0"/>
              <a:t>Holes plated through to the MAPS sensors below. </a:t>
            </a:r>
          </a:p>
          <a:p>
            <a:endParaRPr lang="en-GB" sz="2000" dirty="0"/>
          </a:p>
          <a:p>
            <a:r>
              <a:rPr lang="en-GB" sz="2000" dirty="0"/>
              <a:t>Via – 200 um </a:t>
            </a:r>
            <a:r>
              <a:rPr lang="en-GB" sz="2000" dirty="0" err="1"/>
              <a:t>dia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solidFill>
                  <a:srgbClr val="7030A0"/>
                </a:solidFill>
              </a:rPr>
              <a:t>Pads are large in this case ~1.2 mm on long end.</a:t>
            </a:r>
            <a:br>
              <a:rPr lang="en-GB" sz="2000" dirty="0">
                <a:solidFill>
                  <a:srgbClr val="7030A0"/>
                </a:solidFill>
              </a:rPr>
            </a:br>
            <a:endParaRPr lang="en-GB" sz="2000" dirty="0">
              <a:solidFill>
                <a:srgbClr val="7030A0"/>
              </a:solidFill>
            </a:endParaRPr>
          </a:p>
          <a:p>
            <a:r>
              <a:rPr lang="en-GB" sz="2000" dirty="0">
                <a:solidFill>
                  <a:srgbClr val="7030A0"/>
                </a:solidFill>
              </a:rPr>
              <a:t>Pads could be 400 um and round as minimum size. </a:t>
            </a:r>
          </a:p>
          <a:p>
            <a:endParaRPr lang="en-GB" sz="20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37BA383-C6B8-49D7-8B9B-86208C7B1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6" t="49023" r="48100" b="6328"/>
          <a:stretch/>
        </p:blipFill>
        <p:spPr>
          <a:xfrm rot="5400000">
            <a:off x="6006996" y="-601858"/>
            <a:ext cx="5101388" cy="7219506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302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E8286-FEBB-43B1-9F06-032E7408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94" y="102192"/>
            <a:ext cx="3932237" cy="1600200"/>
          </a:xfrm>
        </p:spPr>
        <p:txBody>
          <a:bodyPr/>
          <a:lstStyle/>
          <a:p>
            <a:r>
              <a:rPr lang="en-GB" dirty="0"/>
              <a:t>Fully completed sensor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0A8E9B-3AED-44AD-8B60-121FE6B1D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0807" r="30007" b="3609"/>
          <a:stretch/>
        </p:blipFill>
        <p:spPr>
          <a:xfrm rot="5400000">
            <a:off x="5360808" y="-458149"/>
            <a:ext cx="6311670" cy="748923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3EF7A-1910-46E8-8B77-F2051F337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394" y="1900645"/>
            <a:ext cx="4489857" cy="4147457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Individual MAPS chips aligned and encapsulated inside Kapton.</a:t>
            </a:r>
          </a:p>
          <a:p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Si chips Thinned to 25 um</a:t>
            </a: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(thinning effects yield)</a:t>
            </a:r>
          </a:p>
          <a:p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Top surface has full connectivity across the whole sensor</a:t>
            </a:r>
          </a:p>
          <a:p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No structure needed for cooling if air-flow is sufficient.  Consider using tension to hold in place rather than a substrate. </a:t>
            </a:r>
          </a:p>
          <a:p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63006E-3D81-4EA0-92BB-948D6C246FF7}"/>
              </a:ext>
            </a:extLst>
          </p:cNvPr>
          <p:cNvCxnSpPr>
            <a:cxnSpLocks/>
          </p:cNvCxnSpPr>
          <p:nvPr/>
        </p:nvCxnSpPr>
        <p:spPr>
          <a:xfrm>
            <a:off x="4454434" y="2011680"/>
            <a:ext cx="6087292" cy="2547258"/>
          </a:xfrm>
          <a:prstGeom prst="straightConnector1">
            <a:avLst/>
          </a:prstGeom>
          <a:ln w="920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1F9E26-9D9E-4572-BCD4-EFD79E6AFFB2}"/>
              </a:ext>
            </a:extLst>
          </p:cNvPr>
          <p:cNvCxnSpPr>
            <a:cxnSpLocks/>
          </p:cNvCxnSpPr>
          <p:nvPr/>
        </p:nvCxnSpPr>
        <p:spPr>
          <a:xfrm>
            <a:off x="4454434" y="2011680"/>
            <a:ext cx="4402183" cy="1227910"/>
          </a:xfrm>
          <a:prstGeom prst="straightConnector1">
            <a:avLst/>
          </a:prstGeom>
          <a:ln w="920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61A798-BD79-4B14-97FB-9AE1B7F7928B}"/>
              </a:ext>
            </a:extLst>
          </p:cNvPr>
          <p:cNvCxnSpPr>
            <a:cxnSpLocks/>
          </p:cNvCxnSpPr>
          <p:nvPr/>
        </p:nvCxnSpPr>
        <p:spPr>
          <a:xfrm flipV="1">
            <a:off x="4454434" y="1802675"/>
            <a:ext cx="2795452" cy="209005"/>
          </a:xfrm>
          <a:prstGeom prst="straightConnector1">
            <a:avLst/>
          </a:prstGeom>
          <a:ln w="920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98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6467-5D90-456B-83E9-B15FD31E6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Oxford Physics Microstructure Detector Lab. </a:t>
            </a:r>
            <a:br>
              <a:rPr lang="en-GB" dirty="0"/>
            </a:br>
            <a:r>
              <a:rPr lang="en-GB" dirty="0">
                <a:hlinkClick r:id="rId2"/>
              </a:rPr>
              <a:t>(OPMD)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7452C0-B673-4CF2-B264-36068120FD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Richard Plackett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992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758</Words>
  <Application>Microsoft Office PowerPoint</Application>
  <PresentationFormat>Widescreen</PresentationFormat>
  <Paragraphs>141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A Tale of Two Labs</vt:lpstr>
      <vt:lpstr>Micro Pattern Technologies Workshop</vt:lpstr>
      <vt:lpstr>Example of 25um Si</vt:lpstr>
      <vt:lpstr>The MAPS connection Process</vt:lpstr>
      <vt:lpstr>The Process</vt:lpstr>
      <vt:lpstr>9 chip result</vt:lpstr>
      <vt:lpstr>Plated through Holes</vt:lpstr>
      <vt:lpstr>Fully completed sensor</vt:lpstr>
      <vt:lpstr>Oxford Physics Microstructure Detector Lab.  (OPMD)</vt:lpstr>
      <vt:lpstr>MU3e cable examples @ OPMD</vt:lpstr>
      <vt:lpstr>Tab-bonding: The movie </vt:lpstr>
      <vt:lpstr>‘v’ – shaped channel for stiffness and cooling</vt:lpstr>
      <vt:lpstr>Mu3E – MAPS sensors at Oxford </vt:lpstr>
      <vt:lpstr>The Smallest Sheet metal bender in the world</vt:lpstr>
      <vt:lpstr>What’s it do?</vt:lpstr>
      <vt:lpstr>One worry - Yield issues</vt:lpstr>
      <vt:lpstr>Separate MAPS  - Potential advantages</vt:lpstr>
      <vt:lpstr>The kinds of Sensors we could make with air cooling and flex sensors</vt:lpstr>
      <vt:lpstr>Stiched MAPS metal traces -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 Pattern Technologies Workshop</dc:title>
  <dc:creator>Todd Huffman</dc:creator>
  <cp:lastModifiedBy>Todd Huffman</cp:lastModifiedBy>
  <cp:revision>32</cp:revision>
  <dcterms:created xsi:type="dcterms:W3CDTF">2023-09-27T13:57:23Z</dcterms:created>
  <dcterms:modified xsi:type="dcterms:W3CDTF">2023-10-11T15:03:41Z</dcterms:modified>
</cp:coreProperties>
</file>