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8"/>
  </p:notesMasterIdLst>
  <p:sldIdLst>
    <p:sldId id="256" r:id="rId5"/>
    <p:sldId id="5685" r:id="rId6"/>
    <p:sldId id="5686" r:id="rId7"/>
    <p:sldId id="5687" r:id="rId8"/>
    <p:sldId id="5694" r:id="rId9"/>
    <p:sldId id="5689" r:id="rId10"/>
    <p:sldId id="5688" r:id="rId11"/>
    <p:sldId id="5691" r:id="rId12"/>
    <p:sldId id="5690" r:id="rId13"/>
    <p:sldId id="5769" r:id="rId14"/>
    <p:sldId id="5693" r:id="rId15"/>
    <p:sldId id="5692" r:id="rId16"/>
    <p:sldId id="268" r:id="rId17"/>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300"/>
    <a:srgbClr val="FF40FF"/>
    <a:srgbClr val="9437FF"/>
    <a:srgbClr val="0432FF"/>
    <a:srgbClr val="30519D"/>
    <a:srgbClr val="2440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09" autoAdjust="0"/>
    <p:restoredTop sz="93447" autoAdjust="0"/>
  </p:normalViewPr>
  <p:slideViewPr>
    <p:cSldViewPr snapToGrid="0">
      <p:cViewPr varScale="1">
        <p:scale>
          <a:sx n="189" d="100"/>
          <a:sy n="189" d="100"/>
        </p:scale>
        <p:origin x="1680" y="176"/>
      </p:cViewPr>
      <p:guideLst>
        <p:guide orient="horz" pos="2040"/>
        <p:guide pos="2880"/>
      </p:guideLst>
    </p:cSldViewPr>
  </p:slideViewPr>
  <p:notesTextViewPr>
    <p:cViewPr>
      <p:scale>
        <a:sx n="1" d="1"/>
        <a:sy n="1" d="1"/>
      </p:scale>
      <p:origin x="0" y="0"/>
    </p:cViewPr>
  </p:notesTextViewPr>
  <p:sorterViewPr>
    <p:cViewPr varScale="1">
      <p:scale>
        <a:sx n="100" d="100"/>
        <a:sy n="100" d="100"/>
      </p:scale>
      <p:origin x="0" y="-32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ECFAD0DF-F63F-4951-88B8-7E7D2CB1BA02}" type="datetimeFigureOut">
              <a:rPr lang="en-US" smtClean="0"/>
              <a:t>10/5/23</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58010FB5-4D6F-42F5-A809-7A1093A9D772}" type="slidenum">
              <a:rPr lang="en-US" smtClean="0"/>
              <a:t>‹#›</a:t>
            </a:fld>
            <a:endParaRPr lang="en-US" dirty="0"/>
          </a:p>
        </p:txBody>
      </p:sp>
    </p:spTree>
    <p:extLst>
      <p:ext uri="{BB962C8B-B14F-4D97-AF65-F5344CB8AC3E}">
        <p14:creationId xmlns:p14="http://schemas.microsoft.com/office/powerpoint/2010/main" val="1483142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1"/>
          <p:cNvSpPr>
            <a:spLocks noGrp="1"/>
          </p:cNvSpPr>
          <p:nvPr>
            <p:ph type="ctrTitle"/>
          </p:nvPr>
        </p:nvSpPr>
        <p:spPr>
          <a:xfrm>
            <a:off x="4056185" y="2790092"/>
            <a:ext cx="4741984" cy="1774948"/>
          </a:xfrm>
        </p:spPr>
        <p:txBody>
          <a:bodyPr anchor="b">
            <a:normAutofit/>
          </a:bodyPr>
          <a:lstStyle>
            <a:lvl1pPr algn="r">
              <a:defRPr sz="4400" b="0" i="0">
                <a:solidFill>
                  <a:schemeClr val="bg1"/>
                </a:solidFill>
                <a:latin typeface="Arial" charset="0"/>
                <a:ea typeface="Arial" charset="0"/>
                <a:cs typeface="Arial" charset="0"/>
              </a:defRPr>
            </a:lvl1pPr>
          </a:lstStyle>
          <a:p>
            <a:r>
              <a:rPr lang="en-US"/>
              <a:t>Click to edit Master title style</a:t>
            </a:r>
          </a:p>
        </p:txBody>
      </p:sp>
      <p:sp>
        <p:nvSpPr>
          <p:cNvPr id="3" name="Subtitle 2"/>
          <p:cNvSpPr>
            <a:spLocks noGrp="1"/>
          </p:cNvSpPr>
          <p:nvPr>
            <p:ph type="subTitle" idx="1"/>
          </p:nvPr>
        </p:nvSpPr>
        <p:spPr>
          <a:xfrm>
            <a:off x="4056185" y="4642339"/>
            <a:ext cx="4741984" cy="580292"/>
          </a:xfrm>
        </p:spPr>
        <p:txBody>
          <a:bodyPr/>
          <a:lstStyle>
            <a:lvl1pPr marL="0" indent="0" algn="r">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0519D"/>
                </a:solidFill>
                <a:latin typeface="Arial" charset="0"/>
                <a:ea typeface="Arial" charset="0"/>
                <a:cs typeface="Arial"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997212" y="6439090"/>
            <a:ext cx="2057400" cy="365125"/>
          </a:xfrm>
        </p:spPr>
        <p:txBody>
          <a:bodyPr/>
          <a:lstStyle/>
          <a:p>
            <a:fld id="{893C5830-40F3-F04E-B2E3-10E6672BA8F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003188" y="6445998"/>
            <a:ext cx="2057400" cy="365125"/>
          </a:xfrm>
        </p:spPr>
        <p:txBody>
          <a:bodyPr/>
          <a:lstStyle/>
          <a:p>
            <a:fld id="{893C5830-40F3-F04E-B2E3-10E6672BA8FF}"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021117" y="6440021"/>
            <a:ext cx="2057400" cy="365125"/>
          </a:xfrm>
        </p:spPr>
        <p:txBody>
          <a:bodyPr/>
          <a:lstStyle/>
          <a:p>
            <a:fld id="{893C5830-40F3-F04E-B2E3-10E6672BA8FF}"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003188" y="6445998"/>
            <a:ext cx="2057400" cy="365125"/>
          </a:xfrm>
        </p:spPr>
        <p:txBody>
          <a:bodyPr/>
          <a:lstStyle/>
          <a:p>
            <a:fld id="{893C5830-40F3-F04E-B2E3-10E6672BA8FF}"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7003188" y="6440021"/>
            <a:ext cx="2057400" cy="365125"/>
          </a:xfrm>
        </p:spPr>
        <p:txBody>
          <a:bodyPr/>
          <a:lstStyle/>
          <a:p>
            <a:fld id="{893C5830-40F3-F04E-B2E3-10E6672BA8F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997212" y="6445998"/>
            <a:ext cx="2057400" cy="365125"/>
          </a:xfrm>
        </p:spPr>
        <p:txBody>
          <a:bodyPr/>
          <a:lstStyle/>
          <a:p>
            <a:fld id="{893C5830-40F3-F04E-B2E3-10E6672BA8F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8548"/>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latin typeface="Arial" charset="0"/>
                <a:ea typeface="Arial" charset="0"/>
                <a:cs typeface="Arial" charset="0"/>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6997212" y="6356351"/>
            <a:ext cx="2057400" cy="365125"/>
          </a:xfrm>
          <a:prstGeom prst="rect">
            <a:avLst/>
          </a:prstGeom>
        </p:spPr>
        <p:txBody>
          <a:bodyPr vert="horz" lIns="91440" tIns="45720" rIns="91440" bIns="45720" rtlCol="0" anchor="ctr"/>
          <a:lstStyle>
            <a:lvl1pPr algn="r">
              <a:defRPr sz="1200">
                <a:solidFill>
                  <a:schemeClr val="bg1"/>
                </a:solidFill>
                <a:latin typeface="Arial" charset="0"/>
                <a:ea typeface="Arial" charset="0"/>
                <a:cs typeface="Arial" charset="0"/>
              </a:defRPr>
            </a:lvl1pPr>
          </a:lstStyle>
          <a:p>
            <a:fld id="{893C5830-40F3-F04E-B2E3-10E6672BA8FF}" type="slidenum">
              <a:rPr lang="en-US" smtClean="0"/>
              <a:pPr/>
              <a:t>‹#›</a:t>
            </a:fld>
            <a:endParaRPr lang="en-US" dirty="0"/>
          </a:p>
        </p:txBody>
      </p:sp>
      <p:pic>
        <p:nvPicPr>
          <p:cNvPr id="8" name="Picture 7"/>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0" y="0"/>
            <a:ext cx="9144000" cy="6858000"/>
          </a:xfrm>
          <a:prstGeom prst="rect">
            <a:avLst/>
          </a:prstGeom>
        </p:spPr>
      </p:pic>
    </p:spTree>
    <p:extLst>
      <p:ext uri="{BB962C8B-B14F-4D97-AF65-F5344CB8AC3E}">
        <p14:creationId xmlns:p14="http://schemas.microsoft.com/office/powerpoint/2010/main" val="1092360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brookhavenlab.sharepoint.com/:x:/s/EICPublicSharingDocs/EeICxMJ9vGtPtyq5g4qzcSwBKCqkHDj06KDdSvYQ7pxqrQ?e=38z3eb" TargetMode="External"/><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brookhavenlab.sharepoint.com/:f:/s/EICPublicSharingDocs/ErFsUhKVGgJEqeYfCqpjH_QB525OihwmpUKZnqiJZcIjqA?e=Dj6Smi" TargetMode="External"/><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brookhavenlab.sharepoint.com/:b:/s/EICPublicSharingDocs/EWvp4U5aoG9JuGuw5qt_HVoBlbamT5E_uHmDSA7mgCzs9Q?e=m4ckS8" TargetMode="External"/><Relationship Id="rId2" Type="http://schemas.openxmlformats.org/officeDocument/2006/relationships/hyperlink" Target="https://eic.jlab.org/Geometry/Detector/Detector-20230929162408.html" TargetMode="Externa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indico.bnl.gov/event/20385/" TargetMode="Externa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hyperlink" Target="https://indico.bnl.gov/event/20385/"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245E5-B96D-4C8D-947E-45F782E4165F}"/>
              </a:ext>
            </a:extLst>
          </p:cNvPr>
          <p:cNvSpPr>
            <a:spLocks noGrp="1"/>
          </p:cNvSpPr>
          <p:nvPr>
            <p:ph type="ctrTitle"/>
          </p:nvPr>
        </p:nvSpPr>
        <p:spPr>
          <a:xfrm>
            <a:off x="1915886" y="1654052"/>
            <a:ext cx="7089889" cy="1774948"/>
          </a:xfrm>
        </p:spPr>
        <p:txBody>
          <a:bodyPr>
            <a:normAutofit fontScale="90000"/>
          </a:bodyPr>
          <a:lstStyle/>
          <a:p>
            <a:r>
              <a:rPr lang="en-US" dirty="0"/>
              <a:t>EIC Project Update</a:t>
            </a:r>
            <a:br>
              <a:rPr lang="en-US" dirty="0"/>
            </a:br>
            <a:br>
              <a:rPr lang="en-US" dirty="0"/>
            </a:br>
            <a:endParaRPr lang="en-US" dirty="0"/>
          </a:p>
        </p:txBody>
      </p:sp>
      <p:sp>
        <p:nvSpPr>
          <p:cNvPr id="3" name="Subtitle 2">
            <a:extLst>
              <a:ext uri="{FF2B5EF4-FFF2-40B4-BE49-F238E27FC236}">
                <a16:creationId xmlns:a16="http://schemas.microsoft.com/office/drawing/2014/main" id="{35F1F55E-30EE-4C1A-8892-83A289C0D6EE}"/>
              </a:ext>
            </a:extLst>
          </p:cNvPr>
          <p:cNvSpPr>
            <a:spLocks noGrp="1"/>
          </p:cNvSpPr>
          <p:nvPr>
            <p:ph type="subTitle" idx="1"/>
          </p:nvPr>
        </p:nvSpPr>
        <p:spPr>
          <a:xfrm>
            <a:off x="3899422" y="3429000"/>
            <a:ext cx="5230906" cy="1980560"/>
          </a:xfrm>
        </p:spPr>
        <p:txBody>
          <a:bodyPr vert="horz" lIns="91440" tIns="45720" rIns="91440" bIns="45720" rtlCol="0" anchor="t">
            <a:normAutofit fontScale="85000" lnSpcReduction="20000"/>
          </a:bodyPr>
          <a:lstStyle/>
          <a:p>
            <a:endParaRPr lang="en-US" dirty="0">
              <a:effectLst/>
              <a:latin typeface="Arial"/>
              <a:cs typeface="Arial"/>
            </a:endParaRPr>
          </a:p>
          <a:p>
            <a:r>
              <a:rPr lang="en-US" dirty="0">
                <a:effectLst/>
              </a:rPr>
              <a:t>Elke </a:t>
            </a:r>
            <a:r>
              <a:rPr lang="en-US" dirty="0" err="1">
                <a:effectLst/>
              </a:rPr>
              <a:t>Aschenauer</a:t>
            </a:r>
            <a:r>
              <a:rPr lang="en-US" dirty="0">
                <a:effectLst/>
              </a:rPr>
              <a:t> and Rolf Ent</a:t>
            </a:r>
          </a:p>
          <a:p>
            <a:pPr>
              <a:lnSpc>
                <a:spcPct val="120000"/>
              </a:lnSpc>
            </a:pPr>
            <a:r>
              <a:rPr lang="en-US" dirty="0">
                <a:effectLst/>
              </a:rPr>
              <a:t>Co-Associate Directors for the Experimental Program</a:t>
            </a:r>
          </a:p>
          <a:p>
            <a:r>
              <a:rPr lang="en-US" dirty="0" err="1">
                <a:effectLst/>
              </a:rPr>
              <a:t>ePIC</a:t>
            </a:r>
            <a:r>
              <a:rPr lang="en-US" dirty="0">
                <a:effectLst/>
              </a:rPr>
              <a:t> </a:t>
            </a:r>
            <a:r>
              <a:rPr lang="en-US" dirty="0"/>
              <a:t>General</a:t>
            </a:r>
            <a:r>
              <a:rPr lang="en-US" dirty="0">
                <a:effectLst/>
              </a:rPr>
              <a:t> Meeting</a:t>
            </a:r>
          </a:p>
          <a:p>
            <a:r>
              <a:rPr lang="en-US" sz="1400" dirty="0"/>
              <a:t>October 5</a:t>
            </a:r>
            <a:r>
              <a:rPr lang="en-US" sz="1400" baseline="30000" dirty="0"/>
              <a:t>th</a:t>
            </a:r>
            <a:r>
              <a:rPr lang="en-US" sz="1400" dirty="0"/>
              <a:t>  </a:t>
            </a:r>
            <a:r>
              <a:rPr lang="en-US" sz="1400" dirty="0">
                <a:effectLst/>
              </a:rPr>
              <a:t>2023</a:t>
            </a:r>
          </a:p>
        </p:txBody>
      </p:sp>
    </p:spTree>
    <p:extLst>
      <p:ext uri="{BB962C8B-B14F-4D97-AF65-F5344CB8AC3E}">
        <p14:creationId xmlns:p14="http://schemas.microsoft.com/office/powerpoint/2010/main" val="3107237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391949A-465D-D04F-81F0-5DE969DAAF3C}"/>
              </a:ext>
            </a:extLst>
          </p:cNvPr>
          <p:cNvSpPr>
            <a:spLocks noGrp="1"/>
          </p:cNvSpPr>
          <p:nvPr>
            <p:ph type="sldNum" sz="quarter" idx="12"/>
          </p:nvPr>
        </p:nvSpPr>
        <p:spPr/>
        <p:txBody>
          <a:bodyPr/>
          <a:lstStyle/>
          <a:p>
            <a:fld id="{893C5830-40F3-F04E-B2E3-10E6672BA8FF}" type="slidenum">
              <a:rPr lang="en-US" smtClean="0"/>
              <a:pPr/>
              <a:t>10</a:t>
            </a:fld>
            <a:endParaRPr lang="en-US"/>
          </a:p>
        </p:txBody>
      </p:sp>
      <p:sp>
        <p:nvSpPr>
          <p:cNvPr id="4" name="Title 3">
            <a:extLst>
              <a:ext uri="{FF2B5EF4-FFF2-40B4-BE49-F238E27FC236}">
                <a16:creationId xmlns:a16="http://schemas.microsoft.com/office/drawing/2014/main" id="{8C347FD0-FEF4-9A4B-9868-B20545C2DF6C}"/>
              </a:ext>
            </a:extLst>
          </p:cNvPr>
          <p:cNvSpPr>
            <a:spLocks noGrp="1"/>
          </p:cNvSpPr>
          <p:nvPr>
            <p:ph type="title"/>
          </p:nvPr>
        </p:nvSpPr>
        <p:spPr>
          <a:xfrm>
            <a:off x="0" y="1"/>
            <a:ext cx="7886700" cy="494190"/>
          </a:xfrm>
        </p:spPr>
        <p:txBody>
          <a:bodyPr>
            <a:noAutofit/>
          </a:bodyPr>
          <a:lstStyle/>
          <a:p>
            <a:r>
              <a:rPr lang="en-US" sz="3200" dirty="0"/>
              <a:t>News from the Electronics Front</a:t>
            </a:r>
          </a:p>
        </p:txBody>
      </p:sp>
      <p:sp>
        <p:nvSpPr>
          <p:cNvPr id="2" name="TextBox 1">
            <a:extLst>
              <a:ext uri="{FF2B5EF4-FFF2-40B4-BE49-F238E27FC236}">
                <a16:creationId xmlns:a16="http://schemas.microsoft.com/office/drawing/2014/main" id="{72525CA8-EFBB-934F-9EDB-F26587A66C91}"/>
              </a:ext>
            </a:extLst>
          </p:cNvPr>
          <p:cNvSpPr txBox="1"/>
          <p:nvPr/>
        </p:nvSpPr>
        <p:spPr>
          <a:xfrm>
            <a:off x="3719250" y="540511"/>
            <a:ext cx="5317173" cy="3539430"/>
          </a:xfrm>
          <a:prstGeom prst="rect">
            <a:avLst/>
          </a:prstGeom>
          <a:noFill/>
        </p:spPr>
        <p:txBody>
          <a:bodyPr wrap="square" rtlCol="0">
            <a:spAutoFit/>
          </a:bodyPr>
          <a:lstStyle/>
          <a:p>
            <a:pPr marL="285750" indent="-285750">
              <a:buClr>
                <a:srgbClr val="0000FF"/>
              </a:buClr>
              <a:buFont typeface="Wingdings" pitchFamily="2" charset="2"/>
              <a:buChar char="§"/>
            </a:pPr>
            <a:r>
              <a:rPr lang="en-US" sz="1600" dirty="0"/>
              <a:t>Thanks to </a:t>
            </a:r>
            <a:r>
              <a:rPr lang="en-US" sz="1600" dirty="0" err="1"/>
              <a:t>ePIC</a:t>
            </a:r>
            <a:r>
              <a:rPr lang="en-US" sz="1600" dirty="0"/>
              <a:t> DAQ-Electronics WG conveners and CAMs improvements in numbers and definition of location</a:t>
            </a:r>
            <a:endParaRPr lang="en-US" sz="1600" dirty="0">
              <a:sym typeface="Wingdings" pitchFamily="2" charset="2"/>
            </a:endParaRPr>
          </a:p>
          <a:p>
            <a:pPr marL="285750" indent="-285750">
              <a:buClr>
                <a:srgbClr val="0000FF"/>
              </a:buClr>
              <a:buFont typeface="Wingdings" pitchFamily="2" charset="2"/>
              <a:buChar char="§"/>
            </a:pPr>
            <a:r>
              <a:rPr lang="en-US" sz="1600" dirty="0">
                <a:sym typeface="Wingdings" pitchFamily="2" charset="2"/>
              </a:rPr>
              <a:t>Same group is working with DSCs to define how much </a:t>
            </a:r>
            <a:r>
              <a:rPr lang="en-US" sz="1600" dirty="0" err="1"/>
              <a:t>VTRx</a:t>
            </a:r>
            <a:r>
              <a:rPr lang="en-US" sz="1600" dirty="0"/>
              <a:t>+ are needed </a:t>
            </a:r>
          </a:p>
          <a:p>
            <a:pPr>
              <a:buClr>
                <a:srgbClr val="0000FF"/>
              </a:buClr>
            </a:pPr>
            <a:r>
              <a:rPr lang="en-US" sz="1600" dirty="0"/>
              <a:t>     Rolf and I will evaluate how to make things work </a:t>
            </a:r>
          </a:p>
          <a:p>
            <a:pPr>
              <a:buClr>
                <a:srgbClr val="0000FF"/>
              </a:buClr>
            </a:pPr>
            <a:r>
              <a:rPr lang="en-US" sz="1600" dirty="0"/>
              <a:t>     through the project </a:t>
            </a:r>
            <a:r>
              <a:rPr lang="en-US" sz="1600" dirty="0">
                <a:solidFill>
                  <a:srgbClr val="0000FF"/>
                </a:solidFill>
                <a:sym typeface="Wingdings" pitchFamily="2" charset="2"/>
              </a:rPr>
              <a:t></a:t>
            </a:r>
            <a:r>
              <a:rPr lang="en-US" sz="1600" dirty="0">
                <a:sym typeface="Wingdings" pitchFamily="2" charset="2"/>
              </a:rPr>
              <a:t> can be easy or hard </a:t>
            </a:r>
          </a:p>
          <a:p>
            <a:pPr>
              <a:buClr>
                <a:srgbClr val="0000FF"/>
              </a:buClr>
            </a:pPr>
            <a:r>
              <a:rPr lang="en-US" sz="1600" dirty="0">
                <a:sym typeface="Wingdings" pitchFamily="2" charset="2"/>
              </a:rPr>
              <a:t>     depending on # </a:t>
            </a:r>
            <a:r>
              <a:rPr lang="en-US" sz="1600" dirty="0" err="1"/>
              <a:t>VTRx</a:t>
            </a:r>
            <a:r>
              <a:rPr lang="en-US" sz="1600" dirty="0"/>
              <a:t>+ and process to get the, from  </a:t>
            </a:r>
          </a:p>
          <a:p>
            <a:pPr>
              <a:buClr>
                <a:srgbClr val="0000FF"/>
              </a:buClr>
            </a:pPr>
            <a:r>
              <a:rPr lang="en-US" sz="1600" dirty="0"/>
              <a:t>     CERN</a:t>
            </a:r>
          </a:p>
          <a:p>
            <a:pPr marL="285750" indent="-285750">
              <a:buClr>
                <a:srgbClr val="0000FF"/>
              </a:buClr>
              <a:buFont typeface="Wingdings" pitchFamily="2" charset="2"/>
              <a:buChar char="§"/>
            </a:pPr>
            <a:r>
              <a:rPr lang="en-US" sz="1600" dirty="0"/>
              <a:t>Need to finalize specifications for HGCROC for </a:t>
            </a:r>
            <a:r>
              <a:rPr lang="en-US" sz="1600" dirty="0" err="1"/>
              <a:t>ECals</a:t>
            </a:r>
            <a:r>
              <a:rPr lang="en-US" sz="1600" dirty="0"/>
              <a:t> and </a:t>
            </a:r>
            <a:r>
              <a:rPr lang="en-US" sz="1600" dirty="0" err="1"/>
              <a:t>HCals</a:t>
            </a:r>
            <a:endParaRPr lang="en-US" sz="1600" dirty="0"/>
          </a:p>
          <a:p>
            <a:pPr>
              <a:buClr>
                <a:srgbClr val="0000FF"/>
              </a:buClr>
            </a:pPr>
            <a:r>
              <a:rPr lang="en-US" sz="1600" dirty="0"/>
              <a:t>       </a:t>
            </a:r>
            <a:r>
              <a:rPr lang="en-US" sz="1600" dirty="0">
                <a:solidFill>
                  <a:srgbClr val="0000FF"/>
                </a:solidFill>
                <a:sym typeface="Wingdings" pitchFamily="2" charset="2"/>
              </a:rPr>
              <a:t></a:t>
            </a:r>
            <a:r>
              <a:rPr lang="en-US" sz="1600" dirty="0">
                <a:sym typeface="Wingdings" pitchFamily="2" charset="2"/>
              </a:rPr>
              <a:t> Norbert in contact with DSCs to finalize specs before </a:t>
            </a:r>
          </a:p>
          <a:p>
            <a:pPr>
              <a:buClr>
                <a:srgbClr val="0000FF"/>
              </a:buClr>
            </a:pPr>
            <a:r>
              <a:rPr lang="en-US" sz="1600" dirty="0">
                <a:sym typeface="Wingdings" pitchFamily="2" charset="2"/>
              </a:rPr>
              <a:t>             his visit to France  </a:t>
            </a:r>
          </a:p>
          <a:p>
            <a:pPr>
              <a:buClr>
                <a:srgbClr val="0000FF"/>
              </a:buClr>
            </a:pPr>
            <a:r>
              <a:rPr lang="en-US" sz="1600" dirty="0">
                <a:sym typeface="Wingdings" pitchFamily="2" charset="2"/>
              </a:rPr>
              <a:t>       </a:t>
            </a:r>
            <a:r>
              <a:rPr lang="en-US" sz="1600" dirty="0">
                <a:solidFill>
                  <a:srgbClr val="0000FF"/>
                </a:solidFill>
                <a:sym typeface="Wingdings" pitchFamily="2" charset="2"/>
              </a:rPr>
              <a:t></a:t>
            </a:r>
            <a:r>
              <a:rPr lang="en-US" sz="1600" dirty="0">
                <a:sym typeface="Wingdings" pitchFamily="2" charset="2"/>
              </a:rPr>
              <a:t> would like to have one more </a:t>
            </a:r>
            <a:r>
              <a:rPr lang="en-US" sz="1600" dirty="0" err="1">
                <a:sym typeface="Wingdings" pitchFamily="2" charset="2"/>
              </a:rPr>
              <a:t>Calo</a:t>
            </a:r>
            <a:r>
              <a:rPr lang="en-US" sz="1600" dirty="0">
                <a:sym typeface="Wingdings" pitchFamily="2" charset="2"/>
              </a:rPr>
              <a:t> or TIC meeting to </a:t>
            </a:r>
          </a:p>
          <a:p>
            <a:pPr>
              <a:buClr>
                <a:srgbClr val="0000FF"/>
              </a:buClr>
            </a:pPr>
            <a:r>
              <a:rPr lang="en-US" sz="1600" dirty="0">
                <a:sym typeface="Wingdings" pitchFamily="2" charset="2"/>
              </a:rPr>
              <a:t>             have everybody sign off on specs</a:t>
            </a:r>
            <a:endParaRPr lang="en-US" sz="1600" dirty="0"/>
          </a:p>
        </p:txBody>
      </p:sp>
      <p:pic>
        <p:nvPicPr>
          <p:cNvPr id="6" name="Picture 5" descr="Diagram&#10;&#10;Description automatically generated">
            <a:extLst>
              <a:ext uri="{FF2B5EF4-FFF2-40B4-BE49-F238E27FC236}">
                <a16:creationId xmlns:a16="http://schemas.microsoft.com/office/drawing/2014/main" id="{1956F0D7-5023-2946-BBB8-790608415B69}"/>
              </a:ext>
            </a:extLst>
          </p:cNvPr>
          <p:cNvPicPr>
            <a:picLocks noChangeAspect="1"/>
          </p:cNvPicPr>
          <p:nvPr/>
        </p:nvPicPr>
        <p:blipFill>
          <a:blip r:embed="rId2"/>
          <a:stretch>
            <a:fillRect/>
          </a:stretch>
        </p:blipFill>
        <p:spPr>
          <a:xfrm>
            <a:off x="75183" y="553495"/>
            <a:ext cx="3560609" cy="3252023"/>
          </a:xfrm>
          <a:prstGeom prst="rect">
            <a:avLst/>
          </a:prstGeom>
        </p:spPr>
      </p:pic>
      <p:sp>
        <p:nvSpPr>
          <p:cNvPr id="10" name="TextBox 9">
            <a:extLst>
              <a:ext uri="{FF2B5EF4-FFF2-40B4-BE49-F238E27FC236}">
                <a16:creationId xmlns:a16="http://schemas.microsoft.com/office/drawing/2014/main" id="{D61F1847-555A-4109-9379-AB2145E249C3}"/>
              </a:ext>
            </a:extLst>
          </p:cNvPr>
          <p:cNvSpPr txBox="1"/>
          <p:nvPr/>
        </p:nvSpPr>
        <p:spPr>
          <a:xfrm>
            <a:off x="0" y="3801188"/>
            <a:ext cx="3590365" cy="2092881"/>
          </a:xfrm>
          <a:prstGeom prst="rect">
            <a:avLst/>
          </a:prstGeom>
          <a:noFill/>
        </p:spPr>
        <p:txBody>
          <a:bodyPr wrap="square" rtlCol="0">
            <a:spAutoFit/>
          </a:bodyPr>
          <a:lstStyle/>
          <a:p>
            <a:pPr>
              <a:buClr>
                <a:srgbClr val="0000FF"/>
              </a:buClr>
            </a:pPr>
            <a:r>
              <a:rPr lang="en-US" sz="1400" i="1" dirty="0">
                <a:solidFill>
                  <a:srgbClr val="FF0000"/>
                </a:solidFill>
              </a:rPr>
              <a:t>September: </a:t>
            </a:r>
            <a:r>
              <a:rPr lang="en-US" sz="1400" dirty="0"/>
              <a:t>Needed to get realistic numbers of RDOs per subsystem (@present ~2800 </a:t>
            </a:r>
            <a:r>
              <a:rPr lang="en-US" sz="1400" dirty="0">
                <a:sym typeface="Wingdings" panose="05000000000000000000" pitchFamily="2" charset="2"/>
              </a:rPr>
              <a:t> 1400 each side)</a:t>
            </a:r>
            <a:endParaRPr lang="en-US" sz="1400" i="1" dirty="0">
              <a:solidFill>
                <a:srgbClr val="FF0000"/>
              </a:solidFill>
            </a:endParaRPr>
          </a:p>
          <a:p>
            <a:pPr marL="285750" indent="-285750">
              <a:buClr>
                <a:srgbClr val="0000FF"/>
              </a:buClr>
              <a:buFont typeface="Wingdings" pitchFamily="2" charset="2"/>
              <a:buChar char="§"/>
            </a:pPr>
            <a:r>
              <a:rPr lang="en-US" sz="1400" i="1" dirty="0">
                <a:solidFill>
                  <a:srgbClr val="FF0000"/>
                </a:solidFill>
              </a:rPr>
              <a:t>1000 RDOs </a:t>
            </a:r>
            <a:r>
              <a:rPr lang="en-US" sz="1400" i="1" dirty="0"/>
              <a:t>for illustration.</a:t>
            </a:r>
          </a:p>
          <a:p>
            <a:pPr marL="742950" lvl="1" indent="-285750">
              <a:buClr>
                <a:srgbClr val="0000FF"/>
              </a:buClr>
              <a:buFont typeface="Wingdings" panose="05000000000000000000" pitchFamily="2" charset="2"/>
              <a:buChar char="à"/>
            </a:pPr>
            <a:r>
              <a:rPr lang="en-US" sz="1400" i="1" dirty="0"/>
              <a:t>Not realistic: need space for support, cables, …</a:t>
            </a:r>
          </a:p>
          <a:p>
            <a:pPr marL="742950" lvl="1" indent="-285750">
              <a:buClr>
                <a:srgbClr val="0000FF"/>
              </a:buClr>
              <a:buFont typeface="Wingdings" panose="05000000000000000000" pitchFamily="2" charset="2"/>
              <a:buChar char="à"/>
            </a:pPr>
            <a:r>
              <a:rPr lang="en-US" sz="1400" i="1" dirty="0"/>
              <a:t>At best can fit few 100</a:t>
            </a:r>
          </a:p>
          <a:p>
            <a:pPr marL="742950" lvl="1" indent="-285750">
              <a:buClr>
                <a:srgbClr val="0000FF"/>
              </a:buClr>
              <a:buFont typeface="Wingdings" panose="05000000000000000000" pitchFamily="2" charset="2"/>
              <a:buChar char="à"/>
            </a:pPr>
            <a:r>
              <a:rPr lang="en-US" sz="1400" i="1" dirty="0"/>
              <a:t>This is “easy” side…</a:t>
            </a:r>
          </a:p>
          <a:p>
            <a:pPr>
              <a:buClr>
                <a:srgbClr val="0000FF"/>
              </a:buClr>
            </a:pPr>
            <a:r>
              <a:rPr lang="en-US" i="1" dirty="0"/>
              <a:t>   </a:t>
            </a:r>
          </a:p>
        </p:txBody>
      </p:sp>
      <p:pic>
        <p:nvPicPr>
          <p:cNvPr id="12" name="Picture 11" descr="A person wearing a mask&#10;&#10;Description automatically generated with medium confidence">
            <a:extLst>
              <a:ext uri="{FF2B5EF4-FFF2-40B4-BE49-F238E27FC236}">
                <a16:creationId xmlns:a16="http://schemas.microsoft.com/office/drawing/2014/main" id="{B388759A-24F5-3B4E-B0C1-B0BA5954344D}"/>
              </a:ext>
            </a:extLst>
          </p:cNvPr>
          <p:cNvPicPr>
            <a:picLocks noChangeAspect="1"/>
          </p:cNvPicPr>
          <p:nvPr/>
        </p:nvPicPr>
        <p:blipFill>
          <a:blip r:embed="rId3"/>
          <a:stretch>
            <a:fillRect/>
          </a:stretch>
        </p:blipFill>
        <p:spPr>
          <a:xfrm>
            <a:off x="347756" y="1502709"/>
            <a:ext cx="984563" cy="1460126"/>
          </a:xfrm>
          <a:prstGeom prst="rect">
            <a:avLst/>
          </a:prstGeom>
        </p:spPr>
      </p:pic>
      <p:pic>
        <p:nvPicPr>
          <p:cNvPr id="15" name="Picture 14" descr="Table&#10;&#10;Description automatically generated">
            <a:extLst>
              <a:ext uri="{FF2B5EF4-FFF2-40B4-BE49-F238E27FC236}">
                <a16:creationId xmlns:a16="http://schemas.microsoft.com/office/drawing/2014/main" id="{6DFF784E-77A9-1445-8FAF-7415CBA08B22}"/>
              </a:ext>
            </a:extLst>
          </p:cNvPr>
          <p:cNvPicPr>
            <a:picLocks noChangeAspect="1"/>
          </p:cNvPicPr>
          <p:nvPr/>
        </p:nvPicPr>
        <p:blipFill>
          <a:blip r:embed="rId4"/>
          <a:stretch>
            <a:fillRect/>
          </a:stretch>
        </p:blipFill>
        <p:spPr>
          <a:xfrm>
            <a:off x="3671047" y="4100882"/>
            <a:ext cx="5472953" cy="2757118"/>
          </a:xfrm>
          <a:prstGeom prst="rect">
            <a:avLst/>
          </a:prstGeom>
        </p:spPr>
      </p:pic>
    </p:spTree>
    <p:extLst>
      <p:ext uri="{BB962C8B-B14F-4D97-AF65-F5344CB8AC3E}">
        <p14:creationId xmlns:p14="http://schemas.microsoft.com/office/powerpoint/2010/main" val="308886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barn(inVertical)">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barn(inVertical)">
                                      <p:cBhvr>
                                        <p:cTn id="20" dur="500"/>
                                        <p:tgtEl>
                                          <p:spTgt spid="2">
                                            <p:txEl>
                                              <p:pRg st="1" end="1"/>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barn(inVertical)">
                                      <p:cBhvr>
                                        <p:cTn id="23" dur="500"/>
                                        <p:tgtEl>
                                          <p:spTgt spid="2">
                                            <p:txEl>
                                              <p:pRg st="2" end="2"/>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barn(inVertical)">
                                      <p:cBhvr>
                                        <p:cTn id="26" dur="500"/>
                                        <p:tgtEl>
                                          <p:spTgt spid="2">
                                            <p:txEl>
                                              <p:pRg st="3" end="3"/>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barn(inVertical)">
                                      <p:cBhvr>
                                        <p:cTn id="29" dur="500"/>
                                        <p:tgtEl>
                                          <p:spTgt spid="2">
                                            <p:txEl>
                                              <p:pRg st="4" end="4"/>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barn(inVertical)">
                                      <p:cBhvr>
                                        <p:cTn id="35" dur="500"/>
                                        <p:tgtEl>
                                          <p:spTgt spid="2">
                                            <p:txEl>
                                              <p:pRg st="6" end="6"/>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2">
                                            <p:txEl>
                                              <p:pRg st="7" end="7"/>
                                            </p:txEl>
                                          </p:spTgt>
                                        </p:tgtEl>
                                        <p:attrNameLst>
                                          <p:attrName>style.visibility</p:attrName>
                                        </p:attrNameLst>
                                      </p:cBhvr>
                                      <p:to>
                                        <p:strVal val="visible"/>
                                      </p:to>
                                    </p:set>
                                    <p:animEffect transition="in" filter="barn(inVertical)">
                                      <p:cBhvr>
                                        <p:cTn id="38" dur="500"/>
                                        <p:tgtEl>
                                          <p:spTgt spid="2">
                                            <p:txEl>
                                              <p:pRg st="7" end="7"/>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Effect transition="in" filter="barn(inVertical)">
                                      <p:cBhvr>
                                        <p:cTn id="41" dur="500"/>
                                        <p:tgtEl>
                                          <p:spTgt spid="2">
                                            <p:txEl>
                                              <p:pRg st="8" end="8"/>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2">
                                            <p:txEl>
                                              <p:pRg st="9" end="9"/>
                                            </p:txEl>
                                          </p:spTgt>
                                        </p:tgtEl>
                                        <p:attrNameLst>
                                          <p:attrName>style.visibility</p:attrName>
                                        </p:attrNameLst>
                                      </p:cBhvr>
                                      <p:to>
                                        <p:strVal val="visible"/>
                                      </p:to>
                                    </p:set>
                                    <p:animEffect transition="in" filter="barn(inVertical)">
                                      <p:cBhvr>
                                        <p:cTn id="44" dur="500"/>
                                        <p:tgtEl>
                                          <p:spTgt spid="2">
                                            <p:txEl>
                                              <p:pRg st="9" end="9"/>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barn(inVertical)">
                                      <p:cBhvr>
                                        <p:cTn id="4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93E1F2C3-DCF0-B578-6C1D-03C543D5C64E}"/>
              </a:ext>
            </a:extLst>
          </p:cNvPr>
          <p:cNvSpPr txBox="1"/>
          <p:nvPr/>
        </p:nvSpPr>
        <p:spPr>
          <a:xfrm>
            <a:off x="5876881" y="2444364"/>
            <a:ext cx="1673087" cy="830997"/>
          </a:xfrm>
          <a:prstGeom prst="rect">
            <a:avLst/>
          </a:prstGeom>
          <a:noFill/>
          <a:ln>
            <a:solidFill>
              <a:schemeClr val="accent1"/>
            </a:solidFill>
          </a:ln>
        </p:spPr>
        <p:txBody>
          <a:bodyPr wrap="square" rtlCol="0">
            <a:spAutoFit/>
          </a:bodyPr>
          <a:lstStyle/>
          <a:p>
            <a:r>
              <a:rPr lang="en-US" sz="1600" b="1" dirty="0"/>
              <a:t>*</a:t>
            </a:r>
            <a:r>
              <a:rPr lang="en-US" sz="1600" b="1" dirty="0" err="1"/>
              <a:t>RecHits</a:t>
            </a:r>
            <a:endParaRPr lang="en-US" sz="1600" b="1" dirty="0"/>
          </a:p>
          <a:p>
            <a:r>
              <a:rPr lang="en-US" sz="1600" dirty="0" err="1"/>
              <a:t>HCal</a:t>
            </a:r>
            <a:r>
              <a:rPr lang="en-US" sz="1600" dirty="0"/>
              <a:t>, </a:t>
            </a:r>
            <a:r>
              <a:rPr lang="en-US" sz="1600" dirty="0" err="1"/>
              <a:t>Ecal</a:t>
            </a:r>
            <a:r>
              <a:rPr lang="en-US" sz="1600" dirty="0"/>
              <a:t>, </a:t>
            </a:r>
          </a:p>
          <a:p>
            <a:r>
              <a:rPr lang="en-US" sz="1600" dirty="0"/>
              <a:t>Barrel, Endcap, …</a:t>
            </a:r>
          </a:p>
        </p:txBody>
      </p:sp>
      <p:sp>
        <p:nvSpPr>
          <p:cNvPr id="12" name="TextBox 11">
            <a:extLst>
              <a:ext uri="{FF2B5EF4-FFF2-40B4-BE49-F238E27FC236}">
                <a16:creationId xmlns:a16="http://schemas.microsoft.com/office/drawing/2014/main" id="{5D979134-B0CE-922F-6D45-8A8D4F196AF9}"/>
              </a:ext>
            </a:extLst>
          </p:cNvPr>
          <p:cNvSpPr txBox="1"/>
          <p:nvPr/>
        </p:nvSpPr>
        <p:spPr>
          <a:xfrm>
            <a:off x="2463975" y="1130838"/>
            <a:ext cx="2397057" cy="1077218"/>
          </a:xfrm>
          <a:prstGeom prst="rect">
            <a:avLst/>
          </a:prstGeom>
          <a:noFill/>
          <a:ln>
            <a:solidFill>
              <a:schemeClr val="accent1"/>
            </a:solidFill>
          </a:ln>
        </p:spPr>
        <p:txBody>
          <a:bodyPr wrap="square" rtlCol="0">
            <a:spAutoFit/>
          </a:bodyPr>
          <a:lstStyle/>
          <a:p>
            <a:r>
              <a:rPr lang="en-US" sz="1600" b="1" dirty="0" err="1"/>
              <a:t>CalorimeterHitDigi</a:t>
            </a:r>
            <a:endParaRPr lang="en-US" sz="1600" b="1" dirty="0"/>
          </a:p>
          <a:p>
            <a:r>
              <a:rPr lang="en-US" sz="1600" dirty="0"/>
              <a:t>Summed energy</a:t>
            </a:r>
          </a:p>
          <a:p>
            <a:r>
              <a:rPr lang="en-US" sz="1600" dirty="0"/>
              <a:t>Time and </a:t>
            </a:r>
            <a:r>
              <a:rPr lang="en-US" sz="1600" dirty="0" err="1"/>
              <a:t>cellId</a:t>
            </a:r>
            <a:r>
              <a:rPr lang="en-US" sz="1600" dirty="0"/>
              <a:t> from </a:t>
            </a:r>
            <a:br>
              <a:rPr lang="en-US" sz="1600" dirty="0"/>
            </a:br>
            <a:r>
              <a:rPr lang="en-US" sz="1600" dirty="0"/>
              <a:t>most energetic hit</a:t>
            </a:r>
          </a:p>
        </p:txBody>
      </p:sp>
      <p:sp>
        <p:nvSpPr>
          <p:cNvPr id="2" name="Title 1">
            <a:extLst>
              <a:ext uri="{FF2B5EF4-FFF2-40B4-BE49-F238E27FC236}">
                <a16:creationId xmlns:a16="http://schemas.microsoft.com/office/drawing/2014/main" id="{2192464E-4D8B-834B-BA2E-993F69A9ED02}"/>
              </a:ext>
            </a:extLst>
          </p:cNvPr>
          <p:cNvSpPr>
            <a:spLocks noGrp="1"/>
          </p:cNvSpPr>
          <p:nvPr>
            <p:ph type="title"/>
          </p:nvPr>
        </p:nvSpPr>
        <p:spPr>
          <a:xfrm>
            <a:off x="0" y="0"/>
            <a:ext cx="8450094" cy="499353"/>
          </a:xfrm>
        </p:spPr>
        <p:txBody>
          <a:bodyPr>
            <a:noAutofit/>
          </a:bodyPr>
          <a:lstStyle/>
          <a:p>
            <a:r>
              <a:rPr lang="en-US" sz="3200" dirty="0"/>
              <a:t>Next Steps in Background Simulations</a:t>
            </a:r>
          </a:p>
        </p:txBody>
      </p:sp>
      <p:sp>
        <p:nvSpPr>
          <p:cNvPr id="3" name="Slide Number Placeholder 2">
            <a:extLst>
              <a:ext uri="{FF2B5EF4-FFF2-40B4-BE49-F238E27FC236}">
                <a16:creationId xmlns:a16="http://schemas.microsoft.com/office/drawing/2014/main" id="{B360A7E1-38B2-2C46-AF20-D944348452A6}"/>
              </a:ext>
            </a:extLst>
          </p:cNvPr>
          <p:cNvSpPr>
            <a:spLocks noGrp="1"/>
          </p:cNvSpPr>
          <p:nvPr>
            <p:ph type="sldNum" sz="quarter" idx="12"/>
          </p:nvPr>
        </p:nvSpPr>
        <p:spPr/>
        <p:txBody>
          <a:bodyPr/>
          <a:lstStyle/>
          <a:p>
            <a:fld id="{893C5830-40F3-F04E-B2E3-10E6672BA8FF}" type="slidenum">
              <a:rPr lang="en-US" smtClean="0"/>
              <a:t>11</a:t>
            </a:fld>
            <a:endParaRPr lang="en-US" dirty="0"/>
          </a:p>
        </p:txBody>
      </p:sp>
      <p:sp>
        <p:nvSpPr>
          <p:cNvPr id="4" name="TextBox 3">
            <a:extLst>
              <a:ext uri="{FF2B5EF4-FFF2-40B4-BE49-F238E27FC236}">
                <a16:creationId xmlns:a16="http://schemas.microsoft.com/office/drawing/2014/main" id="{B585C6C2-1908-444B-BF10-32E04D5B2D1C}"/>
              </a:ext>
            </a:extLst>
          </p:cNvPr>
          <p:cNvSpPr txBox="1"/>
          <p:nvPr/>
        </p:nvSpPr>
        <p:spPr>
          <a:xfrm>
            <a:off x="0" y="415047"/>
            <a:ext cx="4927952" cy="369332"/>
          </a:xfrm>
          <a:prstGeom prst="rect">
            <a:avLst/>
          </a:prstGeom>
          <a:noFill/>
        </p:spPr>
        <p:txBody>
          <a:bodyPr wrap="none" rtlCol="0">
            <a:spAutoFit/>
          </a:bodyPr>
          <a:lstStyle/>
          <a:p>
            <a:r>
              <a:rPr lang="en-US" dirty="0"/>
              <a:t>Thank to all who provided info, but we need more </a:t>
            </a:r>
          </a:p>
        </p:txBody>
      </p:sp>
      <p:pic>
        <p:nvPicPr>
          <p:cNvPr id="8" name="Picture 7">
            <a:extLst>
              <a:ext uri="{FF2B5EF4-FFF2-40B4-BE49-F238E27FC236}">
                <a16:creationId xmlns:a16="http://schemas.microsoft.com/office/drawing/2014/main" id="{F8858C95-D49E-A428-5BFF-A633692E0E36}"/>
              </a:ext>
            </a:extLst>
          </p:cNvPr>
          <p:cNvPicPr>
            <a:picLocks noChangeAspect="1"/>
          </p:cNvPicPr>
          <p:nvPr/>
        </p:nvPicPr>
        <p:blipFill>
          <a:blip r:embed="rId2"/>
          <a:stretch>
            <a:fillRect/>
          </a:stretch>
        </p:blipFill>
        <p:spPr>
          <a:xfrm>
            <a:off x="252731" y="1045607"/>
            <a:ext cx="1484629" cy="1370792"/>
          </a:xfrm>
          <a:prstGeom prst="rect">
            <a:avLst/>
          </a:prstGeom>
        </p:spPr>
      </p:pic>
      <p:sp>
        <p:nvSpPr>
          <p:cNvPr id="9" name="TextBox 8">
            <a:extLst>
              <a:ext uri="{FF2B5EF4-FFF2-40B4-BE49-F238E27FC236}">
                <a16:creationId xmlns:a16="http://schemas.microsoft.com/office/drawing/2014/main" id="{A11A8E2C-4F00-642A-789C-2A3E7316C218}"/>
              </a:ext>
            </a:extLst>
          </p:cNvPr>
          <p:cNvSpPr txBox="1"/>
          <p:nvPr/>
        </p:nvSpPr>
        <p:spPr>
          <a:xfrm>
            <a:off x="228301" y="2573711"/>
            <a:ext cx="1474058" cy="369332"/>
          </a:xfrm>
          <a:prstGeom prst="rect">
            <a:avLst/>
          </a:prstGeom>
          <a:noFill/>
        </p:spPr>
        <p:txBody>
          <a:bodyPr wrap="none" rtlCol="0">
            <a:spAutoFit/>
          </a:bodyPr>
          <a:lstStyle/>
          <a:p>
            <a:r>
              <a:rPr lang="en-US" dirty="0"/>
              <a:t>From Geant4:</a:t>
            </a:r>
          </a:p>
        </p:txBody>
      </p:sp>
      <p:sp>
        <p:nvSpPr>
          <p:cNvPr id="10" name="TextBox 9">
            <a:extLst>
              <a:ext uri="{FF2B5EF4-FFF2-40B4-BE49-F238E27FC236}">
                <a16:creationId xmlns:a16="http://schemas.microsoft.com/office/drawing/2014/main" id="{970E7656-72D5-9A80-CB54-37E65D97EB2F}"/>
              </a:ext>
            </a:extLst>
          </p:cNvPr>
          <p:cNvSpPr txBox="1"/>
          <p:nvPr/>
        </p:nvSpPr>
        <p:spPr>
          <a:xfrm>
            <a:off x="228301" y="3031561"/>
            <a:ext cx="1685461" cy="1077218"/>
          </a:xfrm>
          <a:prstGeom prst="rect">
            <a:avLst/>
          </a:prstGeom>
          <a:noFill/>
          <a:ln>
            <a:solidFill>
              <a:schemeClr val="accent1"/>
            </a:solidFill>
          </a:ln>
        </p:spPr>
        <p:txBody>
          <a:bodyPr wrap="none" rtlCol="0">
            <a:spAutoFit/>
          </a:bodyPr>
          <a:lstStyle/>
          <a:p>
            <a:r>
              <a:rPr lang="en-US" sz="1600" b="1" dirty="0"/>
              <a:t>Simulated Hits</a:t>
            </a:r>
          </a:p>
          <a:p>
            <a:r>
              <a:rPr lang="en-US" sz="1600" dirty="0"/>
              <a:t>Location</a:t>
            </a:r>
          </a:p>
          <a:p>
            <a:r>
              <a:rPr lang="en-US" sz="1600" dirty="0"/>
              <a:t>Energy deposition</a:t>
            </a:r>
          </a:p>
          <a:p>
            <a:r>
              <a:rPr lang="en-US" sz="1600" dirty="0"/>
              <a:t>Time</a:t>
            </a:r>
          </a:p>
        </p:txBody>
      </p:sp>
      <p:sp>
        <p:nvSpPr>
          <p:cNvPr id="14" name="TextBox 13">
            <a:extLst>
              <a:ext uri="{FF2B5EF4-FFF2-40B4-BE49-F238E27FC236}">
                <a16:creationId xmlns:a16="http://schemas.microsoft.com/office/drawing/2014/main" id="{1CA68893-2D2B-C144-C1B1-813A2D66EA03}"/>
              </a:ext>
            </a:extLst>
          </p:cNvPr>
          <p:cNvSpPr txBox="1"/>
          <p:nvPr/>
        </p:nvSpPr>
        <p:spPr>
          <a:xfrm>
            <a:off x="2463976" y="2321013"/>
            <a:ext cx="2397066" cy="1077218"/>
          </a:xfrm>
          <a:prstGeom prst="rect">
            <a:avLst/>
          </a:prstGeom>
          <a:noFill/>
          <a:ln>
            <a:solidFill>
              <a:schemeClr val="accent1"/>
            </a:solidFill>
          </a:ln>
        </p:spPr>
        <p:txBody>
          <a:bodyPr wrap="square" rtlCol="0">
            <a:spAutoFit/>
          </a:bodyPr>
          <a:lstStyle/>
          <a:p>
            <a:r>
              <a:rPr lang="en-US" sz="1600" b="1" dirty="0" err="1"/>
              <a:t>SiliconTrackerDigi</a:t>
            </a:r>
            <a:endParaRPr lang="en-US" sz="1600" b="1" dirty="0"/>
          </a:p>
          <a:p>
            <a:r>
              <a:rPr lang="en-US" sz="1600" dirty="0"/>
              <a:t>Mostly 1-1</a:t>
            </a:r>
          </a:p>
          <a:p>
            <a:r>
              <a:rPr lang="en-US" sz="1600" dirty="0"/>
              <a:t>Rare multiple hits in a</a:t>
            </a:r>
            <a:br>
              <a:rPr lang="en-US" sz="1600" dirty="0"/>
            </a:br>
            <a:r>
              <a:rPr lang="en-US" sz="1600" dirty="0"/>
              <a:t>cell are summed</a:t>
            </a:r>
          </a:p>
        </p:txBody>
      </p:sp>
      <p:sp>
        <p:nvSpPr>
          <p:cNvPr id="16" name="TextBox 15">
            <a:extLst>
              <a:ext uri="{FF2B5EF4-FFF2-40B4-BE49-F238E27FC236}">
                <a16:creationId xmlns:a16="http://schemas.microsoft.com/office/drawing/2014/main" id="{C78F9E59-4A6C-2078-7E7A-88BD2751193B}"/>
              </a:ext>
            </a:extLst>
          </p:cNvPr>
          <p:cNvSpPr txBox="1"/>
          <p:nvPr/>
        </p:nvSpPr>
        <p:spPr>
          <a:xfrm>
            <a:off x="2463976" y="3524004"/>
            <a:ext cx="2397066" cy="584775"/>
          </a:xfrm>
          <a:prstGeom prst="rect">
            <a:avLst/>
          </a:prstGeom>
          <a:noFill/>
          <a:ln>
            <a:solidFill>
              <a:schemeClr val="accent1"/>
            </a:solidFill>
          </a:ln>
        </p:spPr>
        <p:txBody>
          <a:bodyPr wrap="square" rtlCol="0">
            <a:spAutoFit/>
          </a:bodyPr>
          <a:lstStyle/>
          <a:p>
            <a:r>
              <a:rPr lang="en-US" sz="1600" b="1" dirty="0" err="1"/>
              <a:t>PhotoMultiplierHitDigi</a:t>
            </a:r>
            <a:endParaRPr lang="en-US" sz="1600" b="1" dirty="0"/>
          </a:p>
          <a:p>
            <a:r>
              <a:rPr lang="en-US" sz="1600" dirty="0"/>
              <a:t>…</a:t>
            </a:r>
          </a:p>
        </p:txBody>
      </p:sp>
      <p:cxnSp>
        <p:nvCxnSpPr>
          <p:cNvPr id="18" name="Straight Connector 17">
            <a:extLst>
              <a:ext uri="{FF2B5EF4-FFF2-40B4-BE49-F238E27FC236}">
                <a16:creationId xmlns:a16="http://schemas.microsoft.com/office/drawing/2014/main" id="{D0D1C527-F286-94C8-6CFA-A79DC350DBD0}"/>
              </a:ext>
            </a:extLst>
          </p:cNvPr>
          <p:cNvCxnSpPr>
            <a:cxnSpLocks/>
          </p:cNvCxnSpPr>
          <p:nvPr/>
        </p:nvCxnSpPr>
        <p:spPr>
          <a:xfrm>
            <a:off x="5394960" y="784379"/>
            <a:ext cx="0" cy="5438291"/>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1A88190-FCD8-EAEE-4068-B31C0911A080}"/>
              </a:ext>
            </a:extLst>
          </p:cNvPr>
          <p:cNvSpPr txBox="1"/>
          <p:nvPr/>
        </p:nvSpPr>
        <p:spPr>
          <a:xfrm>
            <a:off x="5507713" y="5869409"/>
            <a:ext cx="2918124" cy="461012"/>
          </a:xfrm>
          <a:prstGeom prst="rect">
            <a:avLst/>
          </a:prstGeom>
          <a:noFill/>
          <a:ln>
            <a:solidFill>
              <a:schemeClr val="accent1"/>
            </a:solidFill>
          </a:ln>
        </p:spPr>
        <p:txBody>
          <a:bodyPr wrap="square" rtlCol="0">
            <a:spAutoFit/>
          </a:bodyPr>
          <a:lstStyle/>
          <a:p>
            <a:r>
              <a:rPr lang="en-US" sz="1200" dirty="0"/>
              <a:t>From here on, there is (should be) no differentiation between data and simulation</a:t>
            </a:r>
          </a:p>
        </p:txBody>
      </p:sp>
      <p:cxnSp>
        <p:nvCxnSpPr>
          <p:cNvPr id="21" name="Straight Arrow Connector 20">
            <a:extLst>
              <a:ext uri="{FF2B5EF4-FFF2-40B4-BE49-F238E27FC236}">
                <a16:creationId xmlns:a16="http://schemas.microsoft.com/office/drawing/2014/main" id="{AEBA6E0A-724D-25DE-670E-3EC1D11C7EDC}"/>
              </a:ext>
            </a:extLst>
          </p:cNvPr>
          <p:cNvCxnSpPr/>
          <p:nvPr/>
        </p:nvCxnSpPr>
        <p:spPr>
          <a:xfrm>
            <a:off x="5394960" y="5787291"/>
            <a:ext cx="10058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B5C6E33-EC00-E180-5EF8-77B21ACC01CA}"/>
              </a:ext>
            </a:extLst>
          </p:cNvPr>
          <p:cNvCxnSpPr>
            <a:cxnSpLocks/>
            <a:stCxn id="10" idx="3"/>
            <a:endCxn id="12" idx="1"/>
          </p:cNvCxnSpPr>
          <p:nvPr/>
        </p:nvCxnSpPr>
        <p:spPr>
          <a:xfrm flipV="1">
            <a:off x="1913762" y="1669447"/>
            <a:ext cx="550213" cy="19007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FD51027-8623-6671-9A24-ECBC474F6FF6}"/>
              </a:ext>
            </a:extLst>
          </p:cNvPr>
          <p:cNvCxnSpPr>
            <a:stCxn id="10" idx="3"/>
            <a:endCxn id="14" idx="1"/>
          </p:cNvCxnSpPr>
          <p:nvPr/>
        </p:nvCxnSpPr>
        <p:spPr>
          <a:xfrm flipV="1">
            <a:off x="1913762" y="2859622"/>
            <a:ext cx="550214" cy="710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5564B2D-95C3-5136-4A00-74C65F5E7ABE}"/>
              </a:ext>
            </a:extLst>
          </p:cNvPr>
          <p:cNvCxnSpPr>
            <a:stCxn id="10" idx="3"/>
            <a:endCxn id="16" idx="1"/>
          </p:cNvCxnSpPr>
          <p:nvPr/>
        </p:nvCxnSpPr>
        <p:spPr>
          <a:xfrm>
            <a:off x="1913762" y="3570170"/>
            <a:ext cx="550214" cy="2462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2403EBED-886B-A46A-2630-38588EF66773}"/>
              </a:ext>
            </a:extLst>
          </p:cNvPr>
          <p:cNvSpPr txBox="1"/>
          <p:nvPr/>
        </p:nvSpPr>
        <p:spPr>
          <a:xfrm>
            <a:off x="228301" y="4356566"/>
            <a:ext cx="4632729" cy="1815882"/>
          </a:xfrm>
          <a:prstGeom prst="rect">
            <a:avLst/>
          </a:prstGeom>
          <a:noFill/>
          <a:ln>
            <a:solidFill>
              <a:schemeClr val="accent4">
                <a:lumMod val="75000"/>
              </a:schemeClr>
            </a:solidFill>
          </a:ln>
        </p:spPr>
        <p:txBody>
          <a:bodyPr wrap="square" rtlCol="0">
            <a:spAutoFit/>
          </a:bodyPr>
          <a:lstStyle/>
          <a:p>
            <a:r>
              <a:rPr lang="en-US" sz="1600" b="1" dirty="0"/>
              <a:t>Is “</a:t>
            </a:r>
            <a:r>
              <a:rPr lang="en-US" sz="1600" b="1" dirty="0" err="1"/>
              <a:t>HitDigi</a:t>
            </a:r>
            <a:r>
              <a:rPr lang="en-US" sz="1600" b="1" dirty="0"/>
              <a:t> == Readout channel” correctly mirrored?</a:t>
            </a:r>
          </a:p>
          <a:p>
            <a:endParaRPr lang="en-US" sz="1600" dirty="0"/>
          </a:p>
          <a:p>
            <a:r>
              <a:rPr lang="en-US" sz="1600" dirty="0" err="1"/>
              <a:t>HitDigi</a:t>
            </a:r>
            <a:r>
              <a:rPr lang="en-US" sz="1600" dirty="0"/>
              <a:t> == </a:t>
            </a:r>
            <a:r>
              <a:rPr lang="en-US" sz="1600" dirty="0" err="1"/>
              <a:t>HitRaw</a:t>
            </a:r>
            <a:r>
              <a:rPr lang="en-US" sz="1600" dirty="0"/>
              <a:t>, the terms are used interchangeably</a:t>
            </a:r>
            <a:br>
              <a:rPr lang="en-US" sz="1600" dirty="0"/>
            </a:br>
            <a:endParaRPr lang="en-US" sz="1600" dirty="0"/>
          </a:p>
          <a:p>
            <a:r>
              <a:rPr lang="en-US" sz="1600" dirty="0"/>
              <a:t>Here, “digitization” means translation to ADC and positioning in the sensor center. Needs from DAQ regarding ASICs details etc.?</a:t>
            </a:r>
          </a:p>
        </p:txBody>
      </p:sp>
      <p:cxnSp>
        <p:nvCxnSpPr>
          <p:cNvPr id="40" name="Straight Arrow Connector 39">
            <a:extLst>
              <a:ext uri="{FF2B5EF4-FFF2-40B4-BE49-F238E27FC236}">
                <a16:creationId xmlns:a16="http://schemas.microsoft.com/office/drawing/2014/main" id="{8C5A10FA-CBD3-5151-1470-A21BC78AAC50}"/>
              </a:ext>
            </a:extLst>
          </p:cNvPr>
          <p:cNvCxnSpPr>
            <a:cxnSpLocks/>
            <a:stCxn id="12" idx="3"/>
            <a:endCxn id="44" idx="1"/>
          </p:cNvCxnSpPr>
          <p:nvPr/>
        </p:nvCxnSpPr>
        <p:spPr>
          <a:xfrm flipV="1">
            <a:off x="4861032" y="1657719"/>
            <a:ext cx="997410" cy="1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00C12CD-BAE9-ECB4-254B-0661FE55B8B2}"/>
              </a:ext>
            </a:extLst>
          </p:cNvPr>
          <p:cNvCxnSpPr>
            <a:cxnSpLocks/>
            <a:stCxn id="14" idx="3"/>
            <a:endCxn id="43" idx="1"/>
          </p:cNvCxnSpPr>
          <p:nvPr/>
        </p:nvCxnSpPr>
        <p:spPr>
          <a:xfrm>
            <a:off x="4861042" y="2859622"/>
            <a:ext cx="1015839" cy="2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FE314DB-2E69-0BEB-4AEE-6585C5973AB3}"/>
              </a:ext>
            </a:extLst>
          </p:cNvPr>
          <p:cNvCxnSpPr/>
          <p:nvPr/>
        </p:nvCxnSpPr>
        <p:spPr>
          <a:xfrm>
            <a:off x="4852602" y="3816392"/>
            <a:ext cx="10058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ACAFECB0-2C07-0CEA-3F61-3CF915106122}"/>
              </a:ext>
            </a:extLst>
          </p:cNvPr>
          <p:cNvSpPr txBox="1"/>
          <p:nvPr/>
        </p:nvSpPr>
        <p:spPr>
          <a:xfrm>
            <a:off x="5858442" y="1242220"/>
            <a:ext cx="1673091" cy="830997"/>
          </a:xfrm>
          <a:prstGeom prst="rect">
            <a:avLst/>
          </a:prstGeom>
          <a:noFill/>
          <a:ln>
            <a:solidFill>
              <a:schemeClr val="accent1"/>
            </a:solidFill>
          </a:ln>
        </p:spPr>
        <p:txBody>
          <a:bodyPr wrap="square" rtlCol="0">
            <a:spAutoFit/>
          </a:bodyPr>
          <a:lstStyle/>
          <a:p>
            <a:r>
              <a:rPr lang="en-US" sz="1600" b="1" dirty="0"/>
              <a:t>*</a:t>
            </a:r>
            <a:r>
              <a:rPr lang="en-US" sz="1600" b="1" dirty="0" err="1"/>
              <a:t>RecHits</a:t>
            </a:r>
            <a:endParaRPr lang="en-US" sz="1600" b="1" dirty="0"/>
          </a:p>
          <a:p>
            <a:r>
              <a:rPr lang="en-US" sz="1600" dirty="0"/>
              <a:t>Vertex, Tracker, Barrel, Endcap, …</a:t>
            </a:r>
          </a:p>
        </p:txBody>
      </p:sp>
      <p:sp>
        <p:nvSpPr>
          <p:cNvPr id="45" name="TextBox 44">
            <a:extLst>
              <a:ext uri="{FF2B5EF4-FFF2-40B4-BE49-F238E27FC236}">
                <a16:creationId xmlns:a16="http://schemas.microsoft.com/office/drawing/2014/main" id="{F82DAB84-9DAB-5C6E-284A-FB72F4B62AA3}"/>
              </a:ext>
            </a:extLst>
          </p:cNvPr>
          <p:cNvSpPr txBox="1"/>
          <p:nvPr/>
        </p:nvSpPr>
        <p:spPr>
          <a:xfrm>
            <a:off x="5858442" y="3646509"/>
            <a:ext cx="1673093" cy="338554"/>
          </a:xfrm>
          <a:prstGeom prst="rect">
            <a:avLst/>
          </a:prstGeom>
          <a:noFill/>
          <a:ln>
            <a:solidFill>
              <a:schemeClr val="accent1"/>
            </a:solidFill>
          </a:ln>
        </p:spPr>
        <p:txBody>
          <a:bodyPr wrap="square" rtlCol="0">
            <a:spAutoFit/>
          </a:bodyPr>
          <a:lstStyle/>
          <a:p>
            <a:r>
              <a:rPr lang="en-US" sz="1600" b="1" dirty="0"/>
              <a:t>PID Hypothesis</a:t>
            </a:r>
            <a:endParaRPr lang="en-US" sz="1600" dirty="0"/>
          </a:p>
        </p:txBody>
      </p:sp>
      <p:sp>
        <p:nvSpPr>
          <p:cNvPr id="46" name="TextBox 45">
            <a:extLst>
              <a:ext uri="{FF2B5EF4-FFF2-40B4-BE49-F238E27FC236}">
                <a16:creationId xmlns:a16="http://schemas.microsoft.com/office/drawing/2014/main" id="{58D30B37-85A2-DCE6-5189-AA3A81B30CCB}"/>
              </a:ext>
            </a:extLst>
          </p:cNvPr>
          <p:cNvSpPr txBox="1"/>
          <p:nvPr/>
        </p:nvSpPr>
        <p:spPr>
          <a:xfrm>
            <a:off x="7923017" y="3770225"/>
            <a:ext cx="1054154" cy="338554"/>
          </a:xfrm>
          <a:prstGeom prst="rect">
            <a:avLst/>
          </a:prstGeom>
          <a:noFill/>
          <a:ln>
            <a:solidFill>
              <a:schemeClr val="accent1"/>
            </a:solidFill>
          </a:ln>
        </p:spPr>
        <p:txBody>
          <a:bodyPr wrap="square" rtlCol="0">
            <a:spAutoFit/>
          </a:bodyPr>
          <a:lstStyle/>
          <a:p>
            <a:r>
              <a:rPr lang="en-US" sz="1600" b="1" dirty="0"/>
              <a:t>…</a:t>
            </a:r>
            <a:endParaRPr lang="en-US" sz="1600" dirty="0"/>
          </a:p>
        </p:txBody>
      </p:sp>
      <p:sp>
        <p:nvSpPr>
          <p:cNvPr id="47" name="TextBox 46">
            <a:extLst>
              <a:ext uri="{FF2B5EF4-FFF2-40B4-BE49-F238E27FC236}">
                <a16:creationId xmlns:a16="http://schemas.microsoft.com/office/drawing/2014/main" id="{E3D63946-409F-A414-4CF9-F4103C3D1AAA}"/>
              </a:ext>
            </a:extLst>
          </p:cNvPr>
          <p:cNvSpPr txBox="1"/>
          <p:nvPr/>
        </p:nvSpPr>
        <p:spPr>
          <a:xfrm>
            <a:off x="7891201" y="1721067"/>
            <a:ext cx="1117786" cy="338554"/>
          </a:xfrm>
          <a:prstGeom prst="rect">
            <a:avLst/>
          </a:prstGeom>
          <a:noFill/>
          <a:ln>
            <a:solidFill>
              <a:schemeClr val="accent1"/>
            </a:solidFill>
          </a:ln>
        </p:spPr>
        <p:txBody>
          <a:bodyPr wrap="square" rtlCol="0">
            <a:spAutoFit/>
          </a:bodyPr>
          <a:lstStyle/>
          <a:p>
            <a:r>
              <a:rPr lang="en-US" sz="1600" b="1" dirty="0"/>
              <a:t>Jet Finding</a:t>
            </a:r>
            <a:endParaRPr lang="en-US" sz="1600" dirty="0"/>
          </a:p>
        </p:txBody>
      </p:sp>
      <p:sp>
        <p:nvSpPr>
          <p:cNvPr id="48" name="TextBox 47">
            <a:extLst>
              <a:ext uri="{FF2B5EF4-FFF2-40B4-BE49-F238E27FC236}">
                <a16:creationId xmlns:a16="http://schemas.microsoft.com/office/drawing/2014/main" id="{2E2FE6B7-DA47-A3BB-57F9-6BF06ED8285B}"/>
              </a:ext>
            </a:extLst>
          </p:cNvPr>
          <p:cNvSpPr txBox="1"/>
          <p:nvPr/>
        </p:nvSpPr>
        <p:spPr>
          <a:xfrm>
            <a:off x="7923017" y="2957026"/>
            <a:ext cx="1054156" cy="584775"/>
          </a:xfrm>
          <a:prstGeom prst="rect">
            <a:avLst/>
          </a:prstGeom>
          <a:noFill/>
          <a:ln>
            <a:solidFill>
              <a:schemeClr val="accent1"/>
            </a:solidFill>
          </a:ln>
        </p:spPr>
        <p:txBody>
          <a:bodyPr wrap="square" rtlCol="0">
            <a:spAutoFit/>
          </a:bodyPr>
          <a:lstStyle/>
          <a:p>
            <a:r>
              <a:rPr lang="en-US" sz="1600" b="1" dirty="0"/>
              <a:t>Particle Flow</a:t>
            </a:r>
            <a:endParaRPr lang="en-US" sz="1600" dirty="0"/>
          </a:p>
        </p:txBody>
      </p:sp>
      <p:sp>
        <p:nvSpPr>
          <p:cNvPr id="20" name="TextBox 19">
            <a:extLst>
              <a:ext uri="{FF2B5EF4-FFF2-40B4-BE49-F238E27FC236}">
                <a16:creationId xmlns:a16="http://schemas.microsoft.com/office/drawing/2014/main" id="{F6A2D7A9-3875-1395-AAE6-4E4553646179}"/>
              </a:ext>
            </a:extLst>
          </p:cNvPr>
          <p:cNvSpPr txBox="1"/>
          <p:nvPr/>
        </p:nvSpPr>
        <p:spPr>
          <a:xfrm>
            <a:off x="7923017" y="2366382"/>
            <a:ext cx="1054154" cy="339519"/>
          </a:xfrm>
          <a:prstGeom prst="rect">
            <a:avLst/>
          </a:prstGeom>
          <a:noFill/>
          <a:ln>
            <a:solidFill>
              <a:schemeClr val="accent1"/>
            </a:solidFill>
          </a:ln>
        </p:spPr>
        <p:txBody>
          <a:bodyPr wrap="square" rtlCol="0">
            <a:spAutoFit/>
          </a:bodyPr>
          <a:lstStyle/>
          <a:p>
            <a:r>
              <a:rPr lang="en-US" sz="1600" b="1" dirty="0"/>
              <a:t>Clustering</a:t>
            </a:r>
            <a:endParaRPr lang="en-US" sz="1600" dirty="0"/>
          </a:p>
        </p:txBody>
      </p:sp>
      <p:sp>
        <p:nvSpPr>
          <p:cNvPr id="29" name="TextBox 28">
            <a:extLst>
              <a:ext uri="{FF2B5EF4-FFF2-40B4-BE49-F238E27FC236}">
                <a16:creationId xmlns:a16="http://schemas.microsoft.com/office/drawing/2014/main" id="{EA1772E2-838C-940B-30CE-6537242D330F}"/>
              </a:ext>
            </a:extLst>
          </p:cNvPr>
          <p:cNvSpPr txBox="1"/>
          <p:nvPr/>
        </p:nvSpPr>
        <p:spPr>
          <a:xfrm>
            <a:off x="7891201" y="1088537"/>
            <a:ext cx="1117786" cy="338554"/>
          </a:xfrm>
          <a:prstGeom prst="rect">
            <a:avLst/>
          </a:prstGeom>
          <a:noFill/>
          <a:ln>
            <a:solidFill>
              <a:schemeClr val="accent1"/>
            </a:solidFill>
          </a:ln>
        </p:spPr>
        <p:txBody>
          <a:bodyPr wrap="square" rtlCol="0">
            <a:spAutoFit/>
          </a:bodyPr>
          <a:lstStyle/>
          <a:p>
            <a:r>
              <a:rPr lang="en-US" sz="1600" b="1" dirty="0"/>
              <a:t>Track </a:t>
            </a:r>
            <a:r>
              <a:rPr lang="en-US" sz="1600" b="1" dirty="0" err="1"/>
              <a:t>Reco</a:t>
            </a:r>
            <a:endParaRPr lang="en-US" sz="1600" dirty="0"/>
          </a:p>
        </p:txBody>
      </p:sp>
      <p:cxnSp>
        <p:nvCxnSpPr>
          <p:cNvPr id="33" name="Straight Arrow Connector 32">
            <a:extLst>
              <a:ext uri="{FF2B5EF4-FFF2-40B4-BE49-F238E27FC236}">
                <a16:creationId xmlns:a16="http://schemas.microsoft.com/office/drawing/2014/main" id="{043BE9DA-99A2-C9C4-F3FA-43836927E6B6}"/>
              </a:ext>
            </a:extLst>
          </p:cNvPr>
          <p:cNvCxnSpPr>
            <a:stCxn id="29" idx="2"/>
            <a:endCxn id="47" idx="0"/>
          </p:cNvCxnSpPr>
          <p:nvPr/>
        </p:nvCxnSpPr>
        <p:spPr>
          <a:xfrm>
            <a:off x="8450094" y="1427091"/>
            <a:ext cx="0" cy="2939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AF58BF7-89D9-E9BA-A7B3-D54F80E30E5B}"/>
              </a:ext>
            </a:extLst>
          </p:cNvPr>
          <p:cNvCxnSpPr>
            <a:cxnSpLocks/>
            <a:stCxn id="20" idx="0"/>
            <a:endCxn id="47" idx="2"/>
          </p:cNvCxnSpPr>
          <p:nvPr/>
        </p:nvCxnSpPr>
        <p:spPr>
          <a:xfrm flipV="1">
            <a:off x="8450094" y="2059621"/>
            <a:ext cx="0" cy="3067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AD295B34-B3E2-878A-1B02-A9E9CA246AAF}"/>
              </a:ext>
            </a:extLst>
          </p:cNvPr>
          <p:cNvSpPr txBox="1"/>
          <p:nvPr/>
        </p:nvSpPr>
        <p:spPr>
          <a:xfrm>
            <a:off x="5547877" y="4360486"/>
            <a:ext cx="3461110" cy="1323439"/>
          </a:xfrm>
          <a:prstGeom prst="rect">
            <a:avLst/>
          </a:prstGeom>
          <a:noFill/>
          <a:ln>
            <a:solidFill>
              <a:schemeClr val="accent4">
                <a:lumMod val="75000"/>
              </a:schemeClr>
            </a:solidFill>
          </a:ln>
        </p:spPr>
        <p:txBody>
          <a:bodyPr wrap="square" rtlCol="0">
            <a:spAutoFit/>
          </a:bodyPr>
          <a:lstStyle/>
          <a:p>
            <a:r>
              <a:rPr lang="en-US" sz="1600" dirty="0"/>
              <a:t>We use </a:t>
            </a:r>
            <a:r>
              <a:rPr lang="en-US" sz="1600" b="1" dirty="0"/>
              <a:t>pedestal </a:t>
            </a:r>
            <a:r>
              <a:rPr lang="en-US" sz="1600" b="1" dirty="0">
                <a:latin typeface="Symbol" pitchFamily="2" charset="2"/>
              </a:rPr>
              <a:t>s</a:t>
            </a:r>
            <a:r>
              <a:rPr lang="en-US" sz="1600" b="1" dirty="0"/>
              <a:t> and n</a:t>
            </a:r>
            <a:r>
              <a:rPr lang="en-US" sz="1600" b="1" dirty="0">
                <a:latin typeface="Symbol" pitchFamily="2" charset="2"/>
              </a:rPr>
              <a:t>s</a:t>
            </a:r>
            <a:r>
              <a:rPr lang="en-US" sz="1600" b="1" dirty="0"/>
              <a:t> threshold</a:t>
            </a:r>
          </a:p>
          <a:p>
            <a:r>
              <a:rPr lang="en-US" sz="1600" dirty="0">
                <a:sym typeface="Wingdings" pitchFamily="2" charset="2"/>
              </a:rPr>
              <a:t>Need to be consistent! The threshold by default should be 0 and anything sharper a deliberate choice on top of Digi</a:t>
            </a:r>
            <a:endParaRPr lang="en-US" sz="1600" dirty="0"/>
          </a:p>
        </p:txBody>
      </p:sp>
      <p:sp>
        <p:nvSpPr>
          <p:cNvPr id="55" name="TextBox 54">
            <a:extLst>
              <a:ext uri="{FF2B5EF4-FFF2-40B4-BE49-F238E27FC236}">
                <a16:creationId xmlns:a16="http://schemas.microsoft.com/office/drawing/2014/main" id="{DE712908-2CE0-AD17-ECBE-05C660DF42C7}"/>
              </a:ext>
            </a:extLst>
          </p:cNvPr>
          <p:cNvSpPr txBox="1"/>
          <p:nvPr/>
        </p:nvSpPr>
        <p:spPr>
          <a:xfrm>
            <a:off x="5694107" y="535659"/>
            <a:ext cx="1897947" cy="584775"/>
          </a:xfrm>
          <a:prstGeom prst="rect">
            <a:avLst/>
          </a:prstGeom>
          <a:noFill/>
          <a:ln>
            <a:solidFill>
              <a:schemeClr val="accent4">
                <a:lumMod val="75000"/>
              </a:schemeClr>
            </a:solidFill>
          </a:ln>
        </p:spPr>
        <p:txBody>
          <a:bodyPr wrap="square" rtlCol="0">
            <a:spAutoFit/>
          </a:bodyPr>
          <a:lstStyle/>
          <a:p>
            <a:r>
              <a:rPr lang="en-US" sz="1600" dirty="0"/>
              <a:t>Re-translation ADC </a:t>
            </a:r>
            <a:r>
              <a:rPr lang="en-US" sz="1600" dirty="0">
                <a:sym typeface="Wingdings" pitchFamily="2" charset="2"/>
              </a:rPr>
              <a:t> physical value</a:t>
            </a:r>
            <a:r>
              <a:rPr lang="en-US" sz="1600" dirty="0"/>
              <a:t> </a:t>
            </a:r>
          </a:p>
        </p:txBody>
      </p:sp>
      <p:sp>
        <p:nvSpPr>
          <p:cNvPr id="5" name="TextBox 4">
            <a:extLst>
              <a:ext uri="{FF2B5EF4-FFF2-40B4-BE49-F238E27FC236}">
                <a16:creationId xmlns:a16="http://schemas.microsoft.com/office/drawing/2014/main" id="{013BFBCB-84EA-7A44-A864-7267ED66A1C7}"/>
              </a:ext>
            </a:extLst>
          </p:cNvPr>
          <p:cNvSpPr txBox="1"/>
          <p:nvPr/>
        </p:nvSpPr>
        <p:spPr>
          <a:xfrm>
            <a:off x="7713031" y="47065"/>
            <a:ext cx="1471428" cy="276999"/>
          </a:xfrm>
          <a:prstGeom prst="rect">
            <a:avLst/>
          </a:prstGeom>
          <a:noFill/>
        </p:spPr>
        <p:txBody>
          <a:bodyPr wrap="none" rtlCol="0">
            <a:spAutoFit/>
          </a:bodyPr>
          <a:lstStyle/>
          <a:p>
            <a:r>
              <a:rPr lang="en-US" sz="1200" b="1" dirty="0">
                <a:solidFill>
                  <a:srgbClr val="0000FF"/>
                </a:solidFill>
              </a:rPr>
              <a:t>slide thanks to </a:t>
            </a:r>
            <a:r>
              <a:rPr lang="en-US" sz="1200" b="1" dirty="0" err="1">
                <a:solidFill>
                  <a:srgbClr val="0000FF"/>
                </a:solidFill>
              </a:rPr>
              <a:t>Kolja</a:t>
            </a:r>
            <a:endParaRPr lang="en-US" sz="1200" b="1" dirty="0">
              <a:solidFill>
                <a:srgbClr val="0000FF"/>
              </a:solidFill>
            </a:endParaRPr>
          </a:p>
        </p:txBody>
      </p:sp>
    </p:spTree>
    <p:extLst>
      <p:ext uri="{BB962C8B-B14F-4D97-AF65-F5344CB8AC3E}">
        <p14:creationId xmlns:p14="http://schemas.microsoft.com/office/powerpoint/2010/main" val="1234012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Table&#10;&#10;Description automatically generated">
            <a:extLst>
              <a:ext uri="{FF2B5EF4-FFF2-40B4-BE49-F238E27FC236}">
                <a16:creationId xmlns:a16="http://schemas.microsoft.com/office/drawing/2014/main" id="{F68E1217-6FC7-7E41-A16A-890820D5351F}"/>
              </a:ext>
            </a:extLst>
          </p:cNvPr>
          <p:cNvPicPr>
            <a:picLocks noChangeAspect="1"/>
          </p:cNvPicPr>
          <p:nvPr/>
        </p:nvPicPr>
        <p:blipFill>
          <a:blip r:embed="rId2"/>
          <a:stretch>
            <a:fillRect/>
          </a:stretch>
        </p:blipFill>
        <p:spPr>
          <a:xfrm>
            <a:off x="0" y="2156907"/>
            <a:ext cx="9144000" cy="3581803"/>
          </a:xfrm>
          <a:prstGeom prst="rect">
            <a:avLst/>
          </a:prstGeom>
        </p:spPr>
      </p:pic>
      <p:sp>
        <p:nvSpPr>
          <p:cNvPr id="2" name="Title 1">
            <a:extLst>
              <a:ext uri="{FF2B5EF4-FFF2-40B4-BE49-F238E27FC236}">
                <a16:creationId xmlns:a16="http://schemas.microsoft.com/office/drawing/2014/main" id="{2192464E-4D8B-834B-BA2E-993F69A9ED02}"/>
              </a:ext>
            </a:extLst>
          </p:cNvPr>
          <p:cNvSpPr>
            <a:spLocks noGrp="1"/>
          </p:cNvSpPr>
          <p:nvPr>
            <p:ph type="title"/>
          </p:nvPr>
        </p:nvSpPr>
        <p:spPr>
          <a:xfrm>
            <a:off x="0" y="0"/>
            <a:ext cx="8450094" cy="499353"/>
          </a:xfrm>
        </p:spPr>
        <p:txBody>
          <a:bodyPr>
            <a:noAutofit/>
          </a:bodyPr>
          <a:lstStyle/>
          <a:p>
            <a:r>
              <a:rPr lang="en-US" sz="3200" dirty="0"/>
              <a:t>Next Steps in Background Simulations</a:t>
            </a:r>
          </a:p>
        </p:txBody>
      </p:sp>
      <p:sp>
        <p:nvSpPr>
          <p:cNvPr id="3" name="Slide Number Placeholder 2">
            <a:extLst>
              <a:ext uri="{FF2B5EF4-FFF2-40B4-BE49-F238E27FC236}">
                <a16:creationId xmlns:a16="http://schemas.microsoft.com/office/drawing/2014/main" id="{B360A7E1-38B2-2C46-AF20-D944348452A6}"/>
              </a:ext>
            </a:extLst>
          </p:cNvPr>
          <p:cNvSpPr>
            <a:spLocks noGrp="1"/>
          </p:cNvSpPr>
          <p:nvPr>
            <p:ph type="sldNum" sz="quarter" idx="12"/>
          </p:nvPr>
        </p:nvSpPr>
        <p:spPr/>
        <p:txBody>
          <a:bodyPr/>
          <a:lstStyle/>
          <a:p>
            <a:fld id="{893C5830-40F3-F04E-B2E3-10E6672BA8FF}" type="slidenum">
              <a:rPr lang="en-US" smtClean="0"/>
              <a:t>12</a:t>
            </a:fld>
            <a:endParaRPr lang="en-US" dirty="0"/>
          </a:p>
        </p:txBody>
      </p:sp>
      <p:sp>
        <p:nvSpPr>
          <p:cNvPr id="4" name="TextBox 3">
            <a:extLst>
              <a:ext uri="{FF2B5EF4-FFF2-40B4-BE49-F238E27FC236}">
                <a16:creationId xmlns:a16="http://schemas.microsoft.com/office/drawing/2014/main" id="{B585C6C2-1908-444B-BF10-32E04D5B2D1C}"/>
              </a:ext>
            </a:extLst>
          </p:cNvPr>
          <p:cNvSpPr txBox="1"/>
          <p:nvPr/>
        </p:nvSpPr>
        <p:spPr>
          <a:xfrm>
            <a:off x="0" y="415047"/>
            <a:ext cx="5625258" cy="1754326"/>
          </a:xfrm>
          <a:prstGeom prst="rect">
            <a:avLst/>
          </a:prstGeom>
          <a:noFill/>
        </p:spPr>
        <p:txBody>
          <a:bodyPr wrap="none" rtlCol="0">
            <a:spAutoFit/>
          </a:bodyPr>
          <a:lstStyle/>
          <a:p>
            <a:r>
              <a:rPr lang="en-US" dirty="0"/>
              <a:t>Thank to all who provided info, but we need more </a:t>
            </a:r>
          </a:p>
          <a:p>
            <a:r>
              <a:rPr lang="en-US" dirty="0"/>
              <a:t>please fill in </a:t>
            </a:r>
            <a:r>
              <a:rPr lang="en-US" dirty="0">
                <a:hlinkClick r:id="rId3"/>
              </a:rPr>
              <a:t>EPIC Detector Digitization Model.10.2023.xlsx</a:t>
            </a:r>
            <a:endParaRPr lang="en-US" dirty="0"/>
          </a:p>
          <a:p>
            <a:pPr marL="285750" indent="-285750">
              <a:buClr>
                <a:srgbClr val="0000FF"/>
              </a:buClr>
              <a:buFont typeface="Wingdings" pitchFamily="2" charset="2"/>
              <a:buChar char="§"/>
            </a:pPr>
            <a:r>
              <a:rPr lang="en-US" dirty="0"/>
              <a:t>Pedestal position</a:t>
            </a:r>
          </a:p>
          <a:p>
            <a:pPr marL="285750" indent="-285750">
              <a:buClr>
                <a:srgbClr val="0000FF"/>
              </a:buClr>
              <a:buFont typeface="Wingdings" pitchFamily="2" charset="2"/>
              <a:buChar char="§"/>
            </a:pPr>
            <a:r>
              <a:rPr lang="en-US" dirty="0"/>
              <a:t>cut on sigma of Pedestal width</a:t>
            </a:r>
          </a:p>
          <a:p>
            <a:pPr marL="285750" indent="-285750">
              <a:buClr>
                <a:srgbClr val="0000FF"/>
              </a:buClr>
              <a:buFont typeface="Wingdings" pitchFamily="2" charset="2"/>
              <a:buChar char="§"/>
            </a:pPr>
            <a:r>
              <a:rPr lang="en-US" dirty="0"/>
              <a:t>relation between Hit-</a:t>
            </a:r>
            <a:r>
              <a:rPr lang="en-US" dirty="0" err="1"/>
              <a:t>digi</a:t>
            </a:r>
            <a:r>
              <a:rPr lang="en-US" dirty="0"/>
              <a:t> to readout channels</a:t>
            </a:r>
          </a:p>
          <a:p>
            <a:pPr marL="285750" indent="-285750">
              <a:buClr>
                <a:srgbClr val="0000FF"/>
              </a:buClr>
              <a:buFont typeface="Wingdings" pitchFamily="2" charset="2"/>
              <a:buChar char="§"/>
            </a:pPr>
            <a:r>
              <a:rPr lang="en-US" dirty="0"/>
              <a:t>please check numbers on noise</a:t>
            </a:r>
          </a:p>
        </p:txBody>
      </p:sp>
      <p:sp>
        <p:nvSpPr>
          <p:cNvPr id="7" name="Rectangle 6">
            <a:extLst>
              <a:ext uri="{FF2B5EF4-FFF2-40B4-BE49-F238E27FC236}">
                <a16:creationId xmlns:a16="http://schemas.microsoft.com/office/drawing/2014/main" id="{1B0A0829-AD35-3F40-9C6A-036CD763E8BF}"/>
              </a:ext>
            </a:extLst>
          </p:cNvPr>
          <p:cNvSpPr/>
          <p:nvPr/>
        </p:nvSpPr>
        <p:spPr>
          <a:xfrm>
            <a:off x="0" y="4280171"/>
            <a:ext cx="992221" cy="29183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80A3587-B239-9848-BD7B-5913E5B8508B}"/>
              </a:ext>
            </a:extLst>
          </p:cNvPr>
          <p:cNvSpPr txBox="1"/>
          <p:nvPr/>
        </p:nvSpPr>
        <p:spPr>
          <a:xfrm>
            <a:off x="1997412" y="4221804"/>
            <a:ext cx="885179" cy="369332"/>
          </a:xfrm>
          <a:prstGeom prst="rect">
            <a:avLst/>
          </a:prstGeom>
          <a:noFill/>
        </p:spPr>
        <p:txBody>
          <a:bodyPr wrap="none" rtlCol="0">
            <a:spAutoFit/>
          </a:bodyPr>
          <a:lstStyle/>
          <a:p>
            <a:r>
              <a:rPr lang="en-US" dirty="0">
                <a:solidFill>
                  <a:srgbClr val="FF0000"/>
                </a:solidFill>
              </a:rPr>
              <a:t>missing</a:t>
            </a:r>
          </a:p>
        </p:txBody>
      </p:sp>
      <p:sp>
        <p:nvSpPr>
          <p:cNvPr id="10" name="Curved Right Arrow 9">
            <a:extLst>
              <a:ext uri="{FF2B5EF4-FFF2-40B4-BE49-F238E27FC236}">
                <a16:creationId xmlns:a16="http://schemas.microsoft.com/office/drawing/2014/main" id="{2C4ED3B6-4D17-E541-A9DF-2BA2D2B80B88}"/>
              </a:ext>
            </a:extLst>
          </p:cNvPr>
          <p:cNvSpPr/>
          <p:nvPr/>
        </p:nvSpPr>
        <p:spPr bwMode="auto">
          <a:xfrm>
            <a:off x="112141" y="5865888"/>
            <a:ext cx="513333" cy="348583"/>
          </a:xfrm>
          <a:prstGeom prst="curvedRightArrow">
            <a:avLst/>
          </a:prstGeom>
          <a:gradFill flip="none" rotWithShape="1">
            <a:gsLst>
              <a:gs pos="0">
                <a:schemeClr val="bg1"/>
              </a:gs>
              <a:gs pos="100000">
                <a:srgbClr val="FFFFFF"/>
              </a:gs>
              <a:gs pos="49000">
                <a:srgbClr val="0000FF"/>
              </a:gs>
            </a:gsLst>
            <a:lin ang="0" scaled="1"/>
            <a:tileRect/>
          </a:gradFill>
          <a:ln w="9525" cap="flat" cmpd="sng" algn="ctr">
            <a:solidFill>
              <a:srgbClr val="00009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 name="TextBox 10">
            <a:extLst>
              <a:ext uri="{FF2B5EF4-FFF2-40B4-BE49-F238E27FC236}">
                <a16:creationId xmlns:a16="http://schemas.microsoft.com/office/drawing/2014/main" id="{79731B4D-4D82-534A-9A36-B25E4B76D479}"/>
              </a:ext>
            </a:extLst>
          </p:cNvPr>
          <p:cNvSpPr txBox="1"/>
          <p:nvPr/>
        </p:nvSpPr>
        <p:spPr>
          <a:xfrm>
            <a:off x="545961" y="5871278"/>
            <a:ext cx="8442396" cy="646331"/>
          </a:xfrm>
          <a:prstGeom prst="rect">
            <a:avLst/>
          </a:prstGeom>
          <a:noFill/>
        </p:spPr>
        <p:txBody>
          <a:bodyPr wrap="square" rtlCol="0">
            <a:spAutoFit/>
          </a:bodyPr>
          <a:lstStyle/>
          <a:p>
            <a:r>
              <a:rPr lang="en-US" dirty="0">
                <a:solidFill>
                  <a:srgbClr val="0000FF"/>
                </a:solidFill>
              </a:rPr>
              <a:t>This info will be absolutely critical to re-evaluate background rates and provide DAQ group rates per channel </a:t>
            </a:r>
            <a:r>
              <a:rPr lang="en-US" dirty="0">
                <a:solidFill>
                  <a:srgbClr val="0000FF"/>
                </a:solidFill>
                <a:sym typeface="Wingdings" pitchFamily="2" charset="2"/>
              </a:rPr>
              <a:t> impact on ASICs and number of FEBs / RDO</a:t>
            </a:r>
            <a:endParaRPr lang="en-US" dirty="0">
              <a:solidFill>
                <a:srgbClr val="0000FF"/>
              </a:solidFill>
            </a:endParaRPr>
          </a:p>
        </p:txBody>
      </p:sp>
    </p:spTree>
    <p:extLst>
      <p:ext uri="{BB962C8B-B14F-4D97-AF65-F5344CB8AC3E}">
        <p14:creationId xmlns:p14="http://schemas.microsoft.com/office/powerpoint/2010/main" val="2144746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93C5830-40F3-F04E-B2E3-10E6672BA8FF}" type="slidenum">
              <a:rPr lang="en-US" smtClean="0"/>
              <a:pPr/>
              <a:t>13</a:t>
            </a:fld>
            <a:endParaRPr lang="en-US"/>
          </a:p>
        </p:txBody>
      </p:sp>
      <p:pic>
        <p:nvPicPr>
          <p:cNvPr id="6" name="Picture 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308" y="2791630"/>
            <a:ext cx="9052560" cy="26373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6457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654BE-7C17-A24E-BFCE-8DA837CA2FDA}"/>
              </a:ext>
            </a:extLst>
          </p:cNvPr>
          <p:cNvSpPr>
            <a:spLocks noGrp="1"/>
          </p:cNvSpPr>
          <p:nvPr>
            <p:ph type="title"/>
          </p:nvPr>
        </p:nvSpPr>
        <p:spPr>
          <a:xfrm>
            <a:off x="0" y="21371"/>
            <a:ext cx="9115572" cy="444719"/>
          </a:xfrm>
        </p:spPr>
        <p:txBody>
          <a:bodyPr>
            <a:noAutofit/>
          </a:bodyPr>
          <a:lstStyle/>
          <a:p>
            <a:r>
              <a:rPr lang="en-US" sz="2400" dirty="0"/>
              <a:t>Recent Detector-Related Project Meetings</a:t>
            </a:r>
          </a:p>
        </p:txBody>
      </p:sp>
      <p:sp>
        <p:nvSpPr>
          <p:cNvPr id="3" name="Slide Number Placeholder 2">
            <a:extLst>
              <a:ext uri="{FF2B5EF4-FFF2-40B4-BE49-F238E27FC236}">
                <a16:creationId xmlns:a16="http://schemas.microsoft.com/office/drawing/2014/main" id="{12C6BE38-021B-264E-A9A1-525358D0E157}"/>
              </a:ext>
            </a:extLst>
          </p:cNvPr>
          <p:cNvSpPr>
            <a:spLocks noGrp="1"/>
          </p:cNvSpPr>
          <p:nvPr>
            <p:ph type="sldNum" sz="quarter" idx="12"/>
          </p:nvPr>
        </p:nvSpPr>
        <p:spPr/>
        <p:txBody>
          <a:bodyPr/>
          <a:lstStyle/>
          <a:p>
            <a:fld id="{893C5830-40F3-F04E-B2E3-10E6672BA8FF}" type="slidenum">
              <a:rPr lang="en-US" smtClean="0"/>
              <a:t>2</a:t>
            </a:fld>
            <a:endParaRPr lang="en-US" dirty="0"/>
          </a:p>
        </p:txBody>
      </p:sp>
      <p:sp>
        <p:nvSpPr>
          <p:cNvPr id="5" name="Content Placeholder 2">
            <a:extLst>
              <a:ext uri="{FF2B5EF4-FFF2-40B4-BE49-F238E27FC236}">
                <a16:creationId xmlns:a16="http://schemas.microsoft.com/office/drawing/2014/main" id="{34590380-5DB2-B59C-BF53-74D00490B1B0}"/>
              </a:ext>
            </a:extLst>
          </p:cNvPr>
          <p:cNvSpPr txBox="1">
            <a:spLocks/>
          </p:cNvSpPr>
          <p:nvPr/>
        </p:nvSpPr>
        <p:spPr>
          <a:xfrm>
            <a:off x="0" y="405982"/>
            <a:ext cx="9063023" cy="623479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300"/>
              </a:spcBef>
              <a:buClr>
                <a:srgbClr val="0000FF"/>
              </a:buClr>
              <a:buFont typeface="Wingdings" pitchFamily="2" charset="2"/>
              <a:buChar char="§"/>
            </a:pPr>
            <a:r>
              <a:rPr lang="en-US" sz="1800" dirty="0"/>
              <a:t>April 3 + 4:		1</a:t>
            </a:r>
            <a:r>
              <a:rPr lang="en-US" sz="1800" baseline="30000" dirty="0"/>
              <a:t>st</a:t>
            </a:r>
            <a:r>
              <a:rPr lang="en-US" sz="1800" dirty="0"/>
              <a:t> Resource Review Board meeting @ SBU &amp; BNL </a:t>
            </a:r>
          </a:p>
          <a:p>
            <a:pPr>
              <a:lnSpc>
                <a:spcPct val="120000"/>
              </a:lnSpc>
              <a:spcBef>
                <a:spcPts val="300"/>
              </a:spcBef>
              <a:buClr>
                <a:srgbClr val="0000FF"/>
              </a:buClr>
              <a:buFont typeface="Wingdings" pitchFamily="2" charset="2"/>
              <a:buChar char="§"/>
            </a:pPr>
            <a:r>
              <a:rPr lang="en-US" sz="1800" dirty="0"/>
              <a:t>July 5 + 6:		Particle Id Detectors Interim Design Review</a:t>
            </a:r>
          </a:p>
          <a:p>
            <a:pPr marL="914400" lvl="2" indent="0">
              <a:lnSpc>
                <a:spcPct val="120000"/>
              </a:lnSpc>
              <a:spcBef>
                <a:spcPts val="300"/>
              </a:spcBef>
              <a:buClr>
                <a:srgbClr val="0000FF"/>
              </a:buClr>
              <a:buFont typeface="Arial" panose="020B0604020202020204" pitchFamily="34" charset="0"/>
              <a:buNone/>
            </a:pPr>
            <a:r>
              <a:rPr lang="en-US" sz="1800" dirty="0"/>
              <a:t>                         	   </a:t>
            </a:r>
            <a:r>
              <a:rPr lang="en-US" sz="1400" dirty="0"/>
              <a:t>Reviewers: Peter </a:t>
            </a:r>
            <a:r>
              <a:rPr lang="en-US" sz="1400" dirty="0" err="1"/>
              <a:t>Krizan</a:t>
            </a:r>
            <a:r>
              <a:rPr lang="en-US" sz="1400" dirty="0"/>
              <a:t> (U Ljubljana), Floris Keizer (CERN),                                         	                       Ana Amelia Machado (</a:t>
            </a:r>
            <a:r>
              <a:rPr lang="en-US" sz="1400" dirty="0" err="1"/>
              <a:t>UniCamp</a:t>
            </a:r>
            <a:r>
              <a:rPr lang="en-US" sz="1400" dirty="0"/>
              <a:t>), Koji </a:t>
            </a:r>
            <a:r>
              <a:rPr lang="en-US" sz="1400" dirty="0" err="1"/>
              <a:t>Nakumura</a:t>
            </a:r>
            <a:r>
              <a:rPr lang="en-US" sz="1400" dirty="0"/>
              <a:t> (KEK),</a:t>
            </a:r>
          </a:p>
          <a:p>
            <a:pPr marL="914400" lvl="2" indent="0">
              <a:lnSpc>
                <a:spcPct val="120000"/>
              </a:lnSpc>
              <a:spcBef>
                <a:spcPts val="300"/>
              </a:spcBef>
              <a:buClr>
                <a:srgbClr val="0000FF"/>
              </a:buClr>
              <a:buFont typeface="Arial" panose="020B0604020202020204" pitchFamily="34" charset="0"/>
              <a:buNone/>
            </a:pPr>
            <a:r>
              <a:rPr lang="en-US" sz="1400" dirty="0"/>
              <a:t>		    Justin Stevens (W&amp;M)</a:t>
            </a:r>
          </a:p>
          <a:p>
            <a:pPr>
              <a:lnSpc>
                <a:spcPct val="120000"/>
              </a:lnSpc>
              <a:spcBef>
                <a:spcPts val="300"/>
              </a:spcBef>
              <a:buClr>
                <a:srgbClr val="0000FF"/>
              </a:buClr>
              <a:buFont typeface="Wingdings" pitchFamily="2" charset="2"/>
              <a:buChar char="§"/>
            </a:pPr>
            <a:r>
              <a:rPr lang="en-US" sz="1800" dirty="0"/>
              <a:t>July 21: 		Final Design Review of the PbWO4 Crystals 					for the </a:t>
            </a:r>
            <a:r>
              <a:rPr lang="en-US" sz="1800" dirty="0" err="1"/>
              <a:t>ePIC</a:t>
            </a:r>
            <a:r>
              <a:rPr lang="en-US" sz="1800" dirty="0"/>
              <a:t> Backward EM Calorimeter</a:t>
            </a:r>
          </a:p>
          <a:p>
            <a:pPr marL="914400" lvl="2" indent="0">
              <a:lnSpc>
                <a:spcPct val="120000"/>
              </a:lnSpc>
              <a:spcBef>
                <a:spcPts val="300"/>
              </a:spcBef>
              <a:buClr>
                <a:srgbClr val="0000FF"/>
              </a:buClr>
              <a:buFont typeface="Arial" panose="020B0604020202020204" pitchFamily="34" charset="0"/>
              <a:buNone/>
            </a:pPr>
            <a:r>
              <a:rPr lang="en-US" sz="1800" dirty="0"/>
              <a:t>                          	   </a:t>
            </a:r>
            <a:r>
              <a:rPr lang="en-US" sz="1400" dirty="0"/>
              <a:t>Reviewers: Eugene </a:t>
            </a:r>
            <a:r>
              <a:rPr lang="en-US" sz="1400" dirty="0" err="1"/>
              <a:t>Chudakov</a:t>
            </a:r>
            <a:r>
              <a:rPr lang="en-US" sz="1400" dirty="0"/>
              <a:t> (</a:t>
            </a:r>
            <a:r>
              <a:rPr lang="en-US" sz="1400" dirty="0" err="1"/>
              <a:t>JLab</a:t>
            </a:r>
            <a:r>
              <a:rPr lang="en-US" sz="1400" dirty="0"/>
              <a:t>), </a:t>
            </a:r>
            <a:r>
              <a:rPr lang="en-US" sz="1400" dirty="0" err="1"/>
              <a:t>Dipangkar</a:t>
            </a:r>
            <a:r>
              <a:rPr lang="en-US" sz="1400" dirty="0"/>
              <a:t> Dutta (MSU)</a:t>
            </a:r>
          </a:p>
          <a:p>
            <a:pPr>
              <a:lnSpc>
                <a:spcPct val="120000"/>
              </a:lnSpc>
              <a:spcBef>
                <a:spcPts val="300"/>
              </a:spcBef>
              <a:buClr>
                <a:srgbClr val="0000FF"/>
              </a:buClr>
              <a:buFont typeface="Wingdings" pitchFamily="2" charset="2"/>
              <a:buChar char="§"/>
            </a:pPr>
            <a:r>
              <a:rPr lang="en-US" sz="1800" dirty="0"/>
              <a:t>August 28 + August 31: DAC Review of Detector R&amp;D </a:t>
            </a:r>
          </a:p>
          <a:p>
            <a:pPr lvl="6">
              <a:lnSpc>
                <a:spcPct val="120000"/>
              </a:lnSpc>
              <a:spcBef>
                <a:spcPts val="300"/>
              </a:spcBef>
              <a:buClr>
                <a:srgbClr val="0000FF"/>
              </a:buClr>
              <a:buFont typeface="Wingdings" pitchFamily="2" charset="2"/>
              <a:buChar char="§"/>
            </a:pPr>
            <a:r>
              <a:rPr lang="en-US" sz="1400" dirty="0">
                <a:latin typeface="Arial" panose="020B0604020202020204" pitchFamily="34" charset="0"/>
                <a:cs typeface="Arial" panose="020B0604020202020204" pitchFamily="34" charset="0"/>
              </a:rPr>
              <a:t>FY23 progress and FY24 continuation requests</a:t>
            </a:r>
          </a:p>
          <a:p>
            <a:pPr lvl="6">
              <a:lnSpc>
                <a:spcPct val="120000"/>
              </a:lnSpc>
              <a:spcBef>
                <a:spcPts val="300"/>
              </a:spcBef>
              <a:buClr>
                <a:srgbClr val="0000FF"/>
              </a:buClr>
              <a:buFont typeface="Wingdings" pitchFamily="2" charset="2"/>
              <a:buChar char="§"/>
            </a:pPr>
            <a:r>
              <a:rPr lang="en-US" sz="1400" dirty="0">
                <a:latin typeface="Arial" panose="020B0604020202020204" pitchFamily="34" charset="0"/>
                <a:cs typeface="Arial" panose="020B0604020202020204" pitchFamily="34" charset="0"/>
              </a:rPr>
              <a:t>Expect report late September/early October</a:t>
            </a:r>
          </a:p>
          <a:p>
            <a:pPr lvl="6">
              <a:lnSpc>
                <a:spcPct val="120000"/>
              </a:lnSpc>
              <a:spcBef>
                <a:spcPts val="300"/>
              </a:spcBef>
              <a:buClr>
                <a:srgbClr val="0000FF"/>
              </a:buClr>
              <a:buFont typeface="Wingdings" pitchFamily="2" charset="2"/>
              <a:buChar char="§"/>
            </a:pPr>
            <a:r>
              <a:rPr lang="en-US" sz="1400" dirty="0">
                <a:latin typeface="Arial" panose="020B0604020202020204" pitchFamily="34" charset="0"/>
                <a:cs typeface="Arial" panose="020B0604020202020204" pitchFamily="34" charset="0"/>
              </a:rPr>
              <a:t>Preparing to start R&amp;D contracts with lab procurements in October</a:t>
            </a:r>
          </a:p>
          <a:p>
            <a:pPr>
              <a:lnSpc>
                <a:spcPct val="120000"/>
              </a:lnSpc>
              <a:spcBef>
                <a:spcPts val="300"/>
              </a:spcBef>
              <a:buClr>
                <a:srgbClr val="0000FF"/>
              </a:buClr>
              <a:buFont typeface="Wingdings" pitchFamily="2" charset="2"/>
              <a:buChar char="§"/>
            </a:pPr>
            <a:r>
              <a:rPr lang="en-US" sz="1800" dirty="0"/>
              <a:t>August 29 + 30:	DOE CD-3A Design Review by DAC</a:t>
            </a:r>
          </a:p>
          <a:p>
            <a:pPr lvl="6">
              <a:lnSpc>
                <a:spcPct val="120000"/>
              </a:lnSpc>
              <a:spcBef>
                <a:spcPts val="300"/>
              </a:spcBef>
              <a:buClr>
                <a:srgbClr val="0000FF"/>
              </a:buClr>
              <a:buFont typeface="Wingdings" pitchFamily="2" charset="2"/>
              <a:buChar char="§"/>
            </a:pPr>
            <a:r>
              <a:rPr lang="en-US" sz="1400" dirty="0">
                <a:latin typeface="Arial" panose="020B0604020202020204" pitchFamily="34" charset="0"/>
                <a:cs typeface="Arial" panose="020B0604020202020204" pitchFamily="34" charset="0"/>
              </a:rPr>
              <a:t>final closeout report received</a:t>
            </a:r>
          </a:p>
          <a:p>
            <a:pPr>
              <a:lnSpc>
                <a:spcPct val="120000"/>
              </a:lnSpc>
              <a:spcBef>
                <a:spcPts val="300"/>
              </a:spcBef>
              <a:buClr>
                <a:srgbClr val="0000FF"/>
              </a:buClr>
              <a:buFont typeface="Wingdings" pitchFamily="2" charset="2"/>
              <a:buChar char="§"/>
            </a:pPr>
            <a:r>
              <a:rPr lang="en-US" sz="1800" dirty="0"/>
              <a:t>September 13: 		Final Design Review of the </a:t>
            </a:r>
            <a:r>
              <a:rPr lang="en-US" sz="1800" dirty="0" err="1"/>
              <a:t>SciFi</a:t>
            </a:r>
            <a:r>
              <a:rPr lang="en-US" sz="1800" dirty="0"/>
              <a:t> for </a:t>
            </a:r>
            <a:r>
              <a:rPr lang="en-US" sz="1800" dirty="0" err="1"/>
              <a:t>bECal</a:t>
            </a:r>
            <a:r>
              <a:rPr lang="en-US" sz="1800" dirty="0"/>
              <a:t> &amp; </a:t>
            </a:r>
            <a:r>
              <a:rPr lang="en-US" sz="1800" dirty="0" err="1"/>
              <a:t>fECal</a:t>
            </a:r>
            <a:endParaRPr lang="en-US" sz="1800" dirty="0"/>
          </a:p>
          <a:p>
            <a:pPr marL="0" indent="0">
              <a:lnSpc>
                <a:spcPct val="120000"/>
              </a:lnSpc>
              <a:spcBef>
                <a:spcPts val="300"/>
              </a:spcBef>
              <a:buClr>
                <a:srgbClr val="0000FF"/>
              </a:buClr>
              <a:buNone/>
            </a:pPr>
            <a:r>
              <a:rPr lang="en-US" sz="1400" dirty="0"/>
              <a:t>			     Reviewers: </a:t>
            </a:r>
            <a:r>
              <a:rPr lang="en-US" sz="1400" dirty="0" err="1"/>
              <a:t>Pierluigi</a:t>
            </a:r>
            <a:r>
              <a:rPr lang="en-US" sz="1400" dirty="0"/>
              <a:t> Campana (LNF), Caroline </a:t>
            </a:r>
            <a:r>
              <a:rPr lang="en-US" sz="1400" dirty="0" err="1"/>
              <a:t>Riedl</a:t>
            </a:r>
            <a:r>
              <a:rPr lang="en-US" sz="1400" dirty="0"/>
              <a:t> (UIUC)</a:t>
            </a:r>
          </a:p>
          <a:p>
            <a:pPr>
              <a:lnSpc>
                <a:spcPct val="120000"/>
              </a:lnSpc>
              <a:spcBef>
                <a:spcPts val="300"/>
              </a:spcBef>
              <a:buClr>
                <a:srgbClr val="0000FF"/>
              </a:buClr>
              <a:buFont typeface="Wingdings" pitchFamily="2" charset="2"/>
              <a:buChar char="§"/>
            </a:pPr>
            <a:r>
              <a:rPr lang="en-US" sz="1800" dirty="0"/>
              <a:t>September 14: 		Final Design Review of </a:t>
            </a:r>
            <a:r>
              <a:rPr lang="en-US" sz="1800" dirty="0" err="1"/>
              <a:t>SiPMs</a:t>
            </a:r>
            <a:r>
              <a:rPr lang="en-US" sz="1800" dirty="0"/>
              <a:t> for </a:t>
            </a:r>
            <a:r>
              <a:rPr lang="en-US" sz="1800" dirty="0" err="1"/>
              <a:t>ECals</a:t>
            </a:r>
            <a:r>
              <a:rPr lang="en-US" sz="1800" dirty="0"/>
              <a:t>, </a:t>
            </a:r>
            <a:r>
              <a:rPr lang="en-US" sz="1800" dirty="0" err="1"/>
              <a:t>HCals</a:t>
            </a:r>
            <a:r>
              <a:rPr lang="en-US" sz="1800" dirty="0"/>
              <a:t> &amp; </a:t>
            </a:r>
            <a:r>
              <a:rPr lang="en-US" sz="1800" dirty="0" err="1"/>
              <a:t>dRICH</a:t>
            </a:r>
            <a:endParaRPr lang="en-US" sz="1800" dirty="0"/>
          </a:p>
          <a:p>
            <a:pPr marL="0" indent="0">
              <a:lnSpc>
                <a:spcPct val="120000"/>
              </a:lnSpc>
              <a:spcBef>
                <a:spcPts val="300"/>
              </a:spcBef>
              <a:buClr>
                <a:srgbClr val="0000FF"/>
              </a:buClr>
              <a:buNone/>
            </a:pPr>
            <a:r>
              <a:rPr lang="en-US" sz="1400" dirty="0"/>
              <a:t>			     Reviewers: Elton Smith (retired), Stepan </a:t>
            </a:r>
            <a:r>
              <a:rPr lang="en-US" sz="1400" dirty="0" err="1"/>
              <a:t>Stepanyan</a:t>
            </a:r>
            <a:r>
              <a:rPr lang="en-US" sz="1400" dirty="0"/>
              <a:t> (</a:t>
            </a:r>
            <a:r>
              <a:rPr lang="en-US" sz="1400" dirty="0" err="1"/>
              <a:t>JLab</a:t>
            </a:r>
            <a:r>
              <a:rPr lang="en-US" sz="1400" dirty="0"/>
              <a:t>)</a:t>
            </a:r>
          </a:p>
        </p:txBody>
      </p:sp>
      <p:pic>
        <p:nvPicPr>
          <p:cNvPr id="6" name="Picture 5">
            <a:extLst>
              <a:ext uri="{FF2B5EF4-FFF2-40B4-BE49-F238E27FC236}">
                <a16:creationId xmlns:a16="http://schemas.microsoft.com/office/drawing/2014/main" id="{9B093EA7-97C0-A661-9882-2207C0F95B4D}"/>
              </a:ext>
            </a:extLst>
          </p:cNvPr>
          <p:cNvPicPr>
            <a:picLocks noChangeAspect="1"/>
          </p:cNvPicPr>
          <p:nvPr/>
        </p:nvPicPr>
        <p:blipFill>
          <a:blip r:embed="rId2"/>
          <a:stretch>
            <a:fillRect/>
          </a:stretch>
        </p:blipFill>
        <p:spPr>
          <a:xfrm>
            <a:off x="8633731" y="1210640"/>
            <a:ext cx="426857" cy="551791"/>
          </a:xfrm>
          <a:prstGeom prst="rect">
            <a:avLst/>
          </a:prstGeom>
        </p:spPr>
      </p:pic>
      <p:pic>
        <p:nvPicPr>
          <p:cNvPr id="7" name="Picture 6">
            <a:extLst>
              <a:ext uri="{FF2B5EF4-FFF2-40B4-BE49-F238E27FC236}">
                <a16:creationId xmlns:a16="http://schemas.microsoft.com/office/drawing/2014/main" id="{D83C32A3-F653-9426-A575-73171F04B861}"/>
              </a:ext>
            </a:extLst>
          </p:cNvPr>
          <p:cNvPicPr>
            <a:picLocks noChangeAspect="1"/>
          </p:cNvPicPr>
          <p:nvPr/>
        </p:nvPicPr>
        <p:blipFill>
          <a:blip r:embed="rId2"/>
          <a:stretch>
            <a:fillRect/>
          </a:stretch>
        </p:blipFill>
        <p:spPr>
          <a:xfrm>
            <a:off x="8633730" y="2157816"/>
            <a:ext cx="426857" cy="551791"/>
          </a:xfrm>
          <a:prstGeom prst="rect">
            <a:avLst/>
          </a:prstGeom>
        </p:spPr>
      </p:pic>
      <p:pic>
        <p:nvPicPr>
          <p:cNvPr id="8" name="Picture 7">
            <a:extLst>
              <a:ext uri="{FF2B5EF4-FFF2-40B4-BE49-F238E27FC236}">
                <a16:creationId xmlns:a16="http://schemas.microsoft.com/office/drawing/2014/main" id="{8051801A-F4D5-B152-2100-043E09291179}"/>
              </a:ext>
            </a:extLst>
          </p:cNvPr>
          <p:cNvPicPr>
            <a:picLocks noChangeAspect="1"/>
          </p:cNvPicPr>
          <p:nvPr/>
        </p:nvPicPr>
        <p:blipFill>
          <a:blip r:embed="rId2"/>
          <a:stretch>
            <a:fillRect/>
          </a:stretch>
        </p:blipFill>
        <p:spPr>
          <a:xfrm>
            <a:off x="8633730" y="377714"/>
            <a:ext cx="426857" cy="551791"/>
          </a:xfrm>
          <a:prstGeom prst="rect">
            <a:avLst/>
          </a:prstGeom>
        </p:spPr>
      </p:pic>
      <p:pic>
        <p:nvPicPr>
          <p:cNvPr id="9" name="Picture 8">
            <a:extLst>
              <a:ext uri="{FF2B5EF4-FFF2-40B4-BE49-F238E27FC236}">
                <a16:creationId xmlns:a16="http://schemas.microsoft.com/office/drawing/2014/main" id="{2C36126F-6DE6-03E5-6F91-927846805B7E}"/>
              </a:ext>
            </a:extLst>
          </p:cNvPr>
          <p:cNvPicPr>
            <a:picLocks noChangeAspect="1"/>
          </p:cNvPicPr>
          <p:nvPr/>
        </p:nvPicPr>
        <p:blipFill>
          <a:blip r:embed="rId2"/>
          <a:stretch>
            <a:fillRect/>
          </a:stretch>
        </p:blipFill>
        <p:spPr>
          <a:xfrm>
            <a:off x="8633731" y="3153104"/>
            <a:ext cx="426857" cy="551791"/>
          </a:xfrm>
          <a:prstGeom prst="rect">
            <a:avLst/>
          </a:prstGeom>
        </p:spPr>
      </p:pic>
      <p:pic>
        <p:nvPicPr>
          <p:cNvPr id="10" name="Picture 9">
            <a:extLst>
              <a:ext uri="{FF2B5EF4-FFF2-40B4-BE49-F238E27FC236}">
                <a16:creationId xmlns:a16="http://schemas.microsoft.com/office/drawing/2014/main" id="{1B8B8ACC-799D-3618-96DB-5B878719FC92}"/>
              </a:ext>
            </a:extLst>
          </p:cNvPr>
          <p:cNvPicPr>
            <a:picLocks noChangeAspect="1"/>
          </p:cNvPicPr>
          <p:nvPr/>
        </p:nvPicPr>
        <p:blipFill>
          <a:blip r:embed="rId2"/>
          <a:stretch>
            <a:fillRect/>
          </a:stretch>
        </p:blipFill>
        <p:spPr>
          <a:xfrm>
            <a:off x="8633731" y="4449445"/>
            <a:ext cx="426857" cy="551791"/>
          </a:xfrm>
          <a:prstGeom prst="rect">
            <a:avLst/>
          </a:prstGeom>
        </p:spPr>
      </p:pic>
      <p:pic>
        <p:nvPicPr>
          <p:cNvPr id="11" name="Picture 10">
            <a:extLst>
              <a:ext uri="{FF2B5EF4-FFF2-40B4-BE49-F238E27FC236}">
                <a16:creationId xmlns:a16="http://schemas.microsoft.com/office/drawing/2014/main" id="{9FB6B8F4-AC68-4BF6-8C20-EFAB44889E23}"/>
              </a:ext>
            </a:extLst>
          </p:cNvPr>
          <p:cNvPicPr>
            <a:picLocks noChangeAspect="1"/>
          </p:cNvPicPr>
          <p:nvPr/>
        </p:nvPicPr>
        <p:blipFill>
          <a:blip r:embed="rId2"/>
          <a:stretch>
            <a:fillRect/>
          </a:stretch>
        </p:blipFill>
        <p:spPr>
          <a:xfrm>
            <a:off x="8633731" y="5109951"/>
            <a:ext cx="426857" cy="551791"/>
          </a:xfrm>
          <a:prstGeom prst="rect">
            <a:avLst/>
          </a:prstGeom>
        </p:spPr>
      </p:pic>
      <p:pic>
        <p:nvPicPr>
          <p:cNvPr id="12" name="Picture 11">
            <a:extLst>
              <a:ext uri="{FF2B5EF4-FFF2-40B4-BE49-F238E27FC236}">
                <a16:creationId xmlns:a16="http://schemas.microsoft.com/office/drawing/2014/main" id="{A4356F4E-F41E-40E0-A1EC-3E15D696439D}"/>
              </a:ext>
            </a:extLst>
          </p:cNvPr>
          <p:cNvPicPr>
            <a:picLocks noChangeAspect="1"/>
          </p:cNvPicPr>
          <p:nvPr/>
        </p:nvPicPr>
        <p:blipFill>
          <a:blip r:embed="rId2"/>
          <a:stretch>
            <a:fillRect/>
          </a:stretch>
        </p:blipFill>
        <p:spPr>
          <a:xfrm>
            <a:off x="8633731" y="5928495"/>
            <a:ext cx="426857" cy="551791"/>
          </a:xfrm>
          <a:prstGeom prst="rect">
            <a:avLst/>
          </a:prstGeom>
        </p:spPr>
      </p:pic>
    </p:spTree>
    <p:extLst>
      <p:ext uri="{BB962C8B-B14F-4D97-AF65-F5344CB8AC3E}">
        <p14:creationId xmlns:p14="http://schemas.microsoft.com/office/powerpoint/2010/main" val="145551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654BE-7C17-A24E-BFCE-8DA837CA2FDA}"/>
              </a:ext>
            </a:extLst>
          </p:cNvPr>
          <p:cNvSpPr>
            <a:spLocks noGrp="1"/>
          </p:cNvSpPr>
          <p:nvPr>
            <p:ph type="title"/>
          </p:nvPr>
        </p:nvSpPr>
        <p:spPr>
          <a:xfrm>
            <a:off x="0" y="21371"/>
            <a:ext cx="9115572" cy="582845"/>
          </a:xfrm>
        </p:spPr>
        <p:txBody>
          <a:bodyPr>
            <a:noAutofit/>
          </a:bodyPr>
          <a:lstStyle/>
          <a:p>
            <a:r>
              <a:rPr lang="en-US" sz="2400" dirty="0"/>
              <a:t>Upcoming Detector-Related Project Meetings</a:t>
            </a:r>
          </a:p>
        </p:txBody>
      </p:sp>
      <p:sp>
        <p:nvSpPr>
          <p:cNvPr id="3" name="Slide Number Placeholder 2">
            <a:extLst>
              <a:ext uri="{FF2B5EF4-FFF2-40B4-BE49-F238E27FC236}">
                <a16:creationId xmlns:a16="http://schemas.microsoft.com/office/drawing/2014/main" id="{12C6BE38-021B-264E-A9A1-525358D0E157}"/>
              </a:ext>
            </a:extLst>
          </p:cNvPr>
          <p:cNvSpPr>
            <a:spLocks noGrp="1"/>
          </p:cNvSpPr>
          <p:nvPr>
            <p:ph type="sldNum" sz="quarter" idx="12"/>
          </p:nvPr>
        </p:nvSpPr>
        <p:spPr/>
        <p:txBody>
          <a:bodyPr/>
          <a:lstStyle/>
          <a:p>
            <a:fld id="{893C5830-40F3-F04E-B2E3-10E6672BA8FF}" type="slidenum">
              <a:rPr lang="en-US" smtClean="0"/>
              <a:t>3</a:t>
            </a:fld>
            <a:endParaRPr lang="en-US" dirty="0"/>
          </a:p>
        </p:txBody>
      </p:sp>
      <p:sp>
        <p:nvSpPr>
          <p:cNvPr id="5" name="Content Placeholder 2">
            <a:extLst>
              <a:ext uri="{FF2B5EF4-FFF2-40B4-BE49-F238E27FC236}">
                <a16:creationId xmlns:a16="http://schemas.microsoft.com/office/drawing/2014/main" id="{34590380-5DB2-B59C-BF53-74D00490B1B0}"/>
              </a:ext>
            </a:extLst>
          </p:cNvPr>
          <p:cNvSpPr txBox="1">
            <a:spLocks/>
          </p:cNvSpPr>
          <p:nvPr/>
        </p:nvSpPr>
        <p:spPr>
          <a:xfrm>
            <a:off x="52548" y="525237"/>
            <a:ext cx="9063023" cy="623479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300"/>
              </a:spcBef>
              <a:buClr>
                <a:srgbClr val="0000FF"/>
              </a:buClr>
              <a:buFont typeface="Wingdings" pitchFamily="2" charset="2"/>
              <a:buChar char="§"/>
            </a:pPr>
            <a:r>
              <a:rPr lang="en-US" sz="1800" dirty="0"/>
              <a:t>September 25:		Final Design Review of the forward </a:t>
            </a:r>
            <a:r>
              <a:rPr lang="en-US" sz="1800" dirty="0" err="1"/>
              <a:t>HCal</a:t>
            </a:r>
            <a:r>
              <a:rPr lang="en-US" sz="1800" dirty="0"/>
              <a:t> W &amp; Steel</a:t>
            </a:r>
          </a:p>
          <a:p>
            <a:pPr marL="0" indent="0">
              <a:lnSpc>
                <a:spcPct val="120000"/>
              </a:lnSpc>
              <a:spcBef>
                <a:spcPts val="300"/>
              </a:spcBef>
              <a:buClr>
                <a:srgbClr val="0000FF"/>
              </a:buClr>
              <a:buNone/>
            </a:pPr>
            <a:r>
              <a:rPr lang="en-US" sz="1400" dirty="0"/>
              <a:t>			   Reviewers: Jim Mills (BNL), Felix </a:t>
            </a:r>
            <a:r>
              <a:rPr lang="en-US" sz="1400" dirty="0" err="1"/>
              <a:t>Sefkow</a:t>
            </a:r>
            <a:r>
              <a:rPr lang="en-US" sz="1400" dirty="0"/>
              <a:t> (DESY)</a:t>
            </a:r>
          </a:p>
          <a:p>
            <a:pPr>
              <a:lnSpc>
                <a:spcPct val="120000"/>
              </a:lnSpc>
              <a:spcBef>
                <a:spcPts val="300"/>
              </a:spcBef>
              <a:buClr>
                <a:srgbClr val="0000FF"/>
              </a:buClr>
              <a:buFont typeface="Wingdings" pitchFamily="2" charset="2"/>
              <a:buChar char="§"/>
            </a:pPr>
            <a:r>
              <a:rPr lang="en-US" sz="1800" dirty="0"/>
              <a:t>October 5 + 6:		Final Design Review of Magnet (MARCO)</a:t>
            </a:r>
          </a:p>
          <a:p>
            <a:pPr marL="0" indent="0">
              <a:lnSpc>
                <a:spcPct val="120000"/>
              </a:lnSpc>
              <a:spcBef>
                <a:spcPts val="300"/>
              </a:spcBef>
              <a:buClr>
                <a:srgbClr val="0000FF"/>
              </a:buClr>
              <a:buNone/>
            </a:pPr>
            <a:r>
              <a:rPr lang="en-US" sz="1400" dirty="0"/>
              <a:t>			   Reviewers: Gianluca </a:t>
            </a:r>
            <a:r>
              <a:rPr lang="en-US" sz="1400" dirty="0" err="1"/>
              <a:t>Sabbi</a:t>
            </a:r>
            <a:r>
              <a:rPr lang="en-US" sz="1400" dirty="0"/>
              <a:t> (LBNL), Ruben Fair (</a:t>
            </a:r>
            <a:r>
              <a:rPr lang="en-US" sz="1400" dirty="0" err="1"/>
              <a:t>JLab</a:t>
            </a:r>
            <a:r>
              <a:rPr lang="en-US" sz="1400" dirty="0"/>
              <a:t>),</a:t>
            </a:r>
          </a:p>
          <a:p>
            <a:pPr marL="0" indent="0">
              <a:lnSpc>
                <a:spcPct val="120000"/>
              </a:lnSpc>
              <a:spcBef>
                <a:spcPts val="300"/>
              </a:spcBef>
              <a:buClr>
                <a:srgbClr val="0000FF"/>
              </a:buClr>
              <a:buNone/>
            </a:pPr>
            <a:r>
              <a:rPr lang="en-US" sz="1400" dirty="0"/>
              <a:t>				Vladimir </a:t>
            </a:r>
            <a:r>
              <a:rPr lang="en-US" sz="1400" dirty="0" err="1"/>
              <a:t>Kashikin</a:t>
            </a:r>
            <a:r>
              <a:rPr lang="en-US" sz="1400" dirty="0"/>
              <a:t> (FNAL), Bill Schneider (retired </a:t>
            </a:r>
            <a:r>
              <a:rPr lang="en-US" sz="1400" dirty="0" err="1"/>
              <a:t>JLab</a:t>
            </a:r>
            <a:r>
              <a:rPr lang="en-US" sz="1400" dirty="0"/>
              <a:t>)</a:t>
            </a:r>
          </a:p>
          <a:p>
            <a:pPr>
              <a:lnSpc>
                <a:spcPct val="120000"/>
              </a:lnSpc>
              <a:spcBef>
                <a:spcPts val="300"/>
              </a:spcBef>
              <a:buClr>
                <a:srgbClr val="0000FF"/>
              </a:buClr>
              <a:buFont typeface="Wingdings" pitchFamily="2" charset="2"/>
              <a:buChar char="§"/>
            </a:pPr>
            <a:r>
              <a:rPr lang="en-US" sz="1800" dirty="0"/>
              <a:t>October 10-12:		DOE CD-3A Director’s Review</a:t>
            </a:r>
            <a:endParaRPr lang="en-US" sz="1400" dirty="0"/>
          </a:p>
          <a:p>
            <a:pPr marL="0" indent="0">
              <a:lnSpc>
                <a:spcPct val="120000"/>
              </a:lnSpc>
              <a:spcBef>
                <a:spcPts val="300"/>
              </a:spcBef>
              <a:buClr>
                <a:srgbClr val="0000FF"/>
              </a:buClr>
              <a:buNone/>
            </a:pPr>
            <a:r>
              <a:rPr lang="en-US" sz="1400" dirty="0"/>
              <a:t>			   Folds in Design Review reports of DAC, MAC, Infrastructure Committee; 			   Concentrates on CD-3A Long Lead Procurement Items</a:t>
            </a:r>
          </a:p>
          <a:p>
            <a:pPr marL="0" indent="0">
              <a:lnSpc>
                <a:spcPct val="120000"/>
              </a:lnSpc>
              <a:spcBef>
                <a:spcPts val="300"/>
              </a:spcBef>
              <a:buClr>
                <a:srgbClr val="0000FF"/>
              </a:buClr>
              <a:buNone/>
            </a:pPr>
            <a:r>
              <a:rPr lang="en-US" sz="1400" dirty="0"/>
              <a:t>			   Detector Reviewers: Rik Yoshida (ANL), Gabriella </a:t>
            </a:r>
            <a:r>
              <a:rPr lang="en-US" sz="1400" dirty="0" err="1"/>
              <a:t>Carini</a:t>
            </a:r>
            <a:r>
              <a:rPr lang="en-US" sz="1400" dirty="0"/>
              <a:t> (BNL),</a:t>
            </a:r>
          </a:p>
          <a:p>
            <a:pPr marL="0" indent="0">
              <a:lnSpc>
                <a:spcPct val="120000"/>
              </a:lnSpc>
              <a:spcBef>
                <a:spcPts val="300"/>
              </a:spcBef>
              <a:buClr>
                <a:srgbClr val="0000FF"/>
              </a:buClr>
              <a:buNone/>
            </a:pPr>
            <a:r>
              <a:rPr lang="en-US" sz="1400" dirty="0"/>
              <a:t>				Luciano Musa (CERN), Tim Whitlatch (</a:t>
            </a:r>
            <a:r>
              <a:rPr lang="en-US" sz="1400" dirty="0" err="1"/>
              <a:t>JLab</a:t>
            </a:r>
            <a:r>
              <a:rPr lang="en-US" sz="1400" dirty="0"/>
              <a:t>)</a:t>
            </a:r>
          </a:p>
          <a:p>
            <a:pPr>
              <a:lnSpc>
                <a:spcPct val="120000"/>
              </a:lnSpc>
              <a:spcBef>
                <a:spcPts val="300"/>
              </a:spcBef>
              <a:buClr>
                <a:srgbClr val="0000FF"/>
              </a:buClr>
              <a:buFont typeface="Wingdings" pitchFamily="2" charset="2"/>
              <a:buChar char="§"/>
            </a:pPr>
            <a:r>
              <a:rPr lang="en-US" sz="1800" dirty="0"/>
              <a:t>November 14-16:	DOE CD-3A Independent Project Review</a:t>
            </a:r>
          </a:p>
          <a:p>
            <a:pPr>
              <a:lnSpc>
                <a:spcPct val="120000"/>
              </a:lnSpc>
              <a:spcBef>
                <a:spcPts val="300"/>
              </a:spcBef>
              <a:buClr>
                <a:srgbClr val="0000FF"/>
              </a:buClr>
              <a:buFont typeface="Wingdings" pitchFamily="2" charset="2"/>
              <a:buChar char="§"/>
            </a:pPr>
            <a:r>
              <a:rPr lang="en-US" sz="1800" dirty="0"/>
              <a:t>December 7 + 8:	2</a:t>
            </a:r>
            <a:r>
              <a:rPr lang="en-US" sz="1800" baseline="30000" dirty="0"/>
              <a:t>nd</a:t>
            </a:r>
            <a:r>
              <a:rPr lang="en-US" sz="1800" dirty="0"/>
              <a:t> Resource Review Board meeting @ CUA, Washington</a:t>
            </a:r>
          </a:p>
          <a:p>
            <a:pPr>
              <a:lnSpc>
                <a:spcPct val="120000"/>
              </a:lnSpc>
              <a:spcBef>
                <a:spcPts val="300"/>
              </a:spcBef>
              <a:buClr>
                <a:srgbClr val="0000FF"/>
              </a:buClr>
              <a:buFont typeface="Wingdings" pitchFamily="2" charset="2"/>
              <a:buChar char="§"/>
            </a:pPr>
            <a:r>
              <a:rPr lang="en-US" sz="1800" dirty="0"/>
              <a:t>December/January:	Preliminary Design Review of Far-Forward/Far-				Backward Detectors</a:t>
            </a:r>
          </a:p>
        </p:txBody>
      </p:sp>
      <p:pic>
        <p:nvPicPr>
          <p:cNvPr id="6" name="Picture 5">
            <a:extLst>
              <a:ext uri="{FF2B5EF4-FFF2-40B4-BE49-F238E27FC236}">
                <a16:creationId xmlns:a16="http://schemas.microsoft.com/office/drawing/2014/main" id="{7F1EFAF1-8269-A745-8E02-A0194F1A0E16}"/>
              </a:ext>
            </a:extLst>
          </p:cNvPr>
          <p:cNvPicPr>
            <a:picLocks noChangeAspect="1"/>
          </p:cNvPicPr>
          <p:nvPr/>
        </p:nvPicPr>
        <p:blipFill>
          <a:blip r:embed="rId2"/>
          <a:stretch>
            <a:fillRect/>
          </a:stretch>
        </p:blipFill>
        <p:spPr>
          <a:xfrm>
            <a:off x="8371338" y="609513"/>
            <a:ext cx="426857" cy="551791"/>
          </a:xfrm>
          <a:prstGeom prst="rect">
            <a:avLst/>
          </a:prstGeom>
        </p:spPr>
      </p:pic>
      <p:sp>
        <p:nvSpPr>
          <p:cNvPr id="4" name="Left Arrow 3">
            <a:extLst>
              <a:ext uri="{FF2B5EF4-FFF2-40B4-BE49-F238E27FC236}">
                <a16:creationId xmlns:a16="http://schemas.microsoft.com/office/drawing/2014/main" id="{68333293-CCA2-BC47-B8E3-BA0ABF9F3F21}"/>
              </a:ext>
            </a:extLst>
          </p:cNvPr>
          <p:cNvSpPr/>
          <p:nvPr/>
        </p:nvSpPr>
        <p:spPr>
          <a:xfrm>
            <a:off x="7267999" y="1311852"/>
            <a:ext cx="874644" cy="135172"/>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DCF37EE-4F65-504B-9DC0-749C56495A04}"/>
              </a:ext>
            </a:extLst>
          </p:cNvPr>
          <p:cNvSpPr txBox="1"/>
          <p:nvPr/>
        </p:nvSpPr>
        <p:spPr>
          <a:xfrm>
            <a:off x="1018522" y="5324273"/>
            <a:ext cx="7143109" cy="646331"/>
          </a:xfrm>
          <a:prstGeom prst="rect">
            <a:avLst/>
          </a:prstGeom>
          <a:noFill/>
        </p:spPr>
        <p:txBody>
          <a:bodyPr wrap="none" rtlCol="0">
            <a:spAutoFit/>
          </a:bodyPr>
          <a:lstStyle/>
          <a:p>
            <a:pPr algn="ctr"/>
            <a:r>
              <a:rPr lang="en-US" dirty="0">
                <a:solidFill>
                  <a:srgbClr val="0000FF"/>
                </a:solidFill>
              </a:rPr>
              <a:t>All 2023 PDR and FDR and design review closeout reports are posted here </a:t>
            </a:r>
          </a:p>
          <a:p>
            <a:pPr algn="ctr"/>
            <a:r>
              <a:rPr lang="en-US" dirty="0">
                <a:solidFill>
                  <a:srgbClr val="0000FF"/>
                </a:solidFill>
                <a:hlinkClick r:id="rId3">
                  <a:extLst>
                    <a:ext uri="{A12FA001-AC4F-418D-AE19-62706E023703}">
                      <ahyp:hlinkClr xmlns:ahyp="http://schemas.microsoft.com/office/drawing/2018/hyperlinkcolor" val="tx"/>
                    </a:ext>
                  </a:extLst>
                </a:hlinkClick>
              </a:rPr>
              <a:t>Closeout Reports from Reviews</a:t>
            </a:r>
            <a:endParaRPr lang="en-US" dirty="0">
              <a:solidFill>
                <a:srgbClr val="0000FF"/>
              </a:solidFill>
            </a:endParaRPr>
          </a:p>
        </p:txBody>
      </p:sp>
      <p:sp>
        <p:nvSpPr>
          <p:cNvPr id="8" name="Curved Right Arrow 7">
            <a:extLst>
              <a:ext uri="{FF2B5EF4-FFF2-40B4-BE49-F238E27FC236}">
                <a16:creationId xmlns:a16="http://schemas.microsoft.com/office/drawing/2014/main" id="{BF2D2859-AC11-5C4D-9817-AAEB48CA0F78}"/>
              </a:ext>
            </a:extLst>
          </p:cNvPr>
          <p:cNvSpPr/>
          <p:nvPr/>
        </p:nvSpPr>
        <p:spPr bwMode="auto">
          <a:xfrm>
            <a:off x="511109" y="5465390"/>
            <a:ext cx="513333" cy="348583"/>
          </a:xfrm>
          <a:prstGeom prst="curvedRightArrow">
            <a:avLst/>
          </a:prstGeom>
          <a:gradFill flip="none" rotWithShape="1">
            <a:gsLst>
              <a:gs pos="0">
                <a:schemeClr val="bg1"/>
              </a:gs>
              <a:gs pos="100000">
                <a:srgbClr val="FFFFFF"/>
              </a:gs>
              <a:gs pos="49000">
                <a:srgbClr val="0000FF"/>
              </a:gs>
            </a:gsLst>
            <a:lin ang="0" scaled="1"/>
            <a:tileRect/>
          </a:gradFill>
          <a:ln w="9525" cap="flat" cmpd="sng" algn="ctr">
            <a:solidFill>
              <a:srgbClr val="00009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5609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AD9E4-945B-614A-B236-F7CD97AA6BFA}"/>
              </a:ext>
            </a:extLst>
          </p:cNvPr>
          <p:cNvSpPr>
            <a:spLocks noGrp="1"/>
          </p:cNvSpPr>
          <p:nvPr>
            <p:ph type="title"/>
          </p:nvPr>
        </p:nvSpPr>
        <p:spPr>
          <a:xfrm>
            <a:off x="0" y="0"/>
            <a:ext cx="7886700" cy="453957"/>
          </a:xfrm>
        </p:spPr>
        <p:txBody>
          <a:bodyPr>
            <a:noAutofit/>
          </a:bodyPr>
          <a:lstStyle/>
          <a:p>
            <a:r>
              <a:rPr lang="en-US" sz="3200" dirty="0"/>
              <a:t>Outcome of recent FDRs of LLPs</a:t>
            </a:r>
          </a:p>
        </p:txBody>
      </p:sp>
      <p:sp>
        <p:nvSpPr>
          <p:cNvPr id="3" name="Slide Number Placeholder 2">
            <a:extLst>
              <a:ext uri="{FF2B5EF4-FFF2-40B4-BE49-F238E27FC236}">
                <a16:creationId xmlns:a16="http://schemas.microsoft.com/office/drawing/2014/main" id="{F0AAD608-7BB2-6541-96C2-922BAB3C4596}"/>
              </a:ext>
            </a:extLst>
          </p:cNvPr>
          <p:cNvSpPr>
            <a:spLocks noGrp="1"/>
          </p:cNvSpPr>
          <p:nvPr>
            <p:ph type="sldNum" sz="quarter" idx="12"/>
          </p:nvPr>
        </p:nvSpPr>
        <p:spPr/>
        <p:txBody>
          <a:bodyPr/>
          <a:lstStyle/>
          <a:p>
            <a:fld id="{893C5830-40F3-F04E-B2E3-10E6672BA8FF}" type="slidenum">
              <a:rPr lang="en-US" smtClean="0"/>
              <a:t>4</a:t>
            </a:fld>
            <a:endParaRPr lang="en-US" dirty="0"/>
          </a:p>
        </p:txBody>
      </p:sp>
      <p:sp>
        <p:nvSpPr>
          <p:cNvPr id="4" name="TextBox 3">
            <a:extLst>
              <a:ext uri="{FF2B5EF4-FFF2-40B4-BE49-F238E27FC236}">
                <a16:creationId xmlns:a16="http://schemas.microsoft.com/office/drawing/2014/main" id="{24A3A277-E8C4-1E41-AFCC-6FD6D337C069}"/>
              </a:ext>
            </a:extLst>
          </p:cNvPr>
          <p:cNvSpPr txBox="1"/>
          <p:nvPr/>
        </p:nvSpPr>
        <p:spPr>
          <a:xfrm>
            <a:off x="45396" y="453957"/>
            <a:ext cx="8424154" cy="6001643"/>
          </a:xfrm>
          <a:prstGeom prst="rect">
            <a:avLst/>
          </a:prstGeom>
          <a:noFill/>
        </p:spPr>
        <p:txBody>
          <a:bodyPr wrap="square" rtlCol="0">
            <a:spAutoFit/>
          </a:bodyPr>
          <a:lstStyle/>
          <a:p>
            <a:r>
              <a:rPr lang="en-US" dirty="0">
                <a:solidFill>
                  <a:srgbClr val="0000FF"/>
                </a:solidFill>
              </a:rPr>
              <a:t>PbWO</a:t>
            </a:r>
            <a:r>
              <a:rPr lang="en-US" baseline="-25000" dirty="0">
                <a:solidFill>
                  <a:srgbClr val="0000FF"/>
                </a:solidFill>
              </a:rPr>
              <a:t>4</a:t>
            </a:r>
            <a:r>
              <a:rPr lang="en-US" dirty="0">
                <a:solidFill>
                  <a:srgbClr val="0000FF"/>
                </a:solidFill>
              </a:rPr>
              <a:t> - crystals:</a:t>
            </a:r>
          </a:p>
          <a:p>
            <a:r>
              <a:rPr lang="en-US" sz="1400" dirty="0"/>
              <a:t>No recommendation for LLP</a:t>
            </a:r>
          </a:p>
          <a:p>
            <a:r>
              <a:rPr lang="en-US" sz="1400" dirty="0"/>
              <a:t>Recommendation on </a:t>
            </a:r>
            <a:r>
              <a:rPr lang="en-US" sz="1400" b="1" dirty="0"/>
              <a:t>Charge Q#2: </a:t>
            </a:r>
            <a:r>
              <a:rPr lang="en-US" sz="1400" dirty="0"/>
              <a:t>Are the plans for achieving detector performance and construction sufficiently developed and documented for the present phase of the project? </a:t>
            </a:r>
          </a:p>
          <a:p>
            <a:r>
              <a:rPr lang="en-US" sz="1400" dirty="0"/>
              <a:t>A) Calculations of the impact of the thermal gradients on detector performance caused by shower fluctuations should be performed. </a:t>
            </a:r>
          </a:p>
          <a:p>
            <a:r>
              <a:rPr lang="en-US" sz="1400" dirty="0"/>
              <a:t>B) The carbon-fiber mesh (or something similar to the final design) should be used in the prototype being tested for temperature stabilization. </a:t>
            </a:r>
            <a:endParaRPr lang="en-US" dirty="0"/>
          </a:p>
          <a:p>
            <a:r>
              <a:rPr lang="en-US" dirty="0" err="1">
                <a:solidFill>
                  <a:srgbClr val="0000FF"/>
                </a:solidFill>
              </a:rPr>
              <a:t>SciFi</a:t>
            </a:r>
            <a:r>
              <a:rPr lang="en-US" dirty="0">
                <a:solidFill>
                  <a:srgbClr val="0000FF"/>
                </a:solidFill>
              </a:rPr>
              <a:t> for </a:t>
            </a:r>
            <a:r>
              <a:rPr lang="en-US" dirty="0" err="1">
                <a:solidFill>
                  <a:srgbClr val="0000FF"/>
                </a:solidFill>
              </a:rPr>
              <a:t>bECal</a:t>
            </a:r>
            <a:r>
              <a:rPr lang="en-US" dirty="0">
                <a:solidFill>
                  <a:srgbClr val="0000FF"/>
                </a:solidFill>
              </a:rPr>
              <a:t> &amp; </a:t>
            </a:r>
            <a:r>
              <a:rPr lang="en-US" dirty="0" err="1">
                <a:solidFill>
                  <a:srgbClr val="0000FF"/>
                </a:solidFill>
              </a:rPr>
              <a:t>fECal</a:t>
            </a:r>
            <a:r>
              <a:rPr lang="en-US" dirty="0">
                <a:solidFill>
                  <a:srgbClr val="0000FF"/>
                </a:solidFill>
              </a:rPr>
              <a:t> :</a:t>
            </a:r>
          </a:p>
          <a:p>
            <a:r>
              <a:rPr lang="en-US" sz="1400" b="1" dirty="0"/>
              <a:t>None of the recommendations should delay the fiber procurement plans. Some of the recommendations are beyond the scope of this review and they are kept to guide future follow-up work. </a:t>
            </a:r>
            <a:endParaRPr lang="en-US" sz="1400" dirty="0"/>
          </a:p>
          <a:p>
            <a:pPr lvl="1"/>
            <a:r>
              <a:rPr lang="en-US" sz="1400" dirty="0"/>
              <a:t>●  Q2: We strongly recommend exposing one minimal slice / element of the EPIC barrel </a:t>
            </a:r>
            <a:r>
              <a:rPr lang="en-US" sz="1400" dirty="0" err="1"/>
              <a:t>EMCal</a:t>
            </a:r>
            <a:r>
              <a:rPr lang="en-US" sz="1400" dirty="0"/>
              <a:t> into a </a:t>
            </a:r>
            <a:r>
              <a:rPr lang="en-US" sz="1400" dirty="0" err="1"/>
              <a:t>testbeam</a:t>
            </a:r>
            <a:r>
              <a:rPr lang="en-US" sz="1400" dirty="0"/>
              <a:t> to study its performance and test as a slice of the full system latest before the second purchase order of the scintillating fibers. </a:t>
            </a:r>
          </a:p>
          <a:p>
            <a:pPr lvl="1"/>
            <a:r>
              <a:rPr lang="en-US" sz="1400" dirty="0"/>
              <a:t>●  Q6: We continue to recommend the </a:t>
            </a:r>
            <a:r>
              <a:rPr lang="en-US" sz="1400" dirty="0" err="1"/>
              <a:t>beamtest</a:t>
            </a:r>
            <a:r>
              <a:rPr lang="en-US" sz="1400" dirty="0"/>
              <a:t> of engineered structures (see also Q2). </a:t>
            </a:r>
          </a:p>
          <a:p>
            <a:pPr lvl="1"/>
            <a:r>
              <a:rPr lang="en-US" sz="1400" dirty="0"/>
              <a:t>●  Q7: We recommend parallelizing the QA efforts, for example, make use of ways to measure attenuation length developed at one lab also at the other site. </a:t>
            </a:r>
          </a:p>
          <a:p>
            <a:pPr lvl="1"/>
            <a:r>
              <a:rPr lang="en-US" sz="1400" dirty="0"/>
              <a:t>●  Q7: We recommend making a clear evaluation of the needed margin in fiber length to compensate for bad fibers and production training / losses / accidents. </a:t>
            </a:r>
          </a:p>
          <a:p>
            <a:pPr lvl="1"/>
            <a:r>
              <a:rPr lang="en-US" sz="1400" dirty="0"/>
              <a:t>●  Q7: We recommend ordering fibers in canes if possible, to avoid the issue of elastic memory. </a:t>
            </a:r>
          </a:p>
          <a:p>
            <a:pPr lvl="1"/>
            <a:r>
              <a:rPr lang="en-US" sz="1400" dirty="0"/>
              <a:t>●  Q8: We recommend considering pre-production of a small amount from both companies to evaluate the different sets of parameters. </a:t>
            </a:r>
            <a:endParaRPr lang="en-US" dirty="0"/>
          </a:p>
          <a:p>
            <a:r>
              <a:rPr lang="en-US" dirty="0" err="1">
                <a:solidFill>
                  <a:srgbClr val="0000FF"/>
                </a:solidFill>
              </a:rPr>
              <a:t>SiPMs</a:t>
            </a:r>
            <a:r>
              <a:rPr lang="en-US" dirty="0">
                <a:solidFill>
                  <a:srgbClr val="0000FF"/>
                </a:solidFill>
              </a:rPr>
              <a:t> for </a:t>
            </a:r>
            <a:r>
              <a:rPr lang="en-US" dirty="0" err="1">
                <a:solidFill>
                  <a:srgbClr val="0000FF"/>
                </a:solidFill>
              </a:rPr>
              <a:t>ECals</a:t>
            </a:r>
            <a:r>
              <a:rPr lang="en-US" dirty="0">
                <a:solidFill>
                  <a:srgbClr val="0000FF"/>
                </a:solidFill>
              </a:rPr>
              <a:t>, </a:t>
            </a:r>
            <a:r>
              <a:rPr lang="en-US" dirty="0" err="1">
                <a:solidFill>
                  <a:srgbClr val="0000FF"/>
                </a:solidFill>
              </a:rPr>
              <a:t>HCals</a:t>
            </a:r>
            <a:r>
              <a:rPr lang="en-US" dirty="0">
                <a:solidFill>
                  <a:srgbClr val="0000FF"/>
                </a:solidFill>
              </a:rPr>
              <a:t> &amp; </a:t>
            </a:r>
            <a:r>
              <a:rPr lang="en-US" dirty="0" err="1">
                <a:solidFill>
                  <a:srgbClr val="0000FF"/>
                </a:solidFill>
              </a:rPr>
              <a:t>dRICH</a:t>
            </a:r>
            <a:r>
              <a:rPr lang="en-US" dirty="0">
                <a:solidFill>
                  <a:srgbClr val="0000FF"/>
                </a:solidFill>
              </a:rPr>
              <a:t>:</a:t>
            </a:r>
          </a:p>
          <a:p>
            <a:r>
              <a:rPr lang="en-US" sz="1400" dirty="0"/>
              <a:t>No recommendations at all</a:t>
            </a:r>
          </a:p>
          <a:p>
            <a:endParaRPr lang="en-US" dirty="0"/>
          </a:p>
          <a:p>
            <a:endParaRPr lang="en-US" dirty="0"/>
          </a:p>
        </p:txBody>
      </p:sp>
    </p:spTree>
    <p:extLst>
      <p:ext uri="{BB962C8B-B14F-4D97-AF65-F5344CB8AC3E}">
        <p14:creationId xmlns:p14="http://schemas.microsoft.com/office/powerpoint/2010/main" val="3688131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AD9E4-945B-614A-B236-F7CD97AA6BFA}"/>
              </a:ext>
            </a:extLst>
          </p:cNvPr>
          <p:cNvSpPr>
            <a:spLocks noGrp="1"/>
          </p:cNvSpPr>
          <p:nvPr>
            <p:ph type="title"/>
          </p:nvPr>
        </p:nvSpPr>
        <p:spPr>
          <a:xfrm>
            <a:off x="0" y="0"/>
            <a:ext cx="7886700" cy="453957"/>
          </a:xfrm>
        </p:spPr>
        <p:txBody>
          <a:bodyPr>
            <a:noAutofit/>
          </a:bodyPr>
          <a:lstStyle/>
          <a:p>
            <a:r>
              <a:rPr lang="en-US" sz="3200" dirty="0"/>
              <a:t>Outcome of recent FDRs of LLPs</a:t>
            </a:r>
          </a:p>
        </p:txBody>
      </p:sp>
      <p:sp>
        <p:nvSpPr>
          <p:cNvPr id="3" name="Slide Number Placeholder 2">
            <a:extLst>
              <a:ext uri="{FF2B5EF4-FFF2-40B4-BE49-F238E27FC236}">
                <a16:creationId xmlns:a16="http://schemas.microsoft.com/office/drawing/2014/main" id="{F0AAD608-7BB2-6541-96C2-922BAB3C4596}"/>
              </a:ext>
            </a:extLst>
          </p:cNvPr>
          <p:cNvSpPr>
            <a:spLocks noGrp="1"/>
          </p:cNvSpPr>
          <p:nvPr>
            <p:ph type="sldNum" sz="quarter" idx="12"/>
          </p:nvPr>
        </p:nvSpPr>
        <p:spPr/>
        <p:txBody>
          <a:bodyPr/>
          <a:lstStyle/>
          <a:p>
            <a:fld id="{893C5830-40F3-F04E-B2E3-10E6672BA8FF}" type="slidenum">
              <a:rPr lang="en-US" smtClean="0"/>
              <a:t>5</a:t>
            </a:fld>
            <a:endParaRPr lang="en-US" dirty="0"/>
          </a:p>
        </p:txBody>
      </p:sp>
      <p:sp>
        <p:nvSpPr>
          <p:cNvPr id="4" name="TextBox 3">
            <a:extLst>
              <a:ext uri="{FF2B5EF4-FFF2-40B4-BE49-F238E27FC236}">
                <a16:creationId xmlns:a16="http://schemas.microsoft.com/office/drawing/2014/main" id="{24A3A277-E8C4-1E41-AFCC-6FD6D337C069}"/>
              </a:ext>
            </a:extLst>
          </p:cNvPr>
          <p:cNvSpPr txBox="1"/>
          <p:nvPr/>
        </p:nvSpPr>
        <p:spPr>
          <a:xfrm>
            <a:off x="45396" y="453957"/>
            <a:ext cx="8424154" cy="3600986"/>
          </a:xfrm>
          <a:prstGeom prst="rect">
            <a:avLst/>
          </a:prstGeom>
          <a:noFill/>
        </p:spPr>
        <p:txBody>
          <a:bodyPr wrap="square" rtlCol="0">
            <a:spAutoFit/>
          </a:bodyPr>
          <a:lstStyle/>
          <a:p>
            <a:r>
              <a:rPr lang="en-US" dirty="0">
                <a:solidFill>
                  <a:srgbClr val="0000FF"/>
                </a:solidFill>
              </a:rPr>
              <a:t>forward </a:t>
            </a:r>
            <a:r>
              <a:rPr lang="en-US" dirty="0" err="1">
                <a:solidFill>
                  <a:srgbClr val="0000FF"/>
                </a:solidFill>
              </a:rPr>
              <a:t>HCal</a:t>
            </a:r>
            <a:r>
              <a:rPr lang="en-US" dirty="0">
                <a:solidFill>
                  <a:srgbClr val="0000FF"/>
                </a:solidFill>
              </a:rPr>
              <a:t> W &amp; Steel: </a:t>
            </a:r>
          </a:p>
          <a:p>
            <a:r>
              <a:rPr lang="en-US" sz="1400" dirty="0"/>
              <a:t>LLP: The committee recommends that the project expeditiously move to procure the LFHCAL absorber and casing steel as detailed in the Final Design Review held on Monday, September 25, 2023. </a:t>
            </a:r>
          </a:p>
          <a:p>
            <a:r>
              <a:rPr lang="en-US" sz="1400" dirty="0"/>
              <a:t>Recommendations on charge</a:t>
            </a:r>
          </a:p>
          <a:p>
            <a:r>
              <a:rPr lang="en-GB" sz="1400" b="1" dirty="0"/>
              <a:t>1. Are the LFHCAL technical performance requirements complete, documented, and understood?</a:t>
            </a:r>
          </a:p>
          <a:p>
            <a:pPr fontAlgn="base"/>
            <a:r>
              <a:rPr lang="en-GB" sz="1400" dirty="0"/>
              <a:t>Use the power of the now existing full simulation for the further understanding of detailed requirements </a:t>
            </a:r>
            <a:r>
              <a:rPr lang="en-US" sz="1400" dirty="0"/>
              <a:t>​</a:t>
            </a:r>
          </a:p>
          <a:p>
            <a:pPr lvl="1" fontAlgn="base"/>
            <a:r>
              <a:rPr lang="en-GB" sz="1400" dirty="0"/>
              <a:t>Uniformity within segments </a:t>
            </a:r>
            <a:r>
              <a:rPr lang="en-US" sz="1400" dirty="0"/>
              <a:t>​</a:t>
            </a:r>
          </a:p>
          <a:p>
            <a:pPr lvl="1" fontAlgn="base"/>
            <a:r>
              <a:rPr lang="en-GB" sz="1400" dirty="0"/>
              <a:t>Tungsten vs stainless steel</a:t>
            </a:r>
            <a:r>
              <a:rPr lang="en-US" sz="1400" dirty="0"/>
              <a:t>​</a:t>
            </a:r>
          </a:p>
          <a:p>
            <a:pPr lvl="1" fontAlgn="base"/>
            <a:r>
              <a:rPr lang="en-GB" sz="1400" dirty="0"/>
              <a:t>Dynamic range </a:t>
            </a:r>
            <a:r>
              <a:rPr lang="en-US" sz="1400" dirty="0"/>
              <a:t>​</a:t>
            </a:r>
          </a:p>
          <a:p>
            <a:pPr lvl="1" fontAlgn="base"/>
            <a:r>
              <a:rPr lang="en-GB" sz="1400" dirty="0"/>
              <a:t>Cast and </a:t>
            </a:r>
            <a:r>
              <a:rPr lang="en-GB" sz="1400" dirty="0" err="1"/>
              <a:t>molded</a:t>
            </a:r>
            <a:r>
              <a:rPr lang="en-GB" sz="1400" dirty="0"/>
              <a:t> scintillator, small and large </a:t>
            </a:r>
            <a:r>
              <a:rPr lang="en-GB" sz="1400" dirty="0" err="1"/>
              <a:t>SiPMs</a:t>
            </a:r>
            <a:r>
              <a:rPr lang="en-GB" sz="1400" dirty="0"/>
              <a:t>.</a:t>
            </a:r>
            <a:r>
              <a:rPr lang="en-US" sz="1400" dirty="0"/>
              <a:t>​</a:t>
            </a:r>
          </a:p>
          <a:p>
            <a:pPr fontAlgn="base"/>
            <a:r>
              <a:rPr lang="en-GB" sz="1400" dirty="0"/>
              <a:t>Use LFHCAL simulation as integrated in overall </a:t>
            </a:r>
            <a:r>
              <a:rPr lang="en-GB" sz="1400" dirty="0" err="1"/>
              <a:t>ePIC</a:t>
            </a:r>
            <a:r>
              <a:rPr lang="en-GB" sz="1400" dirty="0"/>
              <a:t> simulation and study physics sensitivity to technical performance. </a:t>
            </a:r>
            <a:r>
              <a:rPr lang="en-US" sz="1400" dirty="0"/>
              <a:t>​</a:t>
            </a:r>
          </a:p>
          <a:p>
            <a:pPr fontAlgn="base"/>
            <a:r>
              <a:rPr lang="en-GB" sz="1400" b="1" dirty="0"/>
              <a:t>2. Are the plans for achieving detector performance and construction sufficiently developed and documented for the present phase of the project? Specifically, are they commensurate with the initiation of the LFHCAL absorber and casing steel procurement?</a:t>
            </a:r>
          </a:p>
          <a:p>
            <a:pPr fontAlgn="base"/>
            <a:r>
              <a:rPr lang="en-GB" sz="1400" dirty="0"/>
              <a:t>Implement software compensation as soon as possible and re-assess the benefits of the tungsten section.</a:t>
            </a:r>
            <a:endParaRPr lang="en-US" sz="1400" dirty="0"/>
          </a:p>
        </p:txBody>
      </p:sp>
    </p:spTree>
    <p:extLst>
      <p:ext uri="{BB962C8B-B14F-4D97-AF65-F5344CB8AC3E}">
        <p14:creationId xmlns:p14="http://schemas.microsoft.com/office/powerpoint/2010/main" val="3318550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AD9E4-945B-614A-B236-F7CD97AA6BFA}"/>
              </a:ext>
            </a:extLst>
          </p:cNvPr>
          <p:cNvSpPr>
            <a:spLocks noGrp="1"/>
          </p:cNvSpPr>
          <p:nvPr>
            <p:ph type="title"/>
          </p:nvPr>
        </p:nvSpPr>
        <p:spPr>
          <a:xfrm>
            <a:off x="0" y="0"/>
            <a:ext cx="7886700" cy="453957"/>
          </a:xfrm>
        </p:spPr>
        <p:txBody>
          <a:bodyPr>
            <a:noAutofit/>
          </a:bodyPr>
          <a:lstStyle/>
          <a:p>
            <a:r>
              <a:rPr lang="en-US" sz="3200" dirty="0"/>
              <a:t>News from the Design Front</a:t>
            </a:r>
          </a:p>
        </p:txBody>
      </p:sp>
      <p:sp>
        <p:nvSpPr>
          <p:cNvPr id="3" name="Slide Number Placeholder 2">
            <a:extLst>
              <a:ext uri="{FF2B5EF4-FFF2-40B4-BE49-F238E27FC236}">
                <a16:creationId xmlns:a16="http://schemas.microsoft.com/office/drawing/2014/main" id="{F0AAD608-7BB2-6541-96C2-922BAB3C4596}"/>
              </a:ext>
            </a:extLst>
          </p:cNvPr>
          <p:cNvSpPr>
            <a:spLocks noGrp="1"/>
          </p:cNvSpPr>
          <p:nvPr>
            <p:ph type="sldNum" sz="quarter" idx="12"/>
          </p:nvPr>
        </p:nvSpPr>
        <p:spPr/>
        <p:txBody>
          <a:bodyPr/>
          <a:lstStyle/>
          <a:p>
            <a:fld id="{893C5830-40F3-F04E-B2E3-10E6672BA8FF}" type="slidenum">
              <a:rPr lang="en-US" smtClean="0"/>
              <a:t>6</a:t>
            </a:fld>
            <a:endParaRPr lang="en-US" dirty="0"/>
          </a:p>
        </p:txBody>
      </p:sp>
      <p:sp>
        <p:nvSpPr>
          <p:cNvPr id="5" name="TextBox 4">
            <a:extLst>
              <a:ext uri="{FF2B5EF4-FFF2-40B4-BE49-F238E27FC236}">
                <a16:creationId xmlns:a16="http://schemas.microsoft.com/office/drawing/2014/main" id="{AAFA0C8F-99D7-4243-AFA5-67DEB892FF21}"/>
              </a:ext>
            </a:extLst>
          </p:cNvPr>
          <p:cNvSpPr txBox="1"/>
          <p:nvPr/>
        </p:nvSpPr>
        <p:spPr>
          <a:xfrm>
            <a:off x="0" y="466929"/>
            <a:ext cx="6008953" cy="369332"/>
          </a:xfrm>
          <a:prstGeom prst="rect">
            <a:avLst/>
          </a:prstGeom>
          <a:noFill/>
        </p:spPr>
        <p:txBody>
          <a:bodyPr wrap="none" rtlCol="0">
            <a:spAutoFit/>
          </a:bodyPr>
          <a:lstStyle/>
          <a:p>
            <a:r>
              <a:rPr lang="en-US" dirty="0"/>
              <a:t>Barrel </a:t>
            </a:r>
            <a:r>
              <a:rPr lang="en-US" dirty="0" err="1"/>
              <a:t>ECal</a:t>
            </a:r>
            <a:r>
              <a:rPr lang="en-US" dirty="0"/>
              <a:t> independent DIRC support structure – </a:t>
            </a:r>
            <a:r>
              <a:rPr lang="en-US" b="1" u="sng" dirty="0"/>
              <a:t>Old solution</a:t>
            </a:r>
          </a:p>
        </p:txBody>
      </p:sp>
      <p:pic>
        <p:nvPicPr>
          <p:cNvPr id="9" name="Content Placeholder 10">
            <a:extLst>
              <a:ext uri="{FF2B5EF4-FFF2-40B4-BE49-F238E27FC236}">
                <a16:creationId xmlns:a16="http://schemas.microsoft.com/office/drawing/2014/main" id="{3C7C8077-D6C6-A145-918C-DF762D53CD08}"/>
              </a:ext>
            </a:extLst>
          </p:cNvPr>
          <p:cNvPicPr>
            <a:picLocks noChangeAspect="1"/>
          </p:cNvPicPr>
          <p:nvPr/>
        </p:nvPicPr>
        <p:blipFill rotWithShape="1">
          <a:blip r:embed="rId2"/>
          <a:srcRect l="14244" r="10882"/>
          <a:stretch/>
        </p:blipFill>
        <p:spPr>
          <a:xfrm>
            <a:off x="0" y="959795"/>
            <a:ext cx="4799558" cy="3818876"/>
          </a:xfrm>
          <a:prstGeom prst="rect">
            <a:avLst/>
          </a:prstGeom>
        </p:spPr>
      </p:pic>
      <p:sp>
        <p:nvSpPr>
          <p:cNvPr id="10" name="Content Placeholder 19">
            <a:extLst>
              <a:ext uri="{FF2B5EF4-FFF2-40B4-BE49-F238E27FC236}">
                <a16:creationId xmlns:a16="http://schemas.microsoft.com/office/drawing/2014/main" id="{8EF11C2E-444B-1F4A-B0B9-A61FCB3C0D9B}"/>
              </a:ext>
            </a:extLst>
          </p:cNvPr>
          <p:cNvSpPr txBox="1">
            <a:spLocks/>
          </p:cNvSpPr>
          <p:nvPr/>
        </p:nvSpPr>
        <p:spPr>
          <a:xfrm>
            <a:off x="4849238" y="894219"/>
            <a:ext cx="4203971"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00FF"/>
              </a:buClr>
              <a:buFont typeface="Wingdings" pitchFamily="2" charset="2"/>
              <a:buChar char="§"/>
            </a:pPr>
            <a:r>
              <a:rPr lang="en-US" sz="1600" dirty="0"/>
              <a:t>Stainless steel bars and plates, aluminum “skins”.</a:t>
            </a:r>
          </a:p>
          <a:p>
            <a:pPr>
              <a:buClr>
                <a:srgbClr val="0000FF"/>
              </a:buClr>
              <a:buFont typeface="Wingdings" pitchFamily="2" charset="2"/>
              <a:buChar char="§"/>
            </a:pPr>
            <a:r>
              <a:rPr lang="en-US" sz="1600" dirty="0"/>
              <a:t>Total thickness including clearances: </a:t>
            </a:r>
            <a:r>
              <a:rPr lang="en-US" sz="1600" dirty="0">
                <a:solidFill>
                  <a:srgbClr val="0000FF"/>
                </a:solidFill>
              </a:rPr>
              <a:t>175mm </a:t>
            </a:r>
            <a:r>
              <a:rPr lang="en-US" sz="1600" dirty="0">
                <a:solidFill>
                  <a:srgbClr val="0000FF"/>
                </a:solidFill>
                <a:sym typeface="Wingdings" pitchFamily="2" charset="2"/>
              </a:rPr>
              <a:t> </a:t>
            </a:r>
            <a:r>
              <a:rPr lang="en-US" sz="1600" dirty="0">
                <a:sym typeface="Wingdings" pitchFamily="2" charset="2"/>
              </a:rPr>
              <a:t>needs more space </a:t>
            </a:r>
            <a:r>
              <a:rPr lang="en-US" sz="1600" dirty="0" err="1">
                <a:sym typeface="Wingdings" pitchFamily="2" charset="2"/>
              </a:rPr>
              <a:t>bECal</a:t>
            </a:r>
            <a:r>
              <a:rPr lang="en-US" sz="1600" dirty="0">
                <a:sym typeface="Wingdings" pitchFamily="2" charset="2"/>
              </a:rPr>
              <a:t> needs to be moved out in radius </a:t>
            </a:r>
            <a:r>
              <a:rPr lang="en-US" sz="1600" dirty="0">
                <a:solidFill>
                  <a:srgbClr val="0000FF"/>
                </a:solidFill>
                <a:sym typeface="Wingdings" pitchFamily="2" charset="2"/>
              </a:rPr>
              <a:t> increased cost and weight</a:t>
            </a:r>
            <a:endParaRPr lang="en-US" sz="1600" dirty="0"/>
          </a:p>
          <a:p>
            <a:pPr>
              <a:buClr>
                <a:srgbClr val="0000FF"/>
              </a:buClr>
              <a:buFont typeface="Wingdings" pitchFamily="2" charset="2"/>
              <a:buChar char="§"/>
            </a:pPr>
            <a:r>
              <a:rPr lang="en-US" sz="1600" dirty="0"/>
              <a:t>Structure includes cable openings for inner detectors requiring them to be pre-attached to the structure </a:t>
            </a:r>
            <a:r>
              <a:rPr lang="en-US" sz="1600" dirty="0">
                <a:solidFill>
                  <a:srgbClr val="0000FF"/>
                </a:solidFill>
                <a:sym typeface="Wingdings" pitchFamily="2" charset="2"/>
              </a:rPr>
              <a:t></a:t>
            </a:r>
            <a:r>
              <a:rPr lang="en-US" sz="1600" dirty="0">
                <a:sym typeface="Wingdings" pitchFamily="2" charset="2"/>
              </a:rPr>
              <a:t> complicates installation procedure enormously</a:t>
            </a:r>
            <a:endParaRPr lang="en-US" sz="1600" dirty="0"/>
          </a:p>
          <a:p>
            <a:pPr>
              <a:buClr>
                <a:srgbClr val="0000FF"/>
              </a:buClr>
              <a:buFont typeface="Wingdings" pitchFamily="2" charset="2"/>
              <a:buChar char="§"/>
            </a:pPr>
            <a:r>
              <a:rPr lang="en-US" sz="1600" dirty="0"/>
              <a:t>Slots inadequate for cables.</a:t>
            </a:r>
          </a:p>
          <a:p>
            <a:pPr>
              <a:buClr>
                <a:srgbClr val="0000FF"/>
              </a:buClr>
              <a:buFont typeface="Wingdings" pitchFamily="2" charset="2"/>
              <a:buChar char="§"/>
            </a:pPr>
            <a:r>
              <a:rPr lang="en-US" sz="1600" dirty="0"/>
              <a:t>Structure deflects too much for DIRC bars </a:t>
            </a:r>
            <a:r>
              <a:rPr lang="en-US" sz="1600" dirty="0">
                <a:solidFill>
                  <a:srgbClr val="0000FF"/>
                </a:solidFill>
                <a:sym typeface="Wingdings" pitchFamily="2" charset="2"/>
              </a:rPr>
              <a:t> </a:t>
            </a:r>
            <a:r>
              <a:rPr lang="en-US" sz="1600" dirty="0" err="1">
                <a:sym typeface="Wingdings" pitchFamily="2" charset="2"/>
              </a:rPr>
              <a:t>hpDIRC</a:t>
            </a:r>
            <a:r>
              <a:rPr lang="en-US" sz="1600" dirty="0">
                <a:sym typeface="Wingdings" pitchFamily="2" charset="2"/>
              </a:rPr>
              <a:t> group studies (thanks!) pointed to small deflection allowance </a:t>
            </a:r>
            <a:r>
              <a:rPr lang="en-US" sz="1600" dirty="0">
                <a:solidFill>
                  <a:srgbClr val="0000FF"/>
                </a:solidFill>
                <a:sym typeface="Wingdings" pitchFamily="2" charset="2"/>
              </a:rPr>
              <a:t></a:t>
            </a:r>
            <a:r>
              <a:rPr lang="en-US" sz="1600" dirty="0">
                <a:sym typeface="Wingdings" pitchFamily="2" charset="2"/>
              </a:rPr>
              <a:t> structure would need to become more massive </a:t>
            </a:r>
            <a:r>
              <a:rPr lang="en-US" sz="1600" dirty="0">
                <a:solidFill>
                  <a:srgbClr val="0000FF"/>
                </a:solidFill>
                <a:sym typeface="Wingdings" pitchFamily="2" charset="2"/>
              </a:rPr>
              <a:t></a:t>
            </a:r>
            <a:r>
              <a:rPr lang="en-US" sz="1600" dirty="0">
                <a:sym typeface="Wingdings" pitchFamily="2" charset="2"/>
              </a:rPr>
              <a:t> material budget impact</a:t>
            </a:r>
            <a:endParaRPr lang="en-US" sz="1600" dirty="0"/>
          </a:p>
          <a:p>
            <a:pPr>
              <a:buClr>
                <a:srgbClr val="0000FF"/>
              </a:buClr>
              <a:buFont typeface="Wingdings" pitchFamily="2" charset="2"/>
              <a:buChar char="§"/>
            </a:pPr>
            <a:r>
              <a:rPr lang="en-US" sz="1600" dirty="0"/>
              <a:t>In this scenario, DIRC would need to move out in radius by ~3 cm</a:t>
            </a:r>
          </a:p>
          <a:p>
            <a:pPr>
              <a:buClr>
                <a:srgbClr val="0000FF"/>
              </a:buClr>
              <a:buFont typeface="Wingdings" pitchFamily="2" charset="2"/>
              <a:buChar char="§"/>
            </a:pPr>
            <a:endParaRPr lang="en-US" sz="1600" dirty="0"/>
          </a:p>
        </p:txBody>
      </p:sp>
      <p:sp>
        <p:nvSpPr>
          <p:cNvPr id="7" name="Curved Right Arrow 6">
            <a:extLst>
              <a:ext uri="{FF2B5EF4-FFF2-40B4-BE49-F238E27FC236}">
                <a16:creationId xmlns:a16="http://schemas.microsoft.com/office/drawing/2014/main" id="{0D4AE9FD-634A-CD41-9815-02DB81EE9BD3}"/>
              </a:ext>
            </a:extLst>
          </p:cNvPr>
          <p:cNvSpPr/>
          <p:nvPr/>
        </p:nvSpPr>
        <p:spPr bwMode="auto">
          <a:xfrm>
            <a:off x="2330086" y="5364956"/>
            <a:ext cx="513333" cy="348583"/>
          </a:xfrm>
          <a:prstGeom prst="curvedRightArrow">
            <a:avLst/>
          </a:prstGeom>
          <a:gradFill flip="none" rotWithShape="1">
            <a:gsLst>
              <a:gs pos="0">
                <a:schemeClr val="bg1"/>
              </a:gs>
              <a:gs pos="100000">
                <a:srgbClr val="FFFFFF"/>
              </a:gs>
              <a:gs pos="49000">
                <a:srgbClr val="0000FF"/>
              </a:gs>
            </a:gsLst>
            <a:lin ang="0" scaled="1"/>
            <a:tileRect/>
          </a:gradFill>
          <a:ln w="9525" cap="flat" cmpd="sng" algn="ctr">
            <a:solidFill>
              <a:srgbClr val="00009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 name="TextBox 7">
            <a:extLst>
              <a:ext uri="{FF2B5EF4-FFF2-40B4-BE49-F238E27FC236}">
                <a16:creationId xmlns:a16="http://schemas.microsoft.com/office/drawing/2014/main" id="{8E28BAF9-FE99-834B-8079-51B5384F25BB}"/>
              </a:ext>
            </a:extLst>
          </p:cNvPr>
          <p:cNvSpPr txBox="1"/>
          <p:nvPr/>
        </p:nvSpPr>
        <p:spPr>
          <a:xfrm>
            <a:off x="2948410" y="5528873"/>
            <a:ext cx="5024452" cy="461665"/>
          </a:xfrm>
          <a:prstGeom prst="rect">
            <a:avLst/>
          </a:prstGeom>
          <a:noFill/>
        </p:spPr>
        <p:txBody>
          <a:bodyPr wrap="none" rtlCol="0">
            <a:spAutoFit/>
          </a:bodyPr>
          <a:lstStyle/>
          <a:p>
            <a:r>
              <a:rPr lang="en-US" sz="2400" dirty="0">
                <a:solidFill>
                  <a:srgbClr val="0000FF"/>
                </a:solidFill>
              </a:rPr>
              <a:t>Too many negatives need new solution</a:t>
            </a:r>
          </a:p>
        </p:txBody>
      </p:sp>
    </p:spTree>
    <p:extLst>
      <p:ext uri="{BB962C8B-B14F-4D97-AF65-F5344CB8AC3E}">
        <p14:creationId xmlns:p14="http://schemas.microsoft.com/office/powerpoint/2010/main" val="1853228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AD9E4-945B-614A-B236-F7CD97AA6BFA}"/>
              </a:ext>
            </a:extLst>
          </p:cNvPr>
          <p:cNvSpPr>
            <a:spLocks noGrp="1"/>
          </p:cNvSpPr>
          <p:nvPr>
            <p:ph type="title"/>
          </p:nvPr>
        </p:nvSpPr>
        <p:spPr>
          <a:xfrm>
            <a:off x="0" y="0"/>
            <a:ext cx="7886700" cy="453957"/>
          </a:xfrm>
        </p:spPr>
        <p:txBody>
          <a:bodyPr>
            <a:noAutofit/>
          </a:bodyPr>
          <a:lstStyle/>
          <a:p>
            <a:r>
              <a:rPr lang="en-US" sz="3200" dirty="0"/>
              <a:t>News from the Design Front</a:t>
            </a:r>
          </a:p>
        </p:txBody>
      </p:sp>
      <p:sp>
        <p:nvSpPr>
          <p:cNvPr id="3" name="Slide Number Placeholder 2">
            <a:extLst>
              <a:ext uri="{FF2B5EF4-FFF2-40B4-BE49-F238E27FC236}">
                <a16:creationId xmlns:a16="http://schemas.microsoft.com/office/drawing/2014/main" id="{F0AAD608-7BB2-6541-96C2-922BAB3C4596}"/>
              </a:ext>
            </a:extLst>
          </p:cNvPr>
          <p:cNvSpPr>
            <a:spLocks noGrp="1"/>
          </p:cNvSpPr>
          <p:nvPr>
            <p:ph type="sldNum" sz="quarter" idx="12"/>
          </p:nvPr>
        </p:nvSpPr>
        <p:spPr/>
        <p:txBody>
          <a:bodyPr/>
          <a:lstStyle/>
          <a:p>
            <a:fld id="{893C5830-40F3-F04E-B2E3-10E6672BA8FF}" type="slidenum">
              <a:rPr lang="en-US" smtClean="0"/>
              <a:t>7</a:t>
            </a:fld>
            <a:endParaRPr lang="en-US" dirty="0"/>
          </a:p>
        </p:txBody>
      </p:sp>
      <p:sp>
        <p:nvSpPr>
          <p:cNvPr id="4" name="TextBox 3">
            <a:extLst>
              <a:ext uri="{FF2B5EF4-FFF2-40B4-BE49-F238E27FC236}">
                <a16:creationId xmlns:a16="http://schemas.microsoft.com/office/drawing/2014/main" id="{6D885C68-D7E1-434F-B159-244E5EEA59F0}"/>
              </a:ext>
            </a:extLst>
          </p:cNvPr>
          <p:cNvSpPr txBox="1"/>
          <p:nvPr/>
        </p:nvSpPr>
        <p:spPr>
          <a:xfrm>
            <a:off x="0" y="404897"/>
            <a:ext cx="8532016" cy="800219"/>
          </a:xfrm>
          <a:prstGeom prst="rect">
            <a:avLst/>
          </a:prstGeom>
          <a:noFill/>
        </p:spPr>
        <p:txBody>
          <a:bodyPr wrap="none" rtlCol="0">
            <a:spAutoFit/>
          </a:bodyPr>
          <a:lstStyle/>
          <a:p>
            <a:r>
              <a:rPr lang="en-US" dirty="0"/>
              <a:t>Updated geometry database released: </a:t>
            </a:r>
          </a:p>
          <a:p>
            <a:r>
              <a:rPr lang="en-US" sz="1400" dirty="0">
                <a:hlinkClick r:id="rId2"/>
              </a:rPr>
              <a:t>https://eic.jlab.org/Geometry/Detector/Detector-20230929162408.html</a:t>
            </a:r>
            <a:r>
              <a:rPr lang="en-US" sz="1400" dirty="0"/>
              <a:t>  includes also an updated </a:t>
            </a:r>
            <a:r>
              <a:rPr lang="en-US" sz="1400" dirty="0" err="1"/>
              <a:t>sketchup</a:t>
            </a:r>
            <a:r>
              <a:rPr lang="en-US" sz="1400" dirty="0"/>
              <a:t> model</a:t>
            </a:r>
          </a:p>
          <a:p>
            <a:r>
              <a:rPr lang="en-US" sz="1400" dirty="0"/>
              <a:t>fully consistent with </a:t>
            </a:r>
            <a:r>
              <a:rPr lang="en-US" sz="1400" dirty="0">
                <a:hlinkClick r:id="rId3"/>
              </a:rPr>
              <a:t>EPIC Envelope - 07-21-2023.pdf</a:t>
            </a:r>
            <a:endParaRPr lang="en-US" sz="1400" dirty="0"/>
          </a:p>
        </p:txBody>
      </p:sp>
      <p:sp>
        <p:nvSpPr>
          <p:cNvPr id="5" name="TextBox 4">
            <a:extLst>
              <a:ext uri="{FF2B5EF4-FFF2-40B4-BE49-F238E27FC236}">
                <a16:creationId xmlns:a16="http://schemas.microsoft.com/office/drawing/2014/main" id="{AAFA0C8F-99D7-4243-AFA5-67DEB892FF21}"/>
              </a:ext>
            </a:extLst>
          </p:cNvPr>
          <p:cNvSpPr txBox="1"/>
          <p:nvPr/>
        </p:nvSpPr>
        <p:spPr>
          <a:xfrm>
            <a:off x="0" y="1225686"/>
            <a:ext cx="7504940" cy="369332"/>
          </a:xfrm>
          <a:prstGeom prst="rect">
            <a:avLst/>
          </a:prstGeom>
          <a:noFill/>
        </p:spPr>
        <p:txBody>
          <a:bodyPr wrap="none" rtlCol="0">
            <a:spAutoFit/>
          </a:bodyPr>
          <a:lstStyle/>
          <a:p>
            <a:r>
              <a:rPr lang="en-US" dirty="0"/>
              <a:t>Based on recent optimized design of of Barrel </a:t>
            </a:r>
            <a:r>
              <a:rPr lang="en-US" dirty="0" err="1"/>
              <a:t>ECal</a:t>
            </a:r>
            <a:r>
              <a:rPr lang="en-US" dirty="0"/>
              <a:t> and DIRC support structure</a:t>
            </a:r>
          </a:p>
        </p:txBody>
      </p:sp>
      <p:pic>
        <p:nvPicPr>
          <p:cNvPr id="6" name="Content Placeholder 11">
            <a:extLst>
              <a:ext uri="{FF2B5EF4-FFF2-40B4-BE49-F238E27FC236}">
                <a16:creationId xmlns:a16="http://schemas.microsoft.com/office/drawing/2014/main" id="{23B4EA41-0A2E-0C44-8EEC-0749BA7335FB}"/>
              </a:ext>
            </a:extLst>
          </p:cNvPr>
          <p:cNvPicPr>
            <a:picLocks noChangeAspect="1"/>
          </p:cNvPicPr>
          <p:nvPr/>
        </p:nvPicPr>
        <p:blipFill rotWithShape="1">
          <a:blip r:embed="rId4">
            <a:clrChange>
              <a:clrFrom>
                <a:srgbClr val="1A1F25"/>
              </a:clrFrom>
              <a:clrTo>
                <a:srgbClr val="1A1F25">
                  <a:alpha val="0"/>
                </a:srgbClr>
              </a:clrTo>
            </a:clrChange>
          </a:blip>
          <a:stretch/>
        </p:blipFill>
        <p:spPr>
          <a:xfrm>
            <a:off x="-184086" y="1592163"/>
            <a:ext cx="4709950" cy="4351338"/>
          </a:xfrm>
          <a:prstGeom prst="rect">
            <a:avLst/>
          </a:prstGeom>
        </p:spPr>
      </p:pic>
      <p:sp>
        <p:nvSpPr>
          <p:cNvPr id="7" name="Content Placeholder 6">
            <a:extLst>
              <a:ext uri="{FF2B5EF4-FFF2-40B4-BE49-F238E27FC236}">
                <a16:creationId xmlns:a16="http://schemas.microsoft.com/office/drawing/2014/main" id="{971FED8D-4B18-1E4D-8A21-ADED78249397}"/>
              </a:ext>
            </a:extLst>
          </p:cNvPr>
          <p:cNvSpPr txBox="1">
            <a:spLocks/>
          </p:cNvSpPr>
          <p:nvPr/>
        </p:nvSpPr>
        <p:spPr>
          <a:xfrm>
            <a:off x="4572000" y="1598646"/>
            <a:ext cx="4424464" cy="32457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00FF"/>
              </a:buClr>
              <a:buFont typeface="Wingdings" pitchFamily="2" charset="2"/>
              <a:buChar char="§"/>
            </a:pPr>
            <a:r>
              <a:rPr lang="en-US" sz="1600" dirty="0"/>
              <a:t>Aluminum bars and “skins”, no plates.</a:t>
            </a:r>
          </a:p>
          <a:p>
            <a:pPr>
              <a:buClr>
                <a:srgbClr val="0000FF"/>
              </a:buClr>
              <a:buFont typeface="Wingdings" pitchFamily="2" charset="2"/>
              <a:buChar char="§"/>
            </a:pPr>
            <a:r>
              <a:rPr lang="en-US" sz="1600" dirty="0"/>
              <a:t>Total thickness including clearances: 100 mm.</a:t>
            </a:r>
          </a:p>
          <a:p>
            <a:pPr>
              <a:buClr>
                <a:srgbClr val="0000FF"/>
              </a:buClr>
              <a:buFont typeface="Wingdings" pitchFamily="2" charset="2"/>
              <a:buChar char="§"/>
            </a:pPr>
            <a:r>
              <a:rPr lang="en-US" sz="1600" dirty="0"/>
              <a:t>Structure completely independent from inner detectors </a:t>
            </a:r>
            <a:r>
              <a:rPr lang="en-US" sz="1600" dirty="0">
                <a:solidFill>
                  <a:srgbClr val="0000FF"/>
                </a:solidFill>
                <a:sym typeface="Wingdings" pitchFamily="2" charset="2"/>
              </a:rPr>
              <a:t></a:t>
            </a:r>
            <a:r>
              <a:rPr lang="en-US" sz="1600" dirty="0">
                <a:sym typeface="Wingdings" pitchFamily="2" charset="2"/>
              </a:rPr>
              <a:t> critical for installation sequence and ease of installation </a:t>
            </a:r>
            <a:endParaRPr lang="en-US" sz="1600" dirty="0"/>
          </a:p>
          <a:p>
            <a:pPr>
              <a:buClr>
                <a:srgbClr val="0000FF"/>
              </a:buClr>
              <a:buFont typeface="Wingdings" pitchFamily="2" charset="2"/>
              <a:buChar char="§"/>
            </a:pPr>
            <a:r>
              <a:rPr lang="en-US" sz="1600" dirty="0"/>
              <a:t>Clearance adequate for cables.</a:t>
            </a:r>
          </a:p>
          <a:p>
            <a:pPr>
              <a:buClr>
                <a:srgbClr val="0000FF"/>
              </a:buClr>
              <a:buFont typeface="Wingdings" pitchFamily="2" charset="2"/>
              <a:buChar char="§"/>
            </a:pPr>
            <a:r>
              <a:rPr lang="en-US" sz="1600" dirty="0"/>
              <a:t>Structure deflection fulfills requirements for DIRC bars</a:t>
            </a:r>
          </a:p>
          <a:p>
            <a:pPr>
              <a:buClr>
                <a:srgbClr val="0000FF"/>
              </a:buClr>
              <a:buFont typeface="Wingdings" pitchFamily="2" charset="2"/>
              <a:buChar char="§"/>
            </a:pPr>
            <a:r>
              <a:rPr lang="en-US" sz="1600" dirty="0"/>
              <a:t>DIRC moved out in radius by 3.5 cm</a:t>
            </a:r>
          </a:p>
        </p:txBody>
      </p:sp>
      <p:graphicFrame>
        <p:nvGraphicFramePr>
          <p:cNvPr id="8" name="Table 18">
            <a:extLst>
              <a:ext uri="{FF2B5EF4-FFF2-40B4-BE49-F238E27FC236}">
                <a16:creationId xmlns:a16="http://schemas.microsoft.com/office/drawing/2014/main" id="{2548CA5A-B64D-6B4D-A314-4117E21DBFEE}"/>
              </a:ext>
            </a:extLst>
          </p:cNvPr>
          <p:cNvGraphicFramePr>
            <a:graphicFrameLocks noGrp="1"/>
          </p:cNvGraphicFramePr>
          <p:nvPr>
            <p:extLst>
              <p:ext uri="{D42A27DB-BD31-4B8C-83A1-F6EECF244321}">
                <p14:modId xmlns:p14="http://schemas.microsoft.com/office/powerpoint/2010/main" val="1323299369"/>
              </p:ext>
            </p:extLst>
          </p:nvPr>
        </p:nvGraphicFramePr>
        <p:xfrm>
          <a:off x="4800672" y="4511040"/>
          <a:ext cx="1184910" cy="2346960"/>
        </p:xfrm>
        <a:graphic>
          <a:graphicData uri="http://schemas.openxmlformats.org/drawingml/2006/table">
            <a:tbl>
              <a:tblPr firstRow="1" bandRow="1">
                <a:tableStyleId>{5C22544A-7EE6-4342-B048-85BDC9FD1C3A}</a:tableStyleId>
              </a:tblPr>
              <a:tblGrid>
                <a:gridCol w="697230">
                  <a:extLst>
                    <a:ext uri="{9D8B030D-6E8A-4147-A177-3AD203B41FA5}">
                      <a16:colId xmlns:a16="http://schemas.microsoft.com/office/drawing/2014/main" val="412082209"/>
                    </a:ext>
                  </a:extLst>
                </a:gridCol>
                <a:gridCol w="487680">
                  <a:extLst>
                    <a:ext uri="{9D8B030D-6E8A-4147-A177-3AD203B41FA5}">
                      <a16:colId xmlns:a16="http://schemas.microsoft.com/office/drawing/2014/main" val="942178572"/>
                    </a:ext>
                  </a:extLst>
                </a:gridCol>
              </a:tblGrid>
              <a:tr h="0">
                <a:tc>
                  <a:txBody>
                    <a:bodyPr/>
                    <a:lstStyle/>
                    <a:p>
                      <a:r>
                        <a:rPr lang="en-US" sz="800" dirty="0"/>
                        <a:t>Component</a:t>
                      </a:r>
                    </a:p>
                  </a:txBody>
                  <a:tcPr/>
                </a:tc>
                <a:tc>
                  <a:txBody>
                    <a:bodyPr/>
                    <a:lstStyle/>
                    <a:p>
                      <a:r>
                        <a:rPr lang="en-US" sz="800" dirty="0"/>
                        <a:t>Radius</a:t>
                      </a:r>
                    </a:p>
                  </a:txBody>
                  <a:tcPr/>
                </a:tc>
                <a:extLst>
                  <a:ext uri="{0D108BD9-81ED-4DB2-BD59-A6C34878D82A}">
                    <a16:rowId xmlns:a16="http://schemas.microsoft.com/office/drawing/2014/main" val="576738698"/>
                  </a:ext>
                </a:extLst>
              </a:tr>
              <a:tr h="0">
                <a:tc>
                  <a:txBody>
                    <a:bodyPr/>
                    <a:lstStyle/>
                    <a:p>
                      <a:r>
                        <a:rPr lang="en-US" sz="800" dirty="0" err="1"/>
                        <a:t>bEMCal</a:t>
                      </a:r>
                      <a:endParaRPr lang="en-US" sz="800" dirty="0"/>
                    </a:p>
                  </a:txBody>
                  <a:tcPr/>
                </a:tc>
                <a:tc>
                  <a:txBody>
                    <a:bodyPr/>
                    <a:lstStyle/>
                    <a:p>
                      <a:r>
                        <a:rPr lang="en-US" sz="800"/>
                        <a:t>810</a:t>
                      </a:r>
                      <a:endParaRPr lang="en-US" sz="800" dirty="0"/>
                    </a:p>
                  </a:txBody>
                  <a:tcPr/>
                </a:tc>
                <a:extLst>
                  <a:ext uri="{0D108BD9-81ED-4DB2-BD59-A6C34878D82A}">
                    <a16:rowId xmlns:a16="http://schemas.microsoft.com/office/drawing/2014/main" val="3438372407"/>
                  </a:ext>
                </a:extLst>
              </a:tr>
              <a:tr h="0">
                <a:tc>
                  <a:txBody>
                    <a:bodyPr/>
                    <a:lstStyle/>
                    <a:p>
                      <a:r>
                        <a:rPr lang="en-US" sz="800" dirty="0"/>
                        <a:t>Gap</a:t>
                      </a:r>
                    </a:p>
                  </a:txBody>
                  <a:tcPr/>
                </a:tc>
                <a:tc>
                  <a:txBody>
                    <a:bodyPr/>
                    <a:lstStyle/>
                    <a:p>
                      <a:r>
                        <a:rPr lang="en-US" sz="800" dirty="0"/>
                        <a:t>790</a:t>
                      </a:r>
                    </a:p>
                  </a:txBody>
                  <a:tcPr/>
                </a:tc>
                <a:extLst>
                  <a:ext uri="{0D108BD9-81ED-4DB2-BD59-A6C34878D82A}">
                    <a16:rowId xmlns:a16="http://schemas.microsoft.com/office/drawing/2014/main" val="3792525444"/>
                  </a:ext>
                </a:extLst>
              </a:tr>
              <a:tr h="0">
                <a:tc>
                  <a:txBody>
                    <a:bodyPr/>
                    <a:lstStyle/>
                    <a:p>
                      <a:r>
                        <a:rPr lang="en-US" sz="800" dirty="0"/>
                        <a:t>DIRC</a:t>
                      </a:r>
                    </a:p>
                  </a:txBody>
                  <a:tcPr/>
                </a:tc>
                <a:tc>
                  <a:txBody>
                    <a:bodyPr/>
                    <a:lstStyle/>
                    <a:p>
                      <a:r>
                        <a:rPr lang="en-US" sz="800" dirty="0"/>
                        <a:t>785</a:t>
                      </a:r>
                    </a:p>
                  </a:txBody>
                  <a:tcPr/>
                </a:tc>
                <a:extLst>
                  <a:ext uri="{0D108BD9-81ED-4DB2-BD59-A6C34878D82A}">
                    <a16:rowId xmlns:a16="http://schemas.microsoft.com/office/drawing/2014/main" val="336534226"/>
                  </a:ext>
                </a:extLst>
              </a:tr>
              <a:tr h="0">
                <a:tc>
                  <a:txBody>
                    <a:bodyPr/>
                    <a:lstStyle/>
                    <a:p>
                      <a:r>
                        <a:rPr lang="en-US" sz="800" dirty="0"/>
                        <a:t>Gap</a:t>
                      </a:r>
                    </a:p>
                  </a:txBody>
                  <a:tcPr/>
                </a:tc>
                <a:tc>
                  <a:txBody>
                    <a:bodyPr/>
                    <a:lstStyle/>
                    <a:p>
                      <a:r>
                        <a:rPr lang="en-US" sz="800" dirty="0"/>
                        <a:t>755</a:t>
                      </a:r>
                    </a:p>
                  </a:txBody>
                  <a:tcPr/>
                </a:tc>
                <a:extLst>
                  <a:ext uri="{0D108BD9-81ED-4DB2-BD59-A6C34878D82A}">
                    <a16:rowId xmlns:a16="http://schemas.microsoft.com/office/drawing/2014/main" val="2434210080"/>
                  </a:ext>
                </a:extLst>
              </a:tr>
              <a:tr h="0">
                <a:tc>
                  <a:txBody>
                    <a:bodyPr/>
                    <a:lstStyle/>
                    <a:p>
                      <a:r>
                        <a:rPr lang="en-US" sz="800" dirty="0"/>
                        <a:t>MPGD</a:t>
                      </a:r>
                    </a:p>
                  </a:txBody>
                  <a:tcPr/>
                </a:tc>
                <a:tc>
                  <a:txBody>
                    <a:bodyPr/>
                    <a:lstStyle/>
                    <a:p>
                      <a:r>
                        <a:rPr lang="en-US" sz="800" dirty="0"/>
                        <a:t>750</a:t>
                      </a:r>
                    </a:p>
                  </a:txBody>
                  <a:tcPr/>
                </a:tc>
                <a:extLst>
                  <a:ext uri="{0D108BD9-81ED-4DB2-BD59-A6C34878D82A}">
                    <a16:rowId xmlns:a16="http://schemas.microsoft.com/office/drawing/2014/main" val="3322338088"/>
                  </a:ext>
                </a:extLst>
              </a:tr>
              <a:tr h="0">
                <a:tc>
                  <a:txBody>
                    <a:bodyPr/>
                    <a:lstStyle/>
                    <a:p>
                      <a:r>
                        <a:rPr lang="en-US" sz="800" dirty="0"/>
                        <a:t>Gap</a:t>
                      </a:r>
                    </a:p>
                  </a:txBody>
                  <a:tcPr/>
                </a:tc>
                <a:tc>
                  <a:txBody>
                    <a:bodyPr/>
                    <a:lstStyle/>
                    <a:p>
                      <a:r>
                        <a:rPr lang="en-US" sz="800" dirty="0"/>
                        <a:t>725</a:t>
                      </a:r>
                    </a:p>
                  </a:txBody>
                  <a:tcPr/>
                </a:tc>
                <a:extLst>
                  <a:ext uri="{0D108BD9-81ED-4DB2-BD59-A6C34878D82A}">
                    <a16:rowId xmlns:a16="http://schemas.microsoft.com/office/drawing/2014/main" val="704115002"/>
                  </a:ext>
                </a:extLst>
              </a:tr>
              <a:tr h="0">
                <a:tc>
                  <a:txBody>
                    <a:bodyPr/>
                    <a:lstStyle/>
                    <a:p>
                      <a:r>
                        <a:rPr lang="en-US" sz="800" dirty="0"/>
                        <a:t>CFS</a:t>
                      </a:r>
                    </a:p>
                  </a:txBody>
                  <a:tcPr/>
                </a:tc>
                <a:tc>
                  <a:txBody>
                    <a:bodyPr/>
                    <a:lstStyle/>
                    <a:p>
                      <a:r>
                        <a:rPr lang="en-US" sz="800" dirty="0"/>
                        <a:t>720</a:t>
                      </a:r>
                    </a:p>
                  </a:txBody>
                  <a:tcPr/>
                </a:tc>
                <a:extLst>
                  <a:ext uri="{0D108BD9-81ED-4DB2-BD59-A6C34878D82A}">
                    <a16:rowId xmlns:a16="http://schemas.microsoft.com/office/drawing/2014/main" val="1198587416"/>
                  </a:ext>
                </a:extLst>
              </a:tr>
              <a:tr h="0">
                <a:tc>
                  <a:txBody>
                    <a:bodyPr/>
                    <a:lstStyle/>
                    <a:p>
                      <a:r>
                        <a:rPr lang="en-US" sz="800" dirty="0"/>
                        <a:t>Services</a:t>
                      </a:r>
                    </a:p>
                  </a:txBody>
                  <a:tcPr/>
                </a:tc>
                <a:tc>
                  <a:txBody>
                    <a:bodyPr/>
                    <a:lstStyle/>
                    <a:p>
                      <a:r>
                        <a:rPr lang="en-US" sz="800" dirty="0"/>
                        <a:t>710</a:t>
                      </a:r>
                    </a:p>
                  </a:txBody>
                  <a:tcPr/>
                </a:tc>
                <a:extLst>
                  <a:ext uri="{0D108BD9-81ED-4DB2-BD59-A6C34878D82A}">
                    <a16:rowId xmlns:a16="http://schemas.microsoft.com/office/drawing/2014/main" val="2402387580"/>
                  </a:ext>
                </a:extLst>
              </a:tr>
              <a:tr h="0">
                <a:tc>
                  <a:txBody>
                    <a:bodyPr/>
                    <a:lstStyle/>
                    <a:p>
                      <a:r>
                        <a:rPr lang="en-US" sz="800" dirty="0"/>
                        <a:t>Gap</a:t>
                      </a:r>
                    </a:p>
                  </a:txBody>
                  <a:tcPr/>
                </a:tc>
                <a:tc>
                  <a:txBody>
                    <a:bodyPr/>
                    <a:lstStyle/>
                    <a:p>
                      <a:r>
                        <a:rPr lang="en-US" sz="800" dirty="0"/>
                        <a:t>660</a:t>
                      </a:r>
                    </a:p>
                  </a:txBody>
                  <a:tcPr/>
                </a:tc>
                <a:extLst>
                  <a:ext uri="{0D108BD9-81ED-4DB2-BD59-A6C34878D82A}">
                    <a16:rowId xmlns:a16="http://schemas.microsoft.com/office/drawing/2014/main" val="99488092"/>
                  </a:ext>
                </a:extLst>
              </a:tr>
              <a:tr h="0">
                <a:tc>
                  <a:txBody>
                    <a:bodyPr/>
                    <a:lstStyle/>
                    <a:p>
                      <a:r>
                        <a:rPr lang="en-US" sz="800" dirty="0" err="1"/>
                        <a:t>eeEMCal</a:t>
                      </a:r>
                      <a:endParaRPr lang="en-US" sz="800" dirty="0"/>
                    </a:p>
                  </a:txBody>
                  <a:tcPr/>
                </a:tc>
                <a:tc>
                  <a:txBody>
                    <a:bodyPr/>
                    <a:lstStyle/>
                    <a:p>
                      <a:r>
                        <a:rPr lang="en-US" sz="800" dirty="0"/>
                        <a:t>650</a:t>
                      </a:r>
                    </a:p>
                  </a:txBody>
                  <a:tcPr/>
                </a:tc>
                <a:extLst>
                  <a:ext uri="{0D108BD9-81ED-4DB2-BD59-A6C34878D82A}">
                    <a16:rowId xmlns:a16="http://schemas.microsoft.com/office/drawing/2014/main" val="214400541"/>
                  </a:ext>
                </a:extLst>
              </a:tr>
            </a:tbl>
          </a:graphicData>
        </a:graphic>
      </p:graphicFrame>
      <p:sp>
        <p:nvSpPr>
          <p:cNvPr id="10" name="Content Placeholder 6">
            <a:extLst>
              <a:ext uri="{FF2B5EF4-FFF2-40B4-BE49-F238E27FC236}">
                <a16:creationId xmlns:a16="http://schemas.microsoft.com/office/drawing/2014/main" id="{910B747E-207A-42F4-A12E-93AD3675F4BE}"/>
              </a:ext>
            </a:extLst>
          </p:cNvPr>
          <p:cNvSpPr txBox="1">
            <a:spLocks/>
          </p:cNvSpPr>
          <p:nvPr/>
        </p:nvSpPr>
        <p:spPr>
          <a:xfrm>
            <a:off x="6062836" y="4565490"/>
            <a:ext cx="2997752" cy="9251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00FF"/>
              </a:buClr>
              <a:buFont typeface="Wingdings" pitchFamily="2" charset="2"/>
              <a:buChar char="§"/>
            </a:pPr>
            <a:r>
              <a:rPr lang="en-US" sz="1600" dirty="0"/>
              <a:t>No change was made here to the inner detector radii</a:t>
            </a:r>
          </a:p>
        </p:txBody>
      </p:sp>
    </p:spTree>
    <p:extLst>
      <p:ext uri="{BB962C8B-B14F-4D97-AF65-F5344CB8AC3E}">
        <p14:creationId xmlns:p14="http://schemas.microsoft.com/office/powerpoint/2010/main" val="3821882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AD9E4-945B-614A-B236-F7CD97AA6BFA}"/>
              </a:ext>
            </a:extLst>
          </p:cNvPr>
          <p:cNvSpPr>
            <a:spLocks noGrp="1"/>
          </p:cNvSpPr>
          <p:nvPr>
            <p:ph type="title"/>
          </p:nvPr>
        </p:nvSpPr>
        <p:spPr>
          <a:xfrm>
            <a:off x="0" y="0"/>
            <a:ext cx="7886700" cy="453957"/>
          </a:xfrm>
        </p:spPr>
        <p:txBody>
          <a:bodyPr>
            <a:noAutofit/>
          </a:bodyPr>
          <a:lstStyle/>
          <a:p>
            <a:r>
              <a:rPr lang="en-US" sz="3200" dirty="0"/>
              <a:t>News from the Design Front</a:t>
            </a:r>
          </a:p>
        </p:txBody>
      </p:sp>
      <p:sp>
        <p:nvSpPr>
          <p:cNvPr id="3" name="Slide Number Placeholder 2">
            <a:extLst>
              <a:ext uri="{FF2B5EF4-FFF2-40B4-BE49-F238E27FC236}">
                <a16:creationId xmlns:a16="http://schemas.microsoft.com/office/drawing/2014/main" id="{F0AAD608-7BB2-6541-96C2-922BAB3C4596}"/>
              </a:ext>
            </a:extLst>
          </p:cNvPr>
          <p:cNvSpPr>
            <a:spLocks noGrp="1"/>
          </p:cNvSpPr>
          <p:nvPr>
            <p:ph type="sldNum" sz="quarter" idx="12"/>
          </p:nvPr>
        </p:nvSpPr>
        <p:spPr/>
        <p:txBody>
          <a:bodyPr/>
          <a:lstStyle/>
          <a:p>
            <a:fld id="{893C5830-40F3-F04E-B2E3-10E6672BA8FF}" type="slidenum">
              <a:rPr lang="en-US" smtClean="0"/>
              <a:t>8</a:t>
            </a:fld>
            <a:endParaRPr lang="en-US" dirty="0"/>
          </a:p>
        </p:txBody>
      </p:sp>
      <p:sp>
        <p:nvSpPr>
          <p:cNvPr id="5" name="TextBox 4">
            <a:extLst>
              <a:ext uri="{FF2B5EF4-FFF2-40B4-BE49-F238E27FC236}">
                <a16:creationId xmlns:a16="http://schemas.microsoft.com/office/drawing/2014/main" id="{AAFA0C8F-99D7-4243-AFA5-67DEB892FF21}"/>
              </a:ext>
            </a:extLst>
          </p:cNvPr>
          <p:cNvSpPr txBox="1"/>
          <p:nvPr/>
        </p:nvSpPr>
        <p:spPr>
          <a:xfrm>
            <a:off x="0" y="387416"/>
            <a:ext cx="8939820" cy="1077218"/>
          </a:xfrm>
          <a:prstGeom prst="rect">
            <a:avLst/>
          </a:prstGeom>
          <a:noFill/>
        </p:spPr>
        <p:txBody>
          <a:bodyPr wrap="none" rtlCol="0">
            <a:spAutoFit/>
          </a:bodyPr>
          <a:lstStyle/>
          <a:p>
            <a:r>
              <a:rPr lang="en-US" dirty="0"/>
              <a:t>TIC meeting focused on MPGD – trackers on 09/25/2023 </a:t>
            </a:r>
            <a:r>
              <a:rPr lang="en-US" dirty="0">
                <a:hlinkClick r:id="rId2"/>
              </a:rPr>
              <a:t>https://indico.bnl.gov/event/20385/</a:t>
            </a:r>
            <a:endParaRPr lang="en-US" dirty="0"/>
          </a:p>
          <a:p>
            <a:r>
              <a:rPr lang="en-US" dirty="0"/>
              <a:t>triggered several follow up meetings</a:t>
            </a:r>
          </a:p>
          <a:p>
            <a:endParaRPr lang="en-US" sz="1000" dirty="0"/>
          </a:p>
          <a:p>
            <a:r>
              <a:rPr lang="en-US" dirty="0">
                <a:solidFill>
                  <a:srgbClr val="0000FF"/>
                </a:solidFill>
              </a:rPr>
              <a:t>MICROMEGAS – Layout:</a:t>
            </a:r>
          </a:p>
        </p:txBody>
      </p:sp>
      <p:pic>
        <p:nvPicPr>
          <p:cNvPr id="6" name="Picture 5" descr="Shape, circle&#10;&#10;Description automatically generated">
            <a:extLst>
              <a:ext uri="{FF2B5EF4-FFF2-40B4-BE49-F238E27FC236}">
                <a16:creationId xmlns:a16="http://schemas.microsoft.com/office/drawing/2014/main" id="{49918895-2510-524D-AF29-ADBE703B9400}"/>
              </a:ext>
            </a:extLst>
          </p:cNvPr>
          <p:cNvPicPr>
            <a:picLocks noChangeAspect="1"/>
          </p:cNvPicPr>
          <p:nvPr/>
        </p:nvPicPr>
        <p:blipFill>
          <a:blip r:embed="rId3"/>
          <a:stretch>
            <a:fillRect/>
          </a:stretch>
        </p:blipFill>
        <p:spPr>
          <a:xfrm>
            <a:off x="4357992" y="1193621"/>
            <a:ext cx="1134893" cy="1088775"/>
          </a:xfrm>
          <a:prstGeom prst="rect">
            <a:avLst/>
          </a:prstGeom>
        </p:spPr>
      </p:pic>
      <p:sp>
        <p:nvSpPr>
          <p:cNvPr id="7" name="TextBox 6">
            <a:extLst>
              <a:ext uri="{FF2B5EF4-FFF2-40B4-BE49-F238E27FC236}">
                <a16:creationId xmlns:a16="http://schemas.microsoft.com/office/drawing/2014/main" id="{9E7F56AD-4DAF-5A45-ABC0-24EFEB00D458}"/>
              </a:ext>
            </a:extLst>
          </p:cNvPr>
          <p:cNvSpPr txBox="1"/>
          <p:nvPr/>
        </p:nvSpPr>
        <p:spPr>
          <a:xfrm>
            <a:off x="1" y="1405131"/>
            <a:ext cx="5544766" cy="5078313"/>
          </a:xfrm>
          <a:prstGeom prst="rect">
            <a:avLst/>
          </a:prstGeom>
          <a:noFill/>
        </p:spPr>
        <p:txBody>
          <a:bodyPr wrap="square" rtlCol="0">
            <a:spAutoFit/>
          </a:bodyPr>
          <a:lstStyle/>
          <a:p>
            <a:r>
              <a:rPr lang="en-US" dirty="0"/>
              <a:t>Asked MICROMEGAS team to go with their</a:t>
            </a:r>
          </a:p>
          <a:p>
            <a:r>
              <a:rPr lang="en-US" dirty="0"/>
              <a:t>“alternate” detector arrangement as this</a:t>
            </a:r>
          </a:p>
          <a:p>
            <a:r>
              <a:rPr lang="en-US" dirty="0"/>
              <a:t>makes a clamp-shell design much easier </a:t>
            </a:r>
          </a:p>
          <a:p>
            <a:endParaRPr lang="en-US" dirty="0"/>
          </a:p>
          <a:p>
            <a:r>
              <a:rPr lang="en-US" dirty="0"/>
              <a:t>Requested and found we can provide the 5 cm radial space for MICROMEGAS </a:t>
            </a:r>
            <a:r>
              <a:rPr lang="en-US" dirty="0">
                <a:sym typeface="Wingdings" pitchFamily="2" charset="2"/>
              </a:rPr>
              <a:t> some last checks to be done</a:t>
            </a:r>
          </a:p>
          <a:p>
            <a:r>
              <a:rPr lang="en-US" dirty="0"/>
              <a:t>MICROMEGAS services block </a:t>
            </a:r>
            <a:r>
              <a:rPr lang="en-US" dirty="0">
                <a:solidFill>
                  <a:srgbClr val="0000FF"/>
                </a:solidFill>
              </a:rPr>
              <a:t>space</a:t>
            </a:r>
            <a:r>
              <a:rPr lang="en-US" dirty="0"/>
              <a:t> to pull cables from inner trackers through</a:t>
            </a:r>
          </a:p>
          <a:p>
            <a:r>
              <a:rPr lang="en-US" dirty="0">
                <a:solidFill>
                  <a:srgbClr val="0000FF"/>
                </a:solidFill>
                <a:sym typeface="Wingdings" pitchFamily="2" charset="2"/>
              </a:rPr>
              <a:t></a:t>
            </a:r>
            <a:r>
              <a:rPr lang="en-US" dirty="0">
                <a:sym typeface="Wingdings" pitchFamily="2" charset="2"/>
              </a:rPr>
              <a:t> Change of plan: </a:t>
            </a:r>
            <a:r>
              <a:rPr lang="en-US" dirty="0"/>
              <a:t>move all services and cables from inner trackers and disks to run </a:t>
            </a:r>
            <a:r>
              <a:rPr lang="en-US" b="1" dirty="0">
                <a:solidFill>
                  <a:srgbClr val="0000FF"/>
                </a:solidFill>
              </a:rPr>
              <a:t>in front of </a:t>
            </a:r>
            <a:r>
              <a:rPr lang="en-US" dirty="0"/>
              <a:t>the MICROMEGAS tracker </a:t>
            </a:r>
          </a:p>
          <a:p>
            <a:pPr lvl="1"/>
            <a:r>
              <a:rPr lang="en-US" dirty="0">
                <a:solidFill>
                  <a:srgbClr val="0000FF"/>
                </a:solidFill>
                <a:sym typeface="Wingdings" pitchFamily="2" charset="2"/>
              </a:rPr>
              <a:t></a:t>
            </a:r>
            <a:r>
              <a:rPr lang="en-US" dirty="0">
                <a:sym typeface="Wingdings" pitchFamily="2" charset="2"/>
              </a:rPr>
              <a:t> increased material budget in front of tracker </a:t>
            </a:r>
            <a:r>
              <a:rPr lang="en-US" dirty="0">
                <a:solidFill>
                  <a:srgbClr val="0000FF"/>
                </a:solidFill>
                <a:sym typeface="Wingdings" pitchFamily="2" charset="2"/>
              </a:rPr>
              <a:t></a:t>
            </a:r>
            <a:r>
              <a:rPr lang="en-US" dirty="0">
                <a:sym typeface="Wingdings" pitchFamily="2" charset="2"/>
              </a:rPr>
              <a:t> impact on tracking?</a:t>
            </a:r>
            <a:r>
              <a:rPr lang="en-US" dirty="0"/>
              <a:t>  - NEEDS QUANTITATIVE STUDY</a:t>
            </a:r>
          </a:p>
          <a:p>
            <a:r>
              <a:rPr lang="en-US" dirty="0">
                <a:solidFill>
                  <a:srgbClr val="0000FF"/>
                </a:solidFill>
                <a:sym typeface="Wingdings" pitchFamily="2" charset="2"/>
              </a:rPr>
              <a:t></a:t>
            </a:r>
            <a:r>
              <a:rPr lang="en-US" dirty="0">
                <a:sym typeface="Wingdings" pitchFamily="2" charset="2"/>
              </a:rPr>
              <a:t> Allows better choice/minimization of</a:t>
            </a:r>
            <a:r>
              <a:rPr lang="en-US" dirty="0"/>
              <a:t> the size/number of modules in z within max size per module of 70 cm —&gt; 1 module left and right and 2 in the middle? </a:t>
            </a:r>
            <a:r>
              <a:rPr lang="en-US" dirty="0">
                <a:solidFill>
                  <a:srgbClr val="0000FF"/>
                </a:solidFill>
                <a:sym typeface="Wingdings" pitchFamily="2" charset="2"/>
              </a:rPr>
              <a:t></a:t>
            </a:r>
            <a:r>
              <a:rPr lang="en-US" dirty="0">
                <a:sym typeface="Wingdings" pitchFamily="2" charset="2"/>
              </a:rPr>
              <a:t> </a:t>
            </a:r>
            <a:r>
              <a:rPr lang="en-US" dirty="0"/>
              <a:t>FEBs should be on the  module like shown</a:t>
            </a:r>
          </a:p>
          <a:p>
            <a:endParaRPr lang="en-US" dirty="0"/>
          </a:p>
        </p:txBody>
      </p:sp>
      <p:pic>
        <p:nvPicPr>
          <p:cNvPr id="11" name="Picture 10" descr="A picture containing box and whisker chart&#10;&#10;Description automatically generated">
            <a:extLst>
              <a:ext uri="{FF2B5EF4-FFF2-40B4-BE49-F238E27FC236}">
                <a16:creationId xmlns:a16="http://schemas.microsoft.com/office/drawing/2014/main" id="{880E2A21-8E87-564B-AD71-9D9EA5F15428}"/>
              </a:ext>
            </a:extLst>
          </p:cNvPr>
          <p:cNvPicPr>
            <a:picLocks noChangeAspect="1"/>
          </p:cNvPicPr>
          <p:nvPr/>
        </p:nvPicPr>
        <p:blipFill>
          <a:blip r:embed="rId4"/>
          <a:stretch>
            <a:fillRect/>
          </a:stretch>
        </p:blipFill>
        <p:spPr>
          <a:xfrm>
            <a:off x="5572397" y="1803067"/>
            <a:ext cx="3391711" cy="1513178"/>
          </a:xfrm>
          <a:prstGeom prst="rect">
            <a:avLst/>
          </a:prstGeom>
        </p:spPr>
      </p:pic>
      <p:sp>
        <p:nvSpPr>
          <p:cNvPr id="12" name="Oval 11">
            <a:extLst>
              <a:ext uri="{FF2B5EF4-FFF2-40B4-BE49-F238E27FC236}">
                <a16:creationId xmlns:a16="http://schemas.microsoft.com/office/drawing/2014/main" id="{42F503F0-E6E9-AB47-8B10-99EBFE61E2F7}"/>
              </a:ext>
            </a:extLst>
          </p:cNvPr>
          <p:cNvSpPr/>
          <p:nvPr/>
        </p:nvSpPr>
        <p:spPr>
          <a:xfrm>
            <a:off x="6289839" y="1774381"/>
            <a:ext cx="372640" cy="1588851"/>
          </a:xfrm>
          <a:prstGeom prst="ellipse">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rved Right Arrow 13">
            <a:extLst>
              <a:ext uri="{FF2B5EF4-FFF2-40B4-BE49-F238E27FC236}">
                <a16:creationId xmlns:a16="http://schemas.microsoft.com/office/drawing/2014/main" id="{E7BC2614-7B6B-534C-900A-978D79A6C035}"/>
              </a:ext>
            </a:extLst>
          </p:cNvPr>
          <p:cNvSpPr/>
          <p:nvPr/>
        </p:nvSpPr>
        <p:spPr bwMode="auto">
          <a:xfrm>
            <a:off x="159905" y="6182549"/>
            <a:ext cx="513333" cy="348583"/>
          </a:xfrm>
          <a:prstGeom prst="curvedRightArrow">
            <a:avLst/>
          </a:prstGeom>
          <a:gradFill flip="none" rotWithShape="1">
            <a:gsLst>
              <a:gs pos="0">
                <a:schemeClr val="bg1"/>
              </a:gs>
              <a:gs pos="100000">
                <a:srgbClr val="FFFFFF"/>
              </a:gs>
              <a:gs pos="49000">
                <a:srgbClr val="0000FF"/>
              </a:gs>
            </a:gsLst>
            <a:lin ang="0" scaled="1"/>
            <a:tileRect/>
          </a:gradFill>
          <a:ln w="9525" cap="flat" cmpd="sng" algn="ctr">
            <a:solidFill>
              <a:srgbClr val="00009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 name="TextBox 7">
            <a:extLst>
              <a:ext uri="{FF2B5EF4-FFF2-40B4-BE49-F238E27FC236}">
                <a16:creationId xmlns:a16="http://schemas.microsoft.com/office/drawing/2014/main" id="{8D3A1FA0-0163-3C40-A210-EFDD525F5E9B}"/>
              </a:ext>
            </a:extLst>
          </p:cNvPr>
          <p:cNvSpPr txBox="1"/>
          <p:nvPr/>
        </p:nvSpPr>
        <p:spPr>
          <a:xfrm>
            <a:off x="673238" y="6182549"/>
            <a:ext cx="4740529" cy="369332"/>
          </a:xfrm>
          <a:prstGeom prst="rect">
            <a:avLst/>
          </a:prstGeom>
          <a:solidFill>
            <a:schemeClr val="bg1"/>
          </a:solidFill>
        </p:spPr>
        <p:txBody>
          <a:bodyPr wrap="none" rtlCol="0">
            <a:spAutoFit/>
          </a:bodyPr>
          <a:lstStyle/>
          <a:p>
            <a:r>
              <a:rPr lang="en-US" b="1" dirty="0">
                <a:solidFill>
                  <a:srgbClr val="0000FF"/>
                </a:solidFill>
              </a:rPr>
              <a:t>Disentangles inner trackers from outer trackers!</a:t>
            </a:r>
          </a:p>
        </p:txBody>
      </p:sp>
      <p:sp>
        <p:nvSpPr>
          <p:cNvPr id="15" name="Left Arrow 14">
            <a:extLst>
              <a:ext uri="{FF2B5EF4-FFF2-40B4-BE49-F238E27FC236}">
                <a16:creationId xmlns:a16="http://schemas.microsoft.com/office/drawing/2014/main" id="{6B0CD19B-DE31-3349-8E32-F3458AB029B1}"/>
              </a:ext>
            </a:extLst>
          </p:cNvPr>
          <p:cNvSpPr/>
          <p:nvPr/>
        </p:nvSpPr>
        <p:spPr>
          <a:xfrm rot="16200000">
            <a:off x="7260093" y="4904721"/>
            <a:ext cx="433460" cy="15454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673B9AB-ABFC-614C-8ECB-C0A49E66A33A}"/>
              </a:ext>
            </a:extLst>
          </p:cNvPr>
          <p:cNvSpPr txBox="1"/>
          <p:nvPr/>
        </p:nvSpPr>
        <p:spPr>
          <a:xfrm>
            <a:off x="7489501" y="4843238"/>
            <a:ext cx="1165832" cy="276999"/>
          </a:xfrm>
          <a:prstGeom prst="rect">
            <a:avLst/>
          </a:prstGeom>
          <a:noFill/>
        </p:spPr>
        <p:txBody>
          <a:bodyPr wrap="none" rtlCol="0">
            <a:spAutoFit/>
          </a:bodyPr>
          <a:lstStyle/>
          <a:p>
            <a:r>
              <a:rPr lang="en-US" sz="1200" dirty="0"/>
              <a:t>modified layout</a:t>
            </a:r>
          </a:p>
        </p:txBody>
      </p:sp>
      <p:pic>
        <p:nvPicPr>
          <p:cNvPr id="17" name="Picture 16">
            <a:extLst>
              <a:ext uri="{FF2B5EF4-FFF2-40B4-BE49-F238E27FC236}">
                <a16:creationId xmlns:a16="http://schemas.microsoft.com/office/drawing/2014/main" id="{6C459835-EB16-5849-95D3-3EFBD5A1689F}"/>
              </a:ext>
            </a:extLst>
          </p:cNvPr>
          <p:cNvPicPr>
            <a:picLocks noChangeAspect="1"/>
          </p:cNvPicPr>
          <p:nvPr/>
        </p:nvPicPr>
        <p:blipFill>
          <a:blip r:embed="rId5"/>
          <a:stretch>
            <a:fillRect/>
          </a:stretch>
        </p:blipFill>
        <p:spPr>
          <a:xfrm>
            <a:off x="5875818" y="3363482"/>
            <a:ext cx="3052422" cy="1476308"/>
          </a:xfrm>
          <a:prstGeom prst="rect">
            <a:avLst/>
          </a:prstGeom>
        </p:spPr>
      </p:pic>
      <p:pic>
        <p:nvPicPr>
          <p:cNvPr id="18" name="Picture 17">
            <a:extLst>
              <a:ext uri="{FF2B5EF4-FFF2-40B4-BE49-F238E27FC236}">
                <a16:creationId xmlns:a16="http://schemas.microsoft.com/office/drawing/2014/main" id="{389F709A-F013-684E-9C58-CCF57CD21079}"/>
              </a:ext>
            </a:extLst>
          </p:cNvPr>
          <p:cNvPicPr>
            <a:picLocks noChangeAspect="1"/>
          </p:cNvPicPr>
          <p:nvPr/>
        </p:nvPicPr>
        <p:blipFill>
          <a:blip r:embed="rId6"/>
          <a:stretch>
            <a:fillRect/>
          </a:stretch>
        </p:blipFill>
        <p:spPr>
          <a:xfrm>
            <a:off x="5774074" y="5201144"/>
            <a:ext cx="3076756" cy="1656856"/>
          </a:xfrm>
          <a:prstGeom prst="rect">
            <a:avLst/>
          </a:prstGeom>
        </p:spPr>
      </p:pic>
    </p:spTree>
    <p:extLst>
      <p:ext uri="{BB962C8B-B14F-4D97-AF65-F5344CB8AC3E}">
        <p14:creationId xmlns:p14="http://schemas.microsoft.com/office/powerpoint/2010/main" val="44652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AD9E4-945B-614A-B236-F7CD97AA6BFA}"/>
              </a:ext>
            </a:extLst>
          </p:cNvPr>
          <p:cNvSpPr>
            <a:spLocks noGrp="1"/>
          </p:cNvSpPr>
          <p:nvPr>
            <p:ph type="title"/>
          </p:nvPr>
        </p:nvSpPr>
        <p:spPr>
          <a:xfrm>
            <a:off x="0" y="0"/>
            <a:ext cx="7886700" cy="453957"/>
          </a:xfrm>
        </p:spPr>
        <p:txBody>
          <a:bodyPr>
            <a:noAutofit/>
          </a:bodyPr>
          <a:lstStyle/>
          <a:p>
            <a:r>
              <a:rPr lang="en-US" sz="3200" dirty="0"/>
              <a:t>News from the Design Front</a:t>
            </a:r>
          </a:p>
        </p:txBody>
      </p:sp>
      <p:sp>
        <p:nvSpPr>
          <p:cNvPr id="3" name="Slide Number Placeholder 2">
            <a:extLst>
              <a:ext uri="{FF2B5EF4-FFF2-40B4-BE49-F238E27FC236}">
                <a16:creationId xmlns:a16="http://schemas.microsoft.com/office/drawing/2014/main" id="{F0AAD608-7BB2-6541-96C2-922BAB3C4596}"/>
              </a:ext>
            </a:extLst>
          </p:cNvPr>
          <p:cNvSpPr>
            <a:spLocks noGrp="1"/>
          </p:cNvSpPr>
          <p:nvPr>
            <p:ph type="sldNum" sz="quarter" idx="12"/>
          </p:nvPr>
        </p:nvSpPr>
        <p:spPr/>
        <p:txBody>
          <a:bodyPr/>
          <a:lstStyle/>
          <a:p>
            <a:fld id="{893C5830-40F3-F04E-B2E3-10E6672BA8FF}" type="slidenum">
              <a:rPr lang="en-US" smtClean="0"/>
              <a:t>9</a:t>
            </a:fld>
            <a:endParaRPr lang="en-US" dirty="0"/>
          </a:p>
        </p:txBody>
      </p:sp>
      <p:sp>
        <p:nvSpPr>
          <p:cNvPr id="5" name="TextBox 4">
            <a:extLst>
              <a:ext uri="{FF2B5EF4-FFF2-40B4-BE49-F238E27FC236}">
                <a16:creationId xmlns:a16="http://schemas.microsoft.com/office/drawing/2014/main" id="{AAFA0C8F-99D7-4243-AFA5-67DEB892FF21}"/>
              </a:ext>
            </a:extLst>
          </p:cNvPr>
          <p:cNvSpPr txBox="1"/>
          <p:nvPr/>
        </p:nvSpPr>
        <p:spPr>
          <a:xfrm>
            <a:off x="1" y="466929"/>
            <a:ext cx="9144000" cy="5970865"/>
          </a:xfrm>
          <a:prstGeom prst="rect">
            <a:avLst/>
          </a:prstGeom>
          <a:noFill/>
        </p:spPr>
        <p:txBody>
          <a:bodyPr wrap="square" rtlCol="0">
            <a:spAutoFit/>
          </a:bodyPr>
          <a:lstStyle/>
          <a:p>
            <a:r>
              <a:rPr lang="en-US" dirty="0"/>
              <a:t>TIC meeting focused on MPGD – trackers on 09/25/2023 </a:t>
            </a:r>
            <a:r>
              <a:rPr lang="en-US" dirty="0">
                <a:hlinkClick r:id="rId2"/>
              </a:rPr>
              <a:t>https://indico.bnl.gov/event/20385/</a:t>
            </a:r>
            <a:endParaRPr lang="en-US" dirty="0"/>
          </a:p>
          <a:p>
            <a:r>
              <a:rPr lang="en-US" dirty="0"/>
              <a:t>triggered several follow up meetings</a:t>
            </a:r>
          </a:p>
          <a:p>
            <a:endParaRPr lang="en-US" sz="1000" dirty="0"/>
          </a:p>
          <a:p>
            <a:r>
              <a:rPr lang="en-US" dirty="0">
                <a:solidFill>
                  <a:srgbClr val="0000FF"/>
                </a:solidFill>
              </a:rPr>
              <a:t>Follow up meeting with </a:t>
            </a:r>
            <a:r>
              <a:rPr lang="en-US" dirty="0" err="1">
                <a:solidFill>
                  <a:srgbClr val="0000FF"/>
                </a:solidFill>
                <a:latin typeface="Symbol" pitchFamily="2" charset="2"/>
              </a:rPr>
              <a:t>m</a:t>
            </a:r>
            <a:r>
              <a:rPr lang="en-US" dirty="0" err="1">
                <a:solidFill>
                  <a:srgbClr val="0000FF"/>
                </a:solidFill>
              </a:rPr>
              <a:t>RWell</a:t>
            </a:r>
            <a:r>
              <a:rPr lang="en-US" dirty="0">
                <a:solidFill>
                  <a:srgbClr val="0000FF"/>
                </a:solidFill>
              </a:rPr>
              <a:t> DSC (and eRD108 proponents)</a:t>
            </a:r>
          </a:p>
          <a:p>
            <a:pPr marL="285750" indent="-285750">
              <a:buClr>
                <a:srgbClr val="0000FF"/>
              </a:buClr>
              <a:buFont typeface="Wingdings" pitchFamily="2" charset="2"/>
              <a:buChar char="§"/>
            </a:pPr>
            <a:r>
              <a:rPr lang="en-US" dirty="0"/>
              <a:t>established that remaining R&amp;D is minimal (but all versions need 2-2.5 years of PED)</a:t>
            </a:r>
          </a:p>
          <a:p>
            <a:pPr marL="285750" indent="-285750">
              <a:buClr>
                <a:srgbClr val="0000FF"/>
              </a:buClr>
              <a:buFont typeface="Wingdings" pitchFamily="2" charset="2"/>
              <a:buChar char="§"/>
            </a:pPr>
            <a:r>
              <a:rPr lang="en-US" dirty="0"/>
              <a:t>will move forward with engineering design of a full-size engineering test article </a:t>
            </a:r>
          </a:p>
          <a:p>
            <a:pPr>
              <a:buClr>
                <a:srgbClr val="0000FF"/>
              </a:buClr>
            </a:pPr>
            <a:r>
              <a:rPr lang="en-US" dirty="0"/>
              <a:t>     (== the rest of the world calls it a prototype). It will always need to accommodate a standard</a:t>
            </a:r>
          </a:p>
          <a:p>
            <a:pPr marL="285750" indent="-285750">
              <a:buClr>
                <a:srgbClr val="0000FF"/>
              </a:buClr>
              <a:buFont typeface="Symbol" panose="05050102010706020507" pitchFamily="18" charset="2"/>
              <a:buChar char=" "/>
            </a:pPr>
            <a:r>
              <a:rPr lang="en-US" dirty="0" err="1">
                <a:latin typeface="Symbol" pitchFamily="2" charset="2"/>
              </a:rPr>
              <a:t>m</a:t>
            </a:r>
            <a:r>
              <a:rPr lang="en-US" dirty="0" err="1"/>
              <a:t>RWell</a:t>
            </a:r>
            <a:r>
              <a:rPr lang="en-US" dirty="0"/>
              <a:t> (with variable gap size) to have a viable backup option. We are </a:t>
            </a:r>
            <a:r>
              <a:rPr lang="en-US" u="sng" dirty="0"/>
              <a:t>investigating</a:t>
            </a:r>
            <a:r>
              <a:rPr lang="en-US" dirty="0"/>
              <a:t> if the</a:t>
            </a:r>
          </a:p>
          <a:p>
            <a:pPr marL="285750" indent="-285750">
              <a:buClr>
                <a:srgbClr val="0000FF"/>
              </a:buClr>
              <a:buFont typeface="Symbol" panose="05050102010706020507" pitchFamily="18" charset="2"/>
              <a:buChar char=" "/>
            </a:pPr>
            <a:r>
              <a:rPr lang="en-US" dirty="0"/>
              <a:t>mechanical structure can be developed to allow a standard </a:t>
            </a:r>
            <a:r>
              <a:rPr lang="en-US" dirty="0" err="1">
                <a:latin typeface="Symbol" pitchFamily="2" charset="2"/>
              </a:rPr>
              <a:t>m</a:t>
            </a:r>
            <a:r>
              <a:rPr lang="en-US" dirty="0" err="1"/>
              <a:t>RWell</a:t>
            </a:r>
            <a:r>
              <a:rPr lang="en-US" dirty="0"/>
              <a:t> but also thin-gap </a:t>
            </a:r>
            <a:r>
              <a:rPr lang="en-US" dirty="0" err="1">
                <a:latin typeface="Symbol" pitchFamily="2" charset="2"/>
              </a:rPr>
              <a:t>m</a:t>
            </a:r>
            <a:r>
              <a:rPr lang="en-US" dirty="0" err="1"/>
              <a:t>RWell</a:t>
            </a:r>
            <a:r>
              <a:rPr lang="en-US" dirty="0"/>
              <a:t> and a hybrid </a:t>
            </a:r>
            <a:r>
              <a:rPr lang="en-US" dirty="0" err="1">
                <a:latin typeface="Symbol" pitchFamily="2" charset="2"/>
              </a:rPr>
              <a:t>m</a:t>
            </a:r>
            <a:r>
              <a:rPr lang="en-US" dirty="0" err="1"/>
              <a:t>RWell</a:t>
            </a:r>
            <a:r>
              <a:rPr lang="en-US" dirty="0"/>
              <a:t> to answer questions of stability and efficiency for both options. </a:t>
            </a:r>
          </a:p>
          <a:p>
            <a:pPr>
              <a:buClr>
                <a:srgbClr val="0000FF"/>
              </a:buClr>
            </a:pPr>
            <a:endParaRPr lang="en-US" sz="1200" dirty="0"/>
          </a:p>
          <a:p>
            <a:pPr>
              <a:buClr>
                <a:srgbClr val="0000FF"/>
              </a:buClr>
            </a:pPr>
            <a:r>
              <a:rPr lang="en-US" dirty="0"/>
              <a:t>To support these pragmatic decisions to move forward in the </a:t>
            </a:r>
            <a:r>
              <a:rPr lang="en-US" dirty="0" err="1">
                <a:solidFill>
                  <a:srgbClr val="0000FF"/>
                </a:solidFill>
                <a:latin typeface="Symbol" pitchFamily="2" charset="2"/>
              </a:rPr>
              <a:t>m</a:t>
            </a:r>
            <a:r>
              <a:rPr lang="en-US" dirty="0" err="1">
                <a:solidFill>
                  <a:srgbClr val="0000FF"/>
                </a:solidFill>
              </a:rPr>
              <a:t>RWell</a:t>
            </a:r>
            <a:r>
              <a:rPr lang="en-US" dirty="0">
                <a:solidFill>
                  <a:srgbClr val="0000FF"/>
                </a:solidFill>
              </a:rPr>
              <a:t>  and MICROMEGAS </a:t>
            </a:r>
            <a:r>
              <a:rPr lang="en-US" dirty="0"/>
              <a:t>design and not loose time towards CD-2/3 </a:t>
            </a:r>
            <a:r>
              <a:rPr lang="en-US" dirty="0">
                <a:solidFill>
                  <a:srgbClr val="0000FF"/>
                </a:solidFill>
                <a:sym typeface="Wingdings" pitchFamily="2" charset="2"/>
              </a:rPr>
              <a:t></a:t>
            </a:r>
            <a:r>
              <a:rPr lang="en-US" dirty="0">
                <a:sym typeface="Wingdings" pitchFamily="2" charset="2"/>
              </a:rPr>
              <a:t> </a:t>
            </a:r>
            <a:r>
              <a:rPr lang="en-US" dirty="0"/>
              <a:t>it is extremely critical that we can answer the following questions through simulations asap</a:t>
            </a:r>
          </a:p>
          <a:p>
            <a:pPr marL="285750" indent="-285750">
              <a:buClr>
                <a:srgbClr val="0000FF"/>
              </a:buClr>
              <a:buFont typeface="Wingdings" pitchFamily="2" charset="2"/>
              <a:buChar char="§"/>
            </a:pPr>
            <a:r>
              <a:rPr lang="en-US" dirty="0"/>
              <a:t>Which </a:t>
            </a:r>
            <a:r>
              <a:rPr lang="en-US" dirty="0" err="1">
                <a:solidFill>
                  <a:srgbClr val="0000FF"/>
                </a:solidFill>
                <a:latin typeface="Symbol" pitchFamily="2" charset="2"/>
              </a:rPr>
              <a:t>m</a:t>
            </a:r>
            <a:r>
              <a:rPr lang="en-US" dirty="0" err="1">
                <a:solidFill>
                  <a:srgbClr val="0000FF"/>
                </a:solidFill>
              </a:rPr>
              <a:t>RWell</a:t>
            </a:r>
            <a:r>
              <a:rPr lang="en-US" dirty="0">
                <a:solidFill>
                  <a:srgbClr val="0000FF"/>
                </a:solidFill>
              </a:rPr>
              <a:t> design</a:t>
            </a:r>
            <a:r>
              <a:rPr lang="en-US" dirty="0"/>
              <a:t> comes closest to the angular resolution needed for the DIRC</a:t>
            </a:r>
          </a:p>
          <a:p>
            <a:pPr marL="285750" indent="-285750">
              <a:buClr>
                <a:srgbClr val="0000FF"/>
              </a:buClr>
              <a:buFont typeface="Wingdings" pitchFamily="2" charset="2"/>
              <a:buChar char="§"/>
            </a:pPr>
            <a:r>
              <a:rPr lang="en-US" dirty="0"/>
              <a:t>What do the </a:t>
            </a:r>
            <a:r>
              <a:rPr lang="en-US" dirty="0" err="1"/>
              <a:t>Astropix</a:t>
            </a:r>
            <a:r>
              <a:rPr lang="en-US" dirty="0"/>
              <a:t>, Micro-Mega and AC-LGAD help to obtain the required angular resolution</a:t>
            </a:r>
          </a:p>
          <a:p>
            <a:pPr marL="285750" indent="-285750">
              <a:buClr>
                <a:srgbClr val="0000FF"/>
              </a:buClr>
              <a:buFont typeface="Wingdings" pitchFamily="2" charset="2"/>
              <a:buChar char="§"/>
            </a:pPr>
            <a:r>
              <a:rPr lang="en-US" dirty="0"/>
              <a:t>What impact has the cable material in front of the Micro-</a:t>
            </a:r>
            <a:r>
              <a:rPr lang="en-US" dirty="0" err="1"/>
              <a:t>Megas</a:t>
            </a:r>
            <a:r>
              <a:rPr lang="en-US" dirty="0"/>
              <a:t> on its performance</a:t>
            </a:r>
          </a:p>
          <a:p>
            <a:pPr marL="285750" indent="-285750">
              <a:buClr>
                <a:srgbClr val="0000FF"/>
              </a:buClr>
              <a:buFont typeface="Wingdings" pitchFamily="2" charset="2"/>
              <a:buChar char="§"/>
            </a:pPr>
            <a:r>
              <a:rPr lang="en-US" dirty="0"/>
              <a:t>Is the low number of hits in certain rapidity ranges fully mitigated</a:t>
            </a:r>
          </a:p>
          <a:p>
            <a:pPr marL="285750" indent="-285750">
              <a:buClr>
                <a:srgbClr val="0000FF"/>
              </a:buClr>
              <a:buFont typeface="Wingdings" pitchFamily="2" charset="2"/>
              <a:buChar char="§"/>
            </a:pPr>
            <a:r>
              <a:rPr lang="en-US" dirty="0"/>
              <a:t>Is the impact of the  5 (2) </a:t>
            </a:r>
            <a:r>
              <a:rPr lang="el-GR" dirty="0"/>
              <a:t>μ</a:t>
            </a:r>
            <a:r>
              <a:rPr lang="en-US" dirty="0"/>
              <a:t>s MAPS frame accumulation time resolved</a:t>
            </a:r>
            <a:br>
              <a:rPr lang="en-US" dirty="0"/>
            </a:br>
            <a:r>
              <a:rPr lang="en-US" dirty="0">
                <a:solidFill>
                  <a:srgbClr val="0000FF"/>
                </a:solidFill>
                <a:sym typeface="Wingdings" pitchFamily="2" charset="2"/>
              </a:rPr>
              <a:t></a:t>
            </a:r>
            <a:r>
              <a:rPr lang="en-US" dirty="0">
                <a:sym typeface="Wingdings" pitchFamily="2" charset="2"/>
              </a:rPr>
              <a:t> </a:t>
            </a:r>
            <a:r>
              <a:rPr lang="en-US" dirty="0"/>
              <a:t>Do we have enough hits from fast detectors to form a </a:t>
            </a:r>
            <a:r>
              <a:rPr lang="en-US" dirty="0" err="1"/>
              <a:t>tracklet</a:t>
            </a:r>
            <a:r>
              <a:rPr lang="en-US" dirty="0"/>
              <a:t> with a good pointing resolution </a:t>
            </a:r>
            <a:r>
              <a:rPr lang="en-US" dirty="0">
                <a:solidFill>
                  <a:srgbClr val="0000FF"/>
                </a:solidFill>
                <a:sym typeface="Wingdings" pitchFamily="2" charset="2"/>
              </a:rPr>
              <a:t></a:t>
            </a:r>
            <a:r>
              <a:rPr lang="en-US" dirty="0">
                <a:sym typeface="Wingdings" pitchFamily="2" charset="2"/>
              </a:rPr>
              <a:t> background suppression</a:t>
            </a:r>
            <a:endParaRPr lang="en-US" dirty="0"/>
          </a:p>
        </p:txBody>
      </p:sp>
      <p:sp>
        <p:nvSpPr>
          <p:cNvPr id="13" name="Curved Right Arrow 12">
            <a:extLst>
              <a:ext uri="{FF2B5EF4-FFF2-40B4-BE49-F238E27FC236}">
                <a16:creationId xmlns:a16="http://schemas.microsoft.com/office/drawing/2014/main" id="{4194EE56-CD81-AD40-A8D7-26656DA56C14}"/>
              </a:ext>
            </a:extLst>
          </p:cNvPr>
          <p:cNvSpPr/>
          <p:nvPr/>
        </p:nvSpPr>
        <p:spPr bwMode="auto">
          <a:xfrm>
            <a:off x="4123681" y="6102183"/>
            <a:ext cx="513333" cy="348583"/>
          </a:xfrm>
          <a:prstGeom prst="curvedRightArrow">
            <a:avLst/>
          </a:prstGeom>
          <a:gradFill flip="none" rotWithShape="1">
            <a:gsLst>
              <a:gs pos="0">
                <a:schemeClr val="bg1"/>
              </a:gs>
              <a:gs pos="100000">
                <a:srgbClr val="FFFFFF"/>
              </a:gs>
              <a:gs pos="49000">
                <a:srgbClr val="0000FF"/>
              </a:gs>
            </a:gsLst>
            <a:lin ang="0" scaled="1"/>
            <a:tileRect/>
          </a:gradFill>
          <a:ln w="9525" cap="flat" cmpd="sng" algn="ctr">
            <a:solidFill>
              <a:srgbClr val="00009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 name="TextBox 13">
            <a:extLst>
              <a:ext uri="{FF2B5EF4-FFF2-40B4-BE49-F238E27FC236}">
                <a16:creationId xmlns:a16="http://schemas.microsoft.com/office/drawing/2014/main" id="{BCE55ED1-E9C4-4C49-A938-320678C08A9B}"/>
              </a:ext>
            </a:extLst>
          </p:cNvPr>
          <p:cNvSpPr txBox="1"/>
          <p:nvPr/>
        </p:nvSpPr>
        <p:spPr>
          <a:xfrm>
            <a:off x="4763653" y="6161132"/>
            <a:ext cx="4026039" cy="369332"/>
          </a:xfrm>
          <a:prstGeom prst="rect">
            <a:avLst/>
          </a:prstGeom>
          <a:solidFill>
            <a:schemeClr val="bg1"/>
          </a:solidFill>
        </p:spPr>
        <p:txBody>
          <a:bodyPr wrap="none" rtlCol="0">
            <a:spAutoFit/>
          </a:bodyPr>
          <a:lstStyle/>
          <a:p>
            <a:r>
              <a:rPr lang="en-US" dirty="0">
                <a:solidFill>
                  <a:srgbClr val="0000FF"/>
                </a:solidFill>
              </a:rPr>
              <a:t>Answers can have large impact on design</a:t>
            </a:r>
          </a:p>
        </p:txBody>
      </p:sp>
    </p:spTree>
    <p:extLst>
      <p:ext uri="{BB962C8B-B14F-4D97-AF65-F5344CB8AC3E}">
        <p14:creationId xmlns:p14="http://schemas.microsoft.com/office/powerpoint/2010/main" val="7077698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P-BNL-TJNAF March 11 Meeting DRAFTv3.pptx" id="{46AF6D6A-4294-4B22-94CD-AA52460A2916}" vid="{4162AC15-BCCC-4400-91DD-5CAEFA6AE1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BDBEAD70EAE274A9CB120AA87B60764" ma:contentTypeVersion="8" ma:contentTypeDescription="Create a new document." ma:contentTypeScope="" ma:versionID="33a7afeecd0e21aeec922d0810b20a29">
  <xsd:schema xmlns:xsd="http://www.w3.org/2001/XMLSchema" xmlns:xs="http://www.w3.org/2001/XMLSchema" xmlns:p="http://schemas.microsoft.com/office/2006/metadata/properties" xmlns:ns2="ec2b3955-b7cd-48fd-80d5-fd3efbb6f44b" targetNamespace="http://schemas.microsoft.com/office/2006/metadata/properties" ma:root="true" ma:fieldsID="bdca1b9efceb95fc3541d3a5727325f3" ns2:_="">
    <xsd:import namespace="ec2b3955-b7cd-48fd-80d5-fd3efbb6f44b"/>
    <xsd:element name="properties">
      <xsd:complexType>
        <xsd:sequence>
          <xsd:element name="documentManagement">
            <xsd:complexType>
              <xsd:all>
                <xsd:element ref="ns2:_x0023_" minOccurs="0"/>
                <xsd:element ref="ns2:Presenter_x0028_s_x0029_"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2b3955-b7cd-48fd-80d5-fd3efbb6f44b" elementFormDefault="qualified">
    <xsd:import namespace="http://schemas.microsoft.com/office/2006/documentManagement/types"/>
    <xsd:import namespace="http://schemas.microsoft.com/office/infopath/2007/PartnerControls"/>
    <xsd:element name="_x0023_" ma:index="8" nillable="true" ma:displayName="#" ma:internalName="_x0023_">
      <xsd:simpleType>
        <xsd:restriction base="dms:Text">
          <xsd:maxLength value="255"/>
        </xsd:restriction>
      </xsd:simpleType>
    </xsd:element>
    <xsd:element name="Presenter_x0028_s_x0029_" ma:index="9" nillable="true" ma:displayName="Presenter(s)" ma:format="Dropdown" ma:internalName="Presenter_x0028_s_x0029_">
      <xsd:simpleType>
        <xsd:restriction base="dms:Text">
          <xsd:maxLength value="25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x0023_ xmlns="ec2b3955-b7cd-48fd-80d5-fd3efbb6f44b" xsi:nil="true"/>
    <Presenter_x0028_s_x0029_ xmlns="ec2b3955-b7cd-48fd-80d5-fd3efbb6f44b">R. Ent / E. Aschenauer</Presenter_x0028_s_x0029_>
  </documentManagement>
</p:properties>
</file>

<file path=customXml/itemProps1.xml><?xml version="1.0" encoding="utf-8"?>
<ds:datastoreItem xmlns:ds="http://schemas.openxmlformats.org/officeDocument/2006/customXml" ds:itemID="{9DF5CC8D-D5D4-46AE-BC87-A9F5EE92E875}">
  <ds:schemaRefs>
    <ds:schemaRef ds:uri="http://schemas.microsoft.com/sharepoint/v3/contenttype/forms"/>
  </ds:schemaRefs>
</ds:datastoreItem>
</file>

<file path=customXml/itemProps2.xml><?xml version="1.0" encoding="utf-8"?>
<ds:datastoreItem xmlns:ds="http://schemas.openxmlformats.org/officeDocument/2006/customXml" ds:itemID="{86C5E899-D38C-4BB2-B3F7-9524909020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2b3955-b7cd-48fd-80d5-fd3efbb6f4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DE98C05-5760-4FD2-B85E-2A9CB1A90B2B}">
  <ds:schemaRefs>
    <ds:schemaRef ds:uri="http://purl.org/dc/terms/"/>
    <ds:schemaRef ds:uri="http://schemas.microsoft.com/office/2006/metadata/properties"/>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http://purl.org/dc/dcmitype/"/>
    <ds:schemaRef ds:uri="ec2b3955-b7cd-48fd-80d5-fd3efbb6f44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11223</TotalTime>
  <Words>2078</Words>
  <Application>Microsoft Macintosh PowerPoint</Application>
  <PresentationFormat>On-screen Show (4:3)</PresentationFormat>
  <Paragraphs>218</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Symbol</vt:lpstr>
      <vt:lpstr>Wingdings</vt:lpstr>
      <vt:lpstr>Office Theme</vt:lpstr>
      <vt:lpstr>EIC Project Update  </vt:lpstr>
      <vt:lpstr>Recent Detector-Related Project Meetings</vt:lpstr>
      <vt:lpstr>Upcoming Detector-Related Project Meetings</vt:lpstr>
      <vt:lpstr>Outcome of recent FDRs of LLPs</vt:lpstr>
      <vt:lpstr>Outcome of recent FDRs of LLPs</vt:lpstr>
      <vt:lpstr>News from the Design Front</vt:lpstr>
      <vt:lpstr>News from the Design Front</vt:lpstr>
      <vt:lpstr>News from the Design Front</vt:lpstr>
      <vt:lpstr>News from the Design Front</vt:lpstr>
      <vt:lpstr>News from the Electronics Front</vt:lpstr>
      <vt:lpstr>Next Steps in Background Simulations</vt:lpstr>
      <vt:lpstr>Next Steps in Background Simulations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for EIC Project Support Division</dc:title>
  <dc:creator>Hatton, Diane</dc:creator>
  <cp:lastModifiedBy>Elke-Caroline Aschenauer</cp:lastModifiedBy>
  <cp:revision>580</cp:revision>
  <dcterms:created xsi:type="dcterms:W3CDTF">2020-09-28T13:10:10Z</dcterms:created>
  <dcterms:modified xsi:type="dcterms:W3CDTF">2023-10-05T20:56:50Z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0x0101009BDBEAD70EAE274A9CB120AA87B60764</vt:lpwstr>
  </property>
  <property fmtid="{D5CDD505-2E9C-101B-9397-08002B2CF9AE}" pid="3" name="MediaServiceImageTags">
    <vt:lpwstr/>
  </property>
</Properties>
</file>