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1283" r:id="rId5"/>
    <p:sldId id="1284" r:id="rId6"/>
    <p:sldId id="265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4034" autoAdjust="0"/>
  </p:normalViewPr>
  <p:slideViewPr>
    <p:cSldViewPr snapToGrid="0">
      <p:cViewPr varScale="1">
        <p:scale>
          <a:sx n="117" d="100"/>
          <a:sy n="117" d="100"/>
        </p:scale>
        <p:origin x="76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6c6d94e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6c6d94e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6c6d94e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6c6d94e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27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2" y="1906356"/>
            <a:ext cx="7750970" cy="1460596"/>
          </a:xfrm>
          <a:prstGeom prst="rect">
            <a:avLst/>
          </a:prstGeom>
        </p:spPr>
        <p:txBody>
          <a:bodyPr lIns="91439" tIns="91439" rIns="91439" bIns="91439" anchor="t"/>
          <a:lstStyle>
            <a:lvl1pPr defTabSz="685783">
              <a:lnSpc>
                <a:spcPct val="90000"/>
              </a:lnSpc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2" y="4329923"/>
            <a:ext cx="7750970" cy="559639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71446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42892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514337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685783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2" y="3376083"/>
            <a:ext cx="7750970" cy="94470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371600">
              <a:lnSpc>
                <a:spcPct val="90000"/>
              </a:lnSpc>
              <a:spcBef>
                <a:spcPts val="15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cs typeface="Arial"/>
                <a:sym typeface="Arial"/>
              </a:defRPr>
            </a:lvl1pPr>
          </a:lstStyle>
          <a:p>
            <a:pPr marL="0" indent="0" defTabSz="182880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9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3" y="4316316"/>
            <a:ext cx="2428876" cy="31432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 lIns="0" tIns="0" rIns="0" bIns="0" anchor="ctr"/>
          <a:lstStyle>
            <a:lvl1pPr defTabSz="685783">
              <a:defRPr sz="75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6916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PHENIX run 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 Update			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RHIC Machine/Experiment Mee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Coordination Meeting, Feb. 6, 2024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BAFA-69DC-ED2E-E53C-CCD99BED82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-107565" y="327249"/>
            <a:ext cx="9135907" cy="5100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38" indent="0" defTabSz="548627">
              <a:lnSpc>
                <a:spcPct val="110000"/>
              </a:lnSpc>
            </a:pP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months of disassembly and assembly/installation/</a:t>
            </a:r>
            <a:r>
              <a:rPr lang="en-US" altLang="zh-TW" sz="1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testings</a:t>
            </a: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w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were finally able to run 72 GEM’s of TPC to the operating voltage on Jan. 31, 2024 for ~4 hours.</a:t>
            </a:r>
          </a:p>
          <a:p>
            <a:pPr marL="548638" lvl="1" indent="0" defTabSz="548627">
              <a:lnSpc>
                <a:spcPct val="110000"/>
              </a:lnSpc>
            </a:pPr>
            <a:r>
              <a:rPr lang="en-US" sz="17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achieving stable </a:t>
            </a:r>
            <a:r>
              <a:rPr lang="en-US" sz="17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cooling environment, </a:t>
            </a:r>
            <a:r>
              <a:rPr lang="en-US" sz="17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turn on and test FEE’s (front-end electronics) while we closely watch any temperature variation </a:t>
            </a:r>
          </a:p>
          <a:p>
            <a:pPr marL="548638" lvl="1" indent="0" defTabSz="548627">
              <a:lnSpc>
                <a:spcPct val="110000"/>
              </a:lnSpc>
              <a:buNone/>
            </a:pPr>
            <a:r>
              <a:rPr lang="en-US" sz="17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zh-TW" altLang="en-US" sz="17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17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when ready, we’ll test with cosmic rays to find tracks, before we start installing line laser instrument. </a:t>
            </a:r>
            <a:endParaRPr lang="en-US" sz="17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8" indent="0" defTabSz="548627">
              <a:lnSpc>
                <a:spcPct val="110000"/>
              </a:lnSpc>
              <a:buNone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HENIX Re-Installation">
            <a:extLst>
              <a:ext uri="{FF2B5EF4-FFF2-40B4-BE49-F238E27FC236}">
                <a16:creationId xmlns:a16="http://schemas.microsoft.com/office/drawing/2014/main" id="{42A4FCC6-379D-5618-0FD3-2724ADEE629A}"/>
              </a:ext>
              <a:ext uri="F97A1926-0820-486F-8157-59525A6308AE">
                <a16:creationId xmlns="" xmlns:a14="http://schemas.microsoft.com/office/drawing/2010/main" xmlns:p14="http://schemas.microsoft.com/office/powerpoint/2010/main" xmlns:a16="http://schemas.microsoft.com/office/drawing/2014/main" id="C718C081-625F-4879-87C4-F9A4082A1345"/>
              </a:ext>
            </a:extLst>
          </p:cNvPr>
          <p:cNvSpPr txBox="1">
            <a:spLocks/>
          </p:cNvSpPr>
          <p:nvPr/>
        </p:nvSpPr>
        <p:spPr>
          <a:xfrm>
            <a:off x="1452282" y="-5433"/>
            <a:ext cx="4977653" cy="394304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Status Update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7C42682F-34D3-76A1-5FC4-BDA4F4C41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6" y="1955385"/>
            <a:ext cx="3899645" cy="3176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70EF8-CB41-43E0-D19E-2BD36E1F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44" y="1962743"/>
            <a:ext cx="5646189" cy="3176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0" y="655916"/>
            <a:ext cx="9135907" cy="4693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38" indent="0" defTabSz="548627">
              <a:lnSpc>
                <a:spcPct val="110000"/>
              </a:lnSpc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We’ve had 2 weeks of calorimeter readout &amp; DAQ tests (utilizing the new ADC’s and partition modules)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9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running GL1/</a:t>
            </a:r>
            <a:r>
              <a:rPr lang="en-US" sz="1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HCal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EMCal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zero suppression tuned for a specific occupancy, running at &gt; 15 kHz with clock triggers.</a:t>
            </a:r>
            <a:b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8" indent="0" defTabSz="548627">
              <a:lnSpc>
                <a:spcPct val="110000"/>
              </a:lnSpc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have completed grounding improvement task for all the ROC’s (</a:t>
            </a:r>
            <a:r>
              <a:rPr lang="en-US" sz="19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Cards) of INTT (Inner Tracker).</a:t>
            </a:r>
          </a:p>
          <a:p>
            <a:pPr marL="91438" indent="0" defTabSz="548627">
              <a:lnSpc>
                <a:spcPct val="110000"/>
              </a:lnSpc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8" indent="0" defTabSz="548627">
              <a:lnSpc>
                <a:spcPct val="110000"/>
              </a:lnSpc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Drawing/Statement of Work for Absorber (for reducing MVTX background) is ready and we just submitted the requisition yesterday. </a:t>
            </a:r>
          </a:p>
          <a:p>
            <a:pPr marL="91438" indent="0" defTabSz="548627">
              <a:lnSpc>
                <a:spcPct val="110000"/>
              </a:lnSpc>
              <a:buNone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8" indent="0" defTabSz="548627">
              <a:lnSpc>
                <a:spcPct val="110000"/>
              </a:lnSpc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We’ll start our “watch shifts” (2-person) on Feb. 20, 2024.  TPOT operating gas can start to flow.</a:t>
            </a:r>
          </a:p>
        </p:txBody>
      </p:sp>
      <p:sp>
        <p:nvSpPr>
          <p:cNvPr id="2" name="sPHENIX Re-Installation">
            <a:extLst>
              <a:ext uri="{FF2B5EF4-FFF2-40B4-BE49-F238E27FC236}">
                <a16:creationId xmlns:a16="http://schemas.microsoft.com/office/drawing/2014/main" id="{4A1A5543-7E32-85C7-7C99-D2030CBFD02A}"/>
              </a:ext>
              <a:ext uri="F97A1926-0820-486F-8157-59525A6308AE">
                <a16:creationId xmlns="" xmlns:a14="http://schemas.microsoft.com/office/drawing/2010/main" xmlns:p14="http://schemas.microsoft.com/office/powerpoint/2010/main" xmlns:a16="http://schemas.microsoft.com/office/drawing/2014/main" id="C718C081-625F-4879-87C4-F9A4082A1345"/>
              </a:ext>
            </a:extLst>
          </p:cNvPr>
          <p:cNvSpPr txBox="1">
            <a:spLocks/>
          </p:cNvSpPr>
          <p:nvPr/>
        </p:nvSpPr>
        <p:spPr>
          <a:xfrm>
            <a:off x="1524897" y="101749"/>
            <a:ext cx="5449690" cy="394304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Status Update (cont.)</a:t>
            </a:r>
          </a:p>
        </p:txBody>
      </p:sp>
    </p:spTree>
    <p:extLst>
      <p:ext uri="{BB962C8B-B14F-4D97-AF65-F5344CB8AC3E}">
        <p14:creationId xmlns:p14="http://schemas.microsoft.com/office/powerpoint/2010/main" val="20376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2024-01-02T20:59:53+00:00</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1E585-8903-47A8-9740-FA06375F5A4A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2.xml><?xml version="1.0" encoding="utf-8"?>
<ds:datastoreItem xmlns:ds="http://schemas.openxmlformats.org/officeDocument/2006/customXml" ds:itemID="{8B3A4F26-7B0C-43A0-AC87-527EB52DE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1D2CD8-D5EF-44F0-9019-9AC1EA2F78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229</Words>
  <Application>Microsoft Office PowerPoint</Application>
  <PresentationFormat>On-screen Show (16:9)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Simple Light</vt:lpstr>
      <vt:lpstr>sPHENIX Status Update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Jan. 30, 2024</dc:title>
  <cp:lastModifiedBy>Kin Yip</cp:lastModifiedBy>
  <cp:revision>53</cp:revision>
  <dcterms:modified xsi:type="dcterms:W3CDTF">2024-02-05T23:35:20Z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