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9"/>
  </p:notesMasterIdLst>
  <p:sldIdLst>
    <p:sldId id="1283" r:id="rId5"/>
    <p:sldId id="1284" r:id="rId6"/>
    <p:sldId id="1285" r:id="rId7"/>
    <p:sldId id="1287"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0" autoAdjust="0"/>
    <p:restoredTop sz="94034" autoAdjust="0"/>
  </p:normalViewPr>
  <p:slideViewPr>
    <p:cSldViewPr snapToGrid="0">
      <p:cViewPr varScale="1">
        <p:scale>
          <a:sx n="124" d="100"/>
          <a:sy n="124" d="100"/>
        </p:scale>
        <p:origin x="70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6c6d94e6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6c6d94e6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18DCB83-9A60-CB18-2FAF-946503A35EE6}"/>
            </a:ext>
          </a:extLst>
        </p:cNvPr>
        <p:cNvGrpSpPr/>
        <p:nvPr/>
      </p:nvGrpSpPr>
      <p:grpSpPr>
        <a:xfrm>
          <a:off x="0" y="0"/>
          <a:ext cx="0" cy="0"/>
          <a:chOff x="0" y="0"/>
          <a:chExt cx="0" cy="0"/>
        </a:xfrm>
      </p:grpSpPr>
      <p:sp>
        <p:nvSpPr>
          <p:cNvPr id="103" name="Google Shape;103;g2a6c6d94e65_0_30:notes">
            <a:extLst>
              <a:ext uri="{FF2B5EF4-FFF2-40B4-BE49-F238E27FC236}">
                <a16:creationId xmlns:a16="http://schemas.microsoft.com/office/drawing/2014/main" id="{41AEE977-E26F-6007-633A-E78CF9A814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6c6d94e65_0_30:notes">
            <a:extLst>
              <a:ext uri="{FF2B5EF4-FFF2-40B4-BE49-F238E27FC236}">
                <a16:creationId xmlns:a16="http://schemas.microsoft.com/office/drawing/2014/main" id="{B6E84B4F-5B16-D1E7-9187-1AA3B83383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638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9" name="Click To Edit Master Title Style"/>
          <p:cNvSpPr txBox="1">
            <a:spLocks noGrp="1"/>
          </p:cNvSpPr>
          <p:nvPr>
            <p:ph type="title" hasCustomPrompt="1"/>
          </p:nvPr>
        </p:nvSpPr>
        <p:spPr>
          <a:xfrm>
            <a:off x="609882" y="1906356"/>
            <a:ext cx="7750970" cy="1460596"/>
          </a:xfrm>
          <a:prstGeom prst="rect">
            <a:avLst/>
          </a:prstGeom>
        </p:spPr>
        <p:txBody>
          <a:bodyPr lIns="91439" tIns="91439" rIns="91439" bIns="91439" anchor="t"/>
          <a:lstStyle>
            <a:lvl1pPr defTabSz="685783">
              <a:lnSpc>
                <a:spcPct val="90000"/>
              </a:lnSpc>
              <a:defRPr sz="4500" b="1">
                <a:solidFill>
                  <a:srgbClr val="FFFFFF"/>
                </a:solidFill>
                <a:latin typeface="Arial"/>
                <a:ea typeface="Arial"/>
                <a:cs typeface="Arial"/>
                <a:sym typeface="Arial"/>
              </a:defRPr>
            </a:lvl1pPr>
          </a:lstStyle>
          <a:p>
            <a:r>
              <a:t>Click To Edit Master Title Style</a:t>
            </a:r>
          </a:p>
        </p:txBody>
      </p:sp>
      <p:sp>
        <p:nvSpPr>
          <p:cNvPr id="290" name="Body Level One…"/>
          <p:cNvSpPr txBox="1">
            <a:spLocks noGrp="1"/>
          </p:cNvSpPr>
          <p:nvPr>
            <p:ph type="body" sz="quarter" idx="1"/>
          </p:nvPr>
        </p:nvSpPr>
        <p:spPr>
          <a:xfrm>
            <a:off x="609882" y="4329923"/>
            <a:ext cx="7750970" cy="559639"/>
          </a:xfrm>
          <a:prstGeom prst="rect">
            <a:avLst/>
          </a:prstGeom>
        </p:spPr>
        <p:txBody>
          <a:bodyPr lIns="91439" tIns="91439" rIns="91439" bIns="91439"/>
          <a:lstStyle>
            <a:lvl1pPr marL="0" indent="0" defTabSz="685783">
              <a:lnSpc>
                <a:spcPct val="90000"/>
              </a:lnSpc>
              <a:spcBef>
                <a:spcPts val="750"/>
              </a:spcBef>
              <a:buSzTx/>
              <a:buFontTx/>
              <a:buNone/>
              <a:defRPr sz="1350">
                <a:solidFill>
                  <a:srgbClr val="FFFFFF"/>
                </a:solidFill>
                <a:latin typeface="Arial"/>
                <a:ea typeface="Arial"/>
                <a:cs typeface="Arial"/>
                <a:sym typeface="Arial"/>
              </a:defRPr>
            </a:lvl1pPr>
            <a:lvl2pPr marL="0" indent="171446" defTabSz="685783">
              <a:lnSpc>
                <a:spcPct val="90000"/>
              </a:lnSpc>
              <a:spcBef>
                <a:spcPts val="750"/>
              </a:spcBef>
              <a:buSzTx/>
              <a:buFontTx/>
              <a:buNone/>
              <a:defRPr sz="1350">
                <a:solidFill>
                  <a:srgbClr val="FFFFFF"/>
                </a:solidFill>
                <a:latin typeface="Arial"/>
                <a:ea typeface="Arial"/>
                <a:cs typeface="Arial"/>
                <a:sym typeface="Arial"/>
              </a:defRPr>
            </a:lvl2pPr>
            <a:lvl3pPr marL="0" indent="342892" defTabSz="685783">
              <a:lnSpc>
                <a:spcPct val="90000"/>
              </a:lnSpc>
              <a:spcBef>
                <a:spcPts val="750"/>
              </a:spcBef>
              <a:buSzTx/>
              <a:buFontTx/>
              <a:buNone/>
              <a:defRPr sz="1350">
                <a:solidFill>
                  <a:srgbClr val="FFFFFF"/>
                </a:solidFill>
                <a:latin typeface="Arial"/>
                <a:ea typeface="Arial"/>
                <a:cs typeface="Arial"/>
                <a:sym typeface="Arial"/>
              </a:defRPr>
            </a:lvl3pPr>
            <a:lvl4pPr marL="0" indent="514337" defTabSz="685783">
              <a:lnSpc>
                <a:spcPct val="90000"/>
              </a:lnSpc>
              <a:spcBef>
                <a:spcPts val="750"/>
              </a:spcBef>
              <a:buSzTx/>
              <a:buFontTx/>
              <a:buNone/>
              <a:defRPr sz="1350">
                <a:solidFill>
                  <a:srgbClr val="FFFFFF"/>
                </a:solidFill>
                <a:latin typeface="Arial"/>
                <a:ea typeface="Arial"/>
                <a:cs typeface="Arial"/>
                <a:sym typeface="Arial"/>
              </a:defRPr>
            </a:lvl4pPr>
            <a:lvl5pPr marL="0" indent="685783" defTabSz="685783">
              <a:lnSpc>
                <a:spcPct val="90000"/>
              </a:lnSpc>
              <a:spcBef>
                <a:spcPts val="750"/>
              </a:spcBef>
              <a:buSzTx/>
              <a:buFontTx/>
              <a:buNone/>
              <a:defRPr sz="135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1" name="Text Placeholder 4"/>
          <p:cNvSpPr>
            <a:spLocks noGrp="1"/>
          </p:cNvSpPr>
          <p:nvPr>
            <p:ph type="body" sz="quarter" idx="21"/>
          </p:nvPr>
        </p:nvSpPr>
        <p:spPr>
          <a:xfrm>
            <a:off x="609882" y="3376083"/>
            <a:ext cx="7750970" cy="944706"/>
          </a:xfrm>
          <a:prstGeom prst="rect">
            <a:avLst/>
          </a:prstGeom>
        </p:spPr>
        <p:txBody>
          <a:bodyPr lIns="91439" tIns="91439" rIns="91439" bIns="91439"/>
          <a:lstStyle>
            <a:lvl1pPr marL="0" indent="0" defTabSz="1371600">
              <a:lnSpc>
                <a:spcPct val="90000"/>
              </a:lnSpc>
              <a:spcBef>
                <a:spcPts val="1500"/>
              </a:spcBef>
              <a:buSzTx/>
              <a:buFontTx/>
              <a:buNone/>
              <a:defRPr sz="4800">
                <a:solidFill>
                  <a:srgbClr val="FFFFFF"/>
                </a:solidFill>
                <a:latin typeface="Arial"/>
                <a:cs typeface="Arial"/>
                <a:sym typeface="Arial"/>
              </a:defRPr>
            </a:lvl1pPr>
          </a:lstStyle>
          <a:p>
            <a:pPr marL="0" indent="0" defTabSz="1828800">
              <a:lnSpc>
                <a:spcPct val="90000"/>
              </a:lnSpc>
              <a:spcBef>
                <a:spcPts val="2000"/>
              </a:spcBef>
              <a:buSzTx/>
              <a:buFontTx/>
              <a:buNone/>
              <a:defRPr sz="4800">
                <a:solidFill>
                  <a:srgbClr val="FFFFFF"/>
                </a:solidFill>
                <a:latin typeface="Arial"/>
                <a:ea typeface="Arial"/>
                <a:cs typeface="Arial"/>
                <a:sym typeface="Arial"/>
              </a:defRPr>
            </a:pPr>
            <a:endParaRPr/>
          </a:p>
        </p:txBody>
      </p:sp>
      <p:pic>
        <p:nvPicPr>
          <p:cNvPr id="292" name="Picture 7" descr="Picture 7"/>
          <p:cNvPicPr>
            <a:picLocks noChangeAspect="1"/>
          </p:cNvPicPr>
          <p:nvPr/>
        </p:nvPicPr>
        <p:blipFill>
          <a:blip r:embed="rId3"/>
          <a:stretch>
            <a:fillRect/>
          </a:stretch>
        </p:blipFill>
        <p:spPr>
          <a:xfrm>
            <a:off x="6289563" y="4316316"/>
            <a:ext cx="2428876" cy="314326"/>
          </a:xfrm>
          <a:prstGeom prst="rect">
            <a:avLst/>
          </a:prstGeom>
          <a:ln w="12700">
            <a:miter lim="400000"/>
          </a:ln>
        </p:spPr>
      </p:pic>
      <p:sp>
        <p:nvSpPr>
          <p:cNvPr id="293" name="Slide Number"/>
          <p:cNvSpPr txBox="1">
            <a:spLocks noGrp="1"/>
          </p:cNvSpPr>
          <p:nvPr>
            <p:ph type="sldNum" sz="quarter" idx="2"/>
          </p:nvPr>
        </p:nvSpPr>
        <p:spPr>
          <a:xfrm>
            <a:off x="4419600" y="4629150"/>
            <a:ext cx="2133600" cy="276226"/>
          </a:xfrm>
          <a:prstGeom prst="rect">
            <a:avLst/>
          </a:prstGeom>
        </p:spPr>
        <p:txBody>
          <a:bodyPr lIns="0" tIns="0" rIns="0" bIns="0" anchor="ctr"/>
          <a:lstStyle>
            <a:lvl1pPr defTabSz="685783">
              <a:defRPr sz="750">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59569160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PHENIX run plan"/>
          <p:cNvSpPr txBox="1">
            <a:spLocks noGrp="1"/>
          </p:cNvSpPr>
          <p:nvPr>
            <p:ph type="title"/>
          </p:nvPr>
        </p:nvSpPr>
        <p:spPr>
          <a:prstGeom prst="rect">
            <a:avLst/>
          </a:prstGeom>
        </p:spPr>
        <p:txBody>
          <a:bodyPr/>
          <a:lstStyle/>
          <a:p>
            <a:r>
              <a:rPr lang="en-US" dirty="0" err="1">
                <a:latin typeface="Times New Roman" panose="02020603050405020304" pitchFamily="18" charset="0"/>
                <a:cs typeface="Times New Roman" panose="02020603050405020304" pitchFamily="18" charset="0"/>
              </a:rPr>
              <a:t>sPHENIX</a:t>
            </a:r>
            <a:r>
              <a:rPr lang="en-US" dirty="0">
                <a:latin typeface="Times New Roman" panose="02020603050405020304" pitchFamily="18" charset="0"/>
                <a:cs typeface="Times New Roman" panose="02020603050405020304" pitchFamily="18" charset="0"/>
              </a:rPr>
              <a:t> Status Update			</a:t>
            </a:r>
            <a:endParaRPr dirty="0">
              <a:latin typeface="Times New Roman" panose="02020603050405020304" pitchFamily="18" charset="0"/>
              <a:cs typeface="Times New Roman" panose="02020603050405020304" pitchFamily="18" charset="0"/>
            </a:endParaRPr>
          </a:p>
        </p:txBody>
      </p:sp>
      <p:sp>
        <p:nvSpPr>
          <p:cNvPr id="328" name="RHIC Machine/Experiment Meeting"/>
          <p:cNvSpPr txBox="1">
            <a:spLocks noGrp="1"/>
          </p:cNvSpPr>
          <p:nvPr>
            <p:ph type="body" sz="quarter" idx="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RHIC Coordination Meeting, Feb. 13, 2024</a:t>
            </a:r>
            <a:endParaRPr dirty="0">
              <a:latin typeface="Times New Roman" panose="02020603050405020304" pitchFamily="18" charset="0"/>
              <a:cs typeface="Times New Roman" panose="02020603050405020304" pitchFamily="18" charset="0"/>
            </a:endParaRPr>
          </a:p>
        </p:txBody>
      </p:sp>
      <p:sp>
        <p:nvSpPr>
          <p:cNvPr id="329" name="Text Placeholder 4"/>
          <p:cNvSpPr>
            <a:spLocks noGrp="1"/>
          </p:cNvSpPr>
          <p:nvPr>
            <p:ph type="body" idx="21"/>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20000"/>
          </a:bodyPr>
          <a:lstStyle>
            <a:lvl1pPr marL="0" indent="0" defTabSz="1828800">
              <a:lnSpc>
                <a:spcPct val="90000"/>
              </a:lnSpc>
              <a:spcBef>
                <a:spcPts val="2000"/>
              </a:spcBef>
              <a:buSzTx/>
              <a:buFontTx/>
              <a:buNone/>
              <a:defRPr sz="4800">
                <a:solidFill>
                  <a:srgbClr val="FFFFFF"/>
                </a:solidFill>
                <a:latin typeface="Arial"/>
                <a:ea typeface="Arial"/>
                <a:cs typeface="Arial"/>
                <a:sym typeface="Arial"/>
              </a:defRPr>
            </a:lvl1pPr>
          </a:lstStyle>
          <a:p>
            <a:r>
              <a:rPr dirty="0">
                <a:latin typeface="Times New Roman" panose="02020603050405020304" pitchFamily="18" charset="0"/>
                <a:cs typeface="Times New Roman" panose="02020603050405020304" pitchFamily="18" charset="0"/>
              </a:rPr>
              <a:t>Kin Yip</a:t>
            </a:r>
          </a:p>
        </p:txBody>
      </p:sp>
      <p:sp>
        <p:nvSpPr>
          <p:cNvPr id="3" name="Slide Number Placeholder 2">
            <a:extLst>
              <a:ext uri="{FF2B5EF4-FFF2-40B4-BE49-F238E27FC236}">
                <a16:creationId xmlns:a16="http://schemas.microsoft.com/office/drawing/2014/main" id="{FA14BAFA-69DC-ED2E-E53C-CCD99BED828D}"/>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Google Shape;108;p21"/>
          <p:cNvSpPr txBox="1">
            <a:spLocks noGrp="1"/>
          </p:cNvSpPr>
          <p:nvPr>
            <p:ph type="body" idx="2"/>
          </p:nvPr>
        </p:nvSpPr>
        <p:spPr>
          <a:xfrm>
            <a:off x="-107565" y="336451"/>
            <a:ext cx="9251565" cy="5100647"/>
          </a:xfrm>
          <a:prstGeom prst="rect">
            <a:avLst/>
          </a:prstGeom>
        </p:spPr>
        <p:txBody>
          <a:bodyPr spcFirstLastPara="1" wrap="square" lIns="91425" tIns="91425" rIns="91425" bIns="91425" anchor="t" anchorCtr="0">
            <a:normAutofit/>
          </a:bodyPr>
          <a:lstStyle/>
          <a:p>
            <a:pPr marL="91438" indent="0" defTabSz="548627">
              <a:lnSpc>
                <a:spcPct val="110000"/>
              </a:lnSpc>
            </a:pPr>
            <a:r>
              <a:rPr lang="en-US" altLang="zh-TW" sz="1900" dirty="0">
                <a:solidFill>
                  <a:srgbClr val="0000CC"/>
                </a:solidFill>
                <a:latin typeface="Times New Roman" panose="02020603050405020304" pitchFamily="18" charset="0"/>
                <a:cs typeface="Times New Roman" panose="02020603050405020304" pitchFamily="18" charset="0"/>
              </a:rPr>
              <a:t> </a:t>
            </a:r>
            <a:r>
              <a:rPr lang="en-US" altLang="zh-TW" sz="1800" dirty="0">
                <a:solidFill>
                  <a:srgbClr val="0000CC"/>
                </a:solidFill>
                <a:latin typeface="Times New Roman" panose="02020603050405020304" pitchFamily="18" charset="0"/>
                <a:cs typeface="Times New Roman" panose="02020603050405020304" pitchFamily="18" charset="0"/>
              </a:rPr>
              <a:t>Feb. 7 (78 days after we did the cosmic ray test to determine that our repair on a couple sectors worked), we did the cosmic ray test for the entire TPC.  We were able to see tracks throughout TPC though there are some noise problem to tackle with before we install other detectors. </a:t>
            </a:r>
          </a:p>
          <a:p>
            <a:pPr marL="548638" lvl="1" indent="0" defTabSz="548627">
              <a:lnSpc>
                <a:spcPct val="110000"/>
              </a:lnSpc>
              <a:buNone/>
            </a:pPr>
            <a:endParaRPr lang="en-US" sz="19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PHENIX Re-Installation">
            <a:extLst>
              <a:ext uri="{FF2B5EF4-FFF2-40B4-BE49-F238E27FC236}">
                <a16:creationId xmlns:a16="http://schemas.microsoft.com/office/drawing/2014/main" id="{42A4FCC6-379D-5618-0FD3-2724ADEE629A}"/>
              </a:ext>
              <a:ext uri="F97A1926-0820-486F-8157-59525A6308AE">
                <a16:creationId xmlns="" xmlns:a14="http://schemas.microsoft.com/office/drawing/2010/main" xmlns:p14="http://schemas.microsoft.com/office/powerpoint/2010/main" xmlns:a16="http://schemas.microsoft.com/office/drawing/2014/main" id="C718C081-625F-4879-87C4-F9A4082A1345"/>
              </a:ext>
            </a:extLst>
          </p:cNvPr>
          <p:cNvSpPr txBox="1">
            <a:spLocks/>
          </p:cNvSpPr>
          <p:nvPr/>
        </p:nvSpPr>
        <p:spPr>
          <a:xfrm>
            <a:off x="1452282" y="-5433"/>
            <a:ext cx="4977653" cy="394304"/>
          </a:xfrm>
          <a:prstGeom prst="rect">
            <a:avLst/>
          </a:prstGeom>
        </p:spPr>
        <p:txBody>
          <a:bodyPr spcFirstLastPara="1" wrap="square" lIns="0" tIns="0" rIns="0" bIns="0" anchor="t" anchorCtr="0">
            <a:normAutofit fontScale="975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700" dirty="0" err="1">
                <a:solidFill>
                  <a:srgbClr val="0000FF"/>
                </a:solidFill>
                <a:latin typeface="Times New Roman" panose="02020603050405020304" pitchFamily="18" charset="0"/>
                <a:cs typeface="Times New Roman" panose="02020603050405020304" pitchFamily="18" charset="0"/>
              </a:rPr>
              <a:t>sPHENIX</a:t>
            </a:r>
            <a:r>
              <a:rPr lang="en-US" sz="2700" dirty="0">
                <a:solidFill>
                  <a:srgbClr val="0000FF"/>
                </a:solidFill>
                <a:latin typeface="Times New Roman" panose="02020603050405020304" pitchFamily="18" charset="0"/>
                <a:cs typeface="Times New Roman" panose="02020603050405020304" pitchFamily="18" charset="0"/>
              </a:rPr>
              <a:t> Detector Status Update</a:t>
            </a:r>
          </a:p>
        </p:txBody>
      </p:sp>
      <p:pic>
        <p:nvPicPr>
          <p:cNvPr id="9" name="Picture 8">
            <a:extLst>
              <a:ext uri="{FF2B5EF4-FFF2-40B4-BE49-F238E27FC236}">
                <a16:creationId xmlns:a16="http://schemas.microsoft.com/office/drawing/2014/main" id="{34879F44-BAE7-019F-6283-81E7307D1978}"/>
              </a:ext>
            </a:extLst>
          </p:cNvPr>
          <p:cNvPicPr>
            <a:picLocks noChangeAspect="1"/>
          </p:cNvPicPr>
          <p:nvPr/>
        </p:nvPicPr>
        <p:blipFill>
          <a:blip r:embed="rId3"/>
          <a:stretch>
            <a:fillRect/>
          </a:stretch>
        </p:blipFill>
        <p:spPr>
          <a:xfrm>
            <a:off x="421416" y="1702272"/>
            <a:ext cx="8197796" cy="345549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54EED1B-380D-D636-B1E1-96A08B4DD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 y="-5100"/>
            <a:ext cx="4705646" cy="329546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08;p21">
            <a:extLst>
              <a:ext uri="{FF2B5EF4-FFF2-40B4-BE49-F238E27FC236}">
                <a16:creationId xmlns:a16="http://schemas.microsoft.com/office/drawing/2014/main" id="{BEA6B73F-DC06-643F-B6AF-39A8D93BA6AB}"/>
              </a:ext>
            </a:extLst>
          </p:cNvPr>
          <p:cNvSpPr txBox="1">
            <a:spLocks/>
          </p:cNvSpPr>
          <p:nvPr/>
        </p:nvSpPr>
        <p:spPr>
          <a:xfrm>
            <a:off x="4868063" y="51141"/>
            <a:ext cx="4183039" cy="237263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91438" indent="0" defTabSz="548627">
              <a:lnSpc>
                <a:spcPct val="110000"/>
              </a:lnSpc>
              <a:buNone/>
            </a:pPr>
            <a:r>
              <a:rPr lang="en-US" altLang="zh-TW" sz="2300" dirty="0">
                <a:solidFill>
                  <a:srgbClr val="0000CC"/>
                </a:solidFill>
                <a:latin typeface="Times New Roman" panose="02020603050405020304" pitchFamily="18" charset="0"/>
                <a:cs typeface="Times New Roman" panose="02020603050405020304" pitchFamily="18" charset="0"/>
              </a:rPr>
              <a:t>More event displays</a:t>
            </a:r>
          </a:p>
          <a:p>
            <a:pPr marL="91438" indent="0" defTabSz="548627">
              <a:lnSpc>
                <a:spcPct val="110000"/>
              </a:lnSpc>
            </a:pPr>
            <a:endParaRPr lang="en-US" sz="23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91438" indent="0" defTabSz="548627">
              <a:lnSpc>
                <a:spcPct val="110000"/>
              </a:lnSpc>
              <a:buNone/>
            </a:pPr>
            <a:endParaRPr lang="en-US" sz="19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Google Shape;108;p21">
            <a:extLst>
              <a:ext uri="{FF2B5EF4-FFF2-40B4-BE49-F238E27FC236}">
                <a16:creationId xmlns:a16="http://schemas.microsoft.com/office/drawing/2014/main" id="{9F965D7C-0F85-74B2-8A17-D8C0A4010C9D}"/>
              </a:ext>
            </a:extLst>
          </p:cNvPr>
          <p:cNvSpPr txBox="1">
            <a:spLocks/>
          </p:cNvSpPr>
          <p:nvPr/>
        </p:nvSpPr>
        <p:spPr>
          <a:xfrm>
            <a:off x="-68237" y="3448844"/>
            <a:ext cx="8902136" cy="1621299"/>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91438" indent="0" defTabSz="548627">
              <a:lnSpc>
                <a:spcPct val="110000"/>
              </a:lnSpc>
            </a:pPr>
            <a:endParaRPr lang="en-US" sz="15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91438" indent="0" defTabSz="548627">
              <a:lnSpc>
                <a:spcPct val="110000"/>
              </a:lnSpc>
            </a:pPr>
            <a:r>
              <a:rPr lang="en-US" sz="15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TPC FEE’s (front-end electronics) maintenance</a:t>
            </a:r>
          </a:p>
          <a:p>
            <a:pPr marL="91438" indent="0" defTabSz="548627">
              <a:lnSpc>
                <a:spcPct val="110000"/>
              </a:lnSpc>
              <a:buNone/>
            </a:pPr>
            <a:r>
              <a:rPr lang="en-US" sz="1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done.</a:t>
            </a:r>
          </a:p>
          <a:p>
            <a:pPr marL="91438" indent="0" defTabSz="548627">
              <a:lnSpc>
                <a:spcPct val="110000"/>
              </a:lnSpc>
            </a:pP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 There is a reasonable-sounding hypothesis for the localized noise seen in the TPC cosmic check-out and we </a:t>
            </a:r>
            <a:r>
              <a:rPr lang="en-US" sz="1800" kern="10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are investigating.  </a:t>
            </a:r>
            <a:endPar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endParaRPr>
          </a:p>
          <a:p>
            <a:pPr marL="91438" indent="0" defTabSz="548627">
              <a:lnSpc>
                <a:spcPct val="110000"/>
              </a:lnSpc>
              <a:buNone/>
            </a:pPr>
            <a:endParaRPr lang="en-US" dirty="0"/>
          </a:p>
        </p:txBody>
      </p:sp>
      <p:pic>
        <p:nvPicPr>
          <p:cNvPr id="1026" name="Picture 2">
            <a:extLst>
              <a:ext uri="{FF2B5EF4-FFF2-40B4-BE49-F238E27FC236}">
                <a16:creationId xmlns:a16="http://schemas.microsoft.com/office/drawing/2014/main" id="{AA60D290-EC52-34C8-0030-8438F3F2D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480" y="766599"/>
            <a:ext cx="4397991" cy="330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8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7B13D2F-F738-AE7F-D425-422547B32AF8}"/>
            </a:ext>
          </a:extLst>
        </p:cNvPr>
        <p:cNvGrpSpPr/>
        <p:nvPr/>
      </p:nvGrpSpPr>
      <p:grpSpPr>
        <a:xfrm>
          <a:off x="0" y="0"/>
          <a:ext cx="0" cy="0"/>
          <a:chOff x="0" y="0"/>
          <a:chExt cx="0" cy="0"/>
        </a:xfrm>
      </p:grpSpPr>
      <p:sp>
        <p:nvSpPr>
          <p:cNvPr id="108" name="Google Shape;108;p21">
            <a:extLst>
              <a:ext uri="{FF2B5EF4-FFF2-40B4-BE49-F238E27FC236}">
                <a16:creationId xmlns:a16="http://schemas.microsoft.com/office/drawing/2014/main" id="{E9820C72-68D3-7139-5D57-222E21C5FC57}"/>
              </a:ext>
            </a:extLst>
          </p:cNvPr>
          <p:cNvSpPr txBox="1">
            <a:spLocks noGrp="1"/>
          </p:cNvSpPr>
          <p:nvPr>
            <p:ph type="body" idx="2"/>
          </p:nvPr>
        </p:nvSpPr>
        <p:spPr>
          <a:xfrm>
            <a:off x="123023" y="511383"/>
            <a:ext cx="8861951" cy="5100647"/>
          </a:xfrm>
          <a:prstGeom prst="rect">
            <a:avLst/>
          </a:prstGeom>
        </p:spPr>
        <p:txBody>
          <a:bodyPr spcFirstLastPara="1" wrap="square" lIns="91425" tIns="91425" rIns="91425" bIns="91425" anchor="t" anchorCtr="0">
            <a:normAutofit/>
          </a:bodyPr>
          <a:lstStyle/>
          <a:p>
            <a:pPr marL="0" marR="0">
              <a:spcBef>
                <a:spcPts val="0"/>
              </a:spcBef>
              <a:spcAft>
                <a:spcPts val="0"/>
              </a:spcAft>
            </a:pP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If the noise issue is </a:t>
            </a:r>
            <a:r>
              <a:rPr lang="en-US" sz="1800" kern="100" dirty="0">
                <a:solidFill>
                  <a:srgbClr val="0000CC"/>
                </a:solidFill>
                <a:latin typeface="Times New Roman" panose="02020603050405020304" pitchFamily="18" charset="0"/>
                <a:ea typeface="Aptos" panose="020B0004020202020204" pitchFamily="34" charset="0"/>
                <a:cs typeface="Times New Roman" panose="02020603050405020304" pitchFamily="18" charset="0"/>
              </a:rPr>
              <a:t>resolved, we will install t</a:t>
            </a: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he laser benches for the TPC line laser calibration system later this </a:t>
            </a:r>
            <a:r>
              <a:rPr lang="en-US" sz="1800" kern="100" dirty="0">
                <a:solidFill>
                  <a:srgbClr val="0000CC"/>
                </a:solidFill>
                <a:latin typeface="Times New Roman" panose="02020603050405020304" pitchFamily="18" charset="0"/>
                <a:ea typeface="Aptos" panose="020B0004020202020204" pitchFamily="34" charset="0"/>
                <a:cs typeface="Times New Roman" panose="02020603050405020304" pitchFamily="18" charset="0"/>
              </a:rPr>
              <a:t>w</a:t>
            </a: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eek .</a:t>
            </a:r>
            <a:b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We're preparing for the INTT ROC reinstall next week </a:t>
            </a:r>
            <a:r>
              <a:rPr lang="en-US" sz="1800" kern="100" dirty="0">
                <a:solidFill>
                  <a:srgbClr val="0000CC"/>
                </a:solidFill>
                <a:latin typeface="Times New Roman" panose="02020603050405020304" pitchFamily="18" charset="0"/>
                <a:ea typeface="Aptos" panose="020B0004020202020204" pitchFamily="34" charset="0"/>
                <a:cs typeface="Times New Roman" panose="02020603050405020304" pitchFamily="18" charset="0"/>
              </a:rPr>
              <a:t>(starting from the South)</a:t>
            </a: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  </a:t>
            </a:r>
            <a:b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There was an internal review of the MVTX reinstallation plan -- which will include new cables of shortened (optimized) lengths and a redesigned </a:t>
            </a:r>
            <a:r>
              <a:rPr lang="en-US" sz="1800" kern="100" dirty="0">
                <a:solidFill>
                  <a:srgbClr val="0000CC"/>
                </a:solidFill>
                <a:latin typeface="Times New Roman" panose="02020603050405020304" pitchFamily="18" charset="0"/>
                <a:ea typeface="Aptos" panose="020B0004020202020204" pitchFamily="34" charset="0"/>
                <a:cs typeface="Times New Roman" panose="02020603050405020304" pitchFamily="18" charset="0"/>
              </a:rPr>
              <a:t>piece (with a </a:t>
            </a:r>
            <a:r>
              <a:rPr lang="en-US" sz="1800" kern="100">
                <a:solidFill>
                  <a:srgbClr val="0000CC"/>
                </a:solidFill>
                <a:latin typeface="Times New Roman" panose="02020603050405020304" pitchFamily="18" charset="0"/>
                <a:ea typeface="Aptos" panose="020B0004020202020204" pitchFamily="34" charset="0"/>
                <a:cs typeface="Times New Roman" panose="02020603050405020304" pitchFamily="18" charset="0"/>
              </a:rPr>
              <a:t>screw instead  of a pin)</a:t>
            </a:r>
            <a:r>
              <a:rPr lang="en-US" sz="1800" kern="10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to positively secure the proper gap between the two halves.</a:t>
            </a:r>
            <a:b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b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solidFill>
                  <a:srgbClr val="0000CC"/>
                </a:solidFill>
                <a:effectLst/>
                <a:latin typeface="Times New Roman" panose="02020603050405020304" pitchFamily="18" charset="0"/>
                <a:ea typeface="Aptos" panose="020B0004020202020204" pitchFamily="34" charset="0"/>
                <a:cs typeface="Times New Roman" panose="02020603050405020304" pitchFamily="18" charset="0"/>
              </a:rPr>
              <a:t>Progress continues on localizing and fixing tiny leaks in the negative pressure cooling system for the TPC -- even so, the achieved flow rate is much higher than last year.</a:t>
            </a:r>
          </a:p>
          <a:p>
            <a:pPr marL="0" marR="0" indent="0">
              <a:spcBef>
                <a:spcPts val="0"/>
              </a:spcBef>
              <a:spcAft>
                <a:spcPts val="0"/>
              </a:spcAft>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sPHENIX Re-Installation">
            <a:extLst>
              <a:ext uri="{FF2B5EF4-FFF2-40B4-BE49-F238E27FC236}">
                <a16:creationId xmlns:a16="http://schemas.microsoft.com/office/drawing/2014/main" id="{08CC55CA-0503-26EB-9BB5-0A4220B82F53}"/>
              </a:ext>
              <a:ext uri="F97A1926-0820-486F-8157-59525A6308AE">
                <a16:creationId xmlns="" xmlns:a14="http://schemas.microsoft.com/office/drawing/2010/main" xmlns:p14="http://schemas.microsoft.com/office/powerpoint/2010/main" xmlns:a16="http://schemas.microsoft.com/office/drawing/2014/main" id="C718C081-625F-4879-87C4-F9A4082A1345"/>
              </a:ext>
            </a:extLst>
          </p:cNvPr>
          <p:cNvSpPr txBox="1">
            <a:spLocks/>
          </p:cNvSpPr>
          <p:nvPr/>
        </p:nvSpPr>
        <p:spPr>
          <a:xfrm>
            <a:off x="1452282" y="-5433"/>
            <a:ext cx="4977653" cy="394304"/>
          </a:xfrm>
          <a:prstGeom prst="rect">
            <a:avLst/>
          </a:prstGeom>
        </p:spPr>
        <p:txBody>
          <a:bodyPr spcFirstLastPara="1" wrap="square" lIns="0" tIns="0" rIns="0" bIns="0" anchor="t" anchorCtr="0">
            <a:normAutofit fontScale="975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2700" dirty="0" err="1">
                <a:solidFill>
                  <a:srgbClr val="0000FF"/>
                </a:solidFill>
                <a:latin typeface="Times New Roman" panose="02020603050405020304" pitchFamily="18" charset="0"/>
                <a:cs typeface="Times New Roman" panose="02020603050405020304" pitchFamily="18" charset="0"/>
              </a:rPr>
              <a:t>sPHENIX</a:t>
            </a:r>
            <a:r>
              <a:rPr lang="en-US" sz="2700" dirty="0">
                <a:solidFill>
                  <a:srgbClr val="0000FF"/>
                </a:solidFill>
                <a:latin typeface="Times New Roman" panose="02020603050405020304" pitchFamily="18" charset="0"/>
                <a:cs typeface="Times New Roman" panose="02020603050405020304" pitchFamily="18" charset="0"/>
              </a:rPr>
              <a:t> Detector Status Update</a:t>
            </a:r>
          </a:p>
        </p:txBody>
      </p:sp>
    </p:spTree>
    <p:extLst>
      <p:ext uri="{BB962C8B-B14F-4D97-AF65-F5344CB8AC3E}">
        <p14:creationId xmlns:p14="http://schemas.microsoft.com/office/powerpoint/2010/main" val="357266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2024-01-02T20:59:53+00:00</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3" ma:contentTypeDescription="Create a new document." ma:contentTypeScope="" ma:versionID="c64e1d17e88f2b7efb4dea87ed51cde5">
  <xsd:schema xmlns:xsd="http://www.w3.org/2001/XMLSchema" xmlns:xs="http://www.w3.org/2001/XMLSchema" xmlns:p="http://schemas.microsoft.com/office/2006/metadata/properties" xmlns:ns2="46d32cf5-67aa-4169-8b5a-b88b5954077c" xmlns:ns3="a15366be-a11d-406f-97c0-25efe51bccc8" targetNamespace="http://schemas.microsoft.com/office/2006/metadata/properties" ma:root="true" ma:fieldsID="8c1823be4573f49d13bfd99609298735" ns2:_="" ns3:_="">
    <xsd:import namespace="46d32cf5-67aa-4169-8b5a-b88b5954077c"/>
    <xsd:import namespace="a15366be-a11d-406f-97c0-25efe51bcc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A1E585-8903-47A8-9740-FA06375F5A4A}">
  <ds:schemaRefs>
    <ds:schemaRef ds:uri="http://schemas.microsoft.com/office/2006/metadata/properties"/>
    <ds:schemaRef ds:uri="http://schemas.microsoft.com/office/infopath/2007/PartnerControls"/>
    <ds:schemaRef ds:uri="46d32cf5-67aa-4169-8b5a-b88b5954077c"/>
  </ds:schemaRefs>
</ds:datastoreItem>
</file>

<file path=customXml/itemProps2.xml><?xml version="1.0" encoding="utf-8"?>
<ds:datastoreItem xmlns:ds="http://schemas.openxmlformats.org/officeDocument/2006/customXml" ds:itemID="{8B3A4F26-7B0C-43A0-AC87-527EB52DE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1D2CD8-D5EF-44F0-9019-9AC1EA2F78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1368</TotalTime>
  <Words>241</Words>
  <Application>Microsoft Office PowerPoint</Application>
  <PresentationFormat>On-screen Show (16:9)</PresentationFormat>
  <Paragraphs>16</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Simple Light</vt:lpstr>
      <vt:lpstr>sPHENIX Status Update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Coordination Meeting on Feb. 6, 2024</dc:title>
  <cp:lastModifiedBy>Yip, Kin</cp:lastModifiedBy>
  <cp:revision>59</cp:revision>
  <dcterms:modified xsi:type="dcterms:W3CDTF">2024-02-13T19:10:51Z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ies>
</file>