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256" r:id="rId5"/>
    <p:sldId id="257" r:id="rId6"/>
    <p:sldId id="258"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4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solidFill>
                  <a:srgbClr val="FFFFFF"/>
                </a:solidFill>
              </a:defRPr>
            </a:lvl1pPr>
            <a:lvl2pPr marL="0" indent="457200">
              <a:buSzTx/>
              <a:buNone/>
              <a:defRPr sz="1800">
                <a:solidFill>
                  <a:srgbClr val="FFFFFF"/>
                </a:solidFill>
              </a:defRPr>
            </a:lvl2pPr>
            <a:lvl3pPr marL="0" indent="914400">
              <a:buSzTx/>
              <a:buNone/>
              <a:defRPr sz="1800">
                <a:solidFill>
                  <a:srgbClr val="FFFFFF"/>
                </a:solidFill>
              </a:defRPr>
            </a:lvl3pPr>
            <a:lvl4pPr marL="0" indent="1371600">
              <a:buSzTx/>
              <a:buNone/>
              <a:defRPr sz="1800">
                <a:solidFill>
                  <a:srgbClr val="FFFFFF"/>
                </a:solidFill>
              </a:defRPr>
            </a:lvl4pPr>
            <a:lvl5pPr marL="0" indent="18288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813174" y="4501443"/>
            <a:ext cx="10334626" cy="1259608"/>
          </a:xfrm>
          <a:prstGeom prst="rect">
            <a:avLst/>
          </a:prstGeom>
        </p:spPr>
        <p:txBody>
          <a:body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8386082" y="5755087"/>
            <a:ext cx="3238501" cy="419101"/>
          </a:xfrm>
          <a:prstGeom prst="rect">
            <a:avLst/>
          </a:prstGeom>
          <a:ln w="12700">
            <a:miter lim="400000"/>
          </a:ln>
        </p:spPr>
      </p:pic>
      <p:sp>
        <p:nvSpPr>
          <p:cNvPr id="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5" name="Body Level One…"/>
          <p:cNvSpPr txBox="1">
            <a:spLocks noGrp="1"/>
          </p:cNvSpPr>
          <p:nvPr>
            <p:ph type="body" sz="half" idx="1"/>
          </p:nvPr>
        </p:nvSpPr>
        <p:spPr>
          <a:xfrm>
            <a:off x="5183187" y="987425"/>
            <a:ext cx="6172201" cy="4873625"/>
          </a:xfrm>
          <a:prstGeom prst="rect">
            <a:avLst/>
          </a:prstGeom>
        </p:spPr>
        <p:txBody>
          <a:bodyPr/>
          <a:lstStyle>
            <a:lvl1pPr>
              <a:buSzPct val="100000"/>
              <a:buFont typeface="Arial"/>
              <a:buChar char="•"/>
              <a:defRPr sz="3200"/>
            </a:lvl1pPr>
            <a:lvl2pPr marL="718457" indent="-261257">
              <a:buFont typeface="Arial"/>
              <a:defRPr sz="3200"/>
            </a:lvl2pPr>
            <a:lvl3pPr marL="1219200" indent="-304800">
              <a:buFont typeface="Arial"/>
              <a:defRPr sz="3200"/>
            </a:lvl3pPr>
            <a:lvl4pPr marL="1737360" indent="-365760">
              <a:buFont typeface="Arial"/>
              <a:defRPr sz="3200"/>
            </a:lvl4pPr>
            <a:lvl5pPr marL="2194560" indent="-365760">
              <a:buFont typeface="Arial"/>
              <a:defRPr sz="32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839787" y="2057400"/>
            <a:ext cx="3932238" cy="3811588"/>
          </a:xfrm>
          <a:prstGeom prst="rect">
            <a:avLst/>
          </a:prstGeom>
        </p:spPr>
        <p:txBody>
          <a:body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5"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839787" y="2057400"/>
            <a:ext cx="3932239" cy="3811588"/>
          </a:xfrm>
          <a:prstGeom prst="rect">
            <a:avLst/>
          </a:prstGeom>
        </p:spPr>
        <p:txBody>
          <a:bodyPr/>
          <a:lstStyle>
            <a:lvl1pPr marL="0" indent="0">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FFFFFF"/>
        </a:solidFill>
        <a:effectLst/>
      </p:bgPr>
    </p:bg>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415599" y="593366"/>
            <a:ext cx="11360802" cy="763601"/>
          </a:xfrm>
          <a:prstGeom prst="rect">
            <a:avLst/>
          </a:prstGeom>
        </p:spPr>
        <p:txBody>
          <a:bodyPr lIns="121899" tIns="121899" rIns="121899" bIns="121899" anchor="t"/>
          <a:lstStyle>
            <a:lvl1pPr defTabSz="1219200">
              <a:lnSpc>
                <a:spcPct val="100000"/>
              </a:lnSpc>
              <a:defRPr sz="3600" b="0"/>
            </a:lvl1pPr>
          </a:lstStyle>
          <a:p>
            <a:r>
              <a:t>Title Text</a:t>
            </a:r>
          </a:p>
        </p:txBody>
      </p:sp>
      <p:sp>
        <p:nvSpPr>
          <p:cNvPr id="115" name="Body Level One…"/>
          <p:cNvSpPr txBox="1">
            <a:spLocks noGrp="1"/>
          </p:cNvSpPr>
          <p:nvPr>
            <p:ph type="body" sz="half" idx="1"/>
          </p:nvPr>
        </p:nvSpPr>
        <p:spPr>
          <a:xfrm>
            <a:off x="415599" y="1536633"/>
            <a:ext cx="5333202" cy="4555201"/>
          </a:xfrm>
          <a:prstGeom prst="rect">
            <a:avLst/>
          </a:prstGeom>
        </p:spPr>
        <p:txBody>
          <a:bodyPr lIns="121899" tIns="121899" rIns="121899" bIns="121899"/>
          <a:lstStyle>
            <a:lvl1pPr marL="547914" indent="-408214" defTabSz="1219200">
              <a:lnSpc>
                <a:spcPct val="115000"/>
              </a:lnSpc>
              <a:spcBef>
                <a:spcPts val="0"/>
              </a:spcBef>
              <a:buClr>
                <a:srgbClr val="595959"/>
              </a:buClr>
              <a:buSzPts val="1800"/>
              <a:buFont typeface="Arial"/>
              <a:buChar char="●"/>
              <a:defRPr sz="1800">
                <a:solidFill>
                  <a:srgbClr val="595959"/>
                </a:solidFill>
              </a:defRPr>
            </a:lvl1pPr>
            <a:lvl2pPr marL="1066800" indent="-457200" defTabSz="1219200">
              <a:lnSpc>
                <a:spcPct val="115000"/>
              </a:lnSpc>
              <a:spcBef>
                <a:spcPts val="0"/>
              </a:spcBef>
              <a:buClr>
                <a:srgbClr val="595959"/>
              </a:buClr>
              <a:buSzPts val="1800"/>
              <a:buFont typeface="Arial"/>
              <a:buChar char="○"/>
              <a:defRPr sz="1800">
                <a:solidFill>
                  <a:srgbClr val="595959"/>
                </a:solidFill>
              </a:defRPr>
            </a:lvl2pPr>
            <a:lvl3pPr marL="1524000" indent="-457200" defTabSz="1219200">
              <a:lnSpc>
                <a:spcPct val="115000"/>
              </a:lnSpc>
              <a:spcBef>
                <a:spcPts val="0"/>
              </a:spcBef>
              <a:buClr>
                <a:srgbClr val="595959"/>
              </a:buClr>
              <a:buSzPts val="1800"/>
              <a:buFont typeface="Arial"/>
              <a:buChar char="■"/>
              <a:defRPr sz="1800">
                <a:solidFill>
                  <a:srgbClr val="595959"/>
                </a:solidFill>
              </a:defRPr>
            </a:lvl3pPr>
            <a:lvl4pPr marL="1981200" indent="-457200" defTabSz="1219200">
              <a:lnSpc>
                <a:spcPct val="115000"/>
              </a:lnSpc>
              <a:spcBef>
                <a:spcPts val="0"/>
              </a:spcBef>
              <a:buClr>
                <a:srgbClr val="595959"/>
              </a:buClr>
              <a:buSzPts val="1800"/>
              <a:buFont typeface="Arial"/>
              <a:buChar char="●"/>
              <a:defRPr sz="1800">
                <a:solidFill>
                  <a:srgbClr val="595959"/>
                </a:solidFill>
              </a:defRPr>
            </a:lvl4pPr>
            <a:lvl5pPr marL="2438400" indent="-457200" defTabSz="1219200">
              <a:lnSpc>
                <a:spcPct val="115000"/>
              </a:lnSpc>
              <a:spcBef>
                <a:spcPts val="0"/>
              </a:spcBef>
              <a:buClr>
                <a:srgbClr val="595959"/>
              </a:buClr>
              <a:buSzPts val="1800"/>
              <a:buFont typeface="Arial"/>
              <a:buChar char="○"/>
              <a:defRPr sz="18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6" name="Google Shape;23;p5"/>
          <p:cNvSpPr txBox="1">
            <a:spLocks noGrp="1"/>
          </p:cNvSpPr>
          <p:nvPr>
            <p:ph type="body" sz="half" idx="21"/>
          </p:nvPr>
        </p:nvSpPr>
        <p:spPr>
          <a:xfrm>
            <a:off x="6443200" y="1536633"/>
            <a:ext cx="5333201" cy="4555201"/>
          </a:xfrm>
          <a:prstGeom prst="rect">
            <a:avLst/>
          </a:prstGeom>
        </p:spPr>
        <p:txBody>
          <a:bodyPr lIns="121899" tIns="121899" rIns="121899" bIns="121899"/>
          <a:lstStyle/>
          <a:p>
            <a:pPr marL="547914" indent="-408214" defTabSz="1219200">
              <a:lnSpc>
                <a:spcPct val="115000"/>
              </a:lnSpc>
              <a:spcBef>
                <a:spcPts val="0"/>
              </a:spcBef>
              <a:buClr>
                <a:srgbClr val="595959"/>
              </a:buClr>
              <a:buSzPts val="1800"/>
              <a:buFont typeface="Arial"/>
              <a:buChar char="●"/>
              <a:defRPr sz="1800">
                <a:solidFill>
                  <a:srgbClr val="595959"/>
                </a:solidFill>
              </a:defRPr>
            </a:pPr>
            <a:endParaRPr/>
          </a:p>
        </p:txBody>
      </p:sp>
      <p:sp>
        <p:nvSpPr>
          <p:cNvPr id="117" name="Slide Number"/>
          <p:cNvSpPr txBox="1">
            <a:spLocks noGrp="1"/>
          </p:cNvSpPr>
          <p:nvPr>
            <p:ph type="sldNum" sz="quarter" idx="2"/>
          </p:nvPr>
        </p:nvSpPr>
        <p:spPr>
          <a:xfrm>
            <a:off x="11602195" y="6271715"/>
            <a:ext cx="426016" cy="416615"/>
          </a:xfrm>
          <a:prstGeom prst="rect">
            <a:avLst/>
          </a:prstGeom>
        </p:spPr>
        <p:txBody>
          <a:bodyPr lIns="121899" tIns="121899" rIns="121899" bIns="121899">
            <a:normAutofit/>
          </a:bodyPr>
          <a:lstStyle>
            <a:lvl1pPr defTabSz="1219200">
              <a:defRPr sz="12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23"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lvl1pPr>
            <a:lvl2pPr marL="0" indent="457200">
              <a:buSzTx/>
              <a:buNone/>
              <a:defRPr sz="1800"/>
            </a:lvl2pPr>
            <a:lvl3pPr marL="0" indent="914400">
              <a:buSzTx/>
              <a:buNone/>
              <a:defRPr sz="1800"/>
            </a:lvl3pPr>
            <a:lvl4pPr marL="0" indent="1371600">
              <a:buSzTx/>
              <a:buNone/>
              <a:defRPr sz="1800"/>
            </a:lvl4pPr>
            <a:lvl5pPr marL="0" indent="1828800">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813174" y="4501443"/>
            <a:ext cx="10334626" cy="1259608"/>
          </a:xfrm>
          <a:prstGeom prst="rect">
            <a:avLst/>
          </a:prstGeom>
        </p:spPr>
        <p:txBody>
          <a:body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8386082" y="5742909"/>
            <a:ext cx="3238501" cy="419101"/>
          </a:xfrm>
          <a:prstGeom prst="rect">
            <a:avLst/>
          </a:prstGeom>
          <a:ln w="12700">
            <a:miter lim="400000"/>
          </a:ln>
        </p:spPr>
      </p:pic>
      <p:sp>
        <p:nvSpPr>
          <p:cNvPr id="2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solidFill>
                  <a:srgbClr val="FFFFFF"/>
                </a:solidFill>
              </a:defRPr>
            </a:lvl1pPr>
            <a:lvl2pPr marL="0" indent="457200">
              <a:buSzTx/>
              <a:buNone/>
              <a:defRPr sz="2400">
                <a:solidFill>
                  <a:srgbClr val="FFFFFF"/>
                </a:solidFill>
              </a:defRPr>
            </a:lvl2pPr>
            <a:lvl3pPr marL="0" indent="914400">
              <a:buSzTx/>
              <a:buNone/>
              <a:defRPr sz="2400">
                <a:solidFill>
                  <a:srgbClr val="FFFFFF"/>
                </a:solidFill>
              </a:defRPr>
            </a:lvl3pPr>
            <a:lvl4pPr marL="0" indent="1371600">
              <a:buSzTx/>
              <a:buNone/>
              <a:defRPr sz="2400">
                <a:solidFill>
                  <a:srgbClr val="FFFFFF"/>
                </a:solidFill>
              </a:defRPr>
            </a:lvl4pPr>
            <a:lvl5pPr marL="0" indent="18288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53"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571500" y="1825625"/>
            <a:ext cx="51816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571500" y="365125"/>
            <a:ext cx="10515600" cy="1325563"/>
          </a:xfrm>
          <a:prstGeom prst="rect">
            <a:avLst/>
          </a:prstGeom>
        </p:spPr>
        <p:txBody>
          <a:bodyPr/>
          <a:lstStyle/>
          <a:p>
            <a:r>
              <a:t>Title Text</a:t>
            </a:r>
          </a:p>
        </p:txBody>
      </p:sp>
      <p:sp>
        <p:nvSpPr>
          <p:cNvPr id="70" name="Body Level One…"/>
          <p:cNvSpPr txBox="1">
            <a:spLocks noGrp="1"/>
          </p:cNvSpPr>
          <p:nvPr>
            <p:ph type="body" sz="quarter" idx="1"/>
          </p:nvPr>
        </p:nvSpPr>
        <p:spPr>
          <a:xfrm>
            <a:off x="571500" y="1681163"/>
            <a:ext cx="5157788" cy="823913"/>
          </a:xfrm>
          <a:prstGeom prst="rect">
            <a:avLst/>
          </a:prstGeom>
        </p:spPr>
        <p:txBody>
          <a:bodyPr anchor="b"/>
          <a:lstStyle>
            <a:lvl1pPr marL="0" indent="0">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6096000" y="1681163"/>
            <a:ext cx="5183188" cy="823913"/>
          </a:xfrm>
          <a:prstGeom prst="rect">
            <a:avLst/>
          </a:prstGeom>
        </p:spPr>
        <p:txBody>
          <a:bodyPr anchor="b"/>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365125"/>
            <a:ext cx="110490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571500" y="1825625"/>
            <a:ext cx="11049000" cy="4207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466537" y="6431384"/>
            <a:ext cx="153964" cy="135547"/>
          </a:xfrm>
          <a:prstGeom prst="rect">
            <a:avLst/>
          </a:prstGeom>
          <a:ln w="12700">
            <a:miter lim="400000"/>
          </a:ln>
        </p:spPr>
        <p:txBody>
          <a:bodyPr wrap="none" lIns="0" tIns="0" rIns="0" bIns="0"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PHENIX status"/>
          <p:cNvSpPr txBox="1">
            <a:spLocks noGrp="1"/>
          </p:cNvSpPr>
          <p:nvPr>
            <p:ph type="ctrTitle"/>
          </p:nvPr>
        </p:nvSpPr>
        <p:spPr>
          <a:prstGeom prst="rect">
            <a:avLst/>
          </a:prstGeom>
        </p:spPr>
        <p:txBody>
          <a:bodyPr/>
          <a:lstStyle/>
          <a:p>
            <a:r>
              <a:t>sPHENIX status</a:t>
            </a:r>
          </a:p>
        </p:txBody>
      </p:sp>
      <p:sp>
        <p:nvSpPr>
          <p:cNvPr id="127" name="RHC time meeting &amp; RHIC coordination meeting…"/>
          <p:cNvSpPr txBox="1">
            <a:spLocks noGrp="1"/>
          </p:cNvSpPr>
          <p:nvPr>
            <p:ph type="subTitle" sz="quarter" idx="1"/>
          </p:nvPr>
        </p:nvSpPr>
        <p:spPr>
          <a:prstGeom prst="rect">
            <a:avLst/>
          </a:prstGeom>
        </p:spPr>
        <p:txBody>
          <a:bodyPr/>
          <a:lstStyle/>
          <a:p>
            <a:r>
              <a:rPr lang="en-US" dirty="0"/>
              <a:t>Shutdown</a:t>
            </a:r>
            <a:r>
              <a:rPr dirty="0"/>
              <a:t> </a:t>
            </a:r>
            <a:r>
              <a:rPr lang="en-US" dirty="0"/>
              <a:t>Time </a:t>
            </a:r>
            <a:r>
              <a:rPr dirty="0"/>
              <a:t>meeting &amp; RHIC </a:t>
            </a:r>
            <a:r>
              <a:rPr lang="en-US" dirty="0"/>
              <a:t>C</a:t>
            </a:r>
            <a:r>
              <a:rPr dirty="0"/>
              <a:t>oordination </a:t>
            </a:r>
            <a:r>
              <a:rPr lang="en-US" dirty="0"/>
              <a:t>M</a:t>
            </a:r>
            <a:r>
              <a:rPr dirty="0"/>
              <a:t>eeting</a:t>
            </a:r>
          </a:p>
          <a:p>
            <a:r>
              <a:t>February 2</a:t>
            </a:r>
            <a:r>
              <a:rPr lang="en-US" dirty="0"/>
              <a:t>7</a:t>
            </a:r>
            <a:r>
              <a:t>, </a:t>
            </a:r>
            <a:r>
              <a:rPr dirty="0"/>
              <a:t>2024</a:t>
            </a:r>
          </a:p>
        </p:txBody>
      </p:sp>
      <p:sp>
        <p:nvSpPr>
          <p:cNvPr id="128" name="Text Placeholder 4"/>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defRPr sz="2400">
                <a:solidFill>
                  <a:srgbClr val="FFFFFF"/>
                </a:solidFill>
              </a:defRPr>
            </a:pPr>
            <a:r>
              <a:t>Kin Yip</a:t>
            </a:r>
          </a:p>
          <a:p>
            <a:pPr marL="0" indent="0">
              <a:defRPr sz="2400">
                <a:solidFill>
                  <a:srgbClr val="FFFFFF"/>
                </a:solidFill>
              </a:defRPr>
            </a:pPr>
            <a:r>
              <a:t>sPHENIX Operations Director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PC status"/>
          <p:cNvSpPr txBox="1">
            <a:spLocks noGrp="1"/>
          </p:cNvSpPr>
          <p:nvPr>
            <p:ph type="title"/>
          </p:nvPr>
        </p:nvSpPr>
        <p:spPr>
          <a:xfrm>
            <a:off x="571500" y="50165"/>
            <a:ext cx="11049000" cy="1325563"/>
          </a:xfrm>
          <a:prstGeom prst="rect">
            <a:avLst/>
          </a:prstGeom>
        </p:spPr>
        <p:txBody>
          <a:bodyPr/>
          <a:lstStyle/>
          <a:p>
            <a:r>
              <a:rPr lang="en-US" dirty="0">
                <a:latin typeface="Times New Roman" panose="02020603050405020304" pitchFamily="18" charset="0"/>
                <a:cs typeface="Times New Roman" panose="02020603050405020304" pitchFamily="18" charset="0"/>
              </a:rPr>
              <a:t>Detector</a:t>
            </a:r>
            <a:r>
              <a:rPr dirty="0">
                <a:latin typeface="Times New Roman" panose="02020603050405020304" pitchFamily="18" charset="0"/>
                <a:cs typeface="Times New Roman" panose="02020603050405020304" pitchFamily="18" charset="0"/>
              </a:rPr>
              <a:t> status</a:t>
            </a:r>
          </a:p>
        </p:txBody>
      </p:sp>
      <p:sp>
        <p:nvSpPr>
          <p:cNvPr id="131" name="Google Shape;108;p21"/>
          <p:cNvSpPr txBox="1">
            <a:spLocks noGrp="1"/>
          </p:cNvSpPr>
          <p:nvPr>
            <p:ph type="body" sz="half" idx="1"/>
          </p:nvPr>
        </p:nvSpPr>
        <p:spPr>
          <a:xfrm>
            <a:off x="253681" y="1368505"/>
            <a:ext cx="6946249" cy="5062879"/>
          </a:xfrm>
          <a:prstGeom prst="rect">
            <a:avLst/>
          </a:prstGeom>
        </p:spPr>
        <p:txBody>
          <a:bodyPr>
            <a:normAutofit/>
          </a:bodyPr>
          <a:lstStyle/>
          <a:p>
            <a:pPr marL="0" indent="-204215" defTabSz="612648">
              <a:spcBef>
                <a:spcPts val="600"/>
              </a:spcBef>
              <a:defRPr sz="2144"/>
            </a:pPr>
            <a:r>
              <a:rPr lang="en-US" dirty="0">
                <a:latin typeface="Times New Roman" panose="02020603050405020304" pitchFamily="18" charset="0"/>
                <a:cs typeface="Times New Roman" panose="02020603050405020304" pitchFamily="18" charset="0"/>
              </a:rPr>
              <a:t>All TPC line lasers have been installed on both sides and alignment in the South has been completed.  We are working on the lasers in the North to get them aligned.</a:t>
            </a:r>
          </a:p>
          <a:p>
            <a:pPr marL="0" indent="-204215" defTabSz="612648">
              <a:spcBef>
                <a:spcPts val="600"/>
              </a:spcBef>
              <a:defRPr sz="2144"/>
            </a:pPr>
            <a:endParaRPr lang="en-US" dirty="0">
              <a:latin typeface="Times New Roman" panose="02020603050405020304" pitchFamily="18" charset="0"/>
              <a:cs typeface="Times New Roman" panose="02020603050405020304" pitchFamily="18" charset="0"/>
            </a:endParaRPr>
          </a:p>
          <a:p>
            <a:pPr marL="0" indent="-204215" defTabSz="612648">
              <a:spcBef>
                <a:spcPts val="600"/>
              </a:spcBef>
              <a:defRPr sz="2144"/>
            </a:pPr>
            <a:r>
              <a:rPr lang="en-US" dirty="0">
                <a:latin typeface="Times New Roman" panose="02020603050405020304" pitchFamily="18" charset="0"/>
                <a:cs typeface="Times New Roman" panose="02020603050405020304" pitchFamily="18" charset="0"/>
              </a:rPr>
              <a:t>All (8) </a:t>
            </a:r>
            <a:r>
              <a:rPr lang="en-US" dirty="0" err="1">
                <a:latin typeface="Times New Roman" panose="02020603050405020304" pitchFamily="18" charset="0"/>
                <a:cs typeface="Times New Roman" panose="02020603050405020304" pitchFamily="18" charset="0"/>
              </a:rPr>
              <a:t>ReadOut</a:t>
            </a:r>
            <a:r>
              <a:rPr lang="en-US" dirty="0">
                <a:latin typeface="Times New Roman" panose="02020603050405020304" pitchFamily="18" charset="0"/>
                <a:cs typeface="Times New Roman" panose="02020603050405020304" pitchFamily="18" charset="0"/>
              </a:rPr>
              <a:t> Cards (ROC) of INTT in the South have been installed (including cooling).  We are now adding cables and testing ROC one by one and expect this to be done by Fri.</a:t>
            </a:r>
          </a:p>
          <a:p>
            <a:pPr marL="0" indent="-204215" defTabSz="612648">
              <a:spcBef>
                <a:spcPts val="600"/>
              </a:spcBef>
              <a:defRPr sz="2144"/>
            </a:pPr>
            <a:r>
              <a:rPr lang="en-US" dirty="0">
                <a:latin typeface="Times New Roman" panose="02020603050405020304" pitchFamily="18" charset="0"/>
                <a:cs typeface="Times New Roman" panose="02020603050405020304" pitchFamily="18" charset="0"/>
              </a:rPr>
              <a:t>	 </a:t>
            </a:r>
          </a:p>
          <a:p>
            <a:pPr marL="0" indent="-204215" defTabSz="612648">
              <a:spcBef>
                <a:spcPts val="600"/>
              </a:spcBef>
              <a:defRPr sz="2144"/>
            </a:pPr>
            <a:r>
              <a:rPr lang="en-US" sz="2400" dirty="0">
                <a:solidFill>
                  <a:schemeClr val="tx1"/>
                </a:solidFill>
                <a:latin typeface="Times New Roman" panose="02020603050405020304" pitchFamily="18" charset="0"/>
                <a:cs typeface="Times New Roman" panose="02020603050405020304" pitchFamily="18" charset="0"/>
              </a:rPr>
              <a:t>First article of Sort-out-Box/MJACK </a:t>
            </a:r>
            <a:r>
              <a:rPr lang="en-US" sz="2200" dirty="0">
                <a:solidFill>
                  <a:schemeClr val="tx1"/>
                </a:solidFill>
                <a:latin typeface="Times New Roman" panose="02020603050405020304" pitchFamily="18" charset="0"/>
                <a:cs typeface="Times New Roman" panose="02020603050405020304" pitchFamily="18" charset="0"/>
              </a:rPr>
              <a:t>(for TPC firmware reloading) </a:t>
            </a:r>
            <a:r>
              <a:rPr lang="en-US" sz="2400" dirty="0">
                <a:solidFill>
                  <a:schemeClr val="tx1"/>
                </a:solidFill>
                <a:latin typeface="Times New Roman" panose="02020603050405020304" pitchFamily="18" charset="0"/>
                <a:cs typeface="Times New Roman" panose="02020603050405020304" pitchFamily="18" charset="0"/>
              </a:rPr>
              <a:t>has been made and we are testing it before making the other 23 ones. </a:t>
            </a:r>
          </a:p>
          <a:p>
            <a:pPr marL="0" indent="-204215" defTabSz="612648">
              <a:spcBef>
                <a:spcPts val="600"/>
              </a:spcBef>
              <a:defRPr sz="2144"/>
            </a:pPr>
            <a:endParaRPr lang="en-US" sz="2400" dirty="0">
              <a:solidFill>
                <a:schemeClr val="tx1"/>
              </a:solidFill>
              <a:latin typeface="Times New Roman" panose="02020603050405020304" pitchFamily="18" charset="0"/>
              <a:cs typeface="Times New Roman" panose="02020603050405020304" pitchFamily="18" charset="0"/>
            </a:endParaRPr>
          </a:p>
          <a:p>
            <a:pPr marL="0" indent="-204215" defTabSz="612648">
              <a:spcBef>
                <a:spcPts val="600"/>
              </a:spcBef>
              <a:defRPr sz="2144"/>
            </a:pPr>
            <a:r>
              <a:rPr lang="en-US" sz="2400" dirty="0">
                <a:solidFill>
                  <a:schemeClr val="tx1"/>
                </a:solidFill>
                <a:latin typeface="Times New Roman" panose="02020603050405020304" pitchFamily="18" charset="0"/>
                <a:cs typeface="Times New Roman" panose="02020603050405020304" pitchFamily="18" charset="0"/>
              </a:rPr>
              <a:t>The plan is to start to prepare for installing MVTX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(X-Wing) next week.</a:t>
            </a:r>
          </a:p>
          <a:p>
            <a:pPr marL="0" indent="-204215" defTabSz="612648">
              <a:spcBef>
                <a:spcPts val="600"/>
              </a:spcBef>
              <a:defRPr sz="2144"/>
            </a:pPr>
            <a:endParaRPr lang="en-US" dirty="0">
              <a:solidFill>
                <a:schemeClr val="tx1"/>
              </a:solidFill>
              <a:latin typeface="Times New Roman" panose="02020603050405020304" pitchFamily="18" charset="0"/>
              <a:cs typeface="Times New Roman" panose="02020603050405020304" pitchFamily="18" charset="0"/>
            </a:endParaRPr>
          </a:p>
          <a:p>
            <a:pPr marL="0" indent="-204215" defTabSz="612648">
              <a:spcBef>
                <a:spcPts val="600"/>
              </a:spcBef>
              <a:defRPr sz="2144"/>
            </a:pPr>
            <a:endParaRPr dirty="0">
              <a:latin typeface="Times New Roman" panose="02020603050405020304" pitchFamily="18" charset="0"/>
              <a:cs typeface="Times New Roman" panose="02020603050405020304" pitchFamily="18" charset="0"/>
            </a:endParaRPr>
          </a:p>
        </p:txBody>
      </p:sp>
      <p:sp>
        <p:nvSpPr>
          <p:cNvPr id="132" name="Slide Number"/>
          <p:cNvSpPr txBox="1">
            <a:spLocks noGrp="1"/>
          </p:cNvSpPr>
          <p:nvPr>
            <p:ph type="sldNum" sz="quarter" idx="2"/>
          </p:nvPr>
        </p:nvSpPr>
        <p:spPr>
          <a:xfrm>
            <a:off x="11493499" y="6431384"/>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134" name="Circle"/>
          <p:cNvSpPr/>
          <p:nvPr/>
        </p:nvSpPr>
        <p:spPr>
          <a:xfrm>
            <a:off x="10698798" y="3426036"/>
            <a:ext cx="1270001" cy="1270001"/>
          </a:xfrm>
          <a:prstGeom prst="ellipse">
            <a:avLst/>
          </a:prstGeom>
          <a:ln w="63500">
            <a:solidFill>
              <a:srgbClr val="FF2600"/>
            </a:solidFill>
            <a:miter/>
          </a:ln>
        </p:spPr>
        <p:txBody>
          <a:bodyPr lIns="45719" rIns="45719" anchor="ctr"/>
          <a:lstStyle/>
          <a:p>
            <a:endParaRPr/>
          </a:p>
        </p:txBody>
      </p:sp>
      <p:pic>
        <p:nvPicPr>
          <p:cNvPr id="1026" name="Picture 2">
            <a:extLst>
              <a:ext uri="{FF2B5EF4-FFF2-40B4-BE49-F238E27FC236}">
                <a16:creationId xmlns:a16="http://schemas.microsoft.com/office/drawing/2014/main" id="{378FC0B2-FE9D-E512-6778-008DEF523F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6802" y="291068"/>
            <a:ext cx="4925198" cy="6566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2695-2642-7198-E4FA-221D116372D0}"/>
            </a:ext>
          </a:extLst>
        </p:cNvPr>
        <p:cNvGrpSpPr/>
        <p:nvPr/>
      </p:nvGrpSpPr>
      <p:grpSpPr>
        <a:xfrm>
          <a:off x="0" y="0"/>
          <a:ext cx="0" cy="0"/>
          <a:chOff x="0" y="0"/>
          <a:chExt cx="0" cy="0"/>
        </a:xfrm>
      </p:grpSpPr>
      <p:sp>
        <p:nvSpPr>
          <p:cNvPr id="130" name="TPC status">
            <a:extLst>
              <a:ext uri="{FF2B5EF4-FFF2-40B4-BE49-F238E27FC236}">
                <a16:creationId xmlns:a16="http://schemas.microsoft.com/office/drawing/2014/main" id="{1DE5D46E-8263-39F2-47A4-0DC48D0919DC}"/>
              </a:ext>
            </a:extLst>
          </p:cNvPr>
          <p:cNvSpPr txBox="1">
            <a:spLocks noGrp="1"/>
          </p:cNvSpPr>
          <p:nvPr>
            <p:ph type="title"/>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1008 in general</a:t>
            </a:r>
            <a:endParaRPr dirty="0">
              <a:latin typeface="Times New Roman" panose="02020603050405020304" pitchFamily="18" charset="0"/>
              <a:cs typeface="Times New Roman" panose="02020603050405020304" pitchFamily="18" charset="0"/>
            </a:endParaRPr>
          </a:p>
        </p:txBody>
      </p:sp>
      <p:sp>
        <p:nvSpPr>
          <p:cNvPr id="131" name="Google Shape;108;p21">
            <a:extLst>
              <a:ext uri="{FF2B5EF4-FFF2-40B4-BE49-F238E27FC236}">
                <a16:creationId xmlns:a16="http://schemas.microsoft.com/office/drawing/2014/main" id="{C5287FA2-F422-2141-6FEC-1A691F0F9F20}"/>
              </a:ext>
            </a:extLst>
          </p:cNvPr>
          <p:cNvSpPr txBox="1">
            <a:spLocks noGrp="1"/>
          </p:cNvSpPr>
          <p:nvPr>
            <p:ph type="body" sz="half" idx="1"/>
          </p:nvPr>
        </p:nvSpPr>
        <p:spPr>
          <a:xfrm>
            <a:off x="253681" y="1764745"/>
            <a:ext cx="11816399" cy="4207187"/>
          </a:xfrm>
          <a:prstGeom prst="rect">
            <a:avLst/>
          </a:prstGeom>
        </p:spPr>
        <p:txBody>
          <a:bodyPr/>
          <a:lstStyle/>
          <a:p>
            <a:pPr marL="0" indent="-204215" defTabSz="612648">
              <a:spcBef>
                <a:spcPts val="600"/>
              </a:spcBef>
              <a:defRPr sz="2144"/>
            </a:pPr>
            <a:r>
              <a:rPr lang="en-US" dirty="0">
                <a:latin typeface="Times New Roman" panose="02020603050405020304" pitchFamily="18" charset="0"/>
                <a:cs typeface="Times New Roman" panose="02020603050405020304" pitchFamily="18" charset="0"/>
              </a:rPr>
              <a:t>The start-up, calibration and commissioning of the </a:t>
            </a:r>
            <a:r>
              <a:rPr lang="en-US" i="1" dirty="0">
                <a:latin typeface="Times New Roman" panose="02020603050405020304" pitchFamily="18" charset="0"/>
                <a:cs typeface="Times New Roman" panose="02020603050405020304" pitchFamily="18" charset="0"/>
              </a:rPr>
              <a:t>IR/GMH </a:t>
            </a:r>
            <a:r>
              <a:rPr lang="en-US" dirty="0">
                <a:latin typeface="Times New Roman" panose="02020603050405020304" pitchFamily="18" charset="0"/>
                <a:cs typeface="Times New Roman" panose="02020603050405020304" pitchFamily="18" charset="0"/>
              </a:rPr>
              <a:t>flammable </a:t>
            </a:r>
          </a:p>
          <a:p>
            <a:pPr marL="0" indent="-204215" defTabSz="612648">
              <a:spcBef>
                <a:spcPts val="600"/>
              </a:spcBef>
              <a:defRPr sz="2144"/>
            </a:pPr>
            <a:r>
              <a:rPr lang="en-US" dirty="0">
                <a:latin typeface="Times New Roman" panose="02020603050405020304" pitchFamily="18" charset="0"/>
                <a:cs typeface="Times New Roman" panose="02020603050405020304" pitchFamily="18" charset="0"/>
              </a:rPr>
              <a:t>detection systems were successfully completed ~ Feb. 22.</a:t>
            </a:r>
          </a:p>
          <a:p>
            <a:pPr marL="0" indent="-204215" defTabSz="612648">
              <a:spcBef>
                <a:spcPts val="600"/>
              </a:spcBef>
              <a:defRPr sz="2144"/>
            </a:pPr>
            <a:endParaRPr lang="en-US" dirty="0">
              <a:latin typeface="Times New Roman" panose="02020603050405020304" pitchFamily="18" charset="0"/>
              <a:cs typeface="Times New Roman" panose="02020603050405020304" pitchFamily="18" charset="0"/>
            </a:endParaRPr>
          </a:p>
          <a:p>
            <a:pPr marL="0" indent="-204215" defTabSz="612648">
              <a:spcBef>
                <a:spcPts val="600"/>
              </a:spcBef>
              <a:defRPr sz="2144"/>
            </a:pPr>
            <a:r>
              <a:rPr lang="en-US" dirty="0">
                <a:latin typeface="Times New Roman" panose="02020603050405020304" pitchFamily="18" charset="0"/>
                <a:cs typeface="Times New Roman" panose="02020603050405020304" pitchFamily="18" charset="0"/>
              </a:rPr>
              <a:t>All (7) action items from the AESRC (Jan. 24) have been completed.</a:t>
            </a:r>
          </a:p>
          <a:p>
            <a:pPr marL="0" indent="-204215" defTabSz="612648">
              <a:spcBef>
                <a:spcPts val="600"/>
              </a:spcBef>
              <a:defRPr sz="2144"/>
            </a:pPr>
            <a:r>
              <a:rPr lang="en-US" dirty="0">
                <a:latin typeface="Times New Roman" panose="02020603050405020304" pitchFamily="18" charset="0"/>
                <a:cs typeface="Times New Roman" panose="02020603050405020304" pitchFamily="18" charset="0"/>
              </a:rPr>
              <a:t>	 </a:t>
            </a:r>
          </a:p>
          <a:p>
            <a:pPr marL="0" indent="-204215" defTabSz="612648">
              <a:spcBef>
                <a:spcPts val="600"/>
              </a:spcBef>
              <a:defRPr sz="2144"/>
            </a:pPr>
            <a:r>
              <a:rPr lang="en-US" sz="2144" dirty="0">
                <a:solidFill>
                  <a:schemeClr val="tx1"/>
                </a:solidFill>
                <a:latin typeface="Times New Roman" panose="02020603050405020304" pitchFamily="18" charset="0"/>
                <a:cs typeface="Times New Roman" panose="02020603050405020304" pitchFamily="18" charset="0"/>
              </a:rPr>
              <a:t>The backup chiller ~ 1008C has been fixed (Feb. 26), tested and run </a:t>
            </a:r>
          </a:p>
          <a:p>
            <a:pPr marL="0" indent="-204215" defTabSz="612648">
              <a:spcBef>
                <a:spcPts val="600"/>
              </a:spcBef>
              <a:defRPr sz="2144"/>
            </a:pPr>
            <a:r>
              <a:rPr lang="en-US" sz="2144" dirty="0">
                <a:solidFill>
                  <a:schemeClr val="tx1"/>
                </a:solidFill>
                <a:latin typeface="Times New Roman" panose="02020603050405020304" pitchFamily="18" charset="0"/>
                <a:cs typeface="Times New Roman" panose="02020603050405020304" pitchFamily="18" charset="0"/>
              </a:rPr>
              <a:t>by “</a:t>
            </a:r>
            <a:r>
              <a:rPr lang="en-US" sz="2144" i="1" dirty="0">
                <a:solidFill>
                  <a:schemeClr val="tx1"/>
                </a:solidFill>
                <a:latin typeface="Times New Roman" panose="02020603050405020304" pitchFamily="18" charset="0"/>
                <a:cs typeface="Times New Roman" panose="02020603050405020304" pitchFamily="18" charset="0"/>
              </a:rPr>
              <a:t>Carrier</a:t>
            </a:r>
            <a:r>
              <a:rPr lang="en-US" sz="2144" dirty="0">
                <a:solidFill>
                  <a:schemeClr val="tx1"/>
                </a:solidFill>
                <a:latin typeface="Times New Roman" panose="02020603050405020304" pitchFamily="18" charset="0"/>
                <a:cs typeface="Times New Roman" panose="02020603050405020304" pitchFamily="18" charset="0"/>
              </a:rPr>
              <a:t>” </a:t>
            </a:r>
            <a:r>
              <a:rPr lang="en-US" sz="2144"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operational !    Conveniently, they also did a yearly </a:t>
            </a:r>
          </a:p>
          <a:p>
            <a:pPr marL="0" indent="-204215" defTabSz="612648">
              <a:spcBef>
                <a:spcPts val="600"/>
              </a:spcBef>
              <a:defRPr sz="2144"/>
            </a:pPr>
            <a:r>
              <a:rPr lang="en-US" sz="2144"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preventive maintenance for our primary chiller.</a:t>
            </a:r>
            <a:endParaRPr lang="en-US" sz="1800" b="0" i="0" u="none" strike="noStrike" dirty="0">
              <a:solidFill>
                <a:schemeClr val="tx1"/>
              </a:solidFill>
              <a:effectLst/>
              <a:latin typeface="Times New Roman" panose="02020603050405020304" pitchFamily="18" charset="0"/>
              <a:cs typeface="Times New Roman" panose="02020603050405020304" pitchFamily="18" charset="0"/>
            </a:endParaRPr>
          </a:p>
          <a:p>
            <a:pPr marL="0" indent="-204215" defTabSz="612648">
              <a:spcBef>
                <a:spcPts val="600"/>
              </a:spcBef>
              <a:defRPr sz="2144"/>
            </a:pPr>
            <a:endParaRPr dirty="0">
              <a:latin typeface="Times New Roman" panose="02020603050405020304" pitchFamily="18" charset="0"/>
              <a:cs typeface="Times New Roman" panose="02020603050405020304" pitchFamily="18" charset="0"/>
            </a:endParaRPr>
          </a:p>
        </p:txBody>
      </p:sp>
      <p:sp>
        <p:nvSpPr>
          <p:cNvPr id="132" name="Slide Number">
            <a:extLst>
              <a:ext uri="{FF2B5EF4-FFF2-40B4-BE49-F238E27FC236}">
                <a16:creationId xmlns:a16="http://schemas.microsoft.com/office/drawing/2014/main" id="{325F8665-512F-9688-0192-C98BD41B01DE}"/>
              </a:ext>
            </a:extLst>
          </p:cNvPr>
          <p:cNvSpPr txBox="1">
            <a:spLocks noGrp="1"/>
          </p:cNvSpPr>
          <p:nvPr>
            <p:ph type="sldNum" sz="quarter" idx="2"/>
          </p:nvPr>
        </p:nvSpPr>
        <p:spPr>
          <a:xfrm>
            <a:off x="11493499" y="6431384"/>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pic>
        <p:nvPicPr>
          <p:cNvPr id="3" name="Picture 2">
            <a:extLst>
              <a:ext uri="{FF2B5EF4-FFF2-40B4-BE49-F238E27FC236}">
                <a16:creationId xmlns:a16="http://schemas.microsoft.com/office/drawing/2014/main" id="{FD813D1D-62FC-5D31-F47D-4281C22FF9C0}"/>
              </a:ext>
            </a:extLst>
          </p:cNvPr>
          <p:cNvPicPr>
            <a:picLocks noChangeAspect="1"/>
          </p:cNvPicPr>
          <p:nvPr/>
        </p:nvPicPr>
        <p:blipFill>
          <a:blip r:embed="rId2"/>
          <a:stretch>
            <a:fillRect/>
          </a:stretch>
        </p:blipFill>
        <p:spPr>
          <a:xfrm>
            <a:off x="8246680" y="249442"/>
            <a:ext cx="3742440" cy="4678158"/>
          </a:xfrm>
          <a:prstGeom prst="rect">
            <a:avLst/>
          </a:prstGeom>
        </p:spPr>
      </p:pic>
      <p:cxnSp>
        <p:nvCxnSpPr>
          <p:cNvPr id="5" name="Straight Arrow Connector 4">
            <a:extLst>
              <a:ext uri="{FF2B5EF4-FFF2-40B4-BE49-F238E27FC236}">
                <a16:creationId xmlns:a16="http://schemas.microsoft.com/office/drawing/2014/main" id="{617343D9-1446-734C-0CCE-75E022A2646B}"/>
              </a:ext>
            </a:extLst>
          </p:cNvPr>
          <p:cNvCxnSpPr/>
          <p:nvPr/>
        </p:nvCxnSpPr>
        <p:spPr>
          <a:xfrm flipV="1">
            <a:off x="7193280" y="1209040"/>
            <a:ext cx="1076960" cy="48164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82415838"/>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6d32cf5-67aa-4169-8b5a-b88b5954077c">2024-02-21T14:12:02+00:00</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3" ma:contentTypeDescription="Create a new document." ma:contentTypeScope="" ma:versionID="c64e1d17e88f2b7efb4dea87ed51cde5">
  <xsd:schema xmlns:xsd="http://www.w3.org/2001/XMLSchema" xmlns:xs="http://www.w3.org/2001/XMLSchema" xmlns:p="http://schemas.microsoft.com/office/2006/metadata/properties" xmlns:ns2="46d32cf5-67aa-4169-8b5a-b88b5954077c" xmlns:ns3="a15366be-a11d-406f-97c0-25efe51bccc8" targetNamespace="http://schemas.microsoft.com/office/2006/metadata/properties" ma:root="true" ma:fieldsID="8c1823be4573f49d13bfd99609298735" ns2:_="" ns3:_="">
    <xsd:import namespace="46d32cf5-67aa-4169-8b5a-b88b5954077c"/>
    <xsd:import namespace="a15366be-a11d-406f-97c0-25efe51bcc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FC6D0-1318-4919-89B5-CF65DF79CEF6}">
  <ds:schemaRefs>
    <ds:schemaRef ds:uri="http://schemas.microsoft.com/office/2006/metadata/properties"/>
    <ds:schemaRef ds:uri="http://schemas.microsoft.com/office/infopath/2007/PartnerControls"/>
    <ds:schemaRef ds:uri="46d32cf5-67aa-4169-8b5a-b88b5954077c"/>
  </ds:schemaRefs>
</ds:datastoreItem>
</file>

<file path=customXml/itemProps2.xml><?xml version="1.0" encoding="utf-8"?>
<ds:datastoreItem xmlns:ds="http://schemas.openxmlformats.org/officeDocument/2006/customXml" ds:itemID="{E86F2207-6B5B-489E-9C4F-A860AF0407EF}">
  <ds:schemaRefs>
    <ds:schemaRef ds:uri="http://schemas.microsoft.com/sharepoint/v3/contenttype/forms"/>
  </ds:schemaRefs>
</ds:datastoreItem>
</file>

<file path=customXml/itemProps3.xml><?xml version="1.0" encoding="utf-8"?>
<ds:datastoreItem xmlns:ds="http://schemas.openxmlformats.org/officeDocument/2006/customXml" ds:itemID="{C717D499-D297-406A-B54B-E48C4AD09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TotalTime>
  <Words>227</Words>
  <Application>Microsoft Office PowerPoint</Application>
  <PresentationFormat>Widescreen</PresentationFormat>
  <Paragraphs>24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BNL</vt:lpstr>
      <vt:lpstr>sPHENIX status</vt:lpstr>
      <vt:lpstr>Detector status</vt:lpstr>
      <vt:lpstr>1008 in 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Coordination Meeting on Feb. 20, 2024</dc:title>
  <cp:lastModifiedBy>Yip, Kin</cp:lastModifiedBy>
  <cp:revision>6</cp:revision>
  <dcterms:modified xsi:type="dcterms:W3CDTF">2024-02-27T11:52:49Z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ies>
</file>