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8"/>
  </p:notesMasterIdLst>
  <p:sldIdLst>
    <p:sldId id="256" r:id="rId5"/>
    <p:sldId id="257" r:id="rId6"/>
    <p:sldId id="258" r:id="rId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C"/>
          </a:solidFill>
        </a:fill>
      </a:tcStyle>
    </a:wholeTbl>
    <a:band2H>
      <a:tcTxStyle/>
      <a:tcStyle>
        <a:tcBdr/>
        <a:fill>
          <a:solidFill>
            <a:srgbClr val="F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4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5773229"/>
            <a:ext cx="10334626" cy="746185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/>
          <a:p>
            <a:pPr marL="0" indent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082" y="5755087"/>
            <a:ext cx="32385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  <a:defRPr sz="3200"/>
            </a:lvl1pPr>
            <a:lvl2pPr marL="718457" indent="-261257">
              <a:buFont typeface="Arial"/>
              <a:defRPr sz="3200"/>
            </a:lvl2pPr>
            <a:lvl3pPr marL="1219200" indent="-304800">
              <a:buFont typeface="Arial"/>
              <a:defRPr sz="3200"/>
            </a:lvl3pPr>
            <a:lvl4pPr marL="1737360" indent="-365760">
              <a:buFont typeface="Arial"/>
              <a:defRPr sz="3200"/>
            </a:lvl4pPr>
            <a:lvl5pPr marL="2194560" indent="-365760">
              <a:buFont typeface="Arial"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defRPr sz="16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  <a:lvl2pPr marL="0" indent="457200">
              <a:buSzTx/>
              <a:buNone/>
              <a:defRPr sz="1600"/>
            </a:lvl2pPr>
            <a:lvl3pPr marL="0" indent="914400">
              <a:buSzTx/>
              <a:buNone/>
              <a:defRPr sz="1600"/>
            </a:lvl3pPr>
            <a:lvl4pPr marL="0" indent="1371600">
              <a:buSzTx/>
              <a:buNone/>
              <a:defRPr sz="1600"/>
            </a:lvl4pPr>
            <a:lvl5pPr marL="0" indent="1828800">
              <a:buSz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415599" y="593366"/>
            <a:ext cx="11360802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defTabSz="1219200">
              <a:lnSpc>
                <a:spcPct val="100000"/>
              </a:lnSpc>
              <a:defRPr sz="3600" b="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599" y="1536633"/>
            <a:ext cx="5333202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  <a:lvl2pPr marL="10668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800">
                <a:solidFill>
                  <a:srgbClr val="595959"/>
                </a:solidFill>
              </a:defRPr>
            </a:lvl2pPr>
            <a:lvl3pPr marL="15240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■"/>
              <a:defRPr sz="1800">
                <a:solidFill>
                  <a:srgbClr val="595959"/>
                </a:solidFill>
              </a:defRPr>
            </a:lvl3pPr>
            <a:lvl4pPr marL="19812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4pPr>
            <a:lvl5pPr marL="24384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80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6443200" y="1536633"/>
            <a:ext cx="5333201" cy="4555201"/>
          </a:xfrm>
          <a:prstGeom prst="rect">
            <a:avLst/>
          </a:prstGeom>
        </p:spPr>
        <p:txBody>
          <a:bodyPr lIns="121899" tIns="121899" rIns="121899" bIns="121899"/>
          <a:lstStyle/>
          <a:p>
            <a: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02195" y="6271715"/>
            <a:ext cx="426016" cy="416615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 defTabSz="1219200">
              <a:defRPr sz="12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_Print-friend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5773229"/>
            <a:ext cx="10334626" cy="746185"/>
          </a:xfrm>
          <a:prstGeom prst="rect">
            <a:avLst/>
          </a:prstGeom>
        </p:spPr>
        <p:txBody>
          <a:bodyPr/>
          <a:lstStyle>
            <a:lvl1pPr marL="0" indent="0">
              <a:defRPr sz="1800"/>
            </a:lvl1pPr>
            <a:lvl2pPr marL="0" indent="457200">
              <a:buSzTx/>
              <a:buNone/>
              <a:defRPr sz="1800"/>
            </a:lvl2pPr>
            <a:lvl3pPr marL="0" indent="914400">
              <a:buSzTx/>
              <a:buNone/>
              <a:defRPr sz="1800"/>
            </a:lvl3pPr>
            <a:lvl4pPr marL="0" indent="1371600">
              <a:buSzTx/>
              <a:buNone/>
              <a:defRPr sz="1800"/>
            </a:lvl4pPr>
            <a:lvl5pPr marL="0" indent="1828800"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/>
          <a:p>
            <a:pPr marL="0" indent="0">
              <a:defRPr sz="2400"/>
            </a:pPr>
            <a:endParaRPr/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082" y="5742909"/>
            <a:ext cx="32385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>
            <a:lvl1pPr marL="0" indent="0">
              <a:defRPr sz="24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_Print-friend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  <a:lvl2pPr marL="0" indent="457200">
              <a:buSzTx/>
              <a:buNone/>
              <a:defRPr sz="2400"/>
            </a:lvl2pPr>
            <a:lvl3pPr marL="0" indent="914400">
              <a:buSzTx/>
              <a:buNone/>
              <a:defRPr sz="2400"/>
            </a:lvl3pPr>
            <a:lvl4pPr marL="0" indent="1371600">
              <a:buSzTx/>
              <a:buNone/>
              <a:defRPr sz="2400"/>
            </a:lvl4pPr>
            <a:lvl5pPr marL="0" indent="1828800"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15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1681163"/>
            <a:ext cx="5157788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  <a:lvl2pPr marL="0" indent="457200">
              <a:buSzTx/>
              <a:buNone/>
              <a:defRPr sz="2400" b="1"/>
            </a:lvl2pPr>
            <a:lvl3pPr marL="0" indent="914400">
              <a:buSzTx/>
              <a:buNone/>
              <a:defRPr sz="2400" b="1"/>
            </a:lvl3pPr>
            <a:lvl4pPr marL="0" indent="1371600">
              <a:buSzTx/>
              <a:buNone/>
              <a:defRPr sz="2400" b="1"/>
            </a:lvl4pPr>
            <a:lvl5pPr marL="0" indent="1828800"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60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defRPr sz="2400" b="1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66537" y="6431384"/>
            <a:ext cx="153964" cy="13554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PHENIX status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sPHENIX status</a:t>
            </a:r>
          </a:p>
        </p:txBody>
      </p:sp>
      <p:sp>
        <p:nvSpPr>
          <p:cNvPr id="127" name="RHC time meeting &amp; RHIC coordination meeting…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Shutdown</a:t>
            </a:r>
            <a:r>
              <a:rPr dirty="0"/>
              <a:t> </a:t>
            </a:r>
            <a:r>
              <a:rPr lang="en-US" dirty="0"/>
              <a:t>Time </a:t>
            </a:r>
            <a:r>
              <a:rPr dirty="0"/>
              <a:t>meeting &amp; RHIC </a:t>
            </a:r>
            <a:r>
              <a:rPr lang="en-US" dirty="0"/>
              <a:t>C</a:t>
            </a:r>
            <a:r>
              <a:rPr dirty="0"/>
              <a:t>oordination </a:t>
            </a:r>
            <a:r>
              <a:rPr lang="en-US" dirty="0"/>
              <a:t>M</a:t>
            </a:r>
            <a:r>
              <a:rPr dirty="0"/>
              <a:t>eeting</a:t>
            </a:r>
          </a:p>
          <a:p>
            <a:r>
              <a:rPr lang="en-US" dirty="0"/>
              <a:t>Mar.</a:t>
            </a:r>
            <a:r>
              <a:rPr dirty="0"/>
              <a:t> </a:t>
            </a:r>
            <a:r>
              <a:rPr lang="en-US" dirty="0"/>
              <a:t>5</a:t>
            </a:r>
            <a:r>
              <a:t>, </a:t>
            </a:r>
            <a:r>
              <a:rPr dirty="0"/>
              <a:t>2024</a:t>
            </a:r>
          </a:p>
        </p:txBody>
      </p:sp>
      <p:sp>
        <p:nvSpPr>
          <p:cNvPr id="128" name="Text Placeholder 4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defRPr sz="2400">
                <a:solidFill>
                  <a:srgbClr val="FFFFFF"/>
                </a:solidFill>
              </a:defRPr>
            </a:pPr>
            <a:r>
              <a:t>Kin Yip</a:t>
            </a:r>
          </a:p>
          <a:p>
            <a:pPr marL="0" indent="0">
              <a:defRPr sz="2400">
                <a:solidFill>
                  <a:srgbClr val="FFFFFF"/>
                </a:solidFill>
              </a:defRPr>
            </a:pPr>
            <a:r>
              <a:t>sPHENIX Operations Director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PC status"/>
          <p:cNvSpPr txBox="1">
            <a:spLocks noGrp="1"/>
          </p:cNvSpPr>
          <p:nvPr>
            <p:ph type="title"/>
          </p:nvPr>
        </p:nvSpPr>
        <p:spPr>
          <a:xfrm>
            <a:off x="571500" y="-75344"/>
            <a:ext cx="11049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Detector</a:t>
            </a:r>
            <a:r>
              <a:rPr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status</a:t>
            </a:r>
          </a:p>
        </p:txBody>
      </p:sp>
      <p:sp>
        <p:nvSpPr>
          <p:cNvPr id="131" name="Google Shape;108;p21"/>
          <p:cNvSpPr txBox="1">
            <a:spLocks noGrp="1"/>
          </p:cNvSpPr>
          <p:nvPr>
            <p:ph type="body" sz="half" idx="1"/>
          </p:nvPr>
        </p:nvSpPr>
        <p:spPr>
          <a:xfrm>
            <a:off x="334210" y="1101709"/>
            <a:ext cx="6946249" cy="506287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-204215" defTabSz="612648">
              <a:spcBef>
                <a:spcPts val="600"/>
              </a:spcBef>
              <a:defRPr sz="2144"/>
            </a:pPr>
            <a: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~10 days of work, all (8) </a:t>
            </a:r>
            <a:r>
              <a:rPr lang="en-US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ReadOut</a:t>
            </a:r>
            <a: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Cards of INTT in the South have been tested, as good as they were in the 2023 run.  They start to install in the North side.</a:t>
            </a:r>
          </a:p>
          <a:p>
            <a:pPr marL="0" indent="-204215" defTabSz="612648">
              <a:spcBef>
                <a:spcPts val="600"/>
              </a:spcBef>
              <a:defRPr sz="2144"/>
            </a:pPr>
            <a: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  <a:p>
            <a:pPr marL="0" indent="-204215" defTabSz="612648">
              <a:spcBef>
                <a:spcPts val="600"/>
              </a:spcBef>
              <a:defRPr sz="2144"/>
            </a:pPr>
            <a:r>
              <a:rPr lang="en-US" sz="24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effort for the MVTX (X-Wing) starts this week/today.</a:t>
            </a:r>
          </a:p>
          <a:p>
            <a:pPr marL="0" indent="-204215" defTabSz="612648">
              <a:spcBef>
                <a:spcPts val="600"/>
              </a:spcBef>
              <a:defRPr sz="2144"/>
            </a:pPr>
            <a:endParaRPr lang="en-US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204215" defTabSz="612648">
              <a:spcBef>
                <a:spcPts val="600"/>
              </a:spcBef>
              <a:defRPr sz="2144"/>
            </a:pPr>
            <a: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TPC team has been taking cosmic data from time to </a:t>
            </a:r>
            <a:b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to further understand and improve their system.</a:t>
            </a:r>
          </a:p>
          <a:p>
            <a:pPr marL="0" indent="-204215" defTabSz="612648">
              <a:spcBef>
                <a:spcPts val="600"/>
              </a:spcBef>
              <a:defRPr sz="2144"/>
            </a:pPr>
            <a:endParaRPr lang="en-US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204215" defTabSz="612648">
              <a:spcBef>
                <a:spcPts val="600"/>
              </a:spcBef>
              <a:defRPr sz="2144"/>
            </a:pPr>
            <a: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HCAL and TPOT have been taking cosmic data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-204215" defTabSz="612648">
              <a:spcBef>
                <a:spcPts val="600"/>
              </a:spcBef>
              <a:defRPr sz="2144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204215" defTabSz="612648">
              <a:spcBef>
                <a:spcPts val="600"/>
              </a:spcBef>
              <a:defRPr sz="2144"/>
            </a:pPr>
            <a: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also building a tent to cover the chillers to </a:t>
            </a:r>
          </a:p>
          <a:p>
            <a:pPr marL="0" indent="-204215" defTabSz="612648">
              <a:spcBef>
                <a:spcPts val="600"/>
              </a:spcBef>
              <a:defRPr sz="2144"/>
            </a:pPr>
            <a: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 condensation esp. in summer.</a:t>
            </a:r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93499" y="6431384"/>
            <a:ext cx="127001" cy="13554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418995F-CDC2-BBE2-CB3F-F83B3338E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512" y="188260"/>
            <a:ext cx="3571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FD4B9A-261B-7500-3FBE-B27E91A54394}"/>
              </a:ext>
            </a:extLst>
          </p:cNvPr>
          <p:cNvSpPr txBox="1"/>
          <p:nvPr/>
        </p:nvSpPr>
        <p:spPr>
          <a:xfrm>
            <a:off x="6762058" y="1853309"/>
            <a:ext cx="170174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Ground shielding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(TPC)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E678D93-D45D-4C7F-F5FD-A800A5F666BB}"/>
              </a:ext>
            </a:extLst>
          </p:cNvPr>
          <p:cNvCxnSpPr>
            <a:cxnSpLocks/>
          </p:cNvCxnSpPr>
          <p:nvPr/>
        </p:nvCxnSpPr>
        <p:spPr>
          <a:xfrm flipV="1">
            <a:off x="8041341" y="1513823"/>
            <a:ext cx="1721224" cy="385806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F6DA0A0-F59B-315F-2E2A-3CDCA18C8CD3}"/>
              </a:ext>
            </a:extLst>
          </p:cNvPr>
          <p:cNvSpPr txBox="1"/>
          <p:nvPr/>
        </p:nvSpPr>
        <p:spPr>
          <a:xfrm>
            <a:off x="3075940" y="3208774"/>
            <a:ext cx="615188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EFACFC51-BED1-3825-AA4B-6E841D944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141" y="3212181"/>
            <a:ext cx="6012538" cy="28005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4EB0B9-34DA-6D5F-E014-669B93F17EB2}"/>
              </a:ext>
            </a:extLst>
          </p:cNvPr>
          <p:cNvSpPr txBox="1"/>
          <p:nvPr/>
        </p:nvSpPr>
        <p:spPr>
          <a:xfrm>
            <a:off x="6669852" y="6058862"/>
            <a:ext cx="461279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All FEE linked and all sectors taken data well …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CADE3-D362-3978-313B-36473D792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PC status">
            <a:extLst>
              <a:ext uri="{FF2B5EF4-FFF2-40B4-BE49-F238E27FC236}">
                <a16:creationId xmlns:a16="http://schemas.microsoft.com/office/drawing/2014/main" id="{576BC057-456F-D293-09A4-868021C710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64460" y="-171133"/>
            <a:ext cx="11049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peek at our MVTX scheduling</a:t>
            </a:r>
            <a:endParaRPr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Slide Number">
            <a:extLst>
              <a:ext uri="{FF2B5EF4-FFF2-40B4-BE49-F238E27FC236}">
                <a16:creationId xmlns:a16="http://schemas.microsoft.com/office/drawing/2014/main" id="{B2157F04-080C-8691-7FF5-AE25EDD6BC9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93499" y="6431384"/>
            <a:ext cx="127001" cy="13554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2C8C5E-68C1-43DA-772B-8592726A3087}"/>
              </a:ext>
            </a:extLst>
          </p:cNvPr>
          <p:cNvSpPr txBox="1"/>
          <p:nvPr/>
        </p:nvSpPr>
        <p:spPr>
          <a:xfrm>
            <a:off x="3075940" y="3208774"/>
            <a:ext cx="615188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12" name="Picture 11" descr="A whiteboard with writing on it&#10;&#10;Description automatically generated">
            <a:extLst>
              <a:ext uri="{FF2B5EF4-FFF2-40B4-BE49-F238E27FC236}">
                <a16:creationId xmlns:a16="http://schemas.microsoft.com/office/drawing/2014/main" id="{D6B74FE4-72BF-4330-7F2D-0235E455A1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927" y="941122"/>
            <a:ext cx="10139680" cy="570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8942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2024-02-21T14:12:02+00:00</Da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13" ma:contentTypeDescription="Create a new document." ma:contentTypeScope="" ma:versionID="c64e1d17e88f2b7efb4dea87ed51cde5">
  <xsd:schema xmlns:xsd="http://www.w3.org/2001/XMLSchema" xmlns:xs="http://www.w3.org/2001/XMLSchema" xmlns:p="http://schemas.microsoft.com/office/2006/metadata/properties" xmlns:ns2="46d32cf5-67aa-4169-8b5a-b88b5954077c" xmlns:ns3="a15366be-a11d-406f-97c0-25efe51bccc8" targetNamespace="http://schemas.microsoft.com/office/2006/metadata/properties" ma:root="true" ma:fieldsID="8c1823be4573f49d13bfd99609298735" ns2:_="" ns3:_="">
    <xsd:import namespace="46d32cf5-67aa-4169-8b5a-b88b5954077c"/>
    <xsd:import namespace="a15366be-a11d-406f-97c0-25efe51bcc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6F2207-6B5B-489E-9C4F-A860AF0407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7FC6D0-1318-4919-89B5-CF65DF79CEF6}">
  <ds:schemaRefs>
    <ds:schemaRef ds:uri="http://schemas.microsoft.com/office/2006/metadata/properties"/>
    <ds:schemaRef ds:uri="http://schemas.microsoft.com/office/infopath/2007/PartnerControls"/>
    <ds:schemaRef ds:uri="46d32cf5-67aa-4169-8b5a-b88b5954077c"/>
  </ds:schemaRefs>
</ds:datastoreItem>
</file>

<file path=customXml/itemProps3.xml><?xml version="1.0" encoding="utf-8"?>
<ds:datastoreItem xmlns:ds="http://schemas.openxmlformats.org/officeDocument/2006/customXml" ds:itemID="{C717D499-D297-406A-B54B-E48C4AD09B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154</Words>
  <Application>Microsoft Office PowerPoint</Application>
  <PresentationFormat>Widescreen</PresentationFormat>
  <Paragraphs>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BNL</vt:lpstr>
      <vt:lpstr>sPHENIX status</vt:lpstr>
      <vt:lpstr>sPHENIX Detector status</vt:lpstr>
      <vt:lpstr>A peek at our MVTX scheduling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RHIC Coordination Meeting on Feb. 27, 2024</dc:title>
  <cp:lastModifiedBy>Yip, Kin</cp:lastModifiedBy>
  <cp:revision>15</cp:revision>
  <dcterms:modified xsi:type="dcterms:W3CDTF">2024-03-05T16:07:43Z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</Properties>
</file>