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9"/>
  </p:notesMasterIdLst>
  <p:sldIdLst>
    <p:sldId id="256" r:id="rId5"/>
    <p:sldId id="259" r:id="rId6"/>
    <p:sldId id="260" r:id="rId7"/>
    <p:sldId id="262" r:id="rId8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1D5"/>
          </a:solidFill>
        </a:fill>
      </a:tcStyle>
    </a:wholeTbl>
    <a:band2H>
      <a:tcTxStyle/>
      <a:tcStyle>
        <a:tcBdr/>
        <a:fill>
          <a:solidFill>
            <a:srgbClr val="E6E9EB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4EFCD"/>
          </a:solidFill>
        </a:fill>
      </a:tcStyle>
    </a:wholeTbl>
    <a:band2H>
      <a:tcTxStyle/>
      <a:tcStyle>
        <a:tcBdr/>
        <a:fill>
          <a:solidFill>
            <a:srgbClr val="F2F7E7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EDCC"/>
          </a:solidFill>
        </a:fill>
      </a:tcStyle>
    </a:wholeTbl>
    <a:band2H>
      <a:tcTxStyle/>
      <a:tcStyle>
        <a:tcBdr/>
        <a:fill>
          <a:solidFill>
            <a:srgbClr val="FFF6E7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725" autoAdjust="0"/>
  </p:normalViewPr>
  <p:slideViewPr>
    <p:cSldViewPr snapToGrid="0">
      <p:cViewPr varScale="1">
        <p:scale>
          <a:sx n="88" d="100"/>
          <a:sy n="88" d="100"/>
        </p:scale>
        <p:origin x="70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4" name="Shape 124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lick To Edit Master Title Style"/>
          <p:cNvSpPr txBox="1">
            <a:spLocks noGrp="1"/>
          </p:cNvSpPr>
          <p:nvPr>
            <p:ph type="title" hasCustomPrompt="1"/>
          </p:nvPr>
        </p:nvSpPr>
        <p:spPr>
          <a:xfrm>
            <a:off x="813174" y="2541806"/>
            <a:ext cx="10334626" cy="1947461"/>
          </a:xfrm>
          <a:prstGeom prst="rect">
            <a:avLst/>
          </a:prstGeom>
        </p:spPr>
        <p:txBody>
          <a:bodyPr anchor="t"/>
          <a:lstStyle>
            <a:lvl1pPr>
              <a:defRPr sz="6000">
                <a:solidFill>
                  <a:srgbClr val="FFFFFF"/>
                </a:solidFill>
              </a:defRPr>
            </a:lvl1pPr>
          </a:lstStyle>
          <a:p>
            <a:r>
              <a:t>Click To Edit Master Title Style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13174" y="5773229"/>
            <a:ext cx="10334626" cy="746185"/>
          </a:xfrm>
          <a:prstGeom prst="rect">
            <a:avLst/>
          </a:prstGeom>
        </p:spPr>
        <p:txBody>
          <a:bodyPr/>
          <a:lstStyle>
            <a:lvl1pPr marL="0" indent="0">
              <a:defRPr sz="1800">
                <a:solidFill>
                  <a:srgbClr val="FFFFFF"/>
                </a:solidFill>
              </a:defRPr>
            </a:lvl1pPr>
            <a:lvl2pPr marL="0" indent="457200">
              <a:buSzTx/>
              <a:buNone/>
              <a:defRPr sz="1800">
                <a:solidFill>
                  <a:srgbClr val="FFFFFF"/>
                </a:solidFill>
              </a:defRPr>
            </a:lvl2pPr>
            <a:lvl3pPr marL="0" indent="914400">
              <a:buSzTx/>
              <a:buNone/>
              <a:defRPr sz="1800">
                <a:solidFill>
                  <a:srgbClr val="FFFFFF"/>
                </a:solidFill>
              </a:defRPr>
            </a:lvl3pPr>
            <a:lvl4pPr marL="0" indent="1371600">
              <a:buSzTx/>
              <a:buNone/>
              <a:defRPr sz="1800">
                <a:solidFill>
                  <a:srgbClr val="FFFFFF"/>
                </a:solidFill>
              </a:defRPr>
            </a:lvl4pPr>
            <a:lvl5pPr marL="0" indent="1828800">
              <a:buSzTx/>
              <a:buNone/>
              <a:defRPr sz="1800"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813174" y="4501443"/>
            <a:ext cx="10334626" cy="1259608"/>
          </a:xfrm>
          <a:prstGeom prst="rect">
            <a:avLst/>
          </a:prstGeom>
        </p:spPr>
        <p:txBody>
          <a:bodyPr/>
          <a:lstStyle/>
          <a:p>
            <a:pPr marL="0" indent="0">
              <a:defRPr sz="2400"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4" name="Picture 7" descr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6082" y="5755087"/>
            <a:ext cx="3238501" cy="419101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105" name="Picture Placeholder 2"/>
          <p:cNvSpPr>
            <a:spLocks noGrp="1"/>
          </p:cNvSpPr>
          <p:nvPr>
            <p:ph type="pic" sz="half" idx="2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0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>
            <a:lvl1pPr marL="0" indent="0">
              <a:defRPr sz="1600"/>
            </a:lvl1pPr>
            <a:lvl2pPr marL="0" indent="457200">
              <a:buSzTx/>
              <a:buNone/>
              <a:defRPr sz="1600"/>
            </a:lvl2pPr>
            <a:lvl3pPr marL="0" indent="914400">
              <a:buSzTx/>
              <a:buNone/>
              <a:defRPr sz="1600"/>
            </a:lvl3pPr>
            <a:lvl4pPr marL="0" indent="1371600">
              <a:buSzTx/>
              <a:buNone/>
              <a:defRPr sz="1600"/>
            </a:lvl4pPr>
            <a:lvl5pPr marL="0" indent="1828800">
              <a:buSzTx/>
              <a:buNone/>
              <a:defRPr sz="1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_AND_TWO_COLUMN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Title Text"/>
          <p:cNvSpPr txBox="1">
            <a:spLocks noGrp="1"/>
          </p:cNvSpPr>
          <p:nvPr>
            <p:ph type="title"/>
          </p:nvPr>
        </p:nvSpPr>
        <p:spPr>
          <a:xfrm>
            <a:off x="415599" y="593366"/>
            <a:ext cx="11360802" cy="763601"/>
          </a:xfrm>
          <a:prstGeom prst="rect">
            <a:avLst/>
          </a:prstGeom>
        </p:spPr>
        <p:txBody>
          <a:bodyPr lIns="121899" tIns="121899" rIns="121899" bIns="121899" anchor="t"/>
          <a:lstStyle>
            <a:lvl1pPr defTabSz="1219200">
              <a:lnSpc>
                <a:spcPct val="100000"/>
              </a:lnSpc>
              <a:defRPr sz="3600" b="0"/>
            </a:lvl1pPr>
          </a:lstStyle>
          <a:p>
            <a:r>
              <a:t>Title Text</a:t>
            </a:r>
          </a:p>
        </p:txBody>
      </p:sp>
      <p:sp>
        <p:nvSpPr>
          <p:cNvPr id="115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415599" y="1536633"/>
            <a:ext cx="5333202" cy="4555201"/>
          </a:xfrm>
          <a:prstGeom prst="rect">
            <a:avLst/>
          </a:prstGeom>
        </p:spPr>
        <p:txBody>
          <a:bodyPr lIns="121899" tIns="121899" rIns="121899" bIns="121899"/>
          <a:lstStyle>
            <a:lvl1pPr marL="547914" indent="-408214" defTabSz="1219200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SzPts val="1800"/>
              <a:buFont typeface="Arial"/>
              <a:buChar char="●"/>
              <a:defRPr sz="1800">
                <a:solidFill>
                  <a:srgbClr val="595959"/>
                </a:solidFill>
              </a:defRPr>
            </a:lvl1pPr>
            <a:lvl2pPr marL="1066800" indent="-457200" defTabSz="1219200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SzPts val="1800"/>
              <a:buFont typeface="Arial"/>
              <a:buChar char="○"/>
              <a:defRPr sz="1800">
                <a:solidFill>
                  <a:srgbClr val="595959"/>
                </a:solidFill>
              </a:defRPr>
            </a:lvl2pPr>
            <a:lvl3pPr marL="1524000" indent="-457200" defTabSz="1219200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SzPts val="1800"/>
              <a:buFont typeface="Arial"/>
              <a:buChar char="■"/>
              <a:defRPr sz="1800">
                <a:solidFill>
                  <a:srgbClr val="595959"/>
                </a:solidFill>
              </a:defRPr>
            </a:lvl3pPr>
            <a:lvl4pPr marL="1981200" indent="-457200" defTabSz="1219200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SzPts val="1800"/>
              <a:buFont typeface="Arial"/>
              <a:buChar char="●"/>
              <a:defRPr sz="1800">
                <a:solidFill>
                  <a:srgbClr val="595959"/>
                </a:solidFill>
              </a:defRPr>
            </a:lvl4pPr>
            <a:lvl5pPr marL="2438400" indent="-457200" defTabSz="1219200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SzPts val="1800"/>
              <a:buFont typeface="Arial"/>
              <a:buChar char="○"/>
              <a:defRPr sz="1800">
                <a:solidFill>
                  <a:srgbClr val="595959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6" name="Google Shape;23;p5"/>
          <p:cNvSpPr txBox="1">
            <a:spLocks noGrp="1"/>
          </p:cNvSpPr>
          <p:nvPr>
            <p:ph type="body" sz="half" idx="21"/>
          </p:nvPr>
        </p:nvSpPr>
        <p:spPr>
          <a:xfrm>
            <a:off x="6443200" y="1536633"/>
            <a:ext cx="5333201" cy="4555201"/>
          </a:xfrm>
          <a:prstGeom prst="rect">
            <a:avLst/>
          </a:prstGeom>
        </p:spPr>
        <p:txBody>
          <a:bodyPr lIns="121899" tIns="121899" rIns="121899" bIns="121899"/>
          <a:lstStyle/>
          <a:p>
            <a:pPr marL="547914" indent="-408214" defTabSz="1219200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SzPts val="1800"/>
              <a:buFont typeface="Arial"/>
              <a:buChar char="●"/>
              <a:defRPr sz="1800">
                <a:solidFill>
                  <a:srgbClr val="595959"/>
                </a:solidFill>
              </a:defRPr>
            </a:pPr>
            <a:endParaRPr/>
          </a:p>
        </p:txBody>
      </p:sp>
      <p:sp>
        <p:nvSpPr>
          <p:cNvPr id="11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602195" y="6271715"/>
            <a:ext cx="426016" cy="416615"/>
          </a:xfrm>
          <a:prstGeom prst="rect">
            <a:avLst/>
          </a:prstGeom>
        </p:spPr>
        <p:txBody>
          <a:bodyPr lIns="121899" tIns="121899" rIns="121899" bIns="121899">
            <a:normAutofit/>
          </a:bodyPr>
          <a:lstStyle>
            <a:lvl1pPr defTabSz="1219200">
              <a:defRPr sz="1200">
                <a:solidFill>
                  <a:srgbClr val="595959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Slide_Print-friendly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lick To Edit Master Title Style"/>
          <p:cNvSpPr txBox="1">
            <a:spLocks noGrp="1"/>
          </p:cNvSpPr>
          <p:nvPr>
            <p:ph type="title" hasCustomPrompt="1"/>
          </p:nvPr>
        </p:nvSpPr>
        <p:spPr>
          <a:xfrm>
            <a:off x="813174" y="2541806"/>
            <a:ext cx="10334626" cy="1947461"/>
          </a:xfrm>
          <a:prstGeom prst="rect">
            <a:avLst/>
          </a:prstGeom>
        </p:spPr>
        <p:txBody>
          <a:bodyPr anchor="t"/>
          <a:lstStyle>
            <a:lvl1pPr>
              <a:defRPr sz="6000"/>
            </a:lvl1pPr>
          </a:lstStyle>
          <a:p>
            <a:r>
              <a:t>Click To Edit Master Title Style</a:t>
            </a:r>
          </a:p>
        </p:txBody>
      </p:sp>
      <p:sp>
        <p:nvSpPr>
          <p:cNvPr id="2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13174" y="5773229"/>
            <a:ext cx="10334626" cy="746185"/>
          </a:xfrm>
          <a:prstGeom prst="rect">
            <a:avLst/>
          </a:prstGeom>
        </p:spPr>
        <p:txBody>
          <a:bodyPr/>
          <a:lstStyle>
            <a:lvl1pPr marL="0" indent="0">
              <a:defRPr sz="1800"/>
            </a:lvl1pPr>
            <a:lvl2pPr marL="0" indent="457200">
              <a:buSzTx/>
              <a:buNone/>
              <a:defRPr sz="1800"/>
            </a:lvl2pPr>
            <a:lvl3pPr marL="0" indent="914400">
              <a:buSzTx/>
              <a:buNone/>
              <a:defRPr sz="1800"/>
            </a:lvl3pPr>
            <a:lvl4pPr marL="0" indent="1371600">
              <a:buSzTx/>
              <a:buNone/>
              <a:defRPr sz="1800"/>
            </a:lvl4pPr>
            <a:lvl5pPr marL="0" indent="1828800">
              <a:buSzTx/>
              <a:buNone/>
              <a:defRPr sz="1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813174" y="4501443"/>
            <a:ext cx="10334626" cy="1259608"/>
          </a:xfrm>
          <a:prstGeom prst="rect">
            <a:avLst/>
          </a:prstGeom>
        </p:spPr>
        <p:txBody>
          <a:bodyPr/>
          <a:lstStyle/>
          <a:p>
            <a:pPr marL="0" indent="0">
              <a:defRPr sz="2400"/>
            </a:pPr>
            <a:endParaRPr/>
          </a:p>
        </p:txBody>
      </p:sp>
      <p:pic>
        <p:nvPicPr>
          <p:cNvPr id="25" name="Picture 6" descr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6082" y="5742909"/>
            <a:ext cx="3238501" cy="419101"/>
          </a:xfrm>
          <a:prstGeom prst="rect">
            <a:avLst/>
          </a:prstGeom>
          <a:ln w="12700">
            <a:miter lim="400000"/>
          </a:ln>
        </p:spPr>
      </p:pic>
      <p:sp>
        <p:nvSpPr>
          <p:cNvPr id="2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4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3" name="Click To Edit Master Title Style"/>
          <p:cNvSpPr txBox="1">
            <a:spLocks noGrp="1"/>
          </p:cNvSpPr>
          <p:nvPr>
            <p:ph type="title" hasCustomPrompt="1"/>
          </p:nvPr>
        </p:nvSpPr>
        <p:spPr>
          <a:xfrm>
            <a:off x="813174" y="2541806"/>
            <a:ext cx="10334626" cy="1947461"/>
          </a:xfrm>
          <a:prstGeom prst="rect">
            <a:avLst/>
          </a:prstGeom>
        </p:spPr>
        <p:txBody>
          <a:bodyPr anchor="t"/>
          <a:lstStyle>
            <a:lvl1pPr>
              <a:defRPr sz="6000">
                <a:solidFill>
                  <a:srgbClr val="FFFFFF"/>
                </a:solidFill>
              </a:defRPr>
            </a:lvl1pPr>
          </a:lstStyle>
          <a:p>
            <a:r>
              <a:t>Click To Edit Master Title Style</a:t>
            </a:r>
          </a:p>
        </p:txBody>
      </p:sp>
      <p:sp>
        <p:nvSpPr>
          <p:cNvPr id="4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13174" y="4501443"/>
            <a:ext cx="10334626" cy="1259608"/>
          </a:xfrm>
          <a:prstGeom prst="rect">
            <a:avLst/>
          </a:prstGeom>
        </p:spPr>
        <p:txBody>
          <a:bodyPr/>
          <a:lstStyle>
            <a:lvl1pPr marL="0" indent="0">
              <a:defRPr sz="2400">
                <a:solidFill>
                  <a:srgbClr val="FFFFFF"/>
                </a:solidFill>
              </a:defRPr>
            </a:lvl1pPr>
            <a:lvl2pPr marL="0" indent="457200">
              <a:buSzTx/>
              <a:buNone/>
              <a:defRPr sz="2400">
                <a:solidFill>
                  <a:srgbClr val="FFFFFF"/>
                </a:solidFill>
              </a:defRPr>
            </a:lvl2pPr>
            <a:lvl3pPr marL="0" indent="914400">
              <a:buSzTx/>
              <a:buNone/>
              <a:defRPr sz="2400">
                <a:solidFill>
                  <a:srgbClr val="FFFFFF"/>
                </a:solidFill>
              </a:defRPr>
            </a:lvl3pPr>
            <a:lvl4pPr marL="0" indent="1371600">
              <a:buSzTx/>
              <a:buNone/>
              <a:defRPr sz="2400">
                <a:solidFill>
                  <a:srgbClr val="FFFFFF"/>
                </a:solidFill>
              </a:defRPr>
            </a:lvl4pPr>
            <a:lvl5pPr marL="0" indent="1828800">
              <a:buSzTx/>
              <a:buNone/>
              <a:defRPr sz="2400"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Section Header_Print-friendly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52" name="Click To Edit Master Title Style"/>
          <p:cNvSpPr txBox="1">
            <a:spLocks noGrp="1"/>
          </p:cNvSpPr>
          <p:nvPr>
            <p:ph type="title" hasCustomPrompt="1"/>
          </p:nvPr>
        </p:nvSpPr>
        <p:spPr>
          <a:xfrm>
            <a:off x="813174" y="2541806"/>
            <a:ext cx="10334626" cy="1947461"/>
          </a:xfrm>
          <a:prstGeom prst="rect">
            <a:avLst/>
          </a:prstGeom>
        </p:spPr>
        <p:txBody>
          <a:bodyPr anchor="t"/>
          <a:lstStyle>
            <a:lvl1pPr>
              <a:defRPr sz="6000"/>
            </a:lvl1pPr>
          </a:lstStyle>
          <a:p>
            <a:r>
              <a:t>Click To Edit Master Title Style</a:t>
            </a:r>
          </a:p>
        </p:txBody>
      </p:sp>
      <p:sp>
        <p:nvSpPr>
          <p:cNvPr id="5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13174" y="4501443"/>
            <a:ext cx="10334626" cy="1259608"/>
          </a:xfrm>
          <a:prstGeom prst="rect">
            <a:avLst/>
          </a:prstGeom>
        </p:spPr>
        <p:txBody>
          <a:bodyPr/>
          <a:lstStyle>
            <a:lvl1pPr marL="0" indent="0">
              <a:defRPr sz="2400"/>
            </a:lvl1pPr>
            <a:lvl2pPr marL="0" indent="457200">
              <a:buSzTx/>
              <a:buNone/>
              <a:defRPr sz="2400"/>
            </a:lvl2pPr>
            <a:lvl3pPr marL="0" indent="914400">
              <a:buSzTx/>
              <a:buNone/>
              <a:defRPr sz="2400"/>
            </a:lvl3pPr>
            <a:lvl4pPr marL="0" indent="1371600">
              <a:buSzTx/>
              <a:buNone/>
              <a:defRPr sz="2400"/>
            </a:lvl4pPr>
            <a:lvl5pPr marL="0" indent="1828800">
              <a:buSzTx/>
              <a:buNone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1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715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buSzPct val="100000"/>
              <a:buFont typeface="Arial"/>
              <a:buChar char="•"/>
            </a:lvl1pPr>
            <a:lvl2pPr>
              <a:buFont typeface="Arial"/>
            </a:lvl2pPr>
            <a:lvl3pPr>
              <a:buFont typeface="Arial"/>
            </a:lvl3pPr>
            <a:lvl4pPr>
              <a:buFont typeface="Arial"/>
            </a:lvl4pPr>
            <a:lvl5pPr>
              <a:buFont typeface="Arial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Title Text"/>
          <p:cNvSpPr txBox="1">
            <a:spLocks noGrp="1"/>
          </p:cNvSpPr>
          <p:nvPr>
            <p:ph type="title"/>
          </p:nvPr>
        </p:nvSpPr>
        <p:spPr>
          <a:xfrm>
            <a:off x="5715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7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571500" y="1681163"/>
            <a:ext cx="5157788" cy="823913"/>
          </a:xfrm>
          <a:prstGeom prst="rect">
            <a:avLst/>
          </a:prstGeom>
        </p:spPr>
        <p:txBody>
          <a:bodyPr anchor="b"/>
          <a:lstStyle>
            <a:lvl1pPr marL="0" indent="0">
              <a:defRPr sz="2400" b="1"/>
            </a:lvl1pPr>
            <a:lvl2pPr marL="0" indent="457200">
              <a:buSzTx/>
              <a:buNone/>
              <a:defRPr sz="2400" b="1"/>
            </a:lvl2pPr>
            <a:lvl3pPr marL="0" indent="914400">
              <a:buSzTx/>
              <a:buNone/>
              <a:defRPr sz="2400" b="1"/>
            </a:lvl3pPr>
            <a:lvl4pPr marL="0" indent="1371600">
              <a:buSzTx/>
              <a:buNone/>
              <a:defRPr sz="2400" b="1"/>
            </a:lvl4pPr>
            <a:lvl5pPr marL="0" indent="1828800">
              <a:buSzTx/>
              <a:buNone/>
              <a:defRPr sz="24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1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6096000" y="1681163"/>
            <a:ext cx="5183188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defRPr sz="2400" b="1"/>
            </a:pPr>
            <a:endParaRPr/>
          </a:p>
        </p:txBody>
      </p:sp>
      <p:sp>
        <p:nvSpPr>
          <p:cNvPr id="7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8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95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/>
          <a:lstStyle>
            <a:lvl1pPr>
              <a:buSzPct val="100000"/>
              <a:buFont typeface="Arial"/>
              <a:buChar char="•"/>
              <a:defRPr sz="3200"/>
            </a:lvl1pPr>
            <a:lvl2pPr marL="718457" indent="-261257">
              <a:buFont typeface="Arial"/>
              <a:defRPr sz="3200"/>
            </a:lvl2pPr>
            <a:lvl3pPr marL="1219200" indent="-304800">
              <a:buFont typeface="Arial"/>
              <a:defRPr sz="3200"/>
            </a:lvl3pPr>
            <a:lvl4pPr marL="1737360" indent="-365760">
              <a:buFont typeface="Arial"/>
              <a:defRPr sz="3200"/>
            </a:lvl4pPr>
            <a:lvl5pPr marL="2194560" indent="-365760">
              <a:buFont typeface="Arial"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6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839787" y="2057400"/>
            <a:ext cx="3932238" cy="3811588"/>
          </a:xfrm>
          <a:prstGeom prst="rect">
            <a:avLst/>
          </a:prstGeom>
        </p:spPr>
        <p:txBody>
          <a:bodyPr/>
          <a:lstStyle/>
          <a:p>
            <a:pPr marL="0" indent="0">
              <a:defRPr sz="1600"/>
            </a:pPr>
            <a:endParaRPr/>
          </a:p>
        </p:txBody>
      </p:sp>
      <p:sp>
        <p:nvSpPr>
          <p:cNvPr id="9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571500" y="365125"/>
            <a:ext cx="110490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571500" y="1825625"/>
            <a:ext cx="11049000" cy="42071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466537" y="6431384"/>
            <a:ext cx="153964" cy="135547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ctr">
            <a:spAutoFit/>
          </a:bodyPr>
          <a:lstStyle>
            <a:lvl1pPr algn="r">
              <a:defRPr sz="10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8" r:id="rId9"/>
    <p:sldLayoutId id="2147483659" r:id="rId10"/>
    <p:sldLayoutId id="2147483660" r:id="rId11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PHENIX status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sPHENIX status</a:t>
            </a:r>
          </a:p>
        </p:txBody>
      </p:sp>
      <p:sp>
        <p:nvSpPr>
          <p:cNvPr id="127" name="RHC time meeting &amp; RHIC coordination meeting…"/>
          <p:cNvSpPr txBox="1">
            <a:spLocks noGrp="1"/>
          </p:cNvSpPr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Shutdown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Time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meeting &amp; RHIC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oordination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eeting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Apr.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2024</a:t>
            </a:r>
          </a:p>
        </p:txBody>
      </p:sp>
      <p:sp>
        <p:nvSpPr>
          <p:cNvPr id="128" name="Text Placeholder 4"/>
          <p:cNvSpPr>
            <a:spLocks noGrp="1"/>
          </p:cNvSpPr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pPr marL="0" indent="0">
              <a:defRPr sz="2400">
                <a:solidFill>
                  <a:srgbClr val="FFFFFF"/>
                </a:solidFill>
              </a:defRPr>
            </a:pP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Kin Yip</a:t>
            </a:r>
          </a:p>
          <a:p>
            <a:pPr marL="0" indent="0">
              <a:defRPr sz="2400">
                <a:solidFill>
                  <a:srgbClr val="FFFFFF"/>
                </a:solidFill>
              </a:defRPr>
            </a:pP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sPHENIX Director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Operations 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TPC status"/>
          <p:cNvSpPr txBox="1">
            <a:spLocks noGrp="1"/>
          </p:cNvSpPr>
          <p:nvPr>
            <p:ph type="title"/>
          </p:nvPr>
        </p:nvSpPr>
        <p:spPr>
          <a:xfrm>
            <a:off x="313943" y="-332392"/>
            <a:ext cx="11673841" cy="132556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3800" dirty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sPHENIX Detector</a:t>
            </a:r>
            <a:r>
              <a:rPr sz="3800" dirty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status</a:t>
            </a:r>
            <a:r>
              <a:rPr lang="en-US" sz="3800" dirty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 </a:t>
            </a:r>
            <a:r>
              <a:rPr lang="en-US" sz="3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on schedule for Apr. 15</a:t>
            </a:r>
            <a:endParaRPr sz="38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1" name="Google Shape;108;p21"/>
          <p:cNvSpPr txBox="1">
            <a:spLocks noGrp="1"/>
          </p:cNvSpPr>
          <p:nvPr>
            <p:ph type="body" sz="half" idx="1"/>
          </p:nvPr>
        </p:nvSpPr>
        <p:spPr>
          <a:xfrm>
            <a:off x="194691" y="626041"/>
            <a:ext cx="11987784" cy="6374833"/>
          </a:xfrm>
          <a:prstGeom prst="rect">
            <a:avLst/>
          </a:prstGeom>
          <a:solidFill>
            <a:schemeClr val="bg1"/>
          </a:solidFill>
        </p:spPr>
        <p:txBody>
          <a:bodyPr>
            <a:normAutofit lnSpcReduction="10000"/>
          </a:bodyPr>
          <a:lstStyle/>
          <a:p>
            <a:pPr marL="138685" indent="-342900" defTabSz="612648">
              <a:spcBef>
                <a:spcPts val="600"/>
              </a:spcBef>
              <a:buFont typeface="Arial" panose="020B0604020202020204" pitchFamily="34" charset="0"/>
              <a:buChar char="•"/>
              <a:defRPr sz="2144"/>
            </a:pPr>
            <a:r>
              <a:rPr lang="en-US" dirty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 Sort-Out-Boxes have been installed and are now being tested/used (firmware transmission) together with the rest of TPC electronics.</a:t>
            </a:r>
          </a:p>
          <a:p>
            <a:pPr marL="0" indent="0" defTabSz="612648">
              <a:spcBef>
                <a:spcPts val="600"/>
              </a:spcBef>
              <a:defRPr sz="2144"/>
            </a:pPr>
            <a:endParaRPr lang="en-US" dirty="0">
              <a:solidFill>
                <a:srgbClr val="0066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defTabSz="612648">
              <a:spcBef>
                <a:spcPts val="600"/>
              </a:spcBef>
              <a:buFont typeface="Arial" panose="020B0604020202020204" pitchFamily="34" charset="0"/>
              <a:buChar char="•"/>
              <a:defRPr sz="2144"/>
            </a:pPr>
            <a:r>
              <a:rPr lang="en-US" altLang="zh-TW" dirty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the tunnel, we have done maintenance/repair work on background counters.</a:t>
            </a:r>
          </a:p>
          <a:p>
            <a:pPr marL="838200" lvl="1" indent="-342900" defTabSz="612648">
              <a:spcBef>
                <a:spcPts val="600"/>
              </a:spcBef>
              <a:buFont typeface="Arial" panose="020B0604020202020204" pitchFamily="34" charset="0"/>
              <a:buChar char="•"/>
              <a:defRPr sz="2144"/>
            </a:pPr>
            <a:r>
              <a:rPr lang="en-US" altLang="zh-TW" sz="2140" dirty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match the crossing-angle </a:t>
            </a:r>
            <a:r>
              <a:rPr lang="en-US" altLang="zh-TW" sz="214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Run 2024, </a:t>
            </a:r>
            <a:r>
              <a:rPr lang="en-US" altLang="zh-TW" sz="2140" dirty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we’ll move the ZDC/SMD 1.8 cm horizontally.</a:t>
            </a:r>
          </a:p>
          <a:p>
            <a:pPr marL="342900" indent="-342900" defTabSz="612648">
              <a:spcBef>
                <a:spcPts val="600"/>
              </a:spcBef>
              <a:buFont typeface="Arial" panose="020B0604020202020204" pitchFamily="34" charset="0"/>
              <a:buChar char="•"/>
              <a:defRPr sz="2144"/>
            </a:pPr>
            <a:endParaRPr lang="en-US" dirty="0">
              <a:solidFill>
                <a:srgbClr val="0066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8685" indent="-342900" defTabSz="612648">
              <a:spcBef>
                <a:spcPts val="600"/>
              </a:spcBef>
              <a:buFont typeface="Arial" panose="020B0604020202020204" pitchFamily="34" charset="0"/>
              <a:buChar char="•"/>
              <a:defRPr sz="2144"/>
            </a:pPr>
            <a:r>
              <a:rPr lang="en-US" dirty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have spent some time in dealing with the cooling systems for TPC/MVTX/INTT. </a:t>
            </a:r>
          </a:p>
          <a:p>
            <a:pPr marL="633985" lvl="1" indent="-342900" defTabSz="612648">
              <a:spcBef>
                <a:spcPts val="600"/>
              </a:spcBef>
              <a:buFont typeface="Arial" panose="020B0604020202020204" pitchFamily="34" charset="0"/>
              <a:buChar char="•"/>
              <a:defRPr sz="2144"/>
            </a:pPr>
            <a:r>
              <a:rPr lang="en-US" dirty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INTT and MVTX switched back to the algaecide that we used previously.</a:t>
            </a:r>
          </a:p>
          <a:p>
            <a:pPr marL="342900" indent="-342900" defTabSz="612648">
              <a:spcBef>
                <a:spcPts val="600"/>
              </a:spcBef>
              <a:buFont typeface="Arial" panose="020B0604020202020204" pitchFamily="34" charset="0"/>
              <a:buChar char="•"/>
              <a:defRPr sz="2144"/>
            </a:pPr>
            <a:endParaRPr lang="en-US" dirty="0">
              <a:solidFill>
                <a:srgbClr val="0066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defTabSz="612648">
              <a:spcBef>
                <a:spcPts val="600"/>
              </a:spcBef>
              <a:buFont typeface="Arial" panose="020B0604020202020204" pitchFamily="34" charset="0"/>
              <a:buChar char="•"/>
              <a:defRPr sz="2144"/>
            </a:pPr>
            <a:r>
              <a:rPr lang="en-US" dirty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Continue to optimize the DAQ with HCAL, EMCAL, TPC, TPOT … + Global Level 1.</a:t>
            </a:r>
          </a:p>
          <a:p>
            <a:pPr marL="342900" indent="-342900" defTabSz="612648">
              <a:spcBef>
                <a:spcPts val="600"/>
              </a:spcBef>
              <a:buFont typeface="Arial" panose="020B0604020202020204" pitchFamily="34" charset="0"/>
              <a:buChar char="•"/>
              <a:defRPr sz="2144"/>
            </a:pPr>
            <a:endParaRPr lang="en-US" dirty="0">
              <a:solidFill>
                <a:srgbClr val="0066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defTabSz="612648">
              <a:spcBef>
                <a:spcPts val="600"/>
              </a:spcBef>
              <a:buFont typeface="Arial" panose="020B0604020202020204" pitchFamily="34" charset="0"/>
              <a:buChar char="•"/>
              <a:defRPr sz="2144"/>
            </a:pPr>
            <a:r>
              <a:rPr lang="en-US" dirty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Magnet is waiting to be cooled to 45 K … right now, it’s still ~80 K.</a:t>
            </a:r>
          </a:p>
          <a:p>
            <a:pPr marL="838200" lvl="1" indent="-342900" defTabSz="612648">
              <a:spcBef>
                <a:spcPts val="600"/>
              </a:spcBef>
              <a:buFont typeface="Arial" panose="020B0604020202020204" pitchFamily="34" charset="0"/>
              <a:buChar char="•"/>
              <a:defRPr sz="2144"/>
            </a:pPr>
            <a:r>
              <a:rPr lang="en-US" dirty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We’ve surveyed the pole-tip door to prepare for the installation of MVTX absorber later in the run.</a:t>
            </a:r>
          </a:p>
          <a:p>
            <a:pPr marL="838200" lvl="1" indent="-342900" defTabSz="612648">
              <a:spcBef>
                <a:spcPts val="600"/>
              </a:spcBef>
              <a:buFont typeface="Arial" panose="020B0604020202020204" pitchFamily="34" charset="0"/>
              <a:buChar char="•"/>
              <a:defRPr sz="2144"/>
            </a:pPr>
            <a:r>
              <a:rPr lang="en-US" dirty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have also installed some Hall-probes to monitor magnetic field.</a:t>
            </a:r>
          </a:p>
          <a:p>
            <a:pPr marL="838200" lvl="1" indent="-342900" defTabSz="612648">
              <a:spcBef>
                <a:spcPts val="600"/>
              </a:spcBef>
              <a:buFont typeface="Arial" panose="020B0604020202020204" pitchFamily="34" charset="0"/>
              <a:buChar char="•"/>
              <a:defRPr sz="2144"/>
            </a:pPr>
            <a:endParaRPr lang="en-US" dirty="0">
              <a:solidFill>
                <a:srgbClr val="0066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defTabSz="612648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44"/>
            </a:pPr>
            <a:r>
              <a:rPr lang="en-US" dirty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the last few weeks, we have noticed multiple instances that “RA” in 1008 (8GE1) changed to “A≠B” error.  ACG has tried to fix this problem but it’s still lingering (as I noticed it Monday/Apr. 1 morning).  If this is not completely fixed , RHIC beam may be aborted during the run due to this error.</a:t>
            </a:r>
          </a:p>
        </p:txBody>
      </p:sp>
      <p:sp>
        <p:nvSpPr>
          <p:cNvPr id="13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493499" y="6431384"/>
            <a:ext cx="127001" cy="13554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2</a:t>
            </a:fld>
            <a:endParaRPr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F6DA0A0-F59B-315F-2E2A-3CDCA18C8CD3}"/>
              </a:ext>
            </a:extLst>
          </p:cNvPr>
          <p:cNvSpPr txBox="1"/>
          <p:nvPr/>
        </p:nvSpPr>
        <p:spPr>
          <a:xfrm>
            <a:off x="3075940" y="3208774"/>
            <a:ext cx="6151880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US" b="0" dirty="0">
                <a:effectLst/>
              </a:rPr>
              <a:t>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5736016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C651F92D-9E0E-0F52-ECE6-37308486D8F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0058" y="3423948"/>
            <a:ext cx="6379029" cy="3548818"/>
          </a:xfrm>
          <a:prstGeom prst="rect">
            <a:avLst/>
          </a:prstGeom>
        </p:spPr>
      </p:pic>
      <p:sp>
        <p:nvSpPr>
          <p:cNvPr id="130" name="TPC status"/>
          <p:cNvSpPr txBox="1">
            <a:spLocks noGrp="1"/>
          </p:cNvSpPr>
          <p:nvPr>
            <p:ph type="title"/>
          </p:nvPr>
        </p:nvSpPr>
        <p:spPr>
          <a:xfrm>
            <a:off x="275498" y="4877674"/>
            <a:ext cx="5706202" cy="132556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3000" dirty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Triggered by “horizontal </a:t>
            </a:r>
            <a:r>
              <a:rPr lang="en-US" sz="300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tracks”</a:t>
            </a:r>
            <a:br>
              <a:rPr lang="en-US" sz="300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00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(in HCAL)</a:t>
            </a:r>
            <a:endParaRPr sz="30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493499" y="6431384"/>
            <a:ext cx="127001" cy="13554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3</a:t>
            </a:fld>
            <a:endParaRPr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F6DA0A0-F59B-315F-2E2A-3CDCA18C8CD3}"/>
              </a:ext>
            </a:extLst>
          </p:cNvPr>
          <p:cNvSpPr txBox="1"/>
          <p:nvPr/>
        </p:nvSpPr>
        <p:spPr>
          <a:xfrm>
            <a:off x="3075940" y="3208774"/>
            <a:ext cx="6151880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US" b="0" dirty="0">
                <a:effectLst/>
              </a:rPr>
              <a:t> </a:t>
            </a:r>
            <a:endParaRPr lang="en-US" dirty="0"/>
          </a:p>
        </p:txBody>
      </p:sp>
      <p:pic>
        <p:nvPicPr>
          <p:cNvPr id="5" name="Picture 4" descr="A diagram of a diagram&#10;&#10;Description automatically generated with medium confidence">
            <a:extLst>
              <a:ext uri="{FF2B5EF4-FFF2-40B4-BE49-F238E27FC236}">
                <a16:creationId xmlns:a16="http://schemas.microsoft.com/office/drawing/2014/main" id="{13D0FED2-EB4B-A91B-7341-B37F34169A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83" y="1161"/>
            <a:ext cx="9764486" cy="4915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668509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493499" y="6431384"/>
            <a:ext cx="127001" cy="13554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4</a:t>
            </a:fld>
            <a:endParaRPr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F6DA0A0-F59B-315F-2E2A-3CDCA18C8CD3}"/>
              </a:ext>
            </a:extLst>
          </p:cNvPr>
          <p:cNvSpPr txBox="1"/>
          <p:nvPr/>
        </p:nvSpPr>
        <p:spPr>
          <a:xfrm>
            <a:off x="3075940" y="3208774"/>
            <a:ext cx="6151880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US" b="0" dirty="0">
                <a:effectLst/>
              </a:rPr>
              <a:t> 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F350167-0988-E5B0-188E-1F706B4BEE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98425"/>
            <a:ext cx="11049000" cy="1325563"/>
          </a:xfrm>
        </p:spPr>
        <p:txBody>
          <a:bodyPr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BACKUP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A588569-C0E7-A4A2-6527-9D0718107D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8448" y="1285875"/>
            <a:ext cx="10483478" cy="493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29591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BNL">
  <a:themeElements>
    <a:clrScheme name="BNL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105C78"/>
      </a:accent1>
      <a:accent2>
        <a:srgbClr val="00ADDC"/>
      </a:accent2>
      <a:accent3>
        <a:srgbClr val="B2D33B"/>
      </a:accent3>
      <a:accent4>
        <a:srgbClr val="F68B1F"/>
      </a:accent4>
      <a:accent5>
        <a:srgbClr val="B72467"/>
      </a:accent5>
      <a:accent6>
        <a:srgbClr val="FFCD34"/>
      </a:accent6>
      <a:hlink>
        <a:srgbClr val="0000FF"/>
      </a:hlink>
      <a:folHlink>
        <a:srgbClr val="FF00FF"/>
      </a:folHlink>
    </a:clrScheme>
    <a:fontScheme name="BNL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BN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BNL">
  <a:themeElements>
    <a:clrScheme name="BNL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105C78"/>
      </a:accent1>
      <a:accent2>
        <a:srgbClr val="00ADDC"/>
      </a:accent2>
      <a:accent3>
        <a:srgbClr val="B2D33B"/>
      </a:accent3>
      <a:accent4>
        <a:srgbClr val="F68B1F"/>
      </a:accent4>
      <a:accent5>
        <a:srgbClr val="B72467"/>
      </a:accent5>
      <a:accent6>
        <a:srgbClr val="FFCD34"/>
      </a:accent6>
      <a:hlink>
        <a:srgbClr val="0000FF"/>
      </a:hlink>
      <a:folHlink>
        <a:srgbClr val="FF00FF"/>
      </a:folHlink>
    </a:clrScheme>
    <a:fontScheme name="BNL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BN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ate xmlns="46d32cf5-67aa-4169-8b5a-b88b5954077c">2024-02-21T14:12:02+00:00</Date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E72DF185586794B9FD90DFA27274EE3" ma:contentTypeVersion="13" ma:contentTypeDescription="Create a new document." ma:contentTypeScope="" ma:versionID="c64e1d17e88f2b7efb4dea87ed51cde5">
  <xsd:schema xmlns:xsd="http://www.w3.org/2001/XMLSchema" xmlns:xs="http://www.w3.org/2001/XMLSchema" xmlns:p="http://schemas.microsoft.com/office/2006/metadata/properties" xmlns:ns2="46d32cf5-67aa-4169-8b5a-b88b5954077c" xmlns:ns3="a15366be-a11d-406f-97c0-25efe51bccc8" targetNamespace="http://schemas.microsoft.com/office/2006/metadata/properties" ma:root="true" ma:fieldsID="8c1823be4573f49d13bfd99609298735" ns2:_="" ns3:_="">
    <xsd:import namespace="46d32cf5-67aa-4169-8b5a-b88b5954077c"/>
    <xsd:import namespace="a15366be-a11d-406f-97c0-25efe51bccc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Date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6d32cf5-67aa-4169-8b5a-b88b5954077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Date" ma:index="12" nillable="true" ma:displayName="Date" ma:default="[today]" ma:format="DateTime" ma:internalName="Date">
      <xsd:simpleType>
        <xsd:restriction base="dms:DateTim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7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15366be-a11d-406f-97c0-25efe51bccc8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67FC6D0-1318-4919-89B5-CF65DF79CEF6}">
  <ds:schemaRefs>
    <ds:schemaRef ds:uri="http://schemas.microsoft.com/office/2006/metadata/properties"/>
    <ds:schemaRef ds:uri="http://schemas.microsoft.com/office/infopath/2007/PartnerControls"/>
    <ds:schemaRef ds:uri="46d32cf5-67aa-4169-8b5a-b88b5954077c"/>
  </ds:schemaRefs>
</ds:datastoreItem>
</file>

<file path=customXml/itemProps2.xml><?xml version="1.0" encoding="utf-8"?>
<ds:datastoreItem xmlns:ds="http://schemas.openxmlformats.org/officeDocument/2006/customXml" ds:itemID="{E86F2207-6B5B-489E-9C4F-A860AF0407E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717D499-D297-406A-B54B-E48C4AD09B9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6d32cf5-67aa-4169-8b5a-b88b5954077c"/>
    <ds:schemaRef ds:uri="a15366be-a11d-406f-97c0-25efe51bccc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2195</TotalTime>
  <Words>277</Words>
  <Application>Microsoft Office PowerPoint</Application>
  <PresentationFormat>Widescreen</PresentationFormat>
  <Paragraphs>29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Times New Roman</vt:lpstr>
      <vt:lpstr>BNL</vt:lpstr>
      <vt:lpstr>sPHENIX status</vt:lpstr>
      <vt:lpstr>sPHENIX Detector status  on schedule for Apr. 15</vt:lpstr>
      <vt:lpstr>Triggered by “horizontal tracks” (in HCAL)</vt:lpstr>
      <vt:lpstr>BACKUP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RHIC Coordination Meeting on Mar. 19, 2024</dc:title>
  <cp:lastModifiedBy>Yip, Kin</cp:lastModifiedBy>
  <cp:revision>43</cp:revision>
  <dcterms:modified xsi:type="dcterms:W3CDTF">2024-04-02T15:11:15Z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0x0101009E72DF185586794B9FD90DFA27274EE3</vt:lpwstr>
  </property>
</Properties>
</file>