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d45a52a37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d45a52a37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d45a52a37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d45a52a37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d45a52a37_3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d45a52a37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d45a52a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d45a52a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45a52a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45a52a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d45a52a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d45a52a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d45a52a3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d45a52a3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45a52a3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45a52a3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d45a52a3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d45a52a3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d45a52a37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d45a52a3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d45a52a37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d45a52a37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fTOF Sensor and bonding and ASIC planning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Mathieu Benoit, Wei Li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Electronics - Schedule Development and WP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105800"/>
            <a:ext cx="4571998" cy="174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529" y="1669350"/>
            <a:ext cx="4419599" cy="259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929100"/>
            <a:ext cx="4571998" cy="188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Assembly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145575" y="700500"/>
            <a:ext cx="8520600" cy="4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t/>
            </a:r>
            <a:endParaRPr b="1" sz="1929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90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929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850" y="1451037"/>
            <a:ext cx="4891500" cy="25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and Installation (work in progress)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25" y="959500"/>
            <a:ext cx="2742724" cy="18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37" y="3271275"/>
            <a:ext cx="2934711" cy="18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275" y="1715175"/>
            <a:ext cx="3085951" cy="207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4"/>
          <p:cNvCxnSpPr/>
          <p:nvPr/>
        </p:nvCxnSpPr>
        <p:spPr>
          <a:xfrm>
            <a:off x="3017875" y="2337475"/>
            <a:ext cx="798900" cy="41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4"/>
          <p:cNvCxnSpPr/>
          <p:nvPr/>
        </p:nvCxnSpPr>
        <p:spPr>
          <a:xfrm flipH="1" rot="10800000">
            <a:off x="2236725" y="3674700"/>
            <a:ext cx="116700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4"/>
          <p:cNvCxnSpPr/>
          <p:nvPr/>
        </p:nvCxnSpPr>
        <p:spPr>
          <a:xfrm flipH="1" rot="10800000">
            <a:off x="6781851" y="2934387"/>
            <a:ext cx="20706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24"/>
          <p:cNvSpPr txBox="1"/>
          <p:nvPr/>
        </p:nvSpPr>
        <p:spPr>
          <a:xfrm>
            <a:off x="6595685" y="2539534"/>
            <a:ext cx="228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installation to ePIC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275625" y="654700"/>
            <a:ext cx="47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Mounting patch panels, cables, cooling manifold etc.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356025" y="2860000"/>
            <a:ext cx="266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of modules onto the cooling and support structure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79675" y="158025"/>
            <a:ext cx="381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TOF geometry and implications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74700" y="1333750"/>
            <a:ext cx="487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Covering R = ~ 6 to 60 cm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~ </a:t>
            </a:r>
            <a:r>
              <a:rPr lang="en"/>
              <a:t>2.2 m</a:t>
            </a:r>
            <a:r>
              <a:rPr baseline="30000" lang="en"/>
              <a:t>2</a:t>
            </a:r>
            <a:r>
              <a:rPr lang="en"/>
              <a:t> of sensor/ASIC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5000-6000 sensors, bonding to be produced/performed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Service Hybrid location still in discussion 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Placement in acceptance or at periphery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Need to be optimized for material budget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Sensor ASIC hybridation method could make use of low-cost bonding technique (500 µm pitch)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Need to quickly investigate possible cost reduction via low-cost bonding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875" y="102100"/>
            <a:ext cx="2990174" cy="24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881" y="2496225"/>
            <a:ext cx="2668170" cy="25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TOF work packages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Sensor and sensor-ASIC integration 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Sensor (500x500µm</a:t>
            </a:r>
            <a:r>
              <a:rPr baseline="30000" lang="en" sz="1600"/>
              <a:t>2 </a:t>
            </a:r>
            <a:r>
              <a:rPr lang="en" sz="1600"/>
              <a:t>pixels , 30µm, 25 ps resolution)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Sensor-ASIC integration (hybridization to ASIC)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Front-end Electronics 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ASIC (Design, prototyping,production, probing and dicing(?))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Flex module PCB (Design, prototyping and production)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Service hybrid </a:t>
            </a:r>
            <a:r>
              <a:rPr lang="en" sz="1600"/>
              <a:t>(Design, prototyping and production)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Detector Module  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Module mechanical structure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Module assembly </a:t>
            </a:r>
            <a:endParaRPr sz="1600"/>
          </a:p>
        </p:txBody>
      </p:sp>
      <p:sp>
        <p:nvSpPr>
          <p:cNvPr id="70" name="Google Shape;70;p15"/>
          <p:cNvSpPr txBox="1"/>
          <p:nvPr/>
        </p:nvSpPr>
        <p:spPr>
          <a:xfrm>
            <a:off x="98525" y="42907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Schedule is very preliminary and in development. All elements need to be logically tied.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</a:t>
            </a:r>
            <a:r>
              <a:rPr lang="en"/>
              <a:t>development</a:t>
            </a:r>
            <a:r>
              <a:rPr lang="en"/>
              <a:t>	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45575" y="700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3 phases</a:t>
            </a:r>
            <a:r>
              <a:rPr lang="en" sz="1929"/>
              <a:t> for sensors, ASIC, ASIC-Sensor integration</a:t>
            </a:r>
            <a:endParaRPr sz="1929"/>
          </a:p>
          <a:p>
            <a:pPr indent="-3295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○"/>
            </a:pPr>
            <a:r>
              <a:rPr b="1" lang="en" sz="1590"/>
              <a:t>Prototyping and site preparation </a:t>
            </a:r>
            <a:endParaRPr b="1"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Design, production and testing of prototypes for final design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Elaboration, procurement and </a:t>
            </a:r>
            <a:r>
              <a:rPr lang="en" sz="1590"/>
              <a:t>commissioning</a:t>
            </a:r>
            <a:r>
              <a:rPr lang="en" sz="1590"/>
              <a:t> of test benches for production 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Documentation of production procedure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Procurement of (pre)-production sensor/ASIC/bonding</a:t>
            </a:r>
            <a:endParaRPr b="1" sz="1590">
              <a:solidFill>
                <a:srgbClr val="FF0000"/>
              </a:solidFill>
            </a:endParaRPr>
          </a:p>
          <a:p>
            <a:pPr indent="-3295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90"/>
              <a:buChar char="○"/>
            </a:pPr>
            <a:r>
              <a:rPr b="1" lang="en" sz="1590">
                <a:solidFill>
                  <a:srgbClr val="FF0000"/>
                </a:solidFill>
              </a:rPr>
              <a:t>Final Design Review (FDR)</a:t>
            </a:r>
            <a:endParaRPr b="1" sz="1590">
              <a:solidFill>
                <a:srgbClr val="FF0000"/>
              </a:solidFill>
            </a:endParaRPr>
          </a:p>
          <a:p>
            <a:pPr indent="-3295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○"/>
            </a:pPr>
            <a:r>
              <a:rPr b="1" lang="en" sz="1590"/>
              <a:t>Pre-production (10% of needed output (spares) )</a:t>
            </a:r>
            <a:endParaRPr b="1"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Reception of sensor/ASIC/bonded assembly 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QA/QC, cataloging of </a:t>
            </a:r>
            <a:r>
              <a:rPr lang="en" sz="1590"/>
              <a:t>sensor/ASIC/bonded assembly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Packaging and shipping to bonding vendor/Module assembly sites </a:t>
            </a:r>
            <a:endParaRPr sz="1590"/>
          </a:p>
          <a:p>
            <a:pPr indent="-3295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90"/>
              <a:buChar char="○"/>
            </a:pPr>
            <a:r>
              <a:rPr b="1" lang="en" sz="1590">
                <a:solidFill>
                  <a:srgbClr val="FF0000"/>
                </a:solidFill>
              </a:rPr>
              <a:t>Production Readiness Review (PRR) </a:t>
            </a:r>
            <a:endParaRPr b="1" sz="1590">
              <a:solidFill>
                <a:srgbClr val="FF0000"/>
              </a:solidFill>
            </a:endParaRPr>
          </a:p>
          <a:p>
            <a:pPr indent="-3295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○"/>
            </a:pPr>
            <a:r>
              <a:rPr b="1" lang="en" sz="1590"/>
              <a:t>Production (90% of needed output)</a:t>
            </a:r>
            <a:endParaRPr b="1"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Reception of sensor/ASIC/bonded assembly 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QA/QC, cataloging of sensor/ASIC/bonded assembly</a:t>
            </a:r>
            <a:endParaRPr sz="1590"/>
          </a:p>
          <a:p>
            <a:pPr indent="-32956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0"/>
              <a:buChar char="■"/>
            </a:pPr>
            <a:r>
              <a:rPr lang="en" sz="1590"/>
              <a:t>Packaging and shipping to bonding vendor/Module assembly sites </a:t>
            </a:r>
            <a:endParaRPr sz="1590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929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WP breakdown (Sensor + bonding)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61" y="1289625"/>
            <a:ext cx="4095863" cy="31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319376"/>
            <a:ext cx="4095875" cy="3151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039275" y="4471300"/>
            <a:ext cx="55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(...)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504375" y="4563275"/>
            <a:ext cx="55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(...)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80"/>
              <a:t>QA/QC procedure for sensor and bump bonding testing </a:t>
            </a:r>
            <a:endParaRPr sz="202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37350"/>
            <a:ext cx="8600700" cy="40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42216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473">
                <a:solidFill>
                  <a:schemeClr val="dk1"/>
                </a:solidFill>
              </a:rPr>
              <a:t>The main deliverable for the sensor part of the scope is </a:t>
            </a:r>
            <a:r>
              <a:rPr b="1" lang="en" sz="4473">
                <a:solidFill>
                  <a:schemeClr val="dk1"/>
                </a:solidFill>
              </a:rPr>
              <a:t>known good sensors</a:t>
            </a:r>
            <a:r>
              <a:rPr lang="en" sz="4473">
                <a:solidFill>
                  <a:schemeClr val="dk1"/>
                </a:solidFill>
              </a:rPr>
              <a:t> , tested to meet the market survey requirements at the vendors</a:t>
            </a:r>
            <a:endParaRPr sz="4473">
              <a:solidFill>
                <a:schemeClr val="dk1"/>
              </a:solidFill>
            </a:endParaRPr>
          </a:p>
          <a:p>
            <a:pPr indent="-34221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473">
                <a:solidFill>
                  <a:schemeClr val="dk1"/>
                </a:solidFill>
              </a:rPr>
              <a:t>If </a:t>
            </a:r>
            <a:r>
              <a:rPr lang="en" sz="4473">
                <a:solidFill>
                  <a:schemeClr val="dk1"/>
                </a:solidFill>
              </a:rPr>
              <a:t>vendor cannot provide known good sensors (diced), need to plan IV/CV measurement for each unit </a:t>
            </a:r>
            <a:endParaRPr sz="4473">
              <a:solidFill>
                <a:schemeClr val="dk1"/>
              </a:solidFill>
            </a:endParaRPr>
          </a:p>
          <a:p>
            <a:pPr indent="-34221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473">
                <a:solidFill>
                  <a:schemeClr val="dk1"/>
                </a:solidFill>
              </a:rPr>
              <a:t>Dicing and UBM need to be handled at vendor, or added to schedule after wafer reception </a:t>
            </a:r>
            <a:endParaRPr sz="4473">
              <a:solidFill>
                <a:schemeClr val="dk1"/>
              </a:solidFill>
            </a:endParaRPr>
          </a:p>
          <a:p>
            <a:pPr indent="-342216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473">
                <a:solidFill>
                  <a:schemeClr val="dk1"/>
                </a:solidFill>
              </a:rPr>
              <a:t>Sensor probably need testing after dicing </a:t>
            </a:r>
            <a:endParaRPr sz="4473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2448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875">
                <a:solidFill>
                  <a:schemeClr val="dk1"/>
                </a:solidFill>
              </a:rPr>
              <a:t>The testing done on sites covers the test</a:t>
            </a:r>
            <a:r>
              <a:rPr b="1" lang="en" sz="4875">
                <a:solidFill>
                  <a:schemeClr val="dk1"/>
                </a:solidFill>
              </a:rPr>
              <a:t> not doable but the vendors</a:t>
            </a:r>
            <a:endParaRPr b="1" sz="4875">
              <a:solidFill>
                <a:schemeClr val="dk1"/>
              </a:solidFill>
            </a:endParaRPr>
          </a:p>
          <a:p>
            <a:pPr indent="-34228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4475">
                <a:solidFill>
                  <a:schemeClr val="dk1"/>
                </a:solidFill>
              </a:rPr>
              <a:t>Visual inspection </a:t>
            </a:r>
            <a:r>
              <a:rPr lang="en" sz="4475">
                <a:solidFill>
                  <a:schemeClr val="dk1"/>
                </a:solidFill>
              </a:rPr>
              <a:t>of the sensors after transport to the lab</a:t>
            </a:r>
            <a:endParaRPr sz="4475">
              <a:solidFill>
                <a:schemeClr val="dk1"/>
              </a:solidFill>
            </a:endParaRPr>
          </a:p>
          <a:p>
            <a:pPr indent="-34228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4475">
                <a:solidFill>
                  <a:schemeClr val="dk1"/>
                </a:solidFill>
              </a:rPr>
              <a:t>DC Characterization (IV/CV) </a:t>
            </a:r>
            <a:r>
              <a:rPr lang="en" sz="4475">
                <a:solidFill>
                  <a:schemeClr val="dk1"/>
                </a:solidFill>
              </a:rPr>
              <a:t>of a </a:t>
            </a:r>
            <a:r>
              <a:rPr b="1" lang="en" sz="4475">
                <a:solidFill>
                  <a:schemeClr val="dk1"/>
                </a:solidFill>
              </a:rPr>
              <a:t>subset of sensors </a:t>
            </a:r>
            <a:r>
              <a:rPr lang="en" sz="4475">
                <a:solidFill>
                  <a:schemeClr val="dk1"/>
                </a:solidFill>
              </a:rPr>
              <a:t>( ~2.5% selected at random + marginal samples )</a:t>
            </a:r>
            <a:endParaRPr sz="4475">
              <a:solidFill>
                <a:schemeClr val="dk1"/>
              </a:solidFill>
            </a:endParaRPr>
          </a:p>
          <a:p>
            <a:pPr indent="-34228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4475">
                <a:solidFill>
                  <a:schemeClr val="dk1"/>
                </a:solidFill>
              </a:rPr>
              <a:t>Transient analysis </a:t>
            </a:r>
            <a:r>
              <a:rPr lang="en" sz="4475">
                <a:solidFill>
                  <a:schemeClr val="dk1"/>
                </a:solidFill>
              </a:rPr>
              <a:t>with Laser test setup to extract timing, CCE (1% selected at random + marginal samples )</a:t>
            </a:r>
            <a:endParaRPr sz="4475">
              <a:solidFill>
                <a:schemeClr val="dk1"/>
              </a:solidFill>
            </a:endParaRPr>
          </a:p>
          <a:p>
            <a:pPr indent="-34228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475">
                <a:solidFill>
                  <a:schemeClr val="dk1"/>
                </a:solidFill>
              </a:rPr>
              <a:t>Repeat test after </a:t>
            </a:r>
            <a:r>
              <a:rPr b="1" lang="en" sz="4475">
                <a:solidFill>
                  <a:schemeClr val="dk1"/>
                </a:solidFill>
              </a:rPr>
              <a:t>irradiation</a:t>
            </a:r>
            <a:r>
              <a:rPr lang="en" sz="4475">
                <a:solidFill>
                  <a:schemeClr val="dk1"/>
                </a:solidFill>
              </a:rPr>
              <a:t> to verify compliance with market survey parameters</a:t>
            </a:r>
            <a:endParaRPr sz="447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Electronics - ASICs (</a:t>
            </a:r>
            <a:r>
              <a:rPr lang="en"/>
              <a:t>10/1/23-5/31/27</a:t>
            </a:r>
            <a:r>
              <a:rPr lang="en"/>
              <a:t>)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145575" y="852900"/>
            <a:ext cx="8520600" cy="4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3 steps of design and prototyping:</a:t>
            </a:r>
            <a:endParaRPr b="1" sz="1929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EICROC1 (intermediate size, TBD)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EICROC2 (full size)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EICROC3 (full size)</a:t>
            </a:r>
            <a:endParaRPr sz="1600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Wafer probing development and test </a:t>
            </a:r>
            <a:endParaRPr b="1" sz="1929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Set up probe station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Probe card development and programming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Probe tests</a:t>
            </a:r>
            <a:endParaRPr sz="1600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Preproduction (10%)</a:t>
            </a:r>
            <a:endParaRPr b="1" sz="1929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Production and QA/QC (90%)</a:t>
            </a:r>
            <a:endParaRPr b="1" sz="1929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Packaging and shipment for bump-bonding</a:t>
            </a:r>
            <a:endParaRPr sz="1929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407" y="1204653"/>
            <a:ext cx="2519351" cy="32737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6137075" y="828775"/>
            <a:ext cx="318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EICROC0 (4x4) testing at BNL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Electronics - Service Hybrids and Module PCB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145575" y="700500"/>
            <a:ext cx="8520600" cy="4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Design (10/1/23-9/30/24)</a:t>
            </a:r>
            <a:endParaRPr b="1" sz="1929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Readout Board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Power Board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Module PCB</a:t>
            </a:r>
            <a:endParaRPr sz="1600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Prototyping (10/1/24-3/31/26)</a:t>
            </a:r>
            <a:endParaRPr b="1" sz="1929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Initial Prototype (RB, PB, MPCB)</a:t>
            </a:r>
            <a:endParaRPr sz="1600"/>
          </a:p>
          <a:p>
            <a:pPr indent="-3511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" sz="1600"/>
              <a:t>Final Prototype</a:t>
            </a:r>
            <a:r>
              <a:rPr b="1" lang="en" sz="1929"/>
              <a:t> </a:t>
            </a:r>
            <a:r>
              <a:rPr lang="en" sz="1600"/>
              <a:t>(RB, PB, MPCB)</a:t>
            </a:r>
            <a:endParaRPr b="1" sz="1929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Preproduction (4/1/26-3/31/27)</a:t>
            </a:r>
            <a:endParaRPr b="1" sz="1929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10% fabrication and assembly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Electronics component procurements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QA/QC procedure development</a:t>
            </a:r>
            <a:endParaRPr sz="1600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Production and QA/QC (4/1/27-2/29/28)</a:t>
            </a:r>
            <a:endParaRPr b="1" sz="1929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90% fabrication and assembly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Production QA/QC </a:t>
            </a:r>
            <a:endParaRPr sz="1600"/>
          </a:p>
          <a:p>
            <a:pPr indent="-3302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Packaging and shipment for module assembly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29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90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929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700" y="3650149"/>
            <a:ext cx="3221926" cy="13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100" y="624300"/>
            <a:ext cx="5261702" cy="114298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6469025" y="3650150"/>
            <a:ext cx="29622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Module PCB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09" name="Google Shape;109;p20"/>
          <p:cNvCxnSpPr/>
          <p:nvPr/>
        </p:nvCxnSpPr>
        <p:spPr>
          <a:xfrm flipH="1">
            <a:off x="7851425" y="4068650"/>
            <a:ext cx="197400" cy="3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450" y="1893031"/>
            <a:ext cx="3319449" cy="14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12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Electronics - Patch Panels and Cables (10/1/23-9/30/27)</a:t>
            </a:r>
            <a:endParaRPr b="1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145575" y="1157700"/>
            <a:ext cx="8520600" cy="4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PP Design (10/1/23-5/31/25)</a:t>
            </a:r>
            <a:endParaRPr b="1" sz="1929"/>
          </a:p>
          <a:p>
            <a:pPr indent="-3511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" sz="1929"/>
              <a:t>Electrical Design</a:t>
            </a:r>
            <a:endParaRPr sz="1929"/>
          </a:p>
          <a:p>
            <a:pPr indent="-3511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" sz="1929"/>
              <a:t>Mechanical Design</a:t>
            </a:r>
            <a:endParaRPr sz="1929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PP Prototyping (6/1/25-9/30/26)</a:t>
            </a:r>
            <a:endParaRPr b="1" sz="1929"/>
          </a:p>
          <a:p>
            <a:pPr indent="-3511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" sz="1929"/>
              <a:t>Electrical Materials Prototyping and Testing</a:t>
            </a:r>
            <a:endParaRPr sz="1929"/>
          </a:p>
          <a:p>
            <a:pPr indent="-3511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" sz="1929"/>
              <a:t>Mechanical Prototyping and Testing</a:t>
            </a:r>
            <a:endParaRPr sz="1929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PP Production (10/1/26-9/30/27)</a:t>
            </a:r>
            <a:endParaRPr b="1" sz="19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29"/>
          </a:p>
          <a:p>
            <a:pPr indent="-3511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Cable Prototyping (10/1/25-9/30/26)</a:t>
            </a:r>
            <a:endParaRPr b="1" sz="1929"/>
          </a:p>
          <a:p>
            <a:pPr indent="-3511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30"/>
              <a:buChar char="●"/>
            </a:pPr>
            <a:r>
              <a:rPr b="1" lang="en" sz="1929"/>
              <a:t>Cable Production (10/1/26-9/30/27)</a:t>
            </a:r>
            <a:endParaRPr b="1" sz="1929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90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929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676" y="700500"/>
            <a:ext cx="2291100" cy="44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7957228" y="914332"/>
            <a:ext cx="65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PP</a:t>
            </a:r>
            <a:endParaRPr sz="2000"/>
          </a:p>
        </p:txBody>
      </p:sp>
      <p:cxnSp>
        <p:nvCxnSpPr>
          <p:cNvPr id="119" name="Google Shape;119;p21"/>
          <p:cNvCxnSpPr/>
          <p:nvPr/>
        </p:nvCxnSpPr>
        <p:spPr>
          <a:xfrm flipH="1">
            <a:off x="7511025" y="1180250"/>
            <a:ext cx="486900" cy="21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