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26" r:id="rId3"/>
    <p:sldId id="424" r:id="rId4"/>
    <p:sldId id="411" r:id="rId5"/>
    <p:sldId id="427" r:id="rId6"/>
    <p:sldId id="423" r:id="rId7"/>
    <p:sldId id="262" r:id="rId8"/>
    <p:sldId id="428" r:id="rId9"/>
    <p:sldId id="417" r:id="rId10"/>
    <p:sldId id="429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C00C3-A474-4D30-8F51-A481B764CB7E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F89B4-E94F-46E4-B906-C29C3B3AB6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30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A605D0-6382-B5BE-0C59-2DBE0CC1E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74227C9-4E5F-1580-1F12-AC55D4FD7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B53C1E-3546-4BE5-B403-E2636396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F19A27-1B89-076D-61D8-DD32B7DD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71CE1E-037D-FE16-CEC6-6121E5DA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2DE8-7D1E-466D-B782-A4265472A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6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C29CCE-58F2-538D-6359-5D2C8AA4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FB28450-A801-75E0-ADC1-1083E6DE7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941F19-3F78-D426-B869-9FC9B0C3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A73237-F5B6-76F5-5810-B45271CC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81E9BE-68F5-73F1-D175-D10B25A6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2DE8-7D1E-466D-B782-A4265472A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18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3D416F4-0F65-DDC7-068E-27D8FA02C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57E035-6EA1-9292-C3E1-9FF536656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781792-CF54-9498-2D40-46E2BCD1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4A73B1-B632-3A47-0C4A-4591EDDA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D71677-E8DD-DB43-87CC-5EC665C2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2DE8-7D1E-466D-B782-A4265472A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81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F8D14-6C4F-0ADE-F0D4-025517B0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412579-3DDA-68BD-6592-D6E8E600E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7796F4-2C18-F4F8-7C41-688CF51B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6F46EB-382E-18BC-EDC9-E9E6E35D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887E96-A9D1-8DA6-655C-02291C84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2DE8-7D1E-466D-B782-A4265472A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88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5F4A77-EFDE-B3DD-799F-4BC54680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E33BF4-3680-29B5-BFE6-A15774D1A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5FCAE4-3C91-9F70-015B-BE3340AF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EC81C0-2307-7715-9C9F-537091C3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5BB01C-6753-4EDA-EED7-503B2BF8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2DE8-7D1E-466D-B782-A4265472A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12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A25EED-61B8-A280-36DD-86146614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216278-A934-FCC8-7006-4774E3F16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7F49DE-236F-8AC9-F6B6-B64281A01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B5BBBF-48E8-7CD2-9D85-503CF61C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BD4A29-4271-2E0B-3497-A5A51C1B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3710FA-73B8-E18A-8F82-8BFF279E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2DE8-7D1E-466D-B782-A4265472A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5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1FE19-120A-B73D-B1CC-A007FFF9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F1383C6-C92C-BA4C-68FA-05DAB3EEF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DAE0BFF-7F8B-B192-6400-147D393EC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5FAD83D-A353-AB28-9D10-4A87F1DB2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5569C66-EF99-1FCA-C4E7-2B72DACA3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CAFE888-2643-6374-6BAA-2B325712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9755097-DAED-5365-CD6E-CFC4C180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9250623-F7C9-CA6F-57E7-8272BDC6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2DE8-7D1E-466D-B782-A4265472A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16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FD9AA-39E3-0D4E-7700-65B3BFCC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4E44378-135F-9574-3A64-4AABF9B8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DDE4D9B-C252-D0A5-7793-9988A16A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A13581-05C6-9AEC-24C7-09A391C1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2DE8-7D1E-466D-B782-A4265472A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7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8A3910B-0EBE-A178-08DA-9DFD900E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3DB22B8-40B3-A791-B584-8183E730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53A377-E727-C55C-1509-650B4D37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2DE8-7D1E-466D-B782-A4265472A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6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A87BA2-9B7E-6709-CEEC-04028B413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477EBC-BCD2-3BAC-FDE5-6E12DC8CF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981D834-6E93-BDB2-2064-7B1DB007A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FD5600-3566-8EB1-E0B1-29A033A9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4D5ECC-C98C-F5E4-0F5F-C78C6809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CC0362-CC32-AFAD-F6FC-D1C3C1FD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2DE8-7D1E-466D-B782-A4265472A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3EBFF3-3A73-F653-9018-A068946CE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7B617E5-798C-24E9-696C-CDDA520F5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AE810A-4927-CBC9-E5C2-56CB8A82A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54AB0A-7468-40C3-9EE3-A74FD3E1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2858D7-9087-D07D-964E-74538F01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DBE4D8-A8CE-23EF-68FE-3F98D7E7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2DE8-7D1E-466D-B782-A4265472A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89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DEA5FEB-51A0-210C-9684-9867BB84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C0B580-87C4-F4BC-393D-356EF3493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1E7E12-689C-FF8A-4B98-305339D20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FFF999-D0C2-5BA6-B44F-0844AE5CA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290BE4-0272-D7D0-EA07-F9A7AAAFD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82DE8-7D1E-466D-B782-A4265472A6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B5EA4D-23CF-4468-4B64-A9E4116C8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Software Development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674E6A0-0276-D213-0906-2CC39FBBB0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Takashi Hachiya</a:t>
            </a:r>
          </a:p>
          <a:p>
            <a:r>
              <a:rPr lang="en-US" altLang="ja-JP" dirty="0"/>
              <a:t>Nara </a:t>
            </a:r>
            <a:r>
              <a:rPr lang="en-US" altLang="ja-JP"/>
              <a:t>Women’s University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DD255C-B5D4-9464-9E65-698B8014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5BD312-1A67-5911-5B4C-97198106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2DE8-7D1E-466D-B782-A4265472A63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71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90DEA0-4129-A1B0-6D66-3722E858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EBF520-146D-8447-046D-17188E523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1652"/>
            <a:ext cx="10515600" cy="4515311"/>
          </a:xfrm>
        </p:spPr>
        <p:txBody>
          <a:bodyPr/>
          <a:lstStyle/>
          <a:p>
            <a:r>
              <a:rPr kumimoji="1" lang="en-US" altLang="ja-JP" dirty="0"/>
              <a:t>Current status of the tasks are summarized</a:t>
            </a:r>
          </a:p>
          <a:p>
            <a:r>
              <a:rPr lang="en-US" altLang="ja-JP" dirty="0"/>
              <a:t>I will update repeatedly 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7ABBE1-0710-35F6-4FB6-7C0CA8A0B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771510-3E23-C503-A3AC-1013AAB4A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2DE8-7D1E-466D-B782-A4265472A63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49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FC667F-B8B7-AEBD-E66C-55FCD830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Current status of S/W development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7593D1-C75E-D10C-BEDC-01F283580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Development are on going in various places. But not well organized. I would like to summarize current status so far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Task list is in</a:t>
            </a:r>
            <a:r>
              <a:rPr lang="en-US" altLang="ja-JP" dirty="0"/>
              <a:t> the web</a:t>
            </a:r>
          </a:p>
          <a:p>
            <a:pPr lvl="1"/>
            <a:r>
              <a:rPr kumimoji="1" lang="en-US" altLang="ja-JP" dirty="0"/>
              <a:t>https://docs.google.com/spreadsheets/d/19oZJ2UAu-wwczQBbfpat8sEreKFuLpSZrDDzt1xYgPA/edit#gid=0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DB408A-FB8E-9DC6-726A-EB0F91CE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0845259-E85E-DA76-2C78-B64E25BC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2DE8-7D1E-466D-B782-A4265472A63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60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692F1C1-FCBA-EC4B-8DD9-06C4E538276A}"/>
              </a:ext>
            </a:extLst>
          </p:cNvPr>
          <p:cNvSpPr/>
          <p:nvPr/>
        </p:nvSpPr>
        <p:spPr>
          <a:xfrm>
            <a:off x="279319" y="2889099"/>
            <a:ext cx="2690656" cy="16044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F132A5-76B5-5841-8BBD-7016457E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E4E6-959E-F04B-80D6-35C519B0F6FA}" type="slidenum">
              <a:rPr kumimoji="1" lang="ja-JP" altLang="en-US" smtClean="0"/>
              <a:t>3</a:t>
            </a:fld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24F136B4-7CDC-A142-93BB-EF1D37008EE7}"/>
              </a:ext>
            </a:extLst>
          </p:cNvPr>
          <p:cNvCxnSpPr>
            <a:cxnSpLocks/>
          </p:cNvCxnSpPr>
          <p:nvPr/>
        </p:nvCxnSpPr>
        <p:spPr>
          <a:xfrm>
            <a:off x="5718096" y="1640235"/>
            <a:ext cx="0" cy="1411409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0C62A02-E475-7B4D-9649-0636C9A070BC}"/>
              </a:ext>
            </a:extLst>
          </p:cNvPr>
          <p:cNvSpPr txBox="1"/>
          <p:nvPr/>
        </p:nvSpPr>
        <p:spPr>
          <a:xfrm>
            <a:off x="471383" y="5517405"/>
            <a:ext cx="219322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Fun4All framework</a:t>
            </a:r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3DCDF4C-67A3-CA40-A8EF-6C264B743A14}"/>
              </a:ext>
            </a:extLst>
          </p:cNvPr>
          <p:cNvSpPr txBox="1"/>
          <p:nvPr/>
        </p:nvSpPr>
        <p:spPr>
          <a:xfrm>
            <a:off x="457528" y="6002314"/>
            <a:ext cx="267573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Non Fun4all framework</a:t>
            </a:r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8B3070F2-EC88-1549-B71D-38DBE6F05A5E}"/>
              </a:ext>
            </a:extLst>
          </p:cNvPr>
          <p:cNvSpPr/>
          <p:nvPr/>
        </p:nvSpPr>
        <p:spPr>
          <a:xfrm>
            <a:off x="999097" y="613064"/>
            <a:ext cx="1545589" cy="33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Event-Gen</a:t>
            </a:r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C2033537-A089-DE48-87EE-411ABE23993C}"/>
              </a:ext>
            </a:extLst>
          </p:cNvPr>
          <p:cNvSpPr/>
          <p:nvPr/>
        </p:nvSpPr>
        <p:spPr>
          <a:xfrm>
            <a:off x="930975" y="1234630"/>
            <a:ext cx="1675906" cy="33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err="1"/>
              <a:t>Ghit</a:t>
            </a:r>
            <a:r>
              <a:rPr kumimoji="1" lang="en-US" altLang="ja-JP" sz="1400" dirty="0"/>
              <a:t> (PHG4Hit)</a:t>
            </a:r>
            <a:endParaRPr kumimoji="1" lang="ja-JP" altLang="en-US" sz="140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5A3AA43-8AEC-AA49-8218-384624BF7BD7}"/>
              </a:ext>
            </a:extLst>
          </p:cNvPr>
          <p:cNvCxnSpPr>
            <a:cxnSpLocks/>
          </p:cNvCxnSpPr>
          <p:nvPr/>
        </p:nvCxnSpPr>
        <p:spPr>
          <a:xfrm flipH="1">
            <a:off x="1719936" y="947202"/>
            <a:ext cx="1" cy="28742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31F2311A-C072-CD44-9F23-5708EBF29615}"/>
              </a:ext>
            </a:extLst>
          </p:cNvPr>
          <p:cNvCxnSpPr>
            <a:cxnSpLocks/>
            <a:endCxn id="76" idx="0"/>
          </p:cNvCxnSpPr>
          <p:nvPr/>
        </p:nvCxnSpPr>
        <p:spPr>
          <a:xfrm>
            <a:off x="1722847" y="1536620"/>
            <a:ext cx="0" cy="149099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A802CAC3-64F6-0B43-9185-6F1CA1498DE0}"/>
              </a:ext>
            </a:extLst>
          </p:cNvPr>
          <p:cNvSpPr/>
          <p:nvPr/>
        </p:nvSpPr>
        <p:spPr>
          <a:xfrm>
            <a:off x="884894" y="3027610"/>
            <a:ext cx="1675906" cy="600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err="1"/>
              <a:t>Trkrhit</a:t>
            </a:r>
            <a:r>
              <a:rPr kumimoji="1" lang="en-US" altLang="ja-JP" sz="1400" dirty="0"/>
              <a:t> (hits in local coordinate)</a:t>
            </a:r>
            <a:endParaRPr kumimoji="1" lang="ja-JP" altLang="en-US" sz="1400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EC975CB0-83F0-1A41-936C-A0715E835F67}"/>
              </a:ext>
            </a:extLst>
          </p:cNvPr>
          <p:cNvSpPr/>
          <p:nvPr/>
        </p:nvSpPr>
        <p:spPr>
          <a:xfrm>
            <a:off x="853721" y="4023214"/>
            <a:ext cx="1675906" cy="33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err="1"/>
              <a:t>TrkrCluster</a:t>
            </a:r>
            <a:endParaRPr kumimoji="1" lang="ja-JP" altLang="en-US" sz="1400"/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3985F5E6-B9E5-8B47-93F9-F48E68BC02AC}"/>
              </a:ext>
            </a:extLst>
          </p:cNvPr>
          <p:cNvCxnSpPr>
            <a:cxnSpLocks/>
          </p:cNvCxnSpPr>
          <p:nvPr/>
        </p:nvCxnSpPr>
        <p:spPr>
          <a:xfrm>
            <a:off x="1733046" y="3628151"/>
            <a:ext cx="1" cy="3852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304B2E80-B2B3-6248-963F-20B931A150EA}"/>
              </a:ext>
            </a:extLst>
          </p:cNvPr>
          <p:cNvSpPr/>
          <p:nvPr/>
        </p:nvSpPr>
        <p:spPr>
          <a:xfrm>
            <a:off x="8610600" y="1048192"/>
            <a:ext cx="1838519" cy="4121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Python raw data</a:t>
            </a:r>
            <a:endParaRPr kumimoji="1" lang="ja-JP" altLang="en-US" sz="1200">
              <a:solidFill>
                <a:schemeClr val="tx1"/>
              </a:solidFill>
            </a:endParaRPr>
          </a:p>
        </p:txBody>
      </p: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404F8CCD-FA7A-3E49-8940-A89BF8E6050E}"/>
              </a:ext>
            </a:extLst>
          </p:cNvPr>
          <p:cNvCxnSpPr>
            <a:cxnSpLocks/>
            <a:stCxn id="79" idx="2"/>
          </p:cNvCxnSpPr>
          <p:nvPr/>
        </p:nvCxnSpPr>
        <p:spPr>
          <a:xfrm>
            <a:off x="9529860" y="1460364"/>
            <a:ext cx="29274" cy="597916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412E9221-9442-2549-A79C-625B1884D761}"/>
              </a:ext>
            </a:extLst>
          </p:cNvPr>
          <p:cNvSpPr/>
          <p:nvPr/>
        </p:nvSpPr>
        <p:spPr>
          <a:xfrm>
            <a:off x="8536777" y="2052253"/>
            <a:ext cx="1838519" cy="4121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Python dictionary</a:t>
            </a:r>
            <a:endParaRPr kumimoji="1" lang="ja-JP" altLang="en-US" sz="1200">
              <a:solidFill>
                <a:schemeClr val="tx1"/>
              </a:solidFill>
            </a:endParaRPr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8960271C-8429-E040-A5BB-FB14DE423F02}"/>
              </a:ext>
            </a:extLst>
          </p:cNvPr>
          <p:cNvCxnSpPr>
            <a:cxnSpLocks/>
          </p:cNvCxnSpPr>
          <p:nvPr/>
        </p:nvCxnSpPr>
        <p:spPr>
          <a:xfrm>
            <a:off x="9456036" y="2469102"/>
            <a:ext cx="13682" cy="592193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07C101AF-91E1-7547-83A0-58BA686F8341}"/>
              </a:ext>
            </a:extLst>
          </p:cNvPr>
          <p:cNvSpPr txBox="1"/>
          <p:nvPr/>
        </p:nvSpPr>
        <p:spPr>
          <a:xfrm>
            <a:off x="8634335" y="693585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&lt;test bench&gt;</a:t>
            </a:r>
            <a:endParaRPr kumimoji="1"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0927C8B-C78B-0741-A06E-4B11CBE13CE5}"/>
              </a:ext>
            </a:extLst>
          </p:cNvPr>
          <p:cNvSpPr txBox="1"/>
          <p:nvPr/>
        </p:nvSpPr>
        <p:spPr>
          <a:xfrm>
            <a:off x="968885" y="140943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&lt;Simulation&gt;</a:t>
            </a:r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8296770-BE8F-8148-AC32-22E381F66CBC}"/>
              </a:ext>
            </a:extLst>
          </p:cNvPr>
          <p:cNvSpPr txBox="1"/>
          <p:nvPr/>
        </p:nvSpPr>
        <p:spPr>
          <a:xfrm>
            <a:off x="270779" y="2728436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DST-sim</a:t>
            </a:r>
            <a:endParaRPr kumimoji="1" lang="ja-JP" altLang="en-US"/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5A4964E8-571B-8744-B3EB-2D6209CAE353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8400909" y="3673226"/>
            <a:ext cx="8402" cy="2329088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強調線吹き出し 1 (枠付き) 90">
            <a:extLst>
              <a:ext uri="{FF2B5EF4-FFF2-40B4-BE49-F238E27FC236}">
                <a16:creationId xmlns:a16="http://schemas.microsoft.com/office/drawing/2014/main" id="{40BA9BAE-B176-6846-AB33-7C1E624779C5}"/>
              </a:ext>
            </a:extLst>
          </p:cNvPr>
          <p:cNvSpPr/>
          <p:nvPr/>
        </p:nvSpPr>
        <p:spPr>
          <a:xfrm>
            <a:off x="8961866" y="3784591"/>
            <a:ext cx="2009106" cy="815708"/>
          </a:xfrm>
          <a:prstGeom prst="accentBorderCallout1">
            <a:avLst>
              <a:gd name="adj1" fmla="val 18750"/>
              <a:gd name="adj2" fmla="val -8333"/>
              <a:gd name="adj3" fmla="val -2147"/>
              <a:gd name="adj4" fmla="val -2778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err="1"/>
              <a:t>c</a:t>
            </a:r>
            <a:r>
              <a:rPr kumimoji="1" lang="en-US" altLang="ja-JP" dirty="0" err="1"/>
              <a:t>heck_felix</a:t>
            </a:r>
            <a:r>
              <a:rPr kumimoji="1" lang="ja-JP" altLang="en-US"/>
              <a:t> →</a:t>
            </a:r>
            <a:r>
              <a:rPr kumimoji="1" lang="en-US" altLang="ja-JP" dirty="0" err="1"/>
              <a:t>calib_monitor</a:t>
            </a:r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1E1BDCC-E53E-6C4F-A31B-8534A5635DBB}"/>
              </a:ext>
            </a:extLst>
          </p:cNvPr>
          <p:cNvSpPr/>
          <p:nvPr/>
        </p:nvSpPr>
        <p:spPr>
          <a:xfrm>
            <a:off x="7759879" y="6002314"/>
            <a:ext cx="1298863" cy="488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Plots</a:t>
            </a:r>
            <a:endParaRPr kumimoji="1" lang="ja-JP" altLang="en-US"/>
          </a:p>
        </p:txBody>
      </p:sp>
      <p:sp>
        <p:nvSpPr>
          <p:cNvPr id="97" name="強調線吹き出し 1 (枠付き) 96">
            <a:extLst>
              <a:ext uri="{FF2B5EF4-FFF2-40B4-BE49-F238E27FC236}">
                <a16:creationId xmlns:a16="http://schemas.microsoft.com/office/drawing/2014/main" id="{0487EA11-E606-9444-9685-5FCEAB20DAE7}"/>
              </a:ext>
            </a:extLst>
          </p:cNvPr>
          <p:cNvSpPr/>
          <p:nvPr/>
        </p:nvSpPr>
        <p:spPr>
          <a:xfrm>
            <a:off x="8961866" y="4686180"/>
            <a:ext cx="2009106" cy="1115951"/>
          </a:xfrm>
          <a:prstGeom prst="accentBorderCallout1">
            <a:avLst>
              <a:gd name="adj1" fmla="val 18750"/>
              <a:gd name="adj2" fmla="val -8333"/>
              <a:gd name="adj3" fmla="val -2147"/>
              <a:gd name="adj4" fmla="val -2778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Hit rates, time-in, DAC0, DAC scan, event multiplicity, etc.. </a:t>
            </a:r>
            <a:endParaRPr kumimoji="1" lang="ja-JP" altLang="en-US"/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BED50833-CD35-3644-ADB1-DF4851BA4FF2}"/>
              </a:ext>
            </a:extLst>
          </p:cNvPr>
          <p:cNvCxnSpPr/>
          <p:nvPr/>
        </p:nvCxnSpPr>
        <p:spPr>
          <a:xfrm>
            <a:off x="3036651" y="237181"/>
            <a:ext cx="0" cy="5603835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4198FBD3-6ED3-0F40-B5E5-A9F190A2F8FE}"/>
              </a:ext>
            </a:extLst>
          </p:cNvPr>
          <p:cNvSpPr txBox="1"/>
          <p:nvPr/>
        </p:nvSpPr>
        <p:spPr>
          <a:xfrm>
            <a:off x="3469591" y="5142138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Manami</a:t>
            </a:r>
            <a:r>
              <a:rPr kumimoji="1" lang="en-US" altLang="ja-JP" dirty="0"/>
              <a:t> 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66ACA5-AB72-2748-8364-9EE972326091}"/>
              </a:ext>
            </a:extLst>
          </p:cNvPr>
          <p:cNvSpPr txBox="1"/>
          <p:nvPr/>
        </p:nvSpPr>
        <p:spPr>
          <a:xfrm>
            <a:off x="3347007" y="1873697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Martin, Joseph</a:t>
            </a:r>
            <a:endParaRPr kumimoji="1" lang="ja-JP" altLang="en-US"/>
          </a:p>
        </p:txBody>
      </p:sp>
      <p:sp>
        <p:nvSpPr>
          <p:cNvPr id="51" name="強調線吹き出し 1 (枠付き) 50">
            <a:extLst>
              <a:ext uri="{FF2B5EF4-FFF2-40B4-BE49-F238E27FC236}">
                <a16:creationId xmlns:a16="http://schemas.microsoft.com/office/drawing/2014/main" id="{66A57FB3-2EDD-B84E-924A-E3A300D5310C}"/>
              </a:ext>
            </a:extLst>
          </p:cNvPr>
          <p:cNvSpPr/>
          <p:nvPr/>
        </p:nvSpPr>
        <p:spPr>
          <a:xfrm>
            <a:off x="3130197" y="4797658"/>
            <a:ext cx="1838517" cy="441150"/>
          </a:xfrm>
          <a:prstGeom prst="accentBorderCallout1">
            <a:avLst>
              <a:gd name="adj1" fmla="val 21106"/>
              <a:gd name="adj2" fmla="val -2116"/>
              <a:gd name="adj3" fmla="val -286183"/>
              <a:gd name="adj4" fmla="val -3138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/>
              <a:t>Event Display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972192-774D-824C-8A9A-C6DA9C5A702C}"/>
              </a:ext>
            </a:extLst>
          </p:cNvPr>
          <p:cNvSpPr txBox="1"/>
          <p:nvPr/>
        </p:nvSpPr>
        <p:spPr>
          <a:xfrm>
            <a:off x="3717663" y="6085699"/>
            <a:ext cx="334490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7030A0"/>
                </a:solidFill>
              </a:rPr>
              <a:t>*</a:t>
            </a:r>
            <a:r>
              <a:rPr kumimoji="1" lang="en-US" altLang="ja-JP" sz="1600" dirty="0"/>
              <a:t>Raw Data Format file </a:t>
            </a:r>
            <a:r>
              <a:rPr lang="en-US" altLang="ja-JP" sz="1600" dirty="0"/>
              <a:t>in physics mode is only for commissioning </a:t>
            </a:r>
            <a:endParaRPr kumimoji="1" lang="ja-JP" altLang="en-US" sz="160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D2B1E43-F528-6741-B1A1-4AD516A843A3}"/>
              </a:ext>
            </a:extLst>
          </p:cNvPr>
          <p:cNvSpPr txBox="1"/>
          <p:nvPr/>
        </p:nvSpPr>
        <p:spPr>
          <a:xfrm>
            <a:off x="5232498" y="3618239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Root </a:t>
            </a:r>
            <a:r>
              <a:rPr kumimoji="1" lang="en-US" altLang="ja-JP" dirty="0"/>
              <a:t>Raw Data Format</a:t>
            </a:r>
            <a:r>
              <a:rPr kumimoji="1" lang="en-US" altLang="ja-JP" dirty="0">
                <a:solidFill>
                  <a:srgbClr val="7030A0"/>
                </a:solidFill>
              </a:rPr>
              <a:t>*</a:t>
            </a:r>
            <a:endParaRPr kumimoji="1" lang="ja-JP" altLang="en-US">
              <a:solidFill>
                <a:srgbClr val="7030A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B0942F7-ED58-734D-9C52-4C7BA182E37F}"/>
              </a:ext>
            </a:extLst>
          </p:cNvPr>
          <p:cNvSpPr txBox="1"/>
          <p:nvPr/>
        </p:nvSpPr>
        <p:spPr>
          <a:xfrm>
            <a:off x="1506110" y="47438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…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268FDFA-7793-804A-A0D4-255641E72FBC}"/>
              </a:ext>
            </a:extLst>
          </p:cNvPr>
          <p:cNvSpPr txBox="1"/>
          <p:nvPr/>
        </p:nvSpPr>
        <p:spPr>
          <a:xfrm>
            <a:off x="5008066" y="1862849"/>
            <a:ext cx="146706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  Unpacker  </a:t>
            </a:r>
            <a:endParaRPr kumimoji="1" lang="ja-JP" altLang="en-US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1ADC3786-12AB-2446-B49A-88E1A9EB2AB2}"/>
              </a:ext>
            </a:extLst>
          </p:cNvPr>
          <p:cNvSpPr txBox="1"/>
          <p:nvPr/>
        </p:nvSpPr>
        <p:spPr>
          <a:xfrm>
            <a:off x="3497801" y="3585679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Joseph</a:t>
            </a:r>
            <a:endParaRPr kumimoji="1" lang="ja-JP" altLang="en-US"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D34FA537-8F90-584C-A067-CF2FC3433BED}"/>
              </a:ext>
            </a:extLst>
          </p:cNvPr>
          <p:cNvSpPr/>
          <p:nvPr/>
        </p:nvSpPr>
        <p:spPr>
          <a:xfrm>
            <a:off x="5171918" y="3061295"/>
            <a:ext cx="5105811" cy="611931"/>
          </a:xfrm>
          <a:custGeom>
            <a:avLst/>
            <a:gdLst/>
            <a:ahLst/>
            <a:cxnLst/>
            <a:rect l="l" t="t" r="r" b="b"/>
            <a:pathLst>
              <a:path w="1643379" h="848995">
                <a:moveTo>
                  <a:pt x="0" y="848797"/>
                </a:moveTo>
                <a:lnTo>
                  <a:pt x="1642777" y="848797"/>
                </a:lnTo>
                <a:lnTo>
                  <a:pt x="1642777" y="0"/>
                </a:lnTo>
                <a:lnTo>
                  <a:pt x="0" y="0"/>
                </a:lnTo>
                <a:lnTo>
                  <a:pt x="0" y="848797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altLang="ja-JP" sz="1600" spc="5" dirty="0">
                <a:solidFill>
                  <a:schemeClr val="accent2"/>
                </a:solidFill>
                <a:latin typeface="Yu Gothic"/>
                <a:cs typeface="Yu Gothic"/>
              </a:rPr>
              <a:t>Amp</a:t>
            </a:r>
            <a:r>
              <a:rPr lang="en-US" altLang="ja-JP" sz="1600" spc="5" dirty="0">
                <a:solidFill>
                  <a:srgbClr val="FFFFFF"/>
                </a:solidFill>
                <a:latin typeface="Yu Gothic"/>
                <a:cs typeface="Yu Gothic"/>
              </a:rPr>
              <a:t>, H</a:t>
            </a:r>
            <a:r>
              <a:rPr lang="en-US" altLang="ja-JP" sz="1600" spc="-5" dirty="0">
                <a:solidFill>
                  <a:srgbClr val="FFFFFF"/>
                </a:solidFill>
                <a:latin typeface="Yu Gothic"/>
                <a:cs typeface="Yu Gothic"/>
              </a:rPr>
              <a:t>i</a:t>
            </a:r>
            <a:r>
              <a:rPr lang="en-US" altLang="ja-JP" sz="1600" spc="5" dirty="0">
                <a:solidFill>
                  <a:srgbClr val="FFFFFF"/>
                </a:solidFill>
                <a:latin typeface="Yu Gothic"/>
                <a:cs typeface="Yu Gothic"/>
              </a:rPr>
              <a:t>t Ch, A</a:t>
            </a:r>
            <a:r>
              <a:rPr lang="en-US" altLang="ja-JP" sz="1600" spc="9" dirty="0">
                <a:solidFill>
                  <a:srgbClr val="FFFFFF"/>
                </a:solidFill>
                <a:latin typeface="Yu Gothic"/>
                <a:cs typeface="Yu Gothic"/>
              </a:rPr>
              <a:t>D</a:t>
            </a:r>
            <a:r>
              <a:rPr lang="en-US" altLang="ja-JP" sz="1600" spc="5" dirty="0">
                <a:solidFill>
                  <a:srgbClr val="FFFFFF"/>
                </a:solidFill>
                <a:latin typeface="Yu Gothic"/>
                <a:cs typeface="Yu Gothic"/>
              </a:rPr>
              <a:t>C</a:t>
            </a:r>
            <a:r>
              <a:rPr lang="en-US" altLang="ja-JP" sz="1600" dirty="0">
                <a:solidFill>
                  <a:srgbClr val="FFFFFF"/>
                </a:solidFill>
                <a:latin typeface="Yu Gothic"/>
                <a:cs typeface="Yu Gothic"/>
              </a:rPr>
              <a:t>, </a:t>
            </a:r>
            <a:r>
              <a:rPr lang="en-US" altLang="ja-JP" sz="1600" spc="5" dirty="0">
                <a:solidFill>
                  <a:srgbClr val="FFFFFF"/>
                </a:solidFill>
                <a:latin typeface="Yu Gothic"/>
                <a:cs typeface="Yu Gothic"/>
              </a:rPr>
              <a:t>Ch</a:t>
            </a:r>
            <a:r>
              <a:rPr lang="en-US" altLang="ja-JP" sz="1600" spc="-5" dirty="0">
                <a:solidFill>
                  <a:srgbClr val="FFFFFF"/>
                </a:solidFill>
                <a:latin typeface="Yu Gothic"/>
                <a:cs typeface="Yu Gothic"/>
              </a:rPr>
              <a:t>i</a:t>
            </a:r>
            <a:r>
              <a:rPr lang="en-US" altLang="ja-JP" sz="1600" spc="5" dirty="0">
                <a:solidFill>
                  <a:srgbClr val="FFFFFF"/>
                </a:solidFill>
                <a:latin typeface="Yu Gothic"/>
                <a:cs typeface="Yu Gothic"/>
              </a:rPr>
              <a:t>p,</a:t>
            </a:r>
            <a:r>
              <a:rPr lang="en-US" altLang="ja-JP" sz="1600" spc="9" dirty="0">
                <a:solidFill>
                  <a:srgbClr val="FFFFFF"/>
                </a:solidFill>
                <a:latin typeface="Yu Gothic"/>
                <a:cs typeface="Yu Gothic"/>
              </a:rPr>
              <a:t> L</a:t>
            </a:r>
            <a:r>
              <a:rPr lang="en-US" altLang="ja-JP" sz="1600" spc="5" dirty="0">
                <a:solidFill>
                  <a:srgbClr val="FFFFFF"/>
                </a:solidFill>
                <a:latin typeface="Yu Gothic"/>
                <a:cs typeface="Yu Gothic"/>
              </a:rPr>
              <a:t>adder-ID, </a:t>
            </a:r>
            <a:r>
              <a:rPr lang="en-US" altLang="ja-JP" sz="1600" spc="5" dirty="0" err="1">
                <a:solidFill>
                  <a:srgbClr val="FFFFFF"/>
                </a:solidFill>
                <a:latin typeface="Yu Gothic"/>
                <a:cs typeface="Yu Gothic"/>
              </a:rPr>
              <a:t>bco</a:t>
            </a:r>
            <a:r>
              <a:rPr lang="en-US" altLang="ja-JP" sz="1600" spc="5" dirty="0">
                <a:solidFill>
                  <a:srgbClr val="FFFFFF"/>
                </a:solidFill>
                <a:latin typeface="Yu Gothic"/>
                <a:cs typeface="Yu Gothic"/>
              </a:rPr>
              <a:t>, </a:t>
            </a:r>
            <a:r>
              <a:rPr lang="en-US" altLang="ja-JP" sz="1600" spc="5" dirty="0" err="1">
                <a:solidFill>
                  <a:srgbClr val="FFC000"/>
                </a:solidFill>
                <a:latin typeface="Yu Gothic"/>
                <a:cs typeface="Yu Gothic"/>
              </a:rPr>
              <a:t>bcofull</a:t>
            </a:r>
            <a:endParaRPr lang="en-US" altLang="ja-JP" sz="1600" dirty="0">
              <a:solidFill>
                <a:srgbClr val="FFC000"/>
              </a:solidFill>
              <a:latin typeface="Yu Gothic"/>
              <a:cs typeface="Yu Gothic"/>
            </a:endParaRPr>
          </a:p>
        </p:txBody>
      </p: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3F433A5D-B8DF-F94D-AC18-BC03F9DF4C19}"/>
              </a:ext>
            </a:extLst>
          </p:cNvPr>
          <p:cNvCxnSpPr>
            <a:cxnSpLocks/>
          </p:cNvCxnSpPr>
          <p:nvPr/>
        </p:nvCxnSpPr>
        <p:spPr>
          <a:xfrm flipH="1">
            <a:off x="4736045" y="3321670"/>
            <a:ext cx="429776" cy="633341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FB00ECCA-1BFC-CB44-A1B3-281E865F7EE5}"/>
              </a:ext>
            </a:extLst>
          </p:cNvPr>
          <p:cNvCxnSpPr>
            <a:cxnSpLocks/>
          </p:cNvCxnSpPr>
          <p:nvPr/>
        </p:nvCxnSpPr>
        <p:spPr>
          <a:xfrm flipH="1">
            <a:off x="2644791" y="3330253"/>
            <a:ext cx="2510658" cy="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7C8DC3F-A172-B948-A22C-6E1F357387FC}"/>
              </a:ext>
            </a:extLst>
          </p:cNvPr>
          <p:cNvSpPr txBox="1"/>
          <p:nvPr/>
        </p:nvSpPr>
        <p:spPr>
          <a:xfrm>
            <a:off x="3232163" y="3115737"/>
            <a:ext cx="147510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Online-&gt;offline C</a:t>
            </a:r>
            <a:r>
              <a:rPr kumimoji="1" lang="en-US" altLang="ja-JP" sz="1200" dirty="0"/>
              <a:t>onv</a:t>
            </a:r>
            <a:r>
              <a:rPr lang="en-US" altLang="ja-JP" sz="1200" dirty="0"/>
              <a:t>ersion map</a:t>
            </a:r>
            <a:r>
              <a:rPr kumimoji="1" lang="en-US" altLang="ja-JP" sz="1200" dirty="0"/>
              <a:t> </a:t>
            </a:r>
            <a:endParaRPr kumimoji="1" lang="ja-JP" altLang="en-US" sz="120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6B65122-C8D9-3846-B9C0-BAEE455AF6E5}"/>
              </a:ext>
            </a:extLst>
          </p:cNvPr>
          <p:cNvSpPr txBox="1"/>
          <p:nvPr/>
        </p:nvSpPr>
        <p:spPr>
          <a:xfrm>
            <a:off x="3909550" y="3995530"/>
            <a:ext cx="1475105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Online Monitor</a:t>
            </a:r>
            <a:endParaRPr kumimoji="1" lang="ja-JP" altLang="en-US" sz="120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5EBC3E5-9E3C-424C-84FB-4085D20A0B1B}"/>
              </a:ext>
            </a:extLst>
          </p:cNvPr>
          <p:cNvSpPr txBox="1"/>
          <p:nvPr/>
        </p:nvSpPr>
        <p:spPr>
          <a:xfrm>
            <a:off x="3822974" y="4392398"/>
            <a:ext cx="1826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>
                    <a:lumMod val="50000"/>
                  </a:schemeClr>
                </a:solidFill>
              </a:rPr>
              <a:t>Hot/dead channel map</a:t>
            </a:r>
            <a:endParaRPr kumimoji="1" lang="ja-JP" altLang="en-US" sz="12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AA63656F-2B33-994F-BDE0-766E5F8AD314}"/>
              </a:ext>
            </a:extLst>
          </p:cNvPr>
          <p:cNvCxnSpPr>
            <a:cxnSpLocks/>
          </p:cNvCxnSpPr>
          <p:nvPr/>
        </p:nvCxnSpPr>
        <p:spPr>
          <a:xfrm>
            <a:off x="1722655" y="4376296"/>
            <a:ext cx="1" cy="3852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217A00-F311-8649-A7F5-163AE34879B2}"/>
              </a:ext>
            </a:extLst>
          </p:cNvPr>
          <p:cNvSpPr txBox="1"/>
          <p:nvPr/>
        </p:nvSpPr>
        <p:spPr>
          <a:xfrm>
            <a:off x="3223086" y="2883792"/>
            <a:ext cx="1447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solidFill>
                  <a:srgbClr val="FF0000"/>
                </a:solidFill>
              </a:rPr>
              <a:t>Amp</a:t>
            </a:r>
            <a:r>
              <a:rPr kumimoji="1" lang="en-US" altLang="ja-JP" sz="1000" dirty="0"/>
              <a:t> is to be dropped</a:t>
            </a:r>
            <a:endParaRPr kumimoji="1" lang="ja-JP" altLang="en-US" sz="100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70C9B6E-7CA2-BA4A-B8F3-FACCFD58DBC2}"/>
              </a:ext>
            </a:extLst>
          </p:cNvPr>
          <p:cNvCxnSpPr>
            <a:cxnSpLocks/>
          </p:cNvCxnSpPr>
          <p:nvPr/>
        </p:nvCxnSpPr>
        <p:spPr>
          <a:xfrm flipH="1" flipV="1">
            <a:off x="2560801" y="4357352"/>
            <a:ext cx="539867" cy="5366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30D9577-7A3C-A64B-A70A-E6F8BDEEF5EF}"/>
              </a:ext>
            </a:extLst>
          </p:cNvPr>
          <p:cNvSpPr/>
          <p:nvPr/>
        </p:nvSpPr>
        <p:spPr>
          <a:xfrm>
            <a:off x="4328959" y="582084"/>
            <a:ext cx="2788045" cy="3341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RCDAQ</a:t>
            </a:r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79C640B-DFA5-D340-A4B5-94DC7834F398}"/>
              </a:ext>
            </a:extLst>
          </p:cNvPr>
          <p:cNvSpPr txBox="1"/>
          <p:nvPr/>
        </p:nvSpPr>
        <p:spPr>
          <a:xfrm>
            <a:off x="4493310" y="676272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physics</a:t>
            </a:r>
            <a:endParaRPr kumimoji="1" lang="ja-JP" altLang="en-US" sz="1200">
              <a:solidFill>
                <a:schemeClr val="bg1"/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19A31E4-EC33-3345-89AD-03416F984254}"/>
              </a:ext>
            </a:extLst>
          </p:cNvPr>
          <p:cNvSpPr txBox="1"/>
          <p:nvPr/>
        </p:nvSpPr>
        <p:spPr>
          <a:xfrm>
            <a:off x="6312292" y="655691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err="1">
                <a:solidFill>
                  <a:schemeClr val="bg1"/>
                </a:solidFill>
              </a:rPr>
              <a:t>c</a:t>
            </a:r>
            <a:r>
              <a:rPr kumimoji="1" lang="en-US" altLang="ja-JP" sz="1200" dirty="0" err="1">
                <a:solidFill>
                  <a:schemeClr val="bg1"/>
                </a:solidFill>
              </a:rPr>
              <a:t>alib</a:t>
            </a:r>
            <a:endParaRPr kumimoji="1" lang="ja-JP" altLang="en-US" sz="1200">
              <a:solidFill>
                <a:schemeClr val="bg1"/>
              </a:solidFill>
            </a:endParaRP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1826F17B-8F9D-734D-9A27-73A66CD9FD6C}"/>
              </a:ext>
            </a:extLst>
          </p:cNvPr>
          <p:cNvCxnSpPr>
            <a:cxnSpLocks/>
          </p:cNvCxnSpPr>
          <p:nvPr/>
        </p:nvCxnSpPr>
        <p:spPr>
          <a:xfrm>
            <a:off x="4758831" y="955098"/>
            <a:ext cx="0" cy="344228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5713FB8B-CEAD-0142-93E7-B69A32B53163}"/>
              </a:ext>
            </a:extLst>
          </p:cNvPr>
          <p:cNvCxnSpPr>
            <a:cxnSpLocks/>
          </p:cNvCxnSpPr>
          <p:nvPr/>
        </p:nvCxnSpPr>
        <p:spPr>
          <a:xfrm>
            <a:off x="6614354" y="938450"/>
            <a:ext cx="0" cy="344228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2BB9E417-3808-024E-BF82-D06BF32BF49F}"/>
              </a:ext>
            </a:extLst>
          </p:cNvPr>
          <p:cNvSpPr/>
          <p:nvPr/>
        </p:nvSpPr>
        <p:spPr>
          <a:xfrm>
            <a:off x="4328958" y="1306097"/>
            <a:ext cx="2788045" cy="33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/>
              <a:t>evt</a:t>
            </a:r>
            <a:r>
              <a:rPr lang="en-US" altLang="ja-JP" dirty="0"/>
              <a:t> (32 bit word)</a:t>
            </a:r>
            <a:endParaRPr kumimoji="1" lang="ja-JP" altLang="en-US"/>
          </a:p>
        </p:txBody>
      </p: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A908FFD6-9486-E740-9A1F-80DF53298786}"/>
              </a:ext>
            </a:extLst>
          </p:cNvPr>
          <p:cNvCxnSpPr>
            <a:cxnSpLocks/>
          </p:cNvCxnSpPr>
          <p:nvPr/>
        </p:nvCxnSpPr>
        <p:spPr>
          <a:xfrm>
            <a:off x="4694480" y="4246469"/>
            <a:ext cx="1" cy="23367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ABDDB32-5718-1E4E-B156-4EFA54F69A98}"/>
              </a:ext>
            </a:extLst>
          </p:cNvPr>
          <p:cNvSpPr txBox="1"/>
          <p:nvPr/>
        </p:nvSpPr>
        <p:spPr>
          <a:xfrm>
            <a:off x="10922551" y="116864"/>
            <a:ext cx="117692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May 11th</a:t>
            </a:r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26ADFE1-B4BD-9342-860D-4B7C8DF835C7}"/>
              </a:ext>
            </a:extLst>
          </p:cNvPr>
          <p:cNvSpPr txBox="1"/>
          <p:nvPr/>
        </p:nvSpPr>
        <p:spPr>
          <a:xfrm>
            <a:off x="8811525" y="2564360"/>
            <a:ext cx="131638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  converter</a:t>
            </a:r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A8BF438-AD1B-1340-9726-7F25B5BAFDE0}"/>
              </a:ext>
            </a:extLst>
          </p:cNvPr>
          <p:cNvSpPr txBox="1"/>
          <p:nvPr/>
        </p:nvSpPr>
        <p:spPr>
          <a:xfrm>
            <a:off x="8759570" y="1566832"/>
            <a:ext cx="131638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  converter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7482F5-4ACB-8F4E-AA67-06EC03589D12}"/>
              </a:ext>
            </a:extLst>
          </p:cNvPr>
          <p:cNvSpPr txBox="1"/>
          <p:nvPr/>
        </p:nvSpPr>
        <p:spPr>
          <a:xfrm>
            <a:off x="9094693" y="5795083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* Long int -&gt; long-long int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849422-D940-46B1-E0C8-12B982CAF04C}"/>
              </a:ext>
            </a:extLst>
          </p:cNvPr>
          <p:cNvSpPr txBox="1"/>
          <p:nvPr/>
        </p:nvSpPr>
        <p:spPr>
          <a:xfrm>
            <a:off x="3067663" y="88491"/>
            <a:ext cx="8023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Original Plan</a:t>
            </a:r>
            <a:r>
              <a:rPr lang="ja-JP" altLang="en-US" sz="2400" dirty="0"/>
              <a:t>： </a:t>
            </a:r>
            <a:r>
              <a:rPr lang="en-US" altLang="ja-JP" sz="2400" dirty="0"/>
              <a:t>Workflow for data production</a:t>
            </a:r>
            <a:endParaRPr lang="ja-JP" altLang="en-US" sz="2400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FAED40F-5BE8-657D-9F0C-A96ACD2C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2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110008-4CF3-8BDA-08DD-7126E296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21" y="129151"/>
            <a:ext cx="10380407" cy="578772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Current status</a:t>
            </a:r>
            <a:r>
              <a:rPr lang="ja-JP" altLang="en-US" dirty="0"/>
              <a:t>：</a:t>
            </a:r>
            <a:r>
              <a:rPr lang="en-US" altLang="ja-JP" dirty="0"/>
              <a:t>Work flow for the </a:t>
            </a:r>
            <a:r>
              <a:rPr lang="en-US" altLang="ja-JP" dirty="0" err="1"/>
              <a:t>producton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ED1C84A-B4D7-67E7-4540-9AE501A31AE1}"/>
              </a:ext>
            </a:extLst>
          </p:cNvPr>
          <p:cNvSpPr/>
          <p:nvPr/>
        </p:nvSpPr>
        <p:spPr>
          <a:xfrm>
            <a:off x="804494" y="3409239"/>
            <a:ext cx="2546190" cy="1490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9BE3DE1-C90D-7B01-9471-A0512CAE69EA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8586300" y="1914384"/>
            <a:ext cx="2576" cy="1189185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6B0ABD6-F776-D73F-7BC4-45C1BC7CEE37}"/>
              </a:ext>
            </a:extLst>
          </p:cNvPr>
          <p:cNvSpPr/>
          <p:nvPr/>
        </p:nvSpPr>
        <p:spPr>
          <a:xfrm>
            <a:off x="1485626" y="1294143"/>
            <a:ext cx="1462604" cy="310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Event-Gen</a:t>
            </a:r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99BE0F8-23BE-F02D-C965-3E1B29B8FB27}"/>
              </a:ext>
            </a:extLst>
          </p:cNvPr>
          <p:cNvSpPr/>
          <p:nvPr/>
        </p:nvSpPr>
        <p:spPr>
          <a:xfrm>
            <a:off x="1421162" y="1871758"/>
            <a:ext cx="1585924" cy="310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err="1"/>
              <a:t>Ghit</a:t>
            </a:r>
            <a:r>
              <a:rPr kumimoji="1" lang="en-US" altLang="ja-JP" sz="1400" dirty="0"/>
              <a:t> (PHG4Hit)</a:t>
            </a:r>
            <a:endParaRPr kumimoji="1" lang="ja-JP" altLang="en-US" sz="140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6E259499-9540-9A99-07E0-8CC0EAD4085E}"/>
              </a:ext>
            </a:extLst>
          </p:cNvPr>
          <p:cNvCxnSpPr>
            <a:cxnSpLocks/>
          </p:cNvCxnSpPr>
          <p:nvPr/>
        </p:nvCxnSpPr>
        <p:spPr>
          <a:xfrm flipH="1">
            <a:off x="2167762" y="1604654"/>
            <a:ext cx="1" cy="26710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E800FEA-5E0E-0424-CCA4-0E4A32F9F6BD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170517" y="2152394"/>
            <a:ext cx="0" cy="138556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29835CA-AD54-5293-8673-4991C8ECC267}"/>
              </a:ext>
            </a:extLst>
          </p:cNvPr>
          <p:cNvSpPr/>
          <p:nvPr/>
        </p:nvSpPr>
        <p:spPr>
          <a:xfrm>
            <a:off x="1377555" y="3537956"/>
            <a:ext cx="1585924" cy="558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err="1"/>
              <a:t>Trkrhit</a:t>
            </a:r>
            <a:r>
              <a:rPr kumimoji="1" lang="en-US" altLang="ja-JP" sz="1400" dirty="0"/>
              <a:t> (hits in local coordinate)</a:t>
            </a:r>
            <a:endParaRPr kumimoji="1" lang="ja-JP" altLang="en-US" sz="14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BE6F7BA-929F-A08A-1766-2C56655AEE7C}"/>
              </a:ext>
            </a:extLst>
          </p:cNvPr>
          <p:cNvSpPr/>
          <p:nvPr/>
        </p:nvSpPr>
        <p:spPr>
          <a:xfrm>
            <a:off x="1348056" y="4463160"/>
            <a:ext cx="1585924" cy="310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err="1"/>
              <a:t>TrkrCluster</a:t>
            </a:r>
            <a:endParaRPr kumimoji="1" lang="ja-JP" altLang="en-US" sz="140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D68E05A-F069-D77D-A1F9-9FDBD302ECEB}"/>
              </a:ext>
            </a:extLst>
          </p:cNvPr>
          <p:cNvCxnSpPr>
            <a:cxnSpLocks/>
          </p:cNvCxnSpPr>
          <p:nvPr/>
        </p:nvCxnSpPr>
        <p:spPr>
          <a:xfrm>
            <a:off x="2180168" y="4096032"/>
            <a:ext cx="1" cy="35804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6347B3B-831D-BABA-D63C-32140B4188C0}"/>
              </a:ext>
            </a:extLst>
          </p:cNvPr>
          <p:cNvSpPr txBox="1"/>
          <p:nvPr/>
        </p:nvSpPr>
        <p:spPr>
          <a:xfrm>
            <a:off x="1457037" y="855406"/>
            <a:ext cx="1564264" cy="343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&lt;Simulation&gt;</a:t>
            </a:r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034079-8DEC-76BC-3C09-1CE9A1429F37}"/>
              </a:ext>
            </a:extLst>
          </p:cNvPr>
          <p:cNvSpPr txBox="1"/>
          <p:nvPr/>
        </p:nvSpPr>
        <p:spPr>
          <a:xfrm>
            <a:off x="796413" y="3259936"/>
            <a:ext cx="1063675" cy="343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DST-sim</a:t>
            </a:r>
            <a:endParaRPr kumimoji="1" lang="ja-JP" altLang="en-US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D390889-87D3-A725-D8CB-70D618606FAA}"/>
              </a:ext>
            </a:extLst>
          </p:cNvPr>
          <p:cNvCxnSpPr/>
          <p:nvPr/>
        </p:nvCxnSpPr>
        <p:spPr>
          <a:xfrm>
            <a:off x="3413781" y="944839"/>
            <a:ext cx="0" cy="5207586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AAFC0D8-BC4C-4D77-9403-56D68C72FE86}"/>
              </a:ext>
            </a:extLst>
          </p:cNvPr>
          <p:cNvSpPr txBox="1"/>
          <p:nvPr/>
        </p:nvSpPr>
        <p:spPr>
          <a:xfrm>
            <a:off x="3668144" y="1816707"/>
            <a:ext cx="1653763" cy="343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Martin, Joseph</a:t>
            </a: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23A677E-F644-1BC0-D9F9-6E1D99716D6F}"/>
              </a:ext>
            </a:extLst>
          </p:cNvPr>
          <p:cNvSpPr txBox="1"/>
          <p:nvPr/>
        </p:nvSpPr>
        <p:spPr>
          <a:xfrm>
            <a:off x="8352917" y="6063103"/>
            <a:ext cx="2576059" cy="343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Root </a:t>
            </a:r>
            <a:r>
              <a:rPr kumimoji="1" lang="en-US" altLang="ja-JP" dirty="0"/>
              <a:t>Raw Data Format</a:t>
            </a:r>
            <a:r>
              <a:rPr kumimoji="1" lang="en-US" altLang="ja-JP" dirty="0">
                <a:solidFill>
                  <a:srgbClr val="7030A0"/>
                </a:solidFill>
              </a:rPr>
              <a:t>*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D4CC82E-E478-9BC2-6612-BFE4921FA9BC}"/>
              </a:ext>
            </a:extLst>
          </p:cNvPr>
          <p:cNvSpPr txBox="1"/>
          <p:nvPr/>
        </p:nvSpPr>
        <p:spPr>
          <a:xfrm>
            <a:off x="1965417" y="5132831"/>
            <a:ext cx="393189" cy="343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…</a:t>
            </a:r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FCB3FA1-047F-610D-284A-CFDA47D27A41}"/>
              </a:ext>
            </a:extLst>
          </p:cNvPr>
          <p:cNvSpPr txBox="1"/>
          <p:nvPr/>
        </p:nvSpPr>
        <p:spPr>
          <a:xfrm>
            <a:off x="7894726" y="2760353"/>
            <a:ext cx="1388299" cy="3432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  Unpacker  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6B55F97-24B6-CFF1-7855-0339B2116BE8}"/>
              </a:ext>
            </a:extLst>
          </p:cNvPr>
          <p:cNvSpPr txBox="1"/>
          <p:nvPr/>
        </p:nvSpPr>
        <p:spPr>
          <a:xfrm>
            <a:off x="3850171" y="4056563"/>
            <a:ext cx="872541" cy="343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Joseph</a:t>
            </a:r>
            <a:endParaRPr kumimoji="1" lang="ja-JP" altLang="en-US"/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id="{DEB84C0A-E6FB-DA74-1837-3CE24837953F}"/>
              </a:ext>
            </a:extLst>
          </p:cNvPr>
          <p:cNvSpPr/>
          <p:nvPr/>
        </p:nvSpPr>
        <p:spPr>
          <a:xfrm>
            <a:off x="8367251" y="4916277"/>
            <a:ext cx="2684207" cy="1061735"/>
          </a:xfrm>
          <a:custGeom>
            <a:avLst/>
            <a:gdLst/>
            <a:ahLst/>
            <a:cxnLst/>
            <a:rect l="l" t="t" r="r" b="b"/>
            <a:pathLst>
              <a:path w="1643379" h="848995">
                <a:moveTo>
                  <a:pt x="0" y="848797"/>
                </a:moveTo>
                <a:lnTo>
                  <a:pt x="1642777" y="848797"/>
                </a:lnTo>
                <a:lnTo>
                  <a:pt x="1642777" y="0"/>
                </a:lnTo>
                <a:lnTo>
                  <a:pt x="0" y="0"/>
                </a:lnTo>
                <a:lnTo>
                  <a:pt x="0" y="848797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altLang="ja-JP" sz="1600" spc="5" dirty="0" err="1">
                <a:solidFill>
                  <a:schemeClr val="accent2"/>
                </a:solidFill>
                <a:latin typeface="Yu Gothic"/>
                <a:cs typeface="Yu Gothic"/>
              </a:rPr>
              <a:t>OutputTree</a:t>
            </a:r>
            <a:r>
              <a:rPr lang="ja-JP" altLang="en-US" sz="1600" spc="5" dirty="0">
                <a:solidFill>
                  <a:schemeClr val="accent2"/>
                </a:solidFill>
                <a:latin typeface="Yu Gothic"/>
                <a:cs typeface="Yu Gothic"/>
              </a:rPr>
              <a:t>（</a:t>
            </a:r>
            <a:r>
              <a:rPr lang="en-US" altLang="ja-JP" sz="1600" spc="5" dirty="0">
                <a:solidFill>
                  <a:schemeClr val="accent2"/>
                </a:solidFill>
                <a:latin typeface="Yu Gothic"/>
                <a:cs typeface="Yu Gothic"/>
              </a:rPr>
              <a:t>Raw Data</a:t>
            </a:r>
            <a:r>
              <a:rPr lang="ja-JP" altLang="en-US" sz="1600" spc="5" dirty="0">
                <a:solidFill>
                  <a:schemeClr val="accent2"/>
                </a:solidFill>
                <a:latin typeface="Yu Gothic"/>
                <a:cs typeface="Yu Gothic"/>
              </a:rPr>
              <a:t>）</a:t>
            </a:r>
            <a:endParaRPr lang="en-US" altLang="ja-JP" sz="1600" spc="5" dirty="0">
              <a:solidFill>
                <a:schemeClr val="accent2"/>
              </a:solidFill>
              <a:latin typeface="Yu Gothic"/>
              <a:cs typeface="Yu Gothic"/>
            </a:endParaRPr>
          </a:p>
          <a:p>
            <a:pPr algn="ctr"/>
            <a:r>
              <a:rPr lang="en-US" altLang="ja-JP" sz="1600" spc="5" dirty="0">
                <a:solidFill>
                  <a:schemeClr val="accent2"/>
                </a:solidFill>
                <a:latin typeface="Yu Gothic"/>
                <a:cs typeface="Yu Gothic"/>
              </a:rPr>
              <a:t>Amp</a:t>
            </a:r>
            <a:r>
              <a:rPr lang="en-US" altLang="ja-JP" sz="1600" spc="5" dirty="0">
                <a:solidFill>
                  <a:srgbClr val="FFFFFF"/>
                </a:solidFill>
                <a:latin typeface="Yu Gothic"/>
                <a:cs typeface="Yu Gothic"/>
              </a:rPr>
              <a:t>, H</a:t>
            </a:r>
            <a:r>
              <a:rPr lang="en-US" altLang="ja-JP" sz="1600" spc="-5" dirty="0">
                <a:solidFill>
                  <a:srgbClr val="FFFFFF"/>
                </a:solidFill>
                <a:latin typeface="Yu Gothic"/>
                <a:cs typeface="Yu Gothic"/>
              </a:rPr>
              <a:t>i</a:t>
            </a:r>
            <a:r>
              <a:rPr lang="en-US" altLang="ja-JP" sz="1600" spc="5" dirty="0">
                <a:solidFill>
                  <a:srgbClr val="FFFFFF"/>
                </a:solidFill>
                <a:latin typeface="Yu Gothic"/>
                <a:cs typeface="Yu Gothic"/>
              </a:rPr>
              <a:t>t Ch, A</a:t>
            </a:r>
            <a:r>
              <a:rPr lang="en-US" altLang="ja-JP" sz="1600" spc="9" dirty="0">
                <a:solidFill>
                  <a:srgbClr val="FFFFFF"/>
                </a:solidFill>
                <a:latin typeface="Yu Gothic"/>
                <a:cs typeface="Yu Gothic"/>
              </a:rPr>
              <a:t>D</a:t>
            </a:r>
            <a:r>
              <a:rPr lang="en-US" altLang="ja-JP" sz="1600" spc="5" dirty="0">
                <a:solidFill>
                  <a:srgbClr val="FFFFFF"/>
                </a:solidFill>
                <a:latin typeface="Yu Gothic"/>
                <a:cs typeface="Yu Gothic"/>
              </a:rPr>
              <a:t>C</a:t>
            </a:r>
            <a:r>
              <a:rPr lang="en-US" altLang="ja-JP" sz="1600" dirty="0">
                <a:solidFill>
                  <a:srgbClr val="FFFFFF"/>
                </a:solidFill>
                <a:latin typeface="Yu Gothic"/>
                <a:cs typeface="Yu Gothic"/>
              </a:rPr>
              <a:t>, </a:t>
            </a:r>
            <a:r>
              <a:rPr lang="en-US" altLang="ja-JP" sz="1600" spc="5" dirty="0">
                <a:solidFill>
                  <a:srgbClr val="FFFFFF"/>
                </a:solidFill>
                <a:latin typeface="Yu Gothic"/>
                <a:cs typeface="Yu Gothic"/>
              </a:rPr>
              <a:t>Ch</a:t>
            </a:r>
            <a:r>
              <a:rPr lang="en-US" altLang="ja-JP" sz="1600" spc="-5" dirty="0">
                <a:solidFill>
                  <a:srgbClr val="FFFFFF"/>
                </a:solidFill>
                <a:latin typeface="Yu Gothic"/>
                <a:cs typeface="Yu Gothic"/>
              </a:rPr>
              <a:t>i</a:t>
            </a:r>
            <a:r>
              <a:rPr lang="en-US" altLang="ja-JP" sz="1600" spc="5" dirty="0">
                <a:solidFill>
                  <a:srgbClr val="FFFFFF"/>
                </a:solidFill>
                <a:latin typeface="Yu Gothic"/>
                <a:cs typeface="Yu Gothic"/>
              </a:rPr>
              <a:t>p,</a:t>
            </a:r>
            <a:r>
              <a:rPr lang="en-US" altLang="ja-JP" sz="1600" spc="9" dirty="0">
                <a:solidFill>
                  <a:srgbClr val="FFFFFF"/>
                </a:solidFill>
                <a:latin typeface="Yu Gothic"/>
                <a:cs typeface="Yu Gothic"/>
              </a:rPr>
              <a:t> L</a:t>
            </a:r>
            <a:r>
              <a:rPr lang="en-US" altLang="ja-JP" sz="1600" spc="5" dirty="0">
                <a:solidFill>
                  <a:srgbClr val="FFFFFF"/>
                </a:solidFill>
                <a:latin typeface="Yu Gothic"/>
                <a:cs typeface="Yu Gothic"/>
              </a:rPr>
              <a:t>adder-ID, </a:t>
            </a:r>
            <a:r>
              <a:rPr lang="en-US" altLang="ja-JP" sz="1600" spc="5" dirty="0" err="1">
                <a:solidFill>
                  <a:srgbClr val="FFFFFF"/>
                </a:solidFill>
                <a:latin typeface="Yu Gothic"/>
                <a:cs typeface="Yu Gothic"/>
              </a:rPr>
              <a:t>bco</a:t>
            </a:r>
            <a:r>
              <a:rPr lang="en-US" altLang="ja-JP" sz="1600" spc="5" dirty="0">
                <a:solidFill>
                  <a:srgbClr val="FFFFFF"/>
                </a:solidFill>
                <a:latin typeface="Yu Gothic"/>
                <a:cs typeface="Yu Gothic"/>
              </a:rPr>
              <a:t>, </a:t>
            </a:r>
            <a:r>
              <a:rPr lang="en-US" altLang="ja-JP" sz="1600" spc="5" dirty="0" err="1">
                <a:solidFill>
                  <a:srgbClr val="FFC000"/>
                </a:solidFill>
                <a:latin typeface="Yu Gothic"/>
                <a:cs typeface="Yu Gothic"/>
              </a:rPr>
              <a:t>bcofull</a:t>
            </a:r>
            <a:endParaRPr lang="en-US" altLang="ja-JP" sz="1600" dirty="0">
              <a:solidFill>
                <a:srgbClr val="FFC000"/>
              </a:solidFill>
              <a:latin typeface="Yu Gothic"/>
              <a:cs typeface="Yu Gothic"/>
            </a:endParaRP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F6F73B3A-FF0B-3440-2C88-D1BE2C2BAAD6}"/>
              </a:ext>
            </a:extLst>
          </p:cNvPr>
          <p:cNvCxnSpPr>
            <a:cxnSpLocks/>
          </p:cNvCxnSpPr>
          <p:nvPr/>
        </p:nvCxnSpPr>
        <p:spPr>
          <a:xfrm flipH="1">
            <a:off x="5021931" y="3864077"/>
            <a:ext cx="385811" cy="535702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E5D6C272-08AF-87F0-43FE-10EC1A05C003}"/>
              </a:ext>
            </a:extLst>
          </p:cNvPr>
          <p:cNvCxnSpPr>
            <a:cxnSpLocks/>
          </p:cNvCxnSpPr>
          <p:nvPr/>
        </p:nvCxnSpPr>
        <p:spPr>
          <a:xfrm flipH="1">
            <a:off x="3042960" y="3819199"/>
            <a:ext cx="2375857" cy="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479698D-F2FB-4284-DEC7-61076CB670C8}"/>
              </a:ext>
            </a:extLst>
          </p:cNvPr>
          <p:cNvSpPr txBox="1"/>
          <p:nvPr/>
        </p:nvSpPr>
        <p:spPr>
          <a:xfrm>
            <a:off x="3598795" y="3619851"/>
            <a:ext cx="1395904" cy="4290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Online-&gt;offline C</a:t>
            </a:r>
            <a:r>
              <a:rPr kumimoji="1" lang="en-US" altLang="ja-JP" sz="1200" dirty="0"/>
              <a:t>onv</a:t>
            </a:r>
            <a:r>
              <a:rPr lang="en-US" altLang="ja-JP" sz="1200" dirty="0"/>
              <a:t>ersion map</a:t>
            </a:r>
            <a:r>
              <a:rPr kumimoji="1" lang="en-US" altLang="ja-JP" sz="1200" dirty="0"/>
              <a:t> </a:t>
            </a:r>
            <a:endParaRPr kumimoji="1" lang="ja-JP" altLang="en-US" sz="120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76D050C-1AEA-9826-0EA0-49CBF4DD4A1F}"/>
              </a:ext>
            </a:extLst>
          </p:cNvPr>
          <p:cNvSpPr txBox="1"/>
          <p:nvPr/>
        </p:nvSpPr>
        <p:spPr>
          <a:xfrm>
            <a:off x="4239812" y="4437434"/>
            <a:ext cx="1395904" cy="2574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Online Monitor</a:t>
            </a:r>
            <a:endParaRPr kumimoji="1" lang="ja-JP" altLang="en-US" sz="120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E6C0C13-92D3-B6B9-2F85-4B1B4103F8E0}"/>
              </a:ext>
            </a:extLst>
          </p:cNvPr>
          <p:cNvSpPr txBox="1"/>
          <p:nvPr/>
        </p:nvSpPr>
        <p:spPr>
          <a:xfrm>
            <a:off x="4157885" y="4806239"/>
            <a:ext cx="1728092" cy="257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>
                    <a:lumMod val="50000"/>
                  </a:schemeClr>
                </a:solidFill>
              </a:rPr>
              <a:t>Hot/dead channel map</a:t>
            </a:r>
            <a:endParaRPr kumimoji="1" lang="ja-JP" altLang="en-US" sz="12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BB46A746-DB0D-9A47-D4CD-6665B810DAE5}"/>
              </a:ext>
            </a:extLst>
          </p:cNvPr>
          <p:cNvCxnSpPr>
            <a:cxnSpLocks/>
          </p:cNvCxnSpPr>
          <p:nvPr/>
        </p:nvCxnSpPr>
        <p:spPr>
          <a:xfrm>
            <a:off x="2170335" y="4791275"/>
            <a:ext cx="1" cy="35804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CD59075-A38F-A89F-9E99-61733DB77E02}"/>
              </a:ext>
            </a:extLst>
          </p:cNvPr>
          <p:cNvSpPr txBox="1"/>
          <p:nvPr/>
        </p:nvSpPr>
        <p:spPr>
          <a:xfrm>
            <a:off x="3590206" y="3404307"/>
            <a:ext cx="1370095" cy="228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solidFill>
                  <a:srgbClr val="FF0000"/>
                </a:solidFill>
              </a:rPr>
              <a:t>Amp</a:t>
            </a:r>
            <a:r>
              <a:rPr kumimoji="1" lang="en-US" altLang="ja-JP" sz="1000" dirty="0"/>
              <a:t> is to be dropped</a:t>
            </a:r>
            <a:endParaRPr kumimoji="1" lang="ja-JP" altLang="en-US" sz="1000"/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67CF8D6C-C2B6-E2F4-0B23-933049741CE2}"/>
              </a:ext>
            </a:extLst>
          </p:cNvPr>
          <p:cNvGrpSpPr/>
          <p:nvPr/>
        </p:nvGrpSpPr>
        <p:grpSpPr>
          <a:xfrm>
            <a:off x="2894654" y="5254549"/>
            <a:ext cx="2278628" cy="1072509"/>
            <a:chOff x="3858215" y="5785491"/>
            <a:chExt cx="2278628" cy="1072509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87354F86-385E-1EF9-BED8-299D2C34DE44}"/>
                </a:ext>
              </a:extLst>
            </p:cNvPr>
            <p:cNvSpPr txBox="1"/>
            <p:nvPr/>
          </p:nvSpPr>
          <p:spPr>
            <a:xfrm>
              <a:off x="4718210" y="6514784"/>
              <a:ext cx="1053057" cy="343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Manami</a:t>
              </a:r>
              <a:r>
                <a:rPr kumimoji="1" lang="en-US" altLang="ja-JP" dirty="0"/>
                <a:t> </a:t>
              </a:r>
              <a:endParaRPr kumimoji="1" lang="ja-JP" altLang="en-US"/>
            </a:p>
          </p:txBody>
        </p:sp>
        <p:sp>
          <p:nvSpPr>
            <p:cNvPr id="29" name="強調線吹き出し 1 (枠付き) 50">
              <a:extLst>
                <a:ext uri="{FF2B5EF4-FFF2-40B4-BE49-F238E27FC236}">
                  <a16:creationId xmlns:a16="http://schemas.microsoft.com/office/drawing/2014/main" id="{371EDA0C-02FC-9E61-9875-BDE0CE990E4D}"/>
                </a:ext>
              </a:extLst>
            </p:cNvPr>
            <p:cNvSpPr/>
            <p:nvPr/>
          </p:nvSpPr>
          <p:spPr>
            <a:xfrm>
              <a:off x="4397039" y="6194663"/>
              <a:ext cx="1739804" cy="409956"/>
            </a:xfrm>
            <a:prstGeom prst="accentBorderCallout1">
              <a:avLst>
                <a:gd name="adj1" fmla="val 21106"/>
                <a:gd name="adj2" fmla="val -2116"/>
                <a:gd name="adj3" fmla="val -286183"/>
                <a:gd name="adj4" fmla="val -31386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dirty="0"/>
                <a:t>Event Display</a:t>
              </a:r>
              <a:endParaRPr kumimoji="1" lang="ja-JP" altLang="en-US"/>
            </a:p>
          </p:txBody>
        </p: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7528C5D4-233F-1583-80D0-D135A8AB19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58215" y="5785491"/>
              <a:ext cx="510881" cy="49866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49FEA95-DC60-4ABC-03A4-CDC141E7D66A}"/>
              </a:ext>
            </a:extLst>
          </p:cNvPr>
          <p:cNvSpPr/>
          <p:nvPr/>
        </p:nvSpPr>
        <p:spPr>
          <a:xfrm>
            <a:off x="7271748" y="931056"/>
            <a:ext cx="2638350" cy="3105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RCDAQ</a:t>
            </a:r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A69319A-0743-012C-9520-269864AAAF94}"/>
              </a:ext>
            </a:extLst>
          </p:cNvPr>
          <p:cNvSpPr txBox="1"/>
          <p:nvPr/>
        </p:nvSpPr>
        <p:spPr>
          <a:xfrm>
            <a:off x="7427274" y="1018584"/>
            <a:ext cx="678373" cy="257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physics</a:t>
            </a:r>
            <a:endParaRPr kumimoji="1" lang="ja-JP" altLang="en-US" sz="1200">
              <a:solidFill>
                <a:schemeClr val="bg1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065A436-3F8D-4783-DBD0-05CE9DE1CB44}"/>
              </a:ext>
            </a:extLst>
          </p:cNvPr>
          <p:cNvSpPr txBox="1"/>
          <p:nvPr/>
        </p:nvSpPr>
        <p:spPr>
          <a:xfrm>
            <a:off x="9148592" y="999458"/>
            <a:ext cx="493308" cy="257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err="1">
                <a:solidFill>
                  <a:schemeClr val="bg1"/>
                </a:solidFill>
              </a:rPr>
              <a:t>c</a:t>
            </a:r>
            <a:r>
              <a:rPr kumimoji="1" lang="en-US" altLang="ja-JP" sz="1200" dirty="0" err="1">
                <a:solidFill>
                  <a:schemeClr val="bg1"/>
                </a:solidFill>
              </a:rPr>
              <a:t>alib</a:t>
            </a:r>
            <a:endParaRPr kumimoji="1" lang="ja-JP" altLang="en-US" sz="1200">
              <a:solidFill>
                <a:schemeClr val="bg1"/>
              </a:solidFill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59B2FAE0-21D7-06E4-5FFC-9D117B946474}"/>
              </a:ext>
            </a:extLst>
          </p:cNvPr>
          <p:cNvCxnSpPr>
            <a:cxnSpLocks/>
          </p:cNvCxnSpPr>
          <p:nvPr/>
        </p:nvCxnSpPr>
        <p:spPr>
          <a:xfrm>
            <a:off x="7678539" y="1277694"/>
            <a:ext cx="0" cy="319887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3552A943-6659-BC18-924F-0B2F2CE948DC}"/>
              </a:ext>
            </a:extLst>
          </p:cNvPr>
          <p:cNvCxnSpPr>
            <a:cxnSpLocks/>
          </p:cNvCxnSpPr>
          <p:nvPr/>
        </p:nvCxnSpPr>
        <p:spPr>
          <a:xfrm>
            <a:off x="9434436" y="1262223"/>
            <a:ext cx="0" cy="319887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282C30EB-D4E2-0D2C-F7B2-69362EE4789A}"/>
              </a:ext>
            </a:extLst>
          </p:cNvPr>
          <p:cNvSpPr/>
          <p:nvPr/>
        </p:nvSpPr>
        <p:spPr>
          <a:xfrm>
            <a:off x="7271747" y="1603873"/>
            <a:ext cx="2638350" cy="310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/>
              <a:t>evt</a:t>
            </a:r>
            <a:r>
              <a:rPr lang="en-US" altLang="ja-JP" dirty="0"/>
              <a:t> (32 bit word)</a:t>
            </a:r>
            <a:endParaRPr kumimoji="1" lang="ja-JP" altLang="en-US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28D13770-C268-22A8-FF66-59D389D1FAAB}"/>
              </a:ext>
            </a:extLst>
          </p:cNvPr>
          <p:cNvCxnSpPr>
            <a:cxnSpLocks/>
          </p:cNvCxnSpPr>
          <p:nvPr/>
        </p:nvCxnSpPr>
        <p:spPr>
          <a:xfrm>
            <a:off x="4982598" y="4670629"/>
            <a:ext cx="1" cy="21714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BE811321-6D70-1FD1-B8C2-47E6CC2B7DF4}"/>
              </a:ext>
            </a:extLst>
          </p:cNvPr>
          <p:cNvSpPr/>
          <p:nvPr/>
        </p:nvSpPr>
        <p:spPr>
          <a:xfrm>
            <a:off x="1568162" y="3982637"/>
            <a:ext cx="1255747" cy="5544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Remove</a:t>
            </a:r>
            <a:br>
              <a:rPr kumimoji="1" lang="en-US" altLang="ja-JP" dirty="0"/>
            </a:br>
            <a:r>
              <a:rPr kumimoji="1" lang="en-US" altLang="ja-JP" dirty="0" err="1"/>
              <a:t>HotDead</a:t>
            </a:r>
            <a:endParaRPr kumimoji="1" lang="ja-JP" altLang="en-US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4142720-BCBD-279D-BD17-7ACD62245C97}"/>
              </a:ext>
            </a:extLst>
          </p:cNvPr>
          <p:cNvSpPr txBox="1"/>
          <p:nvPr/>
        </p:nvSpPr>
        <p:spPr>
          <a:xfrm>
            <a:off x="7437526" y="2165501"/>
            <a:ext cx="23849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/>
              <a:t>  Fun4AllDecoder</a:t>
            </a:r>
          </a:p>
          <a:p>
            <a:r>
              <a:rPr lang="en-US" altLang="ja-JP" dirty="0"/>
              <a:t>(</a:t>
            </a:r>
            <a:r>
              <a:rPr kumimoji="1" lang="en-US" altLang="ja-JP" dirty="0" err="1"/>
              <a:t>SingleInttInput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BA9B16E-8FDC-D2A9-36D9-15CE42779459}"/>
              </a:ext>
            </a:extLst>
          </p:cNvPr>
          <p:cNvSpPr txBox="1"/>
          <p:nvPr/>
        </p:nvSpPr>
        <p:spPr>
          <a:xfrm>
            <a:off x="6508956" y="3473192"/>
            <a:ext cx="209427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err="1"/>
              <a:t>InttCombined</a:t>
            </a:r>
            <a:endParaRPr kumimoji="1" lang="en-US" altLang="ja-JP" dirty="0"/>
          </a:p>
          <a:p>
            <a:r>
              <a:rPr kumimoji="1" lang="en-US" altLang="ja-JP" dirty="0" err="1"/>
              <a:t>RawDataDecoder</a:t>
            </a:r>
            <a:endParaRPr kumimoji="1" lang="ja-JP" altLang="en-US" dirty="0"/>
          </a:p>
        </p:txBody>
      </p:sp>
      <p:cxnSp>
        <p:nvCxnSpPr>
          <p:cNvPr id="67" name="コネクタ: カギ線 66">
            <a:extLst>
              <a:ext uri="{FF2B5EF4-FFF2-40B4-BE49-F238E27FC236}">
                <a16:creationId xmlns:a16="http://schemas.microsoft.com/office/drawing/2014/main" id="{2A24F098-F0B2-D239-41D5-EB553B5FA92F}"/>
              </a:ext>
            </a:extLst>
          </p:cNvPr>
          <p:cNvCxnSpPr>
            <a:cxnSpLocks/>
            <a:stCxn id="32" idx="2"/>
            <a:endCxn id="60" idx="0"/>
          </p:cNvCxnSpPr>
          <p:nvPr/>
        </p:nvCxnSpPr>
        <p:spPr>
          <a:xfrm rot="5400000">
            <a:off x="7887673" y="2771988"/>
            <a:ext cx="369623" cy="103278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42EF04FB-5B4F-301F-FC58-812197843EE0}"/>
              </a:ext>
            </a:extLst>
          </p:cNvPr>
          <p:cNvSpPr txBox="1"/>
          <p:nvPr/>
        </p:nvSpPr>
        <p:spPr>
          <a:xfrm>
            <a:off x="8641979" y="3478107"/>
            <a:ext cx="227182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err="1"/>
              <a:t>InttCombined</a:t>
            </a:r>
            <a:endParaRPr kumimoji="1" lang="en-US" altLang="ja-JP" dirty="0"/>
          </a:p>
          <a:p>
            <a:r>
              <a:rPr kumimoji="1" lang="en-US" altLang="ja-JP" dirty="0" err="1"/>
              <a:t>RawDataConverter</a:t>
            </a:r>
            <a:endParaRPr kumimoji="1" lang="ja-JP" altLang="en-US" dirty="0"/>
          </a:p>
        </p:txBody>
      </p:sp>
      <p:cxnSp>
        <p:nvCxnSpPr>
          <p:cNvPr id="72" name="コネクタ: カギ線 71">
            <a:extLst>
              <a:ext uri="{FF2B5EF4-FFF2-40B4-BE49-F238E27FC236}">
                <a16:creationId xmlns:a16="http://schemas.microsoft.com/office/drawing/2014/main" id="{22B045B1-B284-6F0A-64CF-B61BE0B9F960}"/>
              </a:ext>
            </a:extLst>
          </p:cNvPr>
          <p:cNvCxnSpPr>
            <a:cxnSpLocks/>
            <a:stCxn id="32" idx="2"/>
            <a:endCxn id="71" idx="0"/>
          </p:cNvCxnSpPr>
          <p:nvPr/>
        </p:nvCxnSpPr>
        <p:spPr>
          <a:xfrm rot="16200000" flipH="1">
            <a:off x="8996115" y="2696329"/>
            <a:ext cx="374538" cy="11890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コネクタ: カギ線 75">
            <a:extLst>
              <a:ext uri="{FF2B5EF4-FFF2-40B4-BE49-F238E27FC236}">
                <a16:creationId xmlns:a16="http://schemas.microsoft.com/office/drawing/2014/main" id="{261E45C9-1938-3DC2-B13C-DC91A3CAD557}"/>
              </a:ext>
            </a:extLst>
          </p:cNvPr>
          <p:cNvCxnSpPr>
            <a:cxnSpLocks/>
            <a:stCxn id="71" idx="2"/>
          </p:cNvCxnSpPr>
          <p:nvPr/>
        </p:nvCxnSpPr>
        <p:spPr>
          <a:xfrm rot="16200000" flipH="1">
            <a:off x="9411545" y="4490785"/>
            <a:ext cx="732697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7F587215-93BE-DB58-A677-5415B96395C8}"/>
              </a:ext>
            </a:extLst>
          </p:cNvPr>
          <p:cNvSpPr/>
          <p:nvPr/>
        </p:nvSpPr>
        <p:spPr>
          <a:xfrm>
            <a:off x="5083195" y="3515604"/>
            <a:ext cx="1255747" cy="5544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Remove</a:t>
            </a:r>
            <a:br>
              <a:rPr kumimoji="1" lang="en-US" altLang="ja-JP" dirty="0"/>
            </a:br>
            <a:r>
              <a:rPr kumimoji="1" lang="en-US" altLang="ja-JP" dirty="0" err="1"/>
              <a:t>Badhit</a:t>
            </a:r>
            <a:endParaRPr kumimoji="1" lang="ja-JP" altLang="en-US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359E0E42-6DDA-1741-6E80-75CC355A6095}"/>
              </a:ext>
            </a:extLst>
          </p:cNvPr>
          <p:cNvSpPr txBox="1"/>
          <p:nvPr/>
        </p:nvSpPr>
        <p:spPr>
          <a:xfrm>
            <a:off x="9645444" y="3040315"/>
            <a:ext cx="2546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Two different mod.</a:t>
            </a:r>
            <a:r>
              <a:rPr lang="ja-JP" altLang="en-US" dirty="0"/>
              <a:t>？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A27770E-1A51-91F7-F5F3-84E8F3531733}"/>
              </a:ext>
            </a:extLst>
          </p:cNvPr>
          <p:cNvSpPr txBox="1"/>
          <p:nvPr/>
        </p:nvSpPr>
        <p:spPr>
          <a:xfrm>
            <a:off x="7138219" y="4234935"/>
            <a:ext cx="55748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New format</a:t>
            </a:r>
            <a:r>
              <a:rPr lang="ja-JP" altLang="en-US" dirty="0"/>
              <a:t>？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 err="1"/>
              <a:t>EventBaseTree</a:t>
            </a:r>
            <a:r>
              <a:rPr lang="en-US" altLang="ja-JP" dirty="0"/>
              <a:t>(or </a:t>
            </a:r>
            <a:r>
              <a:rPr lang="en-US" altLang="ja-JP" dirty="0" err="1"/>
              <a:t>HitBaseTree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A517493D-5F4A-38E1-3D80-3917E049054A}"/>
              </a:ext>
            </a:extLst>
          </p:cNvPr>
          <p:cNvSpPr/>
          <p:nvPr/>
        </p:nvSpPr>
        <p:spPr>
          <a:xfrm>
            <a:off x="117987" y="4282521"/>
            <a:ext cx="1255747" cy="5544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Geometry</a:t>
            </a:r>
          </a:p>
          <a:p>
            <a:pPr algn="ctr"/>
            <a:r>
              <a:rPr kumimoji="1" lang="en-US" altLang="ja-JP" dirty="0"/>
              <a:t>alignment</a:t>
            </a:r>
            <a:endParaRPr kumimoji="1" lang="ja-JP" altLang="en-US" dirty="0"/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22F1C1C3-A98D-B21D-CFD8-119FC6A0DAB0}"/>
              </a:ext>
            </a:extLst>
          </p:cNvPr>
          <p:cNvSpPr/>
          <p:nvPr/>
        </p:nvSpPr>
        <p:spPr>
          <a:xfrm>
            <a:off x="108071" y="5039605"/>
            <a:ext cx="1255747" cy="5544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Cut </a:t>
            </a:r>
            <a:r>
              <a:rPr kumimoji="1" lang="en-US" altLang="ja-JP" dirty="0" err="1"/>
              <a:t>cls</a:t>
            </a:r>
            <a:r>
              <a:rPr kumimoji="1" lang="en-US" altLang="ja-JP" dirty="0"/>
              <a:t> w </a:t>
            </a:r>
            <a:r>
              <a:rPr kumimoji="1" lang="en-US" altLang="ja-JP" dirty="0" err="1"/>
              <a:t>smallerE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384EB32-1041-9472-040D-8225506E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346FA0-B97F-C0A3-EBBC-D1BDD781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2DE8-7D1E-466D-B782-A4265472A63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02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F2267D-1336-E584-5A50-0B980D736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39" y="186812"/>
            <a:ext cx="11670890" cy="66711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/>
              <a:t>Decoder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Martin’s pool method still have an issue. Some hits are lost during the decoding process. See next page</a:t>
            </a:r>
          </a:p>
          <a:p>
            <a:pPr lvl="3">
              <a:lnSpc>
                <a:spcPct val="120000"/>
              </a:lnSpc>
            </a:pPr>
            <a:endParaRPr lang="en-US" altLang="ja-JP" dirty="0"/>
          </a:p>
          <a:p>
            <a:pPr>
              <a:lnSpc>
                <a:spcPct val="120000"/>
              </a:lnSpc>
            </a:pPr>
            <a:r>
              <a:rPr kumimoji="1" lang="en-US" altLang="ja-JP" dirty="0"/>
              <a:t>Converter Workflow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There are two modules -&gt; I think it is good to merge them to one</a:t>
            </a:r>
          </a:p>
          <a:p>
            <a:pPr lvl="1">
              <a:lnSpc>
                <a:spcPct val="120000"/>
              </a:lnSpc>
            </a:pPr>
            <a:r>
              <a:rPr kumimoji="1" lang="en-US" altLang="ja-JP" dirty="0"/>
              <a:t>Output format:  New format (vector based) is implemented now but I think the output format should be an existing one (Event base or Hit base) because we developed the code to do raw data analysis.</a:t>
            </a:r>
          </a:p>
          <a:p>
            <a:pPr lvl="4">
              <a:lnSpc>
                <a:spcPct val="120000"/>
              </a:lnSpc>
            </a:pPr>
            <a:endParaRPr lang="en-US" altLang="ja-JP" dirty="0"/>
          </a:p>
          <a:p>
            <a:pPr>
              <a:lnSpc>
                <a:spcPct val="120000"/>
              </a:lnSpc>
            </a:pPr>
            <a:r>
              <a:rPr lang="en-US" altLang="ja-JP" dirty="0"/>
              <a:t>Bad Channel removal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Genki is working how the bad hit should be removed</a:t>
            </a:r>
          </a:p>
          <a:p>
            <a:pPr lvl="2">
              <a:lnSpc>
                <a:spcPct val="120000"/>
              </a:lnSpc>
            </a:pPr>
            <a:r>
              <a:rPr lang="en-US" altLang="ja-JP" dirty="0"/>
              <a:t>Copy hit 1: </a:t>
            </a:r>
            <a:r>
              <a:rPr lang="ja-JP" altLang="en-US" dirty="0"/>
              <a:t>　</a:t>
            </a:r>
            <a:r>
              <a:rPr lang="en-US" altLang="ja-JP" dirty="0"/>
              <a:t>Ladder, Chip, Chan, ADC, BCO are all same</a:t>
            </a:r>
          </a:p>
          <a:p>
            <a:pPr lvl="2">
              <a:lnSpc>
                <a:spcPct val="120000"/>
              </a:lnSpc>
            </a:pPr>
            <a:r>
              <a:rPr lang="en-US" altLang="ja-JP" dirty="0"/>
              <a:t>Copy hit 2: </a:t>
            </a:r>
            <a:r>
              <a:rPr lang="ja-JP" altLang="en-US" dirty="0"/>
              <a:t>　</a:t>
            </a:r>
            <a:r>
              <a:rPr lang="en-US" altLang="ja-JP" dirty="0"/>
              <a:t>ADC is different. Genki found its fraction is small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Off-Timing hits</a:t>
            </a:r>
          </a:p>
          <a:p>
            <a:pPr lvl="2">
              <a:lnSpc>
                <a:spcPct val="120000"/>
              </a:lnSpc>
            </a:pPr>
            <a:r>
              <a:rPr lang="en-US" altLang="ja-JP" dirty="0"/>
              <a:t>Away from BCO-BCO_FULL peak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Mix-up</a:t>
            </a:r>
          </a:p>
          <a:p>
            <a:pPr lvl="2">
              <a:lnSpc>
                <a:spcPct val="120000"/>
              </a:lnSpc>
            </a:pPr>
            <a:r>
              <a:rPr lang="en-US" altLang="ja-JP" dirty="0"/>
              <a:t>No way to remove hit in the analysis. Mai is studying  how much it happens.</a:t>
            </a:r>
          </a:p>
          <a:p>
            <a:pPr lvl="4">
              <a:lnSpc>
                <a:spcPct val="120000"/>
              </a:lnSpc>
            </a:pPr>
            <a:endParaRPr lang="en-US" altLang="ja-JP" dirty="0"/>
          </a:p>
          <a:p>
            <a:pPr>
              <a:lnSpc>
                <a:spcPct val="120000"/>
              </a:lnSpc>
            </a:pPr>
            <a:r>
              <a:rPr lang="en-US" altLang="ja-JP" dirty="0"/>
              <a:t>Hot Channel removal</a:t>
            </a:r>
          </a:p>
          <a:p>
            <a:pPr lvl="1">
              <a:lnSpc>
                <a:spcPct val="120000"/>
              </a:lnSpc>
            </a:pPr>
            <a:r>
              <a:rPr lang="en-US" altLang="ja-JP" dirty="0" err="1"/>
              <a:t>Jaein</a:t>
            </a:r>
            <a:r>
              <a:rPr lang="en-US" altLang="ja-JP" dirty="0"/>
              <a:t>, Joseph, Yuka are working to develop the algorithm and determine the hot channel run by run 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DB is necessary to manage the parameter</a:t>
            </a:r>
          </a:p>
          <a:p>
            <a:pPr lvl="2">
              <a:lnSpc>
                <a:spcPct val="120000"/>
              </a:lnSpc>
            </a:pP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DAFBC5-19A3-58B3-2E4C-DBD36B41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783B0E-4EE8-D33B-3BCF-45C14D9A4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2DE8-7D1E-466D-B782-A4265472A63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87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816BA6-954D-15ED-2E3B-C3FC0E7FE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3" y="136525"/>
            <a:ext cx="10515600" cy="63872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Event comparison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F436F7-F0B1-DCBC-81E7-55E9DECDD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461" y="1789043"/>
            <a:ext cx="5237922" cy="4184374"/>
          </a:xfrm>
        </p:spPr>
        <p:txBody>
          <a:bodyPr/>
          <a:lstStyle/>
          <a:p>
            <a:r>
              <a:rPr lang="en-US" altLang="ja-JP" dirty="0"/>
              <a:t>BCO_FULL is the same for both but </a:t>
            </a:r>
            <a:r>
              <a:rPr lang="en-US" altLang="ja-JP" dirty="0" err="1"/>
              <a:t>Nhits</a:t>
            </a:r>
            <a:r>
              <a:rPr lang="en-US" altLang="ja-JP" dirty="0"/>
              <a:t> are different</a:t>
            </a:r>
          </a:p>
          <a:p>
            <a:r>
              <a:rPr lang="en-US" altLang="ja-JP" dirty="0"/>
              <a:t>Fun4All has always smaller hits</a:t>
            </a: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59CA272-C659-54CD-133D-1543F7A76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441" y="1258824"/>
            <a:ext cx="5757281" cy="546996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8DAF22-9AE8-6A93-6D14-8D0F7E1EBF43}"/>
              </a:ext>
            </a:extLst>
          </p:cNvPr>
          <p:cNvSpPr txBox="1"/>
          <p:nvPr/>
        </p:nvSpPr>
        <p:spPr>
          <a:xfrm>
            <a:off x="1557958" y="640283"/>
            <a:ext cx="2367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My decoder</a:t>
            </a:r>
          </a:p>
          <a:p>
            <a:r>
              <a:rPr kumimoji="1" lang="en-US" altLang="ja-JP" dirty="0" err="1"/>
              <a:t>Nhits</a:t>
            </a:r>
            <a:r>
              <a:rPr kumimoji="1" lang="en-US" altLang="ja-JP" dirty="0"/>
              <a:t> (BCO_FULL)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DA704E7-0FEE-7593-32B6-AD05D10F876B}"/>
              </a:ext>
            </a:extLst>
          </p:cNvPr>
          <p:cNvSpPr txBox="1"/>
          <p:nvPr/>
        </p:nvSpPr>
        <p:spPr>
          <a:xfrm>
            <a:off x="3986418" y="733048"/>
            <a:ext cx="4243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F4A decoder</a:t>
            </a:r>
          </a:p>
          <a:p>
            <a:r>
              <a:rPr kumimoji="1" lang="en-US" altLang="ja-JP" dirty="0" err="1"/>
              <a:t>Nhits</a:t>
            </a:r>
            <a:r>
              <a:rPr kumimoji="1" lang="en-US" altLang="ja-JP" dirty="0"/>
              <a:t> (BCO_FULL)   BCO_DIFF</a:t>
            </a:r>
            <a:endParaRPr lang="ja-JP" altLang="en-US" dirty="0"/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41B56C2F-7802-7C6D-D8DD-D4C81B57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407D506A-D167-B96F-D218-28062331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6168-9BA5-45A5-A393-597DFD5BD4E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87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9EDBBB-3F8C-1FDC-D903-9F34278D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3" y="196160"/>
            <a:ext cx="10515600" cy="67848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Hit comparison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55C969-C837-CAAA-2419-A27CDA682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860" y="1123121"/>
            <a:ext cx="5585791" cy="5019261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Missing hits happen from all </a:t>
            </a:r>
            <a:r>
              <a:rPr lang="en-US" altLang="ja-JP" dirty="0" err="1"/>
              <a:t>felix</a:t>
            </a:r>
            <a:r>
              <a:rPr lang="en-US" altLang="ja-JP" dirty="0"/>
              <a:t>, ladder, chips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FCCB033-09AA-C7DF-8172-14A08AD13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98" y="1232452"/>
            <a:ext cx="4379498" cy="562554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9623AA-9E89-921C-5996-847CD085F2DE}"/>
              </a:ext>
            </a:extLst>
          </p:cNvPr>
          <p:cNvSpPr txBox="1"/>
          <p:nvPr/>
        </p:nvSpPr>
        <p:spPr>
          <a:xfrm>
            <a:off x="593863" y="699918"/>
            <a:ext cx="2367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My decoder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E8F023-DFC2-5135-DCD5-A4D79C5AECA3}"/>
              </a:ext>
            </a:extLst>
          </p:cNvPr>
          <p:cNvSpPr txBox="1"/>
          <p:nvPr/>
        </p:nvSpPr>
        <p:spPr>
          <a:xfrm>
            <a:off x="2316645" y="713169"/>
            <a:ext cx="4243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F4A decoder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F2F23B-C6A4-D103-25A2-AF7D0D3A78B2}"/>
              </a:ext>
            </a:extLst>
          </p:cNvPr>
          <p:cNvSpPr txBox="1"/>
          <p:nvPr/>
        </p:nvSpPr>
        <p:spPr>
          <a:xfrm>
            <a:off x="786019" y="1031222"/>
            <a:ext cx="3686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/>
              <a:t>pid</a:t>
            </a:r>
            <a:r>
              <a:rPr kumimoji="1" lang="en-US" altLang="ja-JP" dirty="0"/>
              <a:t>  ladder chip channel </a:t>
            </a: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621718F7-26E3-E1DE-ADD0-438AEADA3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90B7631F-8D3B-A0C2-C989-AEFB345B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6168-9BA5-45A5-A393-597DFD5BD4E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78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FF9EAA-BC9B-EE93-1115-BFA708047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90" y="481781"/>
            <a:ext cx="7521678" cy="5695182"/>
          </a:xfrm>
        </p:spPr>
        <p:txBody>
          <a:bodyPr/>
          <a:lstStyle/>
          <a:p>
            <a:r>
              <a:rPr kumimoji="1" lang="en-US" altLang="ja-JP" dirty="0"/>
              <a:t>MIP peak finding</a:t>
            </a:r>
          </a:p>
          <a:p>
            <a:pPr lvl="1"/>
            <a:r>
              <a:rPr lang="en-US" altLang="ja-JP" dirty="0"/>
              <a:t>ADC value of the cluster is used to check if the cluster is made by MIP particle</a:t>
            </a:r>
          </a:p>
          <a:p>
            <a:pPr lvl="1"/>
            <a:endParaRPr kumimoji="1" lang="en-US" altLang="ja-JP" dirty="0"/>
          </a:p>
          <a:p>
            <a:pPr lvl="1"/>
            <a:r>
              <a:rPr lang="en-US" altLang="ja-JP" dirty="0"/>
              <a:t>No clear peak is found in DAC scan</a:t>
            </a:r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Cosmic data is also useful </a:t>
            </a:r>
          </a:p>
          <a:p>
            <a:pPr lvl="2"/>
            <a:r>
              <a:rPr kumimoji="1" lang="en-US" altLang="ja-JP" dirty="0"/>
              <a:t>I found peak-like structure in cosmic data</a:t>
            </a:r>
          </a:p>
          <a:p>
            <a:pPr lvl="1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0E402C4-8398-40E7-1A94-978C46424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97" y="3752151"/>
            <a:ext cx="2971000" cy="30370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5869ADF-42D3-E235-B094-3D7A1BEF9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104" y="3426227"/>
            <a:ext cx="3464582" cy="343177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BFB262F-F63F-1546-8CE6-0E49166D2540}"/>
              </a:ext>
            </a:extLst>
          </p:cNvPr>
          <p:cNvSpPr txBox="1"/>
          <p:nvPr/>
        </p:nvSpPr>
        <p:spPr>
          <a:xfrm>
            <a:off x="9026012" y="4184708"/>
            <a:ext cx="3048001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1100" dirty="0" err="1"/>
              <a:t>CosmicRay</a:t>
            </a:r>
            <a:r>
              <a:rPr kumimoji="1" lang="en-US" altLang="ja-JP" sz="1100" dirty="0"/>
              <a:t> ADC distribution</a:t>
            </a:r>
          </a:p>
          <a:p>
            <a:pPr lvl="1">
              <a:lnSpc>
                <a:spcPct val="120000"/>
              </a:lnSpc>
            </a:pPr>
            <a:r>
              <a:rPr lang="en-US" altLang="ja-JP" sz="1100" dirty="0"/>
              <a:t>Size==</a:t>
            </a:r>
            <a:r>
              <a:rPr kumimoji="1" lang="en-US" altLang="ja-JP" sz="1100" dirty="0">
                <a:solidFill>
                  <a:srgbClr val="FF0000"/>
                </a:solidFill>
              </a:rPr>
              <a:t>1</a:t>
            </a:r>
          </a:p>
          <a:p>
            <a:pPr lvl="1">
              <a:lnSpc>
                <a:spcPct val="120000"/>
              </a:lnSpc>
            </a:pPr>
            <a:r>
              <a:rPr kumimoji="1" lang="en-US" altLang="ja-JP" sz="1100" dirty="0">
                <a:solidFill>
                  <a:srgbClr val="92D050"/>
                </a:solidFill>
              </a:rPr>
              <a:t>2&lt;</a:t>
            </a:r>
            <a:r>
              <a:rPr kumimoji="1" lang="en-US" altLang="ja-JP" sz="1100" dirty="0" err="1">
                <a:solidFill>
                  <a:srgbClr val="92D050"/>
                </a:solidFill>
              </a:rPr>
              <a:t>nclus</a:t>
            </a:r>
            <a:r>
              <a:rPr kumimoji="1" lang="en-US" altLang="ja-JP" sz="1100" dirty="0">
                <a:solidFill>
                  <a:srgbClr val="92D050"/>
                </a:solidFill>
              </a:rPr>
              <a:t>&lt;6 single track in the event</a:t>
            </a:r>
          </a:p>
          <a:p>
            <a:pPr lvl="1">
              <a:lnSpc>
                <a:spcPct val="120000"/>
              </a:lnSpc>
            </a:pPr>
            <a:r>
              <a:rPr kumimoji="1" lang="en-US" altLang="ja-JP" sz="1100" dirty="0">
                <a:solidFill>
                  <a:srgbClr val="FF99FF"/>
                </a:solidFill>
              </a:rPr>
              <a:t>-3&lt;X&lt;3cm </a:t>
            </a:r>
            <a:r>
              <a:rPr kumimoji="1" lang="ja-JP" altLang="en-US" sz="1100" dirty="0">
                <a:solidFill>
                  <a:srgbClr val="FF99FF"/>
                </a:solidFill>
              </a:rPr>
              <a:t> </a:t>
            </a:r>
            <a:r>
              <a:rPr lang="en-US" altLang="ja-JP" sz="1100" dirty="0">
                <a:solidFill>
                  <a:srgbClr val="FF99FF"/>
                </a:solidFill>
              </a:rPr>
              <a:t>track goes top to bottom</a:t>
            </a:r>
            <a:endParaRPr kumimoji="1" lang="en-US" altLang="ja-JP" sz="1100" dirty="0">
              <a:solidFill>
                <a:srgbClr val="FF99FF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95B1F02-715B-848B-BBAB-25C7F4F1A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843" y="196645"/>
            <a:ext cx="3290987" cy="3323063"/>
          </a:xfrm>
          <a:prstGeom prst="rect">
            <a:avLst/>
          </a:prstGeom>
        </p:spPr>
      </p:pic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D0B91C38-9E4E-8676-39C6-4D6FB3FC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0A629BDF-D421-F0AF-B70B-0ECF16BD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2DE8-7D1E-466D-B782-A4265472A63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14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11E7F8-C307-C283-8962-8DEC0F899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03" y="207808"/>
            <a:ext cx="3330677" cy="716423"/>
          </a:xfrm>
        </p:spPr>
        <p:txBody>
          <a:bodyPr/>
          <a:lstStyle/>
          <a:p>
            <a:r>
              <a:rPr kumimoji="1" lang="en-US" altLang="ja-JP" dirty="0"/>
              <a:t>Alignment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E2A67D1-98BC-4883-59B0-1504C936E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638" y="0"/>
            <a:ext cx="3204362" cy="227125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FD5B08-601A-B247-1696-3BE44703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52" y="884902"/>
            <a:ext cx="9023556" cy="607633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ja-JP" dirty="0"/>
              <a:t>Alignment parameter definition</a:t>
            </a:r>
          </a:p>
          <a:p>
            <a:pPr lvl="1">
              <a:lnSpc>
                <a:spcPct val="120000"/>
              </a:lnSpc>
            </a:pPr>
            <a:r>
              <a:rPr kumimoji="1" lang="en-US" altLang="ja-JP" dirty="0"/>
              <a:t>Parameter </a:t>
            </a:r>
            <a:r>
              <a:rPr lang="en-US" altLang="ja-JP" dirty="0"/>
              <a:t>defines the sensor position (X, Y, Z) and its rotation</a:t>
            </a:r>
            <a:r>
              <a:rPr lang="ja-JP" altLang="en-US" dirty="0"/>
              <a:t> </a:t>
            </a:r>
            <a:r>
              <a:rPr lang="en-US" altLang="ja-JP" dirty="0"/>
              <a:t>(Roll, Pitch, Yaw) </a:t>
            </a:r>
          </a:p>
          <a:p>
            <a:pPr lvl="1">
              <a:lnSpc>
                <a:spcPct val="120000"/>
              </a:lnSpc>
            </a:pPr>
            <a:r>
              <a:rPr kumimoji="1" lang="en-US" altLang="ja-JP" dirty="0"/>
              <a:t>sPHENIX</a:t>
            </a:r>
            <a:r>
              <a:rPr lang="ja-JP" altLang="en-US" dirty="0"/>
              <a:t> </a:t>
            </a:r>
            <a:r>
              <a:rPr kumimoji="1" lang="en-US" altLang="ja-JP" dirty="0"/>
              <a:t>Tracking(ACTS)</a:t>
            </a:r>
            <a:r>
              <a:rPr kumimoji="1" lang="ja-JP" altLang="en-US" dirty="0"/>
              <a:t> </a:t>
            </a:r>
            <a:r>
              <a:rPr kumimoji="1" lang="en-US" altLang="ja-JP" dirty="0"/>
              <a:t>take the difference from the ideal geometry</a:t>
            </a:r>
          </a:p>
          <a:p>
            <a:pPr lvl="1">
              <a:lnSpc>
                <a:spcPct val="120000"/>
              </a:lnSpc>
            </a:pPr>
            <a:r>
              <a:rPr kumimoji="1" lang="en-US" altLang="ja-JP" dirty="0"/>
              <a:t>Database format is not yet defined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/>
              <a:t>Survey</a:t>
            </a:r>
            <a:r>
              <a:rPr kumimoji="1" lang="ja-JP" altLang="en-US" dirty="0"/>
              <a:t> </a:t>
            </a:r>
            <a:r>
              <a:rPr kumimoji="1" lang="en-US" altLang="ja-JP" dirty="0"/>
              <a:t>paramet</a:t>
            </a:r>
            <a:r>
              <a:rPr lang="en-US" altLang="ja-JP" dirty="0"/>
              <a:t>er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Joseph made the survey parameter.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/>
              <a:t>Further tuning beyond the survey position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B-OFF</a:t>
            </a:r>
            <a:r>
              <a:rPr lang="ja-JP" altLang="en-US" dirty="0"/>
              <a:t>　</a:t>
            </a:r>
            <a:r>
              <a:rPr lang="en-US" altLang="ja-JP" dirty="0"/>
              <a:t>A</a:t>
            </a:r>
            <a:r>
              <a:rPr lang="ja-JP" altLang="en-US" dirty="0"/>
              <a:t>＋</a:t>
            </a:r>
            <a:r>
              <a:rPr lang="en-US" altLang="ja-JP" dirty="0"/>
              <a:t>A data</a:t>
            </a:r>
          </a:p>
          <a:p>
            <a:pPr lvl="1">
              <a:lnSpc>
                <a:spcPct val="120000"/>
              </a:lnSpc>
            </a:pPr>
            <a:r>
              <a:rPr kumimoji="1" lang="en-US" altLang="ja-JP" dirty="0"/>
              <a:t>B-OFF</a:t>
            </a:r>
            <a:r>
              <a:rPr kumimoji="1" lang="ja-JP" altLang="en-US" dirty="0"/>
              <a:t>　</a:t>
            </a:r>
            <a:r>
              <a:rPr kumimoji="1" lang="en-US" altLang="ja-JP" dirty="0"/>
              <a:t>Cosmic Ray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kumimoji="1" lang="en-US" altLang="ja-JP" dirty="0"/>
              <a:t>Software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MILLIPEDE method is implemented in sPHENIX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Need INTT-</a:t>
            </a:r>
            <a:r>
              <a:rPr lang="en-US" altLang="ja-JP" dirty="0" err="1"/>
              <a:t>tracket</a:t>
            </a:r>
            <a:r>
              <a:rPr lang="en-US" altLang="ja-JP" dirty="0"/>
              <a:t> as input to adjust INTT position with INTT alone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Ask Software/MIT people how to use sPHENIX MILLIPEDE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407555-3590-0E40-DB9A-626A0270E5D3}"/>
              </a:ext>
            </a:extLst>
          </p:cNvPr>
          <p:cNvSpPr txBox="1"/>
          <p:nvPr/>
        </p:nvSpPr>
        <p:spPr>
          <a:xfrm>
            <a:off x="8937522" y="2047256"/>
            <a:ext cx="609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Roll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B1303B-3E73-25CF-C8D2-1BF6CCABE2B2}"/>
              </a:ext>
            </a:extLst>
          </p:cNvPr>
          <p:cNvSpPr txBox="1"/>
          <p:nvPr/>
        </p:nvSpPr>
        <p:spPr>
          <a:xfrm>
            <a:off x="10923639" y="2012843"/>
            <a:ext cx="929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Pitch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63CF10-3C4C-CED0-15B6-BDDC36344659}"/>
              </a:ext>
            </a:extLst>
          </p:cNvPr>
          <p:cNvSpPr txBox="1"/>
          <p:nvPr/>
        </p:nvSpPr>
        <p:spPr>
          <a:xfrm>
            <a:off x="9847007" y="159463"/>
            <a:ext cx="929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Yaw</a:t>
            </a:r>
            <a:endParaRPr lang="ja-JP" altLang="en-US" dirty="0"/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9FEF5A39-0030-AEFC-67DE-335243B7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2023/10/11</a:t>
            </a:r>
            <a:endParaRPr kumimoji="1"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A4A3E4E-1034-A58A-FC41-5AEFA7EF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2DE8-7D1E-466D-B782-A4265472A63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801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753</Words>
  <Application>Microsoft Office PowerPoint</Application>
  <PresentationFormat>ワイド画面</PresentationFormat>
  <Paragraphs>164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游ゴシック</vt:lpstr>
      <vt:lpstr>游ゴシック</vt:lpstr>
      <vt:lpstr>游ゴシック Light</vt:lpstr>
      <vt:lpstr>Arial</vt:lpstr>
      <vt:lpstr>Office テーマ</vt:lpstr>
      <vt:lpstr>Software Development</vt:lpstr>
      <vt:lpstr>Current status of S/W development</vt:lpstr>
      <vt:lpstr>PowerPoint プレゼンテーション</vt:lpstr>
      <vt:lpstr>Current status：Work flow for the producton</vt:lpstr>
      <vt:lpstr>PowerPoint プレゼンテーション</vt:lpstr>
      <vt:lpstr>Event comparison </vt:lpstr>
      <vt:lpstr>Hit comparison</vt:lpstr>
      <vt:lpstr>PowerPoint プレゼンテーション</vt:lpstr>
      <vt:lpstr>Alignment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Development</dc:title>
  <dc:creator>崇 蜂谷</dc:creator>
  <cp:lastModifiedBy>崇 蜂谷</cp:lastModifiedBy>
  <cp:revision>6</cp:revision>
  <dcterms:created xsi:type="dcterms:W3CDTF">2023-10-11T12:38:54Z</dcterms:created>
  <dcterms:modified xsi:type="dcterms:W3CDTF">2023-10-11T12:56:15Z</dcterms:modified>
</cp:coreProperties>
</file>