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Lst>
  <p:sldSz cx="10071100" cy="75565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1pPr>
    <a:lvl2pPr marL="0" marR="0" indent="45720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2pPr>
    <a:lvl3pPr marL="0" marR="0" indent="91440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3pPr>
    <a:lvl4pPr marL="0" marR="0" indent="137160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4pPr>
    <a:lvl5pPr marL="0" marR="0" indent="182880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5pPr>
    <a:lvl6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6pPr>
    <a:lvl7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7pPr>
    <a:lvl8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8pPr>
    <a:lvl9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CDD"/>
          </a:solidFill>
        </a:fill>
      </a:tcStyle>
    </a:wholeTbl>
    <a:band2H>
      <a:tcTxStyle b="def" i="def"/>
      <a:tcStyle>
        <a:tcBdr/>
        <a:fill>
          <a:solidFill>
            <a:srgbClr val="E6F6E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61" name="Shape 61"/>
          <p:cNvSpPr/>
          <p:nvPr>
            <p:ph type="sldImg"/>
          </p:nvPr>
        </p:nvSpPr>
        <p:spPr>
          <a:xfrm>
            <a:off x="1143000" y="685800"/>
            <a:ext cx="4572000" cy="3429000"/>
          </a:xfrm>
          <a:prstGeom prst="rect">
            <a:avLst/>
          </a:prstGeom>
        </p:spPr>
        <p:txBody>
          <a:bodyPr/>
          <a:lstStyle/>
          <a:p>
            <a:pPr/>
          </a:p>
        </p:txBody>
      </p:sp>
      <p:sp>
        <p:nvSpPr>
          <p:cNvPr id="62" name="Shape 6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spcBef>
        <a:spcPts val="400"/>
      </a:spcBef>
      <a:defRPr sz="1200">
        <a:latin typeface="+mn-lt"/>
        <a:ea typeface="+mn-ea"/>
        <a:cs typeface="+mn-cs"/>
        <a:sym typeface="Times New Roman"/>
      </a:defRPr>
    </a:lvl1pPr>
    <a:lvl2pPr indent="228600" defTabSz="457200" latinLnBrk="0">
      <a:spcBef>
        <a:spcPts val="400"/>
      </a:spcBef>
      <a:defRPr sz="1200">
        <a:latin typeface="+mn-lt"/>
        <a:ea typeface="+mn-ea"/>
        <a:cs typeface="+mn-cs"/>
        <a:sym typeface="Times New Roman"/>
      </a:defRPr>
    </a:lvl2pPr>
    <a:lvl3pPr indent="457200" defTabSz="457200" latinLnBrk="0">
      <a:spcBef>
        <a:spcPts val="400"/>
      </a:spcBef>
      <a:defRPr sz="1200">
        <a:latin typeface="+mn-lt"/>
        <a:ea typeface="+mn-ea"/>
        <a:cs typeface="+mn-cs"/>
        <a:sym typeface="Times New Roman"/>
      </a:defRPr>
    </a:lvl3pPr>
    <a:lvl4pPr indent="685800" defTabSz="457200" latinLnBrk="0">
      <a:spcBef>
        <a:spcPts val="400"/>
      </a:spcBef>
      <a:defRPr sz="1200">
        <a:latin typeface="+mn-lt"/>
        <a:ea typeface="+mn-ea"/>
        <a:cs typeface="+mn-cs"/>
        <a:sym typeface="Times New Roman"/>
      </a:defRPr>
    </a:lvl4pPr>
    <a:lvl5pPr indent="914400" defTabSz="457200" latinLnBrk="0">
      <a:spcBef>
        <a:spcPts val="400"/>
      </a:spcBef>
      <a:defRPr sz="1200">
        <a:latin typeface="+mn-lt"/>
        <a:ea typeface="+mn-ea"/>
        <a:cs typeface="+mn-cs"/>
        <a:sym typeface="Times New Roman"/>
      </a:defRPr>
    </a:lvl5pPr>
    <a:lvl6pPr indent="1143000" defTabSz="457200" latinLnBrk="0">
      <a:spcBef>
        <a:spcPts val="400"/>
      </a:spcBef>
      <a:defRPr sz="1200">
        <a:latin typeface="+mn-lt"/>
        <a:ea typeface="+mn-ea"/>
        <a:cs typeface="+mn-cs"/>
        <a:sym typeface="Times New Roman"/>
      </a:defRPr>
    </a:lvl6pPr>
    <a:lvl7pPr indent="1371600" defTabSz="457200" latinLnBrk="0">
      <a:spcBef>
        <a:spcPts val="400"/>
      </a:spcBef>
      <a:defRPr sz="1200">
        <a:latin typeface="+mn-lt"/>
        <a:ea typeface="+mn-ea"/>
        <a:cs typeface="+mn-cs"/>
        <a:sym typeface="Times New Roman"/>
      </a:defRPr>
    </a:lvl7pPr>
    <a:lvl8pPr indent="1600200" defTabSz="457200" latinLnBrk="0">
      <a:spcBef>
        <a:spcPts val="400"/>
      </a:spcBef>
      <a:defRPr sz="1200">
        <a:latin typeface="+mn-lt"/>
        <a:ea typeface="+mn-ea"/>
        <a:cs typeface="+mn-cs"/>
        <a:sym typeface="Times New Roman"/>
      </a:defRPr>
    </a:lvl8pPr>
    <a:lvl9pPr indent="1828800" defTabSz="457200" latinLnBrk="0">
      <a:spcBef>
        <a:spcPts val="400"/>
      </a:spcBef>
      <a:defRPr sz="1200">
        <a:latin typeface="+mn-lt"/>
        <a:ea typeface="+mn-ea"/>
        <a:cs typeface="+mn-cs"/>
        <a:sym typeface="Times New Roman"/>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Default">
    <p:spTree>
      <p:nvGrpSpPr>
        <p:cNvPr id="1" name=""/>
        <p:cNvGrpSpPr/>
        <p:nvPr/>
      </p:nvGrpSpPr>
      <p:grpSpPr>
        <a:xfrm>
          <a:off x="0" y="0"/>
          <a:ext cx="0" cy="0"/>
          <a:chOff x="0" y="0"/>
          <a:chExt cx="0" cy="0"/>
        </a:xfrm>
      </p:grpSpPr>
      <p:sp>
        <p:nvSpPr>
          <p:cNvPr id="1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18" name="Title Text"/>
          <p:cNvSpPr txBox="1"/>
          <p:nvPr>
            <p:ph type="title"/>
          </p:nvPr>
        </p:nvSpPr>
        <p:spPr>
          <a:xfrm>
            <a:off x="503237" y="301625"/>
            <a:ext cx="8985251" cy="1176338"/>
          </a:xfrm>
          <a:prstGeom prst="rect">
            <a:avLst/>
          </a:prstGeom>
        </p:spPr>
        <p:txBody>
          <a:bodyPr>
            <a:normAutofit fontScale="100000" lnSpcReduction="0"/>
          </a:bodyPr>
          <a:lstStyle/>
          <a:p>
            <a:pPr/>
            <a:r>
              <a:t>Title Text</a:t>
            </a:r>
          </a:p>
        </p:txBody>
      </p:sp>
      <p:sp>
        <p:nvSpPr>
          <p:cNvPr id="19" name="Body Level One…"/>
          <p:cNvSpPr txBox="1"/>
          <p:nvPr>
            <p:ph type="body" idx="1"/>
          </p:nvPr>
        </p:nvSpPr>
        <p:spPr>
          <a:xfrm>
            <a:off x="503237" y="1768475"/>
            <a:ext cx="8985251" cy="4903788"/>
          </a:xfrm>
          <a:prstGeom prst="rect">
            <a:avLst/>
          </a:prstGeom>
        </p:spPr>
        <p:txBody>
          <a:bodyP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2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27" name="Title Text"/>
          <p:cNvSpPr txBox="1"/>
          <p:nvPr>
            <p:ph type="title"/>
          </p:nvPr>
        </p:nvSpPr>
        <p:spPr>
          <a:xfrm>
            <a:off x="503237" y="301625"/>
            <a:ext cx="8985251" cy="1176338"/>
          </a:xfrm>
          <a:prstGeom prst="rect">
            <a:avLst/>
          </a:prstGeom>
        </p:spPr>
        <p:txBody>
          <a:bodyPr>
            <a:normAutofit fontScale="100000" lnSpcReduction="0"/>
          </a:bodyPr>
          <a:lstStyle/>
          <a:p>
            <a:pPr/>
            <a:r>
              <a:t>Title Text</a:t>
            </a:r>
          </a:p>
        </p:txBody>
      </p:sp>
      <p:sp>
        <p:nvSpPr>
          <p:cNvPr id="28" name="Body Level One…"/>
          <p:cNvSpPr txBox="1"/>
          <p:nvPr>
            <p:ph type="body" sz="half" idx="1"/>
          </p:nvPr>
        </p:nvSpPr>
        <p:spPr>
          <a:xfrm>
            <a:off x="503237" y="1768475"/>
            <a:ext cx="4409429" cy="4903788"/>
          </a:xfrm>
          <a:prstGeom prst="rect">
            <a:avLst/>
          </a:prstGeom>
        </p:spPr>
        <p:txBody>
          <a:bodyP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29" name="Rectangle"/>
          <p:cNvSpPr/>
          <p:nvPr>
            <p:ph type="body" sz="half" idx="21"/>
          </p:nvPr>
        </p:nvSpPr>
        <p:spPr>
          <a:xfrm>
            <a:off x="5079058" y="1768475"/>
            <a:ext cx="4409430" cy="4903788"/>
          </a:xfrm>
          <a:prstGeom prst="rect">
            <a:avLst/>
          </a:prstGeom>
        </p:spPr>
        <p:txBody>
          <a:bodyPr>
            <a:normAutofit fontScale="100000" lnSpcReduction="0"/>
          </a:bodyPr>
          <a:lstStyle/>
          <a:p>
            <a:pPr/>
          </a:p>
        </p:txBody>
      </p:sp>
      <p:sp>
        <p:nvSpPr>
          <p:cNvPr id="3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
        <p:nvSpPr>
          <p:cNvPr id="37" name="Title Text"/>
          <p:cNvSpPr txBox="1"/>
          <p:nvPr>
            <p:ph type="title"/>
          </p:nvPr>
        </p:nvSpPr>
        <p:spPr>
          <a:xfrm>
            <a:off x="503237" y="301625"/>
            <a:ext cx="8985251" cy="1176338"/>
          </a:xfrm>
          <a:prstGeom prst="rect">
            <a:avLst/>
          </a:prstGeom>
        </p:spPr>
        <p:txBody>
          <a:bodyPr>
            <a:normAutofit fontScale="100000" lnSpcReduction="0"/>
          </a:bodyPr>
          <a:lstStyle>
            <a:lvl1pPr>
              <a:defRPr sz="4100">
                <a:solidFill>
                  <a:srgbClr val="280099"/>
                </a:solidFill>
              </a:defRPr>
            </a:lvl1pPr>
          </a:lstStyle>
          <a:p>
            <a:pPr/>
            <a:r>
              <a:t>Title Text</a:t>
            </a:r>
          </a:p>
        </p:txBody>
      </p:sp>
      <p:sp>
        <p:nvSpPr>
          <p:cNvPr id="38" name="Body Level One…"/>
          <p:cNvSpPr txBox="1"/>
          <p:nvPr>
            <p:ph type="body" idx="1"/>
          </p:nvPr>
        </p:nvSpPr>
        <p:spPr>
          <a:xfrm>
            <a:off x="720725" y="1979612"/>
            <a:ext cx="8769350" cy="4054476"/>
          </a:xfrm>
          <a:prstGeom prst="rect">
            <a:avLst/>
          </a:prstGeom>
        </p:spPr>
        <p:txBody>
          <a:bodyPr>
            <a:normAutofit fontScale="100000" lnSpcReduction="0"/>
          </a:bodyPr>
          <a:lstStyle>
            <a:lvl1pPr>
              <a:defRPr>
                <a:solidFill>
                  <a:srgbClr val="000080"/>
                </a:solidFill>
              </a:defRPr>
            </a:lvl1pPr>
            <a:lvl2pPr>
              <a:defRPr>
                <a:solidFill>
                  <a:srgbClr val="000080"/>
                </a:solidFill>
              </a:defRPr>
            </a:lvl2pPr>
            <a:lvl3pPr>
              <a:defRPr>
                <a:solidFill>
                  <a:srgbClr val="000080"/>
                </a:solidFill>
              </a:defRPr>
            </a:lvl3pPr>
            <a:lvl4pPr>
              <a:defRPr>
                <a:solidFill>
                  <a:srgbClr val="000080"/>
                </a:solidFill>
              </a:defRPr>
            </a:lvl4pPr>
            <a:lvl5pPr>
              <a:defRPr>
                <a:solidFill>
                  <a:srgbClr val="000080"/>
                </a:solidFill>
              </a:defRPr>
            </a:lvl5pPr>
          </a:lstStyle>
          <a:p>
            <a:pPr/>
            <a:r>
              <a:t>Body Level One</a:t>
            </a:r>
          </a:p>
          <a:p>
            <a:pPr lvl="1"/>
            <a:r>
              <a:t>Body Level Two</a:t>
            </a:r>
          </a:p>
          <a:p>
            <a:pPr lvl="2"/>
            <a:r>
              <a:t>Body Level Three</a:t>
            </a:r>
          </a:p>
          <a:p>
            <a:pPr lvl="3"/>
            <a:r>
              <a:t>Body Level Four</a:t>
            </a:r>
          </a:p>
          <a:p>
            <a:pPr lvl="4"/>
            <a:r>
              <a:t>Body Level Five</a:t>
            </a:r>
          </a:p>
        </p:txBody>
      </p:sp>
      <p:sp>
        <p:nvSpPr>
          <p:cNvPr id="39" name="Slide Number"/>
          <p:cNvSpPr txBox="1"/>
          <p:nvPr>
            <p:ph type="sldNum" sz="quarter" idx="2"/>
          </p:nvPr>
        </p:nvSpPr>
        <p:spPr>
          <a:xfrm>
            <a:off x="9407524" y="6562725"/>
            <a:ext cx="190501" cy="195647"/>
          </a:xfrm>
          <a:prstGeom prst="rect">
            <a:avLst/>
          </a:prstGeom>
        </p:spPr>
        <p:txBody>
          <a:bodyPr/>
          <a:lstStyle>
            <a:lvl1pPr algn="r">
              <a:tabLst>
                <a:tab pos="723900" algn="l"/>
                <a:tab pos="1447800" algn="l"/>
                <a:tab pos="2171700" algn="l"/>
              </a:tabLst>
              <a:defRPr sz="1400">
                <a:latin typeface="+mn-lt"/>
                <a:ea typeface="+mn-ea"/>
                <a:cs typeface="+mn-cs"/>
                <a:sym typeface="Times New Roma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
        <p:nvSpPr>
          <p:cNvPr id="46" name="Title Text"/>
          <p:cNvSpPr txBox="1"/>
          <p:nvPr>
            <p:ph type="title"/>
          </p:nvPr>
        </p:nvSpPr>
        <p:spPr>
          <a:xfrm>
            <a:off x="693737" y="5851525"/>
            <a:ext cx="8991601" cy="1182688"/>
          </a:xfrm>
          <a:prstGeom prst="rect">
            <a:avLst/>
          </a:prstGeom>
        </p:spPr>
        <p:txBody>
          <a:bodyPr>
            <a:normAutofit fontScale="100000" lnSpcReduction="0"/>
          </a:bodyPr>
          <a:lstStyle>
            <a:lvl1pPr>
              <a:defRPr sz="4100">
                <a:solidFill>
                  <a:srgbClr val="280099"/>
                </a:solidFill>
              </a:defRPr>
            </a:lvl1pPr>
          </a:lstStyle>
          <a:p>
            <a:pPr/>
            <a:r>
              <a:t>Title Text</a:t>
            </a:r>
          </a:p>
        </p:txBody>
      </p:sp>
      <p:sp>
        <p:nvSpPr>
          <p:cNvPr id="47" name="Body Level One…"/>
          <p:cNvSpPr txBox="1"/>
          <p:nvPr>
            <p:ph type="body" idx="1"/>
          </p:nvPr>
        </p:nvSpPr>
        <p:spPr>
          <a:xfrm>
            <a:off x="720725" y="1979612"/>
            <a:ext cx="8775700" cy="4060826"/>
          </a:xfrm>
          <a:prstGeom prst="rect">
            <a:avLst/>
          </a:prstGeom>
        </p:spPr>
        <p:txBody>
          <a:bodyPr>
            <a:normAutofit fontScale="100000" lnSpcReduction="0"/>
          </a:bodyPr>
          <a:lstStyle>
            <a:lvl1pPr>
              <a:defRPr>
                <a:solidFill>
                  <a:srgbClr val="000080"/>
                </a:solidFill>
              </a:defRPr>
            </a:lvl1pPr>
            <a:lvl2pPr>
              <a:defRPr>
                <a:solidFill>
                  <a:srgbClr val="000080"/>
                </a:solidFill>
              </a:defRPr>
            </a:lvl2pPr>
            <a:lvl3pPr>
              <a:defRPr>
                <a:solidFill>
                  <a:srgbClr val="000080"/>
                </a:solidFill>
              </a:defRPr>
            </a:lvl3pPr>
            <a:lvl4pPr>
              <a:defRPr>
                <a:solidFill>
                  <a:srgbClr val="000080"/>
                </a:solidFill>
              </a:defRPr>
            </a:lvl4pPr>
            <a:lvl5pPr>
              <a:defRPr>
                <a:solidFill>
                  <a:srgbClr val="000080"/>
                </a:solidFill>
              </a:defRPr>
            </a:lvl5pPr>
          </a:lstStyle>
          <a:p>
            <a:pPr/>
            <a:r>
              <a:t>Body Level One</a:t>
            </a:r>
          </a:p>
          <a:p>
            <a:pPr lvl="1"/>
            <a:r>
              <a:t>Body Level Two</a:t>
            </a:r>
          </a:p>
          <a:p>
            <a:pPr lvl="2"/>
            <a:r>
              <a:t>Body Level Three</a:t>
            </a:r>
          </a:p>
          <a:p>
            <a:pPr lvl="3"/>
            <a:r>
              <a:t>Body Level Four</a:t>
            </a:r>
          </a:p>
          <a:p>
            <a:pPr lvl="4"/>
            <a:r>
              <a:t>Body Level Five</a:t>
            </a:r>
          </a:p>
        </p:txBody>
      </p:sp>
      <p:sp>
        <p:nvSpPr>
          <p:cNvPr id="48" name="Slide Number"/>
          <p:cNvSpPr txBox="1"/>
          <p:nvPr>
            <p:ph type="sldNum" sz="quarter" idx="2"/>
          </p:nvPr>
        </p:nvSpPr>
        <p:spPr>
          <a:xfrm>
            <a:off x="9413874" y="6562725"/>
            <a:ext cx="190501" cy="195647"/>
          </a:xfrm>
          <a:prstGeom prst="rect">
            <a:avLst/>
          </a:prstGeom>
        </p:spPr>
        <p:txBody>
          <a:bodyPr/>
          <a:lstStyle>
            <a:lvl1pPr algn="r">
              <a:tabLst>
                <a:tab pos="723900" algn="l"/>
                <a:tab pos="1447800" algn="l"/>
                <a:tab pos="2171700" algn="l"/>
              </a:tabLst>
              <a:defRPr sz="1400">
                <a:latin typeface="+mn-lt"/>
                <a:ea typeface="+mn-ea"/>
                <a:cs typeface="+mn-cs"/>
                <a:sym typeface="Times New Roma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
        <p:nvSpPr>
          <p:cNvPr id="55" name="Slide Number"/>
          <p:cNvSpPr txBox="1"/>
          <p:nvPr>
            <p:ph type="sldNum" sz="quarter" idx="2"/>
          </p:nvPr>
        </p:nvSpPr>
        <p:spPr>
          <a:xfrm>
            <a:off x="9413874" y="6562725"/>
            <a:ext cx="190501" cy="195647"/>
          </a:xfrm>
          <a:prstGeom prst="rect">
            <a:avLst/>
          </a:prstGeom>
        </p:spPr>
        <p:txBody>
          <a:bodyPr/>
          <a:lstStyle>
            <a:lvl1pPr algn="r">
              <a:tabLst>
                <a:tab pos="723900" algn="l"/>
                <a:tab pos="1447800" algn="l"/>
                <a:tab pos="2171700" algn="l"/>
              </a:tabLst>
              <a:defRPr sz="1400">
                <a:latin typeface="+mn-lt"/>
                <a:ea typeface="+mn-ea"/>
                <a:cs typeface="+mn-cs"/>
                <a:sym typeface="Times New Roman"/>
              </a:defRPr>
            </a:lvl1p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503555" y="101453"/>
            <a:ext cx="9063991" cy="166173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lstStyle/>
          <a:p>
            <a:pPr/>
            <a:r>
              <a:t>Title Text</a:t>
            </a:r>
          </a:p>
        </p:txBody>
      </p:sp>
      <p:sp>
        <p:nvSpPr>
          <p:cNvPr id="3" name="Body Level One…"/>
          <p:cNvSpPr txBox="1"/>
          <p:nvPr>
            <p:ph type="body" idx="1"/>
          </p:nvPr>
        </p:nvSpPr>
        <p:spPr>
          <a:xfrm>
            <a:off x="503555" y="1763183"/>
            <a:ext cx="9063991" cy="5793317"/>
          </a:xfrm>
          <a:prstGeom prst="rect">
            <a:avLst/>
          </a:prstGeom>
          <a:ln w="12700">
            <a:miter lim="400000"/>
          </a:ln>
          <a:extLst>
            <a:ext uri="{C572A759-6A51-4108-AA02-DFA0A04FC94B}">
              <ma14:wrappingTextBoxFlag xmlns:ma14="http://schemas.microsoft.com/office/mac/drawingml/2011/main" val="1"/>
            </a:ext>
          </a:extLst>
        </p:spPr>
        <p:txBody>
          <a:bodyPr lIns="0" tIns="0" rIns="0" bIns="0"/>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7227887" y="6886575"/>
            <a:ext cx="266974" cy="259222"/>
          </a:xfrm>
          <a:prstGeom prst="rect">
            <a:avLst/>
          </a:prstGeom>
          <a:ln w="12700">
            <a:miter lim="400000"/>
          </a:ln>
        </p:spPr>
        <p:txBody>
          <a:bodyPr wrap="none" lIns="0" tIns="0" rIns="0" bIns="0">
            <a:spAutoFit/>
          </a:bodyPr>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latin typeface="Arial"/>
                <a:ea typeface="Arial"/>
                <a:cs typeface="Arial"/>
                <a:sym typeface="Aria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Lst>
  <p:transition xmlns:p14="http://schemas.microsoft.com/office/powerpoint/2010/main" spd="med" advClick="1"/>
  <p:txStyles>
    <p:titleStyle>
      <a:lvl1pPr marL="0" marR="0" indent="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1pPr>
      <a:lvl2pPr marL="0" marR="0" indent="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2pPr>
      <a:lvl3pPr marL="0" marR="0" indent="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3pPr>
      <a:lvl4pPr marL="0" marR="0" indent="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4pPr>
      <a:lvl5pPr marL="0" marR="0" indent="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5pPr>
      <a:lvl6pPr marL="0" marR="0" indent="45720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6pPr>
      <a:lvl7pPr marL="0" marR="0" indent="91440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7pPr>
      <a:lvl8pPr marL="0" marR="0" indent="137160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8pPr>
      <a:lvl9pPr marL="0" marR="0" indent="1828800" algn="ctr" defTabSz="457200" rtl="0" latinLnBrk="0">
        <a:lnSpc>
          <a:spcPct val="93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9pPr>
    </p:titleStyle>
    <p:bodyStyle>
      <a:lvl1pPr marL="342900" marR="0" indent="-3429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1pPr>
      <a:lvl2pPr marL="342900" marR="0" indent="1143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2pPr>
      <a:lvl3pPr marL="342900" marR="0" indent="5715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3pPr>
      <a:lvl4pPr marL="342900" marR="0" indent="10287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4pPr>
      <a:lvl5pPr marL="342900" marR="0" indent="14859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5pPr>
      <a:lvl6pPr marL="342900" marR="0" indent="19431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6pPr>
      <a:lvl7pPr marL="342900" marR="0" indent="24003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7pPr>
      <a:lvl8pPr marL="342900" marR="0" indent="28575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8pPr>
      <a:lvl9pPr marL="342900" marR="0" indent="3314700" algn="l" defTabSz="457200" rtl="0" latinLnBrk="0">
        <a:lnSpc>
          <a:spcPct val="93000"/>
        </a:lnSpc>
        <a:spcBef>
          <a:spcPts val="1400"/>
        </a:spcBef>
        <a:spcAft>
          <a:spcPts val="0"/>
        </a:spcAft>
        <a:buClrTx/>
        <a:buSzTx/>
        <a:buFontTx/>
        <a:buNone/>
        <a:tabLst/>
        <a:defRPr b="0" baseline="0" cap="none" i="0" spc="0" strike="noStrike" sz="3200" u="none">
          <a:solidFill>
            <a:srgbClr val="000000"/>
          </a:solidFill>
          <a:uFillTx/>
          <a:latin typeface="Arial"/>
          <a:ea typeface="Arial"/>
          <a:cs typeface="Arial"/>
          <a:sym typeface="Arial"/>
        </a:defRPr>
      </a:lvl9pPr>
    </p:bodyStyle>
    <p:otherStyle>
      <a:lvl1pPr marL="0" marR="0" indent="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1pPr>
      <a:lvl2pPr marL="0" marR="0" indent="45720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2pPr>
      <a:lvl3pPr marL="0" marR="0" indent="91440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3pPr>
      <a:lvl4pPr marL="0" marR="0" indent="137160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4pPr>
      <a:lvl5pPr marL="0" marR="0" indent="182880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5pPr>
      <a:lvl6pPr marL="0" marR="0" indent="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6pPr>
      <a:lvl7pPr marL="0" marR="0" indent="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7pPr>
      <a:lvl8pPr marL="0" marR="0" indent="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8pPr>
      <a:lvl9pPr marL="0" marR="0" indent="0" algn="l" defTabSz="457200" rtl="0" latinLnBrk="0">
        <a:lnSpc>
          <a:spcPct val="93000"/>
        </a:lnSpc>
        <a:spcBef>
          <a:spcPts val="0"/>
        </a:spcBef>
        <a:spcAft>
          <a:spcPts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b="0" baseline="0" cap="none" i="0" spc="0" strike="noStrike" sz="1800" u="none">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theastroventure.com/encyclopedia/unit4/movie_CMB_analyzer.html" TargetMode="External"/><Relationship Id="rId3" Type="http://schemas.openxmlformats.org/officeDocument/2006/relationships/hyperlink" Target="" TargetMode="External"/><Relationship Id="rId4" Type="http://schemas.openxmlformats.org/officeDocument/2006/relationships/hyperlink" Target="https://space.mit.edu/home/tegmark/movies.html" TargetMode="External"/><Relationship Id="rId5" Type="http://schemas.openxmlformats.org/officeDocument/2006/relationships/hyperlink" Target="https://github.com/jeffmcm1977/CMBAnalysis_SummerSchool/blob/master/CMB_School_Part_08.ipynb" TargetMode="External"/></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wmap.gsfc.nasa.gov/resources/camb_tool/index.html" TargetMode="External"/></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wmap.gsfc.nasa.gov/resources/camb_tool/index.html" TargetMode="External"/></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en.wikipedia.org/wiki/Inflation_(cosmology)" TargetMode="External"/></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
        <p:nvSpPr>
          <p:cNvPr id="64" name="Text"/>
          <p:cNvSpPr txBox="1"/>
          <p:nvPr/>
        </p:nvSpPr>
        <p:spPr>
          <a:xfrm>
            <a:off x="3448050" y="6886575"/>
            <a:ext cx="3109913" cy="259222"/>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latin typeface="Arial"/>
                <a:ea typeface="Arial"/>
                <a:cs typeface="Arial"/>
                <a:sym typeface="Arial"/>
              </a:defRPr>
            </a:lvl1pPr>
          </a:lstStyle>
          <a:p>
            <a:pPr/>
            <a:r>
              <a:t>   </a:t>
            </a:r>
          </a:p>
        </p:txBody>
      </p:sp>
      <p:sp>
        <p:nvSpPr>
          <p:cNvPr id="65" name="Understanding CMB Anisotropies via the CMB Graph of Power Versus Multipole Moment—Theory…"/>
          <p:cNvSpPr txBox="1"/>
          <p:nvPr/>
        </p:nvSpPr>
        <p:spPr>
          <a:xfrm>
            <a:off x="233912" y="564457"/>
            <a:ext cx="9603276" cy="4694387"/>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spAutoFit/>
          </a:bodyPr>
          <a:lstStyle/>
          <a:p>
            <a:pPr algn="ct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b="1" sz="3200">
                <a:solidFill>
                  <a:srgbClr val="1A1718"/>
                </a:solidFill>
                <a:latin typeface="Arial"/>
                <a:ea typeface="Arial"/>
                <a:cs typeface="Arial"/>
                <a:sym typeface="Arial"/>
              </a:defRPr>
            </a:pPr>
            <a:r>
              <a:t> </a:t>
            </a:r>
          </a:p>
          <a:p>
            <a:pPr algn="ct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b="1" sz="3200">
                <a:solidFill>
                  <a:srgbClr val="1A1718"/>
                </a:solidFill>
                <a:latin typeface="Arial"/>
                <a:ea typeface="Arial"/>
                <a:cs typeface="Arial"/>
                <a:sym typeface="Arial"/>
              </a:defRPr>
            </a:pPr>
          </a:p>
          <a:p>
            <a:pPr algn="ct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b="1" i="1" sz="3600">
                <a:solidFill>
                  <a:schemeClr val="accent2"/>
                </a:solidFill>
                <a:latin typeface="Arial"/>
                <a:ea typeface="Arial"/>
                <a:cs typeface="Arial"/>
                <a:sym typeface="Arial"/>
              </a:defRPr>
            </a:pPr>
            <a:r>
              <a:t>Understanding CMB Anisotropies via the CMB Graph of Power Versus Multipole Moment—Theory</a:t>
            </a:r>
            <a:r>
              <a:rPr i="0" sz="3200"/>
              <a:t> </a:t>
            </a:r>
            <a:endParaRPr sz="3200"/>
          </a:p>
          <a:p>
            <a: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sz="3200">
                <a:solidFill>
                  <a:schemeClr val="accent2"/>
                </a:solidFill>
                <a:latin typeface="Arial"/>
                <a:ea typeface="Arial"/>
                <a:cs typeface="Arial"/>
                <a:sym typeface="Arial"/>
              </a:defRPr>
            </a:pPr>
          </a:p>
          <a:p>
            <a:pPr algn="ctr">
              <a:lnSpc>
                <a:spcPct val="100000"/>
              </a:lnSpc>
              <a:spcBef>
                <a:spcPts val="3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sz="2800">
                <a:solidFill>
                  <a:schemeClr val="accent2"/>
                </a:solidFill>
                <a:latin typeface="Arial"/>
                <a:ea typeface="Arial"/>
                <a:cs typeface="Arial"/>
                <a:sym typeface="Arial"/>
              </a:defRPr>
            </a:pPr>
            <a:r>
              <a:t>Les Fishbone</a:t>
            </a:r>
          </a:p>
          <a:p>
            <a:pPr algn="ctr">
              <a:lnSpc>
                <a:spcPct val="100000"/>
              </a:lnSpc>
              <a:spcBef>
                <a:spcPts val="3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sz="2800">
                <a:solidFill>
                  <a:schemeClr val="accent2"/>
                </a:solidFill>
                <a:latin typeface="Arial"/>
                <a:ea typeface="Arial"/>
                <a:cs typeface="Arial"/>
                <a:sym typeface="Arial"/>
              </a:defRPr>
            </a:pPr>
            <a:r>
              <a:t>October 5, 2023</a:t>
            </a:r>
          </a:p>
          <a:p>
            <a:pPr algn="ctr">
              <a:lnSpc>
                <a:spcPct val="100000"/>
              </a:lnSpc>
              <a:spcBef>
                <a:spcPts val="3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sz="2800">
                <a:latin typeface="Arial"/>
                <a:ea typeface="Arial"/>
                <a:cs typeface="Arial"/>
                <a:sym typeface="Arial"/>
              </a:defRPr>
            </a:pPr>
          </a:p>
          <a:p>
            <a:pPr algn="ctr">
              <a:lnSpc>
                <a:spcPct val="100000"/>
              </a:lnSpc>
              <a:spcBef>
                <a:spcPts val="3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410700" algn="l"/>
              </a:tabLst>
              <a:defRPr b="1" sz="2000">
                <a:latin typeface="Arial"/>
                <a:ea typeface="Arial"/>
                <a:cs typeface="Arial"/>
                <a:sym typeface="Arial"/>
              </a:defRPr>
            </a:pPr>
            <a:endParaRPr sz="1000"/>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0" name="Legend for Temperature Fluctuation Graph"/>
          <p:cNvSpPr txBox="1"/>
          <p:nvPr>
            <p:ph type="title"/>
          </p:nvPr>
        </p:nvSpPr>
        <p:spPr>
          <a:xfrm>
            <a:off x="542925" y="301625"/>
            <a:ext cx="8985250" cy="1176338"/>
          </a:xfrm>
          <a:prstGeom prst="rect">
            <a:avLst/>
          </a:prstGeom>
        </p:spPr>
        <p:txBody>
          <a:bodyPr/>
          <a:lstStyle>
            <a:lvl1pPr>
              <a:defRPr>
                <a:solidFill>
                  <a:schemeClr val="accent2"/>
                </a:solidFill>
              </a:defRPr>
            </a:lvl1pPr>
          </a:lstStyle>
          <a:p>
            <a:pPr/>
            <a:r>
              <a:t>Legend for Temperature Fluctuation Graph</a:t>
            </a:r>
          </a:p>
        </p:txBody>
      </p:sp>
      <p:sp>
        <p:nvSpPr>
          <p:cNvPr id="91" name="The red points are the measurements of ∆2T as defined in eq. 10.9, with error bars that become larger at the largest scales because there are fewer pairs of directions, r and r′, separated by such large values of θ on the sky. This is what is often refer"/>
          <p:cNvSpPr txBox="1"/>
          <p:nvPr>
            <p:ph type="body" idx="1"/>
          </p:nvPr>
        </p:nvSpPr>
        <p:spPr>
          <a:xfrm>
            <a:off x="650875" y="1535112"/>
            <a:ext cx="8769350" cy="5425679"/>
          </a:xfrm>
          <a:prstGeom prst="rect">
            <a:avLst/>
          </a:prstGeom>
        </p:spPr>
        <p:txBody>
          <a:bodyPr/>
          <a:lstStyle/>
          <a:p>
            <a:pPr marL="0" indent="0" defTabSz="420623">
              <a:lnSpc>
                <a:spcPct val="100000"/>
              </a:lnSpc>
              <a:spcBef>
                <a:spcPts val="1100"/>
              </a:spcBef>
              <a:defRPr sz="2576">
                <a:solidFill>
                  <a:schemeClr val="accent2"/>
                </a:solidFill>
              </a:defRPr>
            </a:pPr>
            <a:r>
              <a:t>The red points are the measurements of ∆</a:t>
            </a:r>
            <a:r>
              <a:rPr baseline="20703"/>
              <a:t>2</a:t>
            </a:r>
            <a:r>
              <a:rPr baseline="-15527"/>
              <a:t>T </a:t>
            </a:r>
            <a:r>
              <a:t>as defined in eq. 10.9, with error bars that become larger at the largest scales because there are fewer pairs of directions, r and r</a:t>
            </a:r>
            <a:r>
              <a:rPr baseline="20703"/>
              <a:t>′</a:t>
            </a:r>
            <a:r>
              <a:t>, separated by such large values of θ on the sky. This is what is often referred to as ‘cosmic variance’. The green curve is the best fit to the data obtained with the parameters that the define the ‘standard model’ of cosmology.</a:t>
            </a:r>
          </a:p>
          <a:p>
            <a:pPr marL="0" indent="0" defTabSz="420623">
              <a:lnSpc>
                <a:spcPct val="100000"/>
              </a:lnSpc>
              <a:spcBef>
                <a:spcPts val="1100"/>
              </a:spcBef>
              <a:defRPr sz="2576">
                <a:solidFill>
                  <a:schemeClr val="accent2"/>
                </a:solidFill>
              </a:defRPr>
            </a:pPr>
            <a:r>
              <a:t>The angular scales and amplitudes of the acoustic peaks are the main route to determining the cosmological parameters encoded in the temperature anisotropy of the CMB.</a:t>
            </a:r>
          </a:p>
          <a:p>
            <a:pPr marL="0" indent="0" defTabSz="420623">
              <a:lnSpc>
                <a:spcPct val="100000"/>
              </a:lnSpc>
              <a:spcBef>
                <a:spcPts val="1100"/>
              </a:spcBef>
              <a:defRPr sz="2576">
                <a:solidFill>
                  <a:schemeClr val="accent2"/>
                </a:solidFill>
              </a:defRPr>
            </a:pPr>
          </a:p>
          <a:p>
            <a:pPr marL="0" indent="0" defTabSz="420623">
              <a:lnSpc>
                <a:spcPct val="100000"/>
              </a:lnSpc>
              <a:spcBef>
                <a:spcPts val="1100"/>
              </a:spcBef>
              <a:defRPr sz="1104">
                <a:solidFill>
                  <a:srgbClr val="000000"/>
                </a:solidFill>
                <a:latin typeface="Times Roman"/>
                <a:ea typeface="Times Roman"/>
                <a:cs typeface="Times Roman"/>
                <a:sym typeface="Times Roman"/>
              </a:defRPr>
            </a:pPr>
            <a:b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3" name="Classification of CMB Fluctuations"/>
          <p:cNvSpPr txBox="1"/>
          <p:nvPr>
            <p:ph type="title"/>
          </p:nvPr>
        </p:nvSpPr>
        <p:spPr>
          <a:prstGeom prst="rect">
            <a:avLst/>
          </a:prstGeom>
        </p:spPr>
        <p:txBody>
          <a:bodyPr/>
          <a:lstStyle>
            <a:lvl1pPr>
              <a:defRPr>
                <a:solidFill>
                  <a:schemeClr val="accent2"/>
                </a:solidFill>
              </a:defRPr>
            </a:lvl1pPr>
          </a:lstStyle>
          <a:p>
            <a:pPr/>
            <a:r>
              <a:t>Classification of CMB Fluctuations</a:t>
            </a:r>
          </a:p>
        </p:txBody>
      </p:sp>
      <p:sp>
        <p:nvSpPr>
          <p:cNvPr id="94" name="See Table 1 of Tegmark, arXiv9511148…"/>
          <p:cNvSpPr txBox="1"/>
          <p:nvPr>
            <p:ph type="body" idx="1"/>
          </p:nvPr>
        </p:nvSpPr>
        <p:spPr>
          <a:xfrm>
            <a:off x="650875" y="1394023"/>
            <a:ext cx="8769350" cy="5649318"/>
          </a:xfrm>
          <a:prstGeom prst="rect">
            <a:avLst/>
          </a:prstGeom>
        </p:spPr>
        <p:txBody>
          <a:bodyPr/>
          <a:lstStyle/>
          <a:p>
            <a:pPr marL="0" indent="0" defTabSz="448055">
              <a:lnSpc>
                <a:spcPct val="100000"/>
              </a:lnSpc>
              <a:spcBef>
                <a:spcPts val="1100"/>
              </a:spcBef>
              <a:defRPr sz="2352">
                <a:solidFill>
                  <a:schemeClr val="accent2"/>
                </a:solidFill>
              </a:defRPr>
            </a:pPr>
            <a:r>
              <a:t>See Table 1 of Tegmark, arXiv9511148</a:t>
            </a:r>
          </a:p>
          <a:p>
            <a:pPr marL="0" indent="0" defTabSz="448055">
              <a:lnSpc>
                <a:spcPct val="100000"/>
              </a:lnSpc>
              <a:spcBef>
                <a:spcPts val="1100"/>
              </a:spcBef>
              <a:defRPr sz="2352">
                <a:solidFill>
                  <a:schemeClr val="accent2"/>
                </a:solidFill>
              </a:defRPr>
            </a:pPr>
            <a:r>
              <a:t>Primary fluctuations, imprinted on the surface of last scattering at z</a:t>
            </a:r>
            <a:r>
              <a:rPr baseline="-11337"/>
              <a:t>dec</a:t>
            </a:r>
            <a:r>
              <a:t>. These fluctuations reflect density inhomogeneities which are the seeds from which the large-scale structure of the Universe has evolved. They are thought to have their origin from random quantum fluctuations in the very early Universe, subsequently stretched by inflation into cosmic scales.The competing forces of radiation pressure and gravity set up oscillations in the photon-baryon fluid. These oscillations left their imprint in the anisotropies of the CMB, emitted at z</a:t>
            </a:r>
            <a:r>
              <a:rPr baseline="-22959" sz="1306"/>
              <a:t>dec </a:t>
            </a:r>
            <a:r>
              <a:t>= 1090. </a:t>
            </a:r>
          </a:p>
          <a:p>
            <a:pPr marL="0" indent="0" defTabSz="448055">
              <a:lnSpc>
                <a:spcPct val="100000"/>
              </a:lnSpc>
              <a:spcBef>
                <a:spcPts val="1100"/>
              </a:spcBef>
              <a:defRPr sz="2352">
                <a:solidFill>
                  <a:schemeClr val="accent2"/>
                </a:solidFill>
              </a:defRPr>
            </a:pPr>
            <a:r>
              <a:t>Secondary fluctuations are due to the interaction of some CMB photons with matter on their way from the surface of last scattering to the nearby Universe.</a:t>
            </a:r>
          </a:p>
          <a:p>
            <a:pPr marL="0" indent="0" defTabSz="448055">
              <a:lnSpc>
                <a:spcPct val="100000"/>
              </a:lnSpc>
              <a:spcBef>
                <a:spcPts val="1100"/>
              </a:spcBef>
              <a:defRPr sz="2352">
                <a:solidFill>
                  <a:schemeClr val="accent2"/>
                </a:solidFill>
              </a:defRPr>
            </a:pPr>
            <a:r>
              <a:t>Tertiary fluctuations, also called foregrounds, are effects due to dust and gas in our own Galaxy.</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6" name="Physical Effects Contributing to the CMB Anisotropy"/>
          <p:cNvSpPr txBox="1"/>
          <p:nvPr>
            <p:ph type="title"/>
          </p:nvPr>
        </p:nvSpPr>
        <p:spPr>
          <a:xfrm>
            <a:off x="542925" y="301625"/>
            <a:ext cx="8985250" cy="1176338"/>
          </a:xfrm>
          <a:prstGeom prst="rect">
            <a:avLst/>
          </a:prstGeom>
        </p:spPr>
        <p:txBody>
          <a:bodyPr/>
          <a:lstStyle>
            <a:lvl1pPr>
              <a:defRPr>
                <a:solidFill>
                  <a:schemeClr val="accent2"/>
                </a:solidFill>
              </a:defRPr>
            </a:lvl1pPr>
          </a:lstStyle>
          <a:p>
            <a:pPr/>
            <a:r>
              <a:t>Physical Effects Contributing to the CMB Anisotropy</a:t>
            </a:r>
          </a:p>
        </p:txBody>
      </p:sp>
      <p:sp>
        <p:nvSpPr>
          <p:cNvPr id="97" name="See figures in 9504057Huetal…"/>
          <p:cNvSpPr txBox="1"/>
          <p:nvPr>
            <p:ph type="body" idx="1"/>
          </p:nvPr>
        </p:nvSpPr>
        <p:spPr>
          <a:xfrm>
            <a:off x="650875" y="1979612"/>
            <a:ext cx="8769350" cy="4054476"/>
          </a:xfrm>
          <a:prstGeom prst="rect">
            <a:avLst/>
          </a:prstGeom>
        </p:spPr>
        <p:txBody>
          <a:bodyPr/>
          <a:lstStyle/>
          <a:p>
            <a:pPr>
              <a:defRPr>
                <a:solidFill>
                  <a:schemeClr val="accent2"/>
                </a:solidFill>
              </a:defRPr>
            </a:pPr>
            <a:r>
              <a:t>See figures in 9504057Huetal</a:t>
            </a:r>
          </a:p>
          <a:p>
            <a:pPr>
              <a:defRPr>
                <a:solidFill>
                  <a:schemeClr val="accent2"/>
                </a:solidFill>
              </a:defRPr>
            </a:pPr>
            <a:r>
              <a:t>Also see Tegmark, arXiv9511148</a:t>
            </a:r>
          </a:p>
          <a:p>
            <a:pPr>
              <a:defRPr>
                <a:solidFill>
                  <a:schemeClr val="accent2"/>
                </a:solidFill>
              </a:defRPr>
            </a:pPr>
            <a:r>
              <a:t>Note well that the effects discussed in these papers are from classical GTR and do not address the initiation of perturbations arising from inflation.</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9" name="More About CMB Anisotropy (Spergel)"/>
          <p:cNvSpPr txBox="1"/>
          <p:nvPr>
            <p:ph type="title"/>
          </p:nvPr>
        </p:nvSpPr>
        <p:spPr>
          <a:xfrm>
            <a:off x="140096" y="301625"/>
            <a:ext cx="9667182" cy="1176338"/>
          </a:xfrm>
          <a:prstGeom prst="rect">
            <a:avLst/>
          </a:prstGeom>
        </p:spPr>
        <p:txBody>
          <a:bodyPr/>
          <a:lstStyle>
            <a:lvl1pPr>
              <a:defRPr>
                <a:solidFill>
                  <a:schemeClr val="accent2"/>
                </a:solidFill>
              </a:defRPr>
            </a:lvl1pPr>
          </a:lstStyle>
          <a:p>
            <a:pPr/>
            <a:r>
              <a:t>More About CMB Anisotropy (Spergel)</a:t>
            </a:r>
          </a:p>
        </p:txBody>
      </p:sp>
      <p:sp>
        <p:nvSpPr>
          <p:cNvPr id="100" name="The temperature variations are primarily due to the fluctuations in the density and temperature of the universe four hundred thousand years after the Big Bang, the period when the electrons and protons combined to make hydrogen……"/>
          <p:cNvSpPr txBox="1"/>
          <p:nvPr>
            <p:ph type="body" idx="1"/>
          </p:nvPr>
        </p:nvSpPr>
        <p:spPr>
          <a:xfrm>
            <a:off x="532507" y="1488430"/>
            <a:ext cx="9173468" cy="5537399"/>
          </a:xfrm>
          <a:prstGeom prst="rect">
            <a:avLst/>
          </a:prstGeom>
        </p:spPr>
        <p:txBody>
          <a:bodyPr/>
          <a:lstStyle/>
          <a:p>
            <a:pPr marL="0" indent="0" defTabSz="365760">
              <a:lnSpc>
                <a:spcPct val="100000"/>
              </a:lnSpc>
              <a:spcBef>
                <a:spcPts val="900"/>
              </a:spcBef>
              <a:defRPr sz="2240">
                <a:solidFill>
                  <a:schemeClr val="accent2"/>
                </a:solidFill>
              </a:defRPr>
            </a:pPr>
            <a:r>
              <a:t>The temperature variations are primarily due to the fluctuations in the density and temperature of the universe four hundred thousand years after the Big Bang, the period when the electrons and protons combined to make hydrogen…</a:t>
            </a:r>
          </a:p>
          <a:p>
            <a:pPr marL="0" indent="0" defTabSz="365760">
              <a:lnSpc>
                <a:spcPct val="100000"/>
              </a:lnSpc>
              <a:spcBef>
                <a:spcPts val="900"/>
              </a:spcBef>
              <a:defRPr sz="2240">
                <a:solidFill>
                  <a:schemeClr val="accent2"/>
                </a:solidFill>
              </a:defRPr>
            </a:pPr>
            <a:r>
              <a:t>The distance that the sound waves could move in four hundred thousand years imparted a characteristic scale on the universe, and the self-gravity of the plasma and the dark matter determined the height of the peaks… </a:t>
            </a:r>
          </a:p>
          <a:p>
            <a:pPr marL="0" indent="0" defTabSz="365760">
              <a:lnSpc>
                <a:spcPct val="100000"/>
              </a:lnSpc>
              <a:spcBef>
                <a:spcPts val="900"/>
              </a:spcBef>
              <a:defRPr sz="2240">
                <a:solidFill>
                  <a:schemeClr val="accent2"/>
                </a:solidFill>
              </a:defRPr>
            </a:pPr>
            <a:r>
              <a:t>The ratio of the height of the first peak to the second peak depends on the density of atoms in the early universe. The position of the   peaks depends on the geometry of the universe, The height of the third peak is sensitive to the total density of matter.</a:t>
            </a:r>
          </a:p>
          <a:p>
            <a:pPr marL="0" indent="0" defTabSz="365760">
              <a:lnSpc>
                <a:spcPct val="100000"/>
              </a:lnSpc>
              <a:spcBef>
                <a:spcPts val="900"/>
              </a:spcBef>
              <a:defRPr sz="960">
                <a:solidFill>
                  <a:srgbClr val="000000"/>
                </a:solidFill>
                <a:latin typeface="Times Roman"/>
                <a:ea typeface="Times Roman"/>
                <a:cs typeface="Times Roman"/>
                <a:sym typeface="Times Roman"/>
              </a:defRPr>
            </a:pPr>
            <a:r>
              <a:rPr sz="2240">
                <a:solidFill>
                  <a:schemeClr val="accent2"/>
                </a:solidFill>
                <a:latin typeface="Arial"/>
                <a:ea typeface="Arial"/>
                <a:cs typeface="Arial"/>
                <a:sym typeface="Arial"/>
              </a:rPr>
              <a:t>With our current observations of the CMB, we can pin down all of the basic parameters to the precision of one part in a hundred. </a:t>
            </a:r>
            <a:endParaRPr sz="2240">
              <a:solidFill>
                <a:schemeClr val="accent2"/>
              </a:solidFill>
              <a:latin typeface="Arial"/>
              <a:ea typeface="Arial"/>
              <a:cs typeface="Arial"/>
              <a:sym typeface="Arial"/>
            </a:endParaRP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2" name="More Explanation (A)"/>
          <p:cNvSpPr txBox="1"/>
          <p:nvPr>
            <p:ph type="title"/>
          </p:nvPr>
        </p:nvSpPr>
        <p:spPr>
          <a:xfrm>
            <a:off x="503237" y="301625"/>
            <a:ext cx="8985251" cy="843211"/>
          </a:xfrm>
          <a:prstGeom prst="rect">
            <a:avLst/>
          </a:prstGeom>
        </p:spPr>
        <p:txBody>
          <a:bodyPr/>
          <a:lstStyle>
            <a:lvl1pPr>
              <a:defRPr>
                <a:solidFill>
                  <a:schemeClr val="accent2"/>
                </a:solidFill>
              </a:defRPr>
            </a:lvl1pPr>
          </a:lstStyle>
          <a:p>
            <a:pPr/>
            <a:r>
              <a:t>More Explanation (A)</a:t>
            </a:r>
          </a:p>
        </p:txBody>
      </p:sp>
      <p:sp>
        <p:nvSpPr>
          <p:cNvPr id="103" name="See Pettini Fig. 10.5, 10.7…"/>
          <p:cNvSpPr txBox="1"/>
          <p:nvPr>
            <p:ph type="body" idx="1"/>
          </p:nvPr>
        </p:nvSpPr>
        <p:spPr>
          <a:xfrm>
            <a:off x="720725" y="1033065"/>
            <a:ext cx="8769350" cy="5896472"/>
          </a:xfrm>
          <a:prstGeom prst="rect">
            <a:avLst/>
          </a:prstGeom>
        </p:spPr>
        <p:txBody>
          <a:bodyPr/>
          <a:lstStyle/>
          <a:p>
            <a:pPr marL="0" indent="0" defTabSz="365760">
              <a:lnSpc>
                <a:spcPct val="100000"/>
              </a:lnSpc>
              <a:spcBef>
                <a:spcPts val="0"/>
              </a:spcBef>
              <a:defRPr sz="1344">
                <a:solidFill>
                  <a:srgbClr val="202122"/>
                </a:solidFill>
                <a:latin typeface="+mj-lt"/>
                <a:ea typeface="+mj-ea"/>
                <a:cs typeface="+mj-cs"/>
                <a:sym typeface="Helvetica"/>
              </a:defRPr>
            </a:pPr>
          </a:p>
          <a:p>
            <a:pPr marL="0" indent="0" defTabSz="365760">
              <a:lnSpc>
                <a:spcPct val="100000"/>
              </a:lnSpc>
              <a:spcBef>
                <a:spcPts val="0"/>
              </a:spcBef>
              <a:defRPr sz="1344">
                <a:solidFill>
                  <a:srgbClr val="202122"/>
                </a:solidFill>
                <a:latin typeface="+mj-lt"/>
                <a:ea typeface="+mj-ea"/>
                <a:cs typeface="+mj-cs"/>
                <a:sym typeface="Helvetica"/>
              </a:defRPr>
            </a:pPr>
          </a:p>
          <a:p>
            <a:pPr marL="0" indent="0" defTabSz="365760">
              <a:lnSpc>
                <a:spcPct val="100000"/>
              </a:lnSpc>
              <a:spcBef>
                <a:spcPts val="0"/>
              </a:spcBef>
              <a:defRPr sz="1920">
                <a:solidFill>
                  <a:schemeClr val="accent2"/>
                </a:solidFill>
              </a:defRPr>
            </a:pPr>
            <a:r>
              <a:t>See Pettini Fig. 10.5, 10.7</a:t>
            </a:r>
          </a:p>
          <a:p>
            <a:pPr marL="0" indent="0" defTabSz="365760">
              <a:lnSpc>
                <a:spcPct val="100000"/>
              </a:lnSpc>
              <a:spcBef>
                <a:spcPts val="0"/>
              </a:spcBef>
              <a:defRPr sz="1920">
                <a:solidFill>
                  <a:srgbClr val="202122"/>
                </a:solidFill>
              </a:defRPr>
            </a:pPr>
          </a:p>
          <a:p>
            <a:pPr marL="0" indent="0" defTabSz="365760">
              <a:lnSpc>
                <a:spcPct val="100000"/>
              </a:lnSpc>
              <a:spcBef>
                <a:spcPts val="900"/>
              </a:spcBef>
              <a:defRPr sz="1920">
                <a:solidFill>
                  <a:schemeClr val="accent2"/>
                </a:solidFill>
              </a:defRPr>
            </a:pPr>
            <a:r>
              <a:t>The first acoustic peak defines a characteristic length-scale, corresponding to the sound horizon at decoupling. Fluctuations on larger scales are super-horizon, while fluctuations on smaller scales are sub-horizon, i.e. they were inside the horizon at decoupling and as such they were subject to physical effects acting on the baryon-photon fluid.</a:t>
            </a:r>
          </a:p>
          <a:p>
            <a:pPr marL="0" indent="0" defTabSz="365760">
              <a:lnSpc>
                <a:spcPct val="100000"/>
              </a:lnSpc>
              <a:spcBef>
                <a:spcPts val="900"/>
              </a:spcBef>
              <a:defRPr sz="1920">
                <a:solidFill>
                  <a:schemeClr val="accent2"/>
                </a:solidFill>
              </a:defRPr>
            </a:pPr>
            <a:r>
              <a:t>Gravitational and inertial mass of the baryons means the fluid compresses further inside the potential well before pressure can reverse the motion. The oscillation is now asymmetric in that the extrema that represent compressions inside potential wells are increased over those that represent rarefactions. The effect on the power spectrum, is to increase the amplitudes of the compression peaks (odd-numbered peaks) relative to the amplitudes of the rarefaction (even- numbered) peaks.</a:t>
            </a:r>
          </a:p>
          <a:p>
            <a:pPr marL="0" indent="0" defTabSz="365760">
              <a:lnSpc>
                <a:spcPct val="100000"/>
              </a:lnSpc>
              <a:spcBef>
                <a:spcPts val="900"/>
              </a:spcBef>
              <a:defRPr sz="1920">
                <a:solidFill>
                  <a:schemeClr val="accent2"/>
                </a:solidFill>
              </a:defRPr>
            </a:pPr>
            <a:r>
              <a:t>A second consequence of baryon loading is that it decreases the frequency of the oscillations (the oscillations are slowed down by the baryons); this moves all the peaks to slightly higher multiples l (see Figure 10.7).</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5" name="More Explanation (B)"/>
          <p:cNvSpPr txBox="1"/>
          <p:nvPr>
            <p:ph type="title"/>
          </p:nvPr>
        </p:nvSpPr>
        <p:spPr>
          <a:prstGeom prst="rect">
            <a:avLst/>
          </a:prstGeom>
        </p:spPr>
        <p:txBody>
          <a:bodyPr/>
          <a:lstStyle>
            <a:lvl1pPr>
              <a:defRPr>
                <a:solidFill>
                  <a:schemeClr val="accent2"/>
                </a:solidFill>
              </a:defRPr>
            </a:lvl1pPr>
          </a:lstStyle>
          <a:p>
            <a:pPr/>
            <a:r>
              <a:t>More Explanation (B)</a:t>
            </a:r>
          </a:p>
        </p:txBody>
      </p:sp>
      <p:sp>
        <p:nvSpPr>
          <p:cNvPr id="106" name="Given the multiple effects that the presence of baryons has on the locations and amplitudes of the Doppler peaks of the CMB TT spectrum, the quantity Ωb,0h2 is well determined from the analysis of the data in Figure 10.2: Ωb,0h2 = (2.226 ± 0.016) × 10−2,"/>
          <p:cNvSpPr txBox="1"/>
          <p:nvPr>
            <p:ph type="body" idx="1"/>
          </p:nvPr>
        </p:nvSpPr>
        <p:spPr>
          <a:xfrm>
            <a:off x="720725" y="1979612"/>
            <a:ext cx="8877598" cy="4604644"/>
          </a:xfrm>
          <a:prstGeom prst="rect">
            <a:avLst/>
          </a:prstGeom>
        </p:spPr>
        <p:txBody>
          <a:bodyPr/>
          <a:lstStyle/>
          <a:p>
            <a:pPr marL="0" indent="0" defTabSz="388620">
              <a:lnSpc>
                <a:spcPct val="100000"/>
              </a:lnSpc>
              <a:spcBef>
                <a:spcPts val="1000"/>
              </a:spcBef>
              <a:defRPr sz="2040">
                <a:solidFill>
                  <a:srgbClr val="000000"/>
                </a:solidFill>
              </a:defRPr>
            </a:pPr>
            <a:r>
              <a:rPr>
                <a:solidFill>
                  <a:schemeClr val="accent2"/>
                </a:solidFill>
              </a:rPr>
              <a:t>Given the multiple effects that the presence of baryons has on the locations and amplitudes of the Doppler peaks of the CMB TT spectrum, the quantity Ω</a:t>
            </a:r>
            <a:r>
              <a:rPr baseline="-13071">
                <a:solidFill>
                  <a:schemeClr val="accent2"/>
                </a:solidFill>
              </a:rPr>
              <a:t>b,0</a:t>
            </a:r>
            <a:r>
              <a:rPr>
                <a:solidFill>
                  <a:schemeClr val="accent2"/>
                </a:solidFill>
              </a:rPr>
              <a:t>h</a:t>
            </a:r>
            <a:r>
              <a:rPr baseline="32679">
                <a:solidFill>
                  <a:schemeClr val="accent2"/>
                </a:solidFill>
              </a:rPr>
              <a:t>2 </a:t>
            </a:r>
            <a:r>
              <a:rPr>
                <a:solidFill>
                  <a:schemeClr val="accent2"/>
                </a:solidFill>
              </a:rPr>
              <a:t>is well determined from the analysis of the data in Figure 10.2: Ω</a:t>
            </a:r>
            <a:r>
              <a:rPr baseline="-13071">
                <a:solidFill>
                  <a:schemeClr val="accent2"/>
                </a:solidFill>
              </a:rPr>
              <a:t>b,0</a:t>
            </a:r>
            <a:r>
              <a:rPr>
                <a:solidFill>
                  <a:schemeClr val="accent2"/>
                </a:solidFill>
              </a:rPr>
              <a:t>h</a:t>
            </a:r>
            <a:r>
              <a:rPr baseline="32679">
                <a:solidFill>
                  <a:schemeClr val="accent2"/>
                </a:solidFill>
              </a:rPr>
              <a:t>2 </a:t>
            </a:r>
            <a:r>
              <a:rPr>
                <a:solidFill>
                  <a:schemeClr val="accent2"/>
                </a:solidFill>
              </a:rPr>
              <a:t>= (2.226 ± 0.016) × 10</a:t>
            </a:r>
            <a:r>
              <a:rPr baseline="32679">
                <a:solidFill>
                  <a:schemeClr val="accent2"/>
                </a:solidFill>
              </a:rPr>
              <a:t>−2</a:t>
            </a:r>
            <a:r>
              <a:rPr>
                <a:solidFill>
                  <a:schemeClr val="accent2"/>
                </a:solidFill>
              </a:rPr>
              <a:t>, or Ω</a:t>
            </a:r>
            <a:r>
              <a:rPr baseline="-13071">
                <a:solidFill>
                  <a:schemeClr val="accent2"/>
                </a:solidFill>
              </a:rPr>
              <a:t>b,0</a:t>
            </a:r>
            <a:r>
              <a:rPr>
                <a:solidFill>
                  <a:schemeClr val="accent2"/>
                </a:solidFill>
              </a:rPr>
              <a:t>(CMB) = (4.884 ± 0.035) × 10</a:t>
            </a:r>
            <a:r>
              <a:rPr baseline="32679">
                <a:solidFill>
                  <a:schemeClr val="accent2"/>
                </a:solidFill>
              </a:rPr>
              <a:t>−2 </a:t>
            </a:r>
            <a:r>
              <a:rPr>
                <a:solidFill>
                  <a:schemeClr val="accent2"/>
                </a:solidFill>
              </a:rPr>
              <a:t>for h = 0.675. ….this value is excellent agreement with that deduced from measurements of the primordial abundance of deuterium: Ω</a:t>
            </a:r>
            <a:r>
              <a:rPr baseline="-13071">
                <a:solidFill>
                  <a:schemeClr val="accent2"/>
                </a:solidFill>
              </a:rPr>
              <a:t>b,0</a:t>
            </a:r>
            <a:r>
              <a:rPr>
                <a:solidFill>
                  <a:schemeClr val="accent2"/>
                </a:solidFill>
              </a:rPr>
              <a:t>(BBN) = (4.91 ± 0.11) × 10</a:t>
            </a:r>
            <a:r>
              <a:rPr baseline="32679">
                <a:solidFill>
                  <a:schemeClr val="accent2"/>
                </a:solidFill>
              </a:rPr>
              <a:t>−2</a:t>
            </a:r>
            <a:r>
              <a:rPr>
                <a:solidFill>
                  <a:schemeClr val="accent2"/>
                </a:solidFill>
              </a:rPr>
              <a:t>.</a:t>
            </a:r>
            <a:r>
              <a:t> </a:t>
            </a:r>
          </a:p>
          <a:p>
            <a:pPr marL="0" indent="0" defTabSz="388620">
              <a:lnSpc>
                <a:spcPct val="100000"/>
              </a:lnSpc>
              <a:spcBef>
                <a:spcPts val="1000"/>
              </a:spcBef>
              <a:defRPr sz="2040">
                <a:solidFill>
                  <a:srgbClr val="000000"/>
                </a:solidFill>
              </a:defRPr>
            </a:pPr>
          </a:p>
          <a:p>
            <a:pPr marL="0" indent="0" defTabSz="388620">
              <a:lnSpc>
                <a:spcPct val="100000"/>
              </a:lnSpc>
              <a:spcBef>
                <a:spcPts val="1000"/>
              </a:spcBef>
              <a:defRPr sz="2040">
                <a:solidFill>
                  <a:schemeClr val="accent2"/>
                </a:solidFill>
              </a:defRPr>
            </a:pPr>
            <a:r>
              <a:t>The finding that two measures of the same quantity based on entirely different physical processes—nuclear reactions at time t ≃ 300 s and acoustic oscillations of the baryon-photon fluid at time t ≃ 372000yr—are in such good agreement represents </a:t>
            </a:r>
            <a:r>
              <a:rPr u="sng"/>
              <a:t>a remarkable success of the hot Big Bang theory of the Universe.</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8" name="Q &amp; A with Wayne Hu (I)"/>
          <p:cNvSpPr txBox="1"/>
          <p:nvPr>
            <p:ph type="title"/>
          </p:nvPr>
        </p:nvSpPr>
        <p:spPr>
          <a:prstGeom prst="rect">
            <a:avLst/>
          </a:prstGeom>
        </p:spPr>
        <p:txBody>
          <a:bodyPr/>
          <a:lstStyle>
            <a:lvl1pPr>
              <a:defRPr>
                <a:solidFill>
                  <a:schemeClr val="accent2"/>
                </a:solidFill>
              </a:defRPr>
            </a:lvl1pPr>
          </a:lstStyle>
          <a:p>
            <a:pPr/>
            <a:r>
              <a:t>Q &amp; A with Wayne Hu (I)</a:t>
            </a:r>
          </a:p>
        </p:txBody>
      </p:sp>
      <p:sp>
        <p:nvSpPr>
          <p:cNvPr id="109" name="1. (LF query) First and foremost, how precisely do the heights and shapes of the power spectrum peaks depend on cosmological parameters, the best values for which I believe are now determined by the Planck satellite observations?  Are there simple algebr"/>
          <p:cNvSpPr txBox="1"/>
          <p:nvPr>
            <p:ph type="body" idx="1"/>
          </p:nvPr>
        </p:nvSpPr>
        <p:spPr>
          <a:xfrm>
            <a:off x="650875" y="1789598"/>
            <a:ext cx="8769350" cy="4975896"/>
          </a:xfrm>
          <a:prstGeom prst="rect">
            <a:avLst/>
          </a:prstGeom>
        </p:spPr>
        <p:txBody>
          <a:bodyPr/>
          <a:lstStyle/>
          <a:p>
            <a:pPr marL="0" indent="0">
              <a:lnSpc>
                <a:spcPct val="100000"/>
              </a:lnSpc>
              <a:spcBef>
                <a:spcPts val="0"/>
              </a:spcBef>
              <a:defRPr sz="2000">
                <a:solidFill>
                  <a:srgbClr val="000000"/>
                </a:solidFill>
              </a:defRPr>
            </a:pPr>
            <a:r>
              <a:t>1. (LF query) First and foremost, how precisely do the heights and shapes of the power spectrum peaks depend on cosmological parameters, the best values for which I believe are now determined by the Planck satellite observations?  Are there simple algebraic expressions that relate those heights and shapes to the  parameters, and if so, what are these expressions?</a:t>
            </a:r>
          </a:p>
          <a:p>
            <a:pPr marL="0" indent="0">
              <a:lnSpc>
                <a:spcPct val="100000"/>
              </a:lnSpc>
              <a:spcBef>
                <a:spcPts val="0"/>
              </a:spcBef>
              <a:defRPr sz="2000">
                <a:solidFill>
                  <a:srgbClr val="500050"/>
                </a:solidFill>
              </a:defRPr>
            </a:pPr>
            <a:r>
              <a:t> </a:t>
            </a:r>
          </a:p>
          <a:p>
            <a:pPr marL="0" indent="0">
              <a:lnSpc>
                <a:spcPct val="100000"/>
              </a:lnSpc>
              <a:spcBef>
                <a:spcPts val="0"/>
              </a:spcBef>
              <a:defRPr sz="2000">
                <a:solidFill>
                  <a:schemeClr val="accent1">
                    <a:lumOff val="-8000"/>
                  </a:schemeClr>
                </a:solidFill>
              </a:defRPr>
            </a:pPr>
            <a:r>
              <a:t>(WH answer) </a:t>
            </a:r>
            <a:r>
              <a:t>Cosmological parameters are fit to the full calculation of the power spectrum from an Einstein-Boltzmann code (e.g. CLASS or CAMB) and do not rely on any approximate expression for the heights and shapes.</a:t>
            </a:r>
          </a:p>
          <a:p>
            <a:pPr marL="0" indent="0">
              <a:lnSpc>
                <a:spcPct val="100000"/>
              </a:lnSpc>
              <a:spcBef>
                <a:spcPts val="0"/>
              </a:spcBef>
              <a:defRPr sz="2000">
                <a:solidFill>
                  <a:srgbClr val="222222"/>
                </a:solidFill>
              </a:defRPr>
            </a:pPr>
          </a:p>
          <a:p>
            <a:pPr marL="0" indent="0">
              <a:lnSpc>
                <a:spcPct val="100000"/>
              </a:lnSpc>
              <a:spcBef>
                <a:spcPts val="0"/>
              </a:spcBef>
              <a:defRPr sz="2000">
                <a:solidFill>
                  <a:srgbClr val="500050"/>
                </a:solidFill>
              </a:defRPr>
            </a:pPr>
            <a:r>
              <a:t>2. Is the plotted power spectrum the solution of the oscillator equation in your slides for Astro 448, as the equation appears in progressively more complicated form as more physical effects are encompassed?</a:t>
            </a:r>
          </a:p>
          <a:p>
            <a:pPr marL="0" indent="0">
              <a:lnSpc>
                <a:spcPct val="100000"/>
              </a:lnSpc>
              <a:spcBef>
                <a:spcPts val="0"/>
              </a:spcBef>
              <a:defRPr sz="2000">
                <a:solidFill>
                  <a:srgbClr val="500050"/>
                </a:solidFill>
              </a:defRPr>
            </a:pPr>
          </a:p>
          <a:p>
            <a:pPr marL="0" indent="0">
              <a:lnSpc>
                <a:spcPct val="100000"/>
              </a:lnSpc>
              <a:spcBef>
                <a:spcPts val="0"/>
              </a:spcBef>
              <a:defRPr sz="2000">
                <a:solidFill>
                  <a:schemeClr val="accent1">
                    <a:lumOff val="-8000"/>
                  </a:schemeClr>
                </a:solidFill>
              </a:defRPr>
            </a:pPr>
            <a:r>
              <a:t>When plotting C</a:t>
            </a:r>
            <a:r>
              <a:rPr baseline="-5999"/>
              <a:t>l</a:t>
            </a:r>
            <a:r>
              <a:t>, it is the full solution to the Einstein-Boltzmann equation.</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1" name="Q &amp; A with Wayne Hu (II)"/>
          <p:cNvSpPr txBox="1"/>
          <p:nvPr>
            <p:ph type="title"/>
          </p:nvPr>
        </p:nvSpPr>
        <p:spPr>
          <a:xfrm>
            <a:off x="542925" y="301625"/>
            <a:ext cx="8985250" cy="1176338"/>
          </a:xfrm>
          <a:prstGeom prst="rect">
            <a:avLst/>
          </a:prstGeom>
        </p:spPr>
        <p:txBody>
          <a:bodyPr/>
          <a:lstStyle>
            <a:lvl1pPr>
              <a:defRPr>
                <a:solidFill>
                  <a:schemeClr val="accent2"/>
                </a:solidFill>
              </a:defRPr>
            </a:lvl1pPr>
          </a:lstStyle>
          <a:p>
            <a:pPr/>
            <a:r>
              <a:t>Q &amp; A with Wayne Hu (II)</a:t>
            </a:r>
          </a:p>
        </p:txBody>
      </p:sp>
      <p:sp>
        <p:nvSpPr>
          <p:cNvPr id="112" name="3. What sets the scale for the amplitude of the power spectrum peaks since the development is ultimately based on perturbation theory?  Is it a result from inflation, and if so, what?…"/>
          <p:cNvSpPr txBox="1"/>
          <p:nvPr>
            <p:ph type="body" idx="1"/>
          </p:nvPr>
        </p:nvSpPr>
        <p:spPr>
          <a:prstGeom prst="rect">
            <a:avLst/>
          </a:prstGeom>
        </p:spPr>
        <p:txBody>
          <a:bodyPr/>
          <a:lstStyle/>
          <a:p>
            <a:pPr marL="0" indent="0" defTabSz="425195">
              <a:lnSpc>
                <a:spcPct val="100000"/>
              </a:lnSpc>
              <a:spcBef>
                <a:spcPts val="0"/>
              </a:spcBef>
              <a:defRPr sz="1860">
                <a:solidFill>
                  <a:srgbClr val="000000"/>
                </a:solidFill>
              </a:defRPr>
            </a:pPr>
            <a:r>
              <a:t>3. What sets the scale for the amplitude of the power spectrum peaks since the development is ultimately based on perturbation theory?  Is it a result from inflation, and if so, what?</a:t>
            </a:r>
          </a:p>
          <a:p>
            <a:pPr marL="0" indent="0" defTabSz="425195">
              <a:lnSpc>
                <a:spcPct val="100000"/>
              </a:lnSpc>
              <a:spcBef>
                <a:spcPts val="0"/>
              </a:spcBef>
              <a:defRPr sz="1860">
                <a:solidFill>
                  <a:srgbClr val="500050"/>
                </a:solidFill>
              </a:defRPr>
            </a:pPr>
          </a:p>
          <a:p>
            <a:pPr marL="0" indent="0" defTabSz="425195">
              <a:lnSpc>
                <a:spcPct val="100000"/>
              </a:lnSpc>
              <a:spcBef>
                <a:spcPts val="0"/>
              </a:spcBef>
              <a:defRPr sz="1860">
                <a:solidFill>
                  <a:schemeClr val="accent1">
                    <a:lumOff val="-8000"/>
                  </a:schemeClr>
                </a:solidFill>
              </a:defRPr>
            </a:pPr>
            <a:r>
              <a:t>The inflationary Hubble scale and slow roll parameter</a:t>
            </a:r>
            <a:endParaRPr>
              <a:solidFill>
                <a:srgbClr val="500050"/>
              </a:solidFill>
            </a:endParaRPr>
          </a:p>
          <a:p>
            <a:pPr marL="0" indent="0" defTabSz="425195">
              <a:lnSpc>
                <a:spcPct val="100000"/>
              </a:lnSpc>
              <a:spcBef>
                <a:spcPts val="0"/>
              </a:spcBef>
              <a:defRPr sz="1860">
                <a:solidFill>
                  <a:srgbClr val="500050"/>
                </a:solidFill>
              </a:defRPr>
            </a:pPr>
          </a:p>
          <a:p>
            <a:pPr marL="0" indent="0" defTabSz="425195">
              <a:lnSpc>
                <a:spcPct val="100000"/>
              </a:lnSpc>
              <a:spcBef>
                <a:spcPts val="0"/>
              </a:spcBef>
              <a:defRPr sz="1860">
                <a:solidFill>
                  <a:srgbClr val="500050"/>
                </a:solidFill>
              </a:defRPr>
            </a:pPr>
          </a:p>
          <a:p>
            <a:pPr marL="0" indent="0" defTabSz="425195">
              <a:lnSpc>
                <a:spcPct val="100000"/>
              </a:lnSpc>
              <a:spcBef>
                <a:spcPts val="0"/>
              </a:spcBef>
              <a:defRPr sz="1860">
                <a:solidFill>
                  <a:srgbClr val="000000"/>
                </a:solidFill>
              </a:defRPr>
            </a:pPr>
            <a:r>
              <a:t> 4. Is there a difference between the notions of CMB oscillations and baryon acoustic oscillations, or are they simply different names for the same phenomenon?</a:t>
            </a:r>
          </a:p>
          <a:p>
            <a:pPr marL="0" indent="0" defTabSz="425195">
              <a:lnSpc>
                <a:spcPct val="100000"/>
              </a:lnSpc>
              <a:spcBef>
                <a:spcPts val="0"/>
              </a:spcBef>
              <a:defRPr sz="1860">
                <a:solidFill>
                  <a:srgbClr val="500050"/>
                </a:solidFill>
              </a:defRPr>
            </a:pPr>
            <a:r>
              <a:t> </a:t>
            </a:r>
          </a:p>
          <a:p>
            <a:pPr marL="0" indent="0" defTabSz="425195">
              <a:lnSpc>
                <a:spcPct val="100000"/>
              </a:lnSpc>
              <a:spcBef>
                <a:spcPts val="0"/>
              </a:spcBef>
              <a:defRPr sz="1860">
                <a:solidFill>
                  <a:srgbClr val="500050"/>
                </a:solidFill>
              </a:defRPr>
            </a:pPr>
          </a:p>
          <a:p>
            <a:pPr marL="0" indent="0" defTabSz="425195">
              <a:lnSpc>
                <a:spcPct val="100000"/>
              </a:lnSpc>
              <a:spcBef>
                <a:spcPts val="0"/>
              </a:spcBef>
              <a:defRPr sz="1860">
                <a:solidFill>
                  <a:schemeClr val="accent1">
                    <a:lumOff val="-8000"/>
                  </a:schemeClr>
                </a:solidFill>
              </a:defRPr>
            </a:pPr>
            <a:r>
              <a:t>The usage is CMB acoustic oscillations for C</a:t>
            </a:r>
            <a:r>
              <a:rPr baseline="-5999"/>
              <a:t>l</a:t>
            </a:r>
            <a:r>
              <a:t> and BAO for the matter power spectrum - both come from acoustic oscillations in the plasma before recombination.</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4" name="Calculation of CMB Fluctuations"/>
          <p:cNvSpPr txBox="1"/>
          <p:nvPr>
            <p:ph type="title"/>
          </p:nvPr>
        </p:nvSpPr>
        <p:spPr>
          <a:prstGeom prst="rect">
            <a:avLst/>
          </a:prstGeom>
        </p:spPr>
        <p:txBody>
          <a:bodyPr/>
          <a:lstStyle>
            <a:lvl1pPr>
              <a:defRPr>
                <a:solidFill>
                  <a:schemeClr val="accent2"/>
                </a:solidFill>
              </a:defRPr>
            </a:lvl1pPr>
          </a:lstStyle>
          <a:p>
            <a:pPr/>
            <a:r>
              <a:t>Calculation of CMB Fluctuations</a:t>
            </a:r>
          </a:p>
        </p:txBody>
      </p:sp>
      <p:sp>
        <p:nvSpPr>
          <p:cNvPr id="115" name="See Seljak and Zaldarriaga, 9603033cmbfast.pdf for details…"/>
          <p:cNvSpPr txBox="1"/>
          <p:nvPr>
            <p:ph type="body" idx="1"/>
          </p:nvPr>
        </p:nvSpPr>
        <p:spPr>
          <a:xfrm>
            <a:off x="372665" y="1979612"/>
            <a:ext cx="9117410" cy="4054476"/>
          </a:xfrm>
          <a:prstGeom prst="rect">
            <a:avLst/>
          </a:prstGeom>
        </p:spPr>
        <p:txBody>
          <a:bodyPr/>
          <a:lstStyle/>
          <a:p>
            <a:pPr>
              <a:defRPr>
                <a:solidFill>
                  <a:schemeClr val="accent2"/>
                </a:solidFill>
              </a:defRPr>
            </a:pPr>
            <a:r>
              <a:t>See Seljak and Zaldarriaga, 9603033cmbfast.pdf for details</a:t>
            </a:r>
          </a:p>
          <a:p>
            <a:pPr>
              <a:defRPr>
                <a:solidFill>
                  <a:schemeClr val="accent2"/>
                </a:solidFill>
              </a:defRPr>
            </a:pPr>
            <a:r>
              <a:t>See Tegmark, arXiv9511148 for commentary</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7" name="Simulations of How the Parameters Lead Theoretically to Anisotropy Graph"/>
          <p:cNvSpPr txBox="1"/>
          <p:nvPr>
            <p:ph type="title"/>
          </p:nvPr>
        </p:nvSpPr>
        <p:spPr>
          <a:xfrm>
            <a:off x="542925" y="415925"/>
            <a:ext cx="8985250" cy="1176338"/>
          </a:xfrm>
          <a:prstGeom prst="rect">
            <a:avLst/>
          </a:prstGeom>
        </p:spPr>
        <p:txBody>
          <a:bodyPr/>
          <a:lstStyle>
            <a:lvl1pPr defTabSz="452627">
              <a:defRPr sz="4059">
                <a:solidFill>
                  <a:schemeClr val="accent2"/>
                </a:solidFill>
              </a:defRPr>
            </a:lvl1pPr>
          </a:lstStyle>
          <a:p>
            <a:pPr/>
            <a:r>
              <a:t>Simulations of How the Parameters Lead Theoretically to Anisotropy Graph</a:t>
            </a:r>
          </a:p>
        </p:txBody>
      </p:sp>
      <p:sp>
        <p:nvSpPr>
          <p:cNvPr id="118" name="1. NASA/GSFC/WMAP Simulator via “The University of Mars—Encyclopedia”…"/>
          <p:cNvSpPr txBox="1"/>
          <p:nvPr>
            <p:ph type="body" idx="1"/>
          </p:nvPr>
        </p:nvSpPr>
        <p:spPr>
          <a:xfrm>
            <a:off x="365125" y="1979612"/>
            <a:ext cx="9340850" cy="4806753"/>
          </a:xfrm>
          <a:prstGeom prst="rect">
            <a:avLst/>
          </a:prstGeom>
          <a:effectLst>
            <a:reflection blurRad="0" stA="50000" stPos="0" endA="0" endPos="40000" dist="0" dir="5400000" fadeDir="5400000" sx="100000" sy="-100000" kx="0" ky="0" algn="bl" rotWithShape="0"/>
          </a:effectLst>
        </p:spPr>
        <p:txBody>
          <a:bodyPr/>
          <a:lstStyle/>
          <a:p>
            <a:pPr marL="192023" indent="-192023" defTabSz="256031">
              <a:spcBef>
                <a:spcPts val="700"/>
              </a:spcBef>
              <a:defRPr sz="1792"/>
            </a:pPr>
            <a:r>
              <a:t>1. NASA/GSFC/WMAP Simulator via “The University of Mars—Encyclopedia”</a:t>
            </a:r>
          </a:p>
          <a:p>
            <a:pPr marL="192023" indent="-192023" defTabSz="256031">
              <a:spcBef>
                <a:spcPts val="700"/>
              </a:spcBef>
              <a:defRPr sz="1792"/>
            </a:pPr>
            <a:r>
              <a:rPr u="sng">
                <a:solidFill>
                  <a:srgbClr val="CCCCFF"/>
                </a:solidFill>
                <a:uFill>
                  <a:solidFill>
                    <a:srgbClr val="CCCCFF"/>
                  </a:solidFill>
                </a:uFill>
                <a:hlinkClick r:id="rId2" invalidUrl="" action="" tgtFrame="" tooltip="" history="1" highlightClick="0" endSnd="0"/>
              </a:rPr>
              <a:t>https://theastroventure.com/encyclopedia/unit4/movie_CMB_analyzer.html</a:t>
            </a:r>
          </a:p>
          <a:p>
            <a:pPr marL="192023" indent="-192023" defTabSz="256031">
              <a:spcBef>
                <a:spcPts val="700"/>
              </a:spcBef>
              <a:defRPr sz="1792"/>
            </a:pPr>
          </a:p>
          <a:p>
            <a:pPr marL="192023" indent="-192023" defTabSz="256031">
              <a:spcBef>
                <a:spcPts val="700"/>
              </a:spcBef>
              <a:defRPr sz="1792"/>
            </a:pPr>
            <a:r>
              <a:t>2. Planck CMB Simulator:</a:t>
            </a:r>
          </a:p>
          <a:p>
            <a:pPr marL="192023" indent="-192023" defTabSz="256031">
              <a:spcBef>
                <a:spcPts val="700"/>
              </a:spcBef>
              <a:defRPr sz="1792"/>
            </a:pPr>
            <a:r>
              <a:rPr u="sng">
                <a:solidFill>
                  <a:srgbClr val="CCCCFF"/>
                </a:solidFill>
                <a:uFill>
                  <a:solidFill>
                    <a:srgbClr val="CCCCFF"/>
                  </a:solidFill>
                </a:uFill>
                <a:hlinkClick r:id="rId3" invalidUrl="" action="" tgtFrame="" tooltip="" history="1" highlightClick="0" endSnd="0"/>
              </a:rPr>
              <a:t>https://chrisnorth.github.io/planckapps/Simulator/#</a:t>
            </a:r>
          </a:p>
          <a:p>
            <a:pPr marL="192023" indent="-192023" defTabSz="256031">
              <a:spcBef>
                <a:spcPts val="700"/>
              </a:spcBef>
              <a:defRPr sz="1792"/>
            </a:pPr>
          </a:p>
          <a:p>
            <a:pPr marL="192023" indent="-192023" defTabSz="256031">
              <a:spcBef>
                <a:spcPts val="700"/>
              </a:spcBef>
              <a:defRPr sz="1792"/>
            </a:pPr>
            <a:r>
              <a:t>3. Max Tegmark (MIT) Simulator:</a:t>
            </a:r>
          </a:p>
          <a:p>
            <a:pPr marL="192023" indent="-192023" defTabSz="256031">
              <a:spcBef>
                <a:spcPts val="700"/>
              </a:spcBef>
              <a:defRPr sz="1792"/>
            </a:pPr>
            <a:r>
              <a:rPr u="sng">
                <a:solidFill>
                  <a:srgbClr val="CCCCFF"/>
                </a:solidFill>
                <a:uFill>
                  <a:solidFill>
                    <a:srgbClr val="CCCCFF"/>
                  </a:solidFill>
                </a:uFill>
                <a:hlinkClick r:id="rId4" invalidUrl="" action="" tgtFrame="" tooltip="" history="1" highlightClick="0" endSnd="0"/>
              </a:rPr>
              <a:t>https://space.mit.edu/home/tegmark/movies.html</a:t>
            </a:r>
          </a:p>
          <a:p>
            <a:pPr marL="192023" indent="-192023" defTabSz="256031">
              <a:spcBef>
                <a:spcPts val="700"/>
              </a:spcBef>
              <a:defRPr sz="1792"/>
            </a:pPr>
          </a:p>
          <a:p>
            <a:pPr marL="192023" indent="-192023" defTabSz="256031">
              <a:spcBef>
                <a:spcPts val="700"/>
              </a:spcBef>
              <a:defRPr sz="1792"/>
            </a:pPr>
            <a:r>
              <a:t>4. Summer School Simulator</a:t>
            </a:r>
          </a:p>
          <a:p>
            <a:pPr marL="192023" indent="-192023" defTabSz="256031">
              <a:spcBef>
                <a:spcPts val="700"/>
              </a:spcBef>
              <a:defRPr sz="1792"/>
            </a:pPr>
            <a:r>
              <a:rPr u="sng">
                <a:solidFill>
                  <a:srgbClr val="CCCCFF"/>
                </a:solidFill>
                <a:uFill>
                  <a:solidFill>
                    <a:srgbClr val="CCCCFF"/>
                  </a:solidFill>
                </a:uFill>
                <a:hlinkClick r:id="rId5" invalidUrl="" action="" tgtFrame="" tooltip="" history="1" highlightClick="0" endSnd="0"/>
              </a:rPr>
              <a:t>https://github.com/jeffmcm1977/CMBAnalysis_SummerSchool/blob/master/CMB_School_Part_08.ipynb</a:t>
            </a:r>
          </a:p>
          <a:p>
            <a:pPr marL="192023" indent="-192023" defTabSz="256031">
              <a:spcBef>
                <a:spcPts val="700"/>
              </a:spcBef>
              <a:defRPr sz="1792"/>
            </a:pP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7" name="Outline"/>
          <p:cNvSpPr txBox="1"/>
          <p:nvPr>
            <p:ph type="title"/>
          </p:nvPr>
        </p:nvSpPr>
        <p:spPr>
          <a:prstGeom prst="rect">
            <a:avLst/>
          </a:prstGeom>
        </p:spPr>
        <p:txBody>
          <a:bodyPr/>
          <a:lstStyle/>
          <a:p>
            <a:pPr/>
            <a:r>
              <a:t>Outline</a:t>
            </a:r>
          </a:p>
        </p:txBody>
      </p:sp>
      <p:sp>
        <p:nvSpPr>
          <p:cNvPr id="68" name="I. General Remarks…"/>
          <p:cNvSpPr txBox="1"/>
          <p:nvPr>
            <p:ph type="body" idx="1"/>
          </p:nvPr>
        </p:nvSpPr>
        <p:spPr>
          <a:prstGeom prst="rect">
            <a:avLst/>
          </a:prstGeom>
        </p:spPr>
        <p:txBody>
          <a:bodyPr/>
          <a:lstStyle/>
          <a:p>
            <a:pPr/>
            <a:r>
              <a:t>I. General Remarks </a:t>
            </a:r>
          </a:p>
          <a:p>
            <a:pPr/>
          </a:p>
          <a:p>
            <a:pPr/>
            <a:r>
              <a:t>II. CMB Anisotropy</a:t>
            </a:r>
          </a:p>
          <a:p>
            <a:pPr/>
          </a:p>
          <a:p>
            <a:pPr/>
            <a:r>
              <a:t>III. Inflation</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0" name="Simulator Commentary"/>
          <p:cNvSpPr txBox="1"/>
          <p:nvPr>
            <p:ph type="title"/>
          </p:nvPr>
        </p:nvSpPr>
        <p:spPr>
          <a:prstGeom prst="rect">
            <a:avLst/>
          </a:prstGeom>
        </p:spPr>
        <p:txBody>
          <a:bodyPr/>
          <a:lstStyle>
            <a:lvl1pPr>
              <a:defRPr>
                <a:solidFill>
                  <a:schemeClr val="accent2"/>
                </a:solidFill>
              </a:defRPr>
            </a:lvl1pPr>
          </a:lstStyle>
          <a:p>
            <a:pPr/>
            <a:r>
              <a:t>Simulator Commentary</a:t>
            </a:r>
          </a:p>
        </p:txBody>
      </p:sp>
      <p:sp>
        <p:nvSpPr>
          <p:cNvPr id="121" name="Concerning item 1,…"/>
          <p:cNvSpPr txBox="1"/>
          <p:nvPr>
            <p:ph type="body" idx="1"/>
          </p:nvPr>
        </p:nvSpPr>
        <p:spPr>
          <a:prstGeom prst="rect">
            <a:avLst/>
          </a:prstGeom>
        </p:spPr>
        <p:txBody>
          <a:bodyPr/>
          <a:lstStyle/>
          <a:p>
            <a:pPr marL="240029" indent="-240029" defTabSz="320039">
              <a:spcBef>
                <a:spcPts val="900"/>
              </a:spcBef>
              <a:defRPr sz="2240"/>
            </a:pPr>
            <a:r>
              <a:rPr>
                <a:solidFill>
                  <a:schemeClr val="accent2"/>
                </a:solidFill>
              </a:rPr>
              <a:t>Concerning item 1,</a:t>
            </a:r>
            <a:r>
              <a:t> </a:t>
            </a:r>
          </a:p>
          <a:p>
            <a:pPr marL="240029" indent="-240029" defTabSz="320039">
              <a:spcBef>
                <a:spcPts val="900"/>
              </a:spcBef>
              <a:defRPr sz="2240">
                <a:solidFill>
                  <a:srgbClr val="000000"/>
                </a:solidFill>
              </a:defRPr>
            </a:pPr>
            <a:r>
              <a:t>(LF query) …is there a technical paper with formulas that describes what the tool does, i.e., how the cosmological parameters determine the graph of CMB temperature vs. anisotropy multipole?</a:t>
            </a:r>
          </a:p>
          <a:p>
            <a:pPr marL="240029" indent="-240029" defTabSz="320039">
              <a:spcBef>
                <a:spcPts val="900"/>
              </a:spcBef>
              <a:defRPr sz="2240"/>
            </a:pPr>
          </a:p>
          <a:p>
            <a:pPr marL="240029" indent="-240029" defTabSz="320039">
              <a:spcBef>
                <a:spcPts val="900"/>
              </a:spcBef>
              <a:defRPr sz="2240">
                <a:solidFill>
                  <a:schemeClr val="accent1">
                    <a:lumOff val="-8000"/>
                  </a:schemeClr>
                </a:solidFill>
              </a:defRPr>
            </a:pPr>
            <a:r>
              <a:t>(Britt Griswold of LUSA Associates, likely a GSFC contractor, answer) The teaching tool does not do any calculating, it is essentially a changing graphics display based on the input settings selected. The underlaying data was precalculated to generate the graphics. It is based on 12,000 outputs of the CAMB science tool with selected parameters modified.</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3" name="Algorithm for Analyzing How Perturbations Arise from Inflation (9901124Liddle)"/>
          <p:cNvSpPr txBox="1"/>
          <p:nvPr>
            <p:ph type="title"/>
          </p:nvPr>
        </p:nvSpPr>
        <p:spPr>
          <a:xfrm>
            <a:off x="148332" y="301625"/>
            <a:ext cx="9774436" cy="1176338"/>
          </a:xfrm>
          <a:prstGeom prst="rect">
            <a:avLst/>
          </a:prstGeom>
        </p:spPr>
        <p:txBody>
          <a:bodyPr/>
          <a:lstStyle/>
          <a:p>
            <a:pPr>
              <a:defRPr>
                <a:solidFill>
                  <a:schemeClr val="accent2"/>
                </a:solidFill>
              </a:defRPr>
            </a:pPr>
            <a:r>
              <a:t>Algorithm for</a:t>
            </a:r>
            <a:r>
              <a:t> Analyzing How Perturbations Arise from Inflation (9901124Liddle)</a:t>
            </a:r>
          </a:p>
        </p:txBody>
      </p:sp>
      <p:sp>
        <p:nvSpPr>
          <p:cNvPr id="124" name="a. Perturb the scalar field                                                                             φ = φ(t) + δφ(x, t)…"/>
          <p:cNvSpPr txBox="1"/>
          <p:nvPr>
            <p:ph type="body" idx="1"/>
          </p:nvPr>
        </p:nvSpPr>
        <p:spPr>
          <a:xfrm>
            <a:off x="469453" y="1979612"/>
            <a:ext cx="9236522" cy="4798269"/>
          </a:xfrm>
          <a:prstGeom prst="rect">
            <a:avLst/>
          </a:prstGeom>
        </p:spPr>
        <p:txBody>
          <a:bodyPr/>
          <a:lstStyle/>
          <a:p>
            <a:pPr marL="0" indent="0" defTabSz="329184">
              <a:lnSpc>
                <a:spcPct val="100000"/>
              </a:lnSpc>
              <a:spcBef>
                <a:spcPts val="800"/>
              </a:spcBef>
              <a:defRPr sz="1728">
                <a:solidFill>
                  <a:schemeClr val="accent2"/>
                </a:solidFill>
              </a:defRPr>
            </a:pPr>
            <a:r>
              <a:t>a. Perturb the scalar field                                                                             φ = φ(t) + δφ(x, t) </a:t>
            </a:r>
          </a:p>
          <a:p>
            <a:pPr marL="0" indent="0" defTabSz="329184">
              <a:lnSpc>
                <a:spcPct val="100000"/>
              </a:lnSpc>
              <a:spcBef>
                <a:spcPts val="800"/>
              </a:spcBef>
              <a:defRPr sz="1728">
                <a:solidFill>
                  <a:schemeClr val="accent2"/>
                </a:solidFill>
              </a:defRPr>
            </a:pPr>
            <a:br/>
            <a:r>
              <a:t>b. Expand in comoving wavenumbers                                                           δφ = Sum</a:t>
            </a:r>
            <a:r>
              <a:rPr baseline="-5999"/>
              <a:t>k</a:t>
            </a:r>
            <a:r>
              <a:t> (δφ)</a:t>
            </a:r>
            <a:r>
              <a:rPr baseline="-5999"/>
              <a:t>k</a:t>
            </a:r>
            <a:r>
              <a:t> e</a:t>
            </a:r>
            <a:r>
              <a:rPr baseline="31999"/>
              <a:t>i</a:t>
            </a:r>
            <a:r>
              <a:rPr b="1" baseline="31999"/>
              <a:t>kx</a:t>
            </a:r>
            <a:endParaRPr b="1" baseline="31999"/>
          </a:p>
          <a:p>
            <a:pPr marL="0" indent="0" defTabSz="329184">
              <a:lnSpc>
                <a:spcPct val="100000"/>
              </a:lnSpc>
              <a:spcBef>
                <a:spcPts val="800"/>
              </a:spcBef>
              <a:defRPr sz="1728">
                <a:solidFill>
                  <a:schemeClr val="accent2"/>
                </a:solidFill>
              </a:defRPr>
            </a:pPr>
            <a:br/>
            <a:r>
              <a:t>c. Linearized equation for classical evolution </a:t>
            </a:r>
          </a:p>
          <a:p>
            <a:pPr marL="0" indent="0" defTabSz="329184">
              <a:lnSpc>
                <a:spcPct val="100000"/>
              </a:lnSpc>
              <a:spcBef>
                <a:spcPts val="800"/>
              </a:spcBef>
              <a:defRPr sz="1728">
                <a:solidFill>
                  <a:schemeClr val="accent2"/>
                </a:solidFill>
              </a:defRPr>
            </a:pPr>
            <a:r>
              <a:t>d. Quantize theory</a:t>
            </a:r>
          </a:p>
          <a:p>
            <a:pPr marL="0" indent="0" defTabSz="329184">
              <a:lnSpc>
                <a:spcPct val="100000"/>
              </a:lnSpc>
              <a:spcBef>
                <a:spcPts val="800"/>
              </a:spcBef>
              <a:defRPr sz="1728">
                <a:solidFill>
                  <a:schemeClr val="accent2"/>
                </a:solidFill>
              </a:defRPr>
            </a:pPr>
            <a:br/>
            <a:r>
              <a:t>e. Find solution with initial condition giving flat space quantum theory (k ≫ aH) </a:t>
            </a:r>
          </a:p>
          <a:p>
            <a:pPr marL="0" indent="0" defTabSz="329184">
              <a:lnSpc>
                <a:spcPct val="100000"/>
              </a:lnSpc>
              <a:spcBef>
                <a:spcPts val="800"/>
              </a:spcBef>
              <a:defRPr sz="1728">
                <a:solidFill>
                  <a:schemeClr val="accent2"/>
                </a:solidFill>
              </a:defRPr>
            </a:pPr>
          </a:p>
          <a:p>
            <a:pPr marL="0" indent="0" defTabSz="329184">
              <a:lnSpc>
                <a:spcPct val="100000"/>
              </a:lnSpc>
              <a:spcBef>
                <a:spcPts val="800"/>
              </a:spcBef>
              <a:defRPr sz="1728">
                <a:solidFill>
                  <a:schemeClr val="accent2"/>
                </a:solidFill>
              </a:defRPr>
            </a:pPr>
            <a:r>
              <a:t>f. Find asymptotic value for k ≪ aH                                                                   ⟨|δφ</a:t>
            </a:r>
            <a:r>
              <a:rPr baseline="-22322" sz="671"/>
              <a:t>k</a:t>
            </a:r>
            <a:r>
              <a:t>|</a:t>
            </a:r>
            <a:r>
              <a:rPr baseline="74407" sz="671"/>
              <a:t>2</a:t>
            </a:r>
            <a:r>
              <a:t>⟩ = H</a:t>
            </a:r>
            <a:r>
              <a:rPr baseline="74407" sz="671"/>
              <a:t>2</a:t>
            </a:r>
            <a:r>
              <a:t>/2k</a:t>
            </a:r>
            <a:r>
              <a:rPr baseline="74407" sz="671"/>
              <a:t>3 </a:t>
            </a:r>
          </a:p>
          <a:p>
            <a:pPr marL="0" indent="0" defTabSz="329184">
              <a:lnSpc>
                <a:spcPct val="100000"/>
              </a:lnSpc>
              <a:spcBef>
                <a:spcPts val="800"/>
              </a:spcBef>
              <a:defRPr sz="1728">
                <a:solidFill>
                  <a:schemeClr val="accent2"/>
                </a:solidFill>
              </a:defRPr>
            </a:pPr>
          </a:p>
          <a:p>
            <a:pPr marL="0" indent="0" defTabSz="329184">
              <a:lnSpc>
                <a:spcPct val="100000"/>
              </a:lnSpc>
              <a:spcBef>
                <a:spcPts val="800"/>
              </a:spcBef>
              <a:defRPr sz="1728">
                <a:solidFill>
                  <a:schemeClr val="accent2"/>
                </a:solidFill>
              </a:defRPr>
            </a:pPr>
            <a:r>
              <a:t>g. Relate field perturbation to metric or curvature perturbation                             R = H δφ/φ</a:t>
            </a:r>
          </a:p>
          <a:p>
            <a:pPr marL="0" indent="0" defTabSz="329184">
              <a:lnSpc>
                <a:spcPct val="100000"/>
              </a:lnSpc>
              <a:spcBef>
                <a:spcPts val="800"/>
              </a:spcBef>
              <a:defRPr sz="1728">
                <a:solidFill>
                  <a:srgbClr val="000000"/>
                </a:solidFill>
              </a:defRPr>
            </a:pPr>
          </a:p>
          <a:p>
            <a:pPr marL="0" indent="0" defTabSz="329184">
              <a:lnSpc>
                <a:spcPct val="100000"/>
              </a:lnSpc>
              <a:spcBef>
                <a:spcPts val="800"/>
              </a:spcBef>
              <a:defRPr sz="959">
                <a:solidFill>
                  <a:srgbClr val="000000"/>
                </a:solidFill>
                <a:latin typeface="Times Roman"/>
                <a:ea typeface="Times Roman"/>
                <a:cs typeface="Times Roman"/>
                <a:sym typeface="Times Roman"/>
              </a:defRPr>
            </a:pPr>
            <a:r>
              <a:rPr baseline="41667"/>
              <a:t>̇</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6" name="Inflation During the Very Early Universe Before the Conventional Big Bang Era"/>
          <p:cNvSpPr txBox="1"/>
          <p:nvPr>
            <p:ph type="title"/>
          </p:nvPr>
        </p:nvSpPr>
        <p:spPr>
          <a:xfrm>
            <a:off x="363537" y="301625"/>
            <a:ext cx="9344026" cy="1176338"/>
          </a:xfrm>
          <a:prstGeom prst="rect">
            <a:avLst/>
          </a:prstGeom>
        </p:spPr>
        <p:txBody>
          <a:bodyPr/>
          <a:lstStyle>
            <a:lvl1pPr>
              <a:defRPr>
                <a:solidFill>
                  <a:schemeClr val="accent2"/>
                </a:solidFill>
              </a:defRPr>
            </a:lvl1pPr>
          </a:lstStyle>
          <a:p>
            <a:pPr/>
            <a:r>
              <a:t>Inflation During the Very Early Universe Before the Conventional Big Bang Era</a:t>
            </a:r>
          </a:p>
        </p:txBody>
      </p:sp>
      <p:sp>
        <p:nvSpPr>
          <p:cNvPr id="127" name="Very rapid, exponential expansion “caused by” an energy density similar to what would arise from a cosmological constant…"/>
          <p:cNvSpPr txBox="1"/>
          <p:nvPr>
            <p:ph type="body" idx="1"/>
          </p:nvPr>
        </p:nvSpPr>
        <p:spPr>
          <a:xfrm>
            <a:off x="394096" y="2132012"/>
            <a:ext cx="9511508" cy="5081489"/>
          </a:xfrm>
          <a:prstGeom prst="rect">
            <a:avLst/>
          </a:prstGeom>
        </p:spPr>
        <p:txBody>
          <a:bodyPr/>
          <a:lstStyle/>
          <a:p>
            <a:pPr>
              <a:defRPr sz="2800">
                <a:solidFill>
                  <a:schemeClr val="accent2"/>
                </a:solidFill>
              </a:defRPr>
            </a:pPr>
            <a:r>
              <a:t>Very rapid, exponential expansion “caused by” an energy density similar to what would arise from a cosmological constant </a:t>
            </a:r>
            <a:endParaRPr baseline="31999"/>
          </a:p>
          <a:p>
            <a:pPr>
              <a:defRPr sz="2800">
                <a:solidFill>
                  <a:schemeClr val="accent2"/>
                </a:solidFill>
              </a:defRPr>
            </a:pPr>
            <a:r>
              <a:t>Solves horizon, flatness and magnetic monopole problems; e.g., see pages 11 &amp; 12 of 9901124LiddleInflation.pdf</a:t>
            </a:r>
          </a:p>
          <a:p>
            <a:pPr>
              <a:defRPr sz="2800">
                <a:solidFill>
                  <a:schemeClr val="accent2"/>
                </a:solidFill>
              </a:defRPr>
            </a:pPr>
            <a:r>
              <a:t>Mathematically: d</a:t>
            </a:r>
            <a:r>
              <a:rPr baseline="31999"/>
              <a:t>2</a:t>
            </a:r>
            <a:r>
              <a:t>a/dt</a:t>
            </a:r>
            <a:r>
              <a:rPr baseline="31999"/>
              <a:t>2</a:t>
            </a:r>
            <a:r>
              <a:t> &gt; 0     or    p &lt; - ρ /3     or      d(H</a:t>
            </a:r>
            <a:r>
              <a:rPr baseline="31999"/>
              <a:t>-1</a:t>
            </a:r>
            <a:r>
              <a:t>)/a)/dt &lt; 0 ; the last formulation says that the Hubble length, as measured in comoving coordinates, </a:t>
            </a:r>
            <a:r>
              <a:rPr u="sng"/>
              <a:t>decreases</a:t>
            </a:r>
            <a:r>
              <a:t> during inflation. </a:t>
            </a:r>
          </a:p>
          <a:p>
            <a:pPr>
              <a:defRPr sz="2800">
                <a:solidFill>
                  <a:schemeClr val="accent2"/>
                </a:solidFill>
              </a:defRPr>
            </a:pPr>
            <a:r>
              <a:t>If  p = - ρ, then a ~ e</a:t>
            </a:r>
            <a:r>
              <a:rPr baseline="31999"/>
              <a:t>Ht </a:t>
            </a:r>
            <a:r>
              <a:t>. This mimics the deSitter model.</a:t>
            </a:r>
          </a:p>
        </p:txBody>
      </p:sp>
      <p:sp>
        <p:nvSpPr>
          <p:cNvPr id="128" name="Text"/>
          <p:cNvSpPr txBox="1"/>
          <p:nvPr/>
        </p:nvSpPr>
        <p:spPr>
          <a:xfrm>
            <a:off x="4782003" y="3604035"/>
            <a:ext cx="507093" cy="348430"/>
          </a:xfrm>
          <a:prstGeom prst="rect">
            <a:avLst/>
          </a:prstGeom>
          <a:ln w="12700">
            <a:miter lim="400000"/>
          </a:ln>
        </p:spPr>
        <p:txBody>
          <a:bodyPr wrap="none" lIns="45719" rIns="45719">
            <a:spAutoFit/>
          </a:bodyPr>
          <a:lstStyle/>
          <a:p>
            <a:pP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0" name="Inflation Caused by Scalar Field"/>
          <p:cNvSpPr txBox="1"/>
          <p:nvPr>
            <p:ph type="title"/>
          </p:nvPr>
        </p:nvSpPr>
        <p:spPr>
          <a:prstGeom prst="rect">
            <a:avLst/>
          </a:prstGeom>
        </p:spPr>
        <p:txBody>
          <a:bodyPr/>
          <a:lstStyle/>
          <a:p>
            <a:pPr/>
            <a:r>
              <a:rPr>
                <a:solidFill>
                  <a:schemeClr val="accent2"/>
                </a:solidFill>
              </a:rPr>
              <a:t>Inflation Caused by Scalar Field</a:t>
            </a:r>
            <a:r>
              <a:t> </a:t>
            </a:r>
          </a:p>
        </p:txBody>
      </p:sp>
      <p:sp>
        <p:nvSpPr>
          <p:cNvPr id="131" name="Furthermore, the inflation is caused by a scalar field φ , for which there are many models (e.g. with a potential V(φ) = 1/2 m2 φ2 ), such that…"/>
          <p:cNvSpPr txBox="1"/>
          <p:nvPr>
            <p:ph type="body" idx="1"/>
          </p:nvPr>
        </p:nvSpPr>
        <p:spPr>
          <a:xfrm>
            <a:off x="638175" y="1827212"/>
            <a:ext cx="8985250" cy="5170786"/>
          </a:xfrm>
          <a:prstGeom prst="rect">
            <a:avLst/>
          </a:prstGeom>
        </p:spPr>
        <p:txBody>
          <a:bodyPr/>
          <a:lstStyle/>
          <a:p>
            <a:pPr>
              <a:defRPr sz="2400">
                <a:solidFill>
                  <a:schemeClr val="accent2"/>
                </a:solidFill>
              </a:defRPr>
            </a:pPr>
            <a:r>
              <a:t>Furthermore, the inflation is caused by a scalar field φ , for which there are many models (e.g. with a potential V(φ) = 1/2 m</a:t>
            </a:r>
            <a:r>
              <a:rPr baseline="31999"/>
              <a:t>2</a:t>
            </a:r>
            <a:r>
              <a:t> φ</a:t>
            </a:r>
            <a:r>
              <a:rPr baseline="31999"/>
              <a:t>2</a:t>
            </a:r>
            <a:r>
              <a:t> ), such that </a:t>
            </a:r>
          </a:p>
          <a:p>
            <a:pPr>
              <a:defRPr sz="2400">
                <a:solidFill>
                  <a:schemeClr val="accent2"/>
                </a:solidFill>
              </a:defRPr>
            </a:pPr>
            <a:r>
              <a:t>ρ</a:t>
            </a:r>
            <a:r>
              <a:rPr baseline="-5999"/>
              <a:t>φ</a:t>
            </a:r>
            <a:r>
              <a:t> = 1/2 (dφ/dt)</a:t>
            </a:r>
            <a:r>
              <a:rPr baseline="31999"/>
              <a:t>2</a:t>
            </a:r>
            <a:r>
              <a:t> + V(φ) and p</a:t>
            </a:r>
            <a:r>
              <a:rPr baseline="-5999"/>
              <a:t>φ</a:t>
            </a:r>
            <a:r>
              <a:t> = 1/2 (dφ/dt)</a:t>
            </a:r>
            <a:r>
              <a:rPr baseline="31999"/>
              <a:t>2</a:t>
            </a:r>
            <a:r>
              <a:t> - V(φ), leading to</a:t>
            </a:r>
          </a:p>
          <a:p>
            <a:pPr>
              <a:defRPr sz="2400">
                <a:solidFill>
                  <a:schemeClr val="accent2"/>
                </a:solidFill>
              </a:defRPr>
            </a:pPr>
            <a:r>
              <a:t>H</a:t>
            </a:r>
            <a:r>
              <a:rPr baseline="31999"/>
              <a:t>2</a:t>
            </a:r>
            <a:r>
              <a:t> = (8π/3m</a:t>
            </a:r>
            <a:r>
              <a:rPr baseline="-5999"/>
              <a:t>pl</a:t>
            </a:r>
            <a:r>
              <a:rPr baseline="31999"/>
              <a:t>2</a:t>
            </a:r>
            <a:r>
              <a:t>) [1/2 (dφ/dt)</a:t>
            </a:r>
            <a:r>
              <a:rPr baseline="31999"/>
              <a:t>2</a:t>
            </a:r>
            <a:r>
              <a:t> + V(φ)] and</a:t>
            </a:r>
          </a:p>
          <a:p>
            <a:pPr>
              <a:defRPr sz="2400">
                <a:solidFill>
                  <a:schemeClr val="accent2"/>
                </a:solidFill>
              </a:defRPr>
            </a:pPr>
            <a:r>
              <a:t>d</a:t>
            </a:r>
            <a:r>
              <a:rPr baseline="31999"/>
              <a:t>2</a:t>
            </a:r>
            <a:r>
              <a:t>φ/dt</a:t>
            </a:r>
            <a:r>
              <a:rPr baseline="31999"/>
              <a:t>2 </a:t>
            </a:r>
            <a:r>
              <a:t>+ 3 H dφ/dt = - V’(φ) , where ‘ means d/dφ</a:t>
            </a:r>
          </a:p>
          <a:p>
            <a:pPr>
              <a:defRPr sz="2400">
                <a:solidFill>
                  <a:schemeClr val="accent2"/>
                </a:solidFill>
              </a:defRPr>
            </a:pPr>
            <a:r>
              <a:t>The </a:t>
            </a:r>
            <a:r>
              <a:rPr u="sng"/>
              <a:t>slow-roll approximation</a:t>
            </a:r>
            <a:r>
              <a:t> (SRA) for the field φ simplifies these equations to </a:t>
            </a:r>
          </a:p>
          <a:p>
            <a:pPr>
              <a:defRPr sz="2400">
                <a:solidFill>
                  <a:schemeClr val="accent2"/>
                </a:solidFill>
              </a:defRPr>
            </a:pPr>
            <a:r>
              <a:t>H</a:t>
            </a:r>
            <a:r>
              <a:rPr baseline="31999"/>
              <a:t>2</a:t>
            </a:r>
            <a:r>
              <a:t> = (8π/3m</a:t>
            </a:r>
            <a:r>
              <a:rPr baseline="-5999"/>
              <a:t>pl</a:t>
            </a:r>
            <a:r>
              <a:rPr baseline="31999"/>
              <a:t>2</a:t>
            </a:r>
            <a:r>
              <a:t>) V(φ)  and  3H dφ/dt = - V’(φ)</a:t>
            </a:r>
          </a:p>
          <a:p>
            <a:pPr>
              <a:defRPr sz="2400">
                <a:solidFill>
                  <a:schemeClr val="accent2"/>
                </a:solidFill>
              </a:defRPr>
            </a:pPr>
            <a:r>
              <a:t>Slow roll parameters are </a:t>
            </a:r>
          </a:p>
          <a:p>
            <a:pPr marL="0" indent="0">
              <a:lnSpc>
                <a:spcPct val="100000"/>
              </a:lnSpc>
              <a:spcBef>
                <a:spcPts val="0"/>
              </a:spcBef>
              <a:defRPr sz="2400">
                <a:solidFill>
                  <a:schemeClr val="accent2"/>
                </a:solidFill>
                <a:latin typeface="+mj-lt"/>
                <a:ea typeface="+mj-ea"/>
                <a:cs typeface="+mj-cs"/>
                <a:sym typeface="Helvetica"/>
              </a:defRPr>
            </a:pPr>
            <a:r>
              <a:t>ε(φ) = m</a:t>
            </a:r>
            <a:r>
              <a:rPr baseline="-5999"/>
              <a:t>pl</a:t>
            </a:r>
            <a:r>
              <a:rPr baseline="31999"/>
              <a:t>2 </a:t>
            </a:r>
            <a:r>
              <a:t>/16π (V’/V)</a:t>
            </a:r>
            <a:r>
              <a:rPr baseline="31999"/>
              <a:t>2  </a:t>
            </a:r>
            <a:r>
              <a:t>and η(φ)</a:t>
            </a:r>
            <a:r>
              <a:rPr baseline="31999"/>
              <a:t>  = </a:t>
            </a:r>
            <a:r>
              <a:t>m</a:t>
            </a:r>
            <a:r>
              <a:rPr baseline="-5999"/>
              <a:t>pl</a:t>
            </a:r>
            <a:r>
              <a:rPr baseline="31999"/>
              <a:t>2 </a:t>
            </a:r>
            <a:r>
              <a:t>/8π (V’’/V)</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3" name="Slow-Roll Approximation for the Scalar Field"/>
          <p:cNvSpPr txBox="1"/>
          <p:nvPr>
            <p:ph type="title"/>
          </p:nvPr>
        </p:nvSpPr>
        <p:spPr>
          <a:xfrm>
            <a:off x="503237" y="301625"/>
            <a:ext cx="9216331" cy="1176338"/>
          </a:xfrm>
          <a:prstGeom prst="rect">
            <a:avLst/>
          </a:prstGeom>
        </p:spPr>
        <p:txBody>
          <a:bodyPr/>
          <a:lstStyle>
            <a:lvl1pPr marL="342900" indent="-342900">
              <a:spcBef>
                <a:spcPts val="1400"/>
              </a:spcBef>
              <a:defRPr sz="3200">
                <a:solidFill>
                  <a:schemeClr val="accent2"/>
                </a:solidFill>
              </a:defRPr>
            </a:lvl1pPr>
          </a:lstStyle>
          <a:p>
            <a:pPr/>
            <a:r>
              <a:t>Slow-Roll Approximation for the Scalar Field</a:t>
            </a:r>
          </a:p>
        </p:txBody>
      </p:sp>
      <p:sp>
        <p:nvSpPr>
          <p:cNvPr id="134" name="The SRA for φ simplifies these equations to…"/>
          <p:cNvSpPr txBox="1"/>
          <p:nvPr>
            <p:ph type="body" idx="1"/>
          </p:nvPr>
        </p:nvSpPr>
        <p:spPr>
          <a:xfrm>
            <a:off x="618777" y="1680517"/>
            <a:ext cx="8985251" cy="5515274"/>
          </a:xfrm>
          <a:prstGeom prst="rect">
            <a:avLst/>
          </a:prstGeom>
        </p:spPr>
        <p:txBody>
          <a:bodyPr/>
          <a:lstStyle/>
          <a:p>
            <a:pPr marL="291465" indent="-291465" defTabSz="388620">
              <a:lnSpc>
                <a:spcPct val="100000"/>
              </a:lnSpc>
              <a:spcBef>
                <a:spcPts val="1100"/>
              </a:spcBef>
              <a:defRPr sz="2380">
                <a:solidFill>
                  <a:schemeClr val="accent2"/>
                </a:solidFill>
              </a:defRPr>
            </a:pPr>
            <a:r>
              <a:t>The SRA for φ simplifies these equations to </a:t>
            </a:r>
          </a:p>
          <a:p>
            <a:pPr marL="291465" indent="-291465" defTabSz="388620">
              <a:lnSpc>
                <a:spcPct val="100000"/>
              </a:lnSpc>
              <a:spcBef>
                <a:spcPts val="1100"/>
              </a:spcBef>
              <a:defRPr sz="2380">
                <a:solidFill>
                  <a:schemeClr val="accent2"/>
                </a:solidFill>
              </a:defRPr>
            </a:pPr>
            <a:r>
              <a:t>H</a:t>
            </a:r>
            <a:r>
              <a:rPr baseline="31999"/>
              <a:t>2</a:t>
            </a:r>
            <a:r>
              <a:t> = (8π/3m</a:t>
            </a:r>
            <a:r>
              <a:rPr baseline="-5999"/>
              <a:t>pl</a:t>
            </a:r>
            <a:r>
              <a:rPr baseline="31999"/>
              <a:t>2</a:t>
            </a:r>
            <a:r>
              <a:t>) V(φ)  and  3H dφ/dt = - V’(φ)</a:t>
            </a:r>
          </a:p>
          <a:p>
            <a:pPr marL="291465" indent="-291465" defTabSz="388620">
              <a:lnSpc>
                <a:spcPct val="100000"/>
              </a:lnSpc>
              <a:spcBef>
                <a:spcPts val="1100"/>
              </a:spcBef>
              <a:defRPr sz="2380">
                <a:solidFill>
                  <a:schemeClr val="accent2"/>
                </a:solidFill>
              </a:defRPr>
            </a:pPr>
            <a:r>
              <a:t>Slow-roll parameters are </a:t>
            </a:r>
          </a:p>
          <a:p>
            <a:pPr marL="0" indent="0" defTabSz="388620">
              <a:lnSpc>
                <a:spcPct val="120000"/>
              </a:lnSpc>
              <a:spcBef>
                <a:spcPts val="0"/>
              </a:spcBef>
              <a:defRPr sz="2380">
                <a:solidFill>
                  <a:schemeClr val="accent2"/>
                </a:solidFill>
                <a:latin typeface="+mj-lt"/>
                <a:ea typeface="+mj-ea"/>
                <a:cs typeface="+mj-cs"/>
                <a:sym typeface="Helvetica"/>
              </a:defRPr>
            </a:pPr>
            <a:r>
              <a:t>ε(φ) = m</a:t>
            </a:r>
            <a:r>
              <a:rPr baseline="-5999"/>
              <a:t>pl</a:t>
            </a:r>
            <a:r>
              <a:rPr baseline="31999"/>
              <a:t>2 </a:t>
            </a:r>
            <a:r>
              <a:t>/16π (V’/V)</a:t>
            </a:r>
            <a:r>
              <a:rPr baseline="31999"/>
              <a:t>2  </a:t>
            </a:r>
            <a:r>
              <a:t>and η(φ)</a:t>
            </a:r>
            <a:r>
              <a:rPr baseline="31999"/>
              <a:t>  = </a:t>
            </a:r>
            <a:r>
              <a:t>m</a:t>
            </a:r>
            <a:r>
              <a:rPr baseline="-5999"/>
              <a:t>pl</a:t>
            </a:r>
            <a:r>
              <a:rPr baseline="31999"/>
              <a:t>2 </a:t>
            </a:r>
            <a:r>
              <a:t>/8π (V’’/V)</a:t>
            </a:r>
          </a:p>
          <a:p>
            <a:pPr marL="0" indent="0" defTabSz="388620">
              <a:lnSpc>
                <a:spcPct val="120000"/>
              </a:lnSpc>
              <a:spcBef>
                <a:spcPts val="0"/>
              </a:spcBef>
              <a:defRPr sz="2380">
                <a:solidFill>
                  <a:schemeClr val="accent2"/>
                </a:solidFill>
                <a:latin typeface="+mj-lt"/>
                <a:ea typeface="+mj-ea"/>
                <a:cs typeface="+mj-cs"/>
                <a:sym typeface="Helvetica"/>
              </a:defRPr>
            </a:pPr>
            <a:r>
              <a:t>Then necessary conditions for the SRA are</a:t>
            </a:r>
          </a:p>
          <a:p>
            <a:pPr marL="0" indent="0" defTabSz="388620">
              <a:lnSpc>
                <a:spcPct val="120000"/>
              </a:lnSpc>
              <a:spcBef>
                <a:spcPts val="0"/>
              </a:spcBef>
              <a:defRPr sz="2380">
                <a:solidFill>
                  <a:schemeClr val="accent2"/>
                </a:solidFill>
                <a:latin typeface="+mj-lt"/>
                <a:ea typeface="+mj-ea"/>
                <a:cs typeface="+mj-cs"/>
                <a:sym typeface="Helvetica"/>
              </a:defRPr>
            </a:pPr>
            <a:r>
              <a:t>ε(φ) &lt;&lt; 1 and |η(φ)| &lt;&lt; 1</a:t>
            </a:r>
          </a:p>
          <a:p>
            <a:pPr marL="0" indent="0" defTabSz="388620">
              <a:lnSpc>
                <a:spcPct val="120000"/>
              </a:lnSpc>
              <a:spcBef>
                <a:spcPts val="0"/>
              </a:spcBef>
              <a:defRPr sz="2380">
                <a:solidFill>
                  <a:schemeClr val="accent2"/>
                </a:solidFill>
                <a:latin typeface="+mj-lt"/>
                <a:ea typeface="+mj-ea"/>
                <a:cs typeface="+mj-cs"/>
                <a:sym typeface="Helvetica"/>
              </a:defRPr>
            </a:pPr>
            <a:r>
              <a:t>The typical measure of inflation is e-foldings:</a:t>
            </a:r>
          </a:p>
          <a:p>
            <a:pPr marL="0" indent="0" defTabSz="388620">
              <a:lnSpc>
                <a:spcPct val="120000"/>
              </a:lnSpc>
              <a:spcBef>
                <a:spcPts val="0"/>
              </a:spcBef>
              <a:defRPr sz="2380">
                <a:solidFill>
                  <a:schemeClr val="accent2"/>
                </a:solidFill>
                <a:latin typeface="+mj-lt"/>
                <a:ea typeface="+mj-ea"/>
                <a:cs typeface="+mj-cs"/>
                <a:sym typeface="Helvetica"/>
              </a:defRPr>
            </a:pPr>
            <a:r>
              <a:t>N ≜ ln a(t</a:t>
            </a:r>
            <a:r>
              <a:rPr baseline="-5999"/>
              <a:t>f</a:t>
            </a:r>
            <a:r>
              <a:t>)/a(t</a:t>
            </a:r>
            <a:r>
              <a:rPr baseline="-5999"/>
              <a:t>i</a:t>
            </a:r>
            <a:r>
              <a:t>) = </a:t>
            </a:r>
            <a:r>
              <a:rPr baseline="-5999"/>
              <a:t>ti</a:t>
            </a:r>
            <a:r>
              <a:t> ∫</a:t>
            </a:r>
            <a:r>
              <a:rPr baseline="31999"/>
              <a:t>tf</a:t>
            </a:r>
            <a:r>
              <a:t> H dt ≈ -8π /m</a:t>
            </a:r>
            <a:r>
              <a:rPr baseline="-5999"/>
              <a:t>pl</a:t>
            </a:r>
            <a:r>
              <a:rPr baseline="31999"/>
              <a:t>2 </a:t>
            </a:r>
            <a:r>
              <a:rPr baseline="-5999"/>
              <a:t>φi</a:t>
            </a:r>
            <a:r>
              <a:t> ∫</a:t>
            </a:r>
            <a:r>
              <a:rPr baseline="31999"/>
              <a:t>φf </a:t>
            </a:r>
            <a:r>
              <a:t>V’’/V dφ</a:t>
            </a:r>
          </a:p>
          <a:p>
            <a:pPr marL="0" indent="0" defTabSz="388620">
              <a:lnSpc>
                <a:spcPct val="120000"/>
              </a:lnSpc>
              <a:spcBef>
                <a:spcPts val="0"/>
              </a:spcBef>
              <a:defRPr sz="2380">
                <a:solidFill>
                  <a:schemeClr val="accent2"/>
                </a:solidFill>
                <a:latin typeface="+mj-lt"/>
                <a:ea typeface="+mj-ea"/>
                <a:cs typeface="+mj-cs"/>
                <a:sym typeface="Helvetica"/>
              </a:defRPr>
            </a:pPr>
            <a:r>
              <a:t>To solve the cosmological problems,N ≥ 60 - 70, meaning a(t</a:t>
            </a:r>
            <a:r>
              <a:rPr baseline="-5999"/>
              <a:t>f</a:t>
            </a:r>
            <a:r>
              <a:t>)/a(t</a:t>
            </a:r>
            <a:r>
              <a:rPr baseline="-5999"/>
              <a:t>i</a:t>
            </a:r>
            <a:r>
              <a:t>) ≈ 10</a:t>
            </a:r>
            <a:r>
              <a:rPr baseline="31999"/>
              <a:t>26-30</a:t>
            </a:r>
            <a:r>
              <a:t>. [</a:t>
            </a:r>
            <a:r>
              <a:t>How so?? See RMP69,2, 373, 1997; p. 390]</a:t>
            </a:r>
          </a:p>
          <a:p>
            <a:pPr marL="0" indent="0" defTabSz="388620">
              <a:lnSpc>
                <a:spcPct val="120000"/>
              </a:lnSpc>
              <a:spcBef>
                <a:spcPts val="0"/>
              </a:spcBef>
              <a:defRPr sz="2380">
                <a:solidFill>
                  <a:schemeClr val="accent2"/>
                </a:solidFill>
                <a:latin typeface="+mj-lt"/>
                <a:ea typeface="+mj-ea"/>
                <a:cs typeface="+mj-cs"/>
                <a:sym typeface="Helvetica"/>
              </a:defRPr>
            </a:pPr>
            <a:r>
              <a:t>Thereafter, SRA breaks down, φ decays into matter, and the conventional big bang ensues.</a:t>
            </a: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Further Consequences of Inflation"/>
          <p:cNvSpPr txBox="1"/>
          <p:nvPr>
            <p:ph type="title"/>
          </p:nvPr>
        </p:nvSpPr>
        <p:spPr>
          <a:prstGeom prst="rect">
            <a:avLst/>
          </a:prstGeom>
        </p:spPr>
        <p:txBody>
          <a:bodyPr/>
          <a:lstStyle>
            <a:lvl1pPr>
              <a:defRPr>
                <a:solidFill>
                  <a:schemeClr val="accent2"/>
                </a:solidFill>
              </a:defRPr>
            </a:lvl1pPr>
          </a:lstStyle>
          <a:p>
            <a:pPr/>
            <a:r>
              <a:t>Further Consequences of Inflation</a:t>
            </a:r>
          </a:p>
        </p:txBody>
      </p:sp>
      <p:sp>
        <p:nvSpPr>
          <p:cNvPr id="137" name="During inflation, the energy density in the inflaton field is roughly constant. However, the energy density in everything else, including inhomogeneities, curvature, anisotropies, exotic particles, and standard-model particles is falling, and through suf"/>
          <p:cNvSpPr txBox="1"/>
          <p:nvPr>
            <p:ph type="body" idx="1"/>
          </p:nvPr>
        </p:nvSpPr>
        <p:spPr>
          <a:xfrm>
            <a:off x="465236" y="1344612"/>
            <a:ext cx="9355089" cy="5098753"/>
          </a:xfrm>
          <a:prstGeom prst="rect">
            <a:avLst/>
          </a:prstGeom>
        </p:spPr>
        <p:txBody>
          <a:bodyPr/>
          <a:lstStyle/>
          <a:p>
            <a:pPr marL="284606" indent="-284606" defTabSz="379475">
              <a:spcBef>
                <a:spcPts val="1100"/>
              </a:spcBef>
              <a:defRPr sz="2324">
                <a:solidFill>
                  <a:schemeClr val="accent2"/>
                </a:solidFill>
              </a:defRPr>
            </a:pPr>
            <a:r>
              <a:t>During inflation, the energy density in the inflaton field is roughly constant. However, the energy density in everything else, including inhomogeneities, curvature, anisotropies, exotic particles, and standard-model particles is falling, and through sufficient inflation these all become negligible. </a:t>
            </a:r>
          </a:p>
          <a:p>
            <a:pPr marL="284606" indent="-284606" defTabSz="379475">
              <a:spcBef>
                <a:spcPts val="1100"/>
              </a:spcBef>
              <a:defRPr sz="2324">
                <a:solidFill>
                  <a:schemeClr val="accent2"/>
                </a:solidFill>
              </a:defRPr>
            </a:pPr>
            <a:r>
              <a:t>Spectra of density perturbations and gravitational waves; focus on the former</a:t>
            </a:r>
          </a:p>
          <a:p>
            <a:pPr marL="284606" indent="-284606" defTabSz="379475">
              <a:spcBef>
                <a:spcPts val="1100"/>
              </a:spcBef>
              <a:defRPr sz="2324">
                <a:solidFill>
                  <a:schemeClr val="accent2"/>
                </a:solidFill>
              </a:defRPr>
            </a:pPr>
            <a:r>
              <a:t>See page 25 of 9901124LiddleInflation.pdf</a:t>
            </a:r>
          </a:p>
          <a:p>
            <a:pPr marL="284606" indent="-284606" defTabSz="379475">
              <a:spcBef>
                <a:spcPts val="1100"/>
              </a:spcBef>
              <a:defRPr sz="2324">
                <a:solidFill>
                  <a:schemeClr val="accent2"/>
                </a:solidFill>
              </a:defRPr>
            </a:pPr>
            <a:r>
              <a:t>Starobinsky via Wikipedia Inflation:?</a:t>
            </a:r>
          </a:p>
          <a:p>
            <a:pPr marL="284606" indent="-284606" defTabSz="379475">
              <a:spcBef>
                <a:spcPts val="1100"/>
              </a:spcBef>
              <a:defRPr sz="2324">
                <a:solidFill>
                  <a:schemeClr val="accent2"/>
                </a:solidFill>
              </a:defRPr>
            </a:pPr>
            <a:r>
              <a:t>n</a:t>
            </a:r>
            <a:r>
              <a:rPr baseline="-5999"/>
              <a:t>s</a:t>
            </a:r>
            <a:r>
              <a:t> = 1 - 2/N and r = 12 / N</a:t>
            </a:r>
            <a:r>
              <a:rPr baseline="31999"/>
              <a:t>2</a:t>
            </a:r>
            <a:endParaRPr baseline="31999"/>
          </a:p>
          <a:p>
            <a:pPr marL="0" indent="0" defTabSz="379475">
              <a:lnSpc>
                <a:spcPct val="100000"/>
              </a:lnSpc>
              <a:spcBef>
                <a:spcPts val="500"/>
              </a:spcBef>
              <a:defRPr sz="2324">
                <a:solidFill>
                  <a:schemeClr val="accent2"/>
                </a:solidFill>
                <a:latin typeface="+mj-lt"/>
                <a:ea typeface="+mj-ea"/>
                <a:cs typeface="+mj-cs"/>
                <a:sym typeface="Helvetica"/>
              </a:defRPr>
            </a:pPr>
            <a:r>
              <a:t>The simplest inflation models predict that </a:t>
            </a:r>
            <a:r>
              <a:rPr i="1">
                <a:latin typeface="+mn-lt"/>
                <a:ea typeface="+mn-ea"/>
                <a:cs typeface="+mn-cs"/>
                <a:sym typeface="Times New Roman"/>
              </a:rPr>
              <a:t>n</a:t>
            </a:r>
            <a:r>
              <a:rPr baseline="-5999"/>
              <a:t>s</a:t>
            </a:r>
            <a:r>
              <a:t> is between 0.92 and 0.98 </a:t>
            </a:r>
          </a:p>
          <a:p>
            <a:pPr marL="0" indent="0" defTabSz="379475">
              <a:lnSpc>
                <a:spcPct val="100000"/>
              </a:lnSpc>
              <a:spcBef>
                <a:spcPts val="500"/>
              </a:spcBef>
              <a:defRPr sz="2324">
                <a:solidFill>
                  <a:schemeClr val="accent2"/>
                </a:solidFill>
                <a:latin typeface="+mj-lt"/>
                <a:ea typeface="+mj-ea"/>
                <a:cs typeface="+mj-cs"/>
                <a:sym typeface="Helvetica"/>
              </a:defRPr>
            </a:pPr>
            <a:r>
              <a:t>But where is the dependence mentioned by Hu on inflationary Hubble parameter and the slow roll parameter?</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9" name="Baryon Acoustic Oscillations"/>
          <p:cNvSpPr txBox="1"/>
          <p:nvPr>
            <p:ph type="title"/>
          </p:nvPr>
        </p:nvSpPr>
        <p:spPr>
          <a:prstGeom prst="rect">
            <a:avLst/>
          </a:prstGeom>
        </p:spPr>
        <p:txBody>
          <a:bodyPr/>
          <a:lstStyle>
            <a:lvl1pPr>
              <a:defRPr>
                <a:solidFill>
                  <a:schemeClr val="accent2"/>
                </a:solidFill>
              </a:defRPr>
            </a:lvl1pPr>
          </a:lstStyle>
          <a:p>
            <a:pPr/>
            <a:r>
              <a:t>Baryon Acoustic Oscillations</a:t>
            </a:r>
          </a:p>
        </p:txBody>
      </p:sp>
      <p:sp>
        <p:nvSpPr>
          <p:cNvPr id="140" name="Figure 14.8 (Pettini lecture) shows a peak in ξ(r) at r ≃ 150 Mpc, interpreted as the first evidence for acoustic peaks in the galaxy power spectrum. The discovery by AAT 2dF and the SDSS teams, announced in 2005 was heralded as a spectacular confirmatio"/>
          <p:cNvSpPr txBox="1"/>
          <p:nvPr>
            <p:ph type="body" idx="1"/>
          </p:nvPr>
        </p:nvSpPr>
        <p:spPr>
          <a:prstGeom prst="rect">
            <a:avLst/>
          </a:prstGeom>
        </p:spPr>
        <p:txBody>
          <a:bodyPr/>
          <a:lstStyle/>
          <a:p>
            <a:pPr marL="277749" indent="-277749" defTabSz="370331">
              <a:spcBef>
                <a:spcPts val="1100"/>
              </a:spcBef>
              <a:defRPr sz="2592"/>
            </a:pPr>
            <a:r>
              <a:rPr>
                <a:solidFill>
                  <a:schemeClr val="accent2"/>
                </a:solidFill>
              </a:rPr>
              <a:t>Figure 14.8 (Pettini lecture) shows a peak in ξ(r) at r ≃ 150 Mpc, interpreted as the first evidence for acoustic peaks in the galaxy power spectrum. The discovery by AAT 2dF and the SDSS teams, announced in 2005 was heralded as a spectacular confirmation of the standard cosmological model in which mass overdensities grow from the seeds of CMB fluctuations. They are known as Baryonic Acoustic Oscillations (BAO).</a:t>
            </a:r>
            <a:r>
              <a:t> </a:t>
            </a:r>
          </a:p>
          <a:p>
            <a:pPr marL="277749" indent="-277749" defTabSz="370331">
              <a:spcBef>
                <a:spcPts val="1100"/>
              </a:spcBef>
              <a:defRPr sz="2592">
                <a:solidFill>
                  <a:schemeClr val="accent2"/>
                </a:solidFill>
              </a:defRPr>
            </a:pPr>
            <a:r>
              <a:t>See also https://lweb.cfa.harvard.edu/~deisenst/acousticpeak/acoustic_physics.html</a:t>
            </a:r>
            <a:endParaRPr sz="972"/>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2" name="WMAP—Wilkinson Microwave Anisotropy Probe (NASA)"/>
          <p:cNvSpPr txBox="1"/>
          <p:nvPr>
            <p:ph type="title"/>
          </p:nvPr>
        </p:nvSpPr>
        <p:spPr>
          <a:xfrm>
            <a:off x="105648" y="301625"/>
            <a:ext cx="9859804" cy="1176338"/>
          </a:xfrm>
          <a:prstGeom prst="rect">
            <a:avLst/>
          </a:prstGeom>
        </p:spPr>
        <p:txBody>
          <a:bodyPr/>
          <a:lstStyle>
            <a:lvl1pPr>
              <a:lnSpc>
                <a:spcPct val="100000"/>
              </a:lnSpc>
              <a:spcBef>
                <a:spcPts val="1200"/>
              </a:spcBef>
              <a:defRPr sz="3600">
                <a:solidFill>
                  <a:schemeClr val="accent2"/>
                </a:solidFill>
                <a:latin typeface="+mj-lt"/>
                <a:ea typeface="+mj-ea"/>
                <a:cs typeface="+mj-cs"/>
                <a:sym typeface="Helvetica"/>
              </a:defRPr>
            </a:lvl1pPr>
          </a:lstStyle>
          <a:p>
            <a:pPr/>
            <a:r>
              <a:t>WMAP—Wilkinson Microwave Anisotropy Probe (NASA)</a:t>
            </a:r>
          </a:p>
        </p:txBody>
      </p:sp>
      <p:sp>
        <p:nvSpPr>
          <p:cNvPr id="143" name="Determined the curvature of space to within 0.4% of &quot;flat&quot; Euclidean.…"/>
          <p:cNvSpPr txBox="1"/>
          <p:nvPr>
            <p:ph type="body" idx="1"/>
          </p:nvPr>
        </p:nvSpPr>
        <p:spPr>
          <a:xfrm>
            <a:off x="138089" y="1423382"/>
            <a:ext cx="9794922" cy="6000646"/>
          </a:xfrm>
          <a:prstGeom prst="rect">
            <a:avLst/>
          </a:prstGeom>
        </p:spPr>
        <p:txBody>
          <a:bodyPr/>
          <a:lstStyle/>
          <a:p>
            <a:pPr marL="0" indent="0">
              <a:lnSpc>
                <a:spcPct val="100000"/>
              </a:lnSpc>
              <a:spcBef>
                <a:spcPts val="1500"/>
              </a:spcBef>
              <a:defRPr sz="2400">
                <a:solidFill>
                  <a:schemeClr val="accent2"/>
                </a:solidFill>
                <a:latin typeface="+mj-lt"/>
                <a:ea typeface="+mj-ea"/>
                <a:cs typeface="+mj-cs"/>
                <a:sym typeface="Helvetica"/>
              </a:defRPr>
            </a:pPr>
          </a:p>
          <a:p>
            <a:pPr marL="0" indent="0">
              <a:lnSpc>
                <a:spcPct val="100000"/>
              </a:lnSpc>
              <a:spcBef>
                <a:spcPts val="1500"/>
              </a:spcBef>
              <a:defRPr sz="2400">
                <a:solidFill>
                  <a:schemeClr val="accent2"/>
                </a:solidFill>
                <a:latin typeface="+mj-lt"/>
                <a:ea typeface="+mj-ea"/>
                <a:cs typeface="+mj-cs"/>
                <a:sym typeface="Helvetica"/>
              </a:defRPr>
            </a:pPr>
            <a:r>
              <a:t>Determined the curvature of space to within 0.4% of "flat" Euclidean.</a:t>
            </a:r>
          </a:p>
          <a:p>
            <a:pPr marL="0" indent="0">
              <a:lnSpc>
                <a:spcPct val="100000"/>
              </a:lnSpc>
              <a:spcBef>
                <a:spcPts val="1500"/>
              </a:spcBef>
              <a:defRPr sz="2400">
                <a:solidFill>
                  <a:schemeClr val="accent2"/>
                </a:solidFill>
                <a:latin typeface="+mj-lt"/>
                <a:ea typeface="+mj-ea"/>
                <a:cs typeface="+mj-cs"/>
                <a:sym typeface="Helvetica"/>
              </a:defRPr>
            </a:pPr>
            <a:r>
              <a:t>Determined that baryons make up only 4.6% of the universe, while dark matter is 24.0%, and dark energy, in the form of a cosmological constant, makes up 71.4%</a:t>
            </a:r>
          </a:p>
          <a:p>
            <a:pPr marL="0" indent="0">
              <a:lnSpc>
                <a:spcPct val="100000"/>
              </a:lnSpc>
              <a:spcBef>
                <a:spcPts val="1500"/>
              </a:spcBef>
              <a:defRPr sz="2400">
                <a:solidFill>
                  <a:schemeClr val="accent2"/>
                </a:solidFill>
                <a:latin typeface="+mj-lt"/>
                <a:ea typeface="+mj-ea"/>
                <a:cs typeface="+mj-cs"/>
                <a:sym typeface="Helvetica"/>
              </a:defRPr>
            </a:pPr>
            <a:r>
              <a:t>Detected that the amplitude of the variations in the density of the universe on big scales is slightly larger than smaller scales. This, along with other results, supports “inflation”, so tiny fluctuations generated during this expansion eventually grew to form galaxies.</a:t>
            </a:r>
          </a:p>
          <a:p>
            <a:pPr marL="0" indent="0">
              <a:lnSpc>
                <a:spcPct val="100000"/>
              </a:lnSpc>
              <a:spcBef>
                <a:spcPts val="1500"/>
              </a:spcBef>
              <a:defRPr sz="2400">
                <a:solidFill>
                  <a:schemeClr val="accent2"/>
                </a:solidFill>
                <a:latin typeface="+mj-lt"/>
                <a:ea typeface="+mj-ea"/>
                <a:cs typeface="+mj-cs"/>
                <a:sym typeface="Helvetica"/>
              </a:defRPr>
            </a:pPr>
            <a:r>
              <a:t>Determined that the distribution of these fluctuations follows a bell curve with the same properties across the sky, and that there are equal numbers of hot and cold spots in the map. The simplest version of the inflation idea predicted these properties.</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5" name="Planck (ESA)"/>
          <p:cNvSpPr txBox="1"/>
          <p:nvPr>
            <p:ph type="title"/>
          </p:nvPr>
        </p:nvSpPr>
        <p:spPr>
          <a:prstGeom prst="rect">
            <a:avLst/>
          </a:prstGeom>
        </p:spPr>
        <p:txBody>
          <a:bodyPr/>
          <a:lstStyle>
            <a:lvl1pPr>
              <a:lnSpc>
                <a:spcPct val="100000"/>
              </a:lnSpc>
              <a:spcBef>
                <a:spcPts val="1200"/>
              </a:spcBef>
              <a:defRPr sz="3600">
                <a:solidFill>
                  <a:schemeClr val="accent2"/>
                </a:solidFill>
                <a:latin typeface="+mj-lt"/>
                <a:ea typeface="+mj-ea"/>
                <a:cs typeface="+mj-cs"/>
                <a:sym typeface="Helvetica"/>
              </a:defRPr>
            </a:lvl1pPr>
          </a:lstStyle>
          <a:p>
            <a:pPr/>
            <a:r>
              <a:t>Planck (ESA)</a:t>
            </a:r>
          </a:p>
        </p:txBody>
      </p:sp>
      <p:sp>
        <p:nvSpPr>
          <p:cNvPr id="146" name="The 6-parameter ΛCDM model continues to provide an excellent fit to the cosmic microwave background data at high and low redshift, describing the cosmological information in over a billion map pixels. With 18 peaks in the temperature and polarization ang"/>
          <p:cNvSpPr txBox="1"/>
          <p:nvPr>
            <p:ph type="body" idx="1"/>
          </p:nvPr>
        </p:nvSpPr>
        <p:spPr>
          <a:xfrm>
            <a:off x="223404" y="1273586"/>
            <a:ext cx="9624292" cy="6010604"/>
          </a:xfrm>
          <a:prstGeom prst="rect">
            <a:avLst/>
          </a:prstGeom>
        </p:spPr>
        <p:txBody>
          <a:bodyPr/>
          <a:lstStyle/>
          <a:p>
            <a:pPr>
              <a:defRPr>
                <a:solidFill>
                  <a:schemeClr val="accent2"/>
                </a:solidFill>
                <a:latin typeface="+mj-lt"/>
                <a:ea typeface="+mj-ea"/>
                <a:cs typeface="+mj-cs"/>
                <a:sym typeface="Helvetica"/>
              </a:defRPr>
            </a:pPr>
          </a:p>
          <a:p>
            <a:pPr>
              <a:defRPr>
                <a:solidFill>
                  <a:schemeClr val="accent2"/>
                </a:solidFill>
                <a:latin typeface="+mj-lt"/>
                <a:ea typeface="+mj-ea"/>
                <a:cs typeface="+mj-cs"/>
                <a:sym typeface="Helvetica"/>
              </a:defRPr>
            </a:pPr>
            <a:r>
              <a:t>The 6-parameter ΛCDM model continues to provide an excellent fit to the cosmic microwave background data at high and low redshift, describing the cosmological information in over a billion map pixels. With 18 peaks in the temperature and polarization angular power spectra constrained well, Planck measures five of the six parameters to better than 1% (simultaneously).</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8" name="Overall Result"/>
          <p:cNvSpPr txBox="1"/>
          <p:nvPr>
            <p:ph type="title"/>
          </p:nvPr>
        </p:nvSpPr>
        <p:spPr>
          <a:prstGeom prst="rect">
            <a:avLst/>
          </a:prstGeom>
        </p:spPr>
        <p:txBody>
          <a:bodyPr/>
          <a:lstStyle>
            <a:lvl1pPr>
              <a:defRPr>
                <a:solidFill>
                  <a:schemeClr val="accent2"/>
                </a:solidFill>
              </a:defRPr>
            </a:lvl1pPr>
          </a:lstStyle>
          <a:p>
            <a:pPr/>
            <a:r>
              <a:t>Overall Result</a:t>
            </a:r>
          </a:p>
        </p:txBody>
      </p:sp>
      <p:sp>
        <p:nvSpPr>
          <p:cNvPr id="149" name="See Pettini Fig. 10.6"/>
          <p:cNvSpPr txBox="1"/>
          <p:nvPr>
            <p:ph type="body" idx="1"/>
          </p:nvPr>
        </p:nvSpPr>
        <p:spPr>
          <a:prstGeom prst="rect">
            <a:avLst/>
          </a:prstGeom>
        </p:spPr>
        <p:txBody>
          <a:bodyPr/>
          <a:lstStyle>
            <a:lvl1pPr marL="0" indent="0">
              <a:lnSpc>
                <a:spcPct val="100000"/>
              </a:lnSpc>
              <a:spcBef>
                <a:spcPts val="0"/>
              </a:spcBef>
              <a:defRPr sz="2400">
                <a:solidFill>
                  <a:schemeClr val="accent2"/>
                </a:solidFill>
              </a:defRPr>
            </a:lvl1pPr>
          </a:lstStyle>
          <a:p>
            <a:pPr/>
            <a:r>
              <a:t>See Pettini Fig. 10.6</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0" name="Anisotropy Map of Sky"/>
          <p:cNvSpPr txBox="1"/>
          <p:nvPr>
            <p:ph type="title"/>
          </p:nvPr>
        </p:nvSpPr>
        <p:spPr>
          <a:prstGeom prst="rect">
            <a:avLst/>
          </a:prstGeom>
        </p:spPr>
        <p:txBody>
          <a:bodyPr/>
          <a:lstStyle>
            <a:lvl1pPr>
              <a:defRPr>
                <a:solidFill>
                  <a:schemeClr val="accent2"/>
                </a:solidFill>
              </a:defRPr>
            </a:lvl1pPr>
          </a:lstStyle>
          <a:p>
            <a:pPr/>
            <a:r>
              <a:t>Anisotropy Map of Sky</a:t>
            </a:r>
          </a:p>
        </p:txBody>
      </p:sp>
      <p:sp>
        <p:nvSpPr>
          <p:cNvPr id="71" name="Pettini Figure 10.1"/>
          <p:cNvSpPr txBox="1"/>
          <p:nvPr>
            <p:ph type="body" idx="1"/>
          </p:nvPr>
        </p:nvSpPr>
        <p:spPr>
          <a:prstGeom prst="rect">
            <a:avLst/>
          </a:prstGeom>
        </p:spPr>
        <p:txBody>
          <a:bodyPr/>
          <a:lstStyle>
            <a:lvl1pPr>
              <a:defRPr>
                <a:solidFill>
                  <a:schemeClr val="accent2"/>
                </a:solidFill>
              </a:defRPr>
            </a:lvl1pPr>
          </a:lstStyle>
          <a:p>
            <a:pPr/>
            <a:r>
              <a:t>Pettini Figure 10.1</a:t>
            </a: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Base Lambda CDM Parameters from Planck"/>
          <p:cNvSpPr txBox="1"/>
          <p:nvPr>
            <p:ph type="title"/>
          </p:nvPr>
        </p:nvSpPr>
        <p:spPr>
          <a:prstGeom prst="rect">
            <a:avLst/>
          </a:prstGeom>
        </p:spPr>
        <p:txBody>
          <a:bodyPr/>
          <a:lstStyle>
            <a:lvl1pPr>
              <a:defRPr>
                <a:solidFill>
                  <a:schemeClr val="accent2"/>
                </a:solidFill>
              </a:defRPr>
            </a:lvl1pPr>
          </a:lstStyle>
          <a:p>
            <a:pPr/>
            <a:r>
              <a:t>Base Lambda CDM Parameters from Planck</a:t>
            </a:r>
          </a:p>
        </p:txBody>
      </p:sp>
      <p:sp>
        <p:nvSpPr>
          <p:cNvPr id="152" name="Baryon density …………………….Ωbh2.. …….….0.02237 ± 0.00015…"/>
          <p:cNvSpPr txBox="1"/>
          <p:nvPr>
            <p:ph type="body" idx="1"/>
          </p:nvPr>
        </p:nvSpPr>
        <p:spPr>
          <a:xfrm>
            <a:off x="285750" y="1979612"/>
            <a:ext cx="9420225" cy="4054476"/>
          </a:xfrm>
          <a:prstGeom prst="rect">
            <a:avLst/>
          </a:prstGeom>
        </p:spPr>
        <p:txBody>
          <a:bodyPr/>
          <a:lstStyle/>
          <a:p>
            <a:pPr marL="0" indent="0" defTabSz="429768">
              <a:lnSpc>
                <a:spcPct val="100000"/>
              </a:lnSpc>
              <a:spcBef>
                <a:spcPts val="1100"/>
              </a:spcBef>
              <a:defRPr sz="2444">
                <a:solidFill>
                  <a:schemeClr val="accent2"/>
                </a:solidFill>
              </a:defRPr>
            </a:pPr>
            <a:r>
              <a:t>Baryon density …………………….Ω</a:t>
            </a:r>
            <a:r>
              <a:rPr baseline="-5455"/>
              <a:t>b</a:t>
            </a:r>
            <a:r>
              <a:rPr i="1"/>
              <a:t>h</a:t>
            </a:r>
            <a:r>
              <a:rPr baseline="16366"/>
              <a:t>2</a:t>
            </a:r>
            <a:r>
              <a:t>.. …….….0.02237 ± 0.00015</a:t>
            </a:r>
          </a:p>
          <a:p>
            <a:pPr marL="0" indent="0" defTabSz="429768">
              <a:lnSpc>
                <a:spcPct val="100000"/>
              </a:lnSpc>
              <a:spcBef>
                <a:spcPts val="1100"/>
              </a:spcBef>
              <a:defRPr sz="2444">
                <a:solidFill>
                  <a:schemeClr val="accent2"/>
                </a:solidFill>
              </a:defRPr>
            </a:pPr>
            <a:r>
              <a:t>Dark matter density………………….Ω</a:t>
            </a:r>
            <a:r>
              <a:rPr baseline="-5455"/>
              <a:t>c</a:t>
            </a:r>
            <a:r>
              <a:rPr i="1"/>
              <a:t>h</a:t>
            </a:r>
            <a:r>
              <a:rPr baseline="16366"/>
              <a:t>2</a:t>
            </a:r>
            <a:r>
              <a:t>.. ........ ... 0.1200 ± 0.0012</a:t>
            </a:r>
          </a:p>
          <a:p>
            <a:pPr marL="0" indent="0" defTabSz="429768">
              <a:lnSpc>
                <a:spcPct val="100000"/>
              </a:lnSpc>
              <a:spcBef>
                <a:spcPts val="1100"/>
              </a:spcBef>
              <a:defRPr sz="2444">
                <a:solidFill>
                  <a:schemeClr val="accent2"/>
                </a:solidFill>
              </a:defRPr>
            </a:pPr>
            <a:r>
              <a:t>Angular acoustic scale………….….100 θ</a:t>
            </a:r>
            <a:r>
              <a:rPr baseline="-5455"/>
              <a:t>MC </a:t>
            </a:r>
            <a:r>
              <a:t>……1.04092 ± 0.00031</a:t>
            </a:r>
          </a:p>
          <a:p>
            <a:pPr marL="0" indent="0" defTabSz="429768">
              <a:lnSpc>
                <a:spcPct val="100000"/>
              </a:lnSpc>
              <a:spcBef>
                <a:spcPts val="1100"/>
              </a:spcBef>
              <a:defRPr sz="2444">
                <a:solidFill>
                  <a:schemeClr val="accent2"/>
                </a:solidFill>
              </a:defRPr>
            </a:pPr>
            <a:r>
              <a:t>Optical depth…………………………….τ…… ……… 0.0544 ± 0.0073</a:t>
            </a:r>
          </a:p>
          <a:p>
            <a:pPr marL="0" indent="0" defTabSz="429768">
              <a:lnSpc>
                <a:spcPct val="100000"/>
              </a:lnSpc>
              <a:spcBef>
                <a:spcPts val="1100"/>
              </a:spcBef>
              <a:defRPr sz="2444">
                <a:solidFill>
                  <a:schemeClr val="accent2"/>
                </a:solidFill>
              </a:defRPr>
            </a:pPr>
            <a:r>
              <a:t>Amplitude of curvature perturbations…ln(10</a:t>
            </a:r>
            <a:r>
              <a:rPr baseline="16366"/>
              <a:t>10</a:t>
            </a:r>
            <a:r>
              <a:rPr i="1"/>
              <a:t>A</a:t>
            </a:r>
            <a:r>
              <a:rPr baseline="-5455"/>
              <a:t>s</a:t>
            </a:r>
            <a:r>
              <a:t>)… 3.044 ± 0.014</a:t>
            </a:r>
          </a:p>
          <a:p>
            <a:pPr marL="0" indent="0" defTabSz="429768">
              <a:lnSpc>
                <a:spcPct val="100000"/>
              </a:lnSpc>
              <a:spcBef>
                <a:spcPts val="1100"/>
              </a:spcBef>
              <a:defRPr sz="2444">
                <a:solidFill>
                  <a:schemeClr val="accent2"/>
                </a:solidFill>
              </a:defRPr>
            </a:pPr>
            <a:r>
              <a:t>Scalar spectral index………………..…</a:t>
            </a:r>
            <a:r>
              <a:rPr i="1"/>
              <a:t>n</a:t>
            </a:r>
            <a:r>
              <a:rPr baseline="-5455"/>
              <a:t>s </a:t>
            </a:r>
            <a:r>
              <a:t>……..….…0.9649 ± 0.0042</a:t>
            </a:r>
          </a:p>
        </p:txBody>
      </p:sp>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4" name="Parameter Dependencies"/>
          <p:cNvSpPr txBox="1"/>
          <p:nvPr>
            <p:ph type="title"/>
          </p:nvPr>
        </p:nvSpPr>
        <p:spPr>
          <a:prstGeom prst="rect">
            <a:avLst/>
          </a:prstGeom>
        </p:spPr>
        <p:txBody>
          <a:bodyPr/>
          <a:lstStyle>
            <a:lvl1pPr>
              <a:defRPr>
                <a:solidFill>
                  <a:schemeClr val="accent2"/>
                </a:solidFill>
              </a:defRPr>
            </a:lvl1pPr>
          </a:lstStyle>
          <a:p>
            <a:pPr/>
            <a:r>
              <a:t>Parameter Dependencies</a:t>
            </a:r>
          </a:p>
        </p:txBody>
      </p:sp>
      <p:sp>
        <p:nvSpPr>
          <p:cNvPr id="155" name="See Section 3.4 of Tegmark, arXiv9511148"/>
          <p:cNvSpPr txBox="1"/>
          <p:nvPr>
            <p:ph type="body" idx="1"/>
          </p:nvPr>
        </p:nvSpPr>
        <p:spPr>
          <a:prstGeom prst="rect">
            <a:avLst/>
          </a:prstGeom>
        </p:spPr>
        <p:txBody>
          <a:bodyPr/>
          <a:lstStyle>
            <a:lvl1pPr>
              <a:defRPr>
                <a:solidFill>
                  <a:schemeClr val="accent2"/>
                </a:solidFill>
              </a:defRPr>
            </a:lvl1pPr>
          </a:lstStyle>
          <a:p>
            <a:pPr/>
            <a:r>
              <a:t>See Section 3.4 of Tegmark, arXiv9511148</a:t>
            </a:r>
          </a:p>
        </p:txBody>
      </p:sp>
    </p:spTree>
  </p:cSld>
  <p:clrMapOvr>
    <a:masterClrMapping/>
  </p:clrMapOvr>
  <p:transition xmlns:p14="http://schemas.microsoft.com/office/powerpoint/2010/main" spd="med" advClick="1"/>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7" name="All Lambda CDM Parameters from Planck"/>
          <p:cNvSpPr txBox="1"/>
          <p:nvPr>
            <p:ph type="title"/>
          </p:nvPr>
        </p:nvSpPr>
        <p:spPr>
          <a:prstGeom prst="rect">
            <a:avLst/>
          </a:prstGeom>
        </p:spPr>
        <p:txBody>
          <a:bodyPr/>
          <a:lstStyle>
            <a:lvl1pPr>
              <a:defRPr>
                <a:solidFill>
                  <a:schemeClr val="accent2"/>
                </a:solidFill>
              </a:defRPr>
            </a:lvl1pPr>
          </a:lstStyle>
          <a:p>
            <a:pPr/>
            <a:r>
              <a:t>All Lambda CDM Parameters from Planck</a:t>
            </a:r>
          </a:p>
        </p:txBody>
      </p:sp>
      <p:sp>
        <p:nvSpPr>
          <p:cNvPr id="158" name="Table 2, page 16 of 1807.06209PlanckCosmo"/>
          <p:cNvSpPr txBox="1"/>
          <p:nvPr>
            <p:ph type="body" idx="1"/>
          </p:nvPr>
        </p:nvSpPr>
        <p:spPr>
          <a:prstGeom prst="rect">
            <a:avLst/>
          </a:prstGeom>
        </p:spPr>
        <p:txBody>
          <a:bodyPr/>
          <a:lstStyle/>
          <a:p>
            <a:pPr/>
            <a:r>
              <a:rPr>
                <a:solidFill>
                  <a:schemeClr val="accent2"/>
                </a:solidFill>
              </a:rPr>
              <a:t>Table 2, page 16 of 1807.06209PlanckCosmo</a:t>
            </a:r>
            <a:r>
              <a:t> </a:t>
            </a:r>
          </a:p>
        </p:txBody>
      </p:sp>
    </p:spTree>
  </p:cSld>
  <p:clrMapOvr>
    <a:masterClrMapping/>
  </p:clrMapOvr>
  <p:transition xmlns:p14="http://schemas.microsoft.com/office/powerpoint/2010/main" spd="med" advClick="1"/>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0" name="Additional References"/>
          <p:cNvSpPr txBox="1"/>
          <p:nvPr>
            <p:ph type="title"/>
          </p:nvPr>
        </p:nvSpPr>
        <p:spPr>
          <a:xfrm>
            <a:off x="542925" y="301625"/>
            <a:ext cx="8985250" cy="1176338"/>
          </a:xfrm>
          <a:prstGeom prst="rect">
            <a:avLst/>
          </a:prstGeom>
        </p:spPr>
        <p:txBody>
          <a:bodyPr/>
          <a:lstStyle>
            <a:lvl1pPr>
              <a:defRPr>
                <a:solidFill>
                  <a:schemeClr val="accent2"/>
                </a:solidFill>
              </a:defRPr>
            </a:lvl1pPr>
          </a:lstStyle>
          <a:p>
            <a:pPr/>
            <a:r>
              <a:t>Additional References</a:t>
            </a:r>
          </a:p>
        </p:txBody>
      </p:sp>
      <p:sp>
        <p:nvSpPr>
          <p:cNvPr id="161" name="1. A. Liddle, “AN INTRODUCTION TO COSMOLOGICAL INFLATION,” arXiv9901124v1,1999.…"/>
          <p:cNvSpPr txBox="1"/>
          <p:nvPr>
            <p:ph type="body" idx="1"/>
          </p:nvPr>
        </p:nvSpPr>
        <p:spPr>
          <a:xfrm>
            <a:off x="739775" y="1992312"/>
            <a:ext cx="8769350" cy="4054476"/>
          </a:xfrm>
          <a:prstGeom prst="rect">
            <a:avLst/>
          </a:prstGeom>
        </p:spPr>
        <p:txBody>
          <a:bodyPr/>
          <a:lstStyle/>
          <a:p>
            <a:pPr marL="195452" indent="-195452" defTabSz="260604">
              <a:spcBef>
                <a:spcPts val="700"/>
              </a:spcBef>
              <a:defRPr sz="1368">
                <a:solidFill>
                  <a:schemeClr val="accent2"/>
                </a:solidFill>
              </a:defRPr>
            </a:pPr>
            <a:r>
              <a:t>1. A. Liddle, “</a:t>
            </a:r>
            <a:r>
              <a:t>AN INTRODUCTION TO COSMOLOGICAL </a:t>
            </a:r>
            <a:r>
              <a:t>INFLATION,” arXiv9901124v1,1999.</a:t>
            </a:r>
          </a:p>
          <a:p>
            <a:pPr marL="195452" indent="-195452" defTabSz="260604">
              <a:spcBef>
                <a:spcPts val="700"/>
              </a:spcBef>
              <a:defRPr sz="1368">
                <a:solidFill>
                  <a:schemeClr val="accent2"/>
                </a:solidFill>
              </a:defRPr>
            </a:pPr>
            <a:r>
              <a:t>2. J. Lidsey, A. Liddle, E. Kolb, E. Copeland, T. Barreiro, and M. Abney, “Reconstructing the inflaton potential—an overview,” </a:t>
            </a:r>
            <a:r>
              <a:rPr u="sng"/>
              <a:t>Rev. Mod. Phy., 69</a:t>
            </a:r>
            <a:r>
              <a:t> (2), 373 ,1997.</a:t>
            </a:r>
          </a:p>
          <a:p>
            <a:pPr marL="195452" indent="-195452" defTabSz="260604">
              <a:spcBef>
                <a:spcPts val="700"/>
              </a:spcBef>
              <a:defRPr sz="1368">
                <a:solidFill>
                  <a:schemeClr val="accent2"/>
                </a:solidFill>
              </a:defRPr>
            </a:pPr>
            <a:r>
              <a:t>3. </a:t>
            </a:r>
            <a:r>
              <a:t>M. Pettini, “Introduction to Cosmology,” https://people.ast.cam.ac.uk/~pettini/Intro Cosmology/ “.*</a:t>
            </a:r>
            <a:endParaRPr sz="684">
              <a:latin typeface="Times Roman"/>
              <a:ea typeface="Times Roman"/>
              <a:cs typeface="Times Roman"/>
              <a:sym typeface="Times Roman"/>
            </a:endParaRPr>
          </a:p>
          <a:p>
            <a:pPr marL="195452" indent="-195452" defTabSz="260604">
              <a:spcBef>
                <a:spcPts val="700"/>
              </a:spcBef>
              <a:defRPr sz="1368">
                <a:solidFill>
                  <a:schemeClr val="accent2"/>
                </a:solidFill>
              </a:defRPr>
            </a:pPr>
            <a:r>
              <a:t>4. https://sites.google.com/uchicago.edu/themcmahoncosmologylab/cmb-summer-school   —-Go to “Parameter Estimation”</a:t>
            </a:r>
          </a:p>
          <a:p>
            <a:pPr marL="195452" indent="-195452" defTabSz="260604">
              <a:spcBef>
                <a:spcPts val="700"/>
              </a:spcBef>
              <a:defRPr sz="1368">
                <a:solidFill>
                  <a:schemeClr val="accent2"/>
                </a:solidFill>
              </a:defRPr>
            </a:pPr>
            <a:r>
              <a:t>5. K. Subramanian, “The physics of CMBR anisotropies,” </a:t>
            </a:r>
            <a:r>
              <a:rPr u="sng"/>
              <a:t>Current Science 88</a:t>
            </a:r>
            <a:r>
              <a:t> (7), 1068, 2005. </a:t>
            </a:r>
          </a:p>
          <a:p>
            <a:pPr marL="195452" indent="-195452" defTabSz="260604">
              <a:spcBef>
                <a:spcPts val="700"/>
              </a:spcBef>
              <a:defRPr sz="1368">
                <a:solidFill>
                  <a:schemeClr val="accent2"/>
                </a:solidFill>
              </a:defRPr>
            </a:pPr>
            <a:r>
              <a:t>6. U. Seljak and M. Zaldarriaga, “A LINE OF SIGHT INTEGRATION APPROACH TO COSMIC MICROWAVE BACKGROUND ANISOTROPIES,” arXiv9603033v1.</a:t>
            </a:r>
          </a:p>
          <a:p>
            <a:pPr marL="195452" indent="-195452" defTabSz="260604">
              <a:spcBef>
                <a:spcPts val="700"/>
              </a:spcBef>
              <a:defRPr sz="1368">
                <a:solidFill>
                  <a:schemeClr val="accent2"/>
                </a:solidFill>
              </a:defRPr>
            </a:pPr>
            <a:r>
              <a:t>7. D. Spergel, “Cosmology Today,” </a:t>
            </a:r>
            <a:r>
              <a:rPr u="sng"/>
              <a:t>Daedalus 143</a:t>
            </a:r>
            <a:r>
              <a:t> (4), 125, 2014.</a:t>
            </a:r>
          </a:p>
          <a:p>
            <a:pPr marL="195452" indent="-195452" defTabSz="260604">
              <a:spcBef>
                <a:spcPts val="700"/>
              </a:spcBef>
              <a:defRPr sz="1368">
                <a:solidFill>
                  <a:schemeClr val="accent2"/>
                </a:solidFill>
              </a:defRPr>
            </a:pPr>
            <a:r>
              <a:t>8. W Hu, “Wandering in the Background: A Cosmic Microwave Background Explorer,” arXiv9508126v2  (Ph.D. Thesis), 1995. </a:t>
            </a:r>
          </a:p>
          <a:p>
            <a:pPr marL="195452" indent="-195452" defTabSz="260604">
              <a:spcBef>
                <a:spcPts val="700"/>
              </a:spcBef>
              <a:defRPr sz="1368">
                <a:solidFill>
                  <a:schemeClr val="accent2"/>
                </a:solidFill>
              </a:defRPr>
            </a:pPr>
            <a:r>
              <a:t>9. W. Hu, N. Suigiyama, &amp; J. Silk, “The Physics of Microwave Background Anisotropy,” arXiv9504057</a:t>
            </a:r>
            <a:endParaRPr sz="684"/>
          </a:p>
          <a:p>
            <a:pPr marL="195452" indent="-195452" defTabSz="260604">
              <a:spcBef>
                <a:spcPts val="700"/>
              </a:spcBef>
              <a:defRPr sz="1368">
                <a:solidFill>
                  <a:schemeClr val="accent2"/>
                </a:solidFill>
              </a:defRPr>
            </a:pPr>
            <a:endParaRPr sz="684"/>
          </a:p>
          <a:p>
            <a:pPr marL="195452" indent="-195452" defTabSz="260604">
              <a:spcBef>
                <a:spcPts val="700"/>
              </a:spcBef>
              <a:defRPr sz="1368">
                <a:solidFill>
                  <a:schemeClr val="accent2"/>
                </a:solidFill>
              </a:defRPr>
            </a:pPr>
          </a:p>
          <a:p>
            <a:pPr marL="195452" indent="-195452" defTabSz="260604">
              <a:spcBef>
                <a:spcPts val="700"/>
              </a:spcBef>
              <a:defRPr sz="1368">
                <a:solidFill>
                  <a:schemeClr val="accent2"/>
                </a:solidFill>
              </a:defRPr>
            </a:pPr>
            <a:r>
              <a:t>*More comprehensive than Paul’s lectures</a:t>
            </a:r>
          </a:p>
        </p:txBody>
      </p:sp>
    </p:spTree>
  </p:cSld>
  <p:clrMapOvr>
    <a:masterClrMapping/>
  </p:clrMapOvr>
  <p:transition xmlns:p14="http://schemas.microsoft.com/office/powerpoint/2010/main" spd="med" advClick="1"/>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3" name="Afterwords, Some Reiterated"/>
          <p:cNvSpPr txBox="1"/>
          <p:nvPr>
            <p:ph type="title"/>
          </p:nvPr>
        </p:nvSpPr>
        <p:spPr>
          <a:prstGeom prst="rect">
            <a:avLst/>
          </a:prstGeom>
        </p:spPr>
        <p:txBody>
          <a:bodyPr/>
          <a:lstStyle>
            <a:lvl1pPr>
              <a:defRPr>
                <a:solidFill>
                  <a:schemeClr val="accent2"/>
                </a:solidFill>
              </a:defRPr>
            </a:lvl1pPr>
          </a:lstStyle>
          <a:p>
            <a:pPr/>
            <a:r>
              <a:t>Afterwords, Some Reiterated</a:t>
            </a:r>
          </a:p>
        </p:txBody>
      </p:sp>
      <p:sp>
        <p:nvSpPr>
          <p:cNvPr id="164" name="Exercise https://wmap.gsfc.nasa.gov/resources/camb_tool/index.html  (or a successor or a related program) and possibly study its source code to understand better how the CMB power spectrum depends on the cosmological parameters.  Even after considerable "/>
          <p:cNvSpPr txBox="1"/>
          <p:nvPr>
            <p:ph type="body" idx="1"/>
          </p:nvPr>
        </p:nvSpPr>
        <p:spPr>
          <a:xfrm>
            <a:off x="594356" y="2070970"/>
            <a:ext cx="9212588" cy="5804287"/>
          </a:xfrm>
          <a:prstGeom prst="rect">
            <a:avLst/>
          </a:prstGeom>
        </p:spPr>
        <p:txBody>
          <a:bodyPr/>
          <a:lstStyle/>
          <a:p>
            <a:pPr>
              <a:defRPr sz="2400">
                <a:solidFill>
                  <a:schemeClr val="accent2"/>
                </a:solidFill>
              </a:defRPr>
            </a:pPr>
            <a:r>
              <a:t>Exercise </a:t>
            </a:r>
            <a:r>
              <a:rPr u="sng">
                <a:uFill>
                  <a:solidFill>
                    <a:srgbClr val="CCCCFF"/>
                  </a:solidFill>
                </a:uFill>
                <a:hlinkClick r:id="rId2" invalidUrl="" action="" tgtFrame="" tooltip="" history="1" highlightClick="0" endSnd="0"/>
              </a:rPr>
              <a:t>https://wmap.gsfc.nasa.gov/resources/camb_tool/index.html</a:t>
            </a:r>
            <a:r>
              <a:t>  (or a successor or a related program) and possibly study its source code to understand better how the CMB power spectrum depends on the cosmological parameters.  Even after considerable study, I still lack a satisfactory understanding! </a:t>
            </a:r>
          </a:p>
          <a:p>
            <a:pPr>
              <a:defRPr sz="2400">
                <a:solidFill>
                  <a:schemeClr val="accent2"/>
                </a:solidFill>
              </a:defRPr>
            </a:pPr>
            <a:r>
              <a:t>Invite Anze Slosar to address the JC about the CMB anisotropies.</a:t>
            </a:r>
          </a:p>
          <a:p>
            <a:pPr>
              <a:defRPr sz="2400">
                <a:solidFill>
                  <a:schemeClr val="accent2"/>
                </a:solidFill>
              </a:defRPr>
            </a:pPr>
            <a:r>
              <a:t>Invite Wayne Hu or one of the Planck investigators to give a physics colloquium on the same subject.</a:t>
            </a:r>
          </a:p>
          <a:p>
            <a:pPr>
              <a:defRPr sz="2400">
                <a:solidFill>
                  <a:schemeClr val="accent2"/>
                </a:solidFill>
              </a:defRPr>
            </a:pPr>
            <a:r>
              <a:t>If you have plenty of time, see https://lambda.gsfc.nasa.gov/papers/</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3" name="Prelude"/>
          <p:cNvSpPr txBox="1"/>
          <p:nvPr>
            <p:ph type="title"/>
          </p:nvPr>
        </p:nvSpPr>
        <p:spPr>
          <a:prstGeom prst="rect">
            <a:avLst/>
          </a:prstGeom>
        </p:spPr>
        <p:txBody>
          <a:bodyPr/>
          <a:lstStyle>
            <a:lvl1pPr>
              <a:defRPr>
                <a:solidFill>
                  <a:schemeClr val="accent2"/>
                </a:solidFill>
              </a:defRPr>
            </a:lvl1pPr>
          </a:lstStyle>
          <a:p>
            <a:pPr/>
            <a:r>
              <a:t>Prelude</a:t>
            </a:r>
          </a:p>
        </p:txBody>
      </p:sp>
      <p:sp>
        <p:nvSpPr>
          <p:cNvPr id="74" name="Karen asked about the objective:…"/>
          <p:cNvSpPr txBox="1"/>
          <p:nvPr>
            <p:ph type="body" idx="1"/>
          </p:nvPr>
        </p:nvSpPr>
        <p:spPr>
          <a:xfrm>
            <a:off x="266542" y="1878012"/>
            <a:ext cx="9538016" cy="4054476"/>
          </a:xfrm>
          <a:prstGeom prst="rect">
            <a:avLst/>
          </a:prstGeom>
        </p:spPr>
        <p:txBody>
          <a:bodyPr/>
          <a:lstStyle/>
          <a:p>
            <a:pPr marL="322325" indent="-322325" defTabSz="429768">
              <a:spcBef>
                <a:spcPts val="1300"/>
              </a:spcBef>
              <a:defRPr sz="2256" u="sng">
                <a:solidFill>
                  <a:schemeClr val="accent2"/>
                </a:solidFill>
              </a:defRPr>
            </a:pPr>
            <a:r>
              <a:t>Karen asked about the objective:</a:t>
            </a:r>
          </a:p>
          <a:p>
            <a:pPr marL="322325" indent="-83565" defTabSz="429768">
              <a:spcBef>
                <a:spcPts val="1300"/>
              </a:spcBef>
              <a:defRPr sz="2256">
                <a:solidFill>
                  <a:schemeClr val="accent2"/>
                </a:solidFill>
              </a:defRPr>
            </a:pPr>
            <a:r>
              <a:t>To understand the theory behind the previous graph, which I continue to study.</a:t>
            </a:r>
          </a:p>
          <a:p>
            <a:pPr marL="322325" indent="-83565" defTabSz="429768">
              <a:spcBef>
                <a:spcPts val="1300"/>
              </a:spcBef>
              <a:defRPr sz="2256">
                <a:solidFill>
                  <a:schemeClr val="accent2"/>
                </a:solidFill>
              </a:defRPr>
            </a:pPr>
            <a:r>
              <a:t>She found cosmology lectures by M. Pettini, which are excellent.</a:t>
            </a:r>
          </a:p>
          <a:p>
            <a:pPr marL="322325" indent="-83565" defTabSz="429768">
              <a:spcBef>
                <a:spcPts val="1300"/>
              </a:spcBef>
              <a:defRPr sz="2256">
                <a:solidFill>
                  <a:schemeClr val="accent2"/>
                </a:solidFill>
              </a:defRPr>
            </a:pPr>
            <a:r>
              <a:t>See also </a:t>
            </a:r>
            <a:r>
              <a:rPr u="sng">
                <a:uFill>
                  <a:solidFill>
                    <a:srgbClr val="CCCCFF"/>
                  </a:solidFill>
                </a:uFill>
                <a:hlinkClick r:id="rId2" invalidUrl="" action="" tgtFrame="" tooltip="" history="1" highlightClick="0" endSnd="0"/>
              </a:rPr>
              <a:t>https://wmap.gsfc.nasa.gov/resources/camb_tool/index.html</a:t>
            </a:r>
            <a:r>
              <a:t>   [But Adobe Flash Player is no longer available!]</a:t>
            </a:r>
          </a:p>
          <a:p>
            <a:pPr marL="322325" indent="-322325" defTabSz="429768">
              <a:spcBef>
                <a:spcPts val="1300"/>
              </a:spcBef>
              <a:defRPr sz="2256">
                <a:solidFill>
                  <a:schemeClr val="accent2"/>
                </a:solidFill>
              </a:defRPr>
            </a:pPr>
            <a:r>
              <a:t>I concluded my previous presentation with this suggestion and others:</a:t>
            </a:r>
          </a:p>
          <a:p>
            <a:pPr marL="322325" indent="-83565" defTabSz="429768">
              <a:spcBef>
                <a:spcPts val="1300"/>
              </a:spcBef>
              <a:defRPr sz="2256">
                <a:solidFill>
                  <a:schemeClr val="accent2"/>
                </a:solidFill>
              </a:defRPr>
            </a:pPr>
            <a:r>
              <a:t>Exercise </a:t>
            </a:r>
            <a:r>
              <a:rPr u="sng">
                <a:uFill>
                  <a:solidFill>
                    <a:srgbClr val="CCCCFF"/>
                  </a:solidFill>
                </a:uFill>
                <a:hlinkClick r:id="rId2" invalidUrl="" action="" tgtFrame="" tooltip="" history="1" highlightClick="0" endSnd="0"/>
              </a:rPr>
              <a:t>https://wmap.gsfc.nasa.gov/resources/camb_tool/index.html</a:t>
            </a:r>
            <a:r>
              <a:t>  (or a successor) and possibly study its source code to understand how the CMB power spectrum depends on the cosmological parameters </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6" name="Results of Aforementioned Objective"/>
          <p:cNvSpPr txBox="1"/>
          <p:nvPr>
            <p:ph type="title"/>
          </p:nvPr>
        </p:nvSpPr>
        <p:spPr>
          <a:xfrm>
            <a:off x="542925" y="301625"/>
            <a:ext cx="8985250" cy="1176338"/>
          </a:xfrm>
          <a:prstGeom prst="rect">
            <a:avLst/>
          </a:prstGeom>
        </p:spPr>
        <p:txBody>
          <a:bodyPr/>
          <a:lstStyle>
            <a:lvl1pPr>
              <a:defRPr>
                <a:solidFill>
                  <a:schemeClr val="accent2"/>
                </a:solidFill>
              </a:defRPr>
            </a:lvl1pPr>
          </a:lstStyle>
          <a:p>
            <a:pPr/>
            <a:r>
              <a:t>Results of Aforementioned Objective</a:t>
            </a:r>
          </a:p>
        </p:txBody>
      </p:sp>
      <p:sp>
        <p:nvSpPr>
          <p:cNvPr id="77" name="I. Incomplete additional understanding of how the CMB power spectrum depends on the cosmological parameters…"/>
          <p:cNvSpPr txBox="1"/>
          <p:nvPr>
            <p:ph type="body" idx="1"/>
          </p:nvPr>
        </p:nvSpPr>
        <p:spPr>
          <a:prstGeom prst="rect">
            <a:avLst/>
          </a:prstGeom>
        </p:spPr>
        <p:txBody>
          <a:bodyPr/>
          <a:lstStyle/>
          <a:p>
            <a:pPr>
              <a:defRPr>
                <a:solidFill>
                  <a:schemeClr val="accent2"/>
                </a:solidFill>
              </a:defRPr>
            </a:pPr>
            <a:r>
              <a:t>I. Incomplete additional understanding of how the CMB power spectrum depends on the cosmological parameters </a:t>
            </a:r>
          </a:p>
          <a:p>
            <a:pPr>
              <a:defRPr>
                <a:solidFill>
                  <a:schemeClr val="accent2"/>
                </a:solidFill>
              </a:defRPr>
            </a:pPr>
          </a:p>
          <a:p>
            <a:pPr>
              <a:defRPr>
                <a:solidFill>
                  <a:schemeClr val="accent2"/>
                </a:solidFill>
              </a:defRPr>
            </a:pPr>
            <a:r>
              <a:t>II. Much more understanding of the role of inflation in the analysis of the history of the Universe.</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9" name="History of the Universe"/>
          <p:cNvSpPr txBox="1"/>
          <p:nvPr>
            <p:ph type="title"/>
          </p:nvPr>
        </p:nvSpPr>
        <p:spPr>
          <a:prstGeom prst="rect">
            <a:avLst/>
          </a:prstGeom>
        </p:spPr>
        <p:txBody>
          <a:bodyPr/>
          <a:lstStyle/>
          <a:p>
            <a:pPr/>
            <a:r>
              <a:t>History of the Universe</a:t>
            </a:r>
          </a:p>
        </p:txBody>
      </p:sp>
      <p:sp>
        <p:nvSpPr>
          <p:cNvPr id="80" name="Go to Wikipedia; https://en.wikipedia.org/wiki/Inflation_(cosmology)…"/>
          <p:cNvSpPr txBox="1"/>
          <p:nvPr>
            <p:ph type="body" idx="1"/>
          </p:nvPr>
        </p:nvSpPr>
        <p:spPr>
          <a:prstGeom prst="rect">
            <a:avLst/>
          </a:prstGeom>
        </p:spPr>
        <p:txBody>
          <a:bodyPr/>
          <a:lstStyle/>
          <a:p>
            <a:pPr/>
            <a:r>
              <a:t>Go to Wikipedia; </a:t>
            </a:r>
            <a:r>
              <a:rPr u="sng">
                <a:solidFill>
                  <a:srgbClr val="CCCCFF"/>
                </a:solidFill>
                <a:uFill>
                  <a:solidFill>
                    <a:srgbClr val="CCCCFF"/>
                  </a:solidFill>
                </a:uFill>
                <a:hlinkClick r:id="rId2" invalidUrl="" action="" tgtFrame="" tooltip="" history="1" highlightClick="0" endSnd="0"/>
              </a:rPr>
              <a:t>https://en.wikipedia.org/wiki/Inflation_(cosmology)</a:t>
            </a:r>
          </a:p>
          <a:p>
            <a:pPr/>
          </a:p>
          <a:p>
            <a:pPr/>
            <a:r>
              <a:t>History of the Universe figure</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2" name="Introduction to Cosmology…"/>
          <p:cNvSpPr txBox="1"/>
          <p:nvPr>
            <p:ph type="title"/>
          </p:nvPr>
        </p:nvSpPr>
        <p:spPr>
          <a:xfrm>
            <a:off x="375851" y="349623"/>
            <a:ext cx="9319398" cy="1591071"/>
          </a:xfrm>
          <a:prstGeom prst="rect">
            <a:avLst/>
          </a:prstGeom>
        </p:spPr>
        <p:txBody>
          <a:bodyPr/>
          <a:lstStyle/>
          <a:p>
            <a:pPr defTabSz="374904">
              <a:lnSpc>
                <a:spcPct val="100000"/>
              </a:lnSpc>
              <a:defRPr b="1" sz="2296">
                <a:solidFill>
                  <a:schemeClr val="accent2"/>
                </a:solidFill>
                <a:latin typeface="Helvetica Neue"/>
                <a:ea typeface="Helvetica Neue"/>
                <a:cs typeface="Helvetica Neue"/>
                <a:sym typeface="Helvetica Neue"/>
              </a:defRPr>
            </a:pPr>
            <a:r>
              <a:t>Introduction to Cosmology </a:t>
            </a:r>
          </a:p>
          <a:p>
            <a:pPr defTabSz="374904">
              <a:lnSpc>
                <a:spcPct val="100000"/>
              </a:lnSpc>
              <a:defRPr b="1" sz="2296">
                <a:solidFill>
                  <a:schemeClr val="accent2"/>
                </a:solidFill>
                <a:latin typeface="Helvetica Neue"/>
                <a:ea typeface="Helvetica Neue"/>
                <a:cs typeface="Helvetica Neue"/>
                <a:sym typeface="Helvetica Neue"/>
              </a:defRPr>
            </a:pPr>
            <a:r>
              <a:t>(https://people.ast.cam.ac.uk/~pettini/Intro Cosmology/)</a:t>
            </a:r>
          </a:p>
          <a:p>
            <a:pPr defTabSz="374904">
              <a:lnSpc>
                <a:spcPct val="100000"/>
              </a:lnSpc>
              <a:defRPr b="1" sz="1476">
                <a:solidFill>
                  <a:schemeClr val="accent2"/>
                </a:solidFill>
                <a:latin typeface="Helvetica Neue"/>
                <a:ea typeface="Helvetica Neue"/>
                <a:cs typeface="Helvetica Neue"/>
                <a:sym typeface="Helvetica Neue"/>
              </a:defRPr>
            </a:pPr>
          </a:p>
          <a:p>
            <a:pPr defTabSz="374904">
              <a:lnSpc>
                <a:spcPct val="100000"/>
              </a:lnSpc>
              <a:defRPr b="1" sz="1476">
                <a:solidFill>
                  <a:schemeClr val="accent2"/>
                </a:solidFill>
                <a:latin typeface="Helvetica Neue"/>
                <a:ea typeface="Helvetica Neue"/>
                <a:cs typeface="Helvetica Neue"/>
                <a:sym typeface="Helvetica Neue"/>
              </a:defRPr>
            </a:pPr>
            <a:r>
              <a:t>Max Pettini, Emeritus Professor</a:t>
            </a:r>
          </a:p>
          <a:p>
            <a:pPr defTabSz="374904">
              <a:lnSpc>
                <a:spcPct val="100000"/>
              </a:lnSpc>
              <a:defRPr b="1" sz="1476">
                <a:solidFill>
                  <a:schemeClr val="accent2"/>
                </a:solidFill>
                <a:latin typeface="Helvetica Neue"/>
                <a:ea typeface="Helvetica Neue"/>
                <a:cs typeface="Helvetica Neue"/>
                <a:sym typeface="Helvetica Neue"/>
              </a:defRPr>
            </a:pPr>
            <a:r>
              <a:t>Institute of Astronomy, University of Cambridge</a:t>
            </a:r>
          </a:p>
          <a:p>
            <a:pPr defTabSz="374904">
              <a:lnSpc>
                <a:spcPct val="100000"/>
              </a:lnSpc>
              <a:defRPr b="1" sz="1476">
                <a:solidFill>
                  <a:schemeClr val="accent2"/>
                </a:solidFill>
                <a:latin typeface="Helvetica Neue"/>
                <a:ea typeface="Helvetica Neue"/>
                <a:cs typeface="Helvetica Neue"/>
                <a:sym typeface="Helvetica Neue"/>
              </a:defRPr>
            </a:pPr>
            <a:r>
              <a:t>Cambridge, UK</a:t>
            </a:r>
          </a:p>
        </p:txBody>
      </p:sp>
      <p:sp>
        <p:nvSpPr>
          <p:cNvPr id="83" name="Lecture 1—BASIC CONCEPTS…"/>
          <p:cNvSpPr txBox="1"/>
          <p:nvPr>
            <p:ph type="body" idx="1"/>
          </p:nvPr>
        </p:nvSpPr>
        <p:spPr>
          <a:xfrm>
            <a:off x="770705" y="2262608"/>
            <a:ext cx="8769351" cy="4868418"/>
          </a:xfrm>
          <a:prstGeom prst="rect">
            <a:avLst/>
          </a:prstGeom>
        </p:spPr>
        <p:txBody>
          <a:bodyPr/>
          <a:lstStyle/>
          <a:p>
            <a:pPr marL="685800" indent="-685800">
              <a:lnSpc>
                <a:spcPct val="100000"/>
              </a:lnSpc>
              <a:spcBef>
                <a:spcPts val="0"/>
              </a:spcBef>
              <a:defRPr sz="1800">
                <a:solidFill>
                  <a:schemeClr val="accent2"/>
                </a:solidFill>
                <a:latin typeface="Helvetica Neue"/>
                <a:ea typeface="Helvetica Neue"/>
                <a:cs typeface="Helvetica Neue"/>
                <a:sym typeface="Helvetica Neue"/>
              </a:defRPr>
            </a:pPr>
            <a:r>
              <a:t>Lecture 1—BASIC CONCEPTS</a:t>
            </a:r>
          </a:p>
          <a:p>
            <a:pPr marL="685800" indent="-685800">
              <a:lnSpc>
                <a:spcPct val="100000"/>
              </a:lnSpc>
              <a:spcBef>
                <a:spcPts val="0"/>
              </a:spcBef>
              <a:defRPr sz="1800">
                <a:solidFill>
                  <a:schemeClr val="accent2"/>
                </a:solidFill>
                <a:latin typeface="Helvetica Neue"/>
                <a:ea typeface="Helvetica Neue"/>
                <a:cs typeface="Helvetica Neue"/>
                <a:sym typeface="Helvetica Neue"/>
              </a:defRPr>
            </a:pPr>
          </a:p>
          <a:p>
            <a:pPr marL="685800" indent="-685800">
              <a:lnSpc>
                <a:spcPct val="100000"/>
              </a:lnSpc>
              <a:spcBef>
                <a:spcPts val="0"/>
              </a:spcBef>
              <a:defRPr sz="1800">
                <a:solidFill>
                  <a:schemeClr val="accent2"/>
                </a:solidFill>
                <a:latin typeface="Helvetica Neue"/>
                <a:ea typeface="Helvetica Neue"/>
                <a:cs typeface="Helvetica Neue"/>
                <a:sym typeface="Helvetica Neue"/>
              </a:defRPr>
            </a:pPr>
            <a:r>
              <a:t>Lecture 2—NEWTONIAN COSMOLOGY</a:t>
            </a:r>
          </a:p>
          <a:p>
            <a:pPr marL="685800" indent="-685800">
              <a:lnSpc>
                <a:spcPct val="100000"/>
              </a:lnSpc>
              <a:spcBef>
                <a:spcPts val="0"/>
              </a:spcBef>
              <a:defRPr sz="1800">
                <a:solidFill>
                  <a:schemeClr val="accent2"/>
                </a:solidFill>
                <a:latin typeface="Helvetica Neue"/>
                <a:ea typeface="Helvetica Neue"/>
                <a:cs typeface="Helvetica Neue"/>
                <a:sym typeface="Helvetica Neue"/>
              </a:defRPr>
            </a:pPr>
          </a:p>
          <a:p>
            <a:pPr marL="685800" indent="-685800">
              <a:lnSpc>
                <a:spcPct val="100000"/>
              </a:lnSpc>
              <a:spcBef>
                <a:spcPts val="0"/>
              </a:spcBef>
              <a:defRPr sz="1800">
                <a:solidFill>
                  <a:schemeClr val="accent2"/>
                </a:solidFill>
                <a:latin typeface="Helvetica Neue"/>
                <a:ea typeface="Helvetica Neue"/>
                <a:cs typeface="Helvetica Neue"/>
                <a:sym typeface="Helvetica Neue"/>
              </a:defRPr>
            </a:pPr>
            <a:r>
              <a:t>Lecture 3—RELATIVISTIC COSMOLOGY</a:t>
            </a:r>
          </a:p>
          <a:p>
            <a:pPr marL="685800" indent="-685800">
              <a:lnSpc>
                <a:spcPct val="100000"/>
              </a:lnSpc>
              <a:spcBef>
                <a:spcPts val="0"/>
              </a:spcBef>
              <a:defRPr sz="1800">
                <a:solidFill>
                  <a:schemeClr val="accent2"/>
                </a:solidFill>
                <a:latin typeface="Helvetica Neue"/>
                <a:ea typeface="Helvetica Neue"/>
                <a:cs typeface="Helvetica Neue"/>
                <a:sym typeface="Helvetica Neue"/>
              </a:defRPr>
            </a:pPr>
          </a:p>
          <a:p>
            <a:pPr marL="685800" indent="-685800">
              <a:lnSpc>
                <a:spcPct val="100000"/>
              </a:lnSpc>
              <a:spcBef>
                <a:spcPts val="0"/>
              </a:spcBef>
              <a:defRPr sz="1800">
                <a:solidFill>
                  <a:schemeClr val="accent2"/>
                </a:solidFill>
                <a:latin typeface="Helvetica Neue"/>
                <a:ea typeface="Helvetica Neue"/>
                <a:cs typeface="Helvetica Neue"/>
                <a:sym typeface="Helvetica Neue"/>
              </a:defRPr>
            </a:pPr>
            <a:r>
              <a:t>Lecture 4—WORLD MODELS</a:t>
            </a:r>
          </a:p>
          <a:p>
            <a:pPr marL="685800" indent="-685800">
              <a:lnSpc>
                <a:spcPct val="100000"/>
              </a:lnSpc>
              <a:spcBef>
                <a:spcPts val="0"/>
              </a:spcBef>
              <a:defRPr sz="1800">
                <a:solidFill>
                  <a:schemeClr val="accent2"/>
                </a:solidFill>
                <a:latin typeface="Helvetica Neue"/>
                <a:ea typeface="Helvetica Neue"/>
                <a:cs typeface="Helvetica Neue"/>
                <a:sym typeface="Helvetica Neue"/>
              </a:defRPr>
            </a:pPr>
          </a:p>
          <a:p>
            <a:pPr marL="685800" indent="-685800">
              <a:lnSpc>
                <a:spcPct val="100000"/>
              </a:lnSpc>
              <a:spcBef>
                <a:spcPts val="0"/>
              </a:spcBef>
              <a:defRPr sz="1800">
                <a:solidFill>
                  <a:schemeClr val="accent2"/>
                </a:solidFill>
                <a:latin typeface="Helvetica Neue"/>
                <a:ea typeface="Helvetica Neue"/>
                <a:cs typeface="Helvetica Neue"/>
                <a:sym typeface="Helvetica Neue"/>
              </a:defRPr>
            </a:pPr>
            <a:r>
              <a:t>Lecture 5—REDSHIFTS AND DISTANCES IN COSMOLOGY</a:t>
            </a:r>
          </a:p>
          <a:p>
            <a:pPr marL="685800" indent="-685800">
              <a:lnSpc>
                <a:spcPct val="100000"/>
              </a:lnSpc>
              <a:spcBef>
                <a:spcPts val="0"/>
              </a:spcBef>
              <a:defRPr sz="1800">
                <a:solidFill>
                  <a:schemeClr val="accent2"/>
                </a:solidFill>
                <a:latin typeface="Helvetica Neue"/>
                <a:ea typeface="Helvetica Neue"/>
                <a:cs typeface="Helvetica Neue"/>
                <a:sym typeface="Helvetica Neue"/>
              </a:defRPr>
            </a:pPr>
          </a:p>
          <a:p>
            <a:pPr marL="685800" indent="-685800">
              <a:lnSpc>
                <a:spcPct val="100000"/>
              </a:lnSpc>
              <a:spcBef>
                <a:spcPts val="0"/>
              </a:spcBef>
              <a:defRPr sz="1800">
                <a:solidFill>
                  <a:schemeClr val="accent2"/>
                </a:solidFill>
                <a:latin typeface="Helvetica Neue"/>
                <a:ea typeface="Helvetica Neue"/>
                <a:cs typeface="Helvetica Neue"/>
                <a:sym typeface="Helvetica Neue"/>
              </a:defRPr>
            </a:pPr>
            <a:r>
              <a:t>Lecture 6—THE HUBBLE DIAGRAM OF TYPE IA SUPERNOVAE: EVIDENCE FOR A COSMOLOGICAL CONSTANT</a:t>
            </a:r>
          </a:p>
          <a:p>
            <a:pPr marL="685800" indent="-685800">
              <a:lnSpc>
                <a:spcPct val="100000"/>
              </a:lnSpc>
              <a:spcBef>
                <a:spcPts val="0"/>
              </a:spcBef>
              <a:defRPr sz="1800">
                <a:solidFill>
                  <a:schemeClr val="accent2"/>
                </a:solidFill>
                <a:latin typeface="Helvetica Neue"/>
                <a:ea typeface="Helvetica Neue"/>
                <a:cs typeface="Helvetica Neue"/>
                <a:sym typeface="Helvetica Neue"/>
              </a:defRPr>
            </a:pPr>
          </a:p>
          <a:p>
            <a:pPr marL="685800" indent="-685800">
              <a:lnSpc>
                <a:spcPct val="100000"/>
              </a:lnSpc>
              <a:spcBef>
                <a:spcPts val="0"/>
              </a:spcBef>
              <a:defRPr sz="1800">
                <a:solidFill>
                  <a:schemeClr val="accent2"/>
                </a:solidFill>
                <a:latin typeface="Helvetica Neue"/>
                <a:ea typeface="Helvetica Neue"/>
                <a:cs typeface="Helvetica Neue"/>
                <a:sym typeface="Helvetica Neue"/>
              </a:defRPr>
            </a:pPr>
            <a:r>
              <a:t>Lecture 7—THERMAL HISTORY OF THE UNIVERSE</a:t>
            </a:r>
          </a:p>
          <a:p>
            <a:pPr marL="685800" indent="-685800">
              <a:lnSpc>
                <a:spcPct val="100000"/>
              </a:lnSpc>
              <a:spcBef>
                <a:spcPts val="0"/>
              </a:spcBef>
              <a:defRPr sz="1800">
                <a:solidFill>
                  <a:schemeClr val="accent2"/>
                </a:solidFill>
                <a:latin typeface="Helvetica Neue"/>
                <a:ea typeface="Helvetica Neue"/>
                <a:cs typeface="Helvetica Neue"/>
                <a:sym typeface="Helvetica Neue"/>
              </a:defRPr>
            </a:pPr>
          </a:p>
          <a:p>
            <a:pPr marL="685800" indent="-685800">
              <a:lnSpc>
                <a:spcPct val="100000"/>
              </a:lnSpc>
              <a:spcBef>
                <a:spcPts val="0"/>
              </a:spcBef>
              <a:defRPr sz="1800">
                <a:solidFill>
                  <a:schemeClr val="accent2"/>
                </a:solidFill>
                <a:latin typeface="Helvetica Neue"/>
                <a:ea typeface="Helvetica Neue"/>
                <a:cs typeface="Helvetica Neue"/>
                <a:sym typeface="Helvetica Neue"/>
              </a:defRPr>
            </a:pPr>
            <a:r>
              <a:t>Lecture 8—PRIMORDIAL NUCLEOSYNTHESIS</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5" name="Introduction to Cosmology (continued)"/>
          <p:cNvSpPr txBox="1"/>
          <p:nvPr>
            <p:ph type="title"/>
          </p:nvPr>
        </p:nvSpPr>
        <p:spPr>
          <a:prstGeom prst="rect">
            <a:avLst/>
          </a:prstGeom>
        </p:spPr>
        <p:txBody>
          <a:bodyPr/>
          <a:lstStyle>
            <a:lvl1pPr>
              <a:lnSpc>
                <a:spcPct val="100000"/>
              </a:lnSpc>
              <a:defRPr b="1" sz="2800">
                <a:solidFill>
                  <a:schemeClr val="accent2"/>
                </a:solidFill>
                <a:latin typeface="Helvetica Neue"/>
                <a:ea typeface="Helvetica Neue"/>
                <a:cs typeface="Helvetica Neue"/>
                <a:sym typeface="Helvetica Neue"/>
              </a:defRPr>
            </a:lvl1pPr>
          </a:lstStyle>
          <a:p>
            <a:pPr/>
            <a:r>
              <a:t>Introduction to Cosmology (continued)</a:t>
            </a:r>
          </a:p>
        </p:txBody>
      </p:sp>
      <p:sp>
        <p:nvSpPr>
          <p:cNvPr id="86" name="Lecture 9—RECOMBINATION AND THE COSMIC MICROWAVE BACKGROUND…"/>
          <p:cNvSpPr txBox="1"/>
          <p:nvPr>
            <p:ph type="body" idx="1"/>
          </p:nvPr>
        </p:nvSpPr>
        <p:spPr>
          <a:xfrm>
            <a:off x="611187" y="1602882"/>
            <a:ext cx="8769351" cy="5222727"/>
          </a:xfrm>
          <a:prstGeom prst="rect">
            <a:avLst/>
          </a:prstGeom>
        </p:spPr>
        <p:txBody>
          <a:bodyPr/>
          <a:lstStyle/>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r>
              <a:t>Lecture 9—RECOMBINATION AND THE COSMIC MICROWAVE BACKGROUND</a:t>
            </a:r>
          </a:p>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p>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r>
              <a:t>Lecture 10—</a:t>
            </a:r>
            <a:r>
              <a:rPr u="sng"/>
              <a:t>FLUCTUATIONS IN THE COSMIC MICROWAVE BACKGROUND</a:t>
            </a:r>
            <a:r>
              <a:rPr u="sng">
                <a:solidFill>
                  <a:schemeClr val="accent6">
                    <a:satOff val="-35873"/>
                    <a:lumOff val="-12431"/>
                  </a:schemeClr>
                </a:solidFill>
              </a:rPr>
              <a:t>***</a:t>
            </a:r>
          </a:p>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p>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r>
              <a:t>Lecture 11—THE INTERGALACTIC MEDIUM</a:t>
            </a:r>
          </a:p>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p>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r>
              <a:t>Lecture 12—PHYSICAL PROPERTIES OF LYMAN ALPHA FOREST CLOUDS</a:t>
            </a:r>
          </a:p>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p>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r>
              <a:t>Lecture 13—COSMOLOGICAL IMPLICATIONS OF THE LYMAN ALPHA FOREST</a:t>
            </a:r>
          </a:p>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p>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r>
              <a:t>Lecture 14—</a:t>
            </a:r>
            <a:r>
              <a:rPr u="sng"/>
              <a:t>LARGE SCALE STRUCTURE</a:t>
            </a:r>
            <a:r>
              <a:rPr u="sng">
                <a:solidFill>
                  <a:schemeClr val="accent6">
                    <a:satOff val="-35873"/>
                    <a:lumOff val="-12431"/>
                  </a:schemeClr>
                </a:solidFill>
              </a:rPr>
              <a:t>***</a:t>
            </a:r>
            <a:endParaRPr u="sng"/>
          </a:p>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p>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r>
              <a:t>Lecture 15—CLUSTERS OF GALAXIES: SPHERICAL COLLAPSE AND VIRIALIZATION</a:t>
            </a:r>
          </a:p>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p>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r>
              <a:t>Lecture 16—DARK MATTER</a:t>
            </a:r>
          </a:p>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p>
          <a:p>
            <a:pPr marL="678941" indent="-678941" defTabSz="452627">
              <a:lnSpc>
                <a:spcPct val="100000"/>
              </a:lnSpc>
              <a:spcBef>
                <a:spcPts val="0"/>
              </a:spcBef>
              <a:defRPr sz="1782">
                <a:solidFill>
                  <a:schemeClr val="accent2"/>
                </a:solidFill>
                <a:latin typeface="Helvetica Neue"/>
                <a:ea typeface="Helvetica Neue"/>
                <a:cs typeface="Helvetica Neue"/>
                <a:sym typeface="Helvetica Neue"/>
              </a:defRPr>
            </a:pPr>
            <a:r>
              <a:t>Lecture 17—THE COSMIC DISTANCE LADDER</a:t>
            </a:r>
          </a:p>
          <a:p>
            <a:pPr marL="678941" indent="-678941" defTabSz="452627">
              <a:lnSpc>
                <a:spcPct val="100000"/>
              </a:lnSpc>
              <a:spcBef>
                <a:spcPts val="0"/>
              </a:spcBef>
              <a:defRPr sz="1782">
                <a:solidFill>
                  <a:schemeClr val="accent6">
                    <a:satOff val="-35873"/>
                    <a:lumOff val="-12431"/>
                  </a:schemeClr>
                </a:solidFill>
                <a:latin typeface="Helvetica Neue"/>
                <a:ea typeface="Helvetica Neue"/>
                <a:cs typeface="Helvetica Neue"/>
                <a:sym typeface="Helvetica Neue"/>
              </a:defRPr>
            </a:pPr>
            <a:r>
              <a:t>______________________________________</a:t>
            </a:r>
          </a:p>
          <a:p>
            <a:pPr marL="678941" indent="-678941" defTabSz="452627">
              <a:lnSpc>
                <a:spcPct val="100000"/>
              </a:lnSpc>
              <a:spcBef>
                <a:spcPts val="0"/>
              </a:spcBef>
              <a:defRPr sz="1782">
                <a:solidFill>
                  <a:schemeClr val="accent6"/>
                </a:solidFill>
                <a:latin typeface="Helvetica Neue"/>
                <a:ea typeface="Helvetica Neue"/>
                <a:cs typeface="Helvetica Neue"/>
                <a:sym typeface="Helvetica Neue"/>
              </a:defRPr>
            </a:pPr>
            <a:r>
              <a:t>***Particularly relevant for this presentation</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88" name="Image" descr="Image"/>
          <p:cNvPicPr>
            <a:picLocks noChangeAspect="1"/>
          </p:cNvPicPr>
          <p:nvPr/>
        </p:nvPicPr>
        <p:blipFill>
          <a:blip r:embed="rId2">
            <a:extLst/>
          </a:blip>
          <a:stretch>
            <a:fillRect/>
          </a:stretch>
        </p:blipFill>
        <p:spPr>
          <a:xfrm>
            <a:off x="-82550" y="664393"/>
            <a:ext cx="10071100" cy="6227714"/>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a:themeElements>
    <a:clrScheme name="Office">
      <a:dk1>
        <a:srgbClr val="000000"/>
      </a:dk1>
      <a:lt1>
        <a:srgbClr val="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Helvetica"/>
        <a:ea typeface="Helvetica"/>
        <a:cs typeface="Helvetica"/>
      </a:majorFont>
      <a:minorFont>
        <a:latin typeface="Times New Roman"/>
        <a:ea typeface="Times New Roman"/>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a:themeElements>
    <a:clrScheme name="Office">
      <a:dk1>
        <a:srgbClr val="000000"/>
      </a:dk1>
      <a:lt1>
        <a:srgbClr val="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Helvetica"/>
        <a:ea typeface="Helvetica"/>
        <a:cs typeface="Helvetica"/>
      </a:majorFont>
      <a:minorFont>
        <a:latin typeface="Times New Roman"/>
        <a:ea typeface="Times New Roman"/>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93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