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7"/>
    <p:restoredTop sz="94694"/>
  </p:normalViewPr>
  <p:slideViewPr>
    <p:cSldViewPr snapToGrid="0" showGuides="1">
      <p:cViewPr varScale="1">
        <p:scale>
          <a:sx n="58" d="100"/>
          <a:sy n="58" d="100"/>
        </p:scale>
        <p:origin x="1816" y="23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2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571499"/>
            <a:ext cx="18087179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9587865" y="571500"/>
            <a:ext cx="4719146" cy="14351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1000"/>
              </a:spcBef>
              <a:buSzTx/>
              <a:buNone/>
              <a:defRPr sz="3500" b="1"/>
            </a:lvl1pPr>
          </a:lstStyle>
          <a:p>
            <a:r>
              <a:t>Slide Subtitle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029865"/>
            <a:ext cx="21971000" cy="9474651"/>
          </a:xfrm>
          <a:prstGeom prst="rect">
            <a:avLst/>
          </a:prstGeom>
        </p:spPr>
        <p:txBody>
          <a:bodyPr/>
          <a:lstStyle>
            <a:lvl1pPr marL="762000" indent="-381000">
              <a:lnSpc>
                <a:spcPct val="100000"/>
              </a:lnSpc>
              <a:spcBef>
                <a:spcPts val="1000"/>
              </a:spcBef>
              <a:defRPr sz="3000"/>
            </a:lvl1pPr>
            <a:lvl2pPr marL="1524000" indent="-508000">
              <a:lnSpc>
                <a:spcPct val="100000"/>
              </a:lnSpc>
              <a:spcBef>
                <a:spcPts val="1000"/>
              </a:spcBef>
              <a:buChar char="-"/>
              <a:defRPr sz="2500"/>
            </a:lvl2pPr>
            <a:lvl3pPr>
              <a:lnSpc>
                <a:spcPct val="100000"/>
              </a:lnSpc>
              <a:spcBef>
                <a:spcPts val="1000"/>
              </a:spcBef>
              <a:defRPr sz="2000"/>
            </a:lvl3pPr>
            <a:lvl4pPr>
              <a:lnSpc>
                <a:spcPct val="100000"/>
              </a:lnSpc>
              <a:spcBef>
                <a:spcPts val="1000"/>
              </a:spcBef>
              <a:defRPr sz="2000"/>
            </a:lvl4pPr>
            <a:lvl5pPr>
              <a:lnSpc>
                <a:spcPct val="100000"/>
              </a:lnSpc>
              <a:spcBef>
                <a:spcPts val="1000"/>
              </a:spcBef>
              <a:defRPr sz="200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Bowl of salad with fried rice, boiled eggs, and chopsticks"/>
          <p:cNvSpPr>
            <a:spLocks noGrp="1"/>
          </p:cNvSpPr>
          <p:nvPr>
            <p:ph type="pic" sz="quarter" idx="22"/>
          </p:nvPr>
        </p:nvSpPr>
        <p:spPr>
          <a:xfrm>
            <a:off x="16758227" y="7946189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61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of your top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of your topic</a:t>
            </a:r>
          </a:p>
        </p:txBody>
      </p:sp>
      <p:sp>
        <p:nvSpPr>
          <p:cNvPr id="83" name="[Your name]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t>[Your name]</a:t>
            </a:r>
          </a:p>
          <a:p>
            <a:pPr>
              <a:spcBef>
                <a:spcPts val="0"/>
              </a:spcBef>
            </a:pPr>
            <a:r>
              <a:t>([Affiliation])</a:t>
            </a:r>
          </a:p>
        </p:txBody>
      </p:sp>
      <p:sp>
        <p:nvSpPr>
          <p:cNvPr id="84" name="[A brief explanation of your topic]…"/>
          <p:cNvSpPr txBox="1">
            <a:spLocks noGrp="1"/>
          </p:cNvSpPr>
          <p:nvPr>
            <p:ph type="body" idx="1"/>
          </p:nvPr>
        </p:nvSpPr>
        <p:spPr>
          <a:xfrm>
            <a:off x="1206500" y="2156315"/>
            <a:ext cx="21971000" cy="1116007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0"/>
              </a:spcBef>
              <a:buSzTx/>
              <a:buNone/>
              <a:defRPr b="1"/>
            </a:pPr>
            <a:r>
              <a:rPr dirty="0"/>
              <a:t>[A brief explanation of your topic]</a:t>
            </a:r>
          </a:p>
          <a:p>
            <a:pPr marL="0" indent="0">
              <a:spcBef>
                <a:spcPts val="2000"/>
              </a:spcBef>
              <a:buSzTx/>
              <a:buNone/>
            </a:pPr>
            <a:r>
              <a:rPr b="1" dirty="0"/>
              <a:t>Goal in this workshop</a:t>
            </a:r>
            <a:r>
              <a:rPr dirty="0"/>
              <a:t>: [write your goal]</a:t>
            </a:r>
          </a:p>
          <a:p>
            <a:pPr marL="0" indent="0">
              <a:spcBef>
                <a:spcPts val="2000"/>
              </a:spcBef>
              <a:buSzTx/>
              <a:buNone/>
              <a:defRPr b="1"/>
            </a:pPr>
            <a:r>
              <a:rPr dirty="0"/>
              <a:t>My To-Do List</a:t>
            </a:r>
          </a:p>
          <a:p>
            <a:pPr>
              <a:spcBef>
                <a:spcPts val="1500"/>
              </a:spcBef>
            </a:pPr>
            <a:r>
              <a:rPr dirty="0"/>
              <a:t>to-do A</a:t>
            </a:r>
          </a:p>
          <a:p>
            <a:pPr>
              <a:spcBef>
                <a:spcPts val="1500"/>
              </a:spcBef>
            </a:pPr>
            <a:r>
              <a:rPr dirty="0"/>
              <a:t>to-do B</a:t>
            </a:r>
          </a:p>
          <a:p>
            <a:pPr lvl="1">
              <a:spcBef>
                <a:spcPts val="1500"/>
              </a:spcBef>
              <a:defRPr sz="3000"/>
            </a:pPr>
            <a:r>
              <a:rPr dirty="0"/>
              <a:t>detailed bullets A</a:t>
            </a:r>
          </a:p>
          <a:p>
            <a:pPr lvl="1">
              <a:spcBef>
                <a:spcPts val="1500"/>
              </a:spcBef>
              <a:defRPr sz="3000"/>
            </a:pPr>
            <a:r>
              <a:rPr dirty="0"/>
              <a:t>detailed bullets B</a:t>
            </a:r>
          </a:p>
          <a:p>
            <a:pPr>
              <a:spcBef>
                <a:spcPts val="1500"/>
              </a:spcBef>
            </a:pPr>
            <a:r>
              <a:rPr dirty="0"/>
              <a:t>to-do C</a:t>
            </a:r>
          </a:p>
          <a:p>
            <a:pPr>
              <a:spcBef>
                <a:spcPts val="1500"/>
              </a:spcBef>
            </a:pPr>
            <a:r>
              <a:rPr dirty="0"/>
              <a:t>to-do D</a:t>
            </a:r>
          </a:p>
          <a:p>
            <a:pPr>
              <a:spcBef>
                <a:spcPts val="1500"/>
              </a:spcBef>
            </a:pPr>
            <a:r>
              <a:rPr dirty="0"/>
              <a:t>to-do E</a:t>
            </a:r>
          </a:p>
        </p:txBody>
      </p:sp>
      <p:pic>
        <p:nvPicPr>
          <p:cNvPr id="85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t="4437" b="4437"/>
          <a:stretch>
            <a:fillRect/>
          </a:stretch>
        </p:blipFill>
        <p:spPr>
          <a:xfrm>
            <a:off x="16758227" y="7438189"/>
            <a:ext cx="7423448" cy="5410201"/>
          </a:xfrm>
          <a:prstGeom prst="rect">
            <a:avLst/>
          </a:prstGeom>
        </p:spPr>
      </p:pic>
      <p:sp>
        <p:nvSpPr>
          <p:cNvPr id="86" name="Towards ← put it if you want"/>
          <p:cNvSpPr txBox="1"/>
          <p:nvPr/>
        </p:nvSpPr>
        <p:spPr>
          <a:xfrm>
            <a:off x="1206500" y="190058"/>
            <a:ext cx="4153853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Towards ← put it if you want</a:t>
            </a:r>
          </a:p>
        </p:txBody>
      </p:sp>
      <p:sp>
        <p:nvSpPr>
          <p:cNvPr id="87" name="A figure for an explanation if needed."/>
          <p:cNvSpPr txBox="1"/>
          <p:nvPr/>
        </p:nvSpPr>
        <p:spPr>
          <a:xfrm>
            <a:off x="17068813" y="12946605"/>
            <a:ext cx="680237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="1"/>
            </a:lvl1pPr>
          </a:lstStyle>
          <a:p>
            <a:r>
              <a:t>A figure for an explanation if needed.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553D59A-2EC7-073C-DD4E-996393B73387}"/>
              </a:ext>
            </a:extLst>
          </p:cNvPr>
          <p:cNvCxnSpPr>
            <a:cxnSpLocks/>
          </p:cNvCxnSpPr>
          <p:nvPr/>
        </p:nvCxnSpPr>
        <p:spPr>
          <a:xfrm>
            <a:off x="1206500" y="2787805"/>
            <a:ext cx="2116284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Detection efficiency using cosmic ray data"/>
          <p:cNvSpPr txBox="1">
            <a:spLocks noGrp="1"/>
          </p:cNvSpPr>
          <p:nvPr>
            <p:ph type="title"/>
          </p:nvPr>
        </p:nvSpPr>
        <p:spPr>
          <a:xfrm>
            <a:off x="1206500" y="571500"/>
            <a:ext cx="18087179" cy="1434949"/>
          </a:xfrm>
          <a:prstGeom prst="rect">
            <a:avLst/>
          </a:prstGeom>
        </p:spPr>
        <p:txBody>
          <a:bodyPr/>
          <a:lstStyle>
            <a:lvl1pPr defTabSz="2072588">
              <a:defRPr sz="7225" spc="-144"/>
            </a:lvl1pPr>
          </a:lstStyle>
          <a:p>
            <a:r>
              <a:t>Detection efficiency using cosmic ray data</a:t>
            </a:r>
          </a:p>
        </p:txBody>
      </p:sp>
      <p:sp>
        <p:nvSpPr>
          <p:cNvPr id="90" name="Genki Nukazuka…"/>
          <p:cNvSpPr txBox="1">
            <a:spLocks noGrp="1"/>
          </p:cNvSpPr>
          <p:nvPr>
            <p:ph type="body" idx="21"/>
          </p:nvPr>
        </p:nvSpPr>
        <p:spPr>
          <a:xfrm>
            <a:off x="19587866" y="571500"/>
            <a:ext cx="4719145" cy="143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t>Genki Nukazuka</a:t>
            </a:r>
          </a:p>
          <a:p>
            <a:pPr>
              <a:spcBef>
                <a:spcPts val="0"/>
              </a:spcBef>
            </a:pPr>
            <a:r>
              <a:t>(RIKEN/RBRC)</a:t>
            </a:r>
          </a:p>
        </p:txBody>
      </p:sp>
      <p:sp>
        <p:nvSpPr>
          <p:cNvPr id="91" name="Determination of detection efficiency of INTT using cosmic ray data as a function of half-ladder/chip/channel.…"/>
          <p:cNvSpPr txBox="1">
            <a:spLocks noGrp="1"/>
          </p:cNvSpPr>
          <p:nvPr>
            <p:ph type="body" idx="1"/>
          </p:nvPr>
        </p:nvSpPr>
        <p:spPr>
          <a:xfrm>
            <a:off x="1206499" y="2158558"/>
            <a:ext cx="21971001" cy="1141002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0"/>
              </a:spcBef>
              <a:buSzTx/>
              <a:buNone/>
              <a:defRPr b="1"/>
            </a:pPr>
            <a:r>
              <a:t>Determination of detection efficiency of INTT using cosmic ray data as a function of half-ladder/chip/channel.</a:t>
            </a:r>
          </a:p>
          <a:p>
            <a:pPr marL="0" indent="0">
              <a:spcBef>
                <a:spcPts val="2000"/>
              </a:spcBef>
              <a:buSzTx/>
              <a:buNone/>
            </a:pPr>
            <a:r>
              <a:rPr b="1"/>
              <a:t>Goal in this workshop</a:t>
            </a:r>
            <a:r>
              <a:t>: Checking data, Migration to Fun4All framework, stability check of runs</a:t>
            </a:r>
          </a:p>
          <a:p>
            <a:pPr marL="0" indent="0">
              <a:spcBef>
                <a:spcPts val="2000"/>
              </a:spcBef>
              <a:buSzTx/>
              <a:buNone/>
              <a:defRPr b="1"/>
            </a:pPr>
            <a:r>
              <a:t>My To-Do List</a:t>
            </a:r>
          </a:p>
          <a:p>
            <a:pPr>
              <a:spcBef>
                <a:spcPts val="1500"/>
              </a:spcBef>
            </a:pPr>
            <a:r>
              <a:t>Checking whether all cosmic ray data was transferred to the SDCC storage</a:t>
            </a:r>
          </a:p>
          <a:p>
            <a:pPr>
              <a:spcBef>
                <a:spcPts val="1500"/>
              </a:spcBef>
            </a:pPr>
            <a:r>
              <a:t>Processing all cosmic ray data with the latest decoder (DST production?)</a:t>
            </a:r>
          </a:p>
          <a:p>
            <a:pPr>
              <a:spcBef>
                <a:spcPts val="1500"/>
              </a:spcBef>
            </a:pPr>
            <a:r>
              <a:t>Running a sample Fun4All macro</a:t>
            </a:r>
          </a:p>
          <a:p>
            <a:pPr>
              <a:spcBef>
                <a:spcPts val="1500"/>
              </a:spcBef>
            </a:pPr>
            <a:r>
              <a:t>A very simple analysis within the Fun4All framework (with the input of the event-base TTree or DST?)</a:t>
            </a:r>
          </a:p>
          <a:p>
            <a:pPr lvl="1">
              <a:spcBef>
                <a:spcPts val="1500"/>
              </a:spcBef>
              <a:defRPr sz="3000"/>
            </a:pPr>
            <a:r>
              <a:t>Giving INTT hits, clustering, converting clusters to hits (in the sPHENIX tracking framework?)</a:t>
            </a:r>
          </a:p>
          <a:p>
            <a:pPr lvl="1">
              <a:spcBef>
                <a:spcPts val="1500"/>
              </a:spcBef>
              <a:defRPr sz="3000"/>
            </a:pPr>
            <a:r>
              <a:t>Applying a hot channel map</a:t>
            </a:r>
          </a:p>
          <a:p>
            <a:pPr lvl="1">
              <a:spcBef>
                <a:spcPts val="1500"/>
              </a:spcBef>
              <a:defRPr sz="3000"/>
            </a:pPr>
            <a:r>
              <a:t>Applying the latest geometry correction from the survey data</a:t>
            </a:r>
          </a:p>
          <a:p>
            <a:pPr lvl="1">
              <a:spcBef>
                <a:spcPts val="1500"/>
              </a:spcBef>
              <a:defRPr sz="3000"/>
            </a:pPr>
            <a:r>
              <a:t>Checking hit position distribution (x, y, z)</a:t>
            </a:r>
          </a:p>
          <a:p>
            <a:pPr lvl="1">
              <a:spcBef>
                <a:spcPts val="1500"/>
              </a:spcBef>
              <a:defRPr sz="3000"/>
            </a:pPr>
            <a:r>
              <a:t>Checking ADC distribution</a:t>
            </a:r>
          </a:p>
          <a:p>
            <a:pPr>
              <a:spcBef>
                <a:spcPts val="1500"/>
              </a:spcBef>
            </a:pPr>
            <a:r>
              <a:t>Event selections for finding cosmic track</a:t>
            </a:r>
          </a:p>
          <a:p>
            <a:pPr>
              <a:spcBef>
                <a:spcPts val="1500"/>
              </a:spcBef>
            </a:pPr>
            <a:r>
              <a:t>A study using reconstructed cosmic tracks</a:t>
            </a:r>
          </a:p>
          <a:p>
            <a:pPr marL="1625600" lvl="1" indent="-609600">
              <a:spcBef>
                <a:spcPts val="1500"/>
              </a:spcBef>
              <a:defRPr sz="3000"/>
            </a:pPr>
            <a:r>
              <a:t>Checking angle (both θ and φ) distributions</a:t>
            </a:r>
          </a:p>
          <a:p>
            <a:pPr marL="1625600" lvl="1" indent="-609600">
              <a:spcBef>
                <a:spcPts val="1500"/>
              </a:spcBef>
              <a:defRPr sz="3000"/>
            </a:pPr>
            <a:r>
              <a:t>Checking cluster size distribution</a:t>
            </a:r>
          </a:p>
        </p:txBody>
      </p:sp>
      <p:sp>
        <p:nvSpPr>
          <p:cNvPr id="92" name="Towards"/>
          <p:cNvSpPr txBox="1"/>
          <p:nvPr/>
        </p:nvSpPr>
        <p:spPr>
          <a:xfrm>
            <a:off x="1206500" y="190058"/>
            <a:ext cx="1301750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Towards</a:t>
            </a:r>
          </a:p>
        </p:txBody>
      </p:sp>
      <p:pic>
        <p:nvPicPr>
          <p:cNvPr id="93" name="Bowl of salad with fried rice, boiled eggs, and chopsticks" descr="Bowl of salad with fried rice, boiled eggs, and chopsticks"/>
          <p:cNvPicPr>
            <a:picLocks noChangeAspect="1"/>
          </p:cNvPicPr>
          <p:nvPr/>
        </p:nvPicPr>
        <p:blipFill>
          <a:blip r:embed="rId2"/>
          <a:srcRect t="4437" b="4437"/>
          <a:stretch>
            <a:fillRect/>
          </a:stretch>
        </p:blipFill>
        <p:spPr>
          <a:xfrm>
            <a:off x="16758226" y="7438189"/>
            <a:ext cx="7423449" cy="541020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A figure for an explanation if needed."/>
          <p:cNvSpPr txBox="1"/>
          <p:nvPr/>
        </p:nvSpPr>
        <p:spPr>
          <a:xfrm>
            <a:off x="17068813" y="12946605"/>
            <a:ext cx="680237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="1"/>
            </a:lvl1pPr>
          </a:lstStyle>
          <a:p>
            <a:r>
              <a:t>A figure for an explanation if needed.</a:t>
            </a:r>
          </a:p>
        </p:txBody>
      </p:sp>
      <p:sp>
        <p:nvSpPr>
          <p:cNvPr id="95" name="EXAMPLE"/>
          <p:cNvSpPr txBox="1"/>
          <p:nvPr/>
        </p:nvSpPr>
        <p:spPr>
          <a:xfrm rot="19800000">
            <a:off x="3573960" y="5698108"/>
            <a:ext cx="17472661" cy="454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0">
                <a:solidFill>
                  <a:schemeClr val="accent5">
                    <a:hueOff val="-152895"/>
                    <a:lumOff val="12368"/>
                    <a:alpha val="48281"/>
                  </a:schemeClr>
                </a:solidFill>
              </a:defRPr>
            </a:lvl1pPr>
          </a:lstStyle>
          <a:p>
            <a:r>
              <a:t>EXAMPLE</a:t>
            </a: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DFEFD96-A7A9-90AE-CF62-21F9D4CF52CF}"/>
              </a:ext>
            </a:extLst>
          </p:cNvPr>
          <p:cNvCxnSpPr>
            <a:cxnSpLocks/>
          </p:cNvCxnSpPr>
          <p:nvPr/>
        </p:nvCxnSpPr>
        <p:spPr>
          <a:xfrm>
            <a:off x="1206500" y="2787805"/>
            <a:ext cx="2116284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Macintosh PowerPoint</Application>
  <PresentationFormat>ユーザー設定</PresentationFormat>
  <Paragraphs>37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Helvetica Neue</vt:lpstr>
      <vt:lpstr>21_BasicWhite</vt:lpstr>
      <vt:lpstr>Title of your topic</vt:lpstr>
      <vt:lpstr>Detection efficiency using cosmic ray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topic</dc:title>
  <cp:lastModifiedBy>Genki Nukazuka</cp:lastModifiedBy>
  <cp:revision>1</cp:revision>
  <dcterms:modified xsi:type="dcterms:W3CDTF">2023-10-16T21:07:38Z</dcterms:modified>
</cp:coreProperties>
</file>