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4" r:id="rId7"/>
    <p:sldId id="267" r:id="rId8"/>
    <p:sldId id="262" r:id="rId9"/>
    <p:sldId id="266" r:id="rId10"/>
    <p:sldId id="272" r:id="rId11"/>
    <p:sldId id="261" r:id="rId12"/>
    <p:sldId id="265" r:id="rId13"/>
    <p:sldId id="268" r:id="rId14"/>
    <p:sldId id="270" r:id="rId15"/>
    <p:sldId id="273" r:id="rId16"/>
    <p:sldId id="274" r:id="rId1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秋葉康之" initials="秋葉康之" lastIdx="0" clrIdx="0">
    <p:extLst>
      <p:ext uri="{19B8F6BF-5375-455C-9EA6-DF929625EA0E}">
        <p15:presenceInfo xmlns:p15="http://schemas.microsoft.com/office/powerpoint/2012/main" userId="9c6e43987ba41fc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1025" y="31"/>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A3181C-7619-45FC-82A6-C8AF0FBA7FD6}"/>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D52B956-9957-45AD-9D15-1329A24F6C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F806539-10C6-40BB-AE30-388CCB8FE039}"/>
              </a:ext>
            </a:extLst>
          </p:cNvPr>
          <p:cNvSpPr>
            <a:spLocks noGrp="1"/>
          </p:cNvSpPr>
          <p:nvPr>
            <p:ph type="dt" sz="half" idx="10"/>
          </p:nvPr>
        </p:nvSpPr>
        <p:spPr/>
        <p:txBody>
          <a:bodyPr/>
          <a:lstStyle/>
          <a:p>
            <a:fld id="{8C8F4D1E-F291-444F-8F32-3F16D61688F6}" type="datetimeFigureOut">
              <a:rPr kumimoji="1" lang="ja-JP" altLang="en-US" smtClean="0"/>
              <a:t>2023/11/7</a:t>
            </a:fld>
            <a:endParaRPr kumimoji="1" lang="ja-JP" altLang="en-US"/>
          </a:p>
        </p:txBody>
      </p:sp>
      <p:sp>
        <p:nvSpPr>
          <p:cNvPr id="5" name="フッター プレースホルダー 4">
            <a:extLst>
              <a:ext uri="{FF2B5EF4-FFF2-40B4-BE49-F238E27FC236}">
                <a16:creationId xmlns:a16="http://schemas.microsoft.com/office/drawing/2014/main" id="{4DEFF429-D4B4-4A67-9FFD-12B54518A1C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0D3B357-98EB-49D5-919B-972D018C0F53}"/>
              </a:ext>
            </a:extLst>
          </p:cNvPr>
          <p:cNvSpPr>
            <a:spLocks noGrp="1"/>
          </p:cNvSpPr>
          <p:nvPr>
            <p:ph type="sldNum" sz="quarter" idx="12"/>
          </p:nvPr>
        </p:nvSpPr>
        <p:spPr/>
        <p:txBody>
          <a:bodyPr/>
          <a:lstStyle/>
          <a:p>
            <a:fld id="{4955F823-7EBA-4820-916E-91A16B058990}" type="slidenum">
              <a:rPr kumimoji="1" lang="ja-JP" altLang="en-US" smtClean="0"/>
              <a:t>‹#›</a:t>
            </a:fld>
            <a:endParaRPr kumimoji="1" lang="ja-JP" altLang="en-US"/>
          </a:p>
        </p:txBody>
      </p:sp>
    </p:spTree>
    <p:extLst>
      <p:ext uri="{BB962C8B-B14F-4D97-AF65-F5344CB8AC3E}">
        <p14:creationId xmlns:p14="http://schemas.microsoft.com/office/powerpoint/2010/main" val="3505168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ACE353-5E05-4B48-A59A-58EB65FF9FD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4F3D435-BED6-4C8C-8602-A431C9CABED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A6CCBAE-88C7-47C8-9E39-555A5BB53632}"/>
              </a:ext>
            </a:extLst>
          </p:cNvPr>
          <p:cNvSpPr>
            <a:spLocks noGrp="1"/>
          </p:cNvSpPr>
          <p:nvPr>
            <p:ph type="dt" sz="half" idx="10"/>
          </p:nvPr>
        </p:nvSpPr>
        <p:spPr/>
        <p:txBody>
          <a:bodyPr/>
          <a:lstStyle/>
          <a:p>
            <a:fld id="{8C8F4D1E-F291-444F-8F32-3F16D61688F6}" type="datetimeFigureOut">
              <a:rPr kumimoji="1" lang="ja-JP" altLang="en-US" smtClean="0"/>
              <a:t>2023/11/7</a:t>
            </a:fld>
            <a:endParaRPr kumimoji="1" lang="ja-JP" altLang="en-US"/>
          </a:p>
        </p:txBody>
      </p:sp>
      <p:sp>
        <p:nvSpPr>
          <p:cNvPr id="5" name="フッター プレースホルダー 4">
            <a:extLst>
              <a:ext uri="{FF2B5EF4-FFF2-40B4-BE49-F238E27FC236}">
                <a16:creationId xmlns:a16="http://schemas.microsoft.com/office/drawing/2014/main" id="{D7C2D75D-6E85-4F62-A33E-E511CEE42BB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C7A3684-ED51-4934-AAD7-31B78846E2C0}"/>
              </a:ext>
            </a:extLst>
          </p:cNvPr>
          <p:cNvSpPr>
            <a:spLocks noGrp="1"/>
          </p:cNvSpPr>
          <p:nvPr>
            <p:ph type="sldNum" sz="quarter" idx="12"/>
          </p:nvPr>
        </p:nvSpPr>
        <p:spPr/>
        <p:txBody>
          <a:bodyPr/>
          <a:lstStyle/>
          <a:p>
            <a:fld id="{4955F823-7EBA-4820-916E-91A16B058990}" type="slidenum">
              <a:rPr kumimoji="1" lang="ja-JP" altLang="en-US" smtClean="0"/>
              <a:t>‹#›</a:t>
            </a:fld>
            <a:endParaRPr kumimoji="1" lang="ja-JP" altLang="en-US"/>
          </a:p>
        </p:txBody>
      </p:sp>
    </p:spTree>
    <p:extLst>
      <p:ext uri="{BB962C8B-B14F-4D97-AF65-F5344CB8AC3E}">
        <p14:creationId xmlns:p14="http://schemas.microsoft.com/office/powerpoint/2010/main" val="2309169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E0C1318-B17E-467B-B461-294E6E41371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438C8AD-13DF-48F4-B77A-D55381041E3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3707543-2448-4A98-A037-B8E1A7EBC030}"/>
              </a:ext>
            </a:extLst>
          </p:cNvPr>
          <p:cNvSpPr>
            <a:spLocks noGrp="1"/>
          </p:cNvSpPr>
          <p:nvPr>
            <p:ph type="dt" sz="half" idx="10"/>
          </p:nvPr>
        </p:nvSpPr>
        <p:spPr/>
        <p:txBody>
          <a:bodyPr/>
          <a:lstStyle/>
          <a:p>
            <a:fld id="{8C8F4D1E-F291-444F-8F32-3F16D61688F6}" type="datetimeFigureOut">
              <a:rPr kumimoji="1" lang="ja-JP" altLang="en-US" smtClean="0"/>
              <a:t>2023/11/7</a:t>
            </a:fld>
            <a:endParaRPr kumimoji="1" lang="ja-JP" altLang="en-US"/>
          </a:p>
        </p:txBody>
      </p:sp>
      <p:sp>
        <p:nvSpPr>
          <p:cNvPr id="5" name="フッター プレースホルダー 4">
            <a:extLst>
              <a:ext uri="{FF2B5EF4-FFF2-40B4-BE49-F238E27FC236}">
                <a16:creationId xmlns:a16="http://schemas.microsoft.com/office/drawing/2014/main" id="{FA0E8DE7-A0BB-46CC-8263-2D4E71D00B9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3E175E3-857B-41A3-AA47-91F9D32ADE1F}"/>
              </a:ext>
            </a:extLst>
          </p:cNvPr>
          <p:cNvSpPr>
            <a:spLocks noGrp="1"/>
          </p:cNvSpPr>
          <p:nvPr>
            <p:ph type="sldNum" sz="quarter" idx="12"/>
          </p:nvPr>
        </p:nvSpPr>
        <p:spPr/>
        <p:txBody>
          <a:bodyPr/>
          <a:lstStyle/>
          <a:p>
            <a:fld id="{4955F823-7EBA-4820-916E-91A16B058990}" type="slidenum">
              <a:rPr kumimoji="1" lang="ja-JP" altLang="en-US" smtClean="0"/>
              <a:t>‹#›</a:t>
            </a:fld>
            <a:endParaRPr kumimoji="1" lang="ja-JP" altLang="en-US"/>
          </a:p>
        </p:txBody>
      </p:sp>
    </p:spTree>
    <p:extLst>
      <p:ext uri="{BB962C8B-B14F-4D97-AF65-F5344CB8AC3E}">
        <p14:creationId xmlns:p14="http://schemas.microsoft.com/office/powerpoint/2010/main" val="1932720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BFCF01-E38B-4C52-9965-F6B91A79F89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962EFF4-07D8-41CD-9F08-C4D09E24F79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EAB6BC4-AEC3-4562-AE4D-A74045A8B3DC}"/>
              </a:ext>
            </a:extLst>
          </p:cNvPr>
          <p:cNvSpPr>
            <a:spLocks noGrp="1"/>
          </p:cNvSpPr>
          <p:nvPr>
            <p:ph type="dt" sz="half" idx="10"/>
          </p:nvPr>
        </p:nvSpPr>
        <p:spPr/>
        <p:txBody>
          <a:bodyPr/>
          <a:lstStyle/>
          <a:p>
            <a:fld id="{8C8F4D1E-F291-444F-8F32-3F16D61688F6}" type="datetimeFigureOut">
              <a:rPr kumimoji="1" lang="ja-JP" altLang="en-US" smtClean="0"/>
              <a:t>2023/11/7</a:t>
            </a:fld>
            <a:endParaRPr kumimoji="1" lang="ja-JP" altLang="en-US"/>
          </a:p>
        </p:txBody>
      </p:sp>
      <p:sp>
        <p:nvSpPr>
          <p:cNvPr id="5" name="フッター プレースホルダー 4">
            <a:extLst>
              <a:ext uri="{FF2B5EF4-FFF2-40B4-BE49-F238E27FC236}">
                <a16:creationId xmlns:a16="http://schemas.microsoft.com/office/drawing/2014/main" id="{41B1709B-F03A-4A3B-ADA1-AD9635C5218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A5FAFAA-8010-4AC7-83A7-5D2EDA3EF37B}"/>
              </a:ext>
            </a:extLst>
          </p:cNvPr>
          <p:cNvSpPr>
            <a:spLocks noGrp="1"/>
          </p:cNvSpPr>
          <p:nvPr>
            <p:ph type="sldNum" sz="quarter" idx="12"/>
          </p:nvPr>
        </p:nvSpPr>
        <p:spPr/>
        <p:txBody>
          <a:bodyPr/>
          <a:lstStyle/>
          <a:p>
            <a:fld id="{4955F823-7EBA-4820-916E-91A16B058990}" type="slidenum">
              <a:rPr kumimoji="1" lang="ja-JP" altLang="en-US" smtClean="0"/>
              <a:t>‹#›</a:t>
            </a:fld>
            <a:endParaRPr kumimoji="1" lang="ja-JP" altLang="en-US"/>
          </a:p>
        </p:txBody>
      </p:sp>
    </p:spTree>
    <p:extLst>
      <p:ext uri="{BB962C8B-B14F-4D97-AF65-F5344CB8AC3E}">
        <p14:creationId xmlns:p14="http://schemas.microsoft.com/office/powerpoint/2010/main" val="2268727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A3C8AD-2C56-48AA-BCF2-67460426C74D}"/>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96EC990-6DE1-4DF4-A560-4FEC9FF401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A279563-45B8-4374-BB86-1F991660B890}"/>
              </a:ext>
            </a:extLst>
          </p:cNvPr>
          <p:cNvSpPr>
            <a:spLocks noGrp="1"/>
          </p:cNvSpPr>
          <p:nvPr>
            <p:ph type="dt" sz="half" idx="10"/>
          </p:nvPr>
        </p:nvSpPr>
        <p:spPr/>
        <p:txBody>
          <a:bodyPr/>
          <a:lstStyle/>
          <a:p>
            <a:fld id="{8C8F4D1E-F291-444F-8F32-3F16D61688F6}" type="datetimeFigureOut">
              <a:rPr kumimoji="1" lang="ja-JP" altLang="en-US" smtClean="0"/>
              <a:t>2023/11/7</a:t>
            </a:fld>
            <a:endParaRPr kumimoji="1" lang="ja-JP" altLang="en-US"/>
          </a:p>
        </p:txBody>
      </p:sp>
      <p:sp>
        <p:nvSpPr>
          <p:cNvPr id="5" name="フッター プレースホルダー 4">
            <a:extLst>
              <a:ext uri="{FF2B5EF4-FFF2-40B4-BE49-F238E27FC236}">
                <a16:creationId xmlns:a16="http://schemas.microsoft.com/office/drawing/2014/main" id="{87B22290-6655-43FF-9868-C22A56A0F3D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B3B2E3E-D286-4E2B-B594-D6AF308B1436}"/>
              </a:ext>
            </a:extLst>
          </p:cNvPr>
          <p:cNvSpPr>
            <a:spLocks noGrp="1"/>
          </p:cNvSpPr>
          <p:nvPr>
            <p:ph type="sldNum" sz="quarter" idx="12"/>
          </p:nvPr>
        </p:nvSpPr>
        <p:spPr/>
        <p:txBody>
          <a:bodyPr/>
          <a:lstStyle/>
          <a:p>
            <a:fld id="{4955F823-7EBA-4820-916E-91A16B058990}" type="slidenum">
              <a:rPr kumimoji="1" lang="ja-JP" altLang="en-US" smtClean="0"/>
              <a:t>‹#›</a:t>
            </a:fld>
            <a:endParaRPr kumimoji="1" lang="ja-JP" altLang="en-US"/>
          </a:p>
        </p:txBody>
      </p:sp>
    </p:spTree>
    <p:extLst>
      <p:ext uri="{BB962C8B-B14F-4D97-AF65-F5344CB8AC3E}">
        <p14:creationId xmlns:p14="http://schemas.microsoft.com/office/powerpoint/2010/main" val="2910951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6E37DC-EB93-474E-B3CB-42C89F51FAF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5845A70-C276-4EE5-AF6B-16DE0ED57C3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A4CD2E7-6835-4C42-ABE2-E5C79E30D49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DBE9955-480E-4E37-9D45-605D5EF38A48}"/>
              </a:ext>
            </a:extLst>
          </p:cNvPr>
          <p:cNvSpPr>
            <a:spLocks noGrp="1"/>
          </p:cNvSpPr>
          <p:nvPr>
            <p:ph type="dt" sz="half" idx="10"/>
          </p:nvPr>
        </p:nvSpPr>
        <p:spPr/>
        <p:txBody>
          <a:bodyPr/>
          <a:lstStyle/>
          <a:p>
            <a:fld id="{8C8F4D1E-F291-444F-8F32-3F16D61688F6}" type="datetimeFigureOut">
              <a:rPr kumimoji="1" lang="ja-JP" altLang="en-US" smtClean="0"/>
              <a:t>2023/11/7</a:t>
            </a:fld>
            <a:endParaRPr kumimoji="1" lang="ja-JP" altLang="en-US"/>
          </a:p>
        </p:txBody>
      </p:sp>
      <p:sp>
        <p:nvSpPr>
          <p:cNvPr id="6" name="フッター プレースホルダー 5">
            <a:extLst>
              <a:ext uri="{FF2B5EF4-FFF2-40B4-BE49-F238E27FC236}">
                <a16:creationId xmlns:a16="http://schemas.microsoft.com/office/drawing/2014/main" id="{13D53FB8-3D93-4BEE-B7FD-7E45E30D8CF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0D9BA8C-9696-4274-A4BD-B2654F67E628}"/>
              </a:ext>
            </a:extLst>
          </p:cNvPr>
          <p:cNvSpPr>
            <a:spLocks noGrp="1"/>
          </p:cNvSpPr>
          <p:nvPr>
            <p:ph type="sldNum" sz="quarter" idx="12"/>
          </p:nvPr>
        </p:nvSpPr>
        <p:spPr/>
        <p:txBody>
          <a:bodyPr/>
          <a:lstStyle/>
          <a:p>
            <a:fld id="{4955F823-7EBA-4820-916E-91A16B058990}" type="slidenum">
              <a:rPr kumimoji="1" lang="ja-JP" altLang="en-US" smtClean="0"/>
              <a:t>‹#›</a:t>
            </a:fld>
            <a:endParaRPr kumimoji="1" lang="ja-JP" altLang="en-US"/>
          </a:p>
        </p:txBody>
      </p:sp>
    </p:spTree>
    <p:extLst>
      <p:ext uri="{BB962C8B-B14F-4D97-AF65-F5344CB8AC3E}">
        <p14:creationId xmlns:p14="http://schemas.microsoft.com/office/powerpoint/2010/main" val="1520826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440827-8C34-4DA9-8DB3-4A5A5F7901DF}"/>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F5628C5-A90A-493D-9C05-D1E3E2ECBE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9C8C472C-16AD-407E-A0BD-8FBE8BEC11B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9BD8FC2-4D0A-43D3-AD7B-9CDCB584D1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14CA966-520A-4326-B7ED-94B8BC0A786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333DF90-A88A-45D4-8A8C-3374AB116917}"/>
              </a:ext>
            </a:extLst>
          </p:cNvPr>
          <p:cNvSpPr>
            <a:spLocks noGrp="1"/>
          </p:cNvSpPr>
          <p:nvPr>
            <p:ph type="dt" sz="half" idx="10"/>
          </p:nvPr>
        </p:nvSpPr>
        <p:spPr/>
        <p:txBody>
          <a:bodyPr/>
          <a:lstStyle/>
          <a:p>
            <a:fld id="{8C8F4D1E-F291-444F-8F32-3F16D61688F6}" type="datetimeFigureOut">
              <a:rPr kumimoji="1" lang="ja-JP" altLang="en-US" smtClean="0"/>
              <a:t>2023/11/7</a:t>
            </a:fld>
            <a:endParaRPr kumimoji="1" lang="ja-JP" altLang="en-US"/>
          </a:p>
        </p:txBody>
      </p:sp>
      <p:sp>
        <p:nvSpPr>
          <p:cNvPr id="8" name="フッター プレースホルダー 7">
            <a:extLst>
              <a:ext uri="{FF2B5EF4-FFF2-40B4-BE49-F238E27FC236}">
                <a16:creationId xmlns:a16="http://schemas.microsoft.com/office/drawing/2014/main" id="{DCA56126-24A9-45EA-8488-0C015A52710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A955232-1C54-4200-B7BA-731006C3FB16}"/>
              </a:ext>
            </a:extLst>
          </p:cNvPr>
          <p:cNvSpPr>
            <a:spLocks noGrp="1"/>
          </p:cNvSpPr>
          <p:nvPr>
            <p:ph type="sldNum" sz="quarter" idx="12"/>
          </p:nvPr>
        </p:nvSpPr>
        <p:spPr/>
        <p:txBody>
          <a:bodyPr/>
          <a:lstStyle/>
          <a:p>
            <a:fld id="{4955F823-7EBA-4820-916E-91A16B058990}" type="slidenum">
              <a:rPr kumimoji="1" lang="ja-JP" altLang="en-US" smtClean="0"/>
              <a:t>‹#›</a:t>
            </a:fld>
            <a:endParaRPr kumimoji="1" lang="ja-JP" altLang="en-US"/>
          </a:p>
        </p:txBody>
      </p:sp>
    </p:spTree>
    <p:extLst>
      <p:ext uri="{BB962C8B-B14F-4D97-AF65-F5344CB8AC3E}">
        <p14:creationId xmlns:p14="http://schemas.microsoft.com/office/powerpoint/2010/main" val="3798572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42E900-7ACA-4348-95AF-2075EE05807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4A3F609-4C6B-49FB-989B-C63A749DC722}"/>
              </a:ext>
            </a:extLst>
          </p:cNvPr>
          <p:cNvSpPr>
            <a:spLocks noGrp="1"/>
          </p:cNvSpPr>
          <p:nvPr>
            <p:ph type="dt" sz="half" idx="10"/>
          </p:nvPr>
        </p:nvSpPr>
        <p:spPr/>
        <p:txBody>
          <a:bodyPr/>
          <a:lstStyle/>
          <a:p>
            <a:fld id="{8C8F4D1E-F291-444F-8F32-3F16D61688F6}" type="datetimeFigureOut">
              <a:rPr kumimoji="1" lang="ja-JP" altLang="en-US" smtClean="0"/>
              <a:t>2023/11/7</a:t>
            </a:fld>
            <a:endParaRPr kumimoji="1" lang="ja-JP" altLang="en-US"/>
          </a:p>
        </p:txBody>
      </p:sp>
      <p:sp>
        <p:nvSpPr>
          <p:cNvPr id="4" name="フッター プレースホルダー 3">
            <a:extLst>
              <a:ext uri="{FF2B5EF4-FFF2-40B4-BE49-F238E27FC236}">
                <a16:creationId xmlns:a16="http://schemas.microsoft.com/office/drawing/2014/main" id="{BB063304-7ECE-4EE0-AD91-87BD683987B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F273067-1815-4C30-BF96-002F5409ADFA}"/>
              </a:ext>
            </a:extLst>
          </p:cNvPr>
          <p:cNvSpPr>
            <a:spLocks noGrp="1"/>
          </p:cNvSpPr>
          <p:nvPr>
            <p:ph type="sldNum" sz="quarter" idx="12"/>
          </p:nvPr>
        </p:nvSpPr>
        <p:spPr/>
        <p:txBody>
          <a:bodyPr/>
          <a:lstStyle/>
          <a:p>
            <a:fld id="{4955F823-7EBA-4820-916E-91A16B058990}" type="slidenum">
              <a:rPr kumimoji="1" lang="ja-JP" altLang="en-US" smtClean="0"/>
              <a:t>‹#›</a:t>
            </a:fld>
            <a:endParaRPr kumimoji="1" lang="ja-JP" altLang="en-US"/>
          </a:p>
        </p:txBody>
      </p:sp>
    </p:spTree>
    <p:extLst>
      <p:ext uri="{BB962C8B-B14F-4D97-AF65-F5344CB8AC3E}">
        <p14:creationId xmlns:p14="http://schemas.microsoft.com/office/powerpoint/2010/main" val="1175525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EE0C221-F54C-4899-849A-F513F11725B3}"/>
              </a:ext>
            </a:extLst>
          </p:cNvPr>
          <p:cNvSpPr>
            <a:spLocks noGrp="1"/>
          </p:cNvSpPr>
          <p:nvPr>
            <p:ph type="dt" sz="half" idx="10"/>
          </p:nvPr>
        </p:nvSpPr>
        <p:spPr/>
        <p:txBody>
          <a:bodyPr/>
          <a:lstStyle/>
          <a:p>
            <a:fld id="{8C8F4D1E-F291-444F-8F32-3F16D61688F6}" type="datetimeFigureOut">
              <a:rPr kumimoji="1" lang="ja-JP" altLang="en-US" smtClean="0"/>
              <a:t>2023/11/7</a:t>
            </a:fld>
            <a:endParaRPr kumimoji="1" lang="ja-JP" altLang="en-US"/>
          </a:p>
        </p:txBody>
      </p:sp>
      <p:sp>
        <p:nvSpPr>
          <p:cNvPr id="3" name="フッター プレースホルダー 2">
            <a:extLst>
              <a:ext uri="{FF2B5EF4-FFF2-40B4-BE49-F238E27FC236}">
                <a16:creationId xmlns:a16="http://schemas.microsoft.com/office/drawing/2014/main" id="{DA5A0D19-046A-4D9A-95EF-544AAEB07DD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9C0F9AD-722E-435D-A450-590A033358C7}"/>
              </a:ext>
            </a:extLst>
          </p:cNvPr>
          <p:cNvSpPr>
            <a:spLocks noGrp="1"/>
          </p:cNvSpPr>
          <p:nvPr>
            <p:ph type="sldNum" sz="quarter" idx="12"/>
          </p:nvPr>
        </p:nvSpPr>
        <p:spPr/>
        <p:txBody>
          <a:bodyPr/>
          <a:lstStyle/>
          <a:p>
            <a:fld id="{4955F823-7EBA-4820-916E-91A16B058990}" type="slidenum">
              <a:rPr kumimoji="1" lang="ja-JP" altLang="en-US" smtClean="0"/>
              <a:t>‹#›</a:t>
            </a:fld>
            <a:endParaRPr kumimoji="1" lang="ja-JP" altLang="en-US"/>
          </a:p>
        </p:txBody>
      </p:sp>
    </p:spTree>
    <p:extLst>
      <p:ext uri="{BB962C8B-B14F-4D97-AF65-F5344CB8AC3E}">
        <p14:creationId xmlns:p14="http://schemas.microsoft.com/office/powerpoint/2010/main" val="3017724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F173C6-8A52-4189-AFEF-D1C058A1C35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96DB2D9-6992-47AD-BC90-1661E1BA79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AC127EE-B4B4-4C2F-91BA-944FE4EE40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A7D8752-2104-4A80-8484-4CA1324E8C19}"/>
              </a:ext>
            </a:extLst>
          </p:cNvPr>
          <p:cNvSpPr>
            <a:spLocks noGrp="1"/>
          </p:cNvSpPr>
          <p:nvPr>
            <p:ph type="dt" sz="half" idx="10"/>
          </p:nvPr>
        </p:nvSpPr>
        <p:spPr/>
        <p:txBody>
          <a:bodyPr/>
          <a:lstStyle/>
          <a:p>
            <a:fld id="{8C8F4D1E-F291-444F-8F32-3F16D61688F6}" type="datetimeFigureOut">
              <a:rPr kumimoji="1" lang="ja-JP" altLang="en-US" smtClean="0"/>
              <a:t>2023/11/7</a:t>
            </a:fld>
            <a:endParaRPr kumimoji="1" lang="ja-JP" altLang="en-US"/>
          </a:p>
        </p:txBody>
      </p:sp>
      <p:sp>
        <p:nvSpPr>
          <p:cNvPr id="6" name="フッター プレースホルダー 5">
            <a:extLst>
              <a:ext uri="{FF2B5EF4-FFF2-40B4-BE49-F238E27FC236}">
                <a16:creationId xmlns:a16="http://schemas.microsoft.com/office/drawing/2014/main" id="{F4841650-0B51-4937-9F0E-73A9DA7FCAE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8AAF483-99B0-4245-84A5-60F766F42D96}"/>
              </a:ext>
            </a:extLst>
          </p:cNvPr>
          <p:cNvSpPr>
            <a:spLocks noGrp="1"/>
          </p:cNvSpPr>
          <p:nvPr>
            <p:ph type="sldNum" sz="quarter" idx="12"/>
          </p:nvPr>
        </p:nvSpPr>
        <p:spPr/>
        <p:txBody>
          <a:bodyPr/>
          <a:lstStyle/>
          <a:p>
            <a:fld id="{4955F823-7EBA-4820-916E-91A16B058990}" type="slidenum">
              <a:rPr kumimoji="1" lang="ja-JP" altLang="en-US" smtClean="0"/>
              <a:t>‹#›</a:t>
            </a:fld>
            <a:endParaRPr kumimoji="1" lang="ja-JP" altLang="en-US"/>
          </a:p>
        </p:txBody>
      </p:sp>
    </p:spTree>
    <p:extLst>
      <p:ext uri="{BB962C8B-B14F-4D97-AF65-F5344CB8AC3E}">
        <p14:creationId xmlns:p14="http://schemas.microsoft.com/office/powerpoint/2010/main" val="2032121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D3533D-7247-42FE-B67C-D33BF738BB0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8EB460B-5CDC-4EE8-AEC8-CFFFD7F40F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45B98494-D49B-4112-AD1E-1CEA8A35F2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8A2C2CE-D1A0-4A6D-800C-2AD1190C3800}"/>
              </a:ext>
            </a:extLst>
          </p:cNvPr>
          <p:cNvSpPr>
            <a:spLocks noGrp="1"/>
          </p:cNvSpPr>
          <p:nvPr>
            <p:ph type="dt" sz="half" idx="10"/>
          </p:nvPr>
        </p:nvSpPr>
        <p:spPr/>
        <p:txBody>
          <a:bodyPr/>
          <a:lstStyle/>
          <a:p>
            <a:fld id="{8C8F4D1E-F291-444F-8F32-3F16D61688F6}" type="datetimeFigureOut">
              <a:rPr kumimoji="1" lang="ja-JP" altLang="en-US" smtClean="0"/>
              <a:t>2023/11/7</a:t>
            </a:fld>
            <a:endParaRPr kumimoji="1" lang="ja-JP" altLang="en-US"/>
          </a:p>
        </p:txBody>
      </p:sp>
      <p:sp>
        <p:nvSpPr>
          <p:cNvPr id="6" name="フッター プレースホルダー 5">
            <a:extLst>
              <a:ext uri="{FF2B5EF4-FFF2-40B4-BE49-F238E27FC236}">
                <a16:creationId xmlns:a16="http://schemas.microsoft.com/office/drawing/2014/main" id="{9D41C1B4-F6CB-493F-87D6-43395D70F90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4B245E7-D08B-499E-94B9-28F5051E3092}"/>
              </a:ext>
            </a:extLst>
          </p:cNvPr>
          <p:cNvSpPr>
            <a:spLocks noGrp="1"/>
          </p:cNvSpPr>
          <p:nvPr>
            <p:ph type="sldNum" sz="quarter" idx="12"/>
          </p:nvPr>
        </p:nvSpPr>
        <p:spPr/>
        <p:txBody>
          <a:bodyPr/>
          <a:lstStyle/>
          <a:p>
            <a:fld id="{4955F823-7EBA-4820-916E-91A16B058990}" type="slidenum">
              <a:rPr kumimoji="1" lang="ja-JP" altLang="en-US" smtClean="0"/>
              <a:t>‹#›</a:t>
            </a:fld>
            <a:endParaRPr kumimoji="1" lang="ja-JP" altLang="en-US"/>
          </a:p>
        </p:txBody>
      </p:sp>
    </p:spTree>
    <p:extLst>
      <p:ext uri="{BB962C8B-B14F-4D97-AF65-F5344CB8AC3E}">
        <p14:creationId xmlns:p14="http://schemas.microsoft.com/office/powerpoint/2010/main" val="2534519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C689A82-AC86-4A2C-B821-7106585071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1FDCC3B-6EE3-4826-AD3C-927F2A88BD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601FAF1-316C-4723-8107-154DDB23BE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8F4D1E-F291-444F-8F32-3F16D61688F6}" type="datetimeFigureOut">
              <a:rPr kumimoji="1" lang="ja-JP" altLang="en-US" smtClean="0"/>
              <a:t>2023/11/7</a:t>
            </a:fld>
            <a:endParaRPr kumimoji="1" lang="ja-JP" altLang="en-US"/>
          </a:p>
        </p:txBody>
      </p:sp>
      <p:sp>
        <p:nvSpPr>
          <p:cNvPr id="5" name="フッター プレースホルダー 4">
            <a:extLst>
              <a:ext uri="{FF2B5EF4-FFF2-40B4-BE49-F238E27FC236}">
                <a16:creationId xmlns:a16="http://schemas.microsoft.com/office/drawing/2014/main" id="{0FF839E2-3F76-4E00-94C2-2C2CCF5035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779C045-2283-4B82-9A29-775766218A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55F823-7EBA-4820-916E-91A16B058990}" type="slidenum">
              <a:rPr kumimoji="1" lang="ja-JP" altLang="en-US" smtClean="0"/>
              <a:t>‹#›</a:t>
            </a:fld>
            <a:endParaRPr kumimoji="1" lang="ja-JP" altLang="en-US"/>
          </a:p>
        </p:txBody>
      </p:sp>
    </p:spTree>
    <p:extLst>
      <p:ext uri="{BB962C8B-B14F-4D97-AF65-F5344CB8AC3E}">
        <p14:creationId xmlns:p14="http://schemas.microsoft.com/office/powerpoint/2010/main" val="2994625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3437F1-7B2E-433F-B3F6-E3838D6D3DE9}"/>
              </a:ext>
            </a:extLst>
          </p:cNvPr>
          <p:cNvSpPr>
            <a:spLocks noGrp="1"/>
          </p:cNvSpPr>
          <p:nvPr>
            <p:ph type="ctrTitle"/>
          </p:nvPr>
        </p:nvSpPr>
        <p:spPr>
          <a:xfrm>
            <a:off x="1524000" y="1122363"/>
            <a:ext cx="9144000" cy="1929756"/>
          </a:xfrm>
        </p:spPr>
        <p:txBody>
          <a:bodyPr/>
          <a:lstStyle/>
          <a:p>
            <a:r>
              <a:rPr kumimoji="1" lang="en-US" altLang="ja-JP" dirty="0"/>
              <a:t>Some</a:t>
            </a:r>
            <a:r>
              <a:rPr kumimoji="1" lang="ja-JP" altLang="en-US" dirty="0"/>
              <a:t> </a:t>
            </a:r>
            <a:r>
              <a:rPr kumimoji="1" lang="en-US" altLang="ja-JP" dirty="0"/>
              <a:t>Key</a:t>
            </a:r>
            <a:r>
              <a:rPr kumimoji="1" lang="ja-JP" altLang="en-US" dirty="0"/>
              <a:t> </a:t>
            </a:r>
            <a:r>
              <a:rPr kumimoji="1" lang="en-US" altLang="ja-JP" dirty="0"/>
              <a:t>points</a:t>
            </a:r>
            <a:r>
              <a:rPr kumimoji="1" lang="ja-JP" altLang="en-US" dirty="0"/>
              <a:t> </a:t>
            </a:r>
            <a:r>
              <a:rPr kumimoji="1" lang="en-US" altLang="ja-JP" dirty="0"/>
              <a:t>of</a:t>
            </a:r>
            <a:r>
              <a:rPr kumimoji="1" lang="ja-JP" altLang="en-US" dirty="0"/>
              <a:t> </a:t>
            </a:r>
            <a:r>
              <a:rPr kumimoji="1" lang="en-US" altLang="ja-JP" dirty="0"/>
              <a:t>Physics</a:t>
            </a:r>
            <a:endParaRPr kumimoji="1" lang="ja-JP" altLang="en-US" dirty="0"/>
          </a:p>
        </p:txBody>
      </p:sp>
      <p:sp>
        <p:nvSpPr>
          <p:cNvPr id="3" name="字幕 2">
            <a:extLst>
              <a:ext uri="{FF2B5EF4-FFF2-40B4-BE49-F238E27FC236}">
                <a16:creationId xmlns:a16="http://schemas.microsoft.com/office/drawing/2014/main" id="{CF35A43F-7850-4DDD-AE21-C0B7259B739D}"/>
              </a:ext>
            </a:extLst>
          </p:cNvPr>
          <p:cNvSpPr>
            <a:spLocks noGrp="1"/>
          </p:cNvSpPr>
          <p:nvPr>
            <p:ph type="subTitle" idx="1"/>
          </p:nvPr>
        </p:nvSpPr>
        <p:spPr/>
        <p:txBody>
          <a:bodyPr/>
          <a:lstStyle/>
          <a:p>
            <a:r>
              <a:rPr lang="en-US" altLang="ja-JP" dirty="0"/>
              <a:t>Y. Akiba (RIKEN/RBRC)</a:t>
            </a:r>
          </a:p>
          <a:p>
            <a:endParaRPr lang="en-US" altLang="ja-JP" dirty="0"/>
          </a:p>
          <a:p>
            <a:r>
              <a:rPr lang="en-US" altLang="ja-JP" dirty="0"/>
              <a:t>2023/11/07</a:t>
            </a:r>
          </a:p>
          <a:p>
            <a:endParaRPr kumimoji="1" lang="ja-JP" altLang="en-US" dirty="0"/>
          </a:p>
        </p:txBody>
      </p:sp>
    </p:spTree>
    <p:extLst>
      <p:ext uri="{BB962C8B-B14F-4D97-AF65-F5344CB8AC3E}">
        <p14:creationId xmlns:p14="http://schemas.microsoft.com/office/powerpoint/2010/main" val="1005855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E2A210-6F9D-4433-A8F0-15F2A130A7DE}"/>
              </a:ext>
            </a:extLst>
          </p:cNvPr>
          <p:cNvSpPr>
            <a:spLocks noGrp="1"/>
          </p:cNvSpPr>
          <p:nvPr>
            <p:ph type="title"/>
          </p:nvPr>
        </p:nvSpPr>
        <p:spPr>
          <a:xfrm>
            <a:off x="468198" y="49327"/>
            <a:ext cx="10928023" cy="775517"/>
          </a:xfrm>
        </p:spPr>
        <p:txBody>
          <a:bodyPr>
            <a:normAutofit/>
          </a:bodyPr>
          <a:lstStyle/>
          <a:p>
            <a:pPr algn="ctr"/>
            <a:r>
              <a:rPr kumimoji="1" lang="en-US" altLang="ja-JP" b="1" dirty="0">
                <a:solidFill>
                  <a:srgbClr val="00B050"/>
                </a:solidFill>
                <a:latin typeface="ＭＳ Ｐゴシック" panose="020B0600070205080204" pitchFamily="50" charset="-128"/>
                <a:ea typeface="ＭＳ Ｐゴシック" panose="020B0600070205080204" pitchFamily="50" charset="-128"/>
              </a:rPr>
              <a:t>Standard Model and General Relativity</a:t>
            </a:r>
            <a:endParaRPr kumimoji="1" lang="ja-JP" altLang="en-US" b="1" dirty="0">
              <a:solidFill>
                <a:srgbClr val="00B050"/>
              </a:solidFill>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D431FBB8-289E-49CA-A028-7845C662173A}"/>
              </a:ext>
            </a:extLst>
          </p:cNvPr>
          <p:cNvSpPr>
            <a:spLocks noGrp="1"/>
          </p:cNvSpPr>
          <p:nvPr>
            <p:ph idx="1"/>
          </p:nvPr>
        </p:nvSpPr>
        <p:spPr>
          <a:xfrm>
            <a:off x="245097" y="824844"/>
            <a:ext cx="11802359" cy="5858760"/>
          </a:xfrm>
        </p:spPr>
        <p:txBody>
          <a:bodyPr>
            <a:normAutofit fontScale="92500" lnSpcReduction="10000"/>
          </a:bodyPr>
          <a:lstStyle/>
          <a:p>
            <a:r>
              <a:rPr kumimoji="1" lang="en-US" altLang="ja-JP" dirty="0"/>
              <a:t>One of the two purpose of Physics is to find the fundamental laws</a:t>
            </a:r>
          </a:p>
          <a:p>
            <a:r>
              <a:rPr lang="en-US" altLang="ja-JP" dirty="0"/>
              <a:t>If a theory cannot be rejected by any experiment, i.e., if the predictions of the theory are consistent with the experiment, then the theory is a fundamental theory of physics.</a:t>
            </a:r>
          </a:p>
          <a:p>
            <a:r>
              <a:rPr kumimoji="1" lang="en-US" altLang="ja-JP" dirty="0"/>
              <a:t>We</a:t>
            </a:r>
            <a:r>
              <a:rPr lang="en-US" altLang="ja-JP" dirty="0"/>
              <a:t> now have two such theories, namely</a:t>
            </a:r>
          </a:p>
          <a:p>
            <a:pPr marL="0" indent="0">
              <a:buNone/>
            </a:pPr>
            <a:r>
              <a:rPr lang="en-US" altLang="ja-JP" dirty="0"/>
              <a:t>	General Relativity</a:t>
            </a:r>
          </a:p>
          <a:p>
            <a:pPr marL="0" indent="0">
              <a:buNone/>
            </a:pPr>
            <a:r>
              <a:rPr lang="en-US" altLang="ja-JP" dirty="0"/>
              <a:t>	Standard Model</a:t>
            </a:r>
          </a:p>
          <a:p>
            <a:r>
              <a:rPr lang="en-US" altLang="ja-JP" dirty="0"/>
              <a:t>So far, there is no firm experimental result that contradicts with General Relativity or Standard Model.</a:t>
            </a:r>
          </a:p>
          <a:p>
            <a:pPr lvl="1"/>
            <a:r>
              <a:rPr lang="en-US" altLang="ja-JP" dirty="0"/>
              <a:t>Particle physicists are looking for Beyond SM, i.e., phenomena that is forbidden by the SM, for four decades with no success.</a:t>
            </a:r>
          </a:p>
          <a:p>
            <a:pPr lvl="1"/>
            <a:r>
              <a:rPr lang="en-US" altLang="ja-JP" dirty="0"/>
              <a:t>Similarly, the search for breakdown of GR is not successful</a:t>
            </a:r>
          </a:p>
          <a:p>
            <a:r>
              <a:rPr lang="en-US" altLang="ja-JP" dirty="0"/>
              <a:t>SM and GR are close to the “fundamental theories” of physics</a:t>
            </a:r>
          </a:p>
          <a:p>
            <a:r>
              <a:rPr lang="en-US" altLang="ja-JP" dirty="0"/>
              <a:t> The correctness of the SM and GR are guaranteed by a very large number of experiments</a:t>
            </a:r>
          </a:p>
        </p:txBody>
      </p:sp>
    </p:spTree>
    <p:extLst>
      <p:ext uri="{BB962C8B-B14F-4D97-AF65-F5344CB8AC3E}">
        <p14:creationId xmlns:p14="http://schemas.microsoft.com/office/powerpoint/2010/main" val="3155521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6510E5-C6F6-4D99-9570-B92AEE51C5BA}"/>
              </a:ext>
            </a:extLst>
          </p:cNvPr>
          <p:cNvSpPr>
            <a:spLocks noGrp="1"/>
          </p:cNvSpPr>
          <p:nvPr>
            <p:ph type="title"/>
          </p:nvPr>
        </p:nvSpPr>
        <p:spPr>
          <a:xfrm>
            <a:off x="972671" y="103694"/>
            <a:ext cx="10515600" cy="689683"/>
          </a:xfrm>
        </p:spPr>
        <p:txBody>
          <a:bodyPr>
            <a:normAutofit fontScale="90000"/>
          </a:bodyPr>
          <a:lstStyle/>
          <a:p>
            <a:r>
              <a:rPr kumimoji="1" lang="en-US" altLang="ja-JP" b="1" dirty="0">
                <a:solidFill>
                  <a:srgbClr val="00B050"/>
                </a:solidFill>
                <a:latin typeface="ＭＳ Ｐゴシック" panose="020B0600070205080204" pitchFamily="50" charset="-128"/>
                <a:ea typeface="ＭＳ Ｐゴシック" panose="020B0600070205080204" pitchFamily="50" charset="-128"/>
              </a:rPr>
              <a:t>Uncertainty in measurement is important</a:t>
            </a:r>
            <a:endParaRPr kumimoji="1" lang="ja-JP" altLang="en-US" b="1" dirty="0">
              <a:solidFill>
                <a:srgbClr val="00B050"/>
              </a:solidFill>
              <a:latin typeface="ＭＳ Ｐゴシック" panose="020B0600070205080204" pitchFamily="50" charset="-128"/>
              <a:ea typeface="ＭＳ Ｐゴシック" panose="020B0600070205080204" pitchFamily="50" charset="-128"/>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CE61E43B-F8E7-47C2-B39E-925BFADFF8CE}"/>
                  </a:ext>
                </a:extLst>
              </p:cNvPr>
              <p:cNvSpPr>
                <a:spLocks noGrp="1"/>
              </p:cNvSpPr>
              <p:nvPr>
                <p:ph idx="1"/>
              </p:nvPr>
            </p:nvSpPr>
            <p:spPr>
              <a:xfrm>
                <a:off x="838200" y="941294"/>
                <a:ext cx="10515600" cy="5466230"/>
              </a:xfrm>
            </p:spPr>
            <p:txBody>
              <a:bodyPr>
                <a:normAutofit fontScale="92500" lnSpcReduction="20000"/>
              </a:bodyPr>
              <a:lstStyle/>
              <a:p>
                <a:r>
                  <a:rPr lang="en-US" altLang="ja-JP" dirty="0"/>
                  <a:t>Any measurement has uncertainties </a:t>
                </a:r>
              </a:p>
              <a:p>
                <a:r>
                  <a:rPr lang="en-US" altLang="ja-JP" dirty="0"/>
                  <a:t>There is no measurement without uncertainty.</a:t>
                </a:r>
              </a:p>
              <a:p>
                <a:r>
                  <a:rPr lang="en-US" altLang="ja-JP" dirty="0"/>
                  <a:t>When we present the results of a measurement, we must present not only the central value of the measurement, but also the uncertainty of the measurement.</a:t>
                </a:r>
              </a:p>
              <a:p>
                <a:r>
                  <a:rPr lang="en-US" altLang="ja-JP" dirty="0"/>
                  <a:t>Measurement results without uncertainties are meaningless.</a:t>
                </a:r>
              </a:p>
              <a:p>
                <a:r>
                  <a:rPr lang="en-US" altLang="ja-JP" dirty="0"/>
                  <a:t>Error should be considered as important as the central value of measurement</a:t>
                </a:r>
              </a:p>
              <a:p>
                <a:r>
                  <a:rPr lang="en-US" altLang="ja-JP" dirty="0"/>
                  <a:t>The following results have the same central values</a:t>
                </a:r>
              </a:p>
              <a:p>
                <a:pPr marL="0" indent="0">
                  <a:buNone/>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rPr>
                        <m:t>10±100</m:t>
                      </m:r>
                    </m:oMath>
                  </m:oMathPara>
                </a14:m>
                <a:endParaRPr lang="en-US" altLang="ja-JP"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10±10</m:t>
                      </m:r>
                    </m:oMath>
                  </m:oMathPara>
                </a14:m>
                <a:endParaRPr kumimoji="1" lang="en-US" altLang="ja-JP" dirty="0"/>
              </a:p>
              <a:p>
                <a:pPr marL="0" indent="0">
                  <a:buNone/>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10±1</m:t>
                      </m:r>
                    </m:oMath>
                  </m:oMathPara>
                </a14:m>
                <a:endParaRPr kumimoji="1" lang="en-US" altLang="ja-JP" b="0" dirty="0"/>
              </a:p>
              <a:p>
                <a:pPr marL="0" indent="0">
                  <a:buNone/>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10.0±0.1</m:t>
                      </m:r>
                    </m:oMath>
                  </m:oMathPara>
                </a14:m>
                <a:endParaRPr kumimoji="1" lang="en-US" altLang="ja-JP" b="0" dirty="0"/>
              </a:p>
              <a:p>
                <a:pPr marL="0" indent="0">
                  <a:buNone/>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10.000±0.001</m:t>
                      </m:r>
                    </m:oMath>
                  </m:oMathPara>
                </a14:m>
                <a:endParaRPr lang="en-US" altLang="ja-JP" b="0" dirty="0"/>
              </a:p>
              <a:p>
                <a:pPr marL="0" indent="0">
                  <a:buNone/>
                </a:pPr>
                <a:r>
                  <a:rPr kumimoji="1" lang="en-US" altLang="ja-JP" dirty="0"/>
                  <a:t> </a:t>
                </a:r>
                <a:r>
                  <a:rPr lang="en-US" altLang="ja-JP" dirty="0"/>
                  <a:t> But they represent completely different results.</a:t>
                </a:r>
                <a:endParaRPr kumimoji="1" lang="en-US" altLang="ja-JP" b="0" dirty="0"/>
              </a:p>
            </p:txBody>
          </p:sp>
        </mc:Choice>
        <mc:Fallback xmlns="">
          <p:sp>
            <p:nvSpPr>
              <p:cNvPr id="3" name="コンテンツ プレースホルダー 2">
                <a:extLst>
                  <a:ext uri="{FF2B5EF4-FFF2-40B4-BE49-F238E27FC236}">
                    <a16:creationId xmlns:a16="http://schemas.microsoft.com/office/drawing/2014/main" id="{CE61E43B-F8E7-47C2-B39E-925BFADFF8CE}"/>
                  </a:ext>
                </a:extLst>
              </p:cNvPr>
              <p:cNvSpPr>
                <a:spLocks noGrp="1" noRot="1" noChangeAspect="1" noMove="1" noResize="1" noEditPoints="1" noAdjustHandles="1" noChangeArrowheads="1" noChangeShapeType="1" noTextEdit="1"/>
              </p:cNvSpPr>
              <p:nvPr>
                <p:ph idx="1"/>
              </p:nvPr>
            </p:nvSpPr>
            <p:spPr>
              <a:xfrm>
                <a:off x="838200" y="941294"/>
                <a:ext cx="10515600" cy="5466230"/>
              </a:xfrm>
              <a:blipFill>
                <a:blip r:embed="rId2"/>
                <a:stretch>
                  <a:fillRect l="-928" t="-2787" r="-522" b="-2230"/>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570273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C2843C-F5FE-4CA4-A32B-CAC6DF9F59CB}"/>
              </a:ext>
            </a:extLst>
          </p:cNvPr>
          <p:cNvSpPr>
            <a:spLocks noGrp="1"/>
          </p:cNvSpPr>
          <p:nvPr>
            <p:ph type="title"/>
          </p:nvPr>
        </p:nvSpPr>
        <p:spPr>
          <a:xfrm>
            <a:off x="737191" y="83362"/>
            <a:ext cx="10515600" cy="937363"/>
          </a:xfrm>
        </p:spPr>
        <p:txBody>
          <a:bodyPr/>
          <a:lstStyle/>
          <a:p>
            <a:r>
              <a:rPr lang="en-US" altLang="ja-JP" dirty="0"/>
              <a:t>Physics is "problem simplification."</a:t>
            </a:r>
            <a:endParaRPr kumimoji="1" lang="ja-JP" altLang="en-US" dirty="0"/>
          </a:p>
        </p:txBody>
      </p:sp>
      <p:sp>
        <p:nvSpPr>
          <p:cNvPr id="3" name="コンテンツ プレースホルダー 2">
            <a:extLst>
              <a:ext uri="{FF2B5EF4-FFF2-40B4-BE49-F238E27FC236}">
                <a16:creationId xmlns:a16="http://schemas.microsoft.com/office/drawing/2014/main" id="{026BF9F5-A500-43B4-9B2D-3F624DBA4E2B}"/>
              </a:ext>
            </a:extLst>
          </p:cNvPr>
          <p:cNvSpPr>
            <a:spLocks noGrp="1"/>
          </p:cNvSpPr>
          <p:nvPr>
            <p:ph idx="1"/>
          </p:nvPr>
        </p:nvSpPr>
        <p:spPr>
          <a:xfrm>
            <a:off x="233917" y="972879"/>
            <a:ext cx="11796824" cy="5204084"/>
          </a:xfrm>
        </p:spPr>
        <p:txBody>
          <a:bodyPr>
            <a:normAutofit lnSpcReduction="10000"/>
          </a:bodyPr>
          <a:lstStyle/>
          <a:p>
            <a:r>
              <a:rPr lang="en-US" altLang="ja-JP" dirty="0"/>
              <a:t>Natural phenomena are usually very complex and involve many factors. </a:t>
            </a:r>
          </a:p>
          <a:p>
            <a:r>
              <a:rPr lang="en-US" altLang="ja-JP" dirty="0"/>
              <a:t>Therefore, they cannot be understood as they are.</a:t>
            </a:r>
          </a:p>
          <a:p>
            <a:r>
              <a:rPr lang="en-US" altLang="ja-JP" dirty="0"/>
              <a:t>In physics, complex problems are broken down into simple problems, and the simpler problems are solved.</a:t>
            </a:r>
          </a:p>
          <a:p>
            <a:r>
              <a:rPr lang="en-US" altLang="ja-JP" dirty="0"/>
              <a:t>Complex problems are interpreted as combinations of simple factors.</a:t>
            </a:r>
          </a:p>
          <a:p>
            <a:r>
              <a:rPr lang="en-US" altLang="ja-JP" dirty="0"/>
              <a:t>Fundamental laws describe simple problems.</a:t>
            </a:r>
          </a:p>
          <a:p>
            <a:r>
              <a:rPr lang="en-US" altLang="ja-JP" dirty="0"/>
              <a:t>Problem Simplification - &gt; Discovery of Fundamental Laws</a:t>
            </a:r>
          </a:p>
          <a:p>
            <a:r>
              <a:rPr lang="en-US" altLang="ja-JP" dirty="0"/>
              <a:t>Complex phenomena are described as combinations of simple problems that can be quantitatively understood by fundamental laws.</a:t>
            </a:r>
          </a:p>
          <a:p>
            <a:r>
              <a:rPr lang="en-US" altLang="ja-JP" dirty="0"/>
              <a:t>In experiments, we verify the fundamental laws by creating very simple conditions and conducting experiments.</a:t>
            </a:r>
            <a:endParaRPr kumimoji="1" lang="ja-JP" altLang="en-US" dirty="0"/>
          </a:p>
        </p:txBody>
      </p:sp>
    </p:spTree>
    <p:extLst>
      <p:ext uri="{BB962C8B-B14F-4D97-AF65-F5344CB8AC3E}">
        <p14:creationId xmlns:p14="http://schemas.microsoft.com/office/powerpoint/2010/main" val="3920525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3A7A27-4288-4F56-A4C2-49F3148C051F}"/>
              </a:ext>
            </a:extLst>
          </p:cNvPr>
          <p:cNvSpPr>
            <a:spLocks noGrp="1"/>
          </p:cNvSpPr>
          <p:nvPr>
            <p:ph type="title"/>
          </p:nvPr>
        </p:nvSpPr>
        <p:spPr>
          <a:xfrm>
            <a:off x="838200" y="147159"/>
            <a:ext cx="10515600" cy="836354"/>
          </a:xfrm>
        </p:spPr>
        <p:txBody>
          <a:bodyPr>
            <a:normAutofit/>
          </a:bodyPr>
          <a:lstStyle/>
          <a:p>
            <a:r>
              <a:rPr lang="en-US" altLang="ja-JP" dirty="0"/>
              <a:t>Collider experiments are "simplification"</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79375FB4-46A1-48CF-9907-4D6C41381292}"/>
                  </a:ext>
                </a:extLst>
              </p:cNvPr>
              <p:cNvSpPr>
                <a:spLocks noGrp="1"/>
              </p:cNvSpPr>
              <p:nvPr>
                <p:ph idx="1"/>
              </p:nvPr>
            </p:nvSpPr>
            <p:spPr>
              <a:xfrm>
                <a:off x="239233" y="1074656"/>
                <a:ext cx="11114567" cy="5599521"/>
              </a:xfrm>
            </p:spPr>
            <p:txBody>
              <a:bodyPr>
                <a:normAutofit fontScale="85000" lnSpcReduction="20000"/>
              </a:bodyPr>
              <a:lstStyle/>
              <a:p>
                <a:r>
                  <a:rPr lang="en-US" altLang="ja-JP" dirty="0"/>
                  <a:t>The reason we do beam collision experiments is to simplify the problem</a:t>
                </a:r>
              </a:p>
              <a:p>
                <a:r>
                  <a:rPr lang="en-US" altLang="ja-JP" dirty="0"/>
                  <a:t>In a collider experiment, we create the simplest situation, i.e., a reaction between two particles, and the reaction is examined.</a:t>
                </a:r>
              </a:p>
              <a:p>
                <a:r>
                  <a:rPr lang="en-US" altLang="ja-JP" dirty="0"/>
                  <a:t>The most advanced case of this simplification is the electron-positron collision experiment. The reaction between electrons and positrons, which are elementary particles, is investigated.</a:t>
                </a:r>
              </a:p>
              <a:p>
                <a:pPr marL="0" indent="0">
                  <a:buNone/>
                </a:pPr>
                <a:r>
                  <a:rPr lang="en-US" altLang="ja-JP" dirty="0"/>
                  <a:t>However, RHIC and LHC are slightly different. This is because quarks and gluons cannot be extracted by themselves (confinement)</a:t>
                </a:r>
              </a:p>
              <a:p>
                <a:pPr marL="0" indent="0">
                  <a:buNone/>
                </a:pPr>
                <a:r>
                  <a:rPr lang="en-US" altLang="ja-JP" dirty="0"/>
                  <a:t>So we do</a:t>
                </a:r>
              </a:p>
              <a:p>
                <a:pPr marL="514350" indent="-514350">
                  <a:buAutoNum type="arabicParenR"/>
                </a:pPr>
                <a:r>
                  <a:rPr lang="en-US" altLang="ja-JP" dirty="0"/>
                  <a:t>Study interactions between quarks and gluons by making protons collide with each other.</a:t>
                </a:r>
              </a:p>
              <a:p>
                <a:pPr marL="514350" indent="-514350">
                  <a:buAutoNum type="arabicParenR"/>
                </a:pPr>
                <a:r>
                  <a:rPr lang="en-US" altLang="ja-JP" dirty="0"/>
                  <a:t>Create QGPs in nuclear collisions and study the properties of QGPs.</a:t>
                </a:r>
              </a:p>
              <a:p>
                <a:pPr marL="514350" indent="-514350">
                  <a:buAutoNum type="arabicParenR"/>
                </a:pPr>
                <a:r>
                  <a:rPr lang="en-US" altLang="ja-JP" dirty="0"/>
                  <a:t>Search for heavy new particles (LHC high-energy physics)</a:t>
                </a:r>
              </a:p>
              <a:p>
                <a:pPr marL="0" indent="0">
                  <a:buNone/>
                </a:pPr>
                <a:r>
                  <a:rPr lang="en-US" altLang="ja-JP" dirty="0"/>
                  <a:t>Experiments at RHIC and LHC are dealing with more complex situation than </a:t>
                </a:r>
                <a14:m>
                  <m:oMath xmlns:m="http://schemas.openxmlformats.org/officeDocument/2006/math">
                    <m:sSup>
                      <m:sSupPr>
                        <m:ctrlPr>
                          <a:rPr lang="en-US" altLang="ja-JP" b="0" i="1" smtClean="0">
                            <a:latin typeface="Cambria Math" panose="02040503050406030204" pitchFamily="18" charset="0"/>
                          </a:rPr>
                        </m:ctrlPr>
                      </m:sSupPr>
                      <m:e>
                        <m:r>
                          <a:rPr lang="en-US" altLang="ja-JP" b="0" i="1" smtClean="0">
                            <a:latin typeface="Cambria Math" panose="02040503050406030204" pitchFamily="18" charset="0"/>
                          </a:rPr>
                          <m:t>𝑒</m:t>
                        </m:r>
                      </m:e>
                      <m:sup>
                        <m:r>
                          <a:rPr lang="en-US" altLang="ja-JP" b="0" i="1" smtClean="0">
                            <a:latin typeface="Cambria Math" panose="02040503050406030204" pitchFamily="18" charset="0"/>
                          </a:rPr>
                          <m:t>+</m:t>
                        </m:r>
                      </m:sup>
                    </m:sSup>
                    <m:sSup>
                      <m:sSupPr>
                        <m:ctrlPr>
                          <a:rPr lang="en-US" altLang="ja-JP" b="0" i="1" smtClean="0">
                            <a:latin typeface="Cambria Math" panose="02040503050406030204" pitchFamily="18" charset="0"/>
                          </a:rPr>
                        </m:ctrlPr>
                      </m:sSupPr>
                      <m:e>
                        <m:r>
                          <a:rPr lang="en-US" altLang="ja-JP" b="0" i="1" smtClean="0">
                            <a:latin typeface="Cambria Math" panose="02040503050406030204" pitchFamily="18" charset="0"/>
                          </a:rPr>
                          <m:t>𝑒</m:t>
                        </m:r>
                      </m:e>
                      <m:sup>
                        <m:r>
                          <a:rPr lang="en-US" altLang="ja-JP" b="0" i="1" smtClean="0">
                            <a:latin typeface="Cambria Math" panose="02040503050406030204" pitchFamily="18" charset="0"/>
                          </a:rPr>
                          <m:t>−</m:t>
                        </m:r>
                      </m:sup>
                    </m:sSup>
                  </m:oMath>
                </a14:m>
                <a:r>
                  <a:rPr kumimoji="1" lang="ja-JP" altLang="en-US" dirty="0"/>
                  <a:t> </a:t>
                </a:r>
                <a:r>
                  <a:rPr kumimoji="1" lang="en-US" altLang="ja-JP" dirty="0"/>
                  <a:t>collisions. However</a:t>
                </a:r>
                <a:r>
                  <a:rPr lang="en-US" altLang="ja-JP" dirty="0"/>
                  <a:t>, it is the most simplified means of studying the desired physics.</a:t>
                </a:r>
                <a:endParaRPr kumimoji="1" lang="ja-JP" altLang="en-US" dirty="0"/>
              </a:p>
            </p:txBody>
          </p:sp>
        </mc:Choice>
        <mc:Fallback xmlns="">
          <p:sp>
            <p:nvSpPr>
              <p:cNvPr id="3" name="コンテンツ プレースホルダー 2">
                <a:extLst>
                  <a:ext uri="{FF2B5EF4-FFF2-40B4-BE49-F238E27FC236}">
                    <a16:creationId xmlns:a16="http://schemas.microsoft.com/office/drawing/2014/main" id="{79375FB4-46A1-48CF-9907-4D6C41381292}"/>
                  </a:ext>
                </a:extLst>
              </p:cNvPr>
              <p:cNvSpPr>
                <a:spLocks noGrp="1" noRot="1" noChangeAspect="1" noMove="1" noResize="1" noEditPoints="1" noAdjustHandles="1" noChangeArrowheads="1" noChangeShapeType="1" noTextEdit="1"/>
              </p:cNvSpPr>
              <p:nvPr>
                <p:ph idx="1"/>
              </p:nvPr>
            </p:nvSpPr>
            <p:spPr>
              <a:xfrm>
                <a:off x="239233" y="1074656"/>
                <a:ext cx="11114567" cy="5599521"/>
              </a:xfrm>
              <a:blipFill>
                <a:blip r:embed="rId2"/>
                <a:stretch>
                  <a:fillRect l="-932" t="-2394"/>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828553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72165A-B4F2-4089-A6D2-409F4DB03C09}"/>
              </a:ext>
            </a:extLst>
          </p:cNvPr>
          <p:cNvSpPr>
            <a:spLocks noGrp="1"/>
          </p:cNvSpPr>
          <p:nvPr>
            <p:ph type="title"/>
          </p:nvPr>
        </p:nvSpPr>
        <p:spPr>
          <a:xfrm>
            <a:off x="353505" y="52671"/>
            <a:ext cx="11665670" cy="825722"/>
          </a:xfrm>
        </p:spPr>
        <p:txBody>
          <a:bodyPr>
            <a:normAutofit fontScale="90000"/>
          </a:bodyPr>
          <a:lstStyle/>
          <a:p>
            <a:r>
              <a:rPr lang="en-US" altLang="ja-JP" dirty="0"/>
              <a:t>Simulation is also for simplification and idealization</a:t>
            </a:r>
            <a:endParaRPr kumimoji="1" lang="ja-JP" altLang="en-US" dirty="0"/>
          </a:p>
        </p:txBody>
      </p:sp>
      <p:sp>
        <p:nvSpPr>
          <p:cNvPr id="3" name="コンテンツ プレースホルダー 2">
            <a:extLst>
              <a:ext uri="{FF2B5EF4-FFF2-40B4-BE49-F238E27FC236}">
                <a16:creationId xmlns:a16="http://schemas.microsoft.com/office/drawing/2014/main" id="{F2987F8E-A16B-4F60-B6F7-99CE6BF71073}"/>
              </a:ext>
            </a:extLst>
          </p:cNvPr>
          <p:cNvSpPr>
            <a:spLocks noGrp="1"/>
          </p:cNvSpPr>
          <p:nvPr>
            <p:ph idx="1"/>
          </p:nvPr>
        </p:nvSpPr>
        <p:spPr>
          <a:xfrm>
            <a:off x="838200" y="1026042"/>
            <a:ext cx="11077280" cy="5162655"/>
          </a:xfrm>
        </p:spPr>
        <p:txBody>
          <a:bodyPr>
            <a:normAutofit fontScale="92500" lnSpcReduction="20000"/>
          </a:bodyPr>
          <a:lstStyle/>
          <a:p>
            <a:r>
              <a:rPr lang="en-US" altLang="ja-JP" dirty="0"/>
              <a:t>In the data analysis of a physics experiment, simulation is performed and used to analyze the data. Why?</a:t>
            </a:r>
          </a:p>
          <a:p>
            <a:r>
              <a:rPr lang="en-US" altLang="ja-JP" dirty="0"/>
              <a:t>This is because real experiments are not simple. Ideally, we conduct experiments so that only the reactions we want to examine occur, but in real experiments, there is an extra background or undesirable side reactions occurring at the same time.</a:t>
            </a:r>
          </a:p>
          <a:p>
            <a:r>
              <a:rPr lang="en-US" altLang="ja-JP" dirty="0"/>
              <a:t>Simulations are performed to investigate how these "extra effects" distort the "ideal experimental results" that we want to measure.</a:t>
            </a:r>
          </a:p>
          <a:p>
            <a:pPr marL="0" indent="0">
              <a:buNone/>
            </a:pPr>
            <a:r>
              <a:rPr lang="en-US" altLang="ja-JP" dirty="0"/>
              <a:t>Example:  Measurement of the energy distribution of a generated particle (e.g., photon)</a:t>
            </a:r>
          </a:p>
          <a:p>
            <a:pPr marL="0" indent="0">
              <a:buNone/>
            </a:pPr>
            <a:r>
              <a:rPr lang="en-US" altLang="ja-JP" dirty="0"/>
              <a:t>Ideally, we can measure the energy of the generated photons with a calorimeter that has infinitely good energy resolution. The measured distribution is directly the "photon energy distribution" that we want to obtain. However, actual calorimeters have a resolution of about 1.0 GeV ± 0.1 GeV for a 1 GeV photon. In addition, the distribution of energy measurements is not always Gaussian.</a:t>
            </a:r>
          </a:p>
          <a:p>
            <a:pPr marL="0" indent="0">
              <a:buNone/>
            </a:pPr>
            <a:endParaRPr lang="en-US" altLang="ja-JP" dirty="0"/>
          </a:p>
          <a:p>
            <a:endParaRPr kumimoji="1" lang="ja-JP" altLang="en-US" dirty="0"/>
          </a:p>
        </p:txBody>
      </p:sp>
    </p:spTree>
    <p:extLst>
      <p:ext uri="{BB962C8B-B14F-4D97-AF65-F5344CB8AC3E}">
        <p14:creationId xmlns:p14="http://schemas.microsoft.com/office/powerpoint/2010/main" val="4270050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72165A-B4F2-4089-A6D2-409F4DB03C09}"/>
              </a:ext>
            </a:extLst>
          </p:cNvPr>
          <p:cNvSpPr>
            <a:spLocks noGrp="1"/>
          </p:cNvSpPr>
          <p:nvPr>
            <p:ph type="title"/>
          </p:nvPr>
        </p:nvSpPr>
        <p:spPr>
          <a:xfrm>
            <a:off x="353505" y="52671"/>
            <a:ext cx="11665670" cy="825722"/>
          </a:xfrm>
        </p:spPr>
        <p:txBody>
          <a:bodyPr>
            <a:normAutofit/>
          </a:bodyPr>
          <a:lstStyle/>
          <a:p>
            <a:r>
              <a:rPr lang="en-US" altLang="ja-JP" dirty="0"/>
              <a:t>Simulation is also for simplification (2)</a:t>
            </a:r>
            <a:endParaRPr kumimoji="1" lang="ja-JP" altLang="en-US" dirty="0"/>
          </a:p>
        </p:txBody>
      </p:sp>
      <p:sp>
        <p:nvSpPr>
          <p:cNvPr id="3" name="コンテンツ プレースホルダー 2">
            <a:extLst>
              <a:ext uri="{FF2B5EF4-FFF2-40B4-BE49-F238E27FC236}">
                <a16:creationId xmlns:a16="http://schemas.microsoft.com/office/drawing/2014/main" id="{F2987F8E-A16B-4F60-B6F7-99CE6BF71073}"/>
              </a:ext>
            </a:extLst>
          </p:cNvPr>
          <p:cNvSpPr>
            <a:spLocks noGrp="1"/>
          </p:cNvSpPr>
          <p:nvPr>
            <p:ph idx="1"/>
          </p:nvPr>
        </p:nvSpPr>
        <p:spPr>
          <a:xfrm>
            <a:off x="212103" y="1026042"/>
            <a:ext cx="11910767" cy="5162655"/>
          </a:xfrm>
        </p:spPr>
        <p:txBody>
          <a:bodyPr>
            <a:normAutofit fontScale="92500" lnSpcReduction="10000"/>
          </a:bodyPr>
          <a:lstStyle/>
          <a:p>
            <a:r>
              <a:rPr lang="en-US" altLang="ja-JP" dirty="0"/>
              <a:t>Examine how the "measured energy distribution" shifts from the "original energy distribution (the correct answer)" due to the effect of energy resolution in a simulation.</a:t>
            </a:r>
          </a:p>
          <a:p>
            <a:r>
              <a:rPr lang="en-US" altLang="ja-JP" dirty="0"/>
              <a:t>If the effect due to the response of this measuring instrument is accurately investigated by simulation, the "original energy distribution" (the correct answer you want to measure) can be restored from the "measured energy distribution.</a:t>
            </a:r>
          </a:p>
          <a:p>
            <a:r>
              <a:rPr lang="en-US" altLang="ja-JP" dirty="0"/>
              <a:t>Actual experiment</a:t>
            </a:r>
          </a:p>
          <a:p>
            <a:pPr marL="0" indent="0">
              <a:buNone/>
            </a:pPr>
            <a:r>
              <a:rPr lang="ja-JP" altLang="en-US" dirty="0"/>
              <a:t>　</a:t>
            </a:r>
            <a:r>
              <a:rPr lang="en-US" altLang="ja-JP" dirty="0"/>
              <a:t>True distribution</a:t>
            </a:r>
            <a:r>
              <a:rPr lang="en-US" altLang="ja-JP" dirty="0">
                <a:sym typeface="Wingdings" panose="05000000000000000000" pitchFamily="2" charset="2"/>
              </a:rPr>
              <a:t></a:t>
            </a:r>
            <a:r>
              <a:rPr lang="en-US" altLang="ja-JP" dirty="0"/>
              <a:t>(instrument effect)</a:t>
            </a:r>
            <a:r>
              <a:rPr lang="en-US" altLang="ja-JP" dirty="0">
                <a:sym typeface="Wingdings" panose="05000000000000000000" pitchFamily="2" charset="2"/>
              </a:rPr>
              <a:t></a:t>
            </a:r>
            <a:r>
              <a:rPr lang="en-US" altLang="ja-JP" dirty="0"/>
              <a:t>observed distribution</a:t>
            </a:r>
          </a:p>
          <a:p>
            <a:pPr marL="0" indent="0">
              <a:buNone/>
            </a:pPr>
            <a:r>
              <a:rPr lang="ja-JP" altLang="en-US" dirty="0"/>
              <a:t>　</a:t>
            </a:r>
            <a:r>
              <a:rPr lang="en-US" altLang="ja-JP" dirty="0"/>
              <a:t>This is "convolution.</a:t>
            </a:r>
          </a:p>
          <a:p>
            <a:pPr marL="0" indent="0">
              <a:buNone/>
            </a:pPr>
            <a:r>
              <a:rPr lang="en-US" altLang="ja-JP" dirty="0"/>
              <a:t>If the "instrument effect" is determined in the simulation, the reverse can be done</a:t>
            </a:r>
          </a:p>
          <a:p>
            <a:pPr marL="0" indent="0">
              <a:buNone/>
            </a:pPr>
            <a:r>
              <a:rPr lang="ja-JP" altLang="en-US" dirty="0"/>
              <a:t>　</a:t>
            </a:r>
            <a:r>
              <a:rPr lang="en-US" altLang="ja-JP" dirty="0"/>
              <a:t>Observed distribution</a:t>
            </a:r>
            <a:r>
              <a:rPr lang="en-US" altLang="ja-JP" dirty="0">
                <a:sym typeface="Wingdings" panose="05000000000000000000" pitchFamily="2" charset="2"/>
              </a:rPr>
              <a:t></a:t>
            </a:r>
            <a:r>
              <a:rPr lang="en-US" altLang="ja-JP" dirty="0"/>
              <a:t> Inverse of (instrument effect)</a:t>
            </a:r>
            <a:r>
              <a:rPr lang="en-US" altLang="ja-JP" dirty="0">
                <a:sym typeface="Wingdings" panose="05000000000000000000" pitchFamily="2" charset="2"/>
              </a:rPr>
              <a:t></a:t>
            </a:r>
            <a:r>
              <a:rPr lang="en-US" altLang="ja-JP" dirty="0"/>
              <a:t> True distribution</a:t>
            </a:r>
          </a:p>
          <a:p>
            <a:endParaRPr kumimoji="1" lang="ja-JP" altLang="en-US" dirty="0"/>
          </a:p>
        </p:txBody>
      </p:sp>
    </p:spTree>
    <p:extLst>
      <p:ext uri="{BB962C8B-B14F-4D97-AF65-F5344CB8AC3E}">
        <p14:creationId xmlns:p14="http://schemas.microsoft.com/office/powerpoint/2010/main" val="3742728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914C70-8E93-47C3-8771-D58023031737}"/>
              </a:ext>
            </a:extLst>
          </p:cNvPr>
          <p:cNvSpPr>
            <a:spLocks noGrp="1"/>
          </p:cNvSpPr>
          <p:nvPr>
            <p:ph type="title"/>
          </p:nvPr>
        </p:nvSpPr>
        <p:spPr>
          <a:xfrm>
            <a:off x="838200" y="365125"/>
            <a:ext cx="10515600" cy="811493"/>
          </a:xfrm>
        </p:spPr>
        <p:txBody>
          <a:bodyPr/>
          <a:lstStyle/>
          <a:p>
            <a:r>
              <a:rPr lang="en-US" altLang="ja-JP" dirty="0"/>
              <a:t>Know what is more basic and correct</a:t>
            </a:r>
            <a:endParaRPr kumimoji="1" lang="ja-JP" altLang="en-US" dirty="0"/>
          </a:p>
        </p:txBody>
      </p:sp>
      <p:sp>
        <p:nvSpPr>
          <p:cNvPr id="3" name="コンテンツ プレースホルダー 2">
            <a:extLst>
              <a:ext uri="{FF2B5EF4-FFF2-40B4-BE49-F238E27FC236}">
                <a16:creationId xmlns:a16="http://schemas.microsoft.com/office/drawing/2014/main" id="{F5C272E9-F007-4D7D-9F3A-0B161D2309D5}"/>
              </a:ext>
            </a:extLst>
          </p:cNvPr>
          <p:cNvSpPr>
            <a:spLocks noGrp="1"/>
          </p:cNvSpPr>
          <p:nvPr>
            <p:ph idx="1"/>
          </p:nvPr>
        </p:nvSpPr>
        <p:spPr>
          <a:xfrm>
            <a:off x="838200" y="1536568"/>
            <a:ext cx="10515600" cy="4835951"/>
          </a:xfrm>
        </p:spPr>
        <p:txBody>
          <a:bodyPr/>
          <a:lstStyle/>
          <a:p>
            <a:r>
              <a:rPr lang="en-US" altLang="ja-JP" dirty="0"/>
              <a:t>You probably think we have had a very abstract discussion, but what we have discussed so far is sometimes very useful</a:t>
            </a:r>
          </a:p>
          <a:p>
            <a:r>
              <a:rPr lang="en-US" altLang="ja-JP" dirty="0"/>
              <a:t>It is important to know "what is more correct.“</a:t>
            </a:r>
          </a:p>
          <a:p>
            <a:r>
              <a:rPr lang="en-US" altLang="ja-JP" dirty="0"/>
              <a:t>Sometimes there seem to be contradictions between the rules we have learned</a:t>
            </a:r>
          </a:p>
          <a:p>
            <a:r>
              <a:rPr lang="en-US" altLang="ja-JP" dirty="0"/>
              <a:t>Sometimes, when we are doing experiments, etc., we seem to get contradictory results. This is confusing because you don't know which one is correct.</a:t>
            </a:r>
          </a:p>
          <a:p>
            <a:r>
              <a:rPr lang="en-US" altLang="ja-JP" dirty="0"/>
              <a:t>At this time, identifying the "more correct one" among the contradictory results is the first step in solving the problem.</a:t>
            </a:r>
            <a:endParaRPr lang="ja-JP" altLang="en-US" b="1" dirty="0">
              <a:solidFill>
                <a:srgbClr val="00B050"/>
              </a:solidFill>
            </a:endParaRPr>
          </a:p>
        </p:txBody>
      </p:sp>
    </p:spTree>
    <p:extLst>
      <p:ext uri="{BB962C8B-B14F-4D97-AF65-F5344CB8AC3E}">
        <p14:creationId xmlns:p14="http://schemas.microsoft.com/office/powerpoint/2010/main" val="3379463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C72EFD-02F8-45A7-A1B4-0A74B05ADAA3}"/>
              </a:ext>
            </a:extLst>
          </p:cNvPr>
          <p:cNvSpPr>
            <a:spLocks noGrp="1"/>
          </p:cNvSpPr>
          <p:nvPr>
            <p:ph type="title"/>
          </p:nvPr>
        </p:nvSpPr>
        <p:spPr>
          <a:xfrm>
            <a:off x="838200" y="49120"/>
            <a:ext cx="10515600" cy="905466"/>
          </a:xfrm>
        </p:spPr>
        <p:txBody>
          <a:bodyPr/>
          <a:lstStyle/>
          <a:p>
            <a:r>
              <a:rPr lang="en-US" altLang="ja-JP" b="1" dirty="0">
                <a:solidFill>
                  <a:srgbClr val="0070C0"/>
                </a:solidFill>
                <a:latin typeface="ＭＳ Ｐゴシック" panose="020B0600070205080204" pitchFamily="50" charset="-128"/>
                <a:ea typeface="ＭＳ Ｐゴシック" panose="020B0600070205080204" pitchFamily="50" charset="-128"/>
              </a:rPr>
              <a:t>Purpose</a:t>
            </a:r>
            <a:r>
              <a:rPr lang="ja-JP" altLang="en-US" b="1" dirty="0">
                <a:solidFill>
                  <a:srgbClr val="0070C0"/>
                </a:solidFill>
                <a:latin typeface="ＭＳ Ｐゴシック" panose="020B0600070205080204" pitchFamily="50" charset="-128"/>
                <a:ea typeface="ＭＳ Ｐゴシック" panose="020B0600070205080204" pitchFamily="50" charset="-128"/>
              </a:rPr>
              <a:t> </a:t>
            </a:r>
            <a:r>
              <a:rPr lang="en-US" altLang="ja-JP" b="1" dirty="0">
                <a:solidFill>
                  <a:srgbClr val="0070C0"/>
                </a:solidFill>
                <a:latin typeface="ＭＳ Ｐゴシック" panose="020B0600070205080204" pitchFamily="50" charset="-128"/>
                <a:ea typeface="ＭＳ Ｐゴシック" panose="020B0600070205080204" pitchFamily="50" charset="-128"/>
              </a:rPr>
              <a:t>of</a:t>
            </a:r>
            <a:r>
              <a:rPr lang="ja-JP" altLang="en-US" b="1" dirty="0">
                <a:solidFill>
                  <a:srgbClr val="0070C0"/>
                </a:solidFill>
                <a:latin typeface="ＭＳ Ｐゴシック" panose="020B0600070205080204" pitchFamily="50" charset="-128"/>
                <a:ea typeface="ＭＳ Ｐゴシック" panose="020B0600070205080204" pitchFamily="50" charset="-128"/>
              </a:rPr>
              <a:t> </a:t>
            </a:r>
            <a:r>
              <a:rPr lang="en-US" altLang="ja-JP" b="1" dirty="0">
                <a:solidFill>
                  <a:srgbClr val="0070C0"/>
                </a:solidFill>
                <a:latin typeface="ＭＳ Ｐゴシック" panose="020B0600070205080204" pitchFamily="50" charset="-128"/>
                <a:ea typeface="ＭＳ Ｐゴシック" panose="020B0600070205080204" pitchFamily="50" charset="-128"/>
              </a:rPr>
              <a:t>Physics</a:t>
            </a:r>
            <a:endParaRPr kumimoji="1" lang="ja-JP" altLang="en-US" b="1" dirty="0">
              <a:solidFill>
                <a:srgbClr val="0070C0"/>
              </a:solidFill>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A64D16E3-B07B-4FF5-B696-029D272E887B}"/>
              </a:ext>
            </a:extLst>
          </p:cNvPr>
          <p:cNvSpPr>
            <a:spLocks noGrp="1"/>
          </p:cNvSpPr>
          <p:nvPr>
            <p:ph idx="1"/>
          </p:nvPr>
        </p:nvSpPr>
        <p:spPr>
          <a:xfrm>
            <a:off x="240957" y="1112108"/>
            <a:ext cx="11460891" cy="5387546"/>
          </a:xfrm>
        </p:spPr>
        <p:txBody>
          <a:bodyPr>
            <a:normAutofit fontScale="85000" lnSpcReduction="20000"/>
          </a:bodyPr>
          <a:lstStyle/>
          <a:p>
            <a:pPr marL="0" indent="0">
              <a:buNone/>
            </a:pPr>
            <a:r>
              <a:rPr kumimoji="1" lang="ja-JP" altLang="en-US" dirty="0"/>
              <a:t>１）</a:t>
            </a:r>
            <a:r>
              <a:rPr lang="en-US" altLang="ja-JP" dirty="0"/>
              <a:t>To</a:t>
            </a:r>
            <a:r>
              <a:rPr lang="ja-JP" altLang="en-US" dirty="0"/>
              <a:t> </a:t>
            </a:r>
            <a:r>
              <a:rPr lang="en-US" altLang="ja-JP" dirty="0"/>
              <a:t>find</a:t>
            </a:r>
            <a:r>
              <a:rPr lang="ja-JP" altLang="en-US" dirty="0"/>
              <a:t> </a:t>
            </a:r>
            <a:r>
              <a:rPr lang="en-US" altLang="ja-JP" dirty="0"/>
              <a:t>the</a:t>
            </a:r>
            <a:r>
              <a:rPr lang="ja-JP" altLang="en-US" dirty="0"/>
              <a:t> </a:t>
            </a:r>
            <a:r>
              <a:rPr lang="en-US" altLang="ja-JP" b="1" dirty="0">
                <a:solidFill>
                  <a:srgbClr val="00B050"/>
                </a:solidFill>
              </a:rPr>
              <a:t>fundamental</a:t>
            </a:r>
            <a:r>
              <a:rPr lang="ja-JP" altLang="en-US" b="1" dirty="0">
                <a:solidFill>
                  <a:srgbClr val="00B050"/>
                </a:solidFill>
              </a:rPr>
              <a:t> </a:t>
            </a:r>
            <a:r>
              <a:rPr lang="en-US" altLang="ja-JP" b="1" dirty="0">
                <a:solidFill>
                  <a:srgbClr val="00B050"/>
                </a:solidFill>
              </a:rPr>
              <a:t>laws</a:t>
            </a:r>
            <a:r>
              <a:rPr lang="ja-JP" altLang="en-US" b="1" dirty="0">
                <a:solidFill>
                  <a:srgbClr val="FF0000"/>
                </a:solidFill>
              </a:rPr>
              <a:t> </a:t>
            </a:r>
            <a:r>
              <a:rPr lang="en-US" altLang="ja-JP" dirty="0"/>
              <a:t>of</a:t>
            </a:r>
            <a:r>
              <a:rPr lang="ja-JP" altLang="en-US" dirty="0"/>
              <a:t> </a:t>
            </a:r>
            <a:r>
              <a:rPr lang="en-US" altLang="ja-JP" dirty="0"/>
              <a:t>the</a:t>
            </a:r>
            <a:r>
              <a:rPr lang="ja-JP" altLang="en-US" dirty="0"/>
              <a:t> </a:t>
            </a:r>
            <a:r>
              <a:rPr lang="en-US" altLang="ja-JP" dirty="0"/>
              <a:t>nature</a:t>
            </a:r>
            <a:endParaRPr kumimoji="1" lang="en-US" altLang="ja-JP" dirty="0"/>
          </a:p>
          <a:p>
            <a:pPr marL="0" indent="0">
              <a:buNone/>
            </a:pPr>
            <a:r>
              <a:rPr lang="en-US" altLang="ja-JP" dirty="0"/>
              <a:t>	</a:t>
            </a:r>
            <a:r>
              <a:rPr lang="en-US" altLang="ja-JP" b="1" dirty="0">
                <a:solidFill>
                  <a:srgbClr val="00B050"/>
                </a:solidFill>
              </a:rPr>
              <a:t>Fundamental</a:t>
            </a:r>
            <a:r>
              <a:rPr lang="ja-JP" altLang="en-US" b="1" dirty="0">
                <a:solidFill>
                  <a:srgbClr val="00B050"/>
                </a:solidFill>
              </a:rPr>
              <a:t> </a:t>
            </a:r>
            <a:r>
              <a:rPr lang="en-US" altLang="ja-JP" b="1" dirty="0">
                <a:solidFill>
                  <a:srgbClr val="00B050"/>
                </a:solidFill>
              </a:rPr>
              <a:t>laws</a:t>
            </a:r>
            <a:r>
              <a:rPr lang="en-US" altLang="ja-JP" dirty="0"/>
              <a:t>:  </a:t>
            </a:r>
            <a:r>
              <a:rPr lang="en-US" altLang="ja-JP" b="1" dirty="0">
                <a:solidFill>
                  <a:srgbClr val="FF0000"/>
                </a:solidFill>
              </a:rPr>
              <a:t>mathematical </a:t>
            </a:r>
            <a:r>
              <a:rPr lang="en-US" altLang="ja-JP" dirty="0"/>
              <a:t>and </a:t>
            </a:r>
            <a:r>
              <a:rPr lang="en-US" altLang="ja-JP" b="1" dirty="0">
                <a:solidFill>
                  <a:srgbClr val="FF0000"/>
                </a:solidFill>
              </a:rPr>
              <a:t>quantitative</a:t>
            </a:r>
            <a:r>
              <a:rPr lang="en-US" altLang="ja-JP" dirty="0"/>
              <a:t> model</a:t>
            </a:r>
          </a:p>
          <a:p>
            <a:pPr marL="0" indent="0">
              <a:buNone/>
            </a:pPr>
            <a:r>
              <a:rPr lang="ja-JP" altLang="en-US" dirty="0"/>
              <a:t>２）</a:t>
            </a:r>
            <a:r>
              <a:rPr lang="en-US" altLang="ja-JP" dirty="0"/>
              <a:t>To </a:t>
            </a:r>
            <a:r>
              <a:rPr lang="en-US" altLang="ja-JP" b="1" dirty="0">
                <a:solidFill>
                  <a:srgbClr val="FF0000"/>
                </a:solidFill>
              </a:rPr>
              <a:t>quantitatively</a:t>
            </a:r>
            <a:r>
              <a:rPr lang="en-US" altLang="ja-JP" dirty="0"/>
              <a:t> explain all of the physical phenomena in the </a:t>
            </a:r>
          </a:p>
          <a:p>
            <a:pPr marL="0" indent="0">
              <a:buNone/>
            </a:pPr>
            <a:r>
              <a:rPr lang="en-US" altLang="ja-JP" dirty="0"/>
              <a:t>        nature</a:t>
            </a:r>
            <a:endParaRPr kumimoji="1" lang="en-US" altLang="ja-JP" dirty="0"/>
          </a:p>
          <a:p>
            <a:pPr marL="0" indent="0">
              <a:buNone/>
            </a:pPr>
            <a:r>
              <a:rPr lang="en-US" altLang="ja-JP" dirty="0"/>
              <a:t>In other words</a:t>
            </a:r>
          </a:p>
          <a:p>
            <a:pPr marL="0" indent="0">
              <a:buNone/>
            </a:pPr>
            <a:r>
              <a:rPr kumimoji="1" lang="ja-JP" altLang="en-US" dirty="0"/>
              <a:t>１）</a:t>
            </a:r>
            <a:r>
              <a:rPr lang="en-US" altLang="ja-JP" dirty="0"/>
              <a:t>Discover</a:t>
            </a:r>
            <a:r>
              <a:rPr kumimoji="1" lang="en-US" altLang="ja-JP" dirty="0"/>
              <a:t> the </a:t>
            </a:r>
            <a:r>
              <a:rPr kumimoji="1" lang="en-US" altLang="ja-JP" b="1" dirty="0">
                <a:solidFill>
                  <a:srgbClr val="00B050"/>
                </a:solidFill>
              </a:rPr>
              <a:t>fundamental </a:t>
            </a:r>
            <a:r>
              <a:rPr kumimoji="1" lang="en-US" altLang="ja-JP" b="1" dirty="0" err="1">
                <a:solidFill>
                  <a:srgbClr val="00B050"/>
                </a:solidFill>
              </a:rPr>
              <a:t>Lagrangian</a:t>
            </a:r>
            <a:endParaRPr kumimoji="1" lang="en-US" altLang="ja-JP" b="1" dirty="0">
              <a:solidFill>
                <a:srgbClr val="00B050"/>
              </a:solidFill>
            </a:endParaRPr>
          </a:p>
          <a:p>
            <a:pPr marL="0" indent="0">
              <a:buNone/>
            </a:pPr>
            <a:r>
              <a:rPr lang="en-US" altLang="ja-JP" dirty="0"/>
              <a:t>	Physics today has almost achieved this</a:t>
            </a:r>
            <a:r>
              <a:rPr lang="en-US" altLang="ja-JP" dirty="0">
                <a:solidFill>
                  <a:srgbClr val="00B050"/>
                </a:solidFill>
              </a:rPr>
              <a:t>.</a:t>
            </a:r>
          </a:p>
          <a:p>
            <a:pPr marL="0" indent="0">
              <a:buNone/>
            </a:pPr>
            <a:r>
              <a:rPr kumimoji="1" lang="en-US" altLang="ja-JP" dirty="0">
                <a:solidFill>
                  <a:srgbClr val="00B050"/>
                </a:solidFill>
              </a:rPr>
              <a:t>	</a:t>
            </a:r>
            <a:r>
              <a:rPr lang="en-US" altLang="ja-JP" b="1" dirty="0">
                <a:solidFill>
                  <a:srgbClr val="00B050"/>
                </a:solidFill>
              </a:rPr>
              <a:t>Standard Model (SM)</a:t>
            </a:r>
            <a:r>
              <a:rPr lang="en-US" altLang="ja-JP" dirty="0">
                <a:solidFill>
                  <a:srgbClr val="00B050"/>
                </a:solidFill>
              </a:rPr>
              <a:t> </a:t>
            </a:r>
            <a:r>
              <a:rPr lang="en-US" altLang="ja-JP" dirty="0"/>
              <a:t>and</a:t>
            </a:r>
            <a:r>
              <a:rPr lang="en-US" altLang="ja-JP" dirty="0">
                <a:solidFill>
                  <a:srgbClr val="00B050"/>
                </a:solidFill>
              </a:rPr>
              <a:t> </a:t>
            </a:r>
            <a:r>
              <a:rPr lang="en-US" altLang="ja-JP" b="1" dirty="0">
                <a:solidFill>
                  <a:srgbClr val="00B050"/>
                </a:solidFill>
              </a:rPr>
              <a:t>General Relativity</a:t>
            </a:r>
            <a:endParaRPr kumimoji="1" lang="en-US" altLang="ja-JP" dirty="0"/>
          </a:p>
          <a:p>
            <a:pPr marL="0" indent="0">
              <a:buNone/>
            </a:pPr>
            <a:r>
              <a:rPr lang="ja-JP" altLang="en-US" dirty="0"/>
              <a:t>２）</a:t>
            </a:r>
            <a:r>
              <a:rPr lang="en-US" altLang="ja-JP" dirty="0"/>
              <a:t>Predict all phenomena of the nature from the fundamental </a:t>
            </a:r>
            <a:r>
              <a:rPr lang="en-US" altLang="ja-JP" dirty="0" err="1"/>
              <a:t>Lagrangian</a:t>
            </a:r>
            <a:r>
              <a:rPr lang="en-US" altLang="ja-JP" dirty="0"/>
              <a:t>.</a:t>
            </a:r>
          </a:p>
          <a:p>
            <a:pPr marL="0" indent="0">
              <a:buNone/>
            </a:pPr>
            <a:r>
              <a:rPr lang="en-US" altLang="ja-JP" dirty="0"/>
              <a:t>	Old fashioned way</a:t>
            </a:r>
            <a:endParaRPr kumimoji="1" lang="en-US" altLang="ja-JP" dirty="0"/>
          </a:p>
          <a:p>
            <a:pPr marL="0" indent="0">
              <a:buNone/>
            </a:pPr>
            <a:r>
              <a:rPr kumimoji="1" lang="en-US" altLang="ja-JP" dirty="0"/>
              <a:t>	</a:t>
            </a:r>
            <a:r>
              <a:rPr lang="en-US" altLang="ja-JP" dirty="0"/>
              <a:t>	Solving the </a:t>
            </a:r>
            <a:r>
              <a:rPr lang="en-US" altLang="ja-JP" dirty="0" err="1"/>
              <a:t>Lagrangian</a:t>
            </a:r>
            <a:r>
              <a:rPr lang="en-US" altLang="ja-JP" dirty="0"/>
              <a:t> by analytical method</a:t>
            </a:r>
            <a:endParaRPr kumimoji="1" lang="en-US" altLang="ja-JP" dirty="0"/>
          </a:p>
          <a:p>
            <a:pPr marL="0" indent="0">
              <a:buNone/>
            </a:pPr>
            <a:r>
              <a:rPr lang="en-US" altLang="ja-JP" dirty="0"/>
              <a:t>	Modern approach</a:t>
            </a:r>
          </a:p>
          <a:p>
            <a:pPr marL="0" indent="0">
              <a:buNone/>
            </a:pPr>
            <a:r>
              <a:rPr lang="en-US" altLang="ja-JP" dirty="0"/>
              <a:t>		Solving the </a:t>
            </a:r>
            <a:r>
              <a:rPr lang="en-US" altLang="ja-JP" dirty="0" err="1"/>
              <a:t>Lagrangian</a:t>
            </a:r>
            <a:r>
              <a:rPr lang="en-US" altLang="ja-JP" dirty="0"/>
              <a:t> by numerical method as well as analytical </a:t>
            </a:r>
          </a:p>
          <a:p>
            <a:pPr marL="0" indent="0">
              <a:buNone/>
            </a:pPr>
            <a:r>
              <a:rPr lang="en-US" altLang="ja-JP" dirty="0"/>
              <a:t>		method</a:t>
            </a:r>
            <a:endParaRPr kumimoji="1" lang="ja-JP" altLang="en-US" dirty="0"/>
          </a:p>
        </p:txBody>
      </p:sp>
    </p:spTree>
    <p:extLst>
      <p:ext uri="{BB962C8B-B14F-4D97-AF65-F5344CB8AC3E}">
        <p14:creationId xmlns:p14="http://schemas.microsoft.com/office/powerpoint/2010/main" val="3619251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42BC0F-51CB-4567-A4EF-46B9CC1F8589}"/>
              </a:ext>
            </a:extLst>
          </p:cNvPr>
          <p:cNvSpPr>
            <a:spLocks noGrp="1"/>
          </p:cNvSpPr>
          <p:nvPr>
            <p:ph type="title"/>
          </p:nvPr>
        </p:nvSpPr>
        <p:spPr>
          <a:xfrm>
            <a:off x="0" y="35674"/>
            <a:ext cx="12191999" cy="703916"/>
          </a:xfrm>
        </p:spPr>
        <p:txBody>
          <a:bodyPr>
            <a:normAutofit/>
          </a:bodyPr>
          <a:lstStyle/>
          <a:p>
            <a:r>
              <a:rPr lang="en-US" altLang="ja-JP" b="1" dirty="0">
                <a:solidFill>
                  <a:srgbClr val="0070C0"/>
                </a:solidFill>
                <a:latin typeface="ＭＳ Ｐゴシック" panose="020B0600070205080204" pitchFamily="50" charset="-128"/>
                <a:ea typeface="ＭＳ Ｐゴシック" panose="020B0600070205080204" pitchFamily="50" charset="-128"/>
              </a:rPr>
              <a:t>"Approximate Laws" and the "Fundamental Laws"</a:t>
            </a:r>
            <a:endParaRPr kumimoji="1" lang="ja-JP" altLang="en-US" b="1" dirty="0">
              <a:solidFill>
                <a:srgbClr val="0070C0"/>
              </a:solidFill>
              <a:latin typeface="ＭＳ Ｐゴシック" panose="020B0600070205080204" pitchFamily="50" charset="-128"/>
              <a:ea typeface="ＭＳ Ｐゴシック" panose="020B0600070205080204" pitchFamily="50" charset="-128"/>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D0EF1197-AF56-48C8-B11B-09D217B28855}"/>
                  </a:ext>
                </a:extLst>
              </p:cNvPr>
              <p:cNvSpPr>
                <a:spLocks noGrp="1"/>
              </p:cNvSpPr>
              <p:nvPr>
                <p:ph idx="1"/>
              </p:nvPr>
            </p:nvSpPr>
            <p:spPr>
              <a:xfrm>
                <a:off x="166817" y="784654"/>
                <a:ext cx="11924270" cy="5838022"/>
              </a:xfrm>
            </p:spPr>
            <p:txBody>
              <a:bodyPr>
                <a:normAutofit fontScale="85000" lnSpcReduction="20000"/>
              </a:bodyPr>
              <a:lstStyle/>
              <a:p>
                <a:pPr marL="0" indent="0">
                  <a:buNone/>
                </a:pPr>
                <a:r>
                  <a:rPr kumimoji="1" lang="en-US" altLang="ja-JP" dirty="0"/>
                  <a:t>There are two </a:t>
                </a:r>
                <a:r>
                  <a:rPr lang="en-US" altLang="ja-JP" dirty="0"/>
                  <a:t>types </a:t>
                </a:r>
                <a:r>
                  <a:rPr kumimoji="1" lang="en-US" altLang="ja-JP" dirty="0"/>
                  <a:t>of natural laws</a:t>
                </a:r>
              </a:p>
              <a:p>
                <a:pPr marL="0" indent="0">
                  <a:buNone/>
                </a:pPr>
                <a:r>
                  <a:rPr kumimoji="1" lang="ja-JP" altLang="en-US" dirty="0"/>
                  <a:t>１）</a:t>
                </a:r>
                <a:r>
                  <a:rPr lang="en-US" altLang="ja-JP" dirty="0"/>
                  <a:t> Approximate Laws</a:t>
                </a:r>
              </a:p>
              <a:p>
                <a:pPr marL="0" indent="0">
                  <a:buNone/>
                </a:pPr>
                <a:r>
                  <a:rPr lang="en-US" altLang="ja-JP" dirty="0"/>
                  <a:t>	Laws that are know to be approximately “correct” e.g. by experience </a:t>
                </a:r>
              </a:p>
              <a:p>
                <a:pPr marL="0" indent="0">
                  <a:buNone/>
                </a:pPr>
                <a:r>
                  <a:rPr lang="en-US" altLang="ja-JP" dirty="0"/>
                  <a:t>	Most</a:t>
                </a:r>
                <a:r>
                  <a:rPr lang="ja-JP" altLang="en-US" dirty="0"/>
                  <a:t> </a:t>
                </a:r>
                <a:r>
                  <a:rPr lang="en-US" altLang="ja-JP" dirty="0"/>
                  <a:t>of</a:t>
                </a:r>
                <a:r>
                  <a:rPr lang="ja-JP" altLang="en-US" dirty="0"/>
                  <a:t> </a:t>
                </a:r>
                <a:r>
                  <a:rPr lang="en-US" altLang="ja-JP" dirty="0"/>
                  <a:t>natural laws belongs to this category</a:t>
                </a:r>
              </a:p>
              <a:p>
                <a:pPr marL="0" indent="0">
                  <a:buNone/>
                </a:pPr>
                <a:r>
                  <a:rPr lang="en-US" altLang="ja-JP" dirty="0"/>
                  <a:t>	They</a:t>
                </a:r>
                <a:r>
                  <a:rPr lang="ja-JP" altLang="en-US" dirty="0"/>
                  <a:t> </a:t>
                </a:r>
                <a:r>
                  <a:rPr lang="en-US" altLang="ja-JP" dirty="0"/>
                  <a:t>can</a:t>
                </a:r>
                <a:r>
                  <a:rPr lang="ja-JP" altLang="en-US" dirty="0"/>
                  <a:t> </a:t>
                </a:r>
                <a:r>
                  <a:rPr lang="en-US" altLang="ja-JP" dirty="0"/>
                  <a:t>be</a:t>
                </a:r>
                <a:r>
                  <a:rPr lang="ja-JP" altLang="en-US" dirty="0"/>
                  <a:t> </a:t>
                </a:r>
                <a:r>
                  <a:rPr lang="en-US" altLang="ja-JP" dirty="0"/>
                  <a:t>derived from the fundamental laws in (2).</a:t>
                </a:r>
              </a:p>
              <a:p>
                <a:pPr marL="0" indent="0">
                  <a:buNone/>
                </a:pPr>
                <a:r>
                  <a:rPr kumimoji="1" lang="ja-JP" altLang="en-US" dirty="0"/>
                  <a:t>２）</a:t>
                </a:r>
                <a:r>
                  <a:rPr lang="en-US" altLang="ja-JP" b="1" dirty="0">
                    <a:solidFill>
                      <a:srgbClr val="00B050"/>
                    </a:solidFill>
                  </a:rPr>
                  <a:t>Absolute fundamental law</a:t>
                </a:r>
                <a:r>
                  <a:rPr lang="en-US" altLang="ja-JP" dirty="0"/>
                  <a:t> (aka </a:t>
                </a:r>
                <a:r>
                  <a:rPr lang="en-US" altLang="ja-JP" b="1" dirty="0">
                    <a:solidFill>
                      <a:srgbClr val="00B050"/>
                    </a:solidFill>
                  </a:rPr>
                  <a:t>principle</a:t>
                </a:r>
                <a:r>
                  <a:rPr lang="en-US" altLang="ja-JP" dirty="0"/>
                  <a:t>)</a:t>
                </a:r>
              </a:p>
              <a:p>
                <a:pPr marL="0" indent="0">
                  <a:buNone/>
                </a:pPr>
                <a:r>
                  <a:rPr lang="en-US" altLang="ja-JP" b="1" dirty="0">
                    <a:solidFill>
                      <a:srgbClr val="FF0000"/>
                    </a:solidFill>
                  </a:rPr>
                  <a:t>	</a:t>
                </a:r>
                <a:r>
                  <a:rPr lang="en-US" altLang="ja-JP" dirty="0"/>
                  <a:t>The laws that are accepted/believed </a:t>
                </a:r>
                <a:r>
                  <a:rPr lang="en-US" altLang="ja-JP" b="1" dirty="0">
                    <a:solidFill>
                      <a:srgbClr val="FF0000"/>
                    </a:solidFill>
                  </a:rPr>
                  <a:t>to be absolutely correct.</a:t>
                </a:r>
                <a:endParaRPr lang="en-US" altLang="ja-JP" dirty="0"/>
              </a:p>
              <a:p>
                <a:pPr marL="0" indent="0">
                  <a:buNone/>
                </a:pPr>
                <a:r>
                  <a:rPr lang="en-US" altLang="ja-JP" dirty="0"/>
                  <a:t>Examples:</a:t>
                </a:r>
              </a:p>
              <a:p>
                <a:pPr marL="0" indent="0">
                  <a:buNone/>
                </a:pPr>
                <a:r>
                  <a:rPr lang="en-US" altLang="ja-JP" dirty="0"/>
                  <a:t>	</a:t>
                </a:r>
                <a:r>
                  <a:rPr lang="en-US" altLang="ja-JP" b="1" dirty="0">
                    <a:solidFill>
                      <a:srgbClr val="00B050"/>
                    </a:solidFill>
                  </a:rPr>
                  <a:t>Principle of invariant light speed:</a:t>
                </a:r>
                <a:r>
                  <a:rPr lang="ja-JP" altLang="en-US" dirty="0"/>
                  <a:t>　</a:t>
                </a:r>
                <a:r>
                  <a:rPr lang="en-US" altLang="ja-JP" dirty="0"/>
                  <a:t>	</a:t>
                </a:r>
                <a14:m>
                  <m:oMath xmlns:m="http://schemas.openxmlformats.org/officeDocument/2006/math">
                    <m:r>
                      <a:rPr lang="en-US" altLang="ja-JP" b="0" i="1" smtClean="0">
                        <a:latin typeface="Cambria Math" panose="02040503050406030204" pitchFamily="18" charset="0"/>
                      </a:rPr>
                      <m:t>𝑐</m:t>
                    </m:r>
                  </m:oMath>
                </a14:m>
                <a:r>
                  <a:rPr lang="en-US" altLang="ja-JP" dirty="0"/>
                  <a:t> is invariant   Theory of Relativity</a:t>
                </a:r>
              </a:p>
              <a:p>
                <a:pPr marL="0" indent="0">
                  <a:buNone/>
                </a:pPr>
                <a:r>
                  <a:rPr lang="en-US" altLang="ja-JP" dirty="0"/>
                  <a:t>	</a:t>
                </a:r>
                <a:r>
                  <a:rPr lang="en-US" altLang="ja-JP" b="1" dirty="0">
                    <a:solidFill>
                      <a:srgbClr val="00B050"/>
                    </a:solidFill>
                  </a:rPr>
                  <a:t>Uncertainty principle</a:t>
                </a:r>
                <a:r>
                  <a:rPr lang="ja-JP" altLang="en-US" dirty="0"/>
                  <a:t>　</a:t>
                </a:r>
                <a:r>
                  <a:rPr lang="en-US" altLang="ja-JP" dirty="0"/>
                  <a:t>			</a:t>
                </a:r>
                <a14:m>
                  <m:oMath xmlns:m="http://schemas.openxmlformats.org/officeDocument/2006/math">
                    <m:r>
                      <m:rPr>
                        <m:sty m:val="p"/>
                      </m:rPr>
                      <a:rPr lang="en-US" altLang="ja-JP" b="0" i="0" smtClean="0">
                        <a:latin typeface="Cambria Math" panose="02040503050406030204" pitchFamily="18" charset="0"/>
                      </a:rPr>
                      <m:t>Δ</m:t>
                    </m:r>
                    <m:r>
                      <a:rPr lang="en-US" altLang="ja-JP" b="0" i="1" smtClean="0">
                        <a:latin typeface="Cambria Math" panose="02040503050406030204" pitchFamily="18" charset="0"/>
                      </a:rPr>
                      <m:t>𝑝</m:t>
                    </m:r>
                    <m:r>
                      <m:rPr>
                        <m:sty m:val="p"/>
                      </m:rPr>
                      <a:rPr lang="en-US" altLang="ja-JP" b="0" i="0" smtClean="0">
                        <a:latin typeface="Cambria Math" panose="02040503050406030204" pitchFamily="18" charset="0"/>
                      </a:rPr>
                      <m:t>Δ</m:t>
                    </m:r>
                    <m:r>
                      <a:rPr lang="en-US" altLang="ja-JP" b="0" i="1" smtClean="0">
                        <a:latin typeface="Cambria Math" panose="02040503050406030204" pitchFamily="18" charset="0"/>
                      </a:rPr>
                      <m:t>𝑞</m:t>
                    </m:r>
                    <m:r>
                      <a:rPr lang="en-US" altLang="ja-JP" b="0" i="1" smtClean="0">
                        <a:latin typeface="Cambria Math" panose="02040503050406030204" pitchFamily="18" charset="0"/>
                      </a:rPr>
                      <m:t> ≥ℏ</m:t>
                    </m:r>
                  </m:oMath>
                </a14:m>
                <a:r>
                  <a:rPr lang="en-US" altLang="ja-JP" dirty="0"/>
                  <a:t>	Quantum Theory</a:t>
                </a:r>
              </a:p>
              <a:p>
                <a:pPr marL="0" indent="0">
                  <a:buNone/>
                </a:pPr>
                <a:r>
                  <a:rPr lang="ja-JP" altLang="en-US" dirty="0"/>
                  <a:t>２</a:t>
                </a:r>
                <a:r>
                  <a:rPr lang="en-US" altLang="ja-JP" dirty="0"/>
                  <a:t>A)</a:t>
                </a:r>
                <a:r>
                  <a:rPr lang="ja-JP" altLang="en-US" dirty="0"/>
                  <a:t>　</a:t>
                </a:r>
                <a:r>
                  <a:rPr lang="en-US" altLang="ja-JP" dirty="0"/>
                  <a:t>Theories</a:t>
                </a:r>
                <a:r>
                  <a:rPr lang="ja-JP" altLang="en-US" dirty="0"/>
                  <a:t> </a:t>
                </a:r>
                <a:r>
                  <a:rPr lang="en-US" altLang="ja-JP" dirty="0"/>
                  <a:t>that</a:t>
                </a:r>
                <a:r>
                  <a:rPr lang="ja-JP" altLang="en-US" dirty="0"/>
                  <a:t> </a:t>
                </a:r>
                <a:r>
                  <a:rPr lang="en-US" altLang="ja-JP" dirty="0"/>
                  <a:t>are considered as fundamental </a:t>
                </a:r>
              </a:p>
              <a:p>
                <a:pPr marL="0" indent="0">
                  <a:buNone/>
                </a:pPr>
                <a:r>
                  <a:rPr lang="en-US" altLang="ja-JP" dirty="0"/>
                  <a:t>	General</a:t>
                </a:r>
                <a:r>
                  <a:rPr lang="ja-JP" altLang="en-US" dirty="0"/>
                  <a:t> </a:t>
                </a:r>
                <a:r>
                  <a:rPr lang="en-US" altLang="ja-JP" dirty="0"/>
                  <a:t>Theory</a:t>
                </a:r>
                <a:r>
                  <a:rPr lang="ja-JP" altLang="en-US" dirty="0"/>
                  <a:t> </a:t>
                </a:r>
                <a:r>
                  <a:rPr lang="en-US" altLang="ja-JP" dirty="0"/>
                  <a:t>of</a:t>
                </a:r>
                <a:r>
                  <a:rPr lang="ja-JP" altLang="en-US" dirty="0"/>
                  <a:t> </a:t>
                </a:r>
                <a:r>
                  <a:rPr lang="en-US" altLang="ja-JP" dirty="0"/>
                  <a:t>Relativity</a:t>
                </a:r>
              </a:p>
              <a:p>
                <a:pPr marL="0" indent="0">
                  <a:buNone/>
                </a:pPr>
                <a:r>
                  <a:rPr lang="en-US" altLang="ja-JP" dirty="0"/>
                  <a:t>	Standard</a:t>
                </a:r>
                <a:r>
                  <a:rPr lang="ja-JP" altLang="en-US" dirty="0"/>
                  <a:t> </a:t>
                </a:r>
                <a:r>
                  <a:rPr lang="en-US" altLang="ja-JP" dirty="0"/>
                  <a:t>Model</a:t>
                </a:r>
                <a:r>
                  <a:rPr lang="ja-JP" altLang="en-US" dirty="0"/>
                  <a:t> </a:t>
                </a:r>
                <a:r>
                  <a:rPr lang="en-US" altLang="ja-JP" dirty="0"/>
                  <a:t>of</a:t>
                </a:r>
                <a:r>
                  <a:rPr lang="ja-JP" altLang="en-US" dirty="0"/>
                  <a:t> </a:t>
                </a:r>
                <a:r>
                  <a:rPr lang="en-US" altLang="ja-JP" dirty="0"/>
                  <a:t>Particle</a:t>
                </a:r>
                <a:r>
                  <a:rPr lang="ja-JP" altLang="en-US" dirty="0"/>
                  <a:t> </a:t>
                </a:r>
                <a:r>
                  <a:rPr lang="en-US" altLang="ja-JP" dirty="0"/>
                  <a:t>Physics</a:t>
                </a:r>
              </a:p>
              <a:p>
                <a:pPr marL="0" indent="0">
                  <a:buNone/>
                </a:pPr>
                <a:endParaRPr lang="en-US" altLang="ja-JP" dirty="0"/>
              </a:p>
              <a:p>
                <a:pPr marL="0" indent="0">
                  <a:buNone/>
                </a:pPr>
                <a:r>
                  <a:rPr lang="en-US" altLang="ja-JP" dirty="0"/>
                  <a:t>Principle</a:t>
                </a:r>
                <a:r>
                  <a:rPr lang="ja-JP" altLang="en-US" dirty="0"/>
                  <a:t> </a:t>
                </a:r>
                <a:r>
                  <a:rPr lang="en-US" altLang="ja-JP" dirty="0">
                    <a:sym typeface="Wingdings" panose="05000000000000000000" pitchFamily="2" charset="2"/>
                  </a:rPr>
                  <a:t></a:t>
                </a:r>
                <a:r>
                  <a:rPr lang="ja-JP" altLang="en-US" dirty="0">
                    <a:sym typeface="Wingdings" panose="05000000000000000000" pitchFamily="2" charset="2"/>
                  </a:rPr>
                  <a:t> </a:t>
                </a:r>
                <a:r>
                  <a:rPr lang="en-US" altLang="ja-JP" dirty="0">
                    <a:sym typeface="Wingdings" panose="05000000000000000000" pitchFamily="2" charset="2"/>
                  </a:rPr>
                  <a:t>Theory</a:t>
                </a:r>
                <a:r>
                  <a:rPr lang="ja-JP" altLang="en-US" dirty="0">
                    <a:sym typeface="Wingdings" panose="05000000000000000000" pitchFamily="2" charset="2"/>
                  </a:rPr>
                  <a:t> </a:t>
                </a:r>
                <a:r>
                  <a:rPr lang="en-US" altLang="ja-JP" dirty="0">
                    <a:sym typeface="Wingdings" panose="05000000000000000000" pitchFamily="2" charset="2"/>
                  </a:rPr>
                  <a:t></a:t>
                </a:r>
                <a:r>
                  <a:rPr lang="ja-JP" altLang="en-US" dirty="0">
                    <a:sym typeface="Wingdings" panose="05000000000000000000" pitchFamily="2" charset="2"/>
                  </a:rPr>
                  <a:t> </a:t>
                </a:r>
                <a:r>
                  <a:rPr lang="en-US" altLang="ja-JP" dirty="0">
                    <a:sym typeface="Wingdings" panose="05000000000000000000" pitchFamily="2" charset="2"/>
                  </a:rPr>
                  <a:t>Phenomenology,</a:t>
                </a:r>
                <a:r>
                  <a:rPr lang="ja-JP" altLang="en-US" dirty="0">
                    <a:sym typeface="Wingdings" panose="05000000000000000000" pitchFamily="2" charset="2"/>
                  </a:rPr>
                  <a:t> </a:t>
                </a:r>
                <a:r>
                  <a:rPr lang="en-US" altLang="ja-JP" dirty="0">
                    <a:sym typeface="Wingdings" panose="05000000000000000000" pitchFamily="2" charset="2"/>
                  </a:rPr>
                  <a:t>Models</a:t>
                </a:r>
                <a:endParaRPr lang="en-US" altLang="ja-JP" dirty="0"/>
              </a:p>
              <a:p>
                <a:pPr marL="0" indent="0">
                  <a:buNone/>
                </a:pPr>
                <a:endParaRPr lang="en-US" altLang="ja-JP" dirty="0"/>
              </a:p>
              <a:p>
                <a:pPr marL="0" indent="0">
                  <a:buNone/>
                </a:pPr>
                <a:endParaRPr lang="en-US" altLang="ja-JP" dirty="0"/>
              </a:p>
            </p:txBody>
          </p:sp>
        </mc:Choice>
        <mc:Fallback xmlns="">
          <p:sp>
            <p:nvSpPr>
              <p:cNvPr id="3" name="コンテンツ プレースホルダー 2">
                <a:extLst>
                  <a:ext uri="{FF2B5EF4-FFF2-40B4-BE49-F238E27FC236}">
                    <a16:creationId xmlns:a16="http://schemas.microsoft.com/office/drawing/2014/main" id="{D0EF1197-AF56-48C8-B11B-09D217B28855}"/>
                  </a:ext>
                </a:extLst>
              </p:cNvPr>
              <p:cNvSpPr>
                <a:spLocks noGrp="1" noRot="1" noChangeAspect="1" noMove="1" noResize="1" noEditPoints="1" noAdjustHandles="1" noChangeArrowheads="1" noChangeShapeType="1" noTextEdit="1"/>
              </p:cNvSpPr>
              <p:nvPr>
                <p:ph idx="1"/>
              </p:nvPr>
            </p:nvSpPr>
            <p:spPr>
              <a:xfrm>
                <a:off x="166817" y="784654"/>
                <a:ext cx="11924270" cy="5838022"/>
              </a:xfrm>
              <a:blipFill>
                <a:blip r:embed="rId2"/>
                <a:stretch>
                  <a:fillRect l="-767" t="-2299" b="-627"/>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086423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06997A-E9FD-449A-B268-1D9874D55B64}"/>
              </a:ext>
            </a:extLst>
          </p:cNvPr>
          <p:cNvSpPr>
            <a:spLocks noGrp="1"/>
          </p:cNvSpPr>
          <p:nvPr>
            <p:ph type="title"/>
          </p:nvPr>
        </p:nvSpPr>
        <p:spPr>
          <a:xfrm>
            <a:off x="838200" y="55844"/>
            <a:ext cx="10515600" cy="851834"/>
          </a:xfrm>
        </p:spPr>
        <p:txBody>
          <a:bodyPr>
            <a:normAutofit/>
          </a:bodyPr>
          <a:lstStyle/>
          <a:p>
            <a:r>
              <a:rPr lang="en-US" altLang="ja-JP" b="1" dirty="0">
                <a:solidFill>
                  <a:srgbClr val="0070C0"/>
                </a:solidFill>
                <a:latin typeface="ＭＳ Ｐゴシック" panose="020B0600070205080204" pitchFamily="50" charset="-128"/>
                <a:ea typeface="ＭＳ Ｐゴシック" panose="020B0600070205080204" pitchFamily="50" charset="-128"/>
              </a:rPr>
              <a:t>Hierarchy and effective/valid range of laws</a:t>
            </a:r>
            <a:endParaRPr kumimoji="1" lang="ja-JP" altLang="en-US" b="1" dirty="0">
              <a:solidFill>
                <a:srgbClr val="0070C0"/>
              </a:solidFill>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AF1AA5E8-FBCD-48CF-AB9C-0EF3F4A39107}"/>
              </a:ext>
            </a:extLst>
          </p:cNvPr>
          <p:cNvSpPr>
            <a:spLocks noGrp="1"/>
          </p:cNvSpPr>
          <p:nvPr>
            <p:ph idx="1"/>
          </p:nvPr>
        </p:nvSpPr>
        <p:spPr>
          <a:xfrm>
            <a:off x="649941" y="1019594"/>
            <a:ext cx="11311218" cy="5683765"/>
          </a:xfrm>
        </p:spPr>
        <p:txBody>
          <a:bodyPr>
            <a:normAutofit fontScale="77500" lnSpcReduction="20000"/>
          </a:bodyPr>
          <a:lstStyle/>
          <a:p>
            <a:pPr marL="0" indent="0">
              <a:buNone/>
            </a:pPr>
            <a:r>
              <a:rPr lang="en-US" altLang="ja-JP" b="1" dirty="0"/>
              <a:t>Most laws of physics are approximations of more fundamental laws</a:t>
            </a:r>
            <a:r>
              <a:rPr kumimoji="1" lang="ja-JP" altLang="en-US" dirty="0">
                <a:solidFill>
                  <a:srgbClr val="00B050"/>
                </a:solidFill>
              </a:rPr>
              <a:t>　</a:t>
            </a:r>
            <a:endParaRPr kumimoji="1" lang="en-US" altLang="ja-JP" dirty="0">
              <a:solidFill>
                <a:srgbClr val="00B050"/>
              </a:solidFill>
            </a:endParaRPr>
          </a:p>
          <a:p>
            <a:pPr marL="0" indent="0">
              <a:buNone/>
            </a:pPr>
            <a:r>
              <a:rPr kumimoji="1" lang="en-US" altLang="ja-JP" dirty="0"/>
              <a:t>Each law have its valid range, and there is a hierarchy of the laws based on their validity ranges</a:t>
            </a:r>
          </a:p>
          <a:p>
            <a:pPr marL="0" indent="0">
              <a:buNone/>
            </a:pPr>
            <a:r>
              <a:rPr lang="en-US" altLang="ja-JP" dirty="0"/>
              <a:t>The absolute law is the greatest and has the widest validity range, i.e.,  infinite</a:t>
            </a:r>
          </a:p>
          <a:p>
            <a:pPr marL="0" indent="0">
              <a:buNone/>
            </a:pPr>
            <a:r>
              <a:rPr lang="en-US" altLang="ja-JP" dirty="0"/>
              <a:t>An a</a:t>
            </a:r>
            <a:r>
              <a:rPr kumimoji="1" lang="en-US" altLang="ja-JP" dirty="0"/>
              <a:t>pproximate law has a narrower validity range.</a:t>
            </a:r>
          </a:p>
          <a:p>
            <a:pPr marL="0" indent="0">
              <a:buNone/>
            </a:pPr>
            <a:r>
              <a:rPr lang="en-US" altLang="ja-JP" dirty="0"/>
              <a:t>Example:	General</a:t>
            </a:r>
            <a:r>
              <a:rPr lang="ja-JP" altLang="en-US" dirty="0"/>
              <a:t> </a:t>
            </a:r>
            <a:r>
              <a:rPr lang="en-US" altLang="ja-JP" dirty="0"/>
              <a:t>Theory</a:t>
            </a:r>
            <a:r>
              <a:rPr lang="ja-JP" altLang="en-US" dirty="0"/>
              <a:t> </a:t>
            </a:r>
            <a:r>
              <a:rPr lang="en-US" altLang="ja-JP" dirty="0"/>
              <a:t>of</a:t>
            </a:r>
            <a:r>
              <a:rPr lang="ja-JP" altLang="en-US" dirty="0"/>
              <a:t> </a:t>
            </a:r>
            <a:r>
              <a:rPr lang="en-US" altLang="ja-JP" dirty="0"/>
              <a:t>Relativity</a:t>
            </a:r>
          </a:p>
          <a:p>
            <a:pPr marL="0" indent="0">
              <a:buNone/>
            </a:pPr>
            <a:r>
              <a:rPr lang="en-US" altLang="ja-JP" dirty="0"/>
              <a:t>		Special</a:t>
            </a:r>
            <a:r>
              <a:rPr lang="ja-JP" altLang="en-US" dirty="0"/>
              <a:t> </a:t>
            </a:r>
            <a:r>
              <a:rPr lang="en-US" altLang="ja-JP" dirty="0"/>
              <a:t>Theory of Relativity</a:t>
            </a:r>
          </a:p>
          <a:p>
            <a:pPr marL="0" indent="0">
              <a:buNone/>
            </a:pPr>
            <a:r>
              <a:rPr lang="en-US" altLang="ja-JP" dirty="0"/>
              <a:t>		Non-relativistic theory</a:t>
            </a:r>
          </a:p>
          <a:p>
            <a:pPr marL="0" indent="0">
              <a:buNone/>
            </a:pPr>
            <a:r>
              <a:rPr lang="ja-JP" altLang="en-US" dirty="0"/>
              <a:t>　</a:t>
            </a:r>
            <a:r>
              <a:rPr lang="en-US" altLang="ja-JP" dirty="0"/>
              <a:t>General Theory of Relativity:  The speed of light c is invariant</a:t>
            </a:r>
          </a:p>
          <a:p>
            <a:pPr marL="0" indent="0">
              <a:buNone/>
            </a:pPr>
            <a:r>
              <a:rPr lang="en-US" altLang="ja-JP" dirty="0"/>
              <a:t>				 Spacetime curvature can be non-zero</a:t>
            </a:r>
          </a:p>
          <a:p>
            <a:pPr marL="0" indent="0">
              <a:buNone/>
            </a:pPr>
            <a:r>
              <a:rPr kumimoji="1" lang="ja-JP" altLang="en-US" dirty="0"/>
              <a:t>　</a:t>
            </a:r>
            <a:r>
              <a:rPr kumimoji="1" lang="en-US" altLang="ja-JP" dirty="0"/>
              <a:t>Special Theory of Relativity:  c is invariant. Spacetime curvature is zero (approximation)</a:t>
            </a:r>
          </a:p>
          <a:p>
            <a:pPr marL="0" indent="0">
              <a:buNone/>
            </a:pPr>
            <a:r>
              <a:rPr kumimoji="1" lang="ja-JP" altLang="en-US" dirty="0"/>
              <a:t>　</a:t>
            </a:r>
            <a:r>
              <a:rPr lang="en-US" altLang="ja-JP" dirty="0"/>
              <a:t>Non relativistic model:	speed of light is infinite. This is approximation of 1/c=0</a:t>
            </a:r>
            <a:endParaRPr kumimoji="1" lang="en-US" altLang="ja-JP" dirty="0"/>
          </a:p>
          <a:p>
            <a:pPr marL="0" indent="0">
              <a:buNone/>
            </a:pPr>
            <a:endParaRPr lang="en-US" altLang="ja-JP" dirty="0"/>
          </a:p>
          <a:p>
            <a:pPr marL="0" indent="0">
              <a:buNone/>
            </a:pPr>
            <a:r>
              <a:rPr lang="en-US" altLang="ja-JP" dirty="0"/>
              <a:t>In the everyday world, the approximation that the speed of light is infinite is sufficiently </a:t>
            </a:r>
            <a:r>
              <a:rPr lang="en-US" altLang="ja-JP" dirty="0" err="1"/>
              <a:t>just.So</a:t>
            </a:r>
            <a:r>
              <a:rPr lang="en-US" altLang="ja-JP" dirty="0"/>
              <a:t> non-relativity is "just" in the everyday </a:t>
            </a:r>
            <a:r>
              <a:rPr lang="en-US" altLang="ja-JP" dirty="0" err="1"/>
              <a:t>world.However</a:t>
            </a:r>
            <a:r>
              <a:rPr lang="en-US" altLang="ja-JP" dirty="0"/>
              <a:t>, when the speed becomes close to the speed of light, this approximation loses its validity.</a:t>
            </a:r>
          </a:p>
        </p:txBody>
      </p:sp>
    </p:spTree>
    <p:extLst>
      <p:ext uri="{BB962C8B-B14F-4D97-AF65-F5344CB8AC3E}">
        <p14:creationId xmlns:p14="http://schemas.microsoft.com/office/powerpoint/2010/main" val="2605564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A25942-2E47-4508-9F7B-A6FCCC339C32}"/>
              </a:ext>
            </a:extLst>
          </p:cNvPr>
          <p:cNvSpPr>
            <a:spLocks noGrp="1"/>
          </p:cNvSpPr>
          <p:nvPr>
            <p:ph type="title"/>
          </p:nvPr>
        </p:nvSpPr>
        <p:spPr>
          <a:xfrm>
            <a:off x="122548" y="0"/>
            <a:ext cx="11939048" cy="748693"/>
          </a:xfrm>
        </p:spPr>
        <p:txBody>
          <a:bodyPr>
            <a:normAutofit/>
          </a:bodyPr>
          <a:lstStyle/>
          <a:p>
            <a:pPr algn="ctr"/>
            <a:r>
              <a:rPr lang="en-US" altLang="ja-JP" b="1" dirty="0">
                <a:solidFill>
                  <a:srgbClr val="0070C0"/>
                </a:solidFill>
                <a:latin typeface="ＭＳ Ｐゴシック" panose="020B0600070205080204" pitchFamily="50" charset="-128"/>
                <a:ea typeface="ＭＳ Ｐゴシック" panose="020B0600070205080204" pitchFamily="50" charset="-128"/>
              </a:rPr>
              <a:t>Why we want to discover the fundamental laws?</a:t>
            </a:r>
            <a:endParaRPr kumimoji="1" lang="ja-JP" altLang="en-US" b="1" dirty="0">
              <a:solidFill>
                <a:srgbClr val="0070C0"/>
              </a:solidFill>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EB469439-226C-4445-9A69-F7011004EDD9}"/>
              </a:ext>
            </a:extLst>
          </p:cNvPr>
          <p:cNvSpPr>
            <a:spLocks noGrp="1"/>
          </p:cNvSpPr>
          <p:nvPr>
            <p:ph idx="1"/>
          </p:nvPr>
        </p:nvSpPr>
        <p:spPr>
          <a:xfrm>
            <a:off x="487953" y="908211"/>
            <a:ext cx="11472582" cy="5855521"/>
          </a:xfrm>
        </p:spPr>
        <p:txBody>
          <a:bodyPr>
            <a:normAutofit fontScale="92500" lnSpcReduction="20000"/>
          </a:bodyPr>
          <a:lstStyle/>
          <a:p>
            <a:pPr marL="0" indent="0">
              <a:buNone/>
            </a:pPr>
            <a:r>
              <a:rPr lang="en-US" altLang="ja-JP" dirty="0"/>
              <a:t>Purpose</a:t>
            </a:r>
            <a:r>
              <a:rPr lang="ja-JP" altLang="en-US" dirty="0"/>
              <a:t> </a:t>
            </a:r>
            <a:r>
              <a:rPr lang="en-US" altLang="ja-JP" dirty="0"/>
              <a:t>of</a:t>
            </a:r>
            <a:r>
              <a:rPr lang="ja-JP" altLang="en-US" dirty="0"/>
              <a:t> </a:t>
            </a:r>
            <a:r>
              <a:rPr lang="en-US" altLang="ja-JP" dirty="0"/>
              <a:t>Physics</a:t>
            </a:r>
          </a:p>
          <a:p>
            <a:pPr marL="0" indent="0">
              <a:buNone/>
            </a:pPr>
            <a:r>
              <a:rPr lang="ja-JP" altLang="en-US" dirty="0"/>
              <a:t>１）</a:t>
            </a:r>
            <a:r>
              <a:rPr lang="en-US" altLang="ja-JP" b="1" dirty="0">
                <a:solidFill>
                  <a:srgbClr val="0070C0"/>
                </a:solidFill>
              </a:rPr>
              <a:t>Discover the fundamental laws of the Nature</a:t>
            </a:r>
          </a:p>
          <a:p>
            <a:pPr marL="0" indent="0">
              <a:buNone/>
            </a:pPr>
            <a:r>
              <a:rPr lang="ja-JP" altLang="en-US" dirty="0"/>
              <a:t>２）</a:t>
            </a:r>
            <a:r>
              <a:rPr lang="en-US" altLang="ja-JP" b="1" dirty="0">
                <a:solidFill>
                  <a:srgbClr val="00B050"/>
                </a:solidFill>
              </a:rPr>
              <a:t>Explain every phenomena </a:t>
            </a:r>
            <a:r>
              <a:rPr lang="en-US" altLang="ja-JP" b="1" dirty="0">
                <a:solidFill>
                  <a:srgbClr val="FF0000"/>
                </a:solidFill>
              </a:rPr>
              <a:t>quantitatively</a:t>
            </a:r>
            <a:r>
              <a:rPr lang="en-US" altLang="ja-JP" b="1" dirty="0"/>
              <a:t> </a:t>
            </a:r>
            <a:r>
              <a:rPr lang="en-US" altLang="ja-JP" b="1" dirty="0">
                <a:solidFill>
                  <a:srgbClr val="00B050"/>
                </a:solidFill>
              </a:rPr>
              <a:t>from the fundamental laws</a:t>
            </a:r>
            <a:r>
              <a:rPr lang="en-US" altLang="ja-JP" b="1" dirty="0"/>
              <a:t>.</a:t>
            </a:r>
            <a:endParaRPr lang="en-US" altLang="ja-JP" dirty="0"/>
          </a:p>
          <a:p>
            <a:pPr marL="0" indent="0">
              <a:buNone/>
            </a:pPr>
            <a:r>
              <a:rPr lang="en-US" altLang="ja-JP" dirty="0"/>
              <a:t>A1: It is intellectually very satisfactory</a:t>
            </a:r>
          </a:p>
          <a:p>
            <a:pPr marL="0" indent="0">
              <a:buNone/>
            </a:pPr>
            <a:r>
              <a:rPr lang="en-US" altLang="ja-JP" dirty="0"/>
              <a:t>A2: It is very useful!</a:t>
            </a:r>
          </a:p>
          <a:p>
            <a:r>
              <a:rPr lang="en-US" altLang="ja-JP" dirty="0"/>
              <a:t>From a practical point of view, the reason why "finding a theory" is so useful is that one can "explain natural phenomena quantitatively”.</a:t>
            </a:r>
          </a:p>
          <a:p>
            <a:r>
              <a:rPr lang="en-US" altLang="ja-JP" dirty="0"/>
              <a:t>If you know the correct theory, you can predict what will happen quantitatively based on that </a:t>
            </a:r>
            <a:r>
              <a:rPr lang="en-US" altLang="ja-JP" dirty="0" err="1"/>
              <a:t>theory.The</a:t>
            </a:r>
            <a:r>
              <a:rPr lang="en-US" altLang="ja-JP" dirty="0"/>
              <a:t> ability to predict what will happen is the usefulness of the theory.</a:t>
            </a:r>
          </a:p>
          <a:p>
            <a:r>
              <a:rPr lang="en-US" altLang="ja-JP" dirty="0"/>
              <a:t>Because we can predict natural phenomena, we have an understanding of nature, and thus we can control </a:t>
            </a:r>
            <a:r>
              <a:rPr lang="en-US" altLang="ja-JP" dirty="0" err="1"/>
              <a:t>nature.The</a:t>
            </a:r>
            <a:r>
              <a:rPr lang="en-US" altLang="ja-JP" dirty="0"/>
              <a:t> ability to "predict natural phenomena quantitatively and accurately" is a great advantage.</a:t>
            </a:r>
          </a:p>
          <a:p>
            <a:r>
              <a:rPr lang="en-US" altLang="ja-JP" dirty="0"/>
              <a:t>From this viewpoint, even an approximate model can be useful in the sense that It can make (reasonably) accurate predictions within its effective range</a:t>
            </a:r>
            <a:endParaRPr kumimoji="1" lang="en-US" altLang="ja-JP" dirty="0"/>
          </a:p>
        </p:txBody>
      </p:sp>
    </p:spTree>
    <p:extLst>
      <p:ext uri="{BB962C8B-B14F-4D97-AF65-F5344CB8AC3E}">
        <p14:creationId xmlns:p14="http://schemas.microsoft.com/office/powerpoint/2010/main" val="2293816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AC6DDE-ED4B-4A04-B059-D0F06AA38787}"/>
              </a:ext>
            </a:extLst>
          </p:cNvPr>
          <p:cNvSpPr>
            <a:spLocks noGrp="1"/>
          </p:cNvSpPr>
          <p:nvPr>
            <p:ph type="title"/>
          </p:nvPr>
        </p:nvSpPr>
        <p:spPr>
          <a:xfrm>
            <a:off x="535172" y="67414"/>
            <a:ext cx="10515600" cy="993028"/>
          </a:xfrm>
        </p:spPr>
        <p:txBody>
          <a:bodyPr>
            <a:normAutofit fontScale="90000"/>
          </a:bodyPr>
          <a:lstStyle/>
          <a:p>
            <a:r>
              <a:rPr lang="en-US" altLang="ja-JP" b="1" dirty="0">
                <a:solidFill>
                  <a:srgbClr val="0070C0"/>
                </a:solidFill>
                <a:latin typeface="ＭＳ Ｐゴシック" panose="020B0600070205080204" pitchFamily="50" charset="-128"/>
                <a:ea typeface="ＭＳ Ｐゴシック" panose="020B0600070205080204" pitchFamily="50" charset="-128"/>
              </a:rPr>
              <a:t>Usefulness and Limitations of Empirical Laws</a:t>
            </a:r>
            <a:endParaRPr kumimoji="1" lang="ja-JP" altLang="en-US" b="1" dirty="0">
              <a:solidFill>
                <a:srgbClr val="0070C0"/>
              </a:solidFill>
              <a:latin typeface="ＭＳ Ｐゴシック" panose="020B0600070205080204" pitchFamily="50" charset="-128"/>
              <a:ea typeface="ＭＳ Ｐゴシック" panose="020B0600070205080204" pitchFamily="50" charset="-128"/>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169AB04C-1211-4005-AA4B-0C77FA0B739A}"/>
                  </a:ext>
                </a:extLst>
              </p:cNvPr>
              <p:cNvSpPr>
                <a:spLocks noGrp="1"/>
              </p:cNvSpPr>
              <p:nvPr>
                <p:ph idx="1"/>
              </p:nvPr>
            </p:nvSpPr>
            <p:spPr>
              <a:xfrm>
                <a:off x="359735" y="1060442"/>
                <a:ext cx="11658988" cy="5797558"/>
              </a:xfrm>
            </p:spPr>
            <p:txBody>
              <a:bodyPr>
                <a:normAutofit fontScale="92500" lnSpcReduction="20000"/>
              </a:bodyPr>
              <a:lstStyle/>
              <a:p>
                <a:pPr marL="0" indent="0">
                  <a:buNone/>
                </a:pPr>
                <a:r>
                  <a:rPr lang="en-US" altLang="ja-JP" dirty="0"/>
                  <a:t>Most of models of natural phenomena were initially discovered empirically. Experience shows that "this is always the case", and empirical laws were obtained based on this knowledge. </a:t>
                </a:r>
              </a:p>
              <a:p>
                <a:pPr marL="0" indent="0">
                  <a:buNone/>
                </a:pPr>
                <a:r>
                  <a:rPr lang="en-US" altLang="ja-JP" dirty="0"/>
                  <a:t>Empirical laws are "correct" in the sense that they are valid in the everyday world.</a:t>
                </a:r>
              </a:p>
              <a:p>
                <a:pPr marL="0" indent="0">
                  <a:buNone/>
                </a:pPr>
                <a:endParaRPr lang="en-US" altLang="ja-JP" dirty="0"/>
              </a:p>
              <a:p>
                <a:pPr marL="0" indent="0">
                  <a:buNone/>
                </a:pPr>
                <a:r>
                  <a:rPr lang="en-US" altLang="ja-JP" dirty="0"/>
                  <a:t>Example: Non-relativistic additive law of velocity (Galilean relativity)</a:t>
                </a:r>
              </a:p>
              <a:p>
                <a:pPr marL="0" indent="0">
                  <a:buNone/>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rPr>
                        <m:t>𝑣</m:t>
                      </m:r>
                      <m:r>
                        <a:rPr lang="en-US" altLang="ja-JP" b="0" i="1" smtClean="0">
                          <a:latin typeface="Cambria Math" panose="02040503050406030204" pitchFamily="18" charset="0"/>
                        </a:rPr>
                        <m:t>=</m:t>
                      </m:r>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𝑣</m:t>
                          </m:r>
                        </m:e>
                        <m:sub>
                          <m:r>
                            <a:rPr lang="en-US" altLang="ja-JP" b="0" i="1" smtClean="0">
                              <a:latin typeface="Cambria Math" panose="02040503050406030204" pitchFamily="18" charset="0"/>
                            </a:rPr>
                            <m:t>1</m:t>
                          </m:r>
                        </m:sub>
                      </m:sSub>
                      <m:r>
                        <a:rPr lang="en-US" altLang="ja-JP" b="0" i="1" smtClean="0">
                          <a:latin typeface="Cambria Math" panose="02040503050406030204" pitchFamily="18" charset="0"/>
                        </a:rPr>
                        <m:t>+</m:t>
                      </m:r>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𝑣</m:t>
                          </m:r>
                        </m:e>
                        <m:sub>
                          <m:r>
                            <a:rPr lang="en-US" altLang="ja-JP" b="0" i="1" smtClean="0">
                              <a:latin typeface="Cambria Math" panose="02040503050406030204" pitchFamily="18" charset="0"/>
                            </a:rPr>
                            <m:t>2</m:t>
                          </m:r>
                        </m:sub>
                      </m:sSub>
                    </m:oMath>
                  </m:oMathPara>
                </a14:m>
                <a:endParaRPr lang="en-US" altLang="ja-JP" dirty="0"/>
              </a:p>
              <a:p>
                <a:pPr marL="0" indent="0">
                  <a:buNone/>
                </a:pPr>
                <a:r>
                  <a:rPr lang="en-US" altLang="ja-JP" dirty="0"/>
                  <a:t>This is "correct" if the velocity is negligibly small relative to the speed of light. Since the deviation from the relativistic formula is </a:t>
                </a:r>
                <a14:m>
                  <m:oMath xmlns:m="http://schemas.openxmlformats.org/officeDocument/2006/math">
                    <m:sSup>
                      <m:sSupPr>
                        <m:ctrlPr>
                          <a:rPr lang="en-US" altLang="ja-JP" b="0" i="1" smtClean="0">
                            <a:latin typeface="Cambria Math" panose="02040503050406030204" pitchFamily="18" charset="0"/>
                          </a:rPr>
                        </m:ctrlPr>
                      </m:sSupPr>
                      <m:e>
                        <m:d>
                          <m:dPr>
                            <m:ctrlPr>
                              <a:rPr lang="en-US" altLang="ja-JP" b="0" i="1" smtClean="0">
                                <a:latin typeface="Cambria Math" panose="02040503050406030204" pitchFamily="18" charset="0"/>
                              </a:rPr>
                            </m:ctrlPr>
                          </m:dPr>
                          <m:e>
                            <m:f>
                              <m:fPr>
                                <m:type m:val="lin"/>
                                <m:ctrlPr>
                                  <a:rPr lang="en-US" altLang="ja-JP" b="0" i="1" smtClean="0">
                                    <a:latin typeface="Cambria Math" panose="02040503050406030204" pitchFamily="18" charset="0"/>
                                  </a:rPr>
                                </m:ctrlPr>
                              </m:fPr>
                              <m:num>
                                <m:r>
                                  <a:rPr lang="en-US" altLang="ja-JP" b="0" i="1" smtClean="0">
                                    <a:latin typeface="Cambria Math" panose="02040503050406030204" pitchFamily="18" charset="0"/>
                                  </a:rPr>
                                  <m:t>𝑣</m:t>
                                </m:r>
                              </m:num>
                              <m:den>
                                <m:r>
                                  <a:rPr lang="en-US" altLang="ja-JP" b="0" i="1" smtClean="0">
                                    <a:latin typeface="Cambria Math" panose="02040503050406030204" pitchFamily="18" charset="0"/>
                                  </a:rPr>
                                  <m:t>𝑐</m:t>
                                </m:r>
                              </m:den>
                            </m:f>
                          </m:e>
                        </m:d>
                      </m:e>
                      <m:sup>
                        <m:r>
                          <a:rPr lang="en-US" altLang="ja-JP" b="0" i="1" smtClean="0">
                            <a:latin typeface="Cambria Math" panose="02040503050406030204" pitchFamily="18" charset="0"/>
                          </a:rPr>
                          <m:t>2</m:t>
                        </m:r>
                      </m:sup>
                    </m:sSup>
                  </m:oMath>
                </a14:m>
                <a:r>
                  <a:rPr lang="en-US" altLang="ja-JP" dirty="0"/>
                  <a:t>, the magnitude of the deviation is </a:t>
                </a:r>
                <a14:m>
                  <m:oMath xmlns:m="http://schemas.openxmlformats.org/officeDocument/2006/math">
                    <m:sSup>
                      <m:sSupPr>
                        <m:ctrlPr>
                          <a:rPr lang="en-US" altLang="ja-JP" b="0" i="1" smtClean="0">
                            <a:latin typeface="Cambria Math" panose="02040503050406030204" pitchFamily="18" charset="0"/>
                          </a:rPr>
                        </m:ctrlPr>
                      </m:sSupPr>
                      <m:e>
                        <m:r>
                          <a:rPr lang="en-US" altLang="ja-JP" b="0" i="1" smtClean="0">
                            <a:latin typeface="Cambria Math" panose="02040503050406030204" pitchFamily="18" charset="0"/>
                          </a:rPr>
                          <m:t>10</m:t>
                        </m:r>
                      </m:e>
                      <m:sup>
                        <m:r>
                          <a:rPr lang="en-US" altLang="ja-JP" b="0" i="1" smtClean="0">
                            <a:latin typeface="Cambria Math" panose="02040503050406030204" pitchFamily="18" charset="0"/>
                          </a:rPr>
                          <m:t>−13</m:t>
                        </m:r>
                      </m:sup>
                    </m:sSup>
                  </m:oMath>
                </a14:m>
                <a:r>
                  <a:rPr lang="en-US" altLang="ja-JP" dirty="0"/>
                  <a:t> when </a:t>
                </a:r>
                <a14:m>
                  <m:oMath xmlns:m="http://schemas.openxmlformats.org/officeDocument/2006/math">
                    <m:r>
                      <a:rPr lang="en-US" altLang="ja-JP" b="0" i="1" smtClean="0">
                        <a:latin typeface="Cambria Math" panose="02040503050406030204" pitchFamily="18" charset="0"/>
                      </a:rPr>
                      <m:t>𝑣</m:t>
                    </m:r>
                    <m:r>
                      <a:rPr lang="en-US" altLang="ja-JP" b="0" i="1" smtClean="0">
                        <a:latin typeface="Cambria Math" panose="02040503050406030204" pitchFamily="18" charset="0"/>
                      </a:rPr>
                      <m:t>=100 </m:t>
                    </m:r>
                    <m:r>
                      <a:rPr lang="en-US" altLang="ja-JP" b="0" i="1" smtClean="0">
                        <a:latin typeface="Cambria Math" panose="02040503050406030204" pitchFamily="18" charset="0"/>
                      </a:rPr>
                      <m:t>𝑚</m:t>
                    </m:r>
                    <m:r>
                      <a:rPr lang="en-US" altLang="ja-JP" b="0" i="1" smtClean="0">
                        <a:latin typeface="Cambria Math" panose="02040503050406030204" pitchFamily="18" charset="0"/>
                      </a:rPr>
                      <m:t>/</m:t>
                    </m:r>
                    <m:r>
                      <a:rPr lang="en-US" altLang="ja-JP" b="0" i="1" smtClean="0">
                        <a:latin typeface="Cambria Math" panose="02040503050406030204" pitchFamily="18" charset="0"/>
                      </a:rPr>
                      <m:t>𝑠</m:t>
                    </m:r>
                  </m:oMath>
                </a14:m>
                <a:r>
                  <a:rPr lang="en-US" altLang="ja-JP" dirty="0"/>
                  <a:t> or 360km/h.</a:t>
                </a:r>
              </a:p>
              <a:p>
                <a:pPr marL="0" indent="0">
                  <a:buNone/>
                </a:pPr>
                <a:r>
                  <a:rPr lang="en-US" altLang="ja-JP" dirty="0"/>
                  <a:t>However, it becomes incorrect when v is close to the speed of light. Particle velocities in accelerator experiments are almost always the speed of light, so the calculation must always be done using the special relativity equation</a:t>
                </a:r>
              </a:p>
              <a:p>
                <a:pPr marL="0" indent="0">
                  <a:buNone/>
                </a:pPr>
                <a:r>
                  <a:rPr lang="en-US" altLang="ja-JP" sz="3000" b="1" dirty="0">
                    <a:solidFill>
                      <a:srgbClr val="00B050"/>
                    </a:solidFill>
                  </a:rPr>
                  <a:t>The empirical laws are "right". But they have effective limits.</a:t>
                </a:r>
              </a:p>
            </p:txBody>
          </p:sp>
        </mc:Choice>
        <mc:Fallback xmlns="">
          <p:sp>
            <p:nvSpPr>
              <p:cNvPr id="3" name="コンテンツ プレースホルダー 2">
                <a:extLst>
                  <a:ext uri="{FF2B5EF4-FFF2-40B4-BE49-F238E27FC236}">
                    <a16:creationId xmlns:a16="http://schemas.microsoft.com/office/drawing/2014/main" id="{169AB04C-1211-4005-AA4B-0C77FA0B739A}"/>
                  </a:ext>
                </a:extLst>
              </p:cNvPr>
              <p:cNvSpPr>
                <a:spLocks noGrp="1" noRot="1" noChangeAspect="1" noMove="1" noResize="1" noEditPoints="1" noAdjustHandles="1" noChangeArrowheads="1" noChangeShapeType="1" noTextEdit="1"/>
              </p:cNvSpPr>
              <p:nvPr>
                <p:ph idx="1"/>
              </p:nvPr>
            </p:nvSpPr>
            <p:spPr>
              <a:xfrm>
                <a:off x="359735" y="1060442"/>
                <a:ext cx="11658988" cy="5797558"/>
              </a:xfrm>
              <a:blipFill>
                <a:blip r:embed="rId2"/>
                <a:stretch>
                  <a:fillRect l="-1045" t="-2629" r="-1150"/>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846443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978006-7BED-4191-A30C-3EEB9385D77E}"/>
              </a:ext>
            </a:extLst>
          </p:cNvPr>
          <p:cNvSpPr>
            <a:spLocks noGrp="1"/>
          </p:cNvSpPr>
          <p:nvPr>
            <p:ph type="title"/>
          </p:nvPr>
        </p:nvSpPr>
        <p:spPr>
          <a:xfrm>
            <a:off x="240958" y="0"/>
            <a:ext cx="11874842" cy="1049005"/>
          </a:xfrm>
        </p:spPr>
        <p:txBody>
          <a:bodyPr>
            <a:normAutofit fontScale="90000"/>
          </a:bodyPr>
          <a:lstStyle/>
          <a:p>
            <a:r>
              <a:rPr lang="en-US" altLang="ja-JP" b="1" dirty="0">
                <a:solidFill>
                  <a:srgbClr val="0070C0"/>
                </a:solidFill>
                <a:latin typeface="ＭＳ Ｐゴシック" panose="020B0600070205080204" pitchFamily="50" charset="-128"/>
                <a:ea typeface="ＭＳ Ｐゴシック" panose="020B0600070205080204" pitchFamily="50" charset="-128"/>
              </a:rPr>
              <a:t>Experience and common sense are not always right</a:t>
            </a:r>
            <a:r>
              <a:rPr lang="en-US" altLang="ja-JP" b="1" dirty="0">
                <a:solidFill>
                  <a:srgbClr val="0070C0"/>
                </a:solidFill>
              </a:rPr>
              <a:t>.</a:t>
            </a:r>
            <a:endParaRPr kumimoji="1" lang="ja-JP" altLang="en-US" b="1" dirty="0">
              <a:solidFill>
                <a:srgbClr val="0070C0"/>
              </a:solidFill>
            </a:endParaRPr>
          </a:p>
        </p:txBody>
      </p:sp>
      <mc:AlternateContent xmlns:mc="http://schemas.openxmlformats.org/markup-compatibility/2006">
        <mc:Choice xmlns:a14="http://schemas.microsoft.com/office/drawing/2010/main" Requires="a14">
          <p:sp>
            <p:nvSpPr>
              <p:cNvPr id="3" name="コンテンツ プレースホルダー 2">
                <a:extLst>
                  <a:ext uri="{FF2B5EF4-FFF2-40B4-BE49-F238E27FC236}">
                    <a16:creationId xmlns:a16="http://schemas.microsoft.com/office/drawing/2014/main" id="{289D60D1-CC88-470F-B505-A12E7B60E62F}"/>
                  </a:ext>
                </a:extLst>
              </p:cNvPr>
              <p:cNvSpPr>
                <a:spLocks noGrp="1"/>
              </p:cNvSpPr>
              <p:nvPr>
                <p:ph idx="1"/>
              </p:nvPr>
            </p:nvSpPr>
            <p:spPr>
              <a:xfrm>
                <a:off x="76200" y="827903"/>
                <a:ext cx="12039599" cy="6030097"/>
              </a:xfrm>
            </p:spPr>
            <p:txBody>
              <a:bodyPr>
                <a:normAutofit fontScale="92500" lnSpcReduction="20000"/>
              </a:bodyPr>
              <a:lstStyle/>
              <a:p>
                <a:r>
                  <a:rPr lang="en-US" altLang="ja-JP" dirty="0"/>
                  <a:t>Many "rules," not just physical laws, are empirical laws, </a:t>
                </a:r>
                <a:r>
                  <a:rPr lang="en-US" altLang="ja-JP" dirty="0" err="1"/>
                  <a:t>whch</a:t>
                </a:r>
                <a:r>
                  <a:rPr lang="en-US" altLang="ja-JP" dirty="0"/>
                  <a:t> are extracted from experience in the everyday world.</a:t>
                </a:r>
              </a:p>
              <a:p>
                <a:r>
                  <a:rPr lang="en-US" altLang="ja-JP" dirty="0"/>
                  <a:t>They are sometimes called "common sense”.</a:t>
                </a:r>
              </a:p>
              <a:p>
                <a:r>
                  <a:rPr lang="en-US" altLang="ja-JP" dirty="0"/>
                  <a:t>In the everyday world, rules of thumb and common sense are always "right. </a:t>
                </a:r>
              </a:p>
              <a:p>
                <a:r>
                  <a:rPr lang="en-US" altLang="ja-JP" dirty="0"/>
                  <a:t>If we do something contrary to common sense, we usually end up in trouble. Following common sense and following rules of thumb is the "right way.</a:t>
                </a:r>
              </a:p>
              <a:p>
                <a:r>
                  <a:rPr lang="en-US" altLang="ja-JP" dirty="0"/>
                  <a:t>However, rules of thumb and common sense have an "effective range. </a:t>
                </a:r>
              </a:p>
              <a:p>
                <a:r>
                  <a:rPr lang="en-US" altLang="ja-JP" dirty="0"/>
                  <a:t>Rules of thumb and common sense are not always valid outside of the everyday world.</a:t>
                </a:r>
                <a:r>
                  <a:rPr lang="ja-JP" altLang="en-US" dirty="0"/>
                  <a:t>　</a:t>
                </a:r>
                <a:endParaRPr lang="en-US" altLang="ja-JP" dirty="0"/>
              </a:p>
              <a:p>
                <a:r>
                  <a:rPr lang="en-US" altLang="ja-JP" dirty="0"/>
                  <a:t>What is common sense in Japan is not necessary common sense in the rest of the world.</a:t>
                </a:r>
              </a:p>
              <a:p>
                <a:r>
                  <a:rPr lang="en-US" altLang="ja-JP" dirty="0"/>
                  <a:t>In physics experiments, we are dealing with extraordinary phenomena. Therefore, we should not assume that everyday common sense is correct.</a:t>
                </a:r>
              </a:p>
              <a:p>
                <a:r>
                  <a:rPr lang="en-US" altLang="ja-JP" dirty="0"/>
                  <a:t>In the example on the previous page, the “constant speed of light” of relativity is the more correct basic law and has a wider range of validity. The Galilean additive law of velocity </a:t>
                </a:r>
                <a14:m>
                  <m:oMath xmlns:m="http://schemas.openxmlformats.org/officeDocument/2006/math">
                    <m:r>
                      <a:rPr lang="en-US" altLang="ja-JP" b="0" i="1" smtClean="0">
                        <a:latin typeface="Cambria Math" panose="02040503050406030204" pitchFamily="18" charset="0"/>
                      </a:rPr>
                      <m:t>𝑣</m:t>
                    </m:r>
                    <m:r>
                      <a:rPr lang="en-US" altLang="ja-JP" b="0" i="1" smtClean="0">
                        <a:latin typeface="Cambria Math" panose="02040503050406030204" pitchFamily="18" charset="0"/>
                      </a:rPr>
                      <m:t>=</m:t>
                    </m:r>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𝑣</m:t>
                        </m:r>
                      </m:e>
                      <m:sub>
                        <m:r>
                          <a:rPr lang="en-US" altLang="ja-JP" b="0" i="1" smtClean="0">
                            <a:latin typeface="Cambria Math" panose="02040503050406030204" pitchFamily="18" charset="0"/>
                          </a:rPr>
                          <m:t>1</m:t>
                        </m:r>
                      </m:sub>
                    </m:sSub>
                    <m:r>
                      <a:rPr lang="en-US" altLang="ja-JP" b="0" i="1" smtClean="0">
                        <a:latin typeface="Cambria Math" panose="02040503050406030204" pitchFamily="18" charset="0"/>
                      </a:rPr>
                      <m:t>+</m:t>
                    </m:r>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𝑣</m:t>
                        </m:r>
                      </m:e>
                      <m:sub>
                        <m:r>
                          <a:rPr lang="en-US" altLang="ja-JP" b="0" i="1" smtClean="0">
                            <a:latin typeface="Cambria Math" panose="02040503050406030204" pitchFamily="18" charset="0"/>
                          </a:rPr>
                          <m:t>2</m:t>
                        </m:r>
                      </m:sub>
                    </m:sSub>
                  </m:oMath>
                </a14:m>
                <a:r>
                  <a:rPr lang="en-US" altLang="ja-JP" dirty="0"/>
                  <a:t> is only an effective approximation that holds when </a:t>
                </a:r>
                <a:r>
                  <a:rPr lang="ja-JP" altLang="en-US" dirty="0"/>
                  <a:t>𝑣≪𝑐</a:t>
                </a:r>
                <a:endParaRPr kumimoji="1" lang="en-US" altLang="ja-JP" dirty="0"/>
              </a:p>
            </p:txBody>
          </p:sp>
        </mc:Choice>
        <mc:Fallback>
          <p:sp>
            <p:nvSpPr>
              <p:cNvPr id="3" name="コンテンツ プレースホルダー 2">
                <a:extLst>
                  <a:ext uri="{FF2B5EF4-FFF2-40B4-BE49-F238E27FC236}">
                    <a16:creationId xmlns:a16="http://schemas.microsoft.com/office/drawing/2014/main" id="{289D60D1-CC88-470F-B505-A12E7B60E62F}"/>
                  </a:ext>
                </a:extLst>
              </p:cNvPr>
              <p:cNvSpPr>
                <a:spLocks noGrp="1" noRot="1" noChangeAspect="1" noMove="1" noResize="1" noEditPoints="1" noAdjustHandles="1" noChangeArrowheads="1" noChangeShapeType="1" noTextEdit="1"/>
              </p:cNvSpPr>
              <p:nvPr>
                <p:ph idx="1"/>
              </p:nvPr>
            </p:nvSpPr>
            <p:spPr>
              <a:xfrm>
                <a:off x="76200" y="827903"/>
                <a:ext cx="12039599" cy="6030097"/>
              </a:xfrm>
              <a:blipFill>
                <a:blip r:embed="rId2"/>
                <a:stretch>
                  <a:fillRect l="-811" t="-2528" r="-1317"/>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597651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7647A8-57F3-47E1-B1C9-BA5050E73F3A}"/>
              </a:ext>
            </a:extLst>
          </p:cNvPr>
          <p:cNvSpPr>
            <a:spLocks noGrp="1"/>
          </p:cNvSpPr>
          <p:nvPr>
            <p:ph type="title"/>
          </p:nvPr>
        </p:nvSpPr>
        <p:spPr>
          <a:xfrm>
            <a:off x="295290" y="0"/>
            <a:ext cx="11801974" cy="1325563"/>
          </a:xfrm>
        </p:spPr>
        <p:txBody>
          <a:bodyPr>
            <a:normAutofit/>
          </a:bodyPr>
          <a:lstStyle/>
          <a:p>
            <a:r>
              <a:rPr lang="en-US" altLang="ja-JP" b="1" dirty="0">
                <a:solidFill>
                  <a:srgbClr val="0070C0"/>
                </a:solidFill>
                <a:latin typeface="ＭＳ Ｐゴシック" panose="020B0600070205080204" pitchFamily="50" charset="-128"/>
                <a:ea typeface="ＭＳ Ｐゴシック" panose="020B0600070205080204" pitchFamily="50" charset="-128"/>
              </a:rPr>
              <a:t>The</a:t>
            </a:r>
            <a:r>
              <a:rPr lang="ja-JP" altLang="en-US" b="1" dirty="0">
                <a:solidFill>
                  <a:srgbClr val="0070C0"/>
                </a:solidFill>
                <a:latin typeface="ＭＳ Ｐゴシック" panose="020B0600070205080204" pitchFamily="50" charset="-128"/>
                <a:ea typeface="ＭＳ Ｐゴシック" panose="020B0600070205080204" pitchFamily="50" charset="-128"/>
              </a:rPr>
              <a:t> </a:t>
            </a:r>
            <a:r>
              <a:rPr lang="en-US" altLang="ja-JP" b="1" dirty="0">
                <a:solidFill>
                  <a:srgbClr val="0070C0"/>
                </a:solidFill>
                <a:latin typeface="ＭＳ Ｐゴシック" panose="020B0600070205080204" pitchFamily="50" charset="-128"/>
                <a:ea typeface="ＭＳ Ｐゴシック" panose="020B0600070205080204" pitchFamily="50" charset="-128"/>
              </a:rPr>
              <a:t>purpose</a:t>
            </a:r>
            <a:r>
              <a:rPr lang="ja-JP" altLang="en-US" b="1" dirty="0">
                <a:solidFill>
                  <a:srgbClr val="0070C0"/>
                </a:solidFill>
                <a:latin typeface="ＭＳ Ｐゴシック" panose="020B0600070205080204" pitchFamily="50" charset="-128"/>
                <a:ea typeface="ＭＳ Ｐゴシック" panose="020B0600070205080204" pitchFamily="50" charset="-128"/>
              </a:rPr>
              <a:t> </a:t>
            </a:r>
            <a:r>
              <a:rPr lang="en-US" altLang="ja-JP" b="1" dirty="0">
                <a:solidFill>
                  <a:srgbClr val="0070C0"/>
                </a:solidFill>
                <a:latin typeface="ＭＳ Ｐゴシック" panose="020B0600070205080204" pitchFamily="50" charset="-128"/>
                <a:ea typeface="ＭＳ Ｐゴシック" panose="020B0600070205080204" pitchFamily="50" charset="-128"/>
              </a:rPr>
              <a:t>of</a:t>
            </a:r>
            <a:r>
              <a:rPr lang="ja-JP" altLang="en-US" b="1" dirty="0">
                <a:solidFill>
                  <a:srgbClr val="0070C0"/>
                </a:solidFill>
                <a:latin typeface="ＭＳ Ｐゴシック" panose="020B0600070205080204" pitchFamily="50" charset="-128"/>
                <a:ea typeface="ＭＳ Ｐゴシック" panose="020B0600070205080204" pitchFamily="50" charset="-128"/>
              </a:rPr>
              <a:t> </a:t>
            </a:r>
            <a:r>
              <a:rPr lang="en-US" altLang="ja-JP" b="1" dirty="0">
                <a:solidFill>
                  <a:srgbClr val="0070C0"/>
                </a:solidFill>
                <a:latin typeface="ＭＳ Ｐゴシック" panose="020B0600070205080204" pitchFamily="50" charset="-128"/>
                <a:ea typeface="ＭＳ Ｐゴシック" panose="020B0600070205080204" pitchFamily="50" charset="-128"/>
              </a:rPr>
              <a:t>an experiment</a:t>
            </a:r>
            <a:r>
              <a:rPr lang="ja-JP" altLang="en-US" b="1" dirty="0">
                <a:solidFill>
                  <a:srgbClr val="0070C0"/>
                </a:solidFill>
                <a:latin typeface="ＭＳ Ｐゴシック" panose="020B0600070205080204" pitchFamily="50" charset="-128"/>
                <a:ea typeface="ＭＳ Ｐゴシック" panose="020B0600070205080204" pitchFamily="50" charset="-128"/>
              </a:rPr>
              <a:t> </a:t>
            </a:r>
            <a:r>
              <a:rPr lang="en-US" altLang="ja-JP" b="1" dirty="0">
                <a:solidFill>
                  <a:srgbClr val="0070C0"/>
                </a:solidFill>
                <a:latin typeface="ＭＳ Ｐゴシック" panose="020B0600070205080204" pitchFamily="50" charset="-128"/>
                <a:ea typeface="ＭＳ Ｐゴシック" panose="020B0600070205080204" pitchFamily="50" charset="-128"/>
              </a:rPr>
              <a:t>is</a:t>
            </a:r>
            <a:r>
              <a:rPr lang="ja-JP" altLang="en-US" b="1" dirty="0">
                <a:solidFill>
                  <a:srgbClr val="0070C0"/>
                </a:solidFill>
                <a:latin typeface="ＭＳ Ｐゴシック" panose="020B0600070205080204" pitchFamily="50" charset="-128"/>
                <a:ea typeface="ＭＳ Ｐゴシック" panose="020B0600070205080204" pitchFamily="50" charset="-128"/>
              </a:rPr>
              <a:t> </a:t>
            </a:r>
            <a:r>
              <a:rPr lang="en-US" altLang="ja-JP" b="1" dirty="0">
                <a:solidFill>
                  <a:srgbClr val="0070C0"/>
                </a:solidFill>
                <a:latin typeface="ＭＳ Ｐゴシック" panose="020B0600070205080204" pitchFamily="50" charset="-128"/>
                <a:ea typeface="ＭＳ Ｐゴシック" panose="020B0600070205080204" pitchFamily="50" charset="-128"/>
              </a:rPr>
              <a:t>to</a:t>
            </a:r>
            <a:r>
              <a:rPr lang="ja-JP" altLang="en-US" b="1" dirty="0">
                <a:solidFill>
                  <a:srgbClr val="0070C0"/>
                </a:solidFill>
                <a:latin typeface="ＭＳ Ｐゴシック" panose="020B0600070205080204" pitchFamily="50" charset="-128"/>
                <a:ea typeface="ＭＳ Ｐゴシック" panose="020B0600070205080204" pitchFamily="50" charset="-128"/>
              </a:rPr>
              <a:t> </a:t>
            </a:r>
            <a:r>
              <a:rPr lang="en-US" altLang="ja-JP" b="1" dirty="0">
                <a:solidFill>
                  <a:srgbClr val="0070C0"/>
                </a:solidFill>
                <a:latin typeface="ＭＳ Ｐゴシック" panose="020B0600070205080204" pitchFamily="50" charset="-128"/>
                <a:ea typeface="ＭＳ Ｐゴシック" panose="020B0600070205080204" pitchFamily="50" charset="-128"/>
              </a:rPr>
              <a:t>demonstrate</a:t>
            </a:r>
            <a:r>
              <a:rPr lang="ja-JP" altLang="en-US" b="1" dirty="0">
                <a:solidFill>
                  <a:srgbClr val="0070C0"/>
                </a:solidFill>
                <a:latin typeface="ＭＳ Ｐゴシック" panose="020B0600070205080204" pitchFamily="50" charset="-128"/>
                <a:ea typeface="ＭＳ Ｐゴシック" panose="020B0600070205080204" pitchFamily="50" charset="-128"/>
              </a:rPr>
              <a:t> </a:t>
            </a:r>
            <a:r>
              <a:rPr lang="en-US" altLang="ja-JP" b="1" dirty="0">
                <a:solidFill>
                  <a:srgbClr val="0070C0"/>
                </a:solidFill>
                <a:latin typeface="ＭＳ Ｐゴシック" panose="020B0600070205080204" pitchFamily="50" charset="-128"/>
                <a:ea typeface="ＭＳ Ｐゴシック" panose="020B0600070205080204" pitchFamily="50" charset="-128"/>
              </a:rPr>
              <a:t>that</a:t>
            </a:r>
            <a:r>
              <a:rPr lang="ja-JP" altLang="en-US" b="1" dirty="0">
                <a:solidFill>
                  <a:srgbClr val="0070C0"/>
                </a:solidFill>
                <a:latin typeface="ＭＳ Ｐゴシック" panose="020B0600070205080204" pitchFamily="50" charset="-128"/>
                <a:ea typeface="ＭＳ Ｐゴシック" panose="020B0600070205080204" pitchFamily="50" charset="-128"/>
              </a:rPr>
              <a:t> </a:t>
            </a:r>
            <a:r>
              <a:rPr lang="en-US" altLang="ja-JP" b="1" dirty="0">
                <a:solidFill>
                  <a:srgbClr val="0070C0"/>
                </a:solidFill>
                <a:latin typeface="ＭＳ Ｐゴシック" panose="020B0600070205080204" pitchFamily="50" charset="-128"/>
                <a:ea typeface="ＭＳ Ｐゴシック" panose="020B0600070205080204" pitchFamily="50" charset="-128"/>
              </a:rPr>
              <a:t>a</a:t>
            </a:r>
            <a:r>
              <a:rPr lang="ja-JP" altLang="en-US" b="1" dirty="0">
                <a:solidFill>
                  <a:srgbClr val="0070C0"/>
                </a:solidFill>
                <a:latin typeface="ＭＳ Ｐゴシック" panose="020B0600070205080204" pitchFamily="50" charset="-128"/>
                <a:ea typeface="ＭＳ Ｐゴシック" panose="020B0600070205080204" pitchFamily="50" charset="-128"/>
              </a:rPr>
              <a:t> </a:t>
            </a:r>
            <a:r>
              <a:rPr lang="en-US" altLang="ja-JP" b="1" dirty="0">
                <a:solidFill>
                  <a:srgbClr val="0070C0"/>
                </a:solidFill>
                <a:latin typeface="ＭＳ Ｐゴシック" panose="020B0600070205080204" pitchFamily="50" charset="-128"/>
                <a:ea typeface="ＭＳ Ｐゴシック" panose="020B0600070205080204" pitchFamily="50" charset="-128"/>
              </a:rPr>
              <a:t>model or theory is </a:t>
            </a:r>
            <a:r>
              <a:rPr lang="en-US" altLang="ja-JP" b="1" i="1" dirty="0">
                <a:solidFill>
                  <a:srgbClr val="0070C0"/>
                </a:solidFill>
                <a:latin typeface="ＭＳ Ｐゴシック" panose="020B0600070205080204" pitchFamily="50" charset="-128"/>
                <a:ea typeface="ＭＳ Ｐゴシック" panose="020B0600070205080204" pitchFamily="50" charset="-128"/>
              </a:rPr>
              <a:t>INCORRECT</a:t>
            </a:r>
            <a:endParaRPr kumimoji="1" lang="ja-JP" altLang="en-US" b="1" i="1" dirty="0">
              <a:solidFill>
                <a:srgbClr val="0070C0"/>
              </a:solidFill>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0D61D3F9-AE69-4522-85D8-6BA0208E2DB5}"/>
              </a:ext>
            </a:extLst>
          </p:cNvPr>
          <p:cNvSpPr>
            <a:spLocks noGrp="1"/>
          </p:cNvSpPr>
          <p:nvPr>
            <p:ph idx="1"/>
          </p:nvPr>
        </p:nvSpPr>
        <p:spPr>
          <a:xfrm>
            <a:off x="564775" y="1254211"/>
            <a:ext cx="11335871" cy="5603789"/>
          </a:xfrm>
        </p:spPr>
        <p:txBody>
          <a:bodyPr>
            <a:normAutofit fontScale="92500" lnSpcReduction="20000"/>
          </a:bodyPr>
          <a:lstStyle/>
          <a:p>
            <a:pPr marL="0" indent="0">
              <a:buNone/>
            </a:pPr>
            <a:r>
              <a:rPr kumimoji="1" lang="en-US" altLang="ja-JP" b="1" dirty="0">
                <a:solidFill>
                  <a:srgbClr val="FF0000"/>
                </a:solidFill>
              </a:rPr>
              <a:t>You cannot prove that a model or a theory to be correct</a:t>
            </a:r>
          </a:p>
          <a:p>
            <a:pPr marL="0" indent="0">
              <a:buNone/>
            </a:pPr>
            <a:r>
              <a:rPr lang="en-US" altLang="ja-JP" b="1" dirty="0">
                <a:solidFill>
                  <a:srgbClr val="00B050"/>
                </a:solidFill>
              </a:rPr>
              <a:t>But</a:t>
            </a:r>
            <a:r>
              <a:rPr lang="ja-JP" altLang="en-US" b="1" dirty="0">
                <a:solidFill>
                  <a:srgbClr val="00B050"/>
                </a:solidFill>
              </a:rPr>
              <a:t> </a:t>
            </a:r>
            <a:r>
              <a:rPr lang="en-US" altLang="ja-JP" b="1" dirty="0">
                <a:solidFill>
                  <a:srgbClr val="00B050"/>
                </a:solidFill>
              </a:rPr>
              <a:t>you</a:t>
            </a:r>
            <a:r>
              <a:rPr lang="ja-JP" altLang="en-US" b="1" dirty="0">
                <a:solidFill>
                  <a:srgbClr val="00B050"/>
                </a:solidFill>
              </a:rPr>
              <a:t> </a:t>
            </a:r>
            <a:r>
              <a:rPr lang="en-US" altLang="ja-JP" b="1" dirty="0">
                <a:solidFill>
                  <a:srgbClr val="00B050"/>
                </a:solidFill>
              </a:rPr>
              <a:t>can</a:t>
            </a:r>
            <a:r>
              <a:rPr lang="ja-JP" altLang="en-US" b="1" dirty="0">
                <a:solidFill>
                  <a:srgbClr val="00B050"/>
                </a:solidFill>
              </a:rPr>
              <a:t> </a:t>
            </a:r>
            <a:r>
              <a:rPr lang="en-US" altLang="ja-JP" b="1" dirty="0">
                <a:solidFill>
                  <a:srgbClr val="00B050"/>
                </a:solidFill>
              </a:rPr>
              <a:t>demonstrate that it is </a:t>
            </a:r>
            <a:r>
              <a:rPr lang="en-US" altLang="ja-JP" b="1" i="1" dirty="0">
                <a:solidFill>
                  <a:srgbClr val="00B050"/>
                </a:solidFill>
              </a:rPr>
              <a:t>incorrect</a:t>
            </a:r>
          </a:p>
          <a:p>
            <a:pPr marL="0" indent="0">
              <a:buNone/>
            </a:pPr>
            <a:endParaRPr lang="en-US" altLang="ja-JP" b="1" i="1" dirty="0">
              <a:solidFill>
                <a:srgbClr val="00B050"/>
              </a:solidFill>
            </a:endParaRPr>
          </a:p>
          <a:p>
            <a:pPr marL="0" indent="0">
              <a:buNone/>
            </a:pPr>
            <a:r>
              <a:rPr lang="en-US" altLang="ja-JP" b="1" dirty="0"/>
              <a:t>The most b</a:t>
            </a:r>
            <a:r>
              <a:rPr kumimoji="1" lang="en-US" altLang="ja-JP" b="1" dirty="0"/>
              <a:t>asic rule of </a:t>
            </a:r>
            <a:r>
              <a:rPr lang="en-US" altLang="ja-JP" b="1" dirty="0"/>
              <a:t>N</a:t>
            </a:r>
            <a:r>
              <a:rPr kumimoji="1" lang="en-US" altLang="ja-JP" b="1" dirty="0"/>
              <a:t>atural </a:t>
            </a:r>
            <a:r>
              <a:rPr lang="en-US" altLang="ja-JP" b="1" dirty="0"/>
              <a:t>S</a:t>
            </a:r>
            <a:r>
              <a:rPr kumimoji="1" lang="en-US" altLang="ja-JP" b="1" dirty="0"/>
              <a:t>cience</a:t>
            </a:r>
          </a:p>
          <a:p>
            <a:pPr marL="0" indent="0">
              <a:buNone/>
            </a:pPr>
            <a:r>
              <a:rPr lang="ja-JP" altLang="en-US" dirty="0"/>
              <a:t>　</a:t>
            </a:r>
            <a:r>
              <a:rPr lang="en-US" altLang="ja-JP" sz="3500" b="1" dirty="0">
                <a:solidFill>
                  <a:srgbClr val="0070C0"/>
                </a:solidFill>
                <a:latin typeface="ＭＳ Ｐゴシック" panose="020B0600070205080204" pitchFamily="50" charset="-128"/>
                <a:ea typeface="ＭＳ Ｐゴシック" panose="020B0600070205080204" pitchFamily="50" charset="-128"/>
              </a:rPr>
              <a:t>Theories that do not fit experimental results are </a:t>
            </a:r>
            <a:r>
              <a:rPr lang="en-US" altLang="ja-JP" sz="3500" b="1" dirty="0">
                <a:solidFill>
                  <a:srgbClr val="FF0000"/>
                </a:solidFill>
                <a:latin typeface="ＭＳ Ｐゴシック" panose="020B0600070205080204" pitchFamily="50" charset="-128"/>
                <a:ea typeface="ＭＳ Ｐゴシック" panose="020B0600070205080204" pitchFamily="50" charset="-128"/>
              </a:rPr>
              <a:t>incorrect</a:t>
            </a:r>
            <a:endParaRPr lang="en-US" altLang="ja-JP" dirty="0">
              <a:solidFill>
                <a:srgbClr val="FF0000"/>
              </a:solidFill>
            </a:endParaRPr>
          </a:p>
          <a:p>
            <a:pPr marL="0" indent="0">
              <a:buNone/>
            </a:pPr>
            <a:r>
              <a:rPr lang="en-US" altLang="ja-JP" dirty="0"/>
              <a:t>   </a:t>
            </a:r>
            <a:r>
              <a:rPr lang="en-US" altLang="ja-JP" sz="3500" b="1" dirty="0">
                <a:solidFill>
                  <a:srgbClr val="00B050"/>
                </a:solidFill>
                <a:latin typeface="ＭＳ Ｐゴシック" panose="020B0600070205080204" pitchFamily="50" charset="-128"/>
                <a:ea typeface="ＭＳ Ｐゴシック" panose="020B0600070205080204" pitchFamily="50" charset="-128"/>
              </a:rPr>
              <a:t>They should be dismissed or corrected</a:t>
            </a:r>
          </a:p>
          <a:p>
            <a:pPr marL="0" indent="0">
              <a:buNone/>
            </a:pPr>
            <a:endParaRPr lang="en-US" altLang="ja-JP" b="1" dirty="0">
              <a:solidFill>
                <a:srgbClr val="00B050"/>
              </a:solidFill>
              <a:latin typeface="ＭＳ Ｐゴシック" panose="020B0600070205080204" pitchFamily="50" charset="-128"/>
              <a:ea typeface="ＭＳ Ｐゴシック" panose="020B0600070205080204" pitchFamily="50" charset="-128"/>
            </a:endParaRPr>
          </a:p>
          <a:p>
            <a:pPr marL="0" indent="0">
              <a:buNone/>
            </a:pPr>
            <a:r>
              <a:rPr lang="en-US" altLang="ja-JP" b="1" dirty="0"/>
              <a:t>Historically, it was only with the establishment of these basic rules that “natural science” was established and “progress” started in it</a:t>
            </a:r>
            <a:r>
              <a:rPr lang="en-US" altLang="ja-JP" dirty="0"/>
              <a:t>.</a:t>
            </a:r>
          </a:p>
          <a:p>
            <a:pPr marL="457200" lvl="1" indent="0">
              <a:buNone/>
            </a:pPr>
            <a:r>
              <a:rPr lang="en-US" altLang="ja-JP" sz="2600" dirty="0">
                <a:solidFill>
                  <a:srgbClr val="0070C0"/>
                </a:solidFill>
              </a:rPr>
              <a:t>For thousands of years until then, philosophers had been thinking about "truth". But no progress was made because there was no way to establish that a theory was wrong!</a:t>
            </a:r>
          </a:p>
          <a:p>
            <a:pPr marL="0" indent="0">
              <a:buNone/>
            </a:pPr>
            <a:r>
              <a:rPr lang="en-US" altLang="ja-JP" b="1" dirty="0">
                <a:solidFill>
                  <a:srgbClr val="00B050"/>
                </a:solidFill>
              </a:rPr>
              <a:t>Only by showing through experimentation that a mistaken theory was "wrong" and then dismissing and correcting it, did natural science begin to make progress</a:t>
            </a:r>
            <a:endParaRPr kumimoji="1" lang="ja-JP" altLang="en-US" b="1" dirty="0">
              <a:solidFill>
                <a:srgbClr val="00B050"/>
              </a:solidFill>
            </a:endParaRPr>
          </a:p>
        </p:txBody>
      </p:sp>
    </p:spTree>
    <p:extLst>
      <p:ext uri="{BB962C8B-B14F-4D97-AF65-F5344CB8AC3E}">
        <p14:creationId xmlns:p14="http://schemas.microsoft.com/office/powerpoint/2010/main" val="4097872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695FAD-32B2-4220-82B8-BBA0B2C7E90F}"/>
              </a:ext>
            </a:extLst>
          </p:cNvPr>
          <p:cNvSpPr>
            <a:spLocks noGrp="1"/>
          </p:cNvSpPr>
          <p:nvPr>
            <p:ph type="title"/>
          </p:nvPr>
        </p:nvSpPr>
        <p:spPr>
          <a:xfrm>
            <a:off x="315798" y="101009"/>
            <a:ext cx="11693950" cy="1020727"/>
          </a:xfrm>
        </p:spPr>
        <p:txBody>
          <a:bodyPr>
            <a:normAutofit fontScale="90000"/>
          </a:bodyPr>
          <a:lstStyle/>
          <a:p>
            <a:r>
              <a:rPr kumimoji="1" lang="en-US" altLang="ja-JP" b="1" dirty="0">
                <a:solidFill>
                  <a:srgbClr val="00B050"/>
                </a:solidFill>
                <a:latin typeface="ＭＳ Ｐゴシック" panose="020B0600070205080204" pitchFamily="50" charset="-128"/>
                <a:ea typeface="ＭＳ Ｐゴシック" panose="020B0600070205080204" pitchFamily="50" charset="-128"/>
              </a:rPr>
              <a:t>Why</a:t>
            </a:r>
            <a:r>
              <a:rPr kumimoji="1" lang="ja-JP" altLang="en-US" b="1" dirty="0">
                <a:solidFill>
                  <a:srgbClr val="00B050"/>
                </a:solidFill>
                <a:latin typeface="ＭＳ Ｐゴシック" panose="020B0600070205080204" pitchFamily="50" charset="-128"/>
                <a:ea typeface="ＭＳ Ｐゴシック" panose="020B0600070205080204" pitchFamily="50" charset="-128"/>
              </a:rPr>
              <a:t> </a:t>
            </a:r>
            <a:r>
              <a:rPr kumimoji="1" lang="en-US" altLang="ja-JP" b="1" dirty="0">
                <a:solidFill>
                  <a:srgbClr val="00B050"/>
                </a:solidFill>
                <a:latin typeface="ＭＳ Ｐゴシック" panose="020B0600070205080204" pitchFamily="50" charset="-128"/>
                <a:ea typeface="ＭＳ Ｐゴシック" panose="020B0600070205080204" pitchFamily="50" charset="-128"/>
              </a:rPr>
              <a:t>it</a:t>
            </a:r>
            <a:r>
              <a:rPr kumimoji="1" lang="ja-JP" altLang="en-US" b="1" dirty="0">
                <a:solidFill>
                  <a:srgbClr val="00B050"/>
                </a:solidFill>
                <a:latin typeface="ＭＳ Ｐゴシック" panose="020B0600070205080204" pitchFamily="50" charset="-128"/>
                <a:ea typeface="ＭＳ Ｐゴシック" panose="020B0600070205080204" pitchFamily="50" charset="-128"/>
              </a:rPr>
              <a:t> </a:t>
            </a:r>
            <a:r>
              <a:rPr kumimoji="1" lang="en-US" altLang="ja-JP" b="1" dirty="0">
                <a:solidFill>
                  <a:srgbClr val="00B050"/>
                </a:solidFill>
                <a:latin typeface="ＭＳ Ｐゴシック" panose="020B0600070205080204" pitchFamily="50" charset="-128"/>
                <a:ea typeface="ＭＳ Ｐゴシック" panose="020B0600070205080204" pitchFamily="50" charset="-128"/>
              </a:rPr>
              <a:t>is</a:t>
            </a:r>
            <a:r>
              <a:rPr kumimoji="1" lang="ja-JP" altLang="en-US" b="1" dirty="0">
                <a:solidFill>
                  <a:srgbClr val="00B050"/>
                </a:solidFill>
                <a:latin typeface="ＭＳ Ｐゴシック" panose="020B0600070205080204" pitchFamily="50" charset="-128"/>
                <a:ea typeface="ＭＳ Ｐゴシック" panose="020B0600070205080204" pitchFamily="50" charset="-128"/>
              </a:rPr>
              <a:t> </a:t>
            </a:r>
            <a:r>
              <a:rPr kumimoji="1" lang="en-US" altLang="ja-JP" b="1" dirty="0">
                <a:solidFill>
                  <a:srgbClr val="00B050"/>
                </a:solidFill>
                <a:latin typeface="ＭＳ Ｐゴシック" panose="020B0600070205080204" pitchFamily="50" charset="-128"/>
                <a:ea typeface="ＭＳ Ｐゴシック" panose="020B0600070205080204" pitchFamily="50" charset="-128"/>
              </a:rPr>
              <a:t>m</a:t>
            </a:r>
            <a:r>
              <a:rPr lang="en-US" altLang="ja-JP" b="1" dirty="0">
                <a:solidFill>
                  <a:srgbClr val="00B050"/>
                </a:solidFill>
                <a:latin typeface="ＭＳ Ｐゴシック" panose="020B0600070205080204" pitchFamily="50" charset="-128"/>
                <a:ea typeface="ＭＳ Ｐゴシック" panose="020B0600070205080204" pitchFamily="50" charset="-128"/>
              </a:rPr>
              <a:t>eaningful to find a theory to be incorrect?</a:t>
            </a:r>
            <a:endParaRPr kumimoji="1" lang="ja-JP" altLang="en-US" b="1" dirty="0">
              <a:solidFill>
                <a:srgbClr val="00B050"/>
              </a:solidFill>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900A28C6-077E-4541-8C54-75EF74A30669}"/>
              </a:ext>
            </a:extLst>
          </p:cNvPr>
          <p:cNvSpPr>
            <a:spLocks noGrp="1"/>
          </p:cNvSpPr>
          <p:nvPr>
            <p:ph idx="1"/>
          </p:nvPr>
        </p:nvSpPr>
        <p:spPr>
          <a:xfrm>
            <a:off x="462516" y="1121736"/>
            <a:ext cx="11653284" cy="5543015"/>
          </a:xfrm>
        </p:spPr>
        <p:txBody>
          <a:bodyPr>
            <a:normAutofit fontScale="92500" lnSpcReduction="10000"/>
          </a:bodyPr>
          <a:lstStyle/>
          <a:p>
            <a:r>
              <a:rPr kumimoji="1" lang="en-US" altLang="ja-JP" b="1" dirty="0">
                <a:solidFill>
                  <a:srgbClr val="0070C0"/>
                </a:solidFill>
              </a:rPr>
              <a:t>The purpose of physics experiment is to test the limitation of theories.</a:t>
            </a:r>
          </a:p>
          <a:p>
            <a:r>
              <a:rPr kumimoji="1" lang="en-US" altLang="ja-JP" dirty="0"/>
              <a:t>It is not possible to prove that a theory is absolutely correct. In this sense, all theories are effective theories with some (know or unknown) validity range.</a:t>
            </a:r>
          </a:p>
          <a:p>
            <a:r>
              <a:rPr lang="en-US" altLang="ja-JP" dirty="0"/>
              <a:t>The theory's predictions are tested by experiment. If the prediction does not meet the experiment, the theory is wrong. This means that the validity of the theory is determined by the experimental verification of the theory.</a:t>
            </a:r>
          </a:p>
          <a:p>
            <a:r>
              <a:rPr lang="en-US" altLang="ja-JP" dirty="0"/>
              <a:t>If the theoretical prediction does not match the experiment, the theory should be modified to match the experiment. In this way, a "more correct theory" or "more basic theory" with a wider range of validity is obtained.</a:t>
            </a:r>
          </a:p>
          <a:p>
            <a:r>
              <a:rPr lang="en-US" altLang="ja-JP" dirty="0"/>
              <a:t>The purpose of the experiment is to discover errors in the theory and to force a correction to the theory</a:t>
            </a:r>
          </a:p>
          <a:p>
            <a:r>
              <a:rPr lang="en-US" altLang="ja-JP" dirty="0"/>
              <a:t>Physics has made progress by repeatedly improving theory through tests by experiment, </a:t>
            </a:r>
            <a:endParaRPr kumimoji="1" lang="ja-JP" altLang="en-US" dirty="0"/>
          </a:p>
        </p:txBody>
      </p:sp>
    </p:spTree>
    <p:extLst>
      <p:ext uri="{BB962C8B-B14F-4D97-AF65-F5344CB8AC3E}">
        <p14:creationId xmlns:p14="http://schemas.microsoft.com/office/powerpoint/2010/main" val="320697027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690</TotalTime>
  <Words>2258</Words>
  <Application>Microsoft Office PowerPoint</Application>
  <PresentationFormat>ワイド画面</PresentationFormat>
  <Paragraphs>159</Paragraphs>
  <Slides>16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16</vt:i4>
      </vt:variant>
    </vt:vector>
  </HeadingPairs>
  <TitlesOfParts>
    <vt:vector size="23" baseType="lpstr">
      <vt:lpstr>ＭＳ Ｐゴシック</vt:lpstr>
      <vt:lpstr>游ゴシック</vt:lpstr>
      <vt:lpstr>游ゴシック Light</vt:lpstr>
      <vt:lpstr>Arial</vt:lpstr>
      <vt:lpstr>Cambria Math</vt:lpstr>
      <vt:lpstr>Wingdings</vt:lpstr>
      <vt:lpstr>Office テーマ</vt:lpstr>
      <vt:lpstr>Some Key points of Physics</vt:lpstr>
      <vt:lpstr>Purpose of Physics</vt:lpstr>
      <vt:lpstr>"Approximate Laws" and the "Fundamental Laws"</vt:lpstr>
      <vt:lpstr>Hierarchy and effective/valid range of laws</vt:lpstr>
      <vt:lpstr>Why we want to discover the fundamental laws?</vt:lpstr>
      <vt:lpstr>Usefulness and Limitations of Empirical Laws</vt:lpstr>
      <vt:lpstr>Experience and common sense are not always right.</vt:lpstr>
      <vt:lpstr>The purpose of an experiment is to demonstrate that a model or theory is INCORRECT</vt:lpstr>
      <vt:lpstr>Why it is meaningful to find a theory to be incorrect?</vt:lpstr>
      <vt:lpstr>Standard Model and General Relativity</vt:lpstr>
      <vt:lpstr>Uncertainty in measurement is important</vt:lpstr>
      <vt:lpstr>Physics is "problem simplification."</vt:lpstr>
      <vt:lpstr>Collider experiments are "simplification"</vt:lpstr>
      <vt:lpstr>Simulation is also for simplification and idealization</vt:lpstr>
      <vt:lpstr>Simulation is also for simplification (2)</vt:lpstr>
      <vt:lpstr>Know what is more basic and correct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物理のポイント</dc:title>
  <dc:creator>秋葉康之</dc:creator>
  <cp:lastModifiedBy>秋葉康之</cp:lastModifiedBy>
  <cp:revision>57</cp:revision>
  <dcterms:created xsi:type="dcterms:W3CDTF">2023-01-25T00:21:42Z</dcterms:created>
  <dcterms:modified xsi:type="dcterms:W3CDTF">2023-11-07T08:57:26Z</dcterms:modified>
</cp:coreProperties>
</file>