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sldIdLst>
    <p:sldId id="4815" r:id="rId3"/>
    <p:sldId id="4780" r:id="rId4"/>
    <p:sldId id="4816" r:id="rId5"/>
    <p:sldId id="4817" r:id="rId6"/>
    <p:sldId id="5758" r:id="rId7"/>
    <p:sldId id="5757" r:id="rId8"/>
    <p:sldId id="4770" r:id="rId9"/>
    <p:sldId id="4771" r:id="rId10"/>
    <p:sldId id="4813" r:id="rId11"/>
    <p:sldId id="4814" r:id="rId12"/>
    <p:sldId id="57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66CEB-5412-432C-A0F3-46A26D45C64E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863F1-8351-435D-B2AD-E1A608F6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 countries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7E3DE-8F3D-4442-9E56-0EDB4E26F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5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5E6A-12E6-68F2-06FF-DE17217DF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DEC0C-D302-FD9E-A131-A07178C1A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C536-EE94-2AC8-D4B2-8B0D93F9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919B1-B3A0-EC3A-8556-AFEBF3F3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507A3-08B5-F5C8-36D9-43C7BF38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C72E-AB90-4C10-369D-96C4FED2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28BB1-AF8A-D274-1E71-BAC5035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23B2B-D459-E8D7-80C0-32C16D71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D7320-C1FC-86D8-42A6-91DA39D8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E5AEB-9C00-7506-5188-25BD9DA7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9D646-34CC-CFDC-E7FD-9D568D0C9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23246-5829-F671-59AE-42E609C8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4103C-85E8-8F4C-7CFB-5F090933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FFD29-E970-B191-8048-9DF67606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2C509-BCDE-1C33-FDD1-636A394F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2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2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8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6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7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FDB9-E14F-2950-C4C9-5FFAA44C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FA8F-A5EF-CAA4-006D-923AA351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DB36D-439D-7491-14A3-3CA176F5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0F29C-182D-6FD2-F937-578D9B38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00B31-6E80-0B2D-9533-538C64E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6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9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D481-97B2-9F77-9AA2-CC1A561B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B1C-8DD8-02A2-5F1D-D65FA4B4F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CC55E-D466-E7F0-B133-8C3878BF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1A969-ADFE-515F-6E1A-533A8C35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3970F-9DE2-438D-ED3E-811ACB58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002D-93A0-513E-D823-B0D53219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E03A6-E346-48EC-3671-9C680D3B7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E6436-0066-5BBB-6439-6CA039005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7FCE6-CE04-8351-D2E5-650AE3C0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103BF-701C-E3F7-D8F7-0BA74BBB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AB089-6887-2921-A100-6EDA3796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5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784F-8558-2413-3C99-CB74086B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A24D9-E273-B0B1-D9A4-D06313C1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336CE-E4D4-AB2C-FAD5-A84EBBEDB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1CF24-1BFA-BE16-BBA5-A13EC0F28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731C4-A2E7-8CFE-2C66-F15501158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B572B-CC91-E77C-B9F0-4C8DB5B0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46D7F-9B9D-82A2-A15B-EE65D16B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1A9B3-9DC1-8F56-6773-38B5250B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7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2DFA-1163-04E6-FD6D-69CDD0BD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808B5-54F6-29CD-645C-8BBBAA7C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E486B-02DE-8880-27E6-71B275DD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CD063-8091-4780-D4B9-AFEDC51C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3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08432-EB8C-3F33-AE1E-385DCD3B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FA85A-EA13-98DA-675B-5577AC1D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AAD1E-DCBB-D350-3861-FCFF577F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5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F894-12AE-B3FB-6D5B-493B6EDC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143DC-5641-6C6F-6FF4-6BBEE50E2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03276-F622-A611-D4BD-9154F2260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DF24-4003-A99B-D3A9-BFF63255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2E948-6E7F-1223-7BDA-5A9BEB21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00DE3-ADBB-059A-03B1-063EB9A9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2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675E-9666-1F13-F08C-1382FA55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1FB77-DF3C-F6C7-4440-27E4A1F6F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A77AB-029D-8032-AB4E-B9F5496BC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B578B-3AD3-212E-D271-08BDA4AA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B7CCE-686C-9546-2054-615826B0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69014-BBB3-B0F4-21B1-C3E26602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2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386CD-F984-4248-7A43-9E62E1BF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CF39F-6655-04F4-34F5-A1EFB76B5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7A15C-8C3B-9E01-8B73-E5884395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F486C-882F-B44C-6C4A-6A311EC31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9427-CF95-4604-A7D7-E98D58DEC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E141-3249-4852-981F-FC922C9C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1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3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20473/page/575-student-support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s://indico.bnl.gov/event/2047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tutorial-jana2/" TargetMode="External"/><Relationship Id="rId3" Type="http://schemas.openxmlformats.org/officeDocument/2006/relationships/hyperlink" Target="https://indico.bnl.gov/category/402/" TargetMode="External"/><Relationship Id="rId7" Type="http://schemas.openxmlformats.org/officeDocument/2006/relationships/hyperlink" Target="https://eic.github.io/tutorial-simulations-using-ddsim-and-geant4/" TargetMode="External"/><Relationship Id="rId2" Type="http://schemas.openxmlformats.org/officeDocument/2006/relationships/hyperlink" Target="https://lists.bnl.gov/mailman/listinf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ic.github.io/tutorial-geometry-development-using-dd4hep/" TargetMode="External"/><Relationship Id="rId5" Type="http://schemas.openxmlformats.org/officeDocument/2006/relationships/hyperlink" Target="https://eic.github.io/tutorial-setting-up-environment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iki.bnl.gov/EPIC/index.php?title=Early-Career_Election" TargetMode="External"/><Relationship Id="rId9" Type="http://schemas.openxmlformats.org/officeDocument/2006/relationships/hyperlink" Target="https://www.youtube.com/@eicusergroup15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668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Spokesperson’s Office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0451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/>
              <a:t>October 27, </a:t>
            </a:r>
            <a:r>
              <a:rPr lang="en-US" dirty="0"/>
              <a:t>2023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17AF1A-0210-5C1D-E761-72D7705A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725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Proposals for ePIC Membership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92EBA-3233-A254-7ACE-D22BCA30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166" y="3324037"/>
            <a:ext cx="7323667" cy="2647806"/>
          </a:xfrm>
        </p:spPr>
        <p:txBody>
          <a:bodyPr>
            <a:normAutofit/>
          </a:bodyPr>
          <a:lstStyle/>
          <a:p>
            <a:r>
              <a:rPr lang="en-US" dirty="0"/>
              <a:t>University of Debrecen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Nara Women’s University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AF91A-6A7B-9D7E-B95E-ABEDF765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7AA97-B0D7-4BBE-3F44-26C5A59D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E2595-B209-06FF-7149-D1729A42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E9021-D007-E443-6A93-09ED80827E1E}"/>
              </a:ext>
            </a:extLst>
          </p:cNvPr>
          <p:cNvSpPr txBox="1"/>
          <p:nvPr/>
        </p:nvSpPr>
        <p:spPr>
          <a:xfrm>
            <a:off x="1276709" y="1562257"/>
            <a:ext cx="95638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SFRM1095"/>
              </a:rPr>
              <a:t>After initial formation, new institutions are admitted to EPIC by a super-majority vote as described in Voting and Elections provisions of this Charter, after a proposal made to the Collaboration Spokesperson and Executive Board.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0BAB8-FDAB-2425-9415-6E8452A3DADF}"/>
              </a:ext>
            </a:extLst>
          </p:cNvPr>
          <p:cNvSpPr txBox="1"/>
          <p:nvPr/>
        </p:nvSpPr>
        <p:spPr>
          <a:xfrm>
            <a:off x="333554" y="1171084"/>
            <a:ext cx="297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ePIC Charter: </a:t>
            </a:r>
          </a:p>
        </p:txBody>
      </p:sp>
      <p:pic>
        <p:nvPicPr>
          <p:cNvPr id="10" name="Picture 2" descr="Nara Women's University 2021/22 Student Exchange Program, Japan - Info  Scholarship">
            <a:extLst>
              <a:ext uri="{FF2B5EF4-FFF2-40B4-BE49-F238E27FC236}">
                <a16:creationId xmlns:a16="http://schemas.microsoft.com/office/drawing/2014/main" id="{CDB5A2D2-317F-73CB-0665-0AA86431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20" y="4436010"/>
            <a:ext cx="1245876" cy="130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Debrecen - Wikipedia">
            <a:extLst>
              <a:ext uri="{FF2B5EF4-FFF2-40B4-BE49-F238E27FC236}">
                <a16:creationId xmlns:a16="http://schemas.microsoft.com/office/drawing/2014/main" id="{8693E490-AC4B-FAA8-B4B6-64F52A32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59" y="2735466"/>
            <a:ext cx="1574797" cy="15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1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8C0A-EFEC-3403-CE10-E65C299B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Next Collaboration Meeting – Jan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A6410-1EF3-F6DE-6608-CB31D5826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84" y="1204384"/>
            <a:ext cx="5999996" cy="5054005"/>
          </a:xfrm>
        </p:spPr>
        <p:txBody>
          <a:bodyPr>
            <a:normAutofit/>
          </a:bodyPr>
          <a:lstStyle/>
          <a:p>
            <a:r>
              <a:rPr lang="en-US" dirty="0"/>
              <a:t>Jan 9-13</a:t>
            </a:r>
            <a:r>
              <a:rPr lang="en-US" baseline="30000" dirty="0"/>
              <a:t>th</a:t>
            </a:r>
            <a:r>
              <a:rPr lang="en-US" dirty="0"/>
              <a:t>, 2024 @ ANL</a:t>
            </a:r>
          </a:p>
          <a:p>
            <a:r>
              <a:rPr lang="en-US" dirty="0"/>
              <a:t>Three days of parallel </a:t>
            </a:r>
            <a:r>
              <a:rPr lang="en-US" dirty="0" err="1"/>
              <a:t>workfests</a:t>
            </a:r>
            <a:r>
              <a:rPr lang="en-US" dirty="0"/>
              <a:t> followed by two days of plenary sessions: </a:t>
            </a:r>
          </a:p>
          <a:p>
            <a:pPr lvl="1"/>
            <a:r>
              <a:rPr lang="en-US" dirty="0">
                <a:hlinkClick r:id="rId2"/>
              </a:rPr>
              <a:t>https://indico.bnl.gov/event/20473/</a:t>
            </a:r>
            <a:endParaRPr lang="en-US" dirty="0"/>
          </a:p>
          <a:p>
            <a:pPr lvl="1"/>
            <a:r>
              <a:rPr lang="en-US" dirty="0"/>
              <a:t>Send your students and postdocs!</a:t>
            </a:r>
          </a:p>
          <a:p>
            <a:pPr lvl="1"/>
            <a:r>
              <a:rPr lang="en-US" dirty="0"/>
              <a:t>Student support available:</a:t>
            </a:r>
            <a:br>
              <a:rPr lang="en-US" dirty="0"/>
            </a:br>
            <a:r>
              <a:rPr lang="en-US" dirty="0">
                <a:hlinkClick r:id="rId3"/>
              </a:rPr>
              <a:t>https://indico.bnl.gov/event/20473/page/575-student-support</a:t>
            </a:r>
            <a:endParaRPr lang="en-US" dirty="0"/>
          </a:p>
          <a:p>
            <a:r>
              <a:rPr lang="en-US" dirty="0"/>
              <a:t>General registration coming early November</a:t>
            </a:r>
          </a:p>
          <a:p>
            <a:r>
              <a:rPr lang="en-US" dirty="0"/>
              <a:t>Make your travel plans now!!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AD4BA-8856-D3BB-9D38-3C17A8CE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E1BE3-29CE-629D-BD4F-8BA188F6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00AB4-041D-7AE4-E298-0DBB9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Research Facilities | Argonne National Laboratory">
            <a:extLst>
              <a:ext uri="{FF2B5EF4-FFF2-40B4-BE49-F238E27FC236}">
                <a16:creationId xmlns:a16="http://schemas.microsoft.com/office/drawing/2014/main" id="{B9518B66-DBA7-03E5-DEAB-825832BE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94" y="312695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gonne joins new research center led by U of I System | U of I System">
            <a:extLst>
              <a:ext uri="{FF2B5EF4-FFF2-40B4-BE49-F238E27FC236}">
                <a16:creationId xmlns:a16="http://schemas.microsoft.com/office/drawing/2014/main" id="{2A1DB36B-7D84-9888-851D-414A5CB7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044689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gonne National Laboratory Highlights Six Things You Might Not Know About  Hydrogen — Fuel Cell &amp; Hydrogen Energy Association">
            <a:extLst>
              <a:ext uri="{FF2B5EF4-FFF2-40B4-BE49-F238E27FC236}">
                <a16:creationId xmlns:a16="http://schemas.microsoft.com/office/drawing/2014/main" id="{EC579E86-A7BD-6A32-CC56-797E942DA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02" y="1490472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gonne supercomputer will be most powerful in U.S. | University of Chicago  News">
            <a:extLst>
              <a:ext uri="{FF2B5EF4-FFF2-40B4-BE49-F238E27FC236}">
                <a16:creationId xmlns:a16="http://schemas.microsoft.com/office/drawing/2014/main" id="{4B8FFC78-096A-5690-B5FB-9CB0A551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8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E7A976-62F2-D69E-3995-512CD4A2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27" y="355971"/>
            <a:ext cx="10515600" cy="6145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ePIC Collaboration Structure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2B698-45D4-C61F-FD62-3DC1FFF8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642CC-193D-6B78-6796-0B495C86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ePIC CC Meeting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DBA2D-B568-40AB-5B80-BC7EDFDF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275-A26B-465E-8146-4EA9A88CF71E}" type="slidenum">
              <a:rPr lang="en-US" smtClean="0"/>
              <a:t>2</a:t>
            </a:fld>
            <a:endParaRPr lang="en-US"/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39B7BBD6-3FA6-1BD8-1E81-E7FA9A208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6" y="891579"/>
            <a:ext cx="10364259" cy="582989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478BCAB-5C10-21F9-B463-CABBF1132946}"/>
              </a:ext>
            </a:extLst>
          </p:cNvPr>
          <p:cNvSpPr txBox="1"/>
          <p:nvPr/>
        </p:nvSpPr>
        <p:spPr>
          <a:xfrm>
            <a:off x="680086" y="3659717"/>
            <a:ext cx="3334871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Technical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Coordinator (Acting)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Silvia Dalla Torre (INFN)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7DFA55-3DA6-BF76-0BB7-1192EDADF88A}"/>
              </a:ext>
            </a:extLst>
          </p:cNvPr>
          <p:cNvSpPr txBox="1"/>
          <p:nvPr/>
        </p:nvSpPr>
        <p:spPr>
          <a:xfrm>
            <a:off x="4026729" y="3659392"/>
            <a:ext cx="3334871" cy="22159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SCC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Markus Diefenthaler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JLab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Wouter Deconinck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(U. of Manitoba,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Deputy SCC for Operations)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Sylvester Joosten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(ANL, Deputy SCC for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Development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Torre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Wenaus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(BNL, Deputy SCC for Infrastructure)</a:t>
            </a:r>
          </a:p>
        </p:txBody>
      </p:sp>
      <p:pic>
        <p:nvPicPr>
          <p:cNvPr id="1028" name="Picture 4" descr="About Us">
            <a:extLst>
              <a:ext uri="{FF2B5EF4-FFF2-40B4-BE49-F238E27FC236}">
                <a16:creationId xmlns:a16="http://schemas.microsoft.com/office/drawing/2014/main" id="{D32F0DA7-23F6-04E6-C0E9-1CB7B7DD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89" y="1797959"/>
            <a:ext cx="1844567" cy="184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et the User Facility Team: Berndt Mueller and Rosi Reed, RHIC | BNL  Newsroom">
            <a:extLst>
              <a:ext uri="{FF2B5EF4-FFF2-40B4-BE49-F238E27FC236}">
                <a16:creationId xmlns:a16="http://schemas.microsoft.com/office/drawing/2014/main" id="{B2C8BC88-CD58-99B7-6EA8-34652E60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00" y="1778746"/>
            <a:ext cx="1662930" cy="18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3876ABA9-CE67-72D7-CDEE-66AE326B9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21" y="1791249"/>
            <a:ext cx="1492376" cy="186615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3842550-4A9F-9352-D4EF-7F56BE872486}"/>
              </a:ext>
            </a:extLst>
          </p:cNvPr>
          <p:cNvSpPr txBox="1"/>
          <p:nvPr/>
        </p:nvSpPr>
        <p:spPr>
          <a:xfrm>
            <a:off x="7361600" y="3652866"/>
            <a:ext cx="3334871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Analysis Co-Coordinators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Rosi Reed (Lehigh Univ.)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Salvatore Fazio (Univ. Calabria)</a:t>
            </a:r>
          </a:p>
        </p:txBody>
      </p:sp>
      <p:pic>
        <p:nvPicPr>
          <p:cNvPr id="11" name="Picture 10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57540748-175D-2047-6D46-EAAC38BD5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81" y="1891725"/>
            <a:ext cx="1844567" cy="17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8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E56E-C931-4856-4BD9-795E85F9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ePIC Technical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3995B-29E5-2F09-E21B-C2B019B4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1"/>
            <a:ext cx="10515600" cy="4881562"/>
          </a:xfrm>
        </p:spPr>
        <p:txBody>
          <a:bodyPr>
            <a:normAutofit/>
          </a:bodyPr>
          <a:lstStyle/>
          <a:p>
            <a:r>
              <a:rPr lang="en-US" dirty="0"/>
              <a:t>We have encountered a number of difficulties in finding a permanent Technical Coordinator for ePIC: </a:t>
            </a:r>
          </a:p>
          <a:p>
            <a:pPr lvl="1"/>
            <a:r>
              <a:rPr lang="en-US" dirty="0"/>
              <a:t>Our community is already heavily committed</a:t>
            </a:r>
          </a:p>
          <a:p>
            <a:pPr lvl="2"/>
            <a:r>
              <a:rPr lang="en-US" dirty="0"/>
              <a:t>Can’t just shift the TC problem to somewhere else within ePIC!</a:t>
            </a:r>
          </a:p>
          <a:p>
            <a:pPr lvl="2"/>
            <a:r>
              <a:rPr lang="en-US" dirty="0"/>
              <a:t>Groups have existing responsibilities, not just on ePIC but at </a:t>
            </a:r>
            <a:r>
              <a:rPr lang="en-US" dirty="0" err="1"/>
              <a:t>JLab</a:t>
            </a:r>
            <a:r>
              <a:rPr lang="en-US" dirty="0"/>
              <a:t>, RHIC, LHC, etc. </a:t>
            </a:r>
          </a:p>
          <a:p>
            <a:pPr lvl="1"/>
            <a:r>
              <a:rPr lang="en-US" dirty="0"/>
              <a:t>Experienced people from outside ePIC are committed and unavailable</a:t>
            </a:r>
          </a:p>
          <a:p>
            <a:r>
              <a:rPr lang="en-US" dirty="0"/>
              <a:t>There are also issues associated with the nature of the position: </a:t>
            </a:r>
          </a:p>
          <a:p>
            <a:pPr lvl="1"/>
            <a:r>
              <a:rPr lang="en-US" dirty="0"/>
              <a:t>It is not funded – asking for 80% of an experienced technical person is asking for a very substantial commitment</a:t>
            </a:r>
          </a:p>
          <a:p>
            <a:pPr lvl="1"/>
            <a:r>
              <a:rPr lang="en-US" dirty="0"/>
              <a:t>This is a collaboration position and not directly </a:t>
            </a:r>
            <a:br>
              <a:rPr lang="en-US" dirty="0"/>
            </a:br>
            <a:r>
              <a:rPr lang="en-US" dirty="0"/>
              <a:t>connected to the EIC Project or the Host Labs - there is a </a:t>
            </a:r>
            <a:br>
              <a:rPr lang="en-US" dirty="0"/>
            </a:br>
            <a:r>
              <a:rPr lang="en-US" dirty="0"/>
              <a:t>lot of concern about the scope of the responsibilities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7856C-6CFC-4AFE-8B84-7A935DB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C2394-B728-B64D-C151-57F3F550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2AC0F-4066-183E-839A-FE5AAADD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EBBFA-90CF-6906-7860-AE10CBCC6412}"/>
              </a:ext>
            </a:extLst>
          </p:cNvPr>
          <p:cNvSpPr txBox="1"/>
          <p:nvPr/>
        </p:nvSpPr>
        <p:spPr>
          <a:xfrm>
            <a:off x="8737600" y="4758551"/>
            <a:ext cx="3334871" cy="150810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Technical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Requirements: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Technical competence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Experience with DOE construction projects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Able to spend &gt;80% of time on ePIC</a:t>
            </a:r>
          </a:p>
        </p:txBody>
      </p:sp>
    </p:spTree>
    <p:extLst>
      <p:ext uri="{BB962C8B-B14F-4D97-AF65-F5344CB8AC3E}">
        <p14:creationId xmlns:p14="http://schemas.microsoft.com/office/powerpoint/2010/main" val="9051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A53C-6732-DFC8-0DCB-3E222F7B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Path Forward for TC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7B58-7F09-8175-A74D-D5A9799D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933"/>
            <a:ext cx="10515600" cy="4636030"/>
          </a:xfrm>
        </p:spPr>
        <p:txBody>
          <a:bodyPr>
            <a:normAutofit/>
          </a:bodyPr>
          <a:lstStyle/>
          <a:p>
            <a:r>
              <a:rPr lang="en-US" dirty="0"/>
              <a:t>Planning to appoint two Deputy TC’s in the next week or so</a:t>
            </a:r>
          </a:p>
          <a:p>
            <a:pPr lvl="1"/>
            <a:r>
              <a:rPr lang="en-US" dirty="0"/>
              <a:t>Follow what works (Software and Computing model) – establish a small group of people who can work together to handle the workload</a:t>
            </a:r>
          </a:p>
          <a:p>
            <a:pPr lvl="1"/>
            <a:r>
              <a:rPr lang="en-US" dirty="0"/>
              <a:t>Provide an opportunity for talented people to develop professionally </a:t>
            </a:r>
          </a:p>
          <a:p>
            <a:pPr lvl="2"/>
            <a:r>
              <a:rPr lang="en-US" dirty="0"/>
              <a:t>Nurture talent within the collaboration - this is key to our ePIC management philosophy!</a:t>
            </a:r>
          </a:p>
          <a:p>
            <a:r>
              <a:rPr lang="en-US" dirty="0"/>
              <a:t>Silvia will continue as Acting Technical Coordinator</a:t>
            </a:r>
          </a:p>
          <a:p>
            <a:pPr lvl="1"/>
            <a:r>
              <a:rPr lang="en-US" dirty="0"/>
              <a:t>We expect this will continue for the near-term (next few mos.) while we continue to try to identify a TC</a:t>
            </a:r>
          </a:p>
          <a:p>
            <a:pPr lvl="1"/>
            <a:r>
              <a:rPr lang="en-US" dirty="0"/>
              <a:t>Very important to have stability now while we continue to establish the TC and keep it functioning as the ePIC technical design evolves </a:t>
            </a:r>
          </a:p>
          <a:p>
            <a:pPr lvl="2"/>
            <a:r>
              <a:rPr lang="en-US" dirty="0"/>
              <a:t>Need to make progress towards TDR </a:t>
            </a:r>
            <a:r>
              <a:rPr lang="en-US"/>
              <a:t>and CD-2/3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51EAF-B8FB-E926-F9D0-D3FA18E8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7444-4AC2-89BA-0A99-C4A51DCB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9EC8C-13C0-571A-13AF-675A7338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A3EE-B6F5-974F-1490-6F423BEC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Recent Work of the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TC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CD4F-079B-B4BE-1C4B-1480B4B6A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2" y="1740911"/>
            <a:ext cx="540673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TC Meetings organized in advance</a:t>
            </a:r>
          </a:p>
          <a:p>
            <a:pPr lvl="1"/>
            <a:r>
              <a:rPr lang="en-US" dirty="0"/>
              <a:t>TC is proactive in setting agenda</a:t>
            </a:r>
          </a:p>
          <a:p>
            <a:pPr lvl="1"/>
            <a:r>
              <a:rPr lang="en-US" dirty="0"/>
              <a:t>Speakers and expectations organized in advance</a:t>
            </a:r>
          </a:p>
          <a:p>
            <a:r>
              <a:rPr lang="en-US" dirty="0"/>
              <a:t>Closed discussion with PTR, CC WG conveners following open session</a:t>
            </a:r>
          </a:p>
          <a:p>
            <a:r>
              <a:rPr lang="en-US" dirty="0"/>
              <a:t>Notes on findings and decisions sent to TIC mailing list and posted to agenda </a:t>
            </a:r>
          </a:p>
          <a:p>
            <a:pPr lvl="1"/>
            <a:r>
              <a:rPr lang="en-US" dirty="0"/>
              <a:t>Meeting recording also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BB82D-17F7-73B1-2931-17F3EAE8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A62B-5AEE-828F-E221-B52E915E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099E1-B7AA-837C-0243-C64E2A29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8AA07-B8ED-BEAA-E7E2-7282790D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015" y="179387"/>
            <a:ext cx="6264075" cy="61769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CB8F-A743-4365-11F6-37586602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D746B-CECE-9057-166A-EEEBC63EA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792"/>
            <a:ext cx="10515600" cy="46561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SP Office has struggled to provide a TC nomination to replace Klaus Dehmelt</a:t>
            </a:r>
          </a:p>
          <a:p>
            <a:r>
              <a:rPr lang="en-US" dirty="0"/>
              <a:t>Nevertheless, we remain committed a TC Office within ePIC</a:t>
            </a:r>
          </a:p>
          <a:p>
            <a:r>
              <a:rPr lang="en-US" dirty="0"/>
              <a:t>Plan to go forward temporarily with an acting TC and supplement with two additional deputies </a:t>
            </a:r>
          </a:p>
          <a:p>
            <a:pPr lvl="1"/>
            <a:r>
              <a:rPr lang="en-US" dirty="0"/>
              <a:t>Work with a model shown to be successful</a:t>
            </a:r>
          </a:p>
          <a:p>
            <a:pPr lvl="1"/>
            <a:r>
              <a:rPr lang="en-US" dirty="0"/>
              <a:t>Critical that the work of the TC continues and increases</a:t>
            </a:r>
          </a:p>
          <a:p>
            <a:pPr lvl="1"/>
            <a:r>
              <a:rPr lang="en-US" dirty="0"/>
              <a:t>Provide opportunities for talented people in ePIC</a:t>
            </a:r>
          </a:p>
          <a:p>
            <a:pPr lvl="1"/>
            <a:r>
              <a:rPr lang="en-US" dirty="0"/>
              <a:t>Will continue search for a more permanent solution </a:t>
            </a:r>
          </a:p>
          <a:p>
            <a:pPr lvl="1"/>
            <a:endParaRPr lang="en-US" dirty="0"/>
          </a:p>
          <a:p>
            <a:r>
              <a:rPr lang="en-US" dirty="0"/>
              <a:t>We are very open to hearing concerns, comments and suggestions from the collaboration!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C8DB7-6740-D54D-77DD-E01AC8DB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373DC-8038-9410-FD7B-CB91F675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BB7B4-9517-2290-089A-7174BC92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E141-3249-4852-981F-FC922C9C40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4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4EB52-3E2F-D919-9945-B83A314B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B2BA8-B4EE-1D7F-CA31-9C688545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DA575F7-B4B2-C199-EBCA-2817D92D0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" y="1237797"/>
            <a:ext cx="8505222" cy="5340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C8E1CB-8242-647A-453C-8846A20233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262" y="279590"/>
            <a:ext cx="10515600" cy="88582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</a:t>
            </a:r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Collaboration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B7A62-851F-BE7E-6BC3-A052CE698D72}"/>
              </a:ext>
            </a:extLst>
          </p:cNvPr>
          <p:cNvSpPr txBox="1"/>
          <p:nvPr/>
        </p:nvSpPr>
        <p:spPr>
          <a:xfrm>
            <a:off x="8636450" y="382012"/>
            <a:ext cx="3230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171+ institutions</a:t>
            </a:r>
          </a:p>
          <a:p>
            <a:r>
              <a:rPr lang="en-US" sz="2400" i="1" dirty="0"/>
              <a:t>24 countries</a:t>
            </a:r>
          </a:p>
          <a:p>
            <a:endParaRPr lang="en-US" sz="2400" i="1" dirty="0"/>
          </a:p>
          <a:p>
            <a:r>
              <a:rPr lang="en-US" sz="2400" i="1" dirty="0"/>
              <a:t>500+ participants</a:t>
            </a:r>
          </a:p>
          <a:p>
            <a:endParaRPr lang="en-US" sz="2400" i="1" dirty="0"/>
          </a:p>
          <a:p>
            <a:r>
              <a:rPr lang="en-US" sz="2400" i="1" dirty="0"/>
              <a:t>A truly global pursuit for a new experiment at the EIC!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8B8B71-4053-49CC-B476-442F42E84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786" y="0"/>
            <a:ext cx="1804597" cy="1299014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1F075B1-59F0-4BE8-8ABE-9250A614B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875" y="3737325"/>
            <a:ext cx="4052650" cy="261902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E01EA85-EE13-4416-84F5-93F51A1A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4187-AF44-4271-AA62-1C5C376B8E74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D68BC5-8E2F-610D-BF2F-208740F716FA}"/>
              </a:ext>
            </a:extLst>
          </p:cNvPr>
          <p:cNvGrpSpPr/>
          <p:nvPr/>
        </p:nvGrpSpPr>
        <p:grpSpPr>
          <a:xfrm>
            <a:off x="8610600" y="276557"/>
            <a:ext cx="2713750" cy="723920"/>
            <a:chOff x="8610600" y="276557"/>
            <a:chExt cx="2713750" cy="7239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A90EA8-1E3C-55E1-76B1-8567DDC1AB5E}"/>
                </a:ext>
              </a:extLst>
            </p:cNvPr>
            <p:cNvSpPr/>
            <p:nvPr/>
          </p:nvSpPr>
          <p:spPr>
            <a:xfrm>
              <a:off x="8610600" y="352834"/>
              <a:ext cx="2221217" cy="593345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1F4E1FE7-23FE-AF46-FC7A-239C114DBAEF}"/>
                </a:ext>
              </a:extLst>
            </p:cNvPr>
            <p:cNvSpPr/>
            <p:nvPr/>
          </p:nvSpPr>
          <p:spPr>
            <a:xfrm rot="10800000">
              <a:off x="10847022" y="276557"/>
              <a:ext cx="477328" cy="7239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B10D83-C5C5-9818-730C-798BEDF9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20AB2ED-1A8D-5333-14E4-F14688DF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FE67-9D5B-ECED-8848-326F83A7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ePIC Resources – Get Connected!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1AF7-3004-22EC-1474-7A5C8950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Mailing Lists – </a:t>
            </a:r>
            <a:r>
              <a:rPr lang="en-US" dirty="0">
                <a:hlinkClick r:id="rId2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3"/>
              </a:rPr>
              <a:t>https://indico.bnl.gov/category/402/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4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https://eic.github.io/tutorial-setting-up-environment/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https://eic.github.io/tutorial-geometry-development-using-dd4hep/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https://eic.github.io/tutorial-simulations-using-ddsim-and-geant4/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https://eic.github.io/tutorial-jana2/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Recordings: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https://www.youtube.com/@eicusergroup1532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33174-440E-B1FE-8A81-A42EDEA1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C5152-5C66-ADE9-28B0-E50A432F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CC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83489-A8D7-47EB-69C6-8F7CAA7B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BCE38-D1DA-0664-F7E8-007574003201}"/>
              </a:ext>
            </a:extLst>
          </p:cNvPr>
          <p:cNvSpPr txBox="1"/>
          <p:nvPr/>
        </p:nvSpPr>
        <p:spPr>
          <a:xfrm>
            <a:off x="4859364" y="5190853"/>
            <a:ext cx="36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 code for </a:t>
            </a:r>
            <a:r>
              <a:rPr lang="en-US" dirty="0" err="1"/>
              <a:t>Mattermost</a:t>
            </a:r>
            <a:r>
              <a:rPr lang="en-US" dirty="0"/>
              <a:t> channels: </a:t>
            </a:r>
          </a:p>
        </p:txBody>
      </p:sp>
      <p:pic>
        <p:nvPicPr>
          <p:cNvPr id="1026" name="433E8245-8881-43C9-A44D-DEB3CF29C373">
            <a:extLst>
              <a:ext uri="{FF2B5EF4-FFF2-40B4-BE49-F238E27FC236}">
                <a16:creationId xmlns:a16="http://schemas.microsoft.com/office/drawing/2014/main" id="{FAC1A211-4187-90F3-9ECB-6A33C381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78" y="3032369"/>
            <a:ext cx="3501822" cy="350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3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824</Words>
  <Application>Microsoft Office PowerPoint</Application>
  <PresentationFormat>Widescreen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SFRM1095</vt:lpstr>
      <vt:lpstr>Office Theme</vt:lpstr>
      <vt:lpstr>1_Office Theme</vt:lpstr>
      <vt:lpstr>Spokesperson’s Office Report</vt:lpstr>
      <vt:lpstr>ePIC Collaboration Structure </vt:lpstr>
      <vt:lpstr>ePIC Technical Coordination</vt:lpstr>
      <vt:lpstr>The Path Forward for TC Office</vt:lpstr>
      <vt:lpstr>Recent Work of the  TC Office</vt:lpstr>
      <vt:lpstr>Summary</vt:lpstr>
      <vt:lpstr>PowerPoint Presentation</vt:lpstr>
      <vt:lpstr>The ePIC Collaboration</vt:lpstr>
      <vt:lpstr>ePIC Resources – Get Connected!</vt:lpstr>
      <vt:lpstr>Proposals for ePIC Membership</vt:lpstr>
      <vt:lpstr>Next Collaboration Meeting – Jan 2024</vt:lpstr>
    </vt:vector>
  </TitlesOfParts>
  <Company>Iowa State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Spokesperson’s Office Welcome</dc:title>
  <dc:creator>Lajoie, John G [PHYSA]</dc:creator>
  <cp:lastModifiedBy>Lajoie, John G [PHYSA]</cp:lastModifiedBy>
  <cp:revision>67</cp:revision>
  <dcterms:created xsi:type="dcterms:W3CDTF">2023-06-26T07:44:34Z</dcterms:created>
  <dcterms:modified xsi:type="dcterms:W3CDTF">2023-10-27T15:01:37Z</dcterms:modified>
</cp:coreProperties>
</file>