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8" r:id="rId5"/>
  </p:sldMasterIdLst>
  <p:notesMasterIdLst>
    <p:notesMasterId r:id="rId19"/>
  </p:notesMasterIdLst>
  <p:sldIdLst>
    <p:sldId id="256" r:id="rId6"/>
    <p:sldId id="5686" r:id="rId7"/>
    <p:sldId id="3994" r:id="rId8"/>
    <p:sldId id="3995" r:id="rId9"/>
    <p:sldId id="5769" r:id="rId10"/>
    <p:sldId id="5770" r:id="rId11"/>
    <p:sldId id="5771" r:id="rId12"/>
    <p:sldId id="5772" r:id="rId13"/>
    <p:sldId id="4752" r:id="rId14"/>
    <p:sldId id="5750" r:id="rId15"/>
    <p:sldId id="5773" r:id="rId16"/>
    <p:sldId id="5774" r:id="rId17"/>
    <p:sldId id="268" r:id="rId1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300"/>
    <a:srgbClr val="FF40FF"/>
    <a:srgbClr val="9437FF"/>
    <a:srgbClr val="0432FF"/>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8" autoAdjust="0"/>
    <p:restoredTop sz="93447" autoAdjust="0"/>
  </p:normalViewPr>
  <p:slideViewPr>
    <p:cSldViewPr snapToGrid="0">
      <p:cViewPr varScale="1">
        <p:scale>
          <a:sx n="63" d="100"/>
          <a:sy n="63" d="100"/>
        </p:scale>
        <p:origin x="1544" y="64"/>
      </p:cViewPr>
      <p:guideLst>
        <p:guide orient="horz" pos="2040"/>
        <p:guide pos="2880"/>
      </p:guideLst>
    </p:cSldViewPr>
  </p:slideViewPr>
  <p:notesTextViewPr>
    <p:cViewPr>
      <p:scale>
        <a:sx n="1" d="1"/>
        <a:sy n="1" d="1"/>
      </p:scale>
      <p:origin x="0" y="0"/>
    </p:cViewPr>
  </p:notesTextViewPr>
  <p:sorterViewPr>
    <p:cViewPr varScale="1">
      <p:scale>
        <a:sx n="100" d="100"/>
        <a:sy n="100" d="100"/>
      </p:scale>
      <p:origin x="0" y="-3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10/20/2023</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61319" y="975360"/>
            <a:ext cx="4028990"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653693" y="975360"/>
            <a:ext cx="4316312"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645641" y="6316596"/>
            <a:ext cx="324365"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a:p>
        </p:txBody>
      </p:sp>
    </p:spTree>
    <p:extLst>
      <p:ext uri="{BB962C8B-B14F-4D97-AF65-F5344CB8AC3E}">
        <p14:creationId xmlns:p14="http://schemas.microsoft.com/office/powerpoint/2010/main" val="311722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8645641" y="6316596"/>
            <a:ext cx="324365"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a:p>
        </p:txBody>
      </p:sp>
    </p:spTree>
    <p:extLst>
      <p:ext uri="{BB962C8B-B14F-4D97-AF65-F5344CB8AC3E}">
        <p14:creationId xmlns:p14="http://schemas.microsoft.com/office/powerpoint/2010/main" val="22325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97212" y="6439090"/>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03188" y="6445998"/>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21117" y="644002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003188" y="6445998"/>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003188" y="6440021"/>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997212" y="6445998"/>
            <a:ext cx="2057400" cy="365125"/>
          </a:xfrm>
        </p:spPr>
        <p:txBody>
          <a:bodyPr/>
          <a:lstStyle/>
          <a:p>
            <a:fld id="{893C5830-40F3-F04E-B2E3-10E6672BA8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1481540"/>
            <a:ext cx="7750969" cy="1947460"/>
          </a:xfrm>
        </p:spPr>
        <p:txBody>
          <a:bodyPr anchor="t" anchorCtr="0"/>
          <a:lstStyle>
            <a:lvl1pPr algn="l">
              <a:defRPr sz="45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4712964"/>
            <a:ext cx="7750969" cy="746185"/>
          </a:xfrm>
        </p:spPr>
        <p:txBody>
          <a:bodyPr>
            <a:normAutofit/>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3441179"/>
            <a:ext cx="7750969" cy="1259607"/>
          </a:xfrm>
        </p:spPr>
        <p:txBody>
          <a:bodyPr>
            <a:noAutofit/>
          </a:bodyPr>
          <a:lstStyle>
            <a:lvl1pPr marL="0" indent="0">
              <a:buFontTx/>
              <a:buNone/>
              <a:defRPr sz="18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7519736" y="472833"/>
            <a:ext cx="1178814" cy="330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5674636" y="472833"/>
            <a:ext cx="1343406" cy="343662"/>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3800764" y="472834"/>
            <a:ext cx="1377823" cy="345059"/>
          </a:xfrm>
          <a:prstGeom prst="rect">
            <a:avLst/>
          </a:prstGeom>
        </p:spPr>
      </p:pic>
    </p:spTree>
    <p:extLst>
      <p:ext uri="{BB962C8B-B14F-4D97-AF65-F5344CB8AC3E}">
        <p14:creationId xmlns:p14="http://schemas.microsoft.com/office/powerpoint/2010/main" val="3467491371"/>
      </p:ext>
    </p:extLst>
  </p:cSld>
  <p:clrMapOvr>
    <a:masterClrMapping/>
  </p:clrMapOvr>
  <p:extLst>
    <p:ext uri="{DCECCB84-F9BA-43D5-87BE-67443E8EF086}">
      <p15:sldGuideLst xmlns:p15="http://schemas.microsoft.com/office/powerpoint/2012/main">
        <p15:guide id="7" orient="horz" pos="2160">
          <p15:clr>
            <a:srgbClr val="FBAE40"/>
          </p15:clr>
        </p15:guide>
        <p15:guide id="8" pos="2880">
          <p15:clr>
            <a:srgbClr val="FBAE40"/>
          </p15:clr>
        </p15:guide>
        <p15:guide id="9" orient="horz" pos="3888">
          <p15:clr>
            <a:srgbClr val="FBAE40"/>
          </p15:clr>
        </p15:guide>
        <p15:guide id="10" pos="270">
          <p15:clr>
            <a:srgbClr val="FBAE40"/>
          </p15:clr>
        </p15:guide>
        <p15:guide id="11" pos="5490">
          <p15:clr>
            <a:srgbClr val="FBAE40"/>
          </p15:clr>
        </p15:guide>
        <p15:guide id="12" orient="horz" pos="39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647513" y="6316596"/>
            <a:ext cx="324365"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a:p>
        </p:txBody>
      </p:sp>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461318" y="0"/>
            <a:ext cx="8510560" cy="825178"/>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2">
            <a:extLst>
              <a:ext uri="{FF2B5EF4-FFF2-40B4-BE49-F238E27FC236}">
                <a16:creationId xmlns:a16="http://schemas.microsoft.com/office/drawing/2014/main" id="{A8804D3C-0186-7AFD-5990-11566D85ECF5}"/>
              </a:ext>
            </a:extLst>
          </p:cNvPr>
          <p:cNvSpPr>
            <a:spLocks noGrp="1"/>
          </p:cNvSpPr>
          <p:nvPr>
            <p:ph idx="1"/>
          </p:nvPr>
        </p:nvSpPr>
        <p:spPr>
          <a:xfrm>
            <a:off x="461319" y="975364"/>
            <a:ext cx="8510560" cy="49888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4BC669A-6A7D-4CE8-BB2B-ECB7191535D7}"/>
              </a:ext>
            </a:extLst>
          </p:cNvPr>
          <p:cNvSpPr txBox="1"/>
          <p:nvPr userDrawn="1"/>
        </p:nvSpPr>
        <p:spPr>
          <a:xfrm>
            <a:off x="365760" y="6490194"/>
            <a:ext cx="11043138" cy="307777"/>
          </a:xfrm>
          <a:prstGeom prst="rect">
            <a:avLst/>
          </a:prstGeom>
          <a:noFill/>
        </p:spPr>
        <p:txBody>
          <a:bodyPr wrap="square">
            <a:spAutoFit/>
          </a:bodyPr>
          <a:lstStyle/>
          <a:p>
            <a:pPr algn="l"/>
            <a:r>
              <a:rPr lang="en-US" sz="1400" dirty="0"/>
              <a:t>EIC CD-3a Director’s Review, October 10-12, 2023</a:t>
            </a:r>
          </a:p>
        </p:txBody>
      </p:sp>
    </p:spTree>
    <p:extLst>
      <p:ext uri="{BB962C8B-B14F-4D97-AF65-F5344CB8AC3E}">
        <p14:creationId xmlns:p14="http://schemas.microsoft.com/office/powerpoint/2010/main" val="324326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1318" y="0"/>
            <a:ext cx="8510560" cy="825178"/>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1319" y="975364"/>
            <a:ext cx="8510560" cy="49888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647513" y="6316596"/>
            <a:ext cx="324365" cy="365125"/>
          </a:xfrm>
          <a:prstGeom prst="rect">
            <a:avLst/>
          </a:prstGeom>
        </p:spPr>
        <p:txBody>
          <a:bodyPr lIns="0" tIns="0" rIns="0" bIns="0" anchor="ctr"/>
          <a:lstStyle>
            <a:lvl1pPr algn="ctr">
              <a:defRPr sz="1100" b="1">
                <a:solidFill>
                  <a:schemeClr val="bg2"/>
                </a:solidFill>
              </a:defRPr>
            </a:lvl1pPr>
          </a:lstStyle>
          <a:p>
            <a:fld id="{933A556B-7C63-244D-9B7C-B0EA8042B330}" type="slidenum">
              <a:rPr lang="en-US" smtClean="0"/>
              <a:pPr/>
              <a:t>‹#›</a:t>
            </a:fld>
            <a:endParaRPr lang="en-US"/>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1319" y="825178"/>
            <a:ext cx="8510560"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4303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l" defTabSz="685800" rtl="0" eaLnBrk="1" latinLnBrk="0" hangingPunct="1">
        <a:lnSpc>
          <a:spcPct val="90000"/>
        </a:lnSpc>
        <a:spcBef>
          <a:spcPct val="0"/>
        </a:spcBef>
        <a:buNone/>
        <a:defRPr sz="3000" b="1" u="none"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2880">
          <p15:clr>
            <a:srgbClr val="F26B43"/>
          </p15:clr>
        </p15:guide>
        <p15:guide id="9" pos="270">
          <p15:clr>
            <a:srgbClr val="F26B43"/>
          </p15:clr>
        </p15:guide>
        <p15:guide id="10" orient="horz" pos="3888">
          <p15:clr>
            <a:srgbClr val="F26B43"/>
          </p15:clr>
        </p15:guide>
        <p15:guide id="11" pos="549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brookhavenlab.sharepoint.com/:x:/s/EICPublicSharingDocs/EXkejbGPomdDlxYqWSgrjlMBEvrSbt2Kim4zo8xIzgx_kw?e=tc6tbH" TargetMode="External"/><Relationship Id="rId2" Type="http://schemas.openxmlformats.org/officeDocument/2006/relationships/hyperlink" Target="https://brookhavenlab.sharepoint.com/:x:/s/EICPublicSharingDocs/EeICxMJ9vGtPtyq5g4qzcSwBKCqkHDj06KDdSvYQ7pxqrQ?e=Kr9uo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brookhavenlab.sharepoint.com/:f:/s/EICPublicSharingDocs/ErFsUhKVGgJEqeYfCqpjH_QB525OihwmpUKZnqiJZcIjqA?e=Dj6Smi" TargetMode="External"/><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45E5-B96D-4C8D-947E-45F782E4165F}"/>
              </a:ext>
            </a:extLst>
          </p:cNvPr>
          <p:cNvSpPr>
            <a:spLocks noGrp="1"/>
          </p:cNvSpPr>
          <p:nvPr>
            <p:ph type="ctrTitle"/>
          </p:nvPr>
        </p:nvSpPr>
        <p:spPr>
          <a:xfrm>
            <a:off x="1915886" y="1654052"/>
            <a:ext cx="7089889" cy="1774948"/>
          </a:xfrm>
        </p:spPr>
        <p:txBody>
          <a:bodyPr>
            <a:normAutofit fontScale="90000"/>
          </a:bodyPr>
          <a:lstStyle/>
          <a:p>
            <a:r>
              <a:rPr lang="en-US" dirty="0"/>
              <a:t>EIC Project Update</a:t>
            </a:r>
            <a:br>
              <a:rPr lang="en-US" dirty="0"/>
            </a:br>
            <a:br>
              <a:rPr lang="en-US" dirty="0"/>
            </a:br>
            <a:endParaRPr lang="en-US" dirty="0"/>
          </a:p>
        </p:txBody>
      </p:sp>
      <p:sp>
        <p:nvSpPr>
          <p:cNvPr id="3" name="Subtitle 2">
            <a:extLst>
              <a:ext uri="{FF2B5EF4-FFF2-40B4-BE49-F238E27FC236}">
                <a16:creationId xmlns:a16="http://schemas.microsoft.com/office/drawing/2014/main" id="{35F1F55E-30EE-4C1A-8892-83A289C0D6EE}"/>
              </a:ext>
            </a:extLst>
          </p:cNvPr>
          <p:cNvSpPr>
            <a:spLocks noGrp="1"/>
          </p:cNvSpPr>
          <p:nvPr>
            <p:ph type="subTitle" idx="1"/>
          </p:nvPr>
        </p:nvSpPr>
        <p:spPr>
          <a:xfrm>
            <a:off x="3899422" y="3429000"/>
            <a:ext cx="5230906" cy="1980560"/>
          </a:xfrm>
        </p:spPr>
        <p:txBody>
          <a:bodyPr vert="horz" lIns="91440" tIns="45720" rIns="91440" bIns="45720" rtlCol="0" anchor="t">
            <a:normAutofit fontScale="85000" lnSpcReduction="20000"/>
          </a:bodyPr>
          <a:lstStyle/>
          <a:p>
            <a:endParaRPr lang="en-US" dirty="0">
              <a:effectLst/>
              <a:latin typeface="Arial"/>
              <a:cs typeface="Arial"/>
            </a:endParaRPr>
          </a:p>
          <a:p>
            <a:r>
              <a:rPr lang="en-US" dirty="0">
                <a:effectLst/>
              </a:rPr>
              <a:t>Elke </a:t>
            </a:r>
            <a:r>
              <a:rPr lang="en-US" dirty="0" err="1">
                <a:effectLst/>
              </a:rPr>
              <a:t>Aschenauer</a:t>
            </a:r>
            <a:r>
              <a:rPr lang="en-US" dirty="0">
                <a:effectLst/>
              </a:rPr>
              <a:t> and Rolf Ent</a:t>
            </a:r>
          </a:p>
          <a:p>
            <a:pPr>
              <a:lnSpc>
                <a:spcPct val="120000"/>
              </a:lnSpc>
            </a:pPr>
            <a:r>
              <a:rPr lang="en-US" dirty="0">
                <a:effectLst/>
              </a:rPr>
              <a:t>Co-Associate Directors for the Experimental Program</a:t>
            </a:r>
          </a:p>
          <a:p>
            <a:r>
              <a:rPr lang="en-US" dirty="0" err="1">
                <a:effectLst/>
              </a:rPr>
              <a:t>ePIC</a:t>
            </a:r>
            <a:r>
              <a:rPr lang="en-US" dirty="0">
                <a:effectLst/>
              </a:rPr>
              <a:t> </a:t>
            </a:r>
            <a:r>
              <a:rPr lang="en-US" dirty="0"/>
              <a:t>General</a:t>
            </a:r>
            <a:r>
              <a:rPr lang="en-US" dirty="0">
                <a:effectLst/>
              </a:rPr>
              <a:t> Meeting</a:t>
            </a:r>
          </a:p>
          <a:p>
            <a:r>
              <a:rPr lang="en-US" sz="1400" dirty="0"/>
              <a:t>October 20</a:t>
            </a:r>
            <a:r>
              <a:rPr lang="en-US" sz="1400" baseline="30000" dirty="0"/>
              <a:t>th</a:t>
            </a:r>
            <a:r>
              <a:rPr lang="en-US" sz="1400" dirty="0"/>
              <a:t>  </a:t>
            </a:r>
            <a:r>
              <a:rPr lang="en-US" sz="1400" dirty="0">
                <a:effectLst/>
              </a:rPr>
              <a:t>2023</a:t>
            </a:r>
          </a:p>
        </p:txBody>
      </p:sp>
    </p:spTree>
    <p:extLst>
      <p:ext uri="{BB962C8B-B14F-4D97-AF65-F5344CB8AC3E}">
        <p14:creationId xmlns:p14="http://schemas.microsoft.com/office/powerpoint/2010/main" val="310723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16FC58B-E969-7B40-9B4E-61C5DD25ED26}"/>
              </a:ext>
            </a:extLst>
          </p:cNvPr>
          <p:cNvPicPr>
            <a:picLocks noChangeAspect="1"/>
          </p:cNvPicPr>
          <p:nvPr/>
        </p:nvPicPr>
        <p:blipFill>
          <a:blip r:embed="rId2"/>
          <a:srcRect/>
          <a:stretch/>
        </p:blipFill>
        <p:spPr>
          <a:xfrm>
            <a:off x="-1" y="925246"/>
            <a:ext cx="7530353" cy="5907791"/>
          </a:xfrm>
          <a:prstGeom prst="rect">
            <a:avLst/>
          </a:prstGeom>
        </p:spPr>
      </p:pic>
      <p:sp>
        <p:nvSpPr>
          <p:cNvPr id="2" name="Title 1">
            <a:extLst>
              <a:ext uri="{FF2B5EF4-FFF2-40B4-BE49-F238E27FC236}">
                <a16:creationId xmlns:a16="http://schemas.microsoft.com/office/drawing/2014/main" id="{A445C882-55F3-2746-85BA-D3B3555A666F}"/>
              </a:ext>
            </a:extLst>
          </p:cNvPr>
          <p:cNvSpPr>
            <a:spLocks noGrp="1"/>
          </p:cNvSpPr>
          <p:nvPr>
            <p:ph type="title"/>
          </p:nvPr>
        </p:nvSpPr>
        <p:spPr>
          <a:xfrm>
            <a:off x="0" y="0"/>
            <a:ext cx="9144000" cy="817581"/>
          </a:xfrm>
        </p:spPr>
        <p:txBody>
          <a:bodyPr>
            <a:normAutofit/>
          </a:bodyPr>
          <a:lstStyle/>
          <a:p>
            <a:r>
              <a:rPr lang="en-US" sz="3600" dirty="0"/>
              <a:t>Final Layout of Flux Return and </a:t>
            </a:r>
            <a:r>
              <a:rPr lang="en-US" sz="3600" dirty="0" err="1"/>
              <a:t>HCals</a:t>
            </a:r>
            <a:r>
              <a:rPr lang="en-US" sz="3600" dirty="0"/>
              <a:t> </a:t>
            </a:r>
          </a:p>
        </p:txBody>
      </p:sp>
      <p:sp>
        <p:nvSpPr>
          <p:cNvPr id="3" name="Slide Number Placeholder 2">
            <a:extLst>
              <a:ext uri="{FF2B5EF4-FFF2-40B4-BE49-F238E27FC236}">
                <a16:creationId xmlns:a16="http://schemas.microsoft.com/office/drawing/2014/main" id="{9385FBAA-7FC0-AF4C-8D4D-34F4938A4046}"/>
              </a:ext>
            </a:extLst>
          </p:cNvPr>
          <p:cNvSpPr>
            <a:spLocks noGrp="1"/>
          </p:cNvSpPr>
          <p:nvPr>
            <p:ph type="sldNum" sz="quarter" idx="12"/>
          </p:nvPr>
        </p:nvSpPr>
        <p:spPr/>
        <p:txBody>
          <a:bodyPr/>
          <a:lstStyle/>
          <a:p>
            <a:fld id="{893C5830-40F3-F04E-B2E3-10E6672BA8FF}" type="slidenum">
              <a:rPr lang="en-US" smtClean="0"/>
              <a:t>10</a:t>
            </a:fld>
            <a:endParaRPr lang="en-US" dirty="0"/>
          </a:p>
        </p:txBody>
      </p:sp>
      <p:sp>
        <p:nvSpPr>
          <p:cNvPr id="24" name="TextBox 23">
            <a:extLst>
              <a:ext uri="{FF2B5EF4-FFF2-40B4-BE49-F238E27FC236}">
                <a16:creationId xmlns:a16="http://schemas.microsoft.com/office/drawing/2014/main" id="{C388B7E1-AA2B-F146-BDD4-446C5C303780}"/>
              </a:ext>
            </a:extLst>
          </p:cNvPr>
          <p:cNvSpPr txBox="1"/>
          <p:nvPr/>
        </p:nvSpPr>
        <p:spPr>
          <a:xfrm>
            <a:off x="3668470" y="6308879"/>
            <a:ext cx="648639" cy="369332"/>
          </a:xfrm>
          <a:prstGeom prst="rect">
            <a:avLst/>
          </a:prstGeom>
          <a:noFill/>
        </p:spPr>
        <p:txBody>
          <a:bodyPr wrap="none" rtlCol="0">
            <a:spAutoFit/>
          </a:bodyPr>
          <a:lstStyle/>
          <a:p>
            <a:r>
              <a:rPr lang="en-US" dirty="0"/>
              <a:t>Steel</a:t>
            </a:r>
          </a:p>
        </p:txBody>
      </p:sp>
      <p:sp>
        <p:nvSpPr>
          <p:cNvPr id="25" name="Rectangle 24">
            <a:extLst>
              <a:ext uri="{FF2B5EF4-FFF2-40B4-BE49-F238E27FC236}">
                <a16:creationId xmlns:a16="http://schemas.microsoft.com/office/drawing/2014/main" id="{43634348-CC5E-A84F-8E58-9FD74A0B4DB1}"/>
              </a:ext>
            </a:extLst>
          </p:cNvPr>
          <p:cNvSpPr/>
          <p:nvPr/>
        </p:nvSpPr>
        <p:spPr>
          <a:xfrm>
            <a:off x="3378014" y="6373424"/>
            <a:ext cx="247426" cy="23666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A59193E-DB8F-354C-B1F1-112B606B6D07}"/>
              </a:ext>
            </a:extLst>
          </p:cNvPr>
          <p:cNvSpPr/>
          <p:nvPr/>
        </p:nvSpPr>
        <p:spPr>
          <a:xfrm>
            <a:off x="3078976" y="6375217"/>
            <a:ext cx="247426" cy="236668"/>
          </a:xfrm>
          <a:prstGeom prst="rect">
            <a:avLst/>
          </a:prstGeom>
          <a:solidFill>
            <a:srgbClr val="943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69866FD-FD8D-9E4C-B2B2-CB697FBB83A5}"/>
              </a:ext>
            </a:extLst>
          </p:cNvPr>
          <p:cNvSpPr txBox="1"/>
          <p:nvPr/>
        </p:nvSpPr>
        <p:spPr>
          <a:xfrm>
            <a:off x="6783769" y="3983088"/>
            <a:ext cx="2185491" cy="2308324"/>
          </a:xfrm>
          <a:prstGeom prst="rect">
            <a:avLst/>
          </a:prstGeom>
          <a:noFill/>
          <a:ln w="19050">
            <a:solidFill>
              <a:srgbClr val="0000FF"/>
            </a:solidFill>
          </a:ln>
        </p:spPr>
        <p:txBody>
          <a:bodyPr wrap="square" rtlCol="0">
            <a:spAutoFit/>
          </a:bodyPr>
          <a:lstStyle/>
          <a:p>
            <a:r>
              <a:rPr lang="en-US" sz="1600" dirty="0"/>
              <a:t>backward </a:t>
            </a:r>
            <a:r>
              <a:rPr lang="en-US" sz="1600" dirty="0" err="1"/>
              <a:t>HCal</a:t>
            </a:r>
            <a:r>
              <a:rPr lang="en-US" sz="1600" dirty="0"/>
              <a:t> was</a:t>
            </a:r>
          </a:p>
          <a:p>
            <a:r>
              <a:rPr lang="en-US" sz="1600" dirty="0"/>
              <a:t>further optimized to provide better overlap with barrel </a:t>
            </a:r>
            <a:r>
              <a:rPr lang="en-US" sz="1600" dirty="0" err="1"/>
              <a:t>Hcal</a:t>
            </a:r>
            <a:endParaRPr lang="en-US" sz="1600" dirty="0"/>
          </a:p>
          <a:p>
            <a:r>
              <a:rPr lang="en-US" sz="1600" dirty="0">
                <a:solidFill>
                  <a:srgbClr val="0000FF"/>
                </a:solidFill>
                <a:sym typeface="Wingdings" pitchFamily="2" charset="2"/>
              </a:rPr>
              <a:t></a:t>
            </a:r>
            <a:r>
              <a:rPr lang="en-US" sz="1600" dirty="0">
                <a:sym typeface="Wingdings" pitchFamily="2" charset="2"/>
              </a:rPr>
              <a:t> separated the flux return from the backward </a:t>
            </a:r>
            <a:r>
              <a:rPr lang="en-US" sz="1600" dirty="0" err="1">
                <a:sym typeface="Wingdings" pitchFamily="2" charset="2"/>
              </a:rPr>
              <a:t>HCal</a:t>
            </a:r>
            <a:endParaRPr lang="en-US" sz="1600" dirty="0">
              <a:sym typeface="Wingdings" pitchFamily="2" charset="2"/>
            </a:endParaRPr>
          </a:p>
          <a:p>
            <a:r>
              <a:rPr lang="en-US" sz="1600" dirty="0">
                <a:solidFill>
                  <a:srgbClr val="0000FF"/>
                </a:solidFill>
                <a:sym typeface="Wingdings" pitchFamily="2" charset="2"/>
              </a:rPr>
              <a:t></a:t>
            </a:r>
            <a:r>
              <a:rPr lang="en-US" sz="1600" dirty="0">
                <a:sym typeface="Wingdings" pitchFamily="2" charset="2"/>
              </a:rPr>
              <a:t> need to use stainless steel as absorber</a:t>
            </a:r>
            <a:endParaRPr lang="en-US" sz="1600" dirty="0"/>
          </a:p>
        </p:txBody>
      </p:sp>
      <p:sp>
        <p:nvSpPr>
          <p:cNvPr id="28" name="TextBox 27">
            <a:extLst>
              <a:ext uri="{FF2B5EF4-FFF2-40B4-BE49-F238E27FC236}">
                <a16:creationId xmlns:a16="http://schemas.microsoft.com/office/drawing/2014/main" id="{CCA4B2D8-87D2-184E-A533-B75B74D41E1E}"/>
              </a:ext>
            </a:extLst>
          </p:cNvPr>
          <p:cNvSpPr txBox="1"/>
          <p:nvPr/>
        </p:nvSpPr>
        <p:spPr>
          <a:xfrm>
            <a:off x="537882" y="613187"/>
            <a:ext cx="7758984" cy="369332"/>
          </a:xfrm>
          <a:prstGeom prst="rect">
            <a:avLst/>
          </a:prstGeom>
          <a:noFill/>
        </p:spPr>
        <p:txBody>
          <a:bodyPr wrap="none" rtlCol="0">
            <a:spAutoFit/>
          </a:bodyPr>
          <a:lstStyle/>
          <a:p>
            <a:r>
              <a:rPr lang="en-US" dirty="0">
                <a:solidFill>
                  <a:srgbClr val="0000FF"/>
                </a:solidFill>
              </a:rPr>
              <a:t>Note: </a:t>
            </a:r>
            <a:r>
              <a:rPr lang="en-US" dirty="0"/>
              <a:t>detector is aligned with electron beam </a:t>
            </a:r>
            <a:r>
              <a:rPr lang="en-US" dirty="0">
                <a:sym typeface="Wingdings" pitchFamily="2" charset="2"/>
              </a:rPr>
              <a:t> 8 </a:t>
            </a:r>
            <a:r>
              <a:rPr lang="en-US" dirty="0" err="1">
                <a:sym typeface="Wingdings" pitchFamily="2" charset="2"/>
              </a:rPr>
              <a:t>mrad</a:t>
            </a:r>
            <a:r>
              <a:rPr lang="en-US" dirty="0">
                <a:sym typeface="Wingdings" pitchFamily="2" charset="2"/>
              </a:rPr>
              <a:t> rotation also for endcaps </a:t>
            </a:r>
            <a:endParaRPr lang="en-US" dirty="0"/>
          </a:p>
        </p:txBody>
      </p:sp>
      <p:sp>
        <p:nvSpPr>
          <p:cNvPr id="5" name="TextBox 4">
            <a:extLst>
              <a:ext uri="{FF2B5EF4-FFF2-40B4-BE49-F238E27FC236}">
                <a16:creationId xmlns:a16="http://schemas.microsoft.com/office/drawing/2014/main" id="{D3CF7BAE-B379-2A40-93B3-7034BC7FFCC5}"/>
              </a:ext>
            </a:extLst>
          </p:cNvPr>
          <p:cNvSpPr txBox="1"/>
          <p:nvPr/>
        </p:nvSpPr>
        <p:spPr>
          <a:xfrm rot="16200000">
            <a:off x="337529" y="3583957"/>
            <a:ext cx="468398" cy="261610"/>
          </a:xfrm>
          <a:prstGeom prst="rect">
            <a:avLst/>
          </a:prstGeom>
          <a:noFill/>
        </p:spPr>
        <p:txBody>
          <a:bodyPr wrap="none" rtlCol="0">
            <a:spAutoFit/>
          </a:bodyPr>
          <a:lstStyle/>
          <a:p>
            <a:r>
              <a:rPr lang="en-US" sz="1100" dirty="0"/>
              <a:t>Steel</a:t>
            </a:r>
          </a:p>
        </p:txBody>
      </p:sp>
      <p:sp>
        <p:nvSpPr>
          <p:cNvPr id="29" name="TextBox 28">
            <a:extLst>
              <a:ext uri="{FF2B5EF4-FFF2-40B4-BE49-F238E27FC236}">
                <a16:creationId xmlns:a16="http://schemas.microsoft.com/office/drawing/2014/main" id="{16AC12F2-AFC4-D54C-853A-8E3DD0B5584F}"/>
              </a:ext>
            </a:extLst>
          </p:cNvPr>
          <p:cNvSpPr txBox="1"/>
          <p:nvPr/>
        </p:nvSpPr>
        <p:spPr>
          <a:xfrm rot="16200000">
            <a:off x="207825" y="3079707"/>
            <a:ext cx="995785" cy="261610"/>
          </a:xfrm>
          <a:prstGeom prst="rect">
            <a:avLst/>
          </a:prstGeom>
          <a:noFill/>
        </p:spPr>
        <p:txBody>
          <a:bodyPr wrap="none" rtlCol="0">
            <a:spAutoFit/>
          </a:bodyPr>
          <a:lstStyle/>
          <a:p>
            <a:r>
              <a:rPr lang="en-US" sz="1100" dirty="0"/>
              <a:t>Stainless Steel</a:t>
            </a:r>
          </a:p>
        </p:txBody>
      </p:sp>
      <p:sp>
        <p:nvSpPr>
          <p:cNvPr id="13" name="Rectangle 12">
            <a:extLst>
              <a:ext uri="{FF2B5EF4-FFF2-40B4-BE49-F238E27FC236}">
                <a16:creationId xmlns:a16="http://schemas.microsoft.com/office/drawing/2014/main" id="{E7EE72E3-D3DC-6F49-8278-A005C61A55A8}"/>
              </a:ext>
            </a:extLst>
          </p:cNvPr>
          <p:cNvSpPr/>
          <p:nvPr/>
        </p:nvSpPr>
        <p:spPr>
          <a:xfrm>
            <a:off x="2790310" y="6379599"/>
            <a:ext cx="247426" cy="236668"/>
          </a:xfrm>
          <a:prstGeom prst="rect">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4BCC4B-1DAC-BE47-9CD5-D098FD77F243}"/>
              </a:ext>
            </a:extLst>
          </p:cNvPr>
          <p:cNvSpPr txBox="1"/>
          <p:nvPr/>
        </p:nvSpPr>
        <p:spPr>
          <a:xfrm>
            <a:off x="5374378" y="942538"/>
            <a:ext cx="3769622" cy="338554"/>
          </a:xfrm>
          <a:prstGeom prst="rect">
            <a:avLst/>
          </a:prstGeom>
          <a:solidFill>
            <a:srgbClr val="FFFF00"/>
          </a:solidFill>
        </p:spPr>
        <p:txBody>
          <a:bodyPr wrap="none" rtlCol="0">
            <a:spAutoFit/>
          </a:bodyPr>
          <a:lstStyle/>
          <a:p>
            <a:r>
              <a:rPr lang="en-US" sz="1600" dirty="0"/>
              <a:t>From </a:t>
            </a:r>
            <a:r>
              <a:rPr lang="en-US" sz="1600" dirty="0" err="1"/>
              <a:t>ePIC</a:t>
            </a:r>
            <a:r>
              <a:rPr lang="en-US" sz="1600" dirty="0"/>
              <a:t> Collaboration Meeting July 2023</a:t>
            </a:r>
          </a:p>
        </p:txBody>
      </p:sp>
    </p:spTree>
    <p:extLst>
      <p:ext uri="{BB962C8B-B14F-4D97-AF65-F5344CB8AC3E}">
        <p14:creationId xmlns:p14="http://schemas.microsoft.com/office/powerpoint/2010/main" val="179786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16FC58B-E969-7B40-9B4E-61C5DD25ED26}"/>
              </a:ext>
            </a:extLst>
          </p:cNvPr>
          <p:cNvPicPr>
            <a:picLocks noChangeAspect="1"/>
          </p:cNvPicPr>
          <p:nvPr/>
        </p:nvPicPr>
        <p:blipFill rotWithShape="1">
          <a:blip r:embed="rId2"/>
          <a:srcRect l="2168" t="1953" r="1231"/>
          <a:stretch/>
        </p:blipFill>
        <p:spPr>
          <a:xfrm>
            <a:off x="0" y="971550"/>
            <a:ext cx="7274378" cy="5450212"/>
          </a:xfrm>
          <a:prstGeom prst="rect">
            <a:avLst/>
          </a:prstGeom>
        </p:spPr>
      </p:pic>
      <p:sp>
        <p:nvSpPr>
          <p:cNvPr id="2" name="Title 1">
            <a:extLst>
              <a:ext uri="{FF2B5EF4-FFF2-40B4-BE49-F238E27FC236}">
                <a16:creationId xmlns:a16="http://schemas.microsoft.com/office/drawing/2014/main" id="{A445C882-55F3-2746-85BA-D3B3555A666F}"/>
              </a:ext>
            </a:extLst>
          </p:cNvPr>
          <p:cNvSpPr>
            <a:spLocks noGrp="1"/>
          </p:cNvSpPr>
          <p:nvPr>
            <p:ph type="title"/>
          </p:nvPr>
        </p:nvSpPr>
        <p:spPr>
          <a:xfrm>
            <a:off x="0" y="0"/>
            <a:ext cx="9144000" cy="817581"/>
          </a:xfrm>
        </p:spPr>
        <p:txBody>
          <a:bodyPr>
            <a:normAutofit/>
          </a:bodyPr>
          <a:lstStyle/>
          <a:p>
            <a:r>
              <a:rPr lang="en-US" sz="3600" dirty="0"/>
              <a:t>Final Layout of Flux Return and </a:t>
            </a:r>
            <a:r>
              <a:rPr lang="en-US" sz="3600" dirty="0" err="1"/>
              <a:t>HCals</a:t>
            </a:r>
            <a:r>
              <a:rPr lang="en-US" sz="3600" dirty="0"/>
              <a:t> </a:t>
            </a:r>
          </a:p>
        </p:txBody>
      </p:sp>
      <p:sp>
        <p:nvSpPr>
          <p:cNvPr id="3" name="Slide Number Placeholder 2">
            <a:extLst>
              <a:ext uri="{FF2B5EF4-FFF2-40B4-BE49-F238E27FC236}">
                <a16:creationId xmlns:a16="http://schemas.microsoft.com/office/drawing/2014/main" id="{9385FBAA-7FC0-AF4C-8D4D-34F4938A4046}"/>
              </a:ext>
            </a:extLst>
          </p:cNvPr>
          <p:cNvSpPr>
            <a:spLocks noGrp="1"/>
          </p:cNvSpPr>
          <p:nvPr>
            <p:ph type="sldNum" sz="quarter" idx="12"/>
          </p:nvPr>
        </p:nvSpPr>
        <p:spPr/>
        <p:txBody>
          <a:bodyPr/>
          <a:lstStyle/>
          <a:p>
            <a:fld id="{893C5830-40F3-F04E-B2E3-10E6672BA8FF}" type="slidenum">
              <a:rPr lang="en-US" smtClean="0"/>
              <a:t>11</a:t>
            </a:fld>
            <a:endParaRPr lang="en-US" dirty="0"/>
          </a:p>
        </p:txBody>
      </p:sp>
      <p:sp>
        <p:nvSpPr>
          <p:cNvPr id="24" name="TextBox 23">
            <a:extLst>
              <a:ext uri="{FF2B5EF4-FFF2-40B4-BE49-F238E27FC236}">
                <a16:creationId xmlns:a16="http://schemas.microsoft.com/office/drawing/2014/main" id="{C388B7E1-AA2B-F146-BDD4-446C5C303780}"/>
              </a:ext>
            </a:extLst>
          </p:cNvPr>
          <p:cNvSpPr txBox="1"/>
          <p:nvPr/>
        </p:nvSpPr>
        <p:spPr>
          <a:xfrm>
            <a:off x="3505184" y="6072115"/>
            <a:ext cx="648639" cy="369332"/>
          </a:xfrm>
          <a:prstGeom prst="rect">
            <a:avLst/>
          </a:prstGeom>
          <a:noFill/>
        </p:spPr>
        <p:txBody>
          <a:bodyPr wrap="none" rtlCol="0">
            <a:spAutoFit/>
          </a:bodyPr>
          <a:lstStyle/>
          <a:p>
            <a:r>
              <a:rPr lang="en-US" dirty="0"/>
              <a:t>Steel</a:t>
            </a:r>
          </a:p>
        </p:txBody>
      </p:sp>
      <p:sp>
        <p:nvSpPr>
          <p:cNvPr id="25" name="Rectangle 24">
            <a:extLst>
              <a:ext uri="{FF2B5EF4-FFF2-40B4-BE49-F238E27FC236}">
                <a16:creationId xmlns:a16="http://schemas.microsoft.com/office/drawing/2014/main" id="{43634348-CC5E-A84F-8E58-9FD74A0B4DB1}"/>
              </a:ext>
            </a:extLst>
          </p:cNvPr>
          <p:cNvSpPr/>
          <p:nvPr/>
        </p:nvSpPr>
        <p:spPr>
          <a:xfrm>
            <a:off x="3214728" y="6136660"/>
            <a:ext cx="247426" cy="236668"/>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A59193E-DB8F-354C-B1F1-112B606B6D07}"/>
              </a:ext>
            </a:extLst>
          </p:cNvPr>
          <p:cNvSpPr/>
          <p:nvPr/>
        </p:nvSpPr>
        <p:spPr>
          <a:xfrm>
            <a:off x="2915690" y="6138453"/>
            <a:ext cx="247426" cy="236668"/>
          </a:xfrm>
          <a:prstGeom prst="rect">
            <a:avLst/>
          </a:prstGeom>
          <a:solidFill>
            <a:srgbClr val="943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69866FD-FD8D-9E4C-B2B2-CB697FBB83A5}"/>
              </a:ext>
            </a:extLst>
          </p:cNvPr>
          <p:cNvSpPr txBox="1"/>
          <p:nvPr/>
        </p:nvSpPr>
        <p:spPr>
          <a:xfrm>
            <a:off x="6621236" y="978631"/>
            <a:ext cx="2481943" cy="5262979"/>
          </a:xfrm>
          <a:prstGeom prst="rect">
            <a:avLst/>
          </a:prstGeom>
          <a:noFill/>
          <a:ln w="19050">
            <a:solidFill>
              <a:srgbClr val="0000FF"/>
            </a:solidFill>
          </a:ln>
        </p:spPr>
        <p:txBody>
          <a:bodyPr wrap="square" rtlCol="0">
            <a:spAutoFit/>
          </a:bodyPr>
          <a:lstStyle/>
          <a:p>
            <a:r>
              <a:rPr lang="en-US" sz="1600" dirty="0"/>
              <a:t>backward </a:t>
            </a:r>
            <a:r>
              <a:rPr lang="en-US" sz="1600" dirty="0" err="1"/>
              <a:t>HCal</a:t>
            </a:r>
            <a:r>
              <a:rPr lang="en-US" sz="1600" dirty="0"/>
              <a:t> </a:t>
            </a:r>
          </a:p>
          <a:p>
            <a:r>
              <a:rPr lang="en-US" sz="1600" dirty="0">
                <a:solidFill>
                  <a:srgbClr val="0000FF"/>
                </a:solidFill>
                <a:sym typeface="Wingdings" pitchFamily="2" charset="2"/>
              </a:rPr>
              <a:t></a:t>
            </a:r>
            <a:r>
              <a:rPr lang="en-US" sz="1600" dirty="0">
                <a:sym typeface="Wingdings" pitchFamily="2" charset="2"/>
              </a:rPr>
              <a:t> separated the flux</a:t>
            </a:r>
          </a:p>
          <a:p>
            <a:r>
              <a:rPr lang="en-US" sz="1600" dirty="0">
                <a:sym typeface="Wingdings" pitchFamily="2" charset="2"/>
              </a:rPr>
              <a:t>return from the backward </a:t>
            </a:r>
            <a:r>
              <a:rPr lang="en-US" sz="1600" dirty="0" err="1">
                <a:sym typeface="Wingdings" pitchFamily="2" charset="2"/>
              </a:rPr>
              <a:t>HCal</a:t>
            </a:r>
            <a:r>
              <a:rPr lang="en-US" sz="1600" dirty="0">
                <a:sym typeface="Wingdings" pitchFamily="2" charset="2"/>
              </a:rPr>
              <a:t> </a:t>
            </a:r>
            <a:r>
              <a:rPr lang="en-US" sz="1600" dirty="0">
                <a:solidFill>
                  <a:srgbClr val="0000FF"/>
                </a:solidFill>
                <a:sym typeface="Wingdings" pitchFamily="2" charset="2"/>
              </a:rPr>
              <a:t></a:t>
            </a:r>
            <a:r>
              <a:rPr lang="en-US" sz="1600" dirty="0">
                <a:sym typeface="Wingdings" pitchFamily="2" charset="2"/>
              </a:rPr>
              <a:t> move maybe closer towards IP</a:t>
            </a:r>
          </a:p>
          <a:p>
            <a:r>
              <a:rPr lang="en-US" sz="1600" dirty="0">
                <a:solidFill>
                  <a:srgbClr val="0000FF"/>
                </a:solidFill>
                <a:sym typeface="Wingdings" pitchFamily="2" charset="2"/>
              </a:rPr>
              <a:t></a:t>
            </a:r>
            <a:r>
              <a:rPr lang="en-US" sz="1600" dirty="0">
                <a:sym typeface="Wingdings" pitchFamily="2" charset="2"/>
              </a:rPr>
              <a:t> need to use stainless steel as absorber</a:t>
            </a:r>
          </a:p>
          <a:p>
            <a:endParaRPr lang="en-US" sz="1600" dirty="0">
              <a:sym typeface="Wingdings" pitchFamily="2" charset="2"/>
            </a:endParaRPr>
          </a:p>
          <a:p>
            <a:r>
              <a:rPr lang="en-US" sz="1600" dirty="0">
                <a:solidFill>
                  <a:srgbClr val="0000FF"/>
                </a:solidFill>
                <a:sym typeface="Wingdings" pitchFamily="2" charset="2"/>
              </a:rPr>
              <a:t>Current Assumption:</a:t>
            </a:r>
          </a:p>
          <a:p>
            <a:r>
              <a:rPr lang="en-US" sz="1600" dirty="0">
                <a:sym typeface="Wingdings" pitchFamily="2" charset="2"/>
              </a:rPr>
              <a:t>re-use scintillator from STAR </a:t>
            </a:r>
            <a:r>
              <a:rPr lang="en-US" sz="1600" dirty="0" err="1">
                <a:sym typeface="Wingdings" pitchFamily="2" charset="2"/>
              </a:rPr>
              <a:t>ECal</a:t>
            </a:r>
            <a:endParaRPr lang="en-US" sz="1600" dirty="0">
              <a:sym typeface="Wingdings" pitchFamily="2" charset="2"/>
            </a:endParaRPr>
          </a:p>
          <a:p>
            <a:r>
              <a:rPr lang="en-US" sz="1600" dirty="0">
                <a:solidFill>
                  <a:srgbClr val="0000FF"/>
                </a:solidFill>
                <a:sym typeface="Wingdings" pitchFamily="2" charset="2"/>
              </a:rPr>
              <a:t>BUT</a:t>
            </a:r>
            <a:r>
              <a:rPr lang="en-US" sz="1600" dirty="0">
                <a:sym typeface="Wingdings" pitchFamily="2" charset="2"/>
              </a:rPr>
              <a:t> </a:t>
            </a:r>
          </a:p>
          <a:p>
            <a:r>
              <a:rPr lang="en-US" sz="1600" dirty="0">
                <a:sym typeface="Wingdings" pitchFamily="2" charset="2"/>
              </a:rPr>
              <a:t>This causes a dependency on STAR removal. This makes the R&amp;R process significantly more complicated and costly</a:t>
            </a:r>
          </a:p>
          <a:p>
            <a:r>
              <a:rPr lang="en-US" sz="1600" dirty="0">
                <a:solidFill>
                  <a:srgbClr val="0000FF"/>
                </a:solidFill>
                <a:sym typeface="Wingdings" pitchFamily="2" charset="2"/>
              </a:rPr>
              <a:t></a:t>
            </a:r>
            <a:r>
              <a:rPr lang="en-US" sz="1600" dirty="0">
                <a:sym typeface="Wingdings" pitchFamily="2" charset="2"/>
              </a:rPr>
              <a:t> not a realistic possibility</a:t>
            </a:r>
          </a:p>
          <a:p>
            <a:pPr marL="285750" indent="-285750">
              <a:buClr>
                <a:srgbClr val="0000FF"/>
              </a:buClr>
              <a:buFont typeface="Wingdings" panose="05000000000000000000" pitchFamily="2" charset="2"/>
              <a:buChar char="à"/>
            </a:pPr>
            <a:r>
              <a:rPr lang="en-US" sz="1600" dirty="0">
                <a:sym typeface="Wingdings" pitchFamily="2" charset="2"/>
              </a:rPr>
              <a:t>can use alternatives</a:t>
            </a:r>
          </a:p>
          <a:p>
            <a:pPr marL="285750" indent="-285750">
              <a:buClr>
                <a:srgbClr val="0000FF"/>
              </a:buClr>
              <a:buFont typeface="Wingdings" panose="05000000000000000000" pitchFamily="2" charset="2"/>
              <a:buChar char="à"/>
            </a:pPr>
            <a:r>
              <a:rPr lang="en-US" sz="1600" dirty="0">
                <a:sym typeface="Wingdings" pitchFamily="2" charset="2"/>
              </a:rPr>
              <a:t>E.g., build scintillator the same way as </a:t>
            </a:r>
            <a:r>
              <a:rPr lang="en-US" sz="1600" dirty="0" err="1">
                <a:sym typeface="Wingdings" pitchFamily="2" charset="2"/>
              </a:rPr>
              <a:t>fHCal</a:t>
            </a:r>
            <a:endParaRPr lang="en-US" sz="1600" dirty="0">
              <a:sym typeface="Wingdings" pitchFamily="2" charset="2"/>
            </a:endParaRPr>
          </a:p>
        </p:txBody>
      </p:sp>
      <p:sp>
        <p:nvSpPr>
          <p:cNvPr id="28" name="TextBox 27">
            <a:extLst>
              <a:ext uri="{FF2B5EF4-FFF2-40B4-BE49-F238E27FC236}">
                <a16:creationId xmlns:a16="http://schemas.microsoft.com/office/drawing/2014/main" id="{CCA4B2D8-87D2-184E-A533-B75B74D41E1E}"/>
              </a:ext>
            </a:extLst>
          </p:cNvPr>
          <p:cNvSpPr txBox="1"/>
          <p:nvPr/>
        </p:nvSpPr>
        <p:spPr>
          <a:xfrm>
            <a:off x="537882" y="613187"/>
            <a:ext cx="7758984" cy="369332"/>
          </a:xfrm>
          <a:prstGeom prst="rect">
            <a:avLst/>
          </a:prstGeom>
          <a:noFill/>
        </p:spPr>
        <p:txBody>
          <a:bodyPr wrap="none" rtlCol="0">
            <a:spAutoFit/>
          </a:bodyPr>
          <a:lstStyle/>
          <a:p>
            <a:r>
              <a:rPr lang="en-US" dirty="0">
                <a:solidFill>
                  <a:srgbClr val="0000FF"/>
                </a:solidFill>
              </a:rPr>
              <a:t>Note: </a:t>
            </a:r>
            <a:r>
              <a:rPr lang="en-US" dirty="0"/>
              <a:t>detector is aligned with electron beam </a:t>
            </a:r>
            <a:r>
              <a:rPr lang="en-US" dirty="0">
                <a:sym typeface="Wingdings" pitchFamily="2" charset="2"/>
              </a:rPr>
              <a:t> 8mrad rotation also for endcaps </a:t>
            </a:r>
            <a:endParaRPr lang="en-US" dirty="0"/>
          </a:p>
        </p:txBody>
      </p:sp>
      <p:sp>
        <p:nvSpPr>
          <p:cNvPr id="5" name="TextBox 4">
            <a:extLst>
              <a:ext uri="{FF2B5EF4-FFF2-40B4-BE49-F238E27FC236}">
                <a16:creationId xmlns:a16="http://schemas.microsoft.com/office/drawing/2014/main" id="{D3CF7BAE-B379-2A40-93B3-7034BC7FFCC5}"/>
              </a:ext>
            </a:extLst>
          </p:cNvPr>
          <p:cNvSpPr txBox="1"/>
          <p:nvPr/>
        </p:nvSpPr>
        <p:spPr>
          <a:xfrm rot="16200000">
            <a:off x="337529" y="3583957"/>
            <a:ext cx="468398" cy="261610"/>
          </a:xfrm>
          <a:prstGeom prst="rect">
            <a:avLst/>
          </a:prstGeom>
          <a:noFill/>
        </p:spPr>
        <p:txBody>
          <a:bodyPr wrap="none" rtlCol="0">
            <a:spAutoFit/>
          </a:bodyPr>
          <a:lstStyle/>
          <a:p>
            <a:r>
              <a:rPr lang="en-US" sz="1100" dirty="0"/>
              <a:t>Steel</a:t>
            </a:r>
          </a:p>
        </p:txBody>
      </p:sp>
      <p:sp>
        <p:nvSpPr>
          <p:cNvPr id="29" name="TextBox 28">
            <a:extLst>
              <a:ext uri="{FF2B5EF4-FFF2-40B4-BE49-F238E27FC236}">
                <a16:creationId xmlns:a16="http://schemas.microsoft.com/office/drawing/2014/main" id="{16AC12F2-AFC4-D54C-853A-8E3DD0B5584F}"/>
              </a:ext>
            </a:extLst>
          </p:cNvPr>
          <p:cNvSpPr txBox="1"/>
          <p:nvPr/>
        </p:nvSpPr>
        <p:spPr>
          <a:xfrm rot="16200000">
            <a:off x="207825" y="3079707"/>
            <a:ext cx="995785" cy="261610"/>
          </a:xfrm>
          <a:prstGeom prst="rect">
            <a:avLst/>
          </a:prstGeom>
          <a:noFill/>
        </p:spPr>
        <p:txBody>
          <a:bodyPr wrap="none" rtlCol="0">
            <a:spAutoFit/>
          </a:bodyPr>
          <a:lstStyle/>
          <a:p>
            <a:r>
              <a:rPr lang="en-US" sz="1100" dirty="0"/>
              <a:t>Stainless Steel</a:t>
            </a:r>
          </a:p>
        </p:txBody>
      </p:sp>
      <p:sp>
        <p:nvSpPr>
          <p:cNvPr id="13" name="Rectangle 12">
            <a:extLst>
              <a:ext uri="{FF2B5EF4-FFF2-40B4-BE49-F238E27FC236}">
                <a16:creationId xmlns:a16="http://schemas.microsoft.com/office/drawing/2014/main" id="{E7EE72E3-D3DC-6F49-8278-A005C61A55A8}"/>
              </a:ext>
            </a:extLst>
          </p:cNvPr>
          <p:cNvSpPr/>
          <p:nvPr/>
        </p:nvSpPr>
        <p:spPr>
          <a:xfrm>
            <a:off x="2627024" y="6142835"/>
            <a:ext cx="247426" cy="236668"/>
          </a:xfrm>
          <a:prstGeom prst="rect">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348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EDA7-A1AF-FF4D-8586-6F7FE62CFE37}"/>
              </a:ext>
            </a:extLst>
          </p:cNvPr>
          <p:cNvSpPr>
            <a:spLocks noGrp="1"/>
          </p:cNvSpPr>
          <p:nvPr>
            <p:ph type="title"/>
          </p:nvPr>
        </p:nvSpPr>
        <p:spPr>
          <a:xfrm>
            <a:off x="0" y="0"/>
            <a:ext cx="7886700" cy="440871"/>
          </a:xfrm>
        </p:spPr>
        <p:txBody>
          <a:bodyPr>
            <a:normAutofit fontScale="90000"/>
          </a:bodyPr>
          <a:lstStyle/>
          <a:p>
            <a:r>
              <a:rPr lang="en-US" sz="2800" dirty="0"/>
              <a:t>Further Project Updates</a:t>
            </a:r>
          </a:p>
        </p:txBody>
      </p:sp>
      <p:sp>
        <p:nvSpPr>
          <p:cNvPr id="4" name="Content Placeholder 3">
            <a:extLst>
              <a:ext uri="{FF2B5EF4-FFF2-40B4-BE49-F238E27FC236}">
                <a16:creationId xmlns:a16="http://schemas.microsoft.com/office/drawing/2014/main" id="{312FA710-FAAF-C640-8571-16D8EEC2157A}"/>
              </a:ext>
            </a:extLst>
          </p:cNvPr>
          <p:cNvSpPr>
            <a:spLocks noGrp="1"/>
          </p:cNvSpPr>
          <p:nvPr>
            <p:ph idx="1"/>
          </p:nvPr>
        </p:nvSpPr>
        <p:spPr>
          <a:xfrm>
            <a:off x="0" y="568325"/>
            <a:ext cx="9144000" cy="5685518"/>
          </a:xfrm>
        </p:spPr>
        <p:txBody>
          <a:bodyPr>
            <a:normAutofit/>
          </a:bodyPr>
          <a:lstStyle/>
          <a:p>
            <a:r>
              <a:rPr lang="en-US" sz="1800" dirty="0"/>
              <a:t>All R&amp;D response letters have been sent by Thomas yesterday</a:t>
            </a:r>
          </a:p>
          <a:p>
            <a:pPr lvl="1">
              <a:buFont typeface="Wingdings" pitchFamily="2" charset="2"/>
              <a:buChar char="Ø"/>
            </a:pPr>
            <a:r>
              <a:rPr lang="en-US" sz="1400" dirty="0">
                <a:solidFill>
                  <a:srgbClr val="0000FF"/>
                </a:solidFill>
              </a:rPr>
              <a:t>Same as FY22 and FY23, some contracts come through BNL, some come through Jefferson Lab</a:t>
            </a:r>
          </a:p>
          <a:p>
            <a:pPr lvl="2">
              <a:buFont typeface="Courier New" panose="02070309020205020404" pitchFamily="49" charset="0"/>
              <a:buChar char="o"/>
            </a:pPr>
            <a:r>
              <a:rPr lang="en-US" sz="1000" dirty="0"/>
              <a:t>eRD102	</a:t>
            </a:r>
            <a:r>
              <a:rPr lang="en-US" sz="1000" dirty="0" err="1"/>
              <a:t>dRICH</a:t>
            </a:r>
            <a:r>
              <a:rPr lang="en-US" sz="1000" dirty="0"/>
              <a:t>	Reduced to R&amp;D only. Can not support software/simulations as R&amp;D.</a:t>
            </a:r>
          </a:p>
          <a:p>
            <a:pPr lvl="2">
              <a:buFont typeface="Courier New" panose="02070309020205020404" pitchFamily="49" charset="0"/>
              <a:buChar char="o"/>
            </a:pPr>
            <a:r>
              <a:rPr lang="en-US" sz="1000" dirty="0"/>
              <a:t>eRD103	</a:t>
            </a:r>
            <a:r>
              <a:rPr lang="en-US" sz="1000" dirty="0" err="1"/>
              <a:t>hpDIRC</a:t>
            </a:r>
            <a:r>
              <a:rPr lang="en-US" sz="1000" dirty="0"/>
              <a:t>	Reduced to R&amp;D only. We need to develop solid plan for further work.</a:t>
            </a:r>
          </a:p>
          <a:p>
            <a:pPr marL="914400" lvl="2" indent="0">
              <a:buNone/>
            </a:pPr>
            <a:r>
              <a:rPr lang="en-US" sz="1000" dirty="0"/>
              <a:t>		[Note: separately planning to move remaining DIRC bar boxes from SLAC to </a:t>
            </a:r>
            <a:r>
              <a:rPr lang="en-US" sz="1000" dirty="0" err="1"/>
              <a:t>JLab</a:t>
            </a:r>
            <a:r>
              <a:rPr lang="en-US" sz="1000" dirty="0"/>
              <a:t> later this CY]</a:t>
            </a:r>
            <a:endParaRPr lang="en-US" sz="800" dirty="0"/>
          </a:p>
          <a:p>
            <a:pPr lvl="2">
              <a:buFont typeface="Courier New" panose="02070309020205020404" pitchFamily="49" charset="0"/>
              <a:buChar char="o"/>
            </a:pPr>
            <a:r>
              <a:rPr lang="en-US" sz="1000" dirty="0"/>
              <a:t>eRD107	</a:t>
            </a:r>
            <a:r>
              <a:rPr lang="en-US" sz="1000" dirty="0" err="1"/>
              <a:t>fHCAL</a:t>
            </a:r>
            <a:r>
              <a:rPr lang="en-US" sz="1000" dirty="0"/>
              <a:t>	As requested</a:t>
            </a:r>
          </a:p>
          <a:p>
            <a:pPr lvl="2">
              <a:buFont typeface="Courier New" panose="02070309020205020404" pitchFamily="49" charset="0"/>
              <a:buChar char="o"/>
            </a:pPr>
            <a:r>
              <a:rPr lang="en-US" sz="1000" dirty="0"/>
              <a:t>eRD108	MPGD	Reduced to only </a:t>
            </a:r>
            <a:r>
              <a:rPr lang="en-US" sz="1000" dirty="0" err="1"/>
              <a:t>MicroMegas</a:t>
            </a:r>
            <a:r>
              <a:rPr lang="en-US" sz="1000" dirty="0"/>
              <a:t> part as ongoing R&amp;D. Working with tracking WG to start E&amp;D phase.</a:t>
            </a:r>
          </a:p>
          <a:p>
            <a:pPr lvl="2">
              <a:buFont typeface="Courier New" panose="02070309020205020404" pitchFamily="49" charset="0"/>
              <a:buChar char="o"/>
            </a:pPr>
            <a:r>
              <a:rPr lang="en-US" sz="1000" dirty="0"/>
              <a:t>eRD109	ASICs	As requested</a:t>
            </a:r>
          </a:p>
          <a:p>
            <a:pPr lvl="2">
              <a:buFont typeface="Courier New" panose="02070309020205020404" pitchFamily="49" charset="0"/>
              <a:buChar char="o"/>
            </a:pPr>
            <a:r>
              <a:rPr lang="en-US" sz="1000" dirty="0"/>
              <a:t>eRD110	photosensors	Reduced to R&amp;D only in consultation with </a:t>
            </a:r>
            <a:r>
              <a:rPr lang="en-US" sz="1000" dirty="0" err="1"/>
              <a:t>Pis</a:t>
            </a:r>
            <a:r>
              <a:rPr lang="en-US" sz="1000" dirty="0"/>
              <a:t>. MC-PMTs done separate..</a:t>
            </a:r>
          </a:p>
          <a:p>
            <a:pPr lvl="2">
              <a:buFont typeface="Courier New" panose="02070309020205020404" pitchFamily="49" charset="0"/>
              <a:buChar char="o"/>
            </a:pPr>
            <a:r>
              <a:rPr lang="en-US" sz="1000" dirty="0"/>
              <a:t>eRD112	AC-LGAD	Reduced to R&amp;D only and to only two separate sensors.</a:t>
            </a:r>
          </a:p>
          <a:p>
            <a:pPr lvl="2">
              <a:buFont typeface="Courier New" panose="02070309020205020404" pitchFamily="49" charset="0"/>
              <a:buChar char="o"/>
            </a:pPr>
            <a:r>
              <a:rPr lang="en-US" sz="1000" dirty="0"/>
              <a:t>eRD114	</a:t>
            </a:r>
            <a:r>
              <a:rPr lang="en-US" sz="1000" dirty="0" err="1"/>
              <a:t>pfRICH</a:t>
            </a:r>
            <a:r>
              <a:rPr lang="en-US" sz="1000" dirty="0"/>
              <a:t>	Does not qualify as R&amp;D as requested, working with </a:t>
            </a:r>
            <a:r>
              <a:rPr lang="en-US" sz="1000" dirty="0" err="1"/>
              <a:t>Pis</a:t>
            </a:r>
            <a:r>
              <a:rPr lang="en-US" sz="1000" dirty="0"/>
              <a:t> to start E&amp;D phase.</a:t>
            </a:r>
          </a:p>
          <a:p>
            <a:pPr lvl="2">
              <a:buFont typeface="Courier New" panose="02070309020205020404" pitchFamily="49" charset="0"/>
              <a:buChar char="o"/>
            </a:pPr>
            <a:r>
              <a:rPr lang="en-US" sz="1000" dirty="0"/>
              <a:t>eRD115	</a:t>
            </a:r>
            <a:r>
              <a:rPr lang="en-US" sz="1000" dirty="0" err="1"/>
              <a:t>bEMCAL</a:t>
            </a:r>
            <a:r>
              <a:rPr lang="en-US" sz="1000" dirty="0"/>
              <a:t>	As requested</a:t>
            </a:r>
          </a:p>
          <a:p>
            <a:pPr lvl="2">
              <a:buFont typeface="Courier New" panose="02070309020205020404" pitchFamily="49" charset="0"/>
              <a:buChar char="o"/>
            </a:pPr>
            <a:r>
              <a:rPr lang="en-US" sz="1000" dirty="0"/>
              <a:t>eRD104	Si services	As </a:t>
            </a:r>
            <a:r>
              <a:rPr lang="en-US" sz="1000" dirty="0" err="1"/>
              <a:t>requesteI</a:t>
            </a:r>
            <a:endParaRPr lang="en-US" sz="1000" dirty="0"/>
          </a:p>
          <a:p>
            <a:pPr lvl="2">
              <a:buFont typeface="Courier New" panose="02070309020205020404" pitchFamily="49" charset="0"/>
              <a:buChar char="o"/>
            </a:pPr>
            <a:r>
              <a:rPr lang="en-US" sz="1000" dirty="0"/>
              <a:t>eRD111	Si non-sensors	As requested</a:t>
            </a:r>
          </a:p>
          <a:p>
            <a:pPr lvl="2">
              <a:buFont typeface="Courier New" panose="02070309020205020404" pitchFamily="49" charset="0"/>
              <a:buChar char="o"/>
            </a:pPr>
            <a:r>
              <a:rPr lang="en-US" sz="1000" dirty="0"/>
              <a:t>eRD113	Si/ITS3	Reduced to R&amp;D tasks only in consultation with PIs</a:t>
            </a:r>
          </a:p>
          <a:p>
            <a:pPr lvl="1">
              <a:buFont typeface="Wingdings" pitchFamily="2" charset="2"/>
              <a:buChar char="Ø"/>
            </a:pPr>
            <a:r>
              <a:rPr lang="en-US" sz="1400" dirty="0">
                <a:solidFill>
                  <a:srgbClr val="FF0000"/>
                </a:solidFill>
              </a:rPr>
              <a:t>Note I: CD-2 is anticipated 2Q/FY25 so non-ITS3/AC-LGAD/ASICs R&amp;D is expected to complete in FY24</a:t>
            </a:r>
          </a:p>
          <a:p>
            <a:pPr lvl="1">
              <a:buFont typeface="Wingdings" pitchFamily="2" charset="2"/>
              <a:buChar char="Ø"/>
            </a:pPr>
            <a:r>
              <a:rPr lang="en-US" sz="1400" dirty="0">
                <a:solidFill>
                  <a:srgbClr val="FF0000"/>
                </a:solidFill>
              </a:rPr>
              <a:t>Note II: the above plan would draw on contingency for R&amp;D. We will honor it but may need to be creative.</a:t>
            </a:r>
          </a:p>
          <a:p>
            <a:pPr lvl="1">
              <a:buFont typeface="Wingdings" pitchFamily="2" charset="2"/>
              <a:buChar char="Ø"/>
            </a:pPr>
            <a:r>
              <a:rPr lang="en-US" sz="1400" dirty="0">
                <a:solidFill>
                  <a:srgbClr val="0000FF"/>
                </a:solidFill>
              </a:rPr>
              <a:t>We are working on FY24 contracts next </a:t>
            </a:r>
            <a:r>
              <a:rPr lang="en-US" sz="1400" dirty="0">
                <a:solidFill>
                  <a:srgbClr val="0000FF"/>
                </a:solidFill>
                <a:sym typeface="Wingdings" pitchFamily="2" charset="2"/>
              </a:rPr>
              <a:t> all PIs please stay in close contact with us to provide further information as required, and at the later stage with your procurement offices to avoid delays.</a:t>
            </a:r>
          </a:p>
          <a:p>
            <a:pPr>
              <a:spcBef>
                <a:spcPts val="1200"/>
              </a:spcBef>
            </a:pPr>
            <a:endParaRPr lang="en-US" sz="1800" dirty="0">
              <a:sym typeface="Wingdings" pitchFamily="2" charset="2"/>
            </a:endParaRPr>
          </a:p>
          <a:p>
            <a:pPr>
              <a:spcBef>
                <a:spcPts val="1200"/>
              </a:spcBef>
            </a:pPr>
            <a:r>
              <a:rPr lang="en-US" sz="1800" dirty="0">
                <a:sym typeface="Wingdings" pitchFamily="2" charset="2"/>
              </a:rPr>
              <a:t>Reminder: please provide us with the information asked previously  THANK YOU</a:t>
            </a:r>
          </a:p>
          <a:p>
            <a:pPr lvl="1"/>
            <a:r>
              <a:rPr lang="en-US" sz="1400" dirty="0">
                <a:hlinkClick r:id="rId2"/>
              </a:rPr>
              <a:t>EPIC Detector Digitization Model.10.2023.xlsx</a:t>
            </a:r>
            <a:endParaRPr lang="en-US" sz="1400" dirty="0"/>
          </a:p>
          <a:p>
            <a:pPr lvl="1"/>
            <a:r>
              <a:rPr lang="en-US" sz="1400" dirty="0">
                <a:hlinkClick r:id="rId3"/>
              </a:rPr>
              <a:t>ePIC Detector Information Request.xlsx</a:t>
            </a:r>
            <a:endParaRPr lang="en-US" sz="1400" dirty="0"/>
          </a:p>
        </p:txBody>
      </p:sp>
      <p:sp>
        <p:nvSpPr>
          <p:cNvPr id="3" name="Slide Number Placeholder 2">
            <a:extLst>
              <a:ext uri="{FF2B5EF4-FFF2-40B4-BE49-F238E27FC236}">
                <a16:creationId xmlns:a16="http://schemas.microsoft.com/office/drawing/2014/main" id="{13B4FCDF-1757-3D48-8114-BFC87AB77959}"/>
              </a:ext>
            </a:extLst>
          </p:cNvPr>
          <p:cNvSpPr>
            <a:spLocks noGrp="1"/>
          </p:cNvSpPr>
          <p:nvPr>
            <p:ph type="sldNum" sz="quarter" idx="12"/>
          </p:nvPr>
        </p:nvSpPr>
        <p:spPr/>
        <p:txBody>
          <a:bodyPr/>
          <a:lstStyle/>
          <a:p>
            <a:fld id="{893C5830-40F3-F04E-B2E3-10E6672BA8FF}" type="slidenum">
              <a:rPr lang="en-US" smtClean="0"/>
              <a:t>12</a:t>
            </a:fld>
            <a:endParaRPr lang="en-US" dirty="0"/>
          </a:p>
        </p:txBody>
      </p:sp>
    </p:spTree>
    <p:extLst>
      <p:ext uri="{BB962C8B-B14F-4D97-AF65-F5344CB8AC3E}">
        <p14:creationId xmlns:p14="http://schemas.microsoft.com/office/powerpoint/2010/main" val="16671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13</a:t>
            </a:fld>
            <a:endParaRPr lang="en-US"/>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8" y="2791630"/>
            <a:ext cx="9052560" cy="263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45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54BE-7C17-A24E-BFCE-8DA837CA2FDA}"/>
              </a:ext>
            </a:extLst>
          </p:cNvPr>
          <p:cNvSpPr>
            <a:spLocks noGrp="1"/>
          </p:cNvSpPr>
          <p:nvPr>
            <p:ph type="title"/>
          </p:nvPr>
        </p:nvSpPr>
        <p:spPr>
          <a:xfrm>
            <a:off x="0" y="21371"/>
            <a:ext cx="9115572" cy="582845"/>
          </a:xfrm>
        </p:spPr>
        <p:txBody>
          <a:bodyPr>
            <a:noAutofit/>
          </a:bodyPr>
          <a:lstStyle/>
          <a:p>
            <a:r>
              <a:rPr lang="en-US" sz="2400" dirty="0"/>
              <a:t>Upcoming Detector-Related Project Meetings</a:t>
            </a:r>
          </a:p>
        </p:txBody>
      </p:sp>
      <p:sp>
        <p:nvSpPr>
          <p:cNvPr id="3" name="Slide Number Placeholder 2">
            <a:extLst>
              <a:ext uri="{FF2B5EF4-FFF2-40B4-BE49-F238E27FC236}">
                <a16:creationId xmlns:a16="http://schemas.microsoft.com/office/drawing/2014/main" id="{12C6BE38-021B-264E-A9A1-525358D0E157}"/>
              </a:ext>
            </a:extLst>
          </p:cNvPr>
          <p:cNvSpPr>
            <a:spLocks noGrp="1"/>
          </p:cNvSpPr>
          <p:nvPr>
            <p:ph type="sldNum" sz="quarter" idx="12"/>
          </p:nvPr>
        </p:nvSpPr>
        <p:spPr/>
        <p:txBody>
          <a:bodyPr/>
          <a:lstStyle/>
          <a:p>
            <a:fld id="{893C5830-40F3-F04E-B2E3-10E6672BA8FF}" type="slidenum">
              <a:rPr lang="en-US" smtClean="0"/>
              <a:t>2</a:t>
            </a:fld>
            <a:endParaRPr lang="en-US" dirty="0"/>
          </a:p>
        </p:txBody>
      </p:sp>
      <p:sp>
        <p:nvSpPr>
          <p:cNvPr id="5" name="Content Placeholder 2">
            <a:extLst>
              <a:ext uri="{FF2B5EF4-FFF2-40B4-BE49-F238E27FC236}">
                <a16:creationId xmlns:a16="http://schemas.microsoft.com/office/drawing/2014/main" id="{34590380-5DB2-B59C-BF53-74D00490B1B0}"/>
              </a:ext>
            </a:extLst>
          </p:cNvPr>
          <p:cNvSpPr txBox="1">
            <a:spLocks/>
          </p:cNvSpPr>
          <p:nvPr/>
        </p:nvSpPr>
        <p:spPr>
          <a:xfrm>
            <a:off x="52548" y="525237"/>
            <a:ext cx="9063023" cy="62347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300"/>
              </a:spcBef>
              <a:buClr>
                <a:srgbClr val="0000FF"/>
              </a:buClr>
              <a:buFont typeface="Wingdings" pitchFamily="2" charset="2"/>
              <a:buChar char="§"/>
            </a:pPr>
            <a:r>
              <a:rPr lang="en-US" sz="1800" dirty="0"/>
              <a:t>September 25:		Final Design Review of the forward </a:t>
            </a:r>
            <a:r>
              <a:rPr lang="en-US" sz="1800" dirty="0" err="1"/>
              <a:t>HCal</a:t>
            </a:r>
            <a:r>
              <a:rPr lang="en-US" sz="1800" dirty="0"/>
              <a:t> W &amp; Steel</a:t>
            </a:r>
          </a:p>
          <a:p>
            <a:pPr marL="0" indent="0">
              <a:lnSpc>
                <a:spcPct val="120000"/>
              </a:lnSpc>
              <a:spcBef>
                <a:spcPts val="300"/>
              </a:spcBef>
              <a:buClr>
                <a:srgbClr val="0000FF"/>
              </a:buClr>
              <a:buNone/>
            </a:pPr>
            <a:r>
              <a:rPr lang="en-US" sz="1400" dirty="0"/>
              <a:t>			   Reviewers: Jim Mills (BNL), Felix </a:t>
            </a:r>
            <a:r>
              <a:rPr lang="en-US" sz="1400" dirty="0" err="1"/>
              <a:t>Sefkow</a:t>
            </a:r>
            <a:r>
              <a:rPr lang="en-US" sz="1400" dirty="0"/>
              <a:t> (DESY)</a:t>
            </a:r>
          </a:p>
          <a:p>
            <a:pPr>
              <a:lnSpc>
                <a:spcPct val="120000"/>
              </a:lnSpc>
              <a:spcBef>
                <a:spcPts val="300"/>
              </a:spcBef>
              <a:buClr>
                <a:srgbClr val="0000FF"/>
              </a:buClr>
              <a:buFont typeface="Wingdings" pitchFamily="2" charset="2"/>
              <a:buChar char="§"/>
            </a:pPr>
            <a:r>
              <a:rPr lang="en-US" sz="1800" dirty="0"/>
              <a:t>October 5 + 6:		Final Design Review of Magnet (MARCO)</a:t>
            </a:r>
          </a:p>
          <a:p>
            <a:pPr marL="0" indent="0">
              <a:lnSpc>
                <a:spcPct val="120000"/>
              </a:lnSpc>
              <a:spcBef>
                <a:spcPts val="300"/>
              </a:spcBef>
              <a:buClr>
                <a:srgbClr val="0000FF"/>
              </a:buClr>
              <a:buNone/>
            </a:pPr>
            <a:r>
              <a:rPr lang="en-US" sz="1400" dirty="0"/>
              <a:t>			   Reviewers: Gianluca </a:t>
            </a:r>
            <a:r>
              <a:rPr lang="en-US" sz="1400" dirty="0" err="1"/>
              <a:t>Sabbi</a:t>
            </a:r>
            <a:r>
              <a:rPr lang="en-US" sz="1400" dirty="0"/>
              <a:t> (LBNL), Ruben Fair (</a:t>
            </a:r>
            <a:r>
              <a:rPr lang="en-US" sz="1400" dirty="0" err="1"/>
              <a:t>JLab</a:t>
            </a:r>
            <a:r>
              <a:rPr lang="en-US" sz="1400" dirty="0"/>
              <a:t>),</a:t>
            </a:r>
          </a:p>
          <a:p>
            <a:pPr marL="0" indent="0">
              <a:lnSpc>
                <a:spcPct val="120000"/>
              </a:lnSpc>
              <a:spcBef>
                <a:spcPts val="300"/>
              </a:spcBef>
              <a:buClr>
                <a:srgbClr val="0000FF"/>
              </a:buClr>
              <a:buNone/>
            </a:pPr>
            <a:r>
              <a:rPr lang="en-US" sz="1400" dirty="0"/>
              <a:t>				Vladimir </a:t>
            </a:r>
            <a:r>
              <a:rPr lang="en-US" sz="1400" dirty="0" err="1"/>
              <a:t>Kashikin</a:t>
            </a:r>
            <a:r>
              <a:rPr lang="en-US" sz="1400" dirty="0"/>
              <a:t> (FNAL), Bill Schneider (retired </a:t>
            </a:r>
            <a:r>
              <a:rPr lang="en-US" sz="1400" dirty="0" err="1"/>
              <a:t>JLab</a:t>
            </a:r>
            <a:r>
              <a:rPr lang="en-US" sz="1400" dirty="0"/>
              <a:t>)</a:t>
            </a:r>
          </a:p>
          <a:p>
            <a:pPr>
              <a:lnSpc>
                <a:spcPct val="120000"/>
              </a:lnSpc>
              <a:spcBef>
                <a:spcPts val="300"/>
              </a:spcBef>
              <a:buClr>
                <a:srgbClr val="0000FF"/>
              </a:buClr>
              <a:buFont typeface="Wingdings" pitchFamily="2" charset="2"/>
              <a:buChar char="§"/>
            </a:pPr>
            <a:r>
              <a:rPr lang="en-US" sz="1800" dirty="0"/>
              <a:t>October 10-12:		DOE CD-3A Director’s Review</a:t>
            </a:r>
            <a:endParaRPr lang="en-US" sz="1400" dirty="0"/>
          </a:p>
          <a:p>
            <a:pPr marL="0" indent="0">
              <a:lnSpc>
                <a:spcPct val="120000"/>
              </a:lnSpc>
              <a:spcBef>
                <a:spcPts val="300"/>
              </a:spcBef>
              <a:buClr>
                <a:srgbClr val="0000FF"/>
              </a:buClr>
              <a:buNone/>
            </a:pPr>
            <a:r>
              <a:rPr lang="en-US" sz="1400" dirty="0"/>
              <a:t>			   Folds in Design Review reports of DAC, MAC, Infrastructure Committee; 			   Concentrates on CD-3A Long Lead Procurement Items</a:t>
            </a:r>
          </a:p>
          <a:p>
            <a:pPr marL="0" indent="0">
              <a:lnSpc>
                <a:spcPct val="120000"/>
              </a:lnSpc>
              <a:spcBef>
                <a:spcPts val="300"/>
              </a:spcBef>
              <a:buClr>
                <a:srgbClr val="0000FF"/>
              </a:buClr>
              <a:buNone/>
            </a:pPr>
            <a:r>
              <a:rPr lang="en-US" sz="1400" dirty="0"/>
              <a:t>			   Detector Reviewers: Rik Yoshida (ANL), Gabriella </a:t>
            </a:r>
            <a:r>
              <a:rPr lang="en-US" sz="1400" dirty="0" err="1"/>
              <a:t>Carini</a:t>
            </a:r>
            <a:r>
              <a:rPr lang="en-US" sz="1400" dirty="0"/>
              <a:t> (BNL),</a:t>
            </a:r>
          </a:p>
          <a:p>
            <a:pPr marL="0" indent="0">
              <a:lnSpc>
                <a:spcPct val="120000"/>
              </a:lnSpc>
              <a:spcBef>
                <a:spcPts val="300"/>
              </a:spcBef>
              <a:buClr>
                <a:srgbClr val="0000FF"/>
              </a:buClr>
              <a:buNone/>
            </a:pPr>
            <a:r>
              <a:rPr lang="en-US" sz="1400" dirty="0"/>
              <a:t>				Luciano Musa (CERN), Tim Whitlatch (</a:t>
            </a:r>
            <a:r>
              <a:rPr lang="en-US" sz="1400" dirty="0" err="1"/>
              <a:t>JLab</a:t>
            </a:r>
            <a:r>
              <a:rPr lang="en-US" sz="1400" dirty="0"/>
              <a:t>)</a:t>
            </a:r>
          </a:p>
          <a:p>
            <a:pPr>
              <a:lnSpc>
                <a:spcPct val="120000"/>
              </a:lnSpc>
              <a:spcBef>
                <a:spcPts val="300"/>
              </a:spcBef>
              <a:buClr>
                <a:srgbClr val="0000FF"/>
              </a:buClr>
              <a:buFont typeface="Wingdings" pitchFamily="2" charset="2"/>
              <a:buChar char="§"/>
            </a:pPr>
            <a:r>
              <a:rPr lang="en-US" sz="1800" dirty="0"/>
              <a:t>November 14-16:	DOE CD-3A Independent Project Review</a:t>
            </a:r>
          </a:p>
          <a:p>
            <a:pPr>
              <a:lnSpc>
                <a:spcPct val="120000"/>
              </a:lnSpc>
              <a:spcBef>
                <a:spcPts val="300"/>
              </a:spcBef>
              <a:buClr>
                <a:srgbClr val="0000FF"/>
              </a:buClr>
              <a:buFont typeface="Wingdings" pitchFamily="2" charset="2"/>
              <a:buChar char="§"/>
            </a:pPr>
            <a:r>
              <a:rPr lang="en-US" sz="1800" dirty="0"/>
              <a:t>December 7 + 8:	2</a:t>
            </a:r>
            <a:r>
              <a:rPr lang="en-US" sz="1800" baseline="30000" dirty="0"/>
              <a:t>nd</a:t>
            </a:r>
            <a:r>
              <a:rPr lang="en-US" sz="1800" dirty="0"/>
              <a:t> Resource Review Board meeting @ CUA, Washington</a:t>
            </a:r>
          </a:p>
          <a:p>
            <a:pPr>
              <a:lnSpc>
                <a:spcPct val="120000"/>
              </a:lnSpc>
              <a:spcBef>
                <a:spcPts val="300"/>
              </a:spcBef>
              <a:buClr>
                <a:srgbClr val="0000FF"/>
              </a:buClr>
              <a:buFont typeface="Wingdings" pitchFamily="2" charset="2"/>
              <a:buChar char="§"/>
            </a:pPr>
            <a:r>
              <a:rPr lang="en-US" sz="1800" dirty="0"/>
              <a:t>December/January:	Preliminary Design Review of Far-Forward/Far-				Backward Detectors</a:t>
            </a:r>
          </a:p>
        </p:txBody>
      </p:sp>
      <p:pic>
        <p:nvPicPr>
          <p:cNvPr id="6" name="Picture 5">
            <a:extLst>
              <a:ext uri="{FF2B5EF4-FFF2-40B4-BE49-F238E27FC236}">
                <a16:creationId xmlns:a16="http://schemas.microsoft.com/office/drawing/2014/main" id="{7F1EFAF1-8269-A745-8E02-A0194F1A0E16}"/>
              </a:ext>
            </a:extLst>
          </p:cNvPr>
          <p:cNvPicPr>
            <a:picLocks noChangeAspect="1"/>
          </p:cNvPicPr>
          <p:nvPr/>
        </p:nvPicPr>
        <p:blipFill>
          <a:blip r:embed="rId2"/>
          <a:stretch>
            <a:fillRect/>
          </a:stretch>
        </p:blipFill>
        <p:spPr>
          <a:xfrm>
            <a:off x="8371338" y="609513"/>
            <a:ext cx="426857" cy="551791"/>
          </a:xfrm>
          <a:prstGeom prst="rect">
            <a:avLst/>
          </a:prstGeom>
        </p:spPr>
      </p:pic>
      <p:sp>
        <p:nvSpPr>
          <p:cNvPr id="7" name="TextBox 6">
            <a:extLst>
              <a:ext uri="{FF2B5EF4-FFF2-40B4-BE49-F238E27FC236}">
                <a16:creationId xmlns:a16="http://schemas.microsoft.com/office/drawing/2014/main" id="{5DCF37EE-4F65-504B-9DC0-749C56495A04}"/>
              </a:ext>
            </a:extLst>
          </p:cNvPr>
          <p:cNvSpPr txBox="1"/>
          <p:nvPr/>
        </p:nvSpPr>
        <p:spPr>
          <a:xfrm>
            <a:off x="1018522" y="5324273"/>
            <a:ext cx="7143109" cy="646331"/>
          </a:xfrm>
          <a:prstGeom prst="rect">
            <a:avLst/>
          </a:prstGeom>
          <a:noFill/>
        </p:spPr>
        <p:txBody>
          <a:bodyPr wrap="none" rtlCol="0">
            <a:spAutoFit/>
          </a:bodyPr>
          <a:lstStyle/>
          <a:p>
            <a:pPr algn="ctr"/>
            <a:r>
              <a:rPr lang="en-US" dirty="0">
                <a:solidFill>
                  <a:srgbClr val="0000FF"/>
                </a:solidFill>
              </a:rPr>
              <a:t>All 2023 PDR and FDR and design review closeout reports are posted here </a:t>
            </a:r>
          </a:p>
          <a:p>
            <a:pPr algn="ctr"/>
            <a:r>
              <a:rPr lang="en-US" dirty="0">
                <a:solidFill>
                  <a:srgbClr val="0000FF"/>
                </a:solidFill>
                <a:hlinkClick r:id="rId3">
                  <a:extLst>
                    <a:ext uri="{A12FA001-AC4F-418D-AE19-62706E023703}">
                      <ahyp:hlinkClr xmlns:ahyp="http://schemas.microsoft.com/office/drawing/2018/hyperlinkcolor" val="tx"/>
                    </a:ext>
                  </a:extLst>
                </a:hlinkClick>
              </a:rPr>
              <a:t>Closeout Reports from Reviews</a:t>
            </a:r>
            <a:endParaRPr lang="en-US" dirty="0">
              <a:solidFill>
                <a:srgbClr val="0000FF"/>
              </a:solidFill>
            </a:endParaRPr>
          </a:p>
        </p:txBody>
      </p:sp>
      <p:sp>
        <p:nvSpPr>
          <p:cNvPr id="8" name="Curved Right Arrow 7">
            <a:extLst>
              <a:ext uri="{FF2B5EF4-FFF2-40B4-BE49-F238E27FC236}">
                <a16:creationId xmlns:a16="http://schemas.microsoft.com/office/drawing/2014/main" id="{BF2D2859-AC11-5C4D-9817-AAEB48CA0F78}"/>
              </a:ext>
            </a:extLst>
          </p:cNvPr>
          <p:cNvSpPr/>
          <p:nvPr/>
        </p:nvSpPr>
        <p:spPr bwMode="auto">
          <a:xfrm>
            <a:off x="511109" y="5465390"/>
            <a:ext cx="513333" cy="348583"/>
          </a:xfrm>
          <a:prstGeom prst="curvedRightArrow">
            <a:avLst/>
          </a:prstGeom>
          <a:gradFill flip="none" rotWithShape="1">
            <a:gsLst>
              <a:gs pos="0">
                <a:schemeClr val="bg1"/>
              </a:gs>
              <a:gs pos="100000">
                <a:srgbClr val="FFFFFF"/>
              </a:gs>
              <a:gs pos="49000">
                <a:srgbClr val="0000FF"/>
              </a:gs>
            </a:gsLst>
            <a:lin ang="0" scaled="1"/>
            <a:tileRect/>
          </a:gra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pic>
        <p:nvPicPr>
          <p:cNvPr id="9" name="Picture 8">
            <a:extLst>
              <a:ext uri="{FF2B5EF4-FFF2-40B4-BE49-F238E27FC236}">
                <a16:creationId xmlns:a16="http://schemas.microsoft.com/office/drawing/2014/main" id="{76B64668-4ADE-443C-A050-FA5EC4C824D7}"/>
              </a:ext>
            </a:extLst>
          </p:cNvPr>
          <p:cNvPicPr>
            <a:picLocks noChangeAspect="1"/>
          </p:cNvPicPr>
          <p:nvPr/>
        </p:nvPicPr>
        <p:blipFill>
          <a:blip r:embed="rId2"/>
          <a:stretch>
            <a:fillRect/>
          </a:stretch>
        </p:blipFill>
        <p:spPr>
          <a:xfrm>
            <a:off x="8371337" y="1389274"/>
            <a:ext cx="426857" cy="551791"/>
          </a:xfrm>
          <a:prstGeom prst="rect">
            <a:avLst/>
          </a:prstGeom>
        </p:spPr>
      </p:pic>
      <p:pic>
        <p:nvPicPr>
          <p:cNvPr id="10" name="Picture 9">
            <a:extLst>
              <a:ext uri="{FF2B5EF4-FFF2-40B4-BE49-F238E27FC236}">
                <a16:creationId xmlns:a16="http://schemas.microsoft.com/office/drawing/2014/main" id="{65E2BE74-09C3-4DEF-AB34-8B3473683CC4}"/>
              </a:ext>
            </a:extLst>
          </p:cNvPr>
          <p:cNvPicPr>
            <a:picLocks noChangeAspect="1"/>
          </p:cNvPicPr>
          <p:nvPr/>
        </p:nvPicPr>
        <p:blipFill>
          <a:blip r:embed="rId2"/>
          <a:stretch>
            <a:fillRect/>
          </a:stretch>
        </p:blipFill>
        <p:spPr>
          <a:xfrm>
            <a:off x="8371336" y="2877209"/>
            <a:ext cx="426857" cy="551791"/>
          </a:xfrm>
          <a:prstGeom prst="rect">
            <a:avLst/>
          </a:prstGeom>
        </p:spPr>
      </p:pic>
    </p:spTree>
    <p:extLst>
      <p:ext uri="{BB962C8B-B14F-4D97-AF65-F5344CB8AC3E}">
        <p14:creationId xmlns:p14="http://schemas.microsoft.com/office/powerpoint/2010/main" val="5609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D4CAAD-14DF-4046-92DC-7FD2F161A30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100" b="1" i="0" u="none" strike="noStrike" kern="1200" cap="none" spc="0" normalizeH="0" baseline="0" noProof="0" smtClean="0">
                <a:ln>
                  <a:noFill/>
                </a:ln>
                <a:solidFill>
                  <a:srgbClr val="00ACDB"/>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a:ln>
                <a:noFill/>
              </a:ln>
              <a:solidFill>
                <a:srgbClr val="00ACDB"/>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F0EA096E-4AD3-47D4-B2BF-6F3752751190}"/>
              </a:ext>
            </a:extLst>
          </p:cNvPr>
          <p:cNvSpPr>
            <a:spLocks noGrp="1"/>
          </p:cNvSpPr>
          <p:nvPr>
            <p:ph type="title"/>
          </p:nvPr>
        </p:nvSpPr>
        <p:spPr/>
        <p:txBody>
          <a:bodyPr/>
          <a:lstStyle/>
          <a:p>
            <a:r>
              <a:rPr lang="en-US" dirty="0"/>
              <a:t>MARCO Magnet - FDR Recommendations</a:t>
            </a:r>
          </a:p>
        </p:txBody>
      </p:sp>
      <p:sp>
        <p:nvSpPr>
          <p:cNvPr id="4" name="Content Placeholder 3">
            <a:extLst>
              <a:ext uri="{FF2B5EF4-FFF2-40B4-BE49-F238E27FC236}">
                <a16:creationId xmlns:a16="http://schemas.microsoft.com/office/drawing/2014/main" id="{1A21F518-877A-45EE-83DC-5D557B599E98}"/>
              </a:ext>
            </a:extLst>
          </p:cNvPr>
          <p:cNvSpPr>
            <a:spLocks noGrp="1"/>
          </p:cNvSpPr>
          <p:nvPr>
            <p:ph idx="1"/>
          </p:nvPr>
        </p:nvSpPr>
        <p:spPr>
          <a:xfrm>
            <a:off x="373626" y="975364"/>
            <a:ext cx="8598253" cy="5341232"/>
          </a:xfrm>
        </p:spPr>
        <p:txBody>
          <a:bodyPr>
            <a:normAutofit/>
          </a:bodyPr>
          <a:lstStyle/>
          <a:p>
            <a:r>
              <a:rPr lang="en-US" sz="1900" dirty="0"/>
              <a:t>Recommendations</a:t>
            </a:r>
          </a:p>
          <a:p>
            <a:pPr marL="685800" lvl="1" indent="-342900">
              <a:spcAft>
                <a:spcPts val="600"/>
              </a:spcAft>
              <a:buAutoNum type="arabicPeriod"/>
            </a:pPr>
            <a:r>
              <a:rPr lang="en-US" sz="1800" dirty="0">
                <a:cs typeface="Arial"/>
              </a:rPr>
              <a:t>The review committee recommends proceeding to initiating long lead procurements as planned.</a:t>
            </a:r>
          </a:p>
          <a:p>
            <a:pPr marL="685800" lvl="1" indent="-342900">
              <a:spcAft>
                <a:spcPts val="600"/>
              </a:spcAft>
              <a:buAutoNum type="arabicPeriod"/>
            </a:pPr>
            <a:r>
              <a:rPr lang="en-US" sz="1800" dirty="0">
                <a:cs typeface="Arial"/>
              </a:rPr>
              <a:t>Complete and approve magnet design report, reference drawing package and SOW for the magnet procurement before the vendor solicitation process begins.</a:t>
            </a:r>
          </a:p>
          <a:p>
            <a:pPr marL="685800" lvl="1" indent="-342900">
              <a:spcAft>
                <a:spcPts val="600"/>
              </a:spcAft>
              <a:buAutoNum type="arabicPeriod"/>
            </a:pPr>
            <a:r>
              <a:rPr lang="en-US" sz="1800" dirty="0">
                <a:cs typeface="Arial"/>
              </a:rPr>
              <a:t>Apply a formal documentation and approval process for any requested design changes to the reference design before the vendor solicitation process begins.</a:t>
            </a:r>
          </a:p>
          <a:p>
            <a:pPr marL="685800" lvl="1" indent="-342900">
              <a:spcAft>
                <a:spcPts val="600"/>
              </a:spcAft>
              <a:buAutoNum type="arabicPeriod"/>
            </a:pPr>
            <a:r>
              <a:rPr lang="en-US" sz="1800" dirty="0">
                <a:cs typeface="Arial"/>
              </a:rPr>
              <a:t>Formalize the contracts for characterization of the cable samples and complete the test program by March 2024.  </a:t>
            </a:r>
          </a:p>
          <a:p>
            <a:pPr marL="685800" lvl="1" indent="-342900">
              <a:spcAft>
                <a:spcPts val="600"/>
              </a:spcAft>
              <a:buAutoNum type="arabicPeriod"/>
            </a:pPr>
            <a:r>
              <a:rPr lang="en-US" sz="1800" dirty="0">
                <a:solidFill>
                  <a:srgbClr val="000000"/>
                </a:solidFill>
                <a:cs typeface="Arial"/>
              </a:rPr>
              <a:t>Consider possible additions to the long lead procurements that support the timely commissioning of the detector magnet to be included in a potential CD-3B</a:t>
            </a:r>
            <a:endParaRPr lang="en-US" sz="1800" dirty="0"/>
          </a:p>
        </p:txBody>
      </p:sp>
      <p:sp>
        <p:nvSpPr>
          <p:cNvPr id="5" name="TextBox 4">
            <a:extLst>
              <a:ext uri="{FF2B5EF4-FFF2-40B4-BE49-F238E27FC236}">
                <a16:creationId xmlns:a16="http://schemas.microsoft.com/office/drawing/2014/main" id="{F186F02A-0F56-F5A7-910A-38B55EE3409B}"/>
              </a:ext>
            </a:extLst>
          </p:cNvPr>
          <p:cNvSpPr txBox="1"/>
          <p:nvPr/>
        </p:nvSpPr>
        <p:spPr>
          <a:xfrm>
            <a:off x="2301747" y="5302605"/>
            <a:ext cx="6825908" cy="830997"/>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1" u="none" strike="noStrike" kern="1200" cap="none" spc="0" normalizeH="0" baseline="0" noProof="0" dirty="0">
                <a:ln>
                  <a:noFill/>
                </a:ln>
                <a:solidFill>
                  <a:srgbClr val="000000"/>
                </a:solidFill>
                <a:effectLst/>
                <a:uLnTx/>
                <a:uFillTx/>
                <a:latin typeface="Arial" panose="020B0604020202020204"/>
                <a:ea typeface="+mn-ea"/>
                <a:cs typeface="+mn-cs"/>
              </a:rPr>
              <a:t>  Proceed to LLP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a:ea typeface="+mn-ea"/>
                <a:cs typeface="+mn-cs"/>
              </a:rPr>
              <a:t>2-4. Work to complete to initiate vendor solicitation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panose="020B0604020202020204"/>
                <a:ea typeface="+mn-ea"/>
                <a:cs typeface="+mn-cs"/>
              </a:rPr>
              <a:t>5.    Concern about further magnet peripheral components, supply chains</a:t>
            </a:r>
          </a:p>
        </p:txBody>
      </p:sp>
    </p:spTree>
    <p:extLst>
      <p:ext uri="{BB962C8B-B14F-4D97-AF65-F5344CB8AC3E}">
        <p14:creationId xmlns:p14="http://schemas.microsoft.com/office/powerpoint/2010/main" val="80940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D4CAAD-14DF-4046-92DC-7FD2F161A30B}"/>
              </a:ext>
            </a:extLst>
          </p:cNvPr>
          <p:cNvSpPr>
            <a:spLocks noGrp="1"/>
          </p:cNvSpPr>
          <p:nvPr>
            <p:ph type="sldNum" sz="quarter" idx="4"/>
          </p:nvPr>
        </p:nvSpPr>
        <p:spPr/>
        <p:txBody>
          <a:bodyPr/>
          <a:lstStyle/>
          <a:p>
            <a:fld id="{933A556B-7C63-244D-9B7C-B0EA8042B330}" type="slidenum">
              <a:rPr lang="en-US" smtClean="0"/>
              <a:pPr/>
              <a:t>4</a:t>
            </a:fld>
            <a:endParaRPr lang="en-US"/>
          </a:p>
        </p:txBody>
      </p:sp>
      <p:sp>
        <p:nvSpPr>
          <p:cNvPr id="3" name="Title 2">
            <a:extLst>
              <a:ext uri="{FF2B5EF4-FFF2-40B4-BE49-F238E27FC236}">
                <a16:creationId xmlns:a16="http://schemas.microsoft.com/office/drawing/2014/main" id="{F0EA096E-4AD3-47D4-B2BF-6F3752751190}"/>
              </a:ext>
            </a:extLst>
          </p:cNvPr>
          <p:cNvSpPr>
            <a:spLocks noGrp="1"/>
          </p:cNvSpPr>
          <p:nvPr>
            <p:ph type="title"/>
          </p:nvPr>
        </p:nvSpPr>
        <p:spPr/>
        <p:txBody>
          <a:bodyPr>
            <a:normAutofit/>
          </a:bodyPr>
          <a:lstStyle/>
          <a:p>
            <a:r>
              <a:rPr lang="en-US" dirty="0"/>
              <a:t>Magnet - FDR Committee Conclusions</a:t>
            </a:r>
          </a:p>
        </p:txBody>
      </p:sp>
      <p:sp>
        <p:nvSpPr>
          <p:cNvPr id="4" name="Content Placeholder 3">
            <a:extLst>
              <a:ext uri="{FF2B5EF4-FFF2-40B4-BE49-F238E27FC236}">
                <a16:creationId xmlns:a16="http://schemas.microsoft.com/office/drawing/2014/main" id="{1A21F518-877A-45EE-83DC-5D557B599E98}"/>
              </a:ext>
            </a:extLst>
          </p:cNvPr>
          <p:cNvSpPr>
            <a:spLocks noGrp="1"/>
          </p:cNvSpPr>
          <p:nvPr>
            <p:ph idx="1"/>
          </p:nvPr>
        </p:nvSpPr>
        <p:spPr>
          <a:xfrm>
            <a:off x="211443" y="975364"/>
            <a:ext cx="8598252" cy="5341232"/>
          </a:xfrm>
        </p:spPr>
        <p:txBody>
          <a:bodyPr>
            <a:normAutofit/>
          </a:bodyPr>
          <a:lstStyle/>
          <a:p>
            <a:pPr lvl="1">
              <a:spcAft>
                <a:spcPts val="600"/>
              </a:spcAft>
            </a:pPr>
            <a:r>
              <a:rPr lang="en-US" sz="2400" dirty="0"/>
              <a:t>The collaboration between CEA-</a:t>
            </a:r>
            <a:r>
              <a:rPr lang="en-US" sz="2400" dirty="0" err="1"/>
              <a:t>Saclay</a:t>
            </a:r>
            <a:r>
              <a:rPr lang="en-US" sz="2400" dirty="0"/>
              <a:t>, </a:t>
            </a:r>
            <a:r>
              <a:rPr lang="en-US" sz="2400" dirty="0" err="1"/>
              <a:t>JLab</a:t>
            </a:r>
            <a:r>
              <a:rPr lang="en-US" sz="2400" dirty="0"/>
              <a:t> and BNL has continued to make excellent progress and the review committee strongly supports extending this collaboration into the procurement, fabrication and commissioning phases</a:t>
            </a:r>
          </a:p>
          <a:p>
            <a:pPr lvl="1">
              <a:spcAft>
                <a:spcPts val="600"/>
              </a:spcAft>
            </a:pPr>
            <a:r>
              <a:rPr lang="en-US" sz="2400" dirty="0"/>
              <a:t>Significant progress has been made since the 60% design review and the magnet reference design is now complete.</a:t>
            </a:r>
          </a:p>
          <a:p>
            <a:pPr lvl="1">
              <a:spcAft>
                <a:spcPts val="600"/>
              </a:spcAft>
            </a:pPr>
            <a:r>
              <a:rPr lang="en-US" sz="2400" dirty="0"/>
              <a:t>The design needs to be documented in a reference drawing package and change control processes should be applied from that point</a:t>
            </a:r>
          </a:p>
          <a:p>
            <a:pPr lvl="1">
              <a:spcAft>
                <a:spcPts val="600"/>
              </a:spcAft>
            </a:pPr>
            <a:r>
              <a:rPr lang="en-US" sz="2400" dirty="0"/>
              <a:t>Remaining interfaces that are directly relevant to the CD3A scope (conductor and magnet) need to be documented and formally approved prior to contract awards</a:t>
            </a:r>
          </a:p>
          <a:p>
            <a:pPr lvl="1">
              <a:spcAft>
                <a:spcPts val="600"/>
              </a:spcAft>
            </a:pPr>
            <a:endParaRPr lang="en-US" sz="2400" dirty="0"/>
          </a:p>
          <a:p>
            <a:pPr>
              <a:spcAft>
                <a:spcPts val="600"/>
              </a:spcAft>
            </a:pPr>
            <a:endParaRPr lang="en-US" sz="2400" dirty="0"/>
          </a:p>
        </p:txBody>
      </p:sp>
    </p:spTree>
    <p:extLst>
      <p:ext uri="{BB962C8B-B14F-4D97-AF65-F5344CB8AC3E}">
        <p14:creationId xmlns:p14="http://schemas.microsoft.com/office/powerpoint/2010/main" val="345044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91949A-465D-D04F-81F0-5DE969DAAF3C}"/>
              </a:ext>
            </a:extLst>
          </p:cNvPr>
          <p:cNvSpPr>
            <a:spLocks noGrp="1"/>
          </p:cNvSpPr>
          <p:nvPr>
            <p:ph type="sldNum" sz="quarter" idx="12"/>
          </p:nvPr>
        </p:nvSpPr>
        <p:spPr/>
        <p:txBody>
          <a:bodyPr/>
          <a:lstStyle/>
          <a:p>
            <a:fld id="{893C5830-40F3-F04E-B2E3-10E6672BA8FF}" type="slidenum">
              <a:rPr lang="en-US" smtClean="0"/>
              <a:pPr/>
              <a:t>5</a:t>
            </a:fld>
            <a:endParaRPr lang="en-US"/>
          </a:p>
        </p:txBody>
      </p:sp>
      <p:sp>
        <p:nvSpPr>
          <p:cNvPr id="4" name="Title 3">
            <a:extLst>
              <a:ext uri="{FF2B5EF4-FFF2-40B4-BE49-F238E27FC236}">
                <a16:creationId xmlns:a16="http://schemas.microsoft.com/office/drawing/2014/main" id="{8C347FD0-FEF4-9A4B-9868-B20545C2DF6C}"/>
              </a:ext>
            </a:extLst>
          </p:cNvPr>
          <p:cNvSpPr>
            <a:spLocks noGrp="1"/>
          </p:cNvSpPr>
          <p:nvPr>
            <p:ph type="title"/>
          </p:nvPr>
        </p:nvSpPr>
        <p:spPr>
          <a:xfrm>
            <a:off x="0" y="1"/>
            <a:ext cx="7886700" cy="494190"/>
          </a:xfrm>
        </p:spPr>
        <p:txBody>
          <a:bodyPr>
            <a:noAutofit/>
          </a:bodyPr>
          <a:lstStyle/>
          <a:p>
            <a:r>
              <a:rPr lang="en-US" sz="3200" dirty="0"/>
              <a:t>CD-3A Director’s Review</a:t>
            </a:r>
          </a:p>
        </p:txBody>
      </p:sp>
      <p:pic>
        <p:nvPicPr>
          <p:cNvPr id="5" name="Picture 4">
            <a:extLst>
              <a:ext uri="{FF2B5EF4-FFF2-40B4-BE49-F238E27FC236}">
                <a16:creationId xmlns:a16="http://schemas.microsoft.com/office/drawing/2014/main" id="{04E7F567-33CA-4AB8-A246-5FCF34CCF6AD}"/>
              </a:ext>
            </a:extLst>
          </p:cNvPr>
          <p:cNvPicPr>
            <a:picLocks noChangeAspect="1"/>
          </p:cNvPicPr>
          <p:nvPr/>
        </p:nvPicPr>
        <p:blipFill>
          <a:blip r:embed="rId2"/>
          <a:stretch>
            <a:fillRect/>
          </a:stretch>
        </p:blipFill>
        <p:spPr>
          <a:xfrm>
            <a:off x="8878" y="45903"/>
            <a:ext cx="9108695" cy="6740069"/>
          </a:xfrm>
          <a:prstGeom prst="rect">
            <a:avLst/>
          </a:prstGeom>
        </p:spPr>
      </p:pic>
    </p:spTree>
    <p:extLst>
      <p:ext uri="{BB962C8B-B14F-4D97-AF65-F5344CB8AC3E}">
        <p14:creationId xmlns:p14="http://schemas.microsoft.com/office/powerpoint/2010/main" val="308886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91949A-465D-D04F-81F0-5DE969DAAF3C}"/>
              </a:ext>
            </a:extLst>
          </p:cNvPr>
          <p:cNvSpPr>
            <a:spLocks noGrp="1"/>
          </p:cNvSpPr>
          <p:nvPr>
            <p:ph type="sldNum" sz="quarter" idx="12"/>
          </p:nvPr>
        </p:nvSpPr>
        <p:spPr/>
        <p:txBody>
          <a:bodyPr/>
          <a:lstStyle/>
          <a:p>
            <a:fld id="{893C5830-40F3-F04E-B2E3-10E6672BA8FF}" type="slidenum">
              <a:rPr lang="en-US" smtClean="0"/>
              <a:pPr/>
              <a:t>6</a:t>
            </a:fld>
            <a:endParaRPr lang="en-US"/>
          </a:p>
        </p:txBody>
      </p:sp>
      <p:sp>
        <p:nvSpPr>
          <p:cNvPr id="4" name="Title 3">
            <a:extLst>
              <a:ext uri="{FF2B5EF4-FFF2-40B4-BE49-F238E27FC236}">
                <a16:creationId xmlns:a16="http://schemas.microsoft.com/office/drawing/2014/main" id="{8C347FD0-FEF4-9A4B-9868-B20545C2DF6C}"/>
              </a:ext>
            </a:extLst>
          </p:cNvPr>
          <p:cNvSpPr>
            <a:spLocks noGrp="1"/>
          </p:cNvSpPr>
          <p:nvPr>
            <p:ph type="title"/>
          </p:nvPr>
        </p:nvSpPr>
        <p:spPr>
          <a:xfrm>
            <a:off x="0" y="1"/>
            <a:ext cx="9144000" cy="494190"/>
          </a:xfrm>
        </p:spPr>
        <p:txBody>
          <a:bodyPr>
            <a:noAutofit/>
          </a:bodyPr>
          <a:lstStyle/>
          <a:p>
            <a:r>
              <a:rPr lang="en-US" sz="2800" dirty="0"/>
              <a:t>CD-3A Director’s Review – SC-3 Detector System</a:t>
            </a:r>
          </a:p>
        </p:txBody>
      </p:sp>
      <p:sp>
        <p:nvSpPr>
          <p:cNvPr id="2" name="TextBox 1">
            <a:extLst>
              <a:ext uri="{FF2B5EF4-FFF2-40B4-BE49-F238E27FC236}">
                <a16:creationId xmlns:a16="http://schemas.microsoft.com/office/drawing/2014/main" id="{FCCA4CF8-FC77-4A3C-83C0-6170AC93B4A3}"/>
              </a:ext>
            </a:extLst>
          </p:cNvPr>
          <p:cNvSpPr txBox="1"/>
          <p:nvPr/>
        </p:nvSpPr>
        <p:spPr>
          <a:xfrm>
            <a:off x="337352" y="639192"/>
            <a:ext cx="8241052" cy="5878532"/>
          </a:xfrm>
          <a:prstGeom prst="rect">
            <a:avLst/>
          </a:prstGeom>
          <a:noFill/>
        </p:spPr>
        <p:txBody>
          <a:bodyPr wrap="square" rtlCol="0">
            <a:spAutoFit/>
          </a:bodyPr>
          <a:lstStyle/>
          <a:p>
            <a:pPr>
              <a:spcAft>
                <a:spcPts val="600"/>
              </a:spcAft>
            </a:pPr>
            <a:r>
              <a:rPr lang="en-US" sz="1400" b="1" dirty="0">
                <a:latin typeface="Arial" panose="020B0604020202020204" pitchFamily="34" charset="0"/>
                <a:cs typeface="Arial" panose="020B0604020202020204" pitchFamily="34" charset="0"/>
              </a:rPr>
              <a:t>Comments: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detector group has made impressive progress since CD-1.  A rather mature project management, for this stage, exists.  International detector collaboration </a:t>
            </a:r>
            <a:r>
              <a:rPr lang="en-US" sz="1400" dirty="0" err="1">
                <a:latin typeface="Arial" panose="020B0604020202020204" pitchFamily="34" charset="0"/>
                <a:cs typeface="Arial" panose="020B0604020202020204" pitchFamily="34" charset="0"/>
              </a:rPr>
              <a:t>ePIC</a:t>
            </a:r>
            <a:r>
              <a:rPr lang="en-US" sz="1400" dirty="0">
                <a:latin typeface="Arial" panose="020B0604020202020204" pitchFamily="34" charset="0"/>
                <a:cs typeface="Arial" panose="020B0604020202020204" pitchFamily="34" charset="0"/>
              </a:rPr>
              <a:t> has been established and the project and the collaboration has good coordination.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detector integration both within the detector and also with the accelerator is, as usual, a challenge.  At this stage of the project, the detector team is addressing these issues in impressive detail.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Appropriateness of proposed CD-3A LLP items is central to these reviews. While we got the information from separate talks and questions, a sufficiently detailed summary of these items should be up front in the plenary presentation.</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Presenting a summary of policies regarding ESH and Q for detectors (particularly for outside vendors, universities, and foreign entities) upfront in the plenary session would alleviate concerns from reviewers in a timely manner.</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There are several possible in-kind contributions that could significantly, and positively impact the project, if successful.  One is the NSF proposal which, if approved, will cover the costs of the backwards EM calorimeter including the PbWO4 purchase. There is also a possibility of in-kind contribution for the detector solenoid.</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Upfront discussion of risks of R&amp;D not coming to a favorable conclusion, and mitigation plans in this case, should be more clearly documented and presented. Where appropriate, for example for the tracking detector, more detailed plans should be developed.</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Since </a:t>
            </a:r>
            <a:r>
              <a:rPr lang="en-US" sz="1400" dirty="0" err="1">
                <a:latin typeface="Arial" panose="020B0604020202020204" pitchFamily="34" charset="0"/>
                <a:cs typeface="Arial" panose="020B0604020202020204" pitchFamily="34" charset="0"/>
              </a:rPr>
              <a:t>Astropix</a:t>
            </a:r>
            <a:r>
              <a:rPr lang="en-US" sz="1400" dirty="0">
                <a:latin typeface="Arial" panose="020B0604020202020204" pitchFamily="34" charset="0"/>
                <a:cs typeface="Arial" panose="020B0604020202020204" pitchFamily="34" charset="0"/>
              </a:rPr>
              <a:t> production for the EM calorimeter is probably the largest silicon detector production for EIC, and one of the largest in the field, there should be more detail about its organization, planning and production in the subdetector presentation.</a:t>
            </a:r>
          </a:p>
          <a:p>
            <a:pPr>
              <a:spcAft>
                <a:spcPts val="600"/>
              </a:spcAft>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79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91949A-465D-D04F-81F0-5DE969DAAF3C}"/>
              </a:ext>
            </a:extLst>
          </p:cNvPr>
          <p:cNvSpPr>
            <a:spLocks noGrp="1"/>
          </p:cNvSpPr>
          <p:nvPr>
            <p:ph type="sldNum" sz="quarter" idx="12"/>
          </p:nvPr>
        </p:nvSpPr>
        <p:spPr/>
        <p:txBody>
          <a:bodyPr/>
          <a:lstStyle/>
          <a:p>
            <a:fld id="{893C5830-40F3-F04E-B2E3-10E6672BA8FF}" type="slidenum">
              <a:rPr lang="en-US" smtClean="0"/>
              <a:pPr/>
              <a:t>7</a:t>
            </a:fld>
            <a:endParaRPr lang="en-US"/>
          </a:p>
        </p:txBody>
      </p:sp>
      <p:sp>
        <p:nvSpPr>
          <p:cNvPr id="4" name="Title 3">
            <a:extLst>
              <a:ext uri="{FF2B5EF4-FFF2-40B4-BE49-F238E27FC236}">
                <a16:creationId xmlns:a16="http://schemas.microsoft.com/office/drawing/2014/main" id="{8C347FD0-FEF4-9A4B-9868-B20545C2DF6C}"/>
              </a:ext>
            </a:extLst>
          </p:cNvPr>
          <p:cNvSpPr>
            <a:spLocks noGrp="1"/>
          </p:cNvSpPr>
          <p:nvPr>
            <p:ph type="title"/>
          </p:nvPr>
        </p:nvSpPr>
        <p:spPr>
          <a:xfrm>
            <a:off x="0" y="1"/>
            <a:ext cx="9144000" cy="494190"/>
          </a:xfrm>
        </p:spPr>
        <p:txBody>
          <a:bodyPr>
            <a:noAutofit/>
          </a:bodyPr>
          <a:lstStyle/>
          <a:p>
            <a:r>
              <a:rPr lang="en-US" sz="2800" dirty="0"/>
              <a:t>CD-3A Director’s Review – SC-3 Detector System</a:t>
            </a:r>
          </a:p>
        </p:txBody>
      </p:sp>
      <p:sp>
        <p:nvSpPr>
          <p:cNvPr id="5" name="TextBox 4">
            <a:extLst>
              <a:ext uri="{FF2B5EF4-FFF2-40B4-BE49-F238E27FC236}">
                <a16:creationId xmlns:a16="http://schemas.microsoft.com/office/drawing/2014/main" id="{08C4AB70-8270-4A07-895F-377E4ADC6104}"/>
              </a:ext>
            </a:extLst>
          </p:cNvPr>
          <p:cNvSpPr txBox="1"/>
          <p:nvPr/>
        </p:nvSpPr>
        <p:spPr>
          <a:xfrm>
            <a:off x="284086" y="630315"/>
            <a:ext cx="8241052" cy="5970865"/>
          </a:xfrm>
          <a:prstGeom prst="rect">
            <a:avLst/>
          </a:prstGeom>
          <a:noFill/>
        </p:spPr>
        <p:txBody>
          <a:bodyPr wrap="square" rtlCol="0">
            <a:spAutoFit/>
          </a:bodyPr>
          <a:lstStyle/>
          <a:p>
            <a:pPr>
              <a:spcAft>
                <a:spcPts val="600"/>
              </a:spcAft>
            </a:pPr>
            <a:r>
              <a:rPr lang="en-US" sz="1400" b="1" dirty="0">
                <a:latin typeface="Arial" panose="020B0604020202020204" pitchFamily="34" charset="0"/>
                <a:cs typeface="Arial" panose="020B0604020202020204" pitchFamily="34" charset="0"/>
              </a:rPr>
              <a:t>Comments - continued:  </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An overarching concern is the oversight of production yield and the distribution of key parameters for certain components over a large-scale production. These factors will need to be adequately accounted for in the project planning and management before CD-2.</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Based on the presentations made during this review, it remains unclear whether the process of selecting components and transitioning from the research and development phase to production includes the validation of a substantial system prototype for all components. Full chain tests for subdetectors should encompass all final components, enabling an assessment of whether these components meet the requirements not only in isolation but also in terms of their integration and overall system performance.</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magnet LLP is ready to go forward.  After CD-3A approval, before the solicitation, the recommendations of the Solenoid Magnet Final Design Review should be implemented.</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LLP items for the detectors are ready to go forward.  Presentation can be improved as described elsewhere in these comments.</a:t>
            </a:r>
          </a:p>
          <a:p>
            <a:pPr marL="285750" indent="-285750">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a:p>
            <a:pPr>
              <a:spcAft>
                <a:spcPts val="600"/>
              </a:spcAft>
            </a:pPr>
            <a:r>
              <a:rPr lang="en-US" sz="1400" b="1" dirty="0">
                <a:latin typeface="Arial" panose="020B0604020202020204" pitchFamily="34" charset="0"/>
                <a:cs typeface="Arial" panose="020B0604020202020204" pitchFamily="34" charset="0"/>
              </a:rPr>
              <a:t>Recommendations:</a:t>
            </a:r>
          </a:p>
          <a:p>
            <a:pPr marL="28575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Quantify (time, cost, performance) and document, before CD-2, mitigation plans for the possibility that some R&amp;D components will not meet expectations.</a:t>
            </a:r>
          </a:p>
          <a:p>
            <a:pPr marL="285750" indent="-285750">
              <a:spcAft>
                <a:spcPts val="600"/>
              </a:spcAft>
              <a:buFont typeface="Arial" panose="020B0604020202020204" pitchFamily="34" charset="0"/>
              <a:buChar char="•"/>
            </a:pPr>
            <a:r>
              <a:rPr lang="en-US" sz="1400" dirty="0">
                <a:solidFill>
                  <a:srgbClr val="0000FF"/>
                </a:solidFill>
                <a:latin typeface="Arial" panose="020B0604020202020204" pitchFamily="34" charset="0"/>
                <a:cs typeface="Arial" panose="020B0604020202020204" pitchFamily="34" charset="0"/>
              </a:rPr>
              <a:t>Proceed to CD-3A.</a:t>
            </a:r>
          </a:p>
          <a:p>
            <a:pPr>
              <a:spcAft>
                <a:spcPts val="600"/>
              </a:spcAft>
            </a:pPr>
            <a:endParaRPr lang="en-US"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spcAft>
                <a:spcPts val="600"/>
              </a:spcAft>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03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A90C-0AF3-744B-AC0F-6F0CE14AC3AA}"/>
              </a:ext>
            </a:extLst>
          </p:cNvPr>
          <p:cNvSpPr>
            <a:spLocks noGrp="1"/>
          </p:cNvSpPr>
          <p:nvPr>
            <p:ph type="title"/>
          </p:nvPr>
        </p:nvSpPr>
        <p:spPr>
          <a:xfrm>
            <a:off x="0" y="0"/>
            <a:ext cx="9144000" cy="538843"/>
          </a:xfrm>
        </p:spPr>
        <p:txBody>
          <a:bodyPr>
            <a:normAutofit/>
          </a:bodyPr>
          <a:lstStyle/>
          <a:p>
            <a:r>
              <a:rPr lang="en-US" sz="2800" dirty="0"/>
              <a:t>CD-3A Director’s Review – SC-3 Detector System</a:t>
            </a:r>
          </a:p>
        </p:txBody>
      </p:sp>
      <p:sp>
        <p:nvSpPr>
          <p:cNvPr id="3" name="Slide Number Placeholder 2">
            <a:extLst>
              <a:ext uri="{FF2B5EF4-FFF2-40B4-BE49-F238E27FC236}">
                <a16:creationId xmlns:a16="http://schemas.microsoft.com/office/drawing/2014/main" id="{772149F6-61B4-CA42-9A16-F66C4BA02A13}"/>
              </a:ext>
            </a:extLst>
          </p:cNvPr>
          <p:cNvSpPr>
            <a:spLocks noGrp="1"/>
          </p:cNvSpPr>
          <p:nvPr>
            <p:ph type="sldNum" sz="quarter" idx="12"/>
          </p:nvPr>
        </p:nvSpPr>
        <p:spPr/>
        <p:txBody>
          <a:bodyPr/>
          <a:lstStyle/>
          <a:p>
            <a:fld id="{893C5830-40F3-F04E-B2E3-10E6672BA8FF}" type="slidenum">
              <a:rPr lang="en-US" smtClean="0"/>
              <a:t>8</a:t>
            </a:fld>
            <a:endParaRPr lang="en-US" dirty="0"/>
          </a:p>
        </p:txBody>
      </p:sp>
      <p:sp>
        <p:nvSpPr>
          <p:cNvPr id="4" name="TextBox 3">
            <a:extLst>
              <a:ext uri="{FF2B5EF4-FFF2-40B4-BE49-F238E27FC236}">
                <a16:creationId xmlns:a16="http://schemas.microsoft.com/office/drawing/2014/main" id="{FD089C98-2E1B-4544-A926-B0A569EFF38D}"/>
              </a:ext>
            </a:extLst>
          </p:cNvPr>
          <p:cNvSpPr txBox="1"/>
          <p:nvPr/>
        </p:nvSpPr>
        <p:spPr>
          <a:xfrm>
            <a:off x="0" y="522514"/>
            <a:ext cx="8768442" cy="5539978"/>
          </a:xfrm>
          <a:prstGeom prst="rect">
            <a:avLst/>
          </a:prstGeom>
          <a:noFill/>
        </p:spPr>
        <p:txBody>
          <a:bodyPr wrap="square" rtlCol="0">
            <a:spAutoFit/>
          </a:bodyPr>
          <a:lstStyle/>
          <a:p>
            <a:pPr>
              <a:spcAft>
                <a:spcPts val="600"/>
              </a:spcAft>
            </a:pPr>
            <a:r>
              <a:rPr lang="en-US" dirty="0">
                <a:latin typeface="Arial" panose="020B0604020202020204" pitchFamily="34" charset="0"/>
                <a:cs typeface="Arial" panose="020B0604020202020204" pitchFamily="34" charset="0"/>
              </a:rPr>
              <a:t>We do need to urgently follow up on the following comment</a:t>
            </a:r>
          </a:p>
          <a:p>
            <a:pPr lvl="1">
              <a:spcAft>
                <a:spcPts val="600"/>
              </a:spcAft>
            </a:pPr>
            <a:r>
              <a:rPr lang="en-US" sz="1400" dirty="0">
                <a:latin typeface="Arial" panose="020B0604020202020204" pitchFamily="34" charset="0"/>
                <a:cs typeface="Arial" panose="020B0604020202020204" pitchFamily="34" charset="0"/>
              </a:rPr>
              <a:t>“Upfront discussion of risks of R&amp;D not coming to a favorable conclusion, and mitigation plans in this case, should be more clearly documented and presented. Where appropriate, for example for the tracking detector, more detailed plans should be developed.”</a:t>
            </a:r>
          </a:p>
          <a:p>
            <a:pPr>
              <a:spcAft>
                <a:spcPts val="600"/>
              </a:spcAft>
            </a:pPr>
            <a:r>
              <a:rPr lang="en-US" dirty="0">
                <a:latin typeface="Arial" panose="020B0604020202020204" pitchFamily="34" charset="0"/>
                <a:cs typeface="Arial" panose="020B0604020202020204" pitchFamily="34" charset="0"/>
              </a:rPr>
              <a:t>for the CD-3A review in November</a:t>
            </a:r>
          </a:p>
          <a:p>
            <a:pPr>
              <a:spcAft>
                <a:spcPts val="600"/>
              </a:spcAft>
            </a:pPr>
            <a:r>
              <a:rPr lang="en-US" dirty="0">
                <a:solidFill>
                  <a:srgbClr val="0000FF"/>
                </a:solidFill>
                <a:latin typeface="Arial" panose="020B0604020202020204" pitchFamily="34" charset="0"/>
                <a:cs typeface="Arial" panose="020B0604020202020204" pitchFamily="34" charset="0"/>
                <a:sym typeface="Wingdings" pitchFamily="2" charset="2"/>
              </a:rPr>
              <a:t></a:t>
            </a:r>
            <a:r>
              <a:rPr lang="en-US" dirty="0">
                <a:latin typeface="Arial" panose="020B0604020202020204" pitchFamily="34" charset="0"/>
                <a:cs typeface="Arial" panose="020B0604020202020204" pitchFamily="34" charset="0"/>
                <a:sym typeface="Wingdings" pitchFamily="2" charset="2"/>
              </a:rPr>
              <a:t> We started discussion with </a:t>
            </a:r>
            <a:r>
              <a:rPr lang="en-US" dirty="0" err="1">
                <a:latin typeface="Arial" panose="020B0604020202020204" pitchFamily="34" charset="0"/>
                <a:cs typeface="Arial" panose="020B0604020202020204" pitchFamily="34" charset="0"/>
                <a:sym typeface="Wingdings" pitchFamily="2" charset="2"/>
              </a:rPr>
              <a:t>ePIC</a:t>
            </a:r>
            <a:r>
              <a:rPr lang="en-US" dirty="0">
                <a:latin typeface="Arial" panose="020B0604020202020204" pitchFamily="34" charset="0"/>
                <a:cs typeface="Arial" panose="020B0604020202020204" pitchFamily="34" charset="0"/>
                <a:sym typeface="Wingdings" pitchFamily="2" charset="2"/>
              </a:rPr>
              <a:t> tracking WG conveners &amp; tracking DSCs</a:t>
            </a:r>
          </a:p>
          <a:p>
            <a:pPr>
              <a:spcAft>
                <a:spcPts val="600"/>
              </a:spcAft>
            </a:pPr>
            <a:r>
              <a:rPr lang="en-US" dirty="0">
                <a:solidFill>
                  <a:srgbClr val="0000FF"/>
                </a:solidFill>
                <a:latin typeface="Arial" panose="020B0604020202020204" pitchFamily="34" charset="0"/>
                <a:cs typeface="Arial" panose="020B0604020202020204" pitchFamily="34" charset="0"/>
                <a:sym typeface="Wingdings" pitchFamily="2" charset="2"/>
              </a:rPr>
              <a:t></a:t>
            </a:r>
            <a:r>
              <a:rPr lang="en-US" dirty="0">
                <a:latin typeface="Arial" panose="020B0604020202020204" pitchFamily="34" charset="0"/>
                <a:cs typeface="Arial" panose="020B0604020202020204" pitchFamily="34" charset="0"/>
                <a:sym typeface="Wingdings" pitchFamily="2" charset="2"/>
              </a:rPr>
              <a:t> Remember that this is </a:t>
            </a:r>
            <a:r>
              <a:rPr lang="en-US" dirty="0">
                <a:solidFill>
                  <a:srgbClr val="FF0000"/>
                </a:solidFill>
                <a:latin typeface="Arial" panose="020B0604020202020204" pitchFamily="34" charset="0"/>
                <a:cs typeface="Arial" panose="020B0604020202020204" pitchFamily="34" charset="0"/>
                <a:sym typeface="Wingdings" pitchFamily="2" charset="2"/>
              </a:rPr>
              <a:t>ONLY</a:t>
            </a:r>
            <a:r>
              <a:rPr lang="en-US" dirty="0">
                <a:latin typeface="Arial" panose="020B0604020202020204" pitchFamily="34" charset="0"/>
                <a:cs typeface="Arial" panose="020B0604020202020204" pitchFamily="34" charset="0"/>
                <a:sym typeface="Wingdings" pitchFamily="2" charset="2"/>
              </a:rPr>
              <a:t> a mitigation plan (a what-if scenario)</a:t>
            </a:r>
          </a:p>
          <a:p>
            <a:pPr>
              <a:spcAft>
                <a:spcPts val="600"/>
              </a:spcAft>
            </a:pPr>
            <a:r>
              <a:rPr lang="en-US" dirty="0">
                <a:solidFill>
                  <a:srgbClr val="0000FF"/>
                </a:solidFill>
                <a:latin typeface="Arial" panose="020B0604020202020204" pitchFamily="34" charset="0"/>
                <a:cs typeface="Arial" panose="020B0604020202020204" pitchFamily="34" charset="0"/>
                <a:sym typeface="Wingdings" pitchFamily="2" charset="2"/>
              </a:rPr>
              <a:t></a:t>
            </a:r>
            <a:r>
              <a:rPr lang="en-US" dirty="0">
                <a:latin typeface="Arial" panose="020B0604020202020204" pitchFamily="34" charset="0"/>
                <a:cs typeface="Arial" panose="020B0604020202020204" pitchFamily="34" charset="0"/>
                <a:sym typeface="Wingdings" pitchFamily="2" charset="2"/>
              </a:rPr>
              <a:t> There is </a:t>
            </a:r>
            <a:r>
              <a:rPr lang="en-US" dirty="0">
                <a:solidFill>
                  <a:srgbClr val="0000FF"/>
                </a:solidFill>
                <a:latin typeface="Arial" panose="020B0604020202020204" pitchFamily="34" charset="0"/>
                <a:cs typeface="Arial" panose="020B0604020202020204" pitchFamily="34" charset="0"/>
                <a:sym typeface="Wingdings" pitchFamily="2" charset="2"/>
              </a:rPr>
              <a:t>NO</a:t>
            </a:r>
            <a:r>
              <a:rPr lang="en-US" dirty="0">
                <a:latin typeface="Arial" panose="020B0604020202020204" pitchFamily="34" charset="0"/>
                <a:cs typeface="Arial" panose="020B0604020202020204" pitchFamily="34" charset="0"/>
                <a:sym typeface="Wingdings" pitchFamily="2" charset="2"/>
              </a:rPr>
              <a:t> change to the current baseline layout of the tracker</a:t>
            </a:r>
          </a:p>
          <a:p>
            <a:pPr>
              <a:spcAft>
                <a:spcPts val="600"/>
              </a:spcAft>
            </a:pPr>
            <a:endParaRPr lang="en-US" dirty="0">
              <a:latin typeface="Arial" panose="020B0604020202020204" pitchFamily="34" charset="0"/>
              <a:cs typeface="Arial" panose="020B0604020202020204" pitchFamily="34" charset="0"/>
              <a:sym typeface="Wingdings" pitchFamily="2" charset="2"/>
            </a:endParaRPr>
          </a:p>
          <a:p>
            <a:pPr>
              <a:spcAft>
                <a:spcPts val="600"/>
              </a:spcAft>
            </a:pPr>
            <a:r>
              <a:rPr lang="en-US" dirty="0">
                <a:solidFill>
                  <a:srgbClr val="0000FF"/>
                </a:solidFill>
                <a:latin typeface="Arial" panose="020B0604020202020204" pitchFamily="34" charset="0"/>
                <a:cs typeface="Arial" panose="020B0604020202020204" pitchFamily="34" charset="0"/>
                <a:sym typeface="Wingdings" pitchFamily="2" charset="2"/>
              </a:rPr>
              <a:t>Further Timeline:</a:t>
            </a:r>
          </a:p>
          <a:p>
            <a:pPr>
              <a:spcAft>
                <a:spcPts val="600"/>
              </a:spcAft>
            </a:pPr>
            <a:r>
              <a:rPr lang="en-US" dirty="0">
                <a:latin typeface="Arial" panose="020B0604020202020204" pitchFamily="34" charset="0"/>
                <a:cs typeface="Arial" panose="020B0604020202020204" pitchFamily="34" charset="0"/>
                <a:sym typeface="Wingdings" pitchFamily="2" charset="2"/>
              </a:rPr>
              <a:t>Thursday 26</a:t>
            </a:r>
            <a:r>
              <a:rPr lang="en-US" baseline="30000" dirty="0">
                <a:latin typeface="Arial" panose="020B0604020202020204" pitchFamily="34" charset="0"/>
                <a:cs typeface="Arial" panose="020B0604020202020204" pitchFamily="34" charset="0"/>
                <a:sym typeface="Wingdings" pitchFamily="2" charset="2"/>
              </a:rPr>
              <a:t>th</a:t>
            </a:r>
            <a:r>
              <a:rPr lang="en-US" dirty="0">
                <a:latin typeface="Arial" panose="020B0604020202020204" pitchFamily="34" charset="0"/>
                <a:cs typeface="Arial" panose="020B0604020202020204" pitchFamily="34" charset="0"/>
                <a:sym typeface="Wingdings" pitchFamily="2" charset="2"/>
              </a:rPr>
              <a:t> Tracking WG meeting first discussion of a possible backup solution and timeline to possible branching points.</a:t>
            </a:r>
          </a:p>
          <a:p>
            <a:pPr>
              <a:spcAft>
                <a:spcPts val="600"/>
              </a:spcAft>
            </a:pPr>
            <a:r>
              <a:rPr lang="en-US" dirty="0">
                <a:latin typeface="Arial" panose="020B0604020202020204" pitchFamily="34" charset="0"/>
                <a:cs typeface="Arial" panose="020B0604020202020204" pitchFamily="34" charset="0"/>
                <a:sym typeface="Wingdings" pitchFamily="2" charset="2"/>
              </a:rPr>
              <a:t>Monday 30</a:t>
            </a:r>
            <a:r>
              <a:rPr lang="en-US" baseline="30000" dirty="0">
                <a:latin typeface="Arial" panose="020B0604020202020204" pitchFamily="34" charset="0"/>
                <a:cs typeface="Arial" panose="020B0604020202020204" pitchFamily="34" charset="0"/>
                <a:sym typeface="Wingdings" pitchFamily="2" charset="2"/>
              </a:rPr>
              <a:t>th</a:t>
            </a:r>
            <a:r>
              <a:rPr lang="en-US" dirty="0">
                <a:latin typeface="Arial" panose="020B0604020202020204" pitchFamily="34" charset="0"/>
                <a:cs typeface="Arial" panose="020B0604020202020204" pitchFamily="34" charset="0"/>
                <a:sym typeface="Wingdings" pitchFamily="2" charset="2"/>
              </a:rPr>
              <a:t>  Discussion in TIC meeting</a:t>
            </a:r>
          </a:p>
          <a:p>
            <a:pPr>
              <a:spcAft>
                <a:spcPts val="600"/>
              </a:spcAft>
            </a:pPr>
            <a:r>
              <a:rPr lang="en-US" dirty="0">
                <a:latin typeface="Arial" panose="020B0604020202020204" pitchFamily="34" charset="0"/>
                <a:cs typeface="Arial" panose="020B0604020202020204" pitchFamily="34" charset="0"/>
                <a:sym typeface="Wingdings" pitchFamily="2" charset="2"/>
              </a:rPr>
              <a:t>Follow up meetings as needed</a:t>
            </a:r>
          </a:p>
          <a:p>
            <a:pPr>
              <a:spcAft>
                <a:spcPts val="600"/>
              </a:spcAft>
            </a:pPr>
            <a:endParaRPr lang="en-US" dirty="0">
              <a:latin typeface="Arial" panose="020B0604020202020204" pitchFamily="34" charset="0"/>
              <a:cs typeface="Arial" panose="020B0604020202020204" pitchFamily="34" charset="0"/>
              <a:sym typeface="Wingdings" pitchFamily="2" charset="2"/>
            </a:endParaRPr>
          </a:p>
          <a:p>
            <a:pPr algn="ctr">
              <a:spcAft>
                <a:spcPts val="600"/>
              </a:spcAft>
            </a:pPr>
            <a:r>
              <a:rPr lang="en-US" b="1" dirty="0">
                <a:latin typeface="Arial" panose="020B0604020202020204" pitchFamily="34" charset="0"/>
                <a:cs typeface="Arial" panose="020B0604020202020204" pitchFamily="34" charset="0"/>
                <a:sym typeface="Wingdings" pitchFamily="2" charset="2"/>
              </a:rPr>
              <a:t>This is not a new topic – remember the summary of the CERN visit in April 2023 by </a:t>
            </a:r>
            <a:r>
              <a:rPr lang="en-US" b="1" dirty="0" err="1">
                <a:latin typeface="Arial" panose="020B0604020202020204" pitchFamily="34" charset="0"/>
                <a:cs typeface="Arial" panose="020B0604020202020204" pitchFamily="34" charset="0"/>
                <a:sym typeface="Wingdings" pitchFamily="2" charset="2"/>
              </a:rPr>
              <a:t>ePIC</a:t>
            </a:r>
            <a:r>
              <a:rPr lang="en-US" b="1" dirty="0">
                <a:latin typeface="Arial" panose="020B0604020202020204" pitchFamily="34" charset="0"/>
                <a:cs typeface="Arial" panose="020B0604020202020204" pitchFamily="34" charset="0"/>
                <a:sym typeface="Wingdings" pitchFamily="2" charset="2"/>
              </a:rPr>
              <a:t> leadership, Si tracking proponents, and project leadership</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05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DBD965-557C-0E98-71ED-A0B1499DC5E0}"/>
              </a:ext>
            </a:extLst>
          </p:cNvPr>
          <p:cNvSpPr>
            <a:spLocks noGrp="1"/>
          </p:cNvSpPr>
          <p:nvPr>
            <p:ph type="sldNum" sz="quarter" idx="12"/>
          </p:nvPr>
        </p:nvSpPr>
        <p:spPr/>
        <p:txBody>
          <a:bodyPr/>
          <a:lstStyle/>
          <a:p>
            <a:fld id="{893C5830-40F3-F04E-B2E3-10E6672BA8FF}" type="slidenum">
              <a:rPr lang="en-US" smtClean="0"/>
              <a:pPr/>
              <a:t>9</a:t>
            </a:fld>
            <a:endParaRPr lang="en-US"/>
          </a:p>
        </p:txBody>
      </p:sp>
      <p:sp>
        <p:nvSpPr>
          <p:cNvPr id="3" name="Title 2">
            <a:extLst>
              <a:ext uri="{FF2B5EF4-FFF2-40B4-BE49-F238E27FC236}">
                <a16:creationId xmlns:a16="http://schemas.microsoft.com/office/drawing/2014/main" id="{CAE0B1EB-3B15-BBC6-6553-72C74875468B}"/>
              </a:ext>
            </a:extLst>
          </p:cNvPr>
          <p:cNvSpPr>
            <a:spLocks noGrp="1"/>
          </p:cNvSpPr>
          <p:nvPr>
            <p:ph type="title"/>
          </p:nvPr>
        </p:nvSpPr>
        <p:spPr>
          <a:xfrm>
            <a:off x="-1" y="0"/>
            <a:ext cx="9318662" cy="606175"/>
          </a:xfrm>
        </p:spPr>
        <p:txBody>
          <a:bodyPr>
            <a:normAutofit fontScale="90000"/>
          </a:bodyPr>
          <a:lstStyle/>
          <a:p>
            <a:r>
              <a:rPr lang="en-US" dirty="0"/>
              <a:t>Summary on ITS-3 ALICE –EIC </a:t>
            </a:r>
            <a:r>
              <a:rPr lang="en-US" dirty="0" err="1"/>
              <a:t>SiC</a:t>
            </a:r>
            <a:endParaRPr lang="en-GB" dirty="0"/>
          </a:p>
        </p:txBody>
      </p:sp>
      <p:sp>
        <p:nvSpPr>
          <p:cNvPr id="4" name="TextBox 3">
            <a:extLst>
              <a:ext uri="{FF2B5EF4-FFF2-40B4-BE49-F238E27FC236}">
                <a16:creationId xmlns:a16="http://schemas.microsoft.com/office/drawing/2014/main" id="{4AFC993E-7622-B6A0-3B0C-E76C1952CF06}"/>
              </a:ext>
            </a:extLst>
          </p:cNvPr>
          <p:cNvSpPr txBox="1"/>
          <p:nvPr/>
        </p:nvSpPr>
        <p:spPr>
          <a:xfrm>
            <a:off x="0" y="647067"/>
            <a:ext cx="9144000" cy="5616922"/>
          </a:xfrm>
          <a:prstGeom prst="rect">
            <a:avLst/>
          </a:prstGeom>
          <a:noFill/>
        </p:spPr>
        <p:txBody>
          <a:bodyPr wrap="square" rtlCol="0">
            <a:spAutoFit/>
          </a:bodyPr>
          <a:lstStyle/>
          <a:p>
            <a:pPr algn="l">
              <a:spcAft>
                <a:spcPts val="600"/>
              </a:spcAft>
              <a:buClr>
                <a:srgbClr val="0000FF"/>
              </a:buClr>
            </a:pPr>
            <a:r>
              <a:rPr lang="en-US" dirty="0">
                <a:solidFill>
                  <a:srgbClr val="0000FF"/>
                </a:solidFill>
              </a:rPr>
              <a:t>Overall a very positive and successful meeting </a:t>
            </a:r>
            <a:r>
              <a:rPr lang="en-US" dirty="0">
                <a:solidFill>
                  <a:srgbClr val="0000FF"/>
                </a:solidFill>
                <a:sym typeface="Wingdings" pitchFamily="2" charset="2"/>
              </a:rPr>
              <a:t> </a:t>
            </a:r>
            <a:r>
              <a:rPr lang="en-US" dirty="0">
                <a:solidFill>
                  <a:srgbClr val="0000FF"/>
                </a:solidFill>
              </a:rPr>
              <a:t>clear goal to cooperate as much as possible in boundary conditions.</a:t>
            </a:r>
          </a:p>
          <a:p>
            <a:pPr algn="l">
              <a:spcAft>
                <a:spcPts val="600"/>
              </a:spcAft>
            </a:pPr>
            <a:r>
              <a:rPr lang="en-US" dirty="0">
                <a:solidFill>
                  <a:srgbClr val="0000FF"/>
                </a:solidFill>
              </a:rPr>
              <a:t>Main lessons learned and next steps</a:t>
            </a:r>
            <a:endParaRPr lang="en-US" dirty="0"/>
          </a:p>
          <a:p>
            <a:pPr marL="285750" indent="-285750" algn="l">
              <a:spcAft>
                <a:spcPts val="600"/>
              </a:spcAft>
              <a:buFont typeface="Arial" panose="020B0604020202020204" pitchFamily="34" charset="0"/>
              <a:buChar char="•"/>
            </a:pPr>
            <a:r>
              <a:rPr lang="en-GB" dirty="0">
                <a:effectLst/>
              </a:rPr>
              <a:t>ITS3 open to sharing their sensor design with </a:t>
            </a:r>
            <a:r>
              <a:rPr lang="en-GB" dirty="0"/>
              <a:t>EIC </a:t>
            </a:r>
            <a:r>
              <a:rPr lang="en-GB" dirty="0">
                <a:solidFill>
                  <a:srgbClr val="0000FF"/>
                </a:solidFill>
                <a:sym typeface="Wingdings" pitchFamily="2" charset="2"/>
              </a:rPr>
              <a:t></a:t>
            </a:r>
            <a:r>
              <a:rPr lang="en-GB" dirty="0">
                <a:effectLst/>
              </a:rPr>
              <a:t> necessary agreements will need to be put in place in the next month.</a:t>
            </a:r>
          </a:p>
          <a:p>
            <a:pPr marL="285750" indent="-285750">
              <a:spcAft>
                <a:spcPts val="600"/>
              </a:spcAft>
              <a:buFont typeface="Arial" panose="020B0604020202020204" pitchFamily="34" charset="0"/>
              <a:buChar char="•"/>
            </a:pPr>
            <a:r>
              <a:rPr lang="en-GB" dirty="0">
                <a:effectLst/>
              </a:rPr>
              <a:t>ITS3 development made significant progress </a:t>
            </a:r>
            <a:r>
              <a:rPr lang="en-GB" dirty="0">
                <a:solidFill>
                  <a:srgbClr val="0000FF"/>
                </a:solidFill>
                <a:sym typeface="Wingdings" pitchFamily="2" charset="2"/>
              </a:rPr>
              <a:t></a:t>
            </a:r>
            <a:r>
              <a:rPr lang="en-GB" dirty="0">
                <a:effectLst/>
              </a:rPr>
              <a:t> received a lot of critical technical information </a:t>
            </a:r>
            <a:r>
              <a:rPr lang="en-GB" dirty="0"/>
              <a:t>to</a:t>
            </a:r>
            <a:r>
              <a:rPr lang="en-GB" dirty="0">
                <a:effectLst/>
              </a:rPr>
              <a:t> guide the next steps in R&amp;D </a:t>
            </a:r>
            <a:r>
              <a:rPr lang="en-US" dirty="0"/>
              <a:t>for both sensor and system design/integration of the </a:t>
            </a:r>
            <a:r>
              <a:rPr lang="en-US" dirty="0" err="1"/>
              <a:t>ePIC</a:t>
            </a:r>
            <a:r>
              <a:rPr lang="en-US" dirty="0"/>
              <a:t> SVT</a:t>
            </a:r>
            <a:endParaRPr lang="en-GB" dirty="0">
              <a:effectLst/>
            </a:endParaRPr>
          </a:p>
          <a:p>
            <a:pPr marL="285750" indent="-285750">
              <a:spcAft>
                <a:spcPts val="600"/>
              </a:spcAft>
              <a:buFont typeface="Arial" panose="020B0604020202020204" pitchFamily="34" charset="0"/>
              <a:buChar char="•"/>
            </a:pPr>
            <a:r>
              <a:rPr lang="en-GB" dirty="0"/>
              <a:t>but there remains still some risk in the ITS development </a:t>
            </a:r>
            <a:r>
              <a:rPr lang="en-GB" dirty="0">
                <a:solidFill>
                  <a:srgbClr val="0000FF"/>
                </a:solidFill>
                <a:sym typeface="Wingdings" pitchFamily="2" charset="2"/>
              </a:rPr>
              <a:t></a:t>
            </a:r>
            <a:r>
              <a:rPr lang="en-GB" dirty="0">
                <a:sym typeface="Wingdings" pitchFamily="2" charset="2"/>
              </a:rPr>
              <a:t> </a:t>
            </a:r>
            <a:r>
              <a:rPr lang="en-GB" dirty="0"/>
              <a:t>ALICE team</a:t>
            </a:r>
            <a:r>
              <a:rPr lang="en-GB" dirty="0">
                <a:effectLst/>
              </a:rPr>
              <a:t> will need to remain focused on their requirements and timeline challenges </a:t>
            </a:r>
          </a:p>
          <a:p>
            <a:r>
              <a:rPr lang="en-GB" dirty="0"/>
              <a:t>      </a:t>
            </a:r>
            <a:r>
              <a:rPr lang="en-GB" dirty="0">
                <a:solidFill>
                  <a:srgbClr val="0000FF"/>
                </a:solidFill>
                <a:sym typeface="Wingdings" pitchFamily="2" charset="2"/>
              </a:rPr>
              <a:t></a:t>
            </a:r>
            <a:r>
              <a:rPr lang="en-GB" dirty="0">
                <a:sym typeface="Wingdings" pitchFamily="2" charset="2"/>
              </a:rPr>
              <a:t> </a:t>
            </a:r>
            <a:r>
              <a:rPr lang="en-US" dirty="0"/>
              <a:t>ITS3 welcomes/seeks partnership in development with EIC designers contributing to ITS3</a:t>
            </a:r>
          </a:p>
          <a:p>
            <a:pPr>
              <a:spcAft>
                <a:spcPts val="600"/>
              </a:spcAft>
            </a:pPr>
            <a:r>
              <a:rPr lang="en-US" dirty="0">
                <a:sym typeface="Wingdings" pitchFamily="2" charset="2"/>
              </a:rPr>
              <a:t>      </a:t>
            </a:r>
            <a:r>
              <a:rPr lang="en-US" dirty="0">
                <a:solidFill>
                  <a:srgbClr val="0000FF"/>
                </a:solidFill>
                <a:sym typeface="Wingdings" pitchFamily="2" charset="2"/>
              </a:rPr>
              <a:t></a:t>
            </a:r>
            <a:r>
              <a:rPr lang="en-US" dirty="0">
                <a:sym typeface="Wingdings" pitchFamily="2" charset="2"/>
              </a:rPr>
              <a:t> </a:t>
            </a:r>
            <a:r>
              <a:rPr lang="en-GB" dirty="0"/>
              <a:t>Received extremely valuable input to overall schedule and workforce needs for EIC SVT</a:t>
            </a:r>
          </a:p>
          <a:p>
            <a:r>
              <a:rPr lang="en-GB" dirty="0"/>
              <a:t>           Example: relation between schedule for ITS3 ER2/ER3 submission and evaluation and the      </a:t>
            </a:r>
          </a:p>
          <a:p>
            <a:r>
              <a:rPr lang="en-GB" dirty="0"/>
              <a:t>           EIC/LAS development schedule </a:t>
            </a:r>
            <a:r>
              <a:rPr lang="en-GB" dirty="0">
                <a:solidFill>
                  <a:srgbClr val="0000FF"/>
                </a:solidFill>
                <a:sym typeface="Wingdings" pitchFamily="2" charset="2"/>
              </a:rPr>
              <a:t></a:t>
            </a:r>
            <a:r>
              <a:rPr lang="en-GB" dirty="0">
                <a:sym typeface="Wingdings" pitchFamily="2" charset="2"/>
              </a:rPr>
              <a:t> adjust our schedule to give more </a:t>
            </a:r>
            <a:r>
              <a:rPr lang="en-GB" dirty="0"/>
              <a:t>time for the sensor </a:t>
            </a:r>
          </a:p>
          <a:p>
            <a:r>
              <a:rPr lang="en-GB" dirty="0"/>
              <a:t>           modifications and the schedule and integrate lessons learnt from ITS3</a:t>
            </a:r>
          </a:p>
          <a:p>
            <a:r>
              <a:rPr lang="en-GB" dirty="0">
                <a:highlight>
                  <a:srgbClr val="FFFF00"/>
                </a:highlight>
              </a:rPr>
              <a:t>      </a:t>
            </a:r>
            <a:r>
              <a:rPr lang="en-GB" dirty="0">
                <a:solidFill>
                  <a:srgbClr val="0000FF"/>
                </a:solidFill>
                <a:highlight>
                  <a:srgbClr val="FFFF00"/>
                </a:highlight>
                <a:sym typeface="Wingdings" pitchFamily="2" charset="2"/>
              </a:rPr>
              <a:t></a:t>
            </a:r>
            <a:r>
              <a:rPr lang="en-GB" dirty="0">
                <a:highlight>
                  <a:srgbClr val="FFFF00"/>
                </a:highlight>
                <a:sym typeface="Wingdings" pitchFamily="2" charset="2"/>
              </a:rPr>
              <a:t> </a:t>
            </a:r>
            <a:r>
              <a:rPr lang="en-GB" dirty="0">
                <a:highlight>
                  <a:srgbClr val="FFFF00"/>
                </a:highlight>
              </a:rPr>
              <a:t>ITS3 suggests we put in place a backup plan as our workforce is still growing, and the    </a:t>
            </a:r>
          </a:p>
          <a:p>
            <a:r>
              <a:rPr lang="en-GB" dirty="0">
                <a:highlight>
                  <a:srgbClr val="FFFF00"/>
                </a:highlight>
              </a:rPr>
              <a:t>            overall EIC SVT schedule is aggressive</a:t>
            </a:r>
            <a:endParaRPr lang="en-GB" dirty="0">
              <a:highlight>
                <a:srgbClr val="FFFF00"/>
              </a:highlight>
              <a:sym typeface="Wingdings" pitchFamily="2" charset="2"/>
            </a:endParaRPr>
          </a:p>
          <a:p>
            <a:pPr marL="285750" indent="-285750" algn="l">
              <a:spcAft>
                <a:spcPts val="600"/>
              </a:spcAft>
              <a:buFont typeface="Arial" panose="020B0604020202020204" pitchFamily="34" charset="0"/>
              <a:buChar char="•"/>
            </a:pPr>
            <a:r>
              <a:rPr lang="en-GB" dirty="0">
                <a:effectLst/>
              </a:rPr>
              <a:t>All the inputs are currently folded in </a:t>
            </a:r>
            <a:r>
              <a:rPr lang="en-GB" dirty="0"/>
              <a:t>an updated plan </a:t>
            </a:r>
            <a:r>
              <a:rPr lang="en-GB" dirty="0">
                <a:effectLst/>
              </a:rPr>
              <a:t>by the EIC SVT team </a:t>
            </a:r>
            <a:endParaRPr lang="en-GB" dirty="0"/>
          </a:p>
          <a:p>
            <a:pPr algn="l">
              <a:spcAft>
                <a:spcPts val="600"/>
              </a:spcAft>
            </a:pPr>
            <a:r>
              <a:rPr lang="en-GB" dirty="0">
                <a:effectLst/>
              </a:rPr>
              <a:t>     Updates will be presented in the respective </a:t>
            </a:r>
            <a:r>
              <a:rPr lang="en-GB" dirty="0" err="1">
                <a:effectLst/>
              </a:rPr>
              <a:t>ePIC</a:t>
            </a:r>
            <a:r>
              <a:rPr lang="en-GB" dirty="0"/>
              <a:t> meetings (TIC &amp; TWG) by the SVT team</a:t>
            </a:r>
            <a:endParaRPr lang="en-GB" dirty="0">
              <a:effectLst/>
            </a:endParaRPr>
          </a:p>
        </p:txBody>
      </p:sp>
      <p:sp>
        <p:nvSpPr>
          <p:cNvPr id="5" name="TextBox 4">
            <a:extLst>
              <a:ext uri="{FF2B5EF4-FFF2-40B4-BE49-F238E27FC236}">
                <a16:creationId xmlns:a16="http://schemas.microsoft.com/office/drawing/2014/main" id="{FDF8828E-3236-400D-8004-FD06698C5C3B}"/>
              </a:ext>
            </a:extLst>
          </p:cNvPr>
          <p:cNvSpPr txBox="1"/>
          <p:nvPr/>
        </p:nvSpPr>
        <p:spPr>
          <a:xfrm>
            <a:off x="5146686" y="1162975"/>
            <a:ext cx="3713004" cy="369332"/>
          </a:xfrm>
          <a:prstGeom prst="rect">
            <a:avLst/>
          </a:prstGeom>
          <a:solidFill>
            <a:srgbClr val="FFFF00"/>
          </a:solidFill>
        </p:spPr>
        <p:txBody>
          <a:bodyPr wrap="none" rtlCol="0">
            <a:spAutoFit/>
          </a:bodyPr>
          <a:lstStyle/>
          <a:p>
            <a:r>
              <a:rPr lang="en-US" dirty="0"/>
              <a:t>From </a:t>
            </a:r>
            <a:r>
              <a:rPr lang="en-US" dirty="0" err="1"/>
              <a:t>ePIC</a:t>
            </a:r>
            <a:r>
              <a:rPr lang="en-US" dirty="0"/>
              <a:t> general meeting of May 11</a:t>
            </a:r>
          </a:p>
        </p:txBody>
      </p:sp>
    </p:spTree>
    <p:extLst>
      <p:ext uri="{BB962C8B-B14F-4D97-AF65-F5344CB8AC3E}">
        <p14:creationId xmlns:p14="http://schemas.microsoft.com/office/powerpoint/2010/main" val="27091653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Standard_0923" id="{51008124-F8D6-574C-BC08-0B5A1C9FAED0}" vid="{3F18F961-D722-A945-945F-51E7E25F59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DBEAD70EAE274A9CB120AA87B60764" ma:contentTypeVersion="8" ma:contentTypeDescription="Create a new document." ma:contentTypeScope="" ma:versionID="33a7afeecd0e21aeec922d0810b20a29">
  <xsd:schema xmlns:xsd="http://www.w3.org/2001/XMLSchema" xmlns:xs="http://www.w3.org/2001/XMLSchema" xmlns:p="http://schemas.microsoft.com/office/2006/metadata/properties" xmlns:ns2="ec2b3955-b7cd-48fd-80d5-fd3efbb6f44b" targetNamespace="http://schemas.microsoft.com/office/2006/metadata/properties" ma:root="true" ma:fieldsID="bdca1b9efceb95fc3541d3a5727325f3" ns2:_="">
    <xsd:import namespace="ec2b3955-b7cd-48fd-80d5-fd3efbb6f44b"/>
    <xsd:element name="properties">
      <xsd:complexType>
        <xsd:sequence>
          <xsd:element name="documentManagement">
            <xsd:complexType>
              <xsd:all>
                <xsd:element ref="ns2:_x0023_" minOccurs="0"/>
                <xsd:element ref="ns2:Presenter_x0028_s_x0029_"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b3955-b7cd-48fd-80d5-fd3efbb6f44b" elementFormDefault="qualified">
    <xsd:import namespace="http://schemas.microsoft.com/office/2006/documentManagement/types"/>
    <xsd:import namespace="http://schemas.microsoft.com/office/infopath/2007/PartnerControls"/>
    <xsd:element name="_x0023_" ma:index="8" nillable="true" ma:displayName="#" ma:internalName="_x0023_">
      <xsd:simpleType>
        <xsd:restriction base="dms:Text">
          <xsd:maxLength value="255"/>
        </xsd:restriction>
      </xsd:simpleType>
    </xsd:element>
    <xsd:element name="Presenter_x0028_s_x0029_" ma:index="9" nillable="true" ma:displayName="Presenter(s)" ma:format="Dropdown" ma:internalName="Presenter_x0028_s_x0029_">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23_ xmlns="ec2b3955-b7cd-48fd-80d5-fd3efbb6f44b" xsi:nil="true"/>
    <Presenter_x0028_s_x0029_ xmlns="ec2b3955-b7cd-48fd-80d5-fd3efbb6f44b">R. Ent / E. Aschenauer</Presenter_x0028_s_x0029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C5E899-D38C-4BB2-B3F7-952490902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b3955-b7cd-48fd-80d5-fd3efbb6f4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E98C05-5760-4FD2-B85E-2A9CB1A90B2B}">
  <ds:schemaRefs>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ec2b3955-b7cd-48fd-80d5-fd3efbb6f44b"/>
    <ds:schemaRef ds:uri="http://www.w3.org/XML/1998/namespace"/>
  </ds:schemaRefs>
</ds:datastoreItem>
</file>

<file path=customXml/itemProps3.xml><?xml version="1.0" encoding="utf-8"?>
<ds:datastoreItem xmlns:ds="http://schemas.openxmlformats.org/officeDocument/2006/customXml" ds:itemID="{9DF5CC8D-D5D4-46AE-BC87-A9F5EE92E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11355</TotalTime>
  <Words>1939</Words>
  <Application>Microsoft Office PowerPoint</Application>
  <PresentationFormat>On-screen Show (4:3)</PresentationFormat>
  <Paragraphs>150</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Courier New</vt:lpstr>
      <vt:lpstr>Wingdings</vt:lpstr>
      <vt:lpstr>Office Theme</vt:lpstr>
      <vt:lpstr>BNL</vt:lpstr>
      <vt:lpstr>EIC Project Update  </vt:lpstr>
      <vt:lpstr>Upcoming Detector-Related Project Meetings</vt:lpstr>
      <vt:lpstr>MARCO Magnet - FDR Recommendations</vt:lpstr>
      <vt:lpstr>Magnet - FDR Committee Conclusions</vt:lpstr>
      <vt:lpstr>CD-3A Director’s Review</vt:lpstr>
      <vt:lpstr>CD-3A Director’s Review – SC-3 Detector System</vt:lpstr>
      <vt:lpstr>CD-3A Director’s Review – SC-3 Detector System</vt:lpstr>
      <vt:lpstr>CD-3A Director’s Review – SC-3 Detector System</vt:lpstr>
      <vt:lpstr>Summary on ITS-3 ALICE –EIC SiC</vt:lpstr>
      <vt:lpstr>Final Layout of Flux Return and HCals </vt:lpstr>
      <vt:lpstr>Final Layout of Flux Return and HCals </vt:lpstr>
      <vt:lpstr>Further Project Updates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for EIC Project Support Division</dc:title>
  <dc:creator>Hatton, Diane</dc:creator>
  <cp:lastModifiedBy>Rolf Ent</cp:lastModifiedBy>
  <cp:revision>605</cp:revision>
  <dcterms:created xsi:type="dcterms:W3CDTF">2020-09-28T13:10:10Z</dcterms:created>
  <dcterms:modified xsi:type="dcterms:W3CDTF">2023-10-20T13:21:51Z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0x0101009BDBEAD70EAE274A9CB120AA87B60764</vt:lpwstr>
  </property>
  <property fmtid="{D5CDD505-2E9C-101B-9397-08002B2CF9AE}" pid="3" name="MediaServiceImageTags">
    <vt:lpwstr/>
  </property>
</Properties>
</file>