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48" r:id="rId1"/>
  </p:sldMasterIdLst>
  <p:notesMasterIdLst>
    <p:notesMasterId r:id="rId7"/>
  </p:notes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FCD745-659F-4412-B4D8-4A3EE07ECE79}">
          <p14:sldIdLst>
            <p14:sldId id="256"/>
            <p14:sldId id="257"/>
            <p14:sldId id="258"/>
            <p14:sldId id="260"/>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99BFF"/>
    <a:srgbClr val="ABABAB"/>
    <a:srgbClr val="000000"/>
    <a:srgbClr val="FF9933"/>
    <a:srgbClr val="EAEFF7"/>
    <a:srgbClr val="AAE8FC"/>
    <a:srgbClr val="22027C"/>
    <a:srgbClr val="28038F"/>
    <a:srgbClr val="3D05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64" d="100"/>
          <a:sy n="64" d="100"/>
        </p:scale>
        <p:origin x="64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A48294-1B3F-46C7-8501-273AD7D79B4F}" type="datetimeFigureOut">
              <a:rPr lang="en-GB" smtClean="0"/>
              <a:t>24/10/2023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F2F4C-E58C-4CCD-AFD6-611CFE2E222D}" type="slidenum">
              <a:rPr lang="en-GB" smtClean="0"/>
              <a:t>‹#›</a:t>
            </a:fld>
            <a:endParaRPr lang="en-GB"/>
          </a:p>
        </p:txBody>
      </p:sp>
    </p:spTree>
    <p:extLst>
      <p:ext uri="{BB962C8B-B14F-4D97-AF65-F5344CB8AC3E}">
        <p14:creationId xmlns:p14="http://schemas.microsoft.com/office/powerpoint/2010/main" val="3384071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57556" y="1508257"/>
            <a:ext cx="9144000" cy="2387600"/>
          </a:xfrm>
        </p:spPr>
        <p:txBody>
          <a:bodyPr anchor="b"/>
          <a:lstStyle>
            <a:lvl1pPr algn="ctr">
              <a:defRPr sz="6000" b="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557556" y="3987932"/>
            <a:ext cx="9144000" cy="1655762"/>
          </a:xfrm>
        </p:spPr>
        <p:txBody>
          <a:bodyPr/>
          <a:lstStyle>
            <a:lvl1pPr marL="0" indent="0" algn="ctr">
              <a:buNone/>
              <a:defRPr sz="24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grpSp>
        <p:nvGrpSpPr>
          <p:cNvPr id="4" name="Group 3">
            <a:extLst>
              <a:ext uri="{FF2B5EF4-FFF2-40B4-BE49-F238E27FC236}">
                <a16:creationId xmlns:a16="http://schemas.microsoft.com/office/drawing/2014/main" id="{5AFBF77B-003A-4E1A-898E-FBE7F15C7ACD}"/>
              </a:ext>
            </a:extLst>
          </p:cNvPr>
          <p:cNvGrpSpPr/>
          <p:nvPr userDrawn="1"/>
        </p:nvGrpSpPr>
        <p:grpSpPr>
          <a:xfrm>
            <a:off x="-109438" y="5643694"/>
            <a:ext cx="2515109" cy="1440000"/>
            <a:chOff x="-109438" y="5643694"/>
            <a:chExt cx="2515109" cy="1440000"/>
          </a:xfrm>
        </p:grpSpPr>
        <p:pic>
          <p:nvPicPr>
            <p:cNvPr id="5" name="Picture 4">
              <a:extLst>
                <a:ext uri="{FF2B5EF4-FFF2-40B4-BE49-F238E27FC236}">
                  <a16:creationId xmlns:a16="http://schemas.microsoft.com/office/drawing/2014/main" id="{F30356C3-1559-4CEC-9ADF-910395CF29D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9438" y="5643694"/>
              <a:ext cx="1839581" cy="1440000"/>
            </a:xfrm>
            <a:prstGeom prst="rect">
              <a:avLst/>
            </a:prstGeom>
          </p:spPr>
        </p:pic>
        <p:sp>
          <p:nvSpPr>
            <p:cNvPr id="6" name="TextBox 5">
              <a:extLst>
                <a:ext uri="{FF2B5EF4-FFF2-40B4-BE49-F238E27FC236}">
                  <a16:creationId xmlns:a16="http://schemas.microsoft.com/office/drawing/2014/main" id="{690A1CDC-2BBF-4AD9-B5B5-2E07FBF48821}"/>
                </a:ext>
              </a:extLst>
            </p:cNvPr>
            <p:cNvSpPr txBox="1"/>
            <p:nvPr/>
          </p:nvSpPr>
          <p:spPr>
            <a:xfrm>
              <a:off x="1441946" y="6014987"/>
              <a:ext cx="963725" cy="738664"/>
            </a:xfrm>
            <a:prstGeom prst="rect">
              <a:avLst/>
            </a:prstGeom>
            <a:noFill/>
          </p:spPr>
          <p:txBody>
            <a:bodyPr wrap="none" rtlCol="0">
              <a:spAutoFit/>
            </a:bodyPr>
            <a:lstStyle/>
            <a:p>
              <a:r>
                <a:rPr lang="en-US" sz="4200" b="1" dirty="0">
                  <a:latin typeface="Arial" panose="020B0604020202020204" pitchFamily="34" charset="0"/>
                  <a:cs typeface="Arial" panose="020B0604020202020204" pitchFamily="34" charset="0"/>
                </a:rPr>
                <a:t>UK</a:t>
              </a:r>
              <a:endParaRPr lang="en-GB" sz="4200" b="1" dirty="0">
                <a:latin typeface="Arial" panose="020B0604020202020204" pitchFamily="34" charset="0"/>
                <a:cs typeface="Arial" panose="020B0604020202020204" pitchFamily="34" charset="0"/>
              </a:endParaRPr>
            </a:p>
          </p:txBody>
        </p:sp>
      </p:grpSp>
      <p:sp>
        <p:nvSpPr>
          <p:cNvPr id="7" name="Slide Number Placeholder 5">
            <a:extLst>
              <a:ext uri="{FF2B5EF4-FFF2-40B4-BE49-F238E27FC236}">
                <a16:creationId xmlns:a16="http://schemas.microsoft.com/office/drawing/2014/main" id="{F7F12490-59CD-452F-B02D-F2D799164001}"/>
              </a:ext>
            </a:extLst>
          </p:cNvPr>
          <p:cNvSpPr>
            <a:spLocks noGrp="1"/>
          </p:cNvSpPr>
          <p:nvPr>
            <p:ph type="sldNum" sz="quarter" idx="12"/>
          </p:nvPr>
        </p:nvSpPr>
        <p:spPr>
          <a:xfrm>
            <a:off x="10813408" y="6356350"/>
            <a:ext cx="662731" cy="296695"/>
          </a:xfrm>
        </p:spPr>
        <p:txBody>
          <a:bodyPr/>
          <a:lstStyle>
            <a:lvl1pPr>
              <a:defRPr sz="2400">
                <a:solidFill>
                  <a:srgbClr val="002060"/>
                </a:solidFill>
              </a:defRPr>
            </a:lvl1pPr>
          </a:lstStyle>
          <a:p>
            <a:fld id="{1CA36EEA-5A28-4A70-BCAC-0B68DA8D366C}" type="slidenum">
              <a:rPr lang="en-GB" smtClean="0"/>
              <a:pPr/>
              <a:t>‹#›</a:t>
            </a:fld>
            <a:endParaRPr lang="en-GB" dirty="0"/>
          </a:p>
        </p:txBody>
      </p:sp>
    </p:spTree>
    <p:extLst>
      <p:ext uri="{BB962C8B-B14F-4D97-AF65-F5344CB8AC3E}">
        <p14:creationId xmlns:p14="http://schemas.microsoft.com/office/powerpoint/2010/main" val="399956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3504"/>
          </a:xfrm>
        </p:spPr>
        <p:txBody>
          <a:bodyPr/>
          <a:lstStyle>
            <a:lvl1pPr algn="ctr">
              <a:defRPr b="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440445"/>
            <a:ext cx="10515600" cy="4736518"/>
          </a:xfrm>
        </p:spPr>
        <p:txBody>
          <a:bodyPr/>
          <a:lstStyle>
            <a:lvl1pPr>
              <a:defRPr>
                <a:solidFill>
                  <a:srgbClr val="002060"/>
                </a:solidFill>
                <a:latin typeface="Palatino Linotype" panose="02040502050505030304" pitchFamily="18" charset="0"/>
              </a:defRPr>
            </a:lvl1pPr>
            <a:lvl2pPr>
              <a:defRPr>
                <a:solidFill>
                  <a:srgbClr val="002060"/>
                </a:solidFill>
                <a:latin typeface="Palatino Linotype" panose="02040502050505030304" pitchFamily="18" charset="0"/>
              </a:defRPr>
            </a:lvl2pPr>
            <a:lvl3pPr>
              <a:defRPr>
                <a:solidFill>
                  <a:srgbClr val="002060"/>
                </a:solidFill>
                <a:latin typeface="Palatino Linotype" panose="02040502050505030304" pitchFamily="18" charset="0"/>
              </a:defRPr>
            </a:lvl3pPr>
            <a:lvl4pPr>
              <a:defRPr>
                <a:solidFill>
                  <a:srgbClr val="002060"/>
                </a:solidFill>
                <a:latin typeface="Palatino Linotype" panose="02040502050505030304" pitchFamily="18" charset="0"/>
              </a:defRPr>
            </a:lvl4pPr>
            <a:lvl5pPr>
              <a:defRPr>
                <a:solidFill>
                  <a:srgbClr val="002060"/>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a:xfrm>
            <a:off x="10813408" y="6356350"/>
            <a:ext cx="662731" cy="296695"/>
          </a:xfrm>
        </p:spPr>
        <p:txBody>
          <a:bodyPr/>
          <a:lstStyle>
            <a:lvl1pPr>
              <a:defRPr sz="2400">
                <a:solidFill>
                  <a:srgbClr val="002060"/>
                </a:solidFill>
              </a:defRPr>
            </a:lvl1pPr>
          </a:lstStyle>
          <a:p>
            <a:fld id="{1CA36EEA-5A28-4A70-BCAC-0B68DA8D366C}" type="slidenum">
              <a:rPr lang="en-GB" smtClean="0"/>
              <a:pPr/>
              <a:t>‹#›</a:t>
            </a:fld>
            <a:endParaRPr lang="en-GB" dirty="0"/>
          </a:p>
        </p:txBody>
      </p:sp>
      <p:cxnSp>
        <p:nvCxnSpPr>
          <p:cNvPr id="10" name="Straight Connector 9"/>
          <p:cNvCxnSpPr/>
          <p:nvPr userDrawn="1"/>
        </p:nvCxnSpPr>
        <p:spPr>
          <a:xfrm>
            <a:off x="721453" y="1237683"/>
            <a:ext cx="10754686" cy="0"/>
          </a:xfrm>
          <a:prstGeom prst="line">
            <a:avLst/>
          </a:prstGeom>
          <a:ln w="38100">
            <a:solidFill>
              <a:srgbClr val="28038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721453" y="1313897"/>
            <a:ext cx="10754686" cy="0"/>
          </a:xfrm>
          <a:prstGeom prst="line">
            <a:avLst/>
          </a:prstGeom>
          <a:ln w="38100">
            <a:solidFill>
              <a:srgbClr val="AAE8FC"/>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E649DFF-E639-4E02-86CC-A533CCEFA814}"/>
              </a:ext>
            </a:extLst>
          </p:cNvPr>
          <p:cNvGrpSpPr/>
          <p:nvPr userDrawn="1"/>
        </p:nvGrpSpPr>
        <p:grpSpPr>
          <a:xfrm>
            <a:off x="-109438" y="5643694"/>
            <a:ext cx="2515109" cy="1440000"/>
            <a:chOff x="-109438" y="5643694"/>
            <a:chExt cx="2515109" cy="1440000"/>
          </a:xfrm>
        </p:grpSpPr>
        <p:pic>
          <p:nvPicPr>
            <p:cNvPr id="8" name="Picture 7">
              <a:extLst>
                <a:ext uri="{FF2B5EF4-FFF2-40B4-BE49-F238E27FC236}">
                  <a16:creationId xmlns:a16="http://schemas.microsoft.com/office/drawing/2014/main" id="{A636AF2B-5CDB-4DCA-B86E-19B10986285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9438" y="5643694"/>
              <a:ext cx="1839581" cy="1440000"/>
            </a:xfrm>
            <a:prstGeom prst="rect">
              <a:avLst/>
            </a:prstGeom>
          </p:spPr>
        </p:pic>
        <p:sp>
          <p:nvSpPr>
            <p:cNvPr id="9" name="TextBox 8">
              <a:extLst>
                <a:ext uri="{FF2B5EF4-FFF2-40B4-BE49-F238E27FC236}">
                  <a16:creationId xmlns:a16="http://schemas.microsoft.com/office/drawing/2014/main" id="{9A6F51D6-9453-4ECC-9762-441C75CAD0A1}"/>
                </a:ext>
              </a:extLst>
            </p:cNvPr>
            <p:cNvSpPr txBox="1"/>
            <p:nvPr/>
          </p:nvSpPr>
          <p:spPr>
            <a:xfrm>
              <a:off x="1441946" y="6014987"/>
              <a:ext cx="963725" cy="738664"/>
            </a:xfrm>
            <a:prstGeom prst="rect">
              <a:avLst/>
            </a:prstGeom>
            <a:noFill/>
          </p:spPr>
          <p:txBody>
            <a:bodyPr wrap="none" rtlCol="0">
              <a:spAutoFit/>
            </a:bodyPr>
            <a:lstStyle/>
            <a:p>
              <a:r>
                <a:rPr lang="en-US" sz="4200" b="1" dirty="0">
                  <a:latin typeface="Arial" panose="020B0604020202020204" pitchFamily="34" charset="0"/>
                  <a:cs typeface="Arial" panose="020B0604020202020204" pitchFamily="34" charset="0"/>
                </a:rPr>
                <a:t>UK</a:t>
              </a:r>
              <a:endParaRPr lang="en-GB" sz="4200" b="1"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6687286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000">
              <a:srgbClr val="FFFFFF"/>
            </a:gs>
            <a:gs pos="0">
              <a:schemeClr val="accent1">
                <a:lumMod val="20000"/>
                <a:lumOff val="80000"/>
              </a:schemeClr>
            </a:gs>
            <a:gs pos="81000">
              <a:srgbClr val="FFFFFF"/>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36EEA-5A28-4A70-BCAC-0B68DA8D366C}" type="slidenum">
              <a:rPr lang="en-GB" smtClean="0"/>
              <a:t>‹#›</a:t>
            </a:fld>
            <a:endParaRPr lang="en-GB"/>
          </a:p>
        </p:txBody>
      </p:sp>
    </p:spTree>
    <p:extLst>
      <p:ext uri="{BB962C8B-B14F-4D97-AF65-F5344CB8AC3E}">
        <p14:creationId xmlns:p14="http://schemas.microsoft.com/office/powerpoint/2010/main" val="317258769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rgaerospac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5DF7F-1883-456F-A6EA-4977F7DD73BB}"/>
              </a:ext>
            </a:extLst>
          </p:cNvPr>
          <p:cNvSpPr>
            <a:spLocks noGrp="1"/>
          </p:cNvSpPr>
          <p:nvPr>
            <p:ph type="ctrTitle"/>
          </p:nvPr>
        </p:nvSpPr>
        <p:spPr/>
        <p:txBody>
          <a:bodyPr/>
          <a:lstStyle/>
          <a:p>
            <a:r>
              <a:rPr lang="en-US" dirty="0"/>
              <a:t>Mechanics updates</a:t>
            </a:r>
            <a:endParaRPr lang="en-GB" dirty="0"/>
          </a:p>
        </p:txBody>
      </p:sp>
      <p:sp>
        <p:nvSpPr>
          <p:cNvPr id="3" name="Subtitle 2">
            <a:extLst>
              <a:ext uri="{FF2B5EF4-FFF2-40B4-BE49-F238E27FC236}">
                <a16:creationId xmlns:a16="http://schemas.microsoft.com/office/drawing/2014/main" id="{A0041DA3-5BAC-4852-B91B-29D7D397AFB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80314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83FA5-3361-4311-8B22-A1ADB890FEFB}"/>
              </a:ext>
            </a:extLst>
          </p:cNvPr>
          <p:cNvSpPr>
            <a:spLocks noGrp="1"/>
          </p:cNvSpPr>
          <p:nvPr>
            <p:ph type="title"/>
          </p:nvPr>
        </p:nvSpPr>
        <p:spPr/>
        <p:txBody>
          <a:bodyPr/>
          <a:lstStyle/>
          <a:p>
            <a:r>
              <a:rPr lang="en-US" dirty="0"/>
              <a:t>Global developments</a:t>
            </a:r>
            <a:endParaRPr lang="en-GB" dirty="0"/>
          </a:p>
        </p:txBody>
      </p:sp>
      <p:sp>
        <p:nvSpPr>
          <p:cNvPr id="3" name="Content Placeholder 2">
            <a:extLst>
              <a:ext uri="{FF2B5EF4-FFF2-40B4-BE49-F238E27FC236}">
                <a16:creationId xmlns:a16="http://schemas.microsoft.com/office/drawing/2014/main" id="{2D94B131-BB43-4185-9C0C-9EAE0D0F6EB1}"/>
              </a:ext>
            </a:extLst>
          </p:cNvPr>
          <p:cNvSpPr>
            <a:spLocks noGrp="1"/>
          </p:cNvSpPr>
          <p:nvPr>
            <p:ph idx="1"/>
          </p:nvPr>
        </p:nvSpPr>
        <p:spPr/>
        <p:txBody>
          <a:bodyPr/>
          <a:lstStyle/>
          <a:p>
            <a:r>
              <a:rPr lang="en-US" dirty="0"/>
              <a:t>Good news: </a:t>
            </a:r>
            <a:r>
              <a:rPr lang="en-GB" dirty="0"/>
              <a:t>eRD111 has been fully awarded for FY24 – this means that Oxford has now 40k$ to start doing real work</a:t>
            </a:r>
          </a:p>
          <a:p>
            <a:pPr lvl="1"/>
            <a:r>
              <a:rPr lang="en-US" dirty="0"/>
              <a:t>N</a:t>
            </a:r>
            <a:r>
              <a:rPr lang="en-GB" dirty="0"/>
              <a:t>ow need to set up the paperwork</a:t>
            </a:r>
          </a:p>
          <a:p>
            <a:pPr lvl="1"/>
            <a:r>
              <a:rPr lang="en-GB" dirty="0"/>
              <a:t>(In parallel I have asked for ~20k£ from my college) </a:t>
            </a:r>
          </a:p>
          <a:p>
            <a:r>
              <a:rPr lang="en-US" dirty="0"/>
              <a:t>Nikki and I (for international WP4 – mechanics) and Andy Jung (for international WP6 – integration) met and updated WBS for our work packages (made sure nothing fell into the cracks) </a:t>
            </a:r>
          </a:p>
          <a:p>
            <a:r>
              <a:rPr lang="en-US" dirty="0"/>
              <a:t>International work package coordinators are supposed to work on requirements &amp; specifications </a:t>
            </a:r>
          </a:p>
          <a:p>
            <a:pPr lvl="1"/>
            <a:r>
              <a:rPr lang="en-US" dirty="0"/>
              <a:t>I have started a draft for WP4 – sent to Nikki, she promised to look into it, but no reply yet</a:t>
            </a:r>
            <a:endParaRPr lang="en-GB" dirty="0"/>
          </a:p>
        </p:txBody>
      </p:sp>
      <p:sp>
        <p:nvSpPr>
          <p:cNvPr id="4" name="Slide Number Placeholder 3">
            <a:extLst>
              <a:ext uri="{FF2B5EF4-FFF2-40B4-BE49-F238E27FC236}">
                <a16:creationId xmlns:a16="http://schemas.microsoft.com/office/drawing/2014/main" id="{21B1328A-959C-40F9-A221-AF46E85B4611}"/>
              </a:ext>
            </a:extLst>
          </p:cNvPr>
          <p:cNvSpPr>
            <a:spLocks noGrp="1"/>
          </p:cNvSpPr>
          <p:nvPr>
            <p:ph type="sldNum" sz="quarter" idx="12"/>
          </p:nvPr>
        </p:nvSpPr>
        <p:spPr/>
        <p:txBody>
          <a:bodyPr/>
          <a:lstStyle/>
          <a:p>
            <a:fld id="{1CA36EEA-5A28-4A70-BCAC-0B68DA8D366C}" type="slidenum">
              <a:rPr lang="en-GB" smtClean="0"/>
              <a:pPr/>
              <a:t>2</a:t>
            </a:fld>
            <a:endParaRPr lang="en-GB" dirty="0"/>
          </a:p>
        </p:txBody>
      </p:sp>
    </p:spTree>
    <p:extLst>
      <p:ext uri="{BB962C8B-B14F-4D97-AF65-F5344CB8AC3E}">
        <p14:creationId xmlns:p14="http://schemas.microsoft.com/office/powerpoint/2010/main" val="360266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E82BAD4-2B67-47C5-8209-01ED5E269C11}"/>
              </a:ext>
            </a:extLst>
          </p:cNvPr>
          <p:cNvGrpSpPr/>
          <p:nvPr/>
        </p:nvGrpSpPr>
        <p:grpSpPr>
          <a:xfrm>
            <a:off x="157370" y="3685524"/>
            <a:ext cx="4908274" cy="3172476"/>
            <a:chOff x="624509" y="3685524"/>
            <a:chExt cx="4908274" cy="3172476"/>
          </a:xfrm>
        </p:grpSpPr>
        <p:pic>
          <p:nvPicPr>
            <p:cNvPr id="5" name="Picture 4">
              <a:extLst>
                <a:ext uri="{FF2B5EF4-FFF2-40B4-BE49-F238E27FC236}">
                  <a16:creationId xmlns:a16="http://schemas.microsoft.com/office/drawing/2014/main" id="{D8299D56-C7CE-4349-8AD6-6121B91822BA}"/>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624509" y="3705225"/>
              <a:ext cx="4800600" cy="3152775"/>
            </a:xfrm>
            <a:prstGeom prst="rect">
              <a:avLst/>
            </a:prstGeom>
          </p:spPr>
        </p:pic>
        <p:sp>
          <p:nvSpPr>
            <p:cNvPr id="6" name="Rectangle 5">
              <a:extLst>
                <a:ext uri="{FF2B5EF4-FFF2-40B4-BE49-F238E27FC236}">
                  <a16:creationId xmlns:a16="http://schemas.microsoft.com/office/drawing/2014/main" id="{0A232087-7198-49EC-9EDC-3F2C0DE6E0A2}"/>
                </a:ext>
              </a:extLst>
            </p:cNvPr>
            <p:cNvSpPr/>
            <p:nvPr/>
          </p:nvSpPr>
          <p:spPr>
            <a:xfrm>
              <a:off x="3260035" y="3685524"/>
              <a:ext cx="2272748" cy="1381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4ACB852D-468F-42AE-BD2A-5BD218162F38}"/>
                </a:ext>
              </a:extLst>
            </p:cNvPr>
            <p:cNvSpPr/>
            <p:nvPr/>
          </p:nvSpPr>
          <p:spPr>
            <a:xfrm>
              <a:off x="2574235" y="3685524"/>
              <a:ext cx="685800" cy="5466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C7BEFDA-DF59-4FCA-A70B-C00DCDA73B63}"/>
              </a:ext>
            </a:extLst>
          </p:cNvPr>
          <p:cNvSpPr>
            <a:spLocks noGrp="1"/>
          </p:cNvSpPr>
          <p:nvPr>
            <p:ph type="title"/>
          </p:nvPr>
        </p:nvSpPr>
        <p:spPr/>
        <p:txBody>
          <a:bodyPr/>
          <a:lstStyle/>
          <a:p>
            <a:r>
              <a:rPr lang="en-US" dirty="0"/>
              <a:t>Mechanics meeting at DL</a:t>
            </a:r>
            <a:endParaRPr lang="en-GB" dirty="0"/>
          </a:p>
        </p:txBody>
      </p:sp>
      <p:sp>
        <p:nvSpPr>
          <p:cNvPr id="3" name="Content Placeholder 2">
            <a:extLst>
              <a:ext uri="{FF2B5EF4-FFF2-40B4-BE49-F238E27FC236}">
                <a16:creationId xmlns:a16="http://schemas.microsoft.com/office/drawing/2014/main" id="{A25D672C-B06D-4DAF-8767-08EF5571E4FD}"/>
              </a:ext>
            </a:extLst>
          </p:cNvPr>
          <p:cNvSpPr>
            <a:spLocks noGrp="1"/>
          </p:cNvSpPr>
          <p:nvPr>
            <p:ph idx="1"/>
          </p:nvPr>
        </p:nvSpPr>
        <p:spPr>
          <a:xfrm>
            <a:off x="838200" y="1440445"/>
            <a:ext cx="10999304" cy="1988555"/>
          </a:xfrm>
        </p:spPr>
        <p:txBody>
          <a:bodyPr>
            <a:normAutofit fontScale="92500" lnSpcReduction="20000"/>
          </a:bodyPr>
          <a:lstStyle/>
          <a:p>
            <a:r>
              <a:rPr lang="en-US" dirty="0"/>
              <a:t>Good attendance</a:t>
            </a:r>
          </a:p>
          <a:p>
            <a:r>
              <a:rPr lang="en-US" dirty="0"/>
              <a:t>Several presentations to clarify knowns and unknowns</a:t>
            </a:r>
          </a:p>
          <a:p>
            <a:r>
              <a:rPr lang="en-US" dirty="0"/>
              <a:t>We noticed the tight schedule</a:t>
            </a:r>
          </a:p>
          <a:p>
            <a:pPr lvl="1"/>
            <a:r>
              <a:rPr lang="en-US" dirty="0"/>
              <a:t>To allow us get in prototypes before the TDR late next year we probably have to have identified by the end of the year one or two concepts we want to pursue  in more detail</a:t>
            </a:r>
          </a:p>
          <a:p>
            <a:endParaRPr lang="en-GB" dirty="0"/>
          </a:p>
        </p:txBody>
      </p:sp>
      <p:sp>
        <p:nvSpPr>
          <p:cNvPr id="4" name="Slide Number Placeholder 3">
            <a:extLst>
              <a:ext uri="{FF2B5EF4-FFF2-40B4-BE49-F238E27FC236}">
                <a16:creationId xmlns:a16="http://schemas.microsoft.com/office/drawing/2014/main" id="{82610EF0-9215-43CB-9CD7-5476FF552EC7}"/>
              </a:ext>
            </a:extLst>
          </p:cNvPr>
          <p:cNvSpPr>
            <a:spLocks noGrp="1"/>
          </p:cNvSpPr>
          <p:nvPr>
            <p:ph type="sldNum" sz="quarter" idx="12"/>
          </p:nvPr>
        </p:nvSpPr>
        <p:spPr/>
        <p:txBody>
          <a:bodyPr/>
          <a:lstStyle/>
          <a:p>
            <a:fld id="{1CA36EEA-5A28-4A70-BCAC-0B68DA8D366C}" type="slidenum">
              <a:rPr lang="en-GB" smtClean="0"/>
              <a:pPr/>
              <a:t>3</a:t>
            </a:fld>
            <a:endParaRPr lang="en-GB" dirty="0"/>
          </a:p>
        </p:txBody>
      </p:sp>
      <p:sp>
        <p:nvSpPr>
          <p:cNvPr id="11" name="Content Placeholder 2">
            <a:extLst>
              <a:ext uri="{FF2B5EF4-FFF2-40B4-BE49-F238E27FC236}">
                <a16:creationId xmlns:a16="http://schemas.microsoft.com/office/drawing/2014/main" id="{7A968A44-36CB-45FB-80FF-CBAB898547CC}"/>
              </a:ext>
            </a:extLst>
          </p:cNvPr>
          <p:cNvSpPr txBox="1">
            <a:spLocks/>
          </p:cNvSpPr>
          <p:nvPr/>
        </p:nvSpPr>
        <p:spPr>
          <a:xfrm>
            <a:off x="1368286" y="3388712"/>
            <a:ext cx="10558671" cy="138154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Palatino Linotype" panose="0204050205050503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Palatino Linotype" panose="0204050205050503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Palatino Linotype" panose="0204050205050503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Palatino Linotype" panose="0204050205050503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One (option) is to replicate the ALICE ITS2 concept (truss structure and water cooling)</a:t>
            </a:r>
          </a:p>
          <a:p>
            <a:pPr marL="893763" lvl="1" indent="-268288"/>
            <a:r>
              <a:rPr lang="en-US" dirty="0"/>
              <a:t>This has been used to predict performance parameters used in the overall </a:t>
            </a:r>
            <a:r>
              <a:rPr lang="en-US" dirty="0" err="1"/>
              <a:t>ePIC</a:t>
            </a:r>
            <a:r>
              <a:rPr lang="en-US" dirty="0"/>
              <a:t> detector design</a:t>
            </a:r>
          </a:p>
          <a:p>
            <a:endParaRPr lang="en-GB" dirty="0"/>
          </a:p>
        </p:txBody>
      </p:sp>
      <p:sp>
        <p:nvSpPr>
          <p:cNvPr id="13" name="Content Placeholder 2">
            <a:extLst>
              <a:ext uri="{FF2B5EF4-FFF2-40B4-BE49-F238E27FC236}">
                <a16:creationId xmlns:a16="http://schemas.microsoft.com/office/drawing/2014/main" id="{4D84260A-6622-4C2F-95B3-AE9359F79AD7}"/>
              </a:ext>
            </a:extLst>
          </p:cNvPr>
          <p:cNvSpPr txBox="1">
            <a:spLocks/>
          </p:cNvSpPr>
          <p:nvPr/>
        </p:nvSpPr>
        <p:spPr>
          <a:xfrm>
            <a:off x="-1000539" y="6090678"/>
            <a:ext cx="10999304" cy="4736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Palatino Linotype" panose="0204050205050503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Palatino Linotype" panose="0204050205050503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Palatino Linotype" panose="0204050205050503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Palatino Linotype" panose="0204050205050503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15" name="Rectangle 14">
            <a:extLst>
              <a:ext uri="{FF2B5EF4-FFF2-40B4-BE49-F238E27FC236}">
                <a16:creationId xmlns:a16="http://schemas.microsoft.com/office/drawing/2014/main" id="{802E35A6-34D6-4AB7-8C9A-970EB9E4515A}"/>
              </a:ext>
            </a:extLst>
          </p:cNvPr>
          <p:cNvSpPr/>
          <p:nvPr/>
        </p:nvSpPr>
        <p:spPr>
          <a:xfrm>
            <a:off x="4499113" y="4657444"/>
            <a:ext cx="7307745" cy="1569660"/>
          </a:xfrm>
          <a:prstGeom prst="rect">
            <a:avLst/>
          </a:prstGeom>
        </p:spPr>
        <p:txBody>
          <a:bodyPr wrap="square">
            <a:spAutoFit/>
          </a:bodyPr>
          <a:lstStyle/>
          <a:p>
            <a:pPr marL="357188" lvl="1" indent="-268288">
              <a:buFont typeface="Arial" panose="020B0604020202020204" pitchFamily="34" charset="0"/>
              <a:buChar char="•"/>
            </a:pPr>
            <a:r>
              <a:rPr lang="en-US" sz="2400" dirty="0">
                <a:solidFill>
                  <a:srgbClr val="002060"/>
                </a:solidFill>
                <a:latin typeface="Palatino Linotype" panose="02040502050505030304" pitchFamily="18" charset="0"/>
              </a:rPr>
              <a:t>Challenges </a:t>
            </a:r>
          </a:p>
          <a:p>
            <a:pPr marL="625475" lvl="3" indent="-268288">
              <a:buFont typeface="Arial" panose="020B0604020202020204" pitchFamily="34" charset="0"/>
              <a:buChar char="•"/>
            </a:pPr>
            <a:r>
              <a:rPr lang="en-US" dirty="0">
                <a:solidFill>
                  <a:srgbClr val="002060"/>
                </a:solidFill>
                <a:latin typeface="Palatino Linotype" panose="02040502050505030304" pitchFamily="18" charset="0"/>
              </a:rPr>
              <a:t>Water cooling – not clear how air cooling would be possible</a:t>
            </a:r>
          </a:p>
          <a:p>
            <a:pPr marL="625475" lvl="3" indent="-268288">
              <a:buFont typeface="Arial" panose="020B0604020202020204" pitchFamily="34" charset="0"/>
              <a:buChar char="•"/>
            </a:pPr>
            <a:r>
              <a:rPr lang="en-US" dirty="0">
                <a:solidFill>
                  <a:srgbClr val="002060"/>
                </a:solidFill>
                <a:latin typeface="Palatino Linotype" panose="02040502050505030304" pitchFamily="18" charset="0"/>
              </a:rPr>
              <a:t>Is the cooling sufficient for our needs</a:t>
            </a:r>
          </a:p>
          <a:p>
            <a:pPr marL="625475" lvl="3" indent="-268288">
              <a:buFont typeface="Arial" panose="020B0604020202020204" pitchFamily="34" charset="0"/>
              <a:buChar char="•"/>
            </a:pPr>
            <a:r>
              <a:rPr lang="en-US" dirty="0">
                <a:solidFill>
                  <a:srgbClr val="002060"/>
                </a:solidFill>
                <a:latin typeface="Palatino Linotype" panose="02040502050505030304" pitchFamily="18" charset="0"/>
              </a:rPr>
              <a:t>Longer span</a:t>
            </a:r>
          </a:p>
          <a:p>
            <a:pPr marL="625475" lvl="3" indent="-268288">
              <a:buFont typeface="Arial" panose="020B0604020202020204" pitchFamily="34" charset="0"/>
              <a:buChar char="•"/>
            </a:pPr>
            <a:r>
              <a:rPr lang="en-US" dirty="0">
                <a:solidFill>
                  <a:srgbClr val="002060"/>
                </a:solidFill>
                <a:latin typeface="Palatino Linotype" panose="02040502050505030304" pitchFamily="18" charset="0"/>
              </a:rPr>
              <a:t>Overlaps in z and r (if needed)</a:t>
            </a:r>
          </a:p>
        </p:txBody>
      </p:sp>
    </p:spTree>
    <p:extLst>
      <p:ext uri="{BB962C8B-B14F-4D97-AF65-F5344CB8AC3E}">
        <p14:creationId xmlns:p14="http://schemas.microsoft.com/office/powerpoint/2010/main" val="130151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AA721-A00F-432C-844F-9EE197D93B64}"/>
              </a:ext>
            </a:extLst>
          </p:cNvPr>
          <p:cNvSpPr>
            <a:spLocks noGrp="1"/>
          </p:cNvSpPr>
          <p:nvPr>
            <p:ph type="title"/>
          </p:nvPr>
        </p:nvSpPr>
        <p:spPr/>
        <p:txBody>
          <a:bodyPr/>
          <a:lstStyle/>
          <a:p>
            <a:r>
              <a:rPr lang="en-US" dirty="0"/>
              <a:t>Mechanics meeting II</a:t>
            </a:r>
            <a:endParaRPr lang="en-GB" dirty="0"/>
          </a:p>
        </p:txBody>
      </p:sp>
      <p:sp>
        <p:nvSpPr>
          <p:cNvPr id="3" name="Content Placeholder 2">
            <a:extLst>
              <a:ext uri="{FF2B5EF4-FFF2-40B4-BE49-F238E27FC236}">
                <a16:creationId xmlns:a16="http://schemas.microsoft.com/office/drawing/2014/main" id="{2B033DCA-40B7-4312-9A82-60B3490A220A}"/>
              </a:ext>
            </a:extLst>
          </p:cNvPr>
          <p:cNvSpPr>
            <a:spLocks noGrp="1"/>
          </p:cNvSpPr>
          <p:nvPr>
            <p:ph idx="1"/>
          </p:nvPr>
        </p:nvSpPr>
        <p:spPr>
          <a:xfrm>
            <a:off x="838200" y="1440445"/>
            <a:ext cx="10515600" cy="5212600"/>
          </a:xfrm>
        </p:spPr>
        <p:txBody>
          <a:bodyPr>
            <a:normAutofit fontScale="92500" lnSpcReduction="10000"/>
          </a:bodyPr>
          <a:lstStyle/>
          <a:p>
            <a:r>
              <a:rPr lang="en-US" dirty="0"/>
              <a:t>The other option will be a foam-cored stave design, possibly with a thin UHM UD carbon </a:t>
            </a:r>
            <a:r>
              <a:rPr lang="en-US" dirty="0" err="1"/>
              <a:t>fibre</a:t>
            </a:r>
            <a:r>
              <a:rPr lang="en-US" dirty="0"/>
              <a:t> layer, and a Kapton surface to achieve a gas-tight channel for air cooling</a:t>
            </a:r>
          </a:p>
          <a:p>
            <a:pPr lvl="1"/>
            <a:r>
              <a:rPr lang="en-US" dirty="0"/>
              <a:t>This would be a new design, but it would be more in line with the expected IB design, so there is room for synergies, in particular for the gas cooling</a:t>
            </a:r>
          </a:p>
          <a:p>
            <a:pPr lvl="1"/>
            <a:r>
              <a:rPr lang="en-US" dirty="0"/>
              <a:t>Stephanie Yang (Oxford) will start some basic FEA to establish what materials/geometry could satisfy our needs </a:t>
            </a:r>
          </a:p>
          <a:p>
            <a:r>
              <a:rPr lang="en-US" dirty="0"/>
              <a:t>One thing we discussed is the relatively large dead are on a sensor (in particular the central spine, which cannot be covered by overlaps)</a:t>
            </a:r>
          </a:p>
          <a:p>
            <a:pPr lvl="1"/>
            <a:r>
              <a:rPr lang="en-US" dirty="0"/>
              <a:t>This raises the question whether complications in the mechanical </a:t>
            </a:r>
            <a:r>
              <a:rPr lang="en-US" dirty="0" err="1"/>
              <a:t>desig</a:t>
            </a:r>
            <a:r>
              <a:rPr lang="en-US" dirty="0"/>
              <a:t> to achieve overlaps are worth the effort</a:t>
            </a:r>
          </a:p>
          <a:p>
            <a:pPr lvl="1"/>
            <a:r>
              <a:rPr lang="en-US" dirty="0"/>
              <a:t>To understand this we agreed that we will build a more realistic geometry model (including the real sensitive area information) </a:t>
            </a:r>
          </a:p>
          <a:p>
            <a:pPr lvl="1"/>
            <a:r>
              <a:rPr lang="en-US" dirty="0"/>
              <a:t>The first step would be to do a simple hit count for as a function of </a:t>
            </a:r>
            <a:r>
              <a:rPr lang="el-GR" dirty="0"/>
              <a:t>η</a:t>
            </a:r>
            <a:r>
              <a:rPr lang="en-US" dirty="0"/>
              <a:t> and </a:t>
            </a:r>
            <a:r>
              <a:rPr lang="el-GR" dirty="0"/>
              <a:t>φ</a:t>
            </a:r>
            <a:endParaRPr lang="en-US" dirty="0"/>
          </a:p>
          <a:p>
            <a:pPr marL="1878013" lvl="2" indent="-268288"/>
            <a:r>
              <a:rPr lang="en-US" dirty="0"/>
              <a:t>Later we can then study performance with more advanced track reconstruction</a:t>
            </a:r>
          </a:p>
          <a:p>
            <a:pPr marL="1878013" lvl="2" indent="-268288"/>
            <a:r>
              <a:rPr lang="en-US" dirty="0"/>
              <a:t>James and Sam will work on this</a:t>
            </a:r>
            <a:endParaRPr lang="en-GB" dirty="0"/>
          </a:p>
        </p:txBody>
      </p:sp>
      <p:sp>
        <p:nvSpPr>
          <p:cNvPr id="4" name="Slide Number Placeholder 3">
            <a:extLst>
              <a:ext uri="{FF2B5EF4-FFF2-40B4-BE49-F238E27FC236}">
                <a16:creationId xmlns:a16="http://schemas.microsoft.com/office/drawing/2014/main" id="{989B90A8-AE6C-4C79-B803-CAFA38C634F4}"/>
              </a:ext>
            </a:extLst>
          </p:cNvPr>
          <p:cNvSpPr>
            <a:spLocks noGrp="1"/>
          </p:cNvSpPr>
          <p:nvPr>
            <p:ph type="sldNum" sz="quarter" idx="12"/>
          </p:nvPr>
        </p:nvSpPr>
        <p:spPr/>
        <p:txBody>
          <a:bodyPr/>
          <a:lstStyle/>
          <a:p>
            <a:fld id="{1CA36EEA-5A28-4A70-BCAC-0B68DA8D366C}" type="slidenum">
              <a:rPr lang="en-GB" smtClean="0"/>
              <a:pPr/>
              <a:t>4</a:t>
            </a:fld>
            <a:endParaRPr lang="en-GB" dirty="0"/>
          </a:p>
        </p:txBody>
      </p:sp>
    </p:spTree>
    <p:extLst>
      <p:ext uri="{BB962C8B-B14F-4D97-AF65-F5344CB8AC3E}">
        <p14:creationId xmlns:p14="http://schemas.microsoft.com/office/powerpoint/2010/main" val="372912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A11E-A646-4F73-BB1E-1CEF1439498C}"/>
              </a:ext>
            </a:extLst>
          </p:cNvPr>
          <p:cNvSpPr>
            <a:spLocks noGrp="1"/>
          </p:cNvSpPr>
          <p:nvPr>
            <p:ph type="title"/>
          </p:nvPr>
        </p:nvSpPr>
        <p:spPr/>
        <p:txBody>
          <a:bodyPr/>
          <a:lstStyle/>
          <a:p>
            <a:r>
              <a:rPr lang="en-US" dirty="0"/>
              <a:t>Next steps</a:t>
            </a:r>
            <a:endParaRPr lang="en-GB" dirty="0"/>
          </a:p>
        </p:txBody>
      </p:sp>
      <p:sp>
        <p:nvSpPr>
          <p:cNvPr id="3" name="Content Placeholder 2">
            <a:extLst>
              <a:ext uri="{FF2B5EF4-FFF2-40B4-BE49-F238E27FC236}">
                <a16:creationId xmlns:a16="http://schemas.microsoft.com/office/drawing/2014/main" id="{B8384C87-5D18-4E06-99E3-116B6DD0F7FE}"/>
              </a:ext>
            </a:extLst>
          </p:cNvPr>
          <p:cNvSpPr>
            <a:spLocks noGrp="1"/>
          </p:cNvSpPr>
          <p:nvPr>
            <p:ph idx="1"/>
          </p:nvPr>
        </p:nvSpPr>
        <p:spPr>
          <a:xfrm>
            <a:off x="838200" y="1440445"/>
            <a:ext cx="10515600" cy="5212600"/>
          </a:xfrm>
        </p:spPr>
        <p:txBody>
          <a:bodyPr>
            <a:normAutofit fontScale="77500" lnSpcReduction="20000"/>
          </a:bodyPr>
          <a:lstStyle/>
          <a:p>
            <a:pPr>
              <a:lnSpc>
                <a:spcPct val="100000"/>
              </a:lnSpc>
              <a:spcBef>
                <a:spcPts val="300"/>
              </a:spcBef>
            </a:pPr>
            <a:r>
              <a:rPr lang="en-US" dirty="0"/>
              <a:t>I have arranged a meeting with </a:t>
            </a:r>
            <a:r>
              <a:rPr lang="en-US" dirty="0" err="1"/>
              <a:t>Corrado</a:t>
            </a:r>
            <a:r>
              <a:rPr lang="en-US" dirty="0"/>
              <a:t> to visit and discuss ALICE ITS2 IB and ITS3 mechanics on November 13</a:t>
            </a:r>
            <a:r>
              <a:rPr lang="en-US" baseline="30000" dirty="0"/>
              <a:t>th</a:t>
            </a:r>
            <a:r>
              <a:rPr lang="en-US" dirty="0"/>
              <a:t> </a:t>
            </a:r>
          </a:p>
          <a:p>
            <a:pPr lvl="1">
              <a:lnSpc>
                <a:spcPct val="100000"/>
              </a:lnSpc>
              <a:spcBef>
                <a:spcPts val="300"/>
              </a:spcBef>
            </a:pPr>
            <a:r>
              <a:rPr lang="en-US" dirty="0"/>
              <a:t>This is ATLAS upgrade week, and I hope that Tim can join</a:t>
            </a:r>
          </a:p>
          <a:p>
            <a:pPr lvl="1">
              <a:lnSpc>
                <a:spcPct val="100000"/>
              </a:lnSpc>
              <a:spcBef>
                <a:spcPts val="300"/>
              </a:spcBef>
            </a:pPr>
            <a:r>
              <a:rPr lang="en-US" dirty="0"/>
              <a:t>Other people welcome</a:t>
            </a:r>
          </a:p>
          <a:p>
            <a:pPr>
              <a:lnSpc>
                <a:spcPct val="100000"/>
              </a:lnSpc>
              <a:spcBef>
                <a:spcPts val="300"/>
              </a:spcBef>
            </a:pPr>
            <a:r>
              <a:rPr lang="en-US" dirty="0"/>
              <a:t>I plan to compile a list of foams people are/have been studying– contacted friends for input</a:t>
            </a:r>
          </a:p>
          <a:p>
            <a:pPr lvl="1">
              <a:lnSpc>
                <a:spcPct val="100000"/>
              </a:lnSpc>
              <a:spcBef>
                <a:spcPts val="300"/>
              </a:spcBef>
            </a:pPr>
            <a:r>
              <a:rPr lang="en-US" dirty="0"/>
              <a:t>Most interesting response from Joel Goldstein </a:t>
            </a:r>
          </a:p>
          <a:p>
            <a:pPr lvl="1">
              <a:lnSpc>
                <a:spcPct val="100000"/>
              </a:lnSpc>
              <a:spcBef>
                <a:spcPts val="300"/>
              </a:spcBef>
            </a:pPr>
            <a:r>
              <a:rPr lang="en-US" dirty="0"/>
              <a:t>He worked on LCFI and PLUME – they have worked on </a:t>
            </a:r>
            <a:r>
              <a:rPr lang="en-US" dirty="0" err="1"/>
              <a:t>SiC</a:t>
            </a:r>
            <a:r>
              <a:rPr lang="en-US" dirty="0"/>
              <a:t> and RVC foams down to 2% density</a:t>
            </a:r>
          </a:p>
          <a:p>
            <a:pPr lvl="1">
              <a:lnSpc>
                <a:spcPct val="100000"/>
              </a:lnSpc>
              <a:spcBef>
                <a:spcPts val="300"/>
              </a:spcBef>
            </a:pPr>
            <a:r>
              <a:rPr lang="en-US" dirty="0"/>
              <a:t>He also gave me a (very good) thesis about their work on RVC foams (FEA and measurements)</a:t>
            </a:r>
          </a:p>
          <a:p>
            <a:pPr lvl="1">
              <a:lnSpc>
                <a:spcPct val="100000"/>
              </a:lnSpc>
              <a:spcBef>
                <a:spcPts val="300"/>
              </a:spcBef>
            </a:pPr>
            <a:r>
              <a:rPr lang="en-US" dirty="0"/>
              <a:t>They worked with ERG (</a:t>
            </a:r>
            <a:r>
              <a:rPr lang="en-GB" u="sng" dirty="0">
                <a:hlinkClick r:id="rId2"/>
              </a:rPr>
              <a:t>https://ergaerospace.com/</a:t>
            </a:r>
            <a:r>
              <a:rPr lang="en-US" dirty="0"/>
              <a:t>) and were able to push them to these low densities, but he has lost his contact there, and the company web site does look more professional now, so not sure how much they are interested in R&amp;D now</a:t>
            </a:r>
          </a:p>
          <a:p>
            <a:pPr lvl="1">
              <a:lnSpc>
                <a:spcPct val="100000"/>
              </a:lnSpc>
              <a:spcBef>
                <a:spcPts val="300"/>
              </a:spcBef>
            </a:pPr>
            <a:r>
              <a:rPr lang="en-US" dirty="0"/>
              <a:t>However, it turns out that the company is in the Bay area, 15 minutes from LBNL, so I asked Nikki. She was not aware of them, but said she would ask Eric </a:t>
            </a:r>
            <a:r>
              <a:rPr lang="en-US" dirty="0" err="1"/>
              <a:t>Anderssen</a:t>
            </a:r>
            <a:r>
              <a:rPr lang="en-US" dirty="0"/>
              <a:t> and Joe Silber (LBNL engineers) if they had a contact</a:t>
            </a:r>
          </a:p>
          <a:p>
            <a:pPr marL="1878013" lvl="1" indent="-177800">
              <a:lnSpc>
                <a:spcPct val="100000"/>
              </a:lnSpc>
              <a:spcBef>
                <a:spcPts val="300"/>
              </a:spcBef>
            </a:pPr>
            <a:r>
              <a:rPr lang="en-US" dirty="0"/>
              <a:t>In any case, we will make use of the fact that the LBNL people are next door and see whether they can start talking to them in person…</a:t>
            </a:r>
            <a:endParaRPr lang="en-GB" dirty="0"/>
          </a:p>
          <a:p>
            <a:pPr lvl="1"/>
            <a:endParaRPr lang="en-US" dirty="0"/>
          </a:p>
        </p:txBody>
      </p:sp>
      <p:sp>
        <p:nvSpPr>
          <p:cNvPr id="4" name="Slide Number Placeholder 3">
            <a:extLst>
              <a:ext uri="{FF2B5EF4-FFF2-40B4-BE49-F238E27FC236}">
                <a16:creationId xmlns:a16="http://schemas.microsoft.com/office/drawing/2014/main" id="{4A5E41C4-5CE6-4712-893F-E1A6AD281913}"/>
              </a:ext>
            </a:extLst>
          </p:cNvPr>
          <p:cNvSpPr>
            <a:spLocks noGrp="1"/>
          </p:cNvSpPr>
          <p:nvPr>
            <p:ph type="sldNum" sz="quarter" idx="12"/>
          </p:nvPr>
        </p:nvSpPr>
        <p:spPr/>
        <p:txBody>
          <a:bodyPr/>
          <a:lstStyle/>
          <a:p>
            <a:fld id="{1CA36EEA-5A28-4A70-BCAC-0B68DA8D366C}" type="slidenum">
              <a:rPr lang="en-GB" smtClean="0"/>
              <a:pPr/>
              <a:t>5</a:t>
            </a:fld>
            <a:endParaRPr lang="en-GB" dirty="0"/>
          </a:p>
        </p:txBody>
      </p:sp>
    </p:spTree>
    <p:extLst>
      <p:ext uri="{BB962C8B-B14F-4D97-AF65-F5344CB8AC3E}">
        <p14:creationId xmlns:p14="http://schemas.microsoft.com/office/powerpoint/2010/main" val="2983130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28716</TotalTime>
  <Words>672</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Palatino Linotype</vt:lpstr>
      <vt:lpstr>Verdana</vt:lpstr>
      <vt:lpstr>Office Theme</vt:lpstr>
      <vt:lpstr>Mechanics updates</vt:lpstr>
      <vt:lpstr>Global developments</vt:lpstr>
      <vt:lpstr>Mechanics meeting at DL</vt:lpstr>
      <vt:lpstr>Mechanics meeting II</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 Viehhauser</dc:creator>
  <cp:lastModifiedBy>Georg Viehhauser</cp:lastModifiedBy>
  <cp:revision>1001</cp:revision>
  <dcterms:created xsi:type="dcterms:W3CDTF">2018-10-16T11:54:38Z</dcterms:created>
  <dcterms:modified xsi:type="dcterms:W3CDTF">2023-10-24T13:36:16Z</dcterms:modified>
</cp:coreProperties>
</file>