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412" r:id="rId5"/>
    <p:sldId id="411" r:id="rId6"/>
    <p:sldId id="415" r:id="rId7"/>
    <p:sldId id="414" r:id="rId8"/>
    <p:sldId id="41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66" d="100"/>
          <a:sy n="66" d="100"/>
        </p:scale>
        <p:origin x="269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F5877-1A59-43EB-BBA3-58E7D40CBCB2}" type="datetimeFigureOut">
              <a:rPr kumimoji="1" lang="ja-JP" altLang="en-US" smtClean="0"/>
              <a:t>2023/10/18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C4C70-EABE-4C2A-A401-8256ABD778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72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C7F1E6-C074-FA71-9171-FF7E8086F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0F36E3F-BF11-05B9-9DD6-5D019EDDA9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2865C6-A638-3926-02F4-A4D33520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FF1903-0417-19C2-DCF1-F36710C3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F01075-CE13-796F-56B0-6F1511494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4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17B19F-2A92-2389-409E-0F6F875A5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8937485-6094-1F34-C70E-B1E947BE9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0A5136-3693-9FF0-DADF-A603BABD6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5ED6DC-2C0D-F9B5-20BB-756B8AC67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882C8F-FC85-7628-AFDA-4C172EB9F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07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E4F29E-6517-A66D-CE4E-E8CEECE2DF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89FAC3-3F8A-78E8-79DB-5A38D40C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EE55EF-61F9-E712-B24C-A9B6A50EC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1F9434-19F4-0B76-8578-B3553BA8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B1DBBE-09DF-3F21-CBBA-34E7CD59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97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417734-AD60-B2C0-0242-99CE7BAE0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D7D6D7-14D1-A9B7-CE3A-68CC1E02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E09132-AA8B-6458-B9B1-16D9CF94F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77A3F2-B856-532A-F50E-9DE8658FF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55338A-A36B-1B06-90FD-E7045AE61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4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1A6B28-BFC9-F68F-B855-C2BBB6EAB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14369-DDE3-50DF-1846-26249BD5F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ECD34-DD6A-0AD4-A0E8-27112D66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DE2EE1-7934-B70A-58C8-BFC1575A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844F39-FB2C-E9DB-0338-450833A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8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DA5C0-8B6A-92D8-4B97-194C9A630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86BC39-89B5-210C-6018-BFE55364C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4F656E-204A-4D3A-D735-07926A1BF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AF3B49-0701-AAC2-5167-FDF062CD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CA23CC-2A6C-3CF2-0610-D0F45B7A3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E423CA-0CA8-6CA9-1CA6-8C018A52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80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68A27E-10BD-DA9D-99AF-275B25E9D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E25D79-2E65-1D0C-1A9F-87F7E04A8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36796A-E6F1-09A7-DEC6-1DC77A5AC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41C066-0A01-EA6D-5F67-02D3E87D6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B7AAFA3-2F20-CF0C-86E0-221E3A9AD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2ED906A-3477-4C08-39C2-003B7A71B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B9595EF-0C54-7A16-BCEC-2900F1D22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094A620-EA53-7607-4485-E5FB311F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101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6F03B8-0F05-7E64-A4F9-CA5940956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35F4D1-2DBE-52EF-4D55-9074E4FBE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B87810-82F0-BA2C-1882-76B174859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F0383E-2238-B4DF-F976-739FA074D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69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0984C90-E4AF-557E-1CE6-8A35EFB20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6525CA1-B441-CB56-CA55-0CBB2FC2A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033EF6-3255-0CCC-74E3-3A8A5D139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593473-49C7-2CB8-E640-52C0299B8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FA4491-05A1-9466-223E-67D7DC173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965FC0-474F-362D-FDCA-69190936E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12F0F2-586F-1C27-C0A6-739F3507F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F84300-0B80-4C5B-FE25-18DCE9728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CA3CB8-4238-BF61-28E5-1B98B21E5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F2EFB-E9CB-DFED-03E7-9C1CDF5C1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8953BB-F1DD-0BE5-8267-459D395CB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665D727-286F-7D7C-6E9B-78BD4D67C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C8125F-3AFC-2BD5-EA42-9812F711C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5E4602-CBA0-3177-B12B-3A1940690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E3999B-79D0-E268-676E-34BFFE51F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21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97D9EAB-9ACE-02DF-56CF-3E896CFA7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2FDEFD-465B-EE40-EBC0-03F3AD4E7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425E53-C98F-5EEB-CE8C-D733C246B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E843F2-DBEE-50A5-939C-4FE968155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1F7ACC-A2D8-D911-A35F-DCCF237FB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8728F-4C0C-4C10-8A28-6541A254D5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88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7B375-4D07-1762-FC33-DF07491194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Software Status updates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CD33EAC-E37F-8738-2F3B-F5C7A78F3E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Takashi Hachiya</a:t>
            </a:r>
          </a:p>
          <a:p>
            <a:r>
              <a:rPr lang="en-US" altLang="ja-JP" dirty="0"/>
              <a:t>Nara Women’s University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3DDD44-1BA8-C9E6-97E5-5EE5B8C1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7784A7-83F4-6EF0-6EAA-C6B4D3E4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BD16E1-FD14-0868-D8B7-51B59E87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58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3B8E23B-AF93-F5DB-BF5F-65E3E8566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621" y="225275"/>
            <a:ext cx="10515600" cy="495487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Toward DST Production</a:t>
            </a:r>
            <a:endParaRPr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71AB820A-BB6A-5DE2-C533-985A543FA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33" y="828340"/>
            <a:ext cx="11919473" cy="613185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ja-JP" dirty="0"/>
              <a:t>Workflow of DST production</a:t>
            </a:r>
          </a:p>
          <a:p>
            <a:pPr lvl="1">
              <a:lnSpc>
                <a:spcPct val="120000"/>
              </a:lnSpc>
            </a:pPr>
            <a:r>
              <a:rPr lang="en-US" altLang="ja-JP" dirty="0" err="1"/>
              <a:t>Rawdata</a:t>
            </a:r>
            <a:r>
              <a:rPr lang="en-US" altLang="ja-JP" dirty="0"/>
              <a:t> DST(</a:t>
            </a:r>
            <a:r>
              <a:rPr lang="en-US" altLang="ja-JP" dirty="0" err="1"/>
              <a:t>TrkrHitSet</a:t>
            </a:r>
            <a:r>
              <a:rPr lang="en-US" altLang="ja-JP" dirty="0"/>
              <a:t>) is produced for each sub-system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Decoder issue will be fixed soon  (Chris sent a message he updated the decoder yesterday)</a:t>
            </a:r>
          </a:p>
          <a:p>
            <a:pPr lvl="2">
              <a:lnSpc>
                <a:spcPct val="120000"/>
              </a:lnSpc>
            </a:pPr>
            <a:r>
              <a:rPr lang="en-US" altLang="ja-JP" dirty="0"/>
              <a:t>Event synchronization among subsystems is also done at this production </a:t>
            </a:r>
          </a:p>
          <a:p>
            <a:pPr lvl="3">
              <a:lnSpc>
                <a:spcPct val="120000"/>
              </a:lnSpc>
            </a:pPr>
            <a:r>
              <a:rPr lang="en-US" altLang="ja-JP" dirty="0"/>
              <a:t>Synchronization is done by </a:t>
            </a:r>
            <a:r>
              <a:rPr lang="en-US" altLang="ja-JP" dirty="0" err="1"/>
              <a:t>BCOFull</a:t>
            </a:r>
            <a:endParaRPr lang="en-US" altLang="ja-JP" dirty="0"/>
          </a:p>
          <a:p>
            <a:pPr lvl="2">
              <a:lnSpc>
                <a:spcPct val="120000"/>
              </a:lnSpc>
            </a:pPr>
            <a:r>
              <a:rPr lang="en-US" altLang="ja-JP" dirty="0"/>
              <a:t>Event Header</a:t>
            </a:r>
          </a:p>
          <a:p>
            <a:pPr lvl="3">
              <a:lnSpc>
                <a:spcPct val="120000"/>
              </a:lnSpc>
            </a:pPr>
            <a:r>
              <a:rPr lang="en-US" altLang="ja-JP" dirty="0"/>
              <a:t>Each subsystem has their own event header in DST</a:t>
            </a:r>
          </a:p>
          <a:p>
            <a:pPr lvl="4">
              <a:lnSpc>
                <a:spcPct val="120000"/>
              </a:lnSpc>
            </a:pPr>
            <a:r>
              <a:rPr lang="en-US" altLang="ja-JP" dirty="0"/>
              <a:t>Joseph made 1</a:t>
            </a:r>
            <a:r>
              <a:rPr lang="en-US" altLang="ja-JP" baseline="30000" dirty="0"/>
              <a:t>st</a:t>
            </a:r>
            <a:r>
              <a:rPr lang="en-US" altLang="ja-JP" dirty="0"/>
              <a:t> version of INTT event header. </a:t>
            </a:r>
          </a:p>
          <a:p>
            <a:pPr lvl="4">
              <a:lnSpc>
                <a:spcPct val="120000"/>
              </a:lnSpc>
            </a:pPr>
            <a:r>
              <a:rPr lang="en-US" altLang="ja-JP" dirty="0"/>
              <a:t>Chris mentioned that the data size is too much. (8 BCOFULL (40bits each))</a:t>
            </a:r>
          </a:p>
          <a:p>
            <a:pPr lvl="4">
              <a:lnSpc>
                <a:spcPct val="120000"/>
              </a:lnSpc>
            </a:pPr>
            <a:r>
              <a:rPr lang="en-US" altLang="ja-JP" dirty="0"/>
              <a:t>Need to consider what information should be saved in the event header:   Failure information, and so on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At GM,  agreed that any results by the private decoder cannot be sPHENIX official result</a:t>
            </a:r>
          </a:p>
          <a:p>
            <a:pPr lvl="1">
              <a:lnSpc>
                <a:spcPct val="120000"/>
              </a:lnSpc>
            </a:pPr>
            <a:endParaRPr lang="en-US" altLang="ja-JP" dirty="0"/>
          </a:p>
          <a:p>
            <a:pPr>
              <a:lnSpc>
                <a:spcPct val="120000"/>
              </a:lnSpc>
            </a:pPr>
            <a:r>
              <a:rPr lang="en-US" altLang="ja-JP" dirty="0"/>
              <a:t>Decoder issue</a:t>
            </a:r>
          </a:p>
          <a:p>
            <a:pPr lvl="1">
              <a:lnSpc>
                <a:spcPct val="120000"/>
              </a:lnSpc>
            </a:pPr>
            <a:r>
              <a:rPr lang="en-US" altLang="ja-JP" dirty="0"/>
              <a:t>Last week,  found that F4A decoder mistakenly produced multiple events which have the same BCOFULL value</a:t>
            </a:r>
          </a:p>
          <a:p>
            <a:pPr lvl="2">
              <a:lnSpc>
                <a:spcPct val="120000"/>
              </a:lnSpc>
            </a:pPr>
            <a:r>
              <a:rPr lang="en-US" altLang="ja-JP" dirty="0"/>
              <a:t>Chris said it is fixed now (yesterday). I will check it again</a:t>
            </a:r>
          </a:p>
          <a:p>
            <a:pPr lvl="1">
              <a:lnSpc>
                <a:spcPct val="120000"/>
              </a:lnSpc>
            </a:pPr>
            <a:endParaRPr lang="en-US" altLang="ja-JP" dirty="0"/>
          </a:p>
          <a:p>
            <a:pPr lvl="1">
              <a:lnSpc>
                <a:spcPct val="120000"/>
              </a:lnSpc>
            </a:pPr>
            <a:endParaRPr lang="en-US" altLang="ja-JP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285BB3-6EA7-8D61-AAFF-9CED576F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1860C7-8DD9-D74D-407A-1960A056C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3F224A-DADB-38AC-9835-96DFD28E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97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8018EC-12FA-FC6E-ED91-C46E3D6D5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AF4481-87EC-1D8C-5EF7-6C9CB1FDD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7122" y="1897625"/>
            <a:ext cx="1806677" cy="4279337"/>
          </a:xfrm>
        </p:spPr>
        <p:txBody>
          <a:bodyPr/>
          <a:lstStyle/>
          <a:p>
            <a:r>
              <a:rPr kumimoji="1" lang="en-US" altLang="ja-JP" dirty="0" err="1"/>
              <a:t>Nhit</a:t>
            </a:r>
            <a:r>
              <a:rPr kumimoji="1" lang="en-US" altLang="ja-JP" dirty="0"/>
              <a:t> can be reco</a:t>
            </a:r>
            <a:r>
              <a:rPr lang="en-US" altLang="ja-JP" dirty="0"/>
              <a:t>vered by adding two events</a:t>
            </a:r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0C0E14B-9212-F2E5-BCCA-B2D10E7620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9917" y="388375"/>
            <a:ext cx="8894344" cy="6779341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3BD6F7-68DA-5803-7531-78FA8F525EC8}"/>
              </a:ext>
            </a:extLst>
          </p:cNvPr>
          <p:cNvSpPr txBox="1"/>
          <p:nvPr/>
        </p:nvSpPr>
        <p:spPr>
          <a:xfrm>
            <a:off x="1946787" y="19665"/>
            <a:ext cx="143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My decoder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2E71A7-BB11-EF09-81B5-057469361495}"/>
              </a:ext>
            </a:extLst>
          </p:cNvPr>
          <p:cNvSpPr txBox="1"/>
          <p:nvPr/>
        </p:nvSpPr>
        <p:spPr>
          <a:xfrm>
            <a:off x="4104968" y="0"/>
            <a:ext cx="1535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FFA</a:t>
            </a:r>
            <a:r>
              <a:rPr kumimoji="1" lang="en-US" altLang="ja-JP" dirty="0"/>
              <a:t> decoder</a:t>
            </a:r>
            <a:endParaRPr kumimoji="1" lang="ja-JP" altLang="en-US" dirty="0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F84F1071-AB07-E356-D584-B6ECCC1FDF69}"/>
              </a:ext>
            </a:extLst>
          </p:cNvPr>
          <p:cNvCxnSpPr>
            <a:cxnSpLocks/>
          </p:cNvCxnSpPr>
          <p:nvPr/>
        </p:nvCxnSpPr>
        <p:spPr>
          <a:xfrm>
            <a:off x="3785419" y="334297"/>
            <a:ext cx="0" cy="6523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71AD09AC-C13D-D690-262A-C917BC7060E8}"/>
              </a:ext>
            </a:extLst>
          </p:cNvPr>
          <p:cNvCxnSpPr>
            <a:cxnSpLocks/>
          </p:cNvCxnSpPr>
          <p:nvPr/>
        </p:nvCxnSpPr>
        <p:spPr>
          <a:xfrm>
            <a:off x="5953432" y="231058"/>
            <a:ext cx="0" cy="6523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8E8C43FA-C1E4-0898-ABBF-58ED290A01D4}"/>
              </a:ext>
            </a:extLst>
          </p:cNvPr>
          <p:cNvCxnSpPr>
            <a:cxnSpLocks/>
          </p:cNvCxnSpPr>
          <p:nvPr/>
        </p:nvCxnSpPr>
        <p:spPr>
          <a:xfrm>
            <a:off x="1725561" y="334297"/>
            <a:ext cx="0" cy="6523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7A2BDD3-8345-0FB0-EDAF-45C5ABAC98C8}"/>
              </a:ext>
            </a:extLst>
          </p:cNvPr>
          <p:cNvSpPr txBox="1"/>
          <p:nvPr/>
        </p:nvSpPr>
        <p:spPr>
          <a:xfrm>
            <a:off x="1750143" y="30203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 err="1"/>
              <a:t>Nhit</a:t>
            </a:r>
            <a:r>
              <a:rPr kumimoji="1" lang="en-US" altLang="ja-JP" dirty="0"/>
              <a:t>   (BCO)</a:t>
            </a:r>
            <a:endParaRPr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A90169B-A289-4134-625F-1D8DD815459E}"/>
              </a:ext>
            </a:extLst>
          </p:cNvPr>
          <p:cNvSpPr txBox="1"/>
          <p:nvPr/>
        </p:nvSpPr>
        <p:spPr>
          <a:xfrm>
            <a:off x="4198376" y="3020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 err="1"/>
              <a:t>Nhit</a:t>
            </a:r>
            <a:r>
              <a:rPr kumimoji="1" lang="en-US" altLang="ja-JP" dirty="0"/>
              <a:t>   (BCO)</a:t>
            </a:r>
            <a:endParaRPr lang="ja-JP" altLang="en-US" dirty="0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614F3BE-D26A-C292-179F-9B86F104FEB3}"/>
              </a:ext>
            </a:extLst>
          </p:cNvPr>
          <p:cNvCxnSpPr/>
          <p:nvPr/>
        </p:nvCxnSpPr>
        <p:spPr>
          <a:xfrm>
            <a:off x="4689988" y="4129549"/>
            <a:ext cx="11602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54040C52-8BCB-564C-1693-FD9C9FD483AE}"/>
              </a:ext>
            </a:extLst>
          </p:cNvPr>
          <p:cNvCxnSpPr/>
          <p:nvPr/>
        </p:nvCxnSpPr>
        <p:spPr>
          <a:xfrm>
            <a:off x="4665405" y="1440422"/>
            <a:ext cx="11602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1B81747-117E-ABDF-ADE1-FF6628A613D6}"/>
              </a:ext>
            </a:extLst>
          </p:cNvPr>
          <p:cNvCxnSpPr/>
          <p:nvPr/>
        </p:nvCxnSpPr>
        <p:spPr>
          <a:xfrm>
            <a:off x="8150940" y="1445338"/>
            <a:ext cx="11602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E712E1E-05C1-C35E-A825-AD36ED131725}"/>
              </a:ext>
            </a:extLst>
          </p:cNvPr>
          <p:cNvCxnSpPr/>
          <p:nvPr/>
        </p:nvCxnSpPr>
        <p:spPr>
          <a:xfrm>
            <a:off x="3534695" y="4144293"/>
            <a:ext cx="11602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991349-CB57-4066-D9AD-C23067ECF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769F73-BEEC-D50C-00F6-924732943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C96BD0-11B0-7887-269C-768D37B5E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987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D98499-8BD5-4689-5A6D-3D34FED14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09" y="246792"/>
            <a:ext cx="10515600" cy="64609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Implementing </a:t>
            </a:r>
            <a:r>
              <a:rPr kumimoji="1" lang="en-US" altLang="ja-JP" dirty="0" err="1"/>
              <a:t>HotDeadmap</a:t>
            </a:r>
            <a:r>
              <a:rPr kumimoji="1" lang="en-US" altLang="ja-JP" dirty="0"/>
              <a:t> code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0EE863-FA76-5F36-5184-09EEE7AC0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08" y="959633"/>
            <a:ext cx="11822653" cy="589836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kumimoji="1" lang="en-US" altLang="ja-JP" dirty="0" err="1"/>
              <a:t>InttDeadMap.h</a:t>
            </a:r>
            <a:r>
              <a:rPr kumimoji="1" lang="en-US" altLang="ja-JP" dirty="0"/>
              <a:t>/cc  (simulation/g4simulation/g4intt)</a:t>
            </a:r>
          </a:p>
          <a:p>
            <a:pPr lvl="1">
              <a:lnSpc>
                <a:spcPct val="110000"/>
              </a:lnSpc>
            </a:pPr>
            <a:r>
              <a:rPr kumimoji="1" lang="en-US" altLang="ja-JP" dirty="0"/>
              <a:t>To mask dead channels in simulation. Implemented a few years ago by Purdue group</a:t>
            </a:r>
          </a:p>
          <a:p>
            <a:pPr lvl="1">
              <a:lnSpc>
                <a:spcPct val="110000"/>
              </a:lnSpc>
            </a:pPr>
            <a:r>
              <a:rPr lang="en-US" altLang="ja-JP" dirty="0"/>
              <a:t>I would like to use this as the v0 version for Hot/Dead map </a:t>
            </a:r>
          </a:p>
          <a:p>
            <a:pPr lvl="2">
              <a:lnSpc>
                <a:spcPct val="110000"/>
              </a:lnSpc>
            </a:pPr>
            <a:r>
              <a:rPr lang="en-US" altLang="ja-JP" dirty="0"/>
              <a:t>Just for simulation but can be used for both data and sim with updates</a:t>
            </a:r>
          </a:p>
          <a:p>
            <a:pPr lvl="1">
              <a:lnSpc>
                <a:spcPct val="110000"/>
              </a:lnSpc>
            </a:pPr>
            <a:r>
              <a:rPr kumimoji="1" lang="en-US" altLang="ja-JP" dirty="0"/>
              <a:t>In </a:t>
            </a:r>
            <a:r>
              <a:rPr kumimoji="1" lang="en-US" altLang="ja-JP" dirty="0" err="1"/>
              <a:t>InttDeadM</a:t>
            </a:r>
            <a:r>
              <a:rPr lang="en-US" altLang="ja-JP" dirty="0" err="1"/>
              <a:t>ap</a:t>
            </a:r>
            <a:r>
              <a:rPr lang="en-US" altLang="ja-JP" dirty="0"/>
              <a:t>, dead </a:t>
            </a:r>
            <a:r>
              <a:rPr lang="en-US" altLang="ja-JP" dirty="0" err="1"/>
              <a:t>ch</a:t>
            </a:r>
            <a:r>
              <a:rPr lang="en-US" altLang="ja-JP" dirty="0"/>
              <a:t> are managed by </a:t>
            </a:r>
            <a:r>
              <a:rPr lang="en-US" altLang="ja-JP" dirty="0" err="1"/>
              <a:t>stl</a:t>
            </a:r>
            <a:r>
              <a:rPr lang="en-US" altLang="ja-JP" dirty="0"/>
              <a:t>::set (key=64bit int)</a:t>
            </a:r>
          </a:p>
          <a:p>
            <a:pPr lvl="2">
              <a:lnSpc>
                <a:spcPct val="110000"/>
              </a:lnSpc>
            </a:pPr>
            <a:r>
              <a:rPr lang="en-US" altLang="ja-JP" dirty="0"/>
              <a:t>Offline numbering</a:t>
            </a:r>
            <a:r>
              <a:rPr kumimoji="1" lang="en-US" altLang="ja-JP" dirty="0"/>
              <a:t> is used</a:t>
            </a:r>
          </a:p>
          <a:p>
            <a:pPr lvl="2">
              <a:lnSpc>
                <a:spcPct val="110000"/>
              </a:lnSpc>
            </a:pPr>
            <a:endParaRPr kumimoji="1" lang="en-US" altLang="ja-JP" dirty="0"/>
          </a:p>
          <a:p>
            <a:pPr lvl="2">
              <a:lnSpc>
                <a:spcPct val="110000"/>
              </a:lnSpc>
            </a:pPr>
            <a:endParaRPr lang="en-US" altLang="ja-JP" dirty="0"/>
          </a:p>
          <a:p>
            <a:pPr marL="914400" lvl="2" indent="0">
              <a:lnSpc>
                <a:spcPct val="110000"/>
              </a:lnSpc>
              <a:buNone/>
            </a:pPr>
            <a:endParaRPr kumimoji="1" lang="en-US" altLang="ja-JP" dirty="0"/>
          </a:p>
          <a:p>
            <a:pPr lvl="1">
              <a:lnSpc>
                <a:spcPct val="110000"/>
              </a:lnSpc>
            </a:pPr>
            <a:r>
              <a:rPr lang="en-US" altLang="ja-JP" dirty="0"/>
              <a:t> To update, </a:t>
            </a:r>
          </a:p>
          <a:p>
            <a:pPr lvl="2">
              <a:lnSpc>
                <a:spcPct val="110000"/>
              </a:lnSpc>
            </a:pPr>
            <a:r>
              <a:rPr lang="en-US" altLang="ja-JP" dirty="0"/>
              <a:t>I would like to ask which online(hard) or offline numbering is good</a:t>
            </a:r>
          </a:p>
          <a:p>
            <a:pPr lvl="3">
              <a:lnSpc>
                <a:spcPct val="110000"/>
              </a:lnSpc>
            </a:pPr>
            <a:r>
              <a:rPr lang="en-US" altLang="ja-JP" dirty="0"/>
              <a:t>I prefer online numbering because  I want to use the same format to manage hot/dead channel map for both DST reconstruction and DAQ</a:t>
            </a:r>
          </a:p>
          <a:p>
            <a:pPr lvl="2">
              <a:lnSpc>
                <a:spcPct val="110000"/>
              </a:lnSpc>
            </a:pPr>
            <a:r>
              <a:rPr lang="en-US" altLang="ja-JP" dirty="0"/>
              <a:t>Data structure needs to be updated to handle dead/hot (/ warm/ cold) statuses</a:t>
            </a:r>
          </a:p>
          <a:p>
            <a:pPr lvl="3">
              <a:lnSpc>
                <a:spcPct val="110000"/>
              </a:lnSpc>
            </a:pPr>
            <a:r>
              <a:rPr lang="en-US" altLang="ja-JP" dirty="0"/>
              <a:t>Set -&gt; map </a:t>
            </a:r>
          </a:p>
          <a:p>
            <a:pPr lvl="2">
              <a:lnSpc>
                <a:spcPct val="110000"/>
              </a:lnSpc>
            </a:pPr>
            <a:endParaRPr lang="en-US" altLang="ja-JP" dirty="0"/>
          </a:p>
          <a:p>
            <a:pPr lvl="2">
              <a:lnSpc>
                <a:spcPct val="110000"/>
              </a:lnSpc>
            </a:pPr>
            <a:endParaRPr kumimoji="1" lang="en-US" altLang="ja-JP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BF9BF48-5CF9-977F-CF2C-8FED003E4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39626"/>
              </p:ext>
            </p:extLst>
          </p:nvPr>
        </p:nvGraphicFramePr>
        <p:xfrm>
          <a:off x="1113900" y="3445994"/>
          <a:ext cx="10000486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79">
                  <a:extLst>
                    <a:ext uri="{9D8B030D-6E8A-4147-A177-3AD203B41FA5}">
                      <a16:colId xmlns:a16="http://schemas.microsoft.com/office/drawing/2014/main" val="1551543906"/>
                    </a:ext>
                  </a:extLst>
                </a:gridCol>
                <a:gridCol w="2269863">
                  <a:extLst>
                    <a:ext uri="{9D8B030D-6E8A-4147-A177-3AD203B41FA5}">
                      <a16:colId xmlns:a16="http://schemas.microsoft.com/office/drawing/2014/main" val="1427878973"/>
                    </a:ext>
                  </a:extLst>
                </a:gridCol>
                <a:gridCol w="1873568">
                  <a:extLst>
                    <a:ext uri="{9D8B030D-6E8A-4147-A177-3AD203B41FA5}">
                      <a16:colId xmlns:a16="http://schemas.microsoft.com/office/drawing/2014/main" val="1923197168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3774428211"/>
                    </a:ext>
                  </a:extLst>
                </a:gridCol>
                <a:gridCol w="2302136">
                  <a:extLst>
                    <a:ext uri="{9D8B030D-6E8A-4147-A177-3AD203B41FA5}">
                      <a16:colId xmlns:a16="http://schemas.microsoft.com/office/drawing/2014/main" val="657565020"/>
                    </a:ext>
                  </a:extLst>
                </a:gridCol>
              </a:tblGrid>
              <a:tr h="2177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63-56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55-40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39-32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31-16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15-0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327508"/>
                  </a:ext>
                </a:extLst>
              </a:tr>
              <a:tr h="2627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Layer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Ladder_phi</a:t>
                      </a:r>
                      <a:r>
                        <a:rPr kumimoji="1" lang="en-US" altLang="ja-JP" sz="1600" dirty="0"/>
                        <a:t> (ladder)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Ladder_z</a:t>
                      </a:r>
                      <a:r>
                        <a:rPr kumimoji="1" lang="en-US" altLang="ja-JP" sz="1600" dirty="0"/>
                        <a:t>(sensor)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Strip_z</a:t>
                      </a:r>
                      <a:r>
                        <a:rPr kumimoji="1" lang="en-US" altLang="ja-JP" sz="1600" dirty="0"/>
                        <a:t> (chip)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Strip_phi</a:t>
                      </a:r>
                      <a:r>
                        <a:rPr kumimoji="1" lang="en-US" altLang="ja-JP" sz="1600" dirty="0"/>
                        <a:t> (channel)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769766"/>
                  </a:ext>
                </a:extLst>
              </a:tr>
            </a:tbl>
          </a:graphicData>
        </a:graphic>
      </p:graphicFrame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9F3E378E-D7B1-7F98-9CF3-43C73ABCB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EA1031FC-CE49-A055-4DC1-37DE87A8F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8FFC0ED9-E74B-BBC9-6143-31C49ACF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236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110008-4CF3-8BDA-08DD-7126E2960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21" y="129151"/>
            <a:ext cx="10380407" cy="578772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Current status</a:t>
            </a:r>
            <a:r>
              <a:rPr lang="ja-JP" altLang="en-US" dirty="0"/>
              <a:t>：</a:t>
            </a:r>
            <a:r>
              <a:rPr lang="en-US" altLang="ja-JP" dirty="0"/>
              <a:t>Work flow for the production</a:t>
            </a:r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D1C84A-B4D7-67E7-4540-9AE501A31AE1}"/>
              </a:ext>
            </a:extLst>
          </p:cNvPr>
          <p:cNvSpPr/>
          <p:nvPr/>
        </p:nvSpPr>
        <p:spPr>
          <a:xfrm>
            <a:off x="804494" y="3409239"/>
            <a:ext cx="2546190" cy="14909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49BE3DE1-C90D-7B01-9471-A0512CAE69EA}"/>
              </a:ext>
            </a:extLst>
          </p:cNvPr>
          <p:cNvCxnSpPr>
            <a:cxnSpLocks/>
            <a:endCxn id="32" idx="2"/>
          </p:cNvCxnSpPr>
          <p:nvPr/>
        </p:nvCxnSpPr>
        <p:spPr>
          <a:xfrm>
            <a:off x="8586300" y="1914384"/>
            <a:ext cx="2576" cy="1189185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6B0ABD6-F776-D73F-7BC4-45C1BC7CEE37}"/>
              </a:ext>
            </a:extLst>
          </p:cNvPr>
          <p:cNvSpPr/>
          <p:nvPr/>
        </p:nvSpPr>
        <p:spPr>
          <a:xfrm>
            <a:off x="1485626" y="1294143"/>
            <a:ext cx="1462604" cy="310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Event-Gen</a:t>
            </a:r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99BE0F8-23BE-F02D-C965-3E1B29B8FB27}"/>
              </a:ext>
            </a:extLst>
          </p:cNvPr>
          <p:cNvSpPr/>
          <p:nvPr/>
        </p:nvSpPr>
        <p:spPr>
          <a:xfrm>
            <a:off x="1421162" y="1871758"/>
            <a:ext cx="1585924" cy="310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/>
              <a:t>Ghit</a:t>
            </a:r>
            <a:r>
              <a:rPr kumimoji="1" lang="en-US" altLang="ja-JP" sz="1400" dirty="0"/>
              <a:t> (PHG4Hit)</a:t>
            </a:r>
            <a:endParaRPr kumimoji="1" lang="ja-JP" altLang="en-US" sz="1400"/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E259499-9540-9A99-07E0-8CC0EAD4085E}"/>
              </a:ext>
            </a:extLst>
          </p:cNvPr>
          <p:cNvCxnSpPr>
            <a:cxnSpLocks/>
          </p:cNvCxnSpPr>
          <p:nvPr/>
        </p:nvCxnSpPr>
        <p:spPr>
          <a:xfrm flipH="1">
            <a:off x="2167762" y="1604654"/>
            <a:ext cx="1" cy="267104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FE800FEA-5E0E-0424-CCA4-0E4A32F9F6BD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2170517" y="2152394"/>
            <a:ext cx="0" cy="1385561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29835CA-AD54-5293-8673-4991C8ECC267}"/>
              </a:ext>
            </a:extLst>
          </p:cNvPr>
          <p:cNvSpPr/>
          <p:nvPr/>
        </p:nvSpPr>
        <p:spPr>
          <a:xfrm>
            <a:off x="1377555" y="3537956"/>
            <a:ext cx="1585924" cy="558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/>
              <a:t>Trkrhit</a:t>
            </a:r>
            <a:r>
              <a:rPr kumimoji="1" lang="en-US" altLang="ja-JP" sz="1400" dirty="0"/>
              <a:t> (hits in local coordinate)</a:t>
            </a:r>
            <a:endParaRPr kumimoji="1" lang="ja-JP" altLang="en-US" sz="14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BE6F7BA-929F-A08A-1766-2C56655AEE7C}"/>
              </a:ext>
            </a:extLst>
          </p:cNvPr>
          <p:cNvSpPr/>
          <p:nvPr/>
        </p:nvSpPr>
        <p:spPr>
          <a:xfrm>
            <a:off x="1348056" y="4463160"/>
            <a:ext cx="1585924" cy="310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err="1"/>
              <a:t>TrkrCluster</a:t>
            </a:r>
            <a:endParaRPr kumimoji="1" lang="ja-JP" altLang="en-US" sz="1400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3D68E05A-F069-D77D-A1F9-9FDBD302ECEB}"/>
              </a:ext>
            </a:extLst>
          </p:cNvPr>
          <p:cNvCxnSpPr>
            <a:cxnSpLocks/>
          </p:cNvCxnSpPr>
          <p:nvPr/>
        </p:nvCxnSpPr>
        <p:spPr>
          <a:xfrm>
            <a:off x="2180168" y="4096032"/>
            <a:ext cx="1" cy="358044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6347B3B-831D-BABA-D63C-32140B4188C0}"/>
              </a:ext>
            </a:extLst>
          </p:cNvPr>
          <p:cNvSpPr txBox="1"/>
          <p:nvPr/>
        </p:nvSpPr>
        <p:spPr>
          <a:xfrm>
            <a:off x="1457037" y="855406"/>
            <a:ext cx="1564264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&lt;Simulation&gt;</a:t>
            </a:r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034079-8DEC-76BC-3C09-1CE9A1429F37}"/>
              </a:ext>
            </a:extLst>
          </p:cNvPr>
          <p:cNvSpPr txBox="1"/>
          <p:nvPr/>
        </p:nvSpPr>
        <p:spPr>
          <a:xfrm>
            <a:off x="796413" y="3259936"/>
            <a:ext cx="1063675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DST-sim</a:t>
            </a:r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D390889-87D3-A725-D8CB-70D618606FAA}"/>
              </a:ext>
            </a:extLst>
          </p:cNvPr>
          <p:cNvCxnSpPr/>
          <p:nvPr/>
        </p:nvCxnSpPr>
        <p:spPr>
          <a:xfrm>
            <a:off x="3413781" y="944839"/>
            <a:ext cx="0" cy="5207586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AAFC0D8-BC4C-4D77-9403-56D68C72FE86}"/>
              </a:ext>
            </a:extLst>
          </p:cNvPr>
          <p:cNvSpPr txBox="1"/>
          <p:nvPr/>
        </p:nvSpPr>
        <p:spPr>
          <a:xfrm>
            <a:off x="3668144" y="1816707"/>
            <a:ext cx="1653763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Martin, Joseph</a:t>
            </a:r>
            <a:endParaRPr kumimoji="1" lang="ja-JP" altLang="en-US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23A677E-F644-1BC0-D9F9-6E1D99716D6F}"/>
              </a:ext>
            </a:extLst>
          </p:cNvPr>
          <p:cNvSpPr txBox="1"/>
          <p:nvPr/>
        </p:nvSpPr>
        <p:spPr>
          <a:xfrm>
            <a:off x="8352917" y="6063103"/>
            <a:ext cx="2576059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Root </a:t>
            </a:r>
            <a:r>
              <a:rPr kumimoji="1" lang="en-US" altLang="ja-JP" dirty="0"/>
              <a:t>Raw Data Format</a:t>
            </a:r>
            <a:r>
              <a:rPr kumimoji="1" lang="en-US" altLang="ja-JP" dirty="0">
                <a:solidFill>
                  <a:srgbClr val="7030A0"/>
                </a:solidFill>
              </a:rPr>
              <a:t>*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D4CC82E-E478-9BC2-6612-BFE4921FA9BC}"/>
              </a:ext>
            </a:extLst>
          </p:cNvPr>
          <p:cNvSpPr txBox="1"/>
          <p:nvPr/>
        </p:nvSpPr>
        <p:spPr>
          <a:xfrm>
            <a:off x="1965417" y="5132831"/>
            <a:ext cx="393189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…</a:t>
            </a:r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FCB3FA1-047F-610D-284A-CFDA47D27A41}"/>
              </a:ext>
            </a:extLst>
          </p:cNvPr>
          <p:cNvSpPr txBox="1"/>
          <p:nvPr/>
        </p:nvSpPr>
        <p:spPr>
          <a:xfrm>
            <a:off x="7894726" y="2760353"/>
            <a:ext cx="1388299" cy="34321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/>
              <a:t>  Unpacker  </a:t>
            </a:r>
            <a:endParaRPr kumimoji="1" lang="ja-JP" altLang="en-US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6B55F97-24B6-CFF1-7855-0339B2116BE8}"/>
              </a:ext>
            </a:extLst>
          </p:cNvPr>
          <p:cNvSpPr txBox="1"/>
          <p:nvPr/>
        </p:nvSpPr>
        <p:spPr>
          <a:xfrm>
            <a:off x="3850171" y="4056563"/>
            <a:ext cx="872541" cy="343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Joseph</a:t>
            </a:r>
            <a:endParaRPr kumimoji="1" lang="ja-JP" altLang="en-US"/>
          </a:p>
        </p:txBody>
      </p:sp>
      <p:sp>
        <p:nvSpPr>
          <p:cNvPr id="34" name="object 10">
            <a:extLst>
              <a:ext uri="{FF2B5EF4-FFF2-40B4-BE49-F238E27FC236}">
                <a16:creationId xmlns:a16="http://schemas.microsoft.com/office/drawing/2014/main" id="{DEB84C0A-E6FB-DA74-1837-3CE24837953F}"/>
              </a:ext>
            </a:extLst>
          </p:cNvPr>
          <p:cNvSpPr/>
          <p:nvPr/>
        </p:nvSpPr>
        <p:spPr>
          <a:xfrm>
            <a:off x="8367251" y="4916277"/>
            <a:ext cx="2684207" cy="1061735"/>
          </a:xfrm>
          <a:custGeom>
            <a:avLst/>
            <a:gdLst/>
            <a:ahLst/>
            <a:cxnLst/>
            <a:rect l="l" t="t" r="r" b="b"/>
            <a:pathLst>
              <a:path w="1643379" h="848995">
                <a:moveTo>
                  <a:pt x="0" y="848797"/>
                </a:moveTo>
                <a:lnTo>
                  <a:pt x="1642777" y="848797"/>
                </a:lnTo>
                <a:lnTo>
                  <a:pt x="1642777" y="0"/>
                </a:lnTo>
                <a:lnTo>
                  <a:pt x="0" y="0"/>
                </a:lnTo>
                <a:lnTo>
                  <a:pt x="0" y="848797"/>
                </a:lnTo>
                <a:close/>
              </a:path>
            </a:pathLst>
          </a:custGeom>
          <a:solidFill>
            <a:srgbClr val="4472C4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altLang="ja-JP" sz="1600" spc="5" dirty="0" err="1">
                <a:solidFill>
                  <a:schemeClr val="accent2"/>
                </a:solidFill>
                <a:latin typeface="Yu Gothic"/>
                <a:cs typeface="Yu Gothic"/>
              </a:rPr>
              <a:t>OutputTree</a:t>
            </a:r>
            <a:r>
              <a:rPr lang="ja-JP" altLang="en-US" sz="1600" spc="5" dirty="0">
                <a:solidFill>
                  <a:schemeClr val="accent2"/>
                </a:solidFill>
                <a:latin typeface="Yu Gothic"/>
                <a:cs typeface="Yu Gothic"/>
              </a:rPr>
              <a:t>（</a:t>
            </a:r>
            <a:r>
              <a:rPr lang="en-US" altLang="ja-JP" sz="1600" spc="5" dirty="0">
                <a:solidFill>
                  <a:schemeClr val="accent2"/>
                </a:solidFill>
                <a:latin typeface="Yu Gothic"/>
                <a:cs typeface="Yu Gothic"/>
              </a:rPr>
              <a:t>Raw Data</a:t>
            </a:r>
            <a:r>
              <a:rPr lang="ja-JP" altLang="en-US" sz="1600" spc="5" dirty="0">
                <a:solidFill>
                  <a:schemeClr val="accent2"/>
                </a:solidFill>
                <a:latin typeface="Yu Gothic"/>
                <a:cs typeface="Yu Gothic"/>
              </a:rPr>
              <a:t>）</a:t>
            </a:r>
            <a:endParaRPr lang="en-US" altLang="ja-JP" sz="1600" spc="5" dirty="0">
              <a:solidFill>
                <a:schemeClr val="accent2"/>
              </a:solidFill>
              <a:latin typeface="Yu Gothic"/>
              <a:cs typeface="Yu Gothic"/>
            </a:endParaRPr>
          </a:p>
          <a:p>
            <a:pPr algn="ctr"/>
            <a:r>
              <a:rPr lang="en-US" altLang="ja-JP" sz="1600" spc="5" dirty="0">
                <a:solidFill>
                  <a:schemeClr val="accent2"/>
                </a:solidFill>
                <a:latin typeface="Yu Gothic"/>
                <a:cs typeface="Yu Gothic"/>
              </a:rPr>
              <a:t>Amp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, H</a:t>
            </a:r>
            <a:r>
              <a:rPr lang="en-US" altLang="ja-JP" sz="1600" spc="-5" dirty="0">
                <a:solidFill>
                  <a:srgbClr val="FFFFFF"/>
                </a:solidFill>
                <a:latin typeface="Yu Gothic"/>
                <a:cs typeface="Yu Gothic"/>
              </a:rPr>
              <a:t>i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t Ch, A</a:t>
            </a:r>
            <a:r>
              <a:rPr lang="en-US" altLang="ja-JP" sz="1600" spc="9" dirty="0">
                <a:solidFill>
                  <a:srgbClr val="FFFFFF"/>
                </a:solidFill>
                <a:latin typeface="Yu Gothic"/>
                <a:cs typeface="Yu Gothic"/>
              </a:rPr>
              <a:t>D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C</a:t>
            </a:r>
            <a:r>
              <a:rPr lang="en-US" altLang="ja-JP" sz="1600" dirty="0">
                <a:solidFill>
                  <a:srgbClr val="FFFFFF"/>
                </a:solidFill>
                <a:latin typeface="Yu Gothic"/>
                <a:cs typeface="Yu Gothic"/>
              </a:rPr>
              <a:t>, 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Ch</a:t>
            </a:r>
            <a:r>
              <a:rPr lang="en-US" altLang="ja-JP" sz="1600" spc="-5" dirty="0">
                <a:solidFill>
                  <a:srgbClr val="FFFFFF"/>
                </a:solidFill>
                <a:latin typeface="Yu Gothic"/>
                <a:cs typeface="Yu Gothic"/>
              </a:rPr>
              <a:t>i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p,</a:t>
            </a:r>
            <a:r>
              <a:rPr lang="en-US" altLang="ja-JP" sz="1600" spc="9" dirty="0">
                <a:solidFill>
                  <a:srgbClr val="FFFFFF"/>
                </a:solidFill>
                <a:latin typeface="Yu Gothic"/>
                <a:cs typeface="Yu Gothic"/>
              </a:rPr>
              <a:t> L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adder-ID, </a:t>
            </a:r>
            <a:r>
              <a:rPr lang="en-US" altLang="ja-JP" sz="1600" spc="5" dirty="0" err="1">
                <a:solidFill>
                  <a:srgbClr val="FFFFFF"/>
                </a:solidFill>
                <a:latin typeface="Yu Gothic"/>
                <a:cs typeface="Yu Gothic"/>
              </a:rPr>
              <a:t>bco</a:t>
            </a:r>
            <a:r>
              <a:rPr lang="en-US" altLang="ja-JP" sz="1600" spc="5" dirty="0">
                <a:solidFill>
                  <a:srgbClr val="FFFFFF"/>
                </a:solidFill>
                <a:latin typeface="Yu Gothic"/>
                <a:cs typeface="Yu Gothic"/>
              </a:rPr>
              <a:t>, </a:t>
            </a:r>
            <a:r>
              <a:rPr lang="en-US" altLang="ja-JP" sz="1600" spc="5" dirty="0" err="1">
                <a:solidFill>
                  <a:srgbClr val="FFC000"/>
                </a:solidFill>
                <a:latin typeface="Yu Gothic"/>
                <a:cs typeface="Yu Gothic"/>
              </a:rPr>
              <a:t>bcofull</a:t>
            </a:r>
            <a:endParaRPr lang="en-US" altLang="ja-JP" sz="1600" dirty="0">
              <a:solidFill>
                <a:srgbClr val="FFC000"/>
              </a:solidFill>
              <a:latin typeface="Yu Gothic"/>
              <a:cs typeface="Yu Gothic"/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F6F73B3A-FF0B-3440-2C88-D1BE2C2BAAD6}"/>
              </a:ext>
            </a:extLst>
          </p:cNvPr>
          <p:cNvCxnSpPr>
            <a:cxnSpLocks/>
          </p:cNvCxnSpPr>
          <p:nvPr/>
        </p:nvCxnSpPr>
        <p:spPr>
          <a:xfrm flipH="1">
            <a:off x="5021931" y="3864077"/>
            <a:ext cx="385811" cy="535702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E5D6C272-08AF-87F0-43FE-10EC1A05C003}"/>
              </a:ext>
            </a:extLst>
          </p:cNvPr>
          <p:cNvCxnSpPr>
            <a:cxnSpLocks/>
          </p:cNvCxnSpPr>
          <p:nvPr/>
        </p:nvCxnSpPr>
        <p:spPr>
          <a:xfrm flipH="1">
            <a:off x="3042960" y="3819199"/>
            <a:ext cx="2375857" cy="0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479698D-F2FB-4284-DEC7-61076CB670C8}"/>
              </a:ext>
            </a:extLst>
          </p:cNvPr>
          <p:cNvSpPr txBox="1"/>
          <p:nvPr/>
        </p:nvSpPr>
        <p:spPr>
          <a:xfrm>
            <a:off x="3598795" y="3619851"/>
            <a:ext cx="1395904" cy="4290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dirty="0"/>
              <a:t>Online-&gt;offline C</a:t>
            </a:r>
            <a:r>
              <a:rPr kumimoji="1" lang="en-US" altLang="ja-JP" sz="1200" dirty="0"/>
              <a:t>onv</a:t>
            </a:r>
            <a:r>
              <a:rPr lang="en-US" altLang="ja-JP" sz="1200" dirty="0"/>
              <a:t>ersion map</a:t>
            </a:r>
            <a:r>
              <a:rPr kumimoji="1" lang="en-US" altLang="ja-JP" sz="1200" dirty="0"/>
              <a:t> </a:t>
            </a:r>
            <a:endParaRPr kumimoji="1" lang="ja-JP" altLang="en-US" sz="120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76D050C-1AEA-9826-0EA0-49CBF4DD4A1F}"/>
              </a:ext>
            </a:extLst>
          </p:cNvPr>
          <p:cNvSpPr txBox="1"/>
          <p:nvPr/>
        </p:nvSpPr>
        <p:spPr>
          <a:xfrm>
            <a:off x="4239812" y="4437434"/>
            <a:ext cx="1395904" cy="25741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dirty="0"/>
              <a:t>Online Monitor</a:t>
            </a:r>
            <a:endParaRPr kumimoji="1" lang="ja-JP" altLang="en-US" sz="120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E6C0C13-92D3-B6B9-2F85-4B1B4103F8E0}"/>
              </a:ext>
            </a:extLst>
          </p:cNvPr>
          <p:cNvSpPr txBox="1"/>
          <p:nvPr/>
        </p:nvSpPr>
        <p:spPr>
          <a:xfrm>
            <a:off x="4157885" y="4806239"/>
            <a:ext cx="1728092" cy="2574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>
                    <a:lumMod val="50000"/>
                  </a:schemeClr>
                </a:solidFill>
              </a:rPr>
              <a:t>Hot/dead channel map</a:t>
            </a:r>
            <a:endParaRPr kumimoji="1" lang="ja-JP" alt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BB46A746-DB0D-9A47-D4CD-6665B810DAE5}"/>
              </a:ext>
            </a:extLst>
          </p:cNvPr>
          <p:cNvCxnSpPr>
            <a:cxnSpLocks/>
          </p:cNvCxnSpPr>
          <p:nvPr/>
        </p:nvCxnSpPr>
        <p:spPr>
          <a:xfrm>
            <a:off x="2170335" y="4791275"/>
            <a:ext cx="1" cy="358044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CD59075-A38F-A89F-9E99-61733DB77E02}"/>
              </a:ext>
            </a:extLst>
          </p:cNvPr>
          <p:cNvSpPr txBox="1"/>
          <p:nvPr/>
        </p:nvSpPr>
        <p:spPr>
          <a:xfrm>
            <a:off x="3590206" y="3404307"/>
            <a:ext cx="1370095" cy="2288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solidFill>
                  <a:srgbClr val="FF0000"/>
                </a:solidFill>
              </a:rPr>
              <a:t>Amp</a:t>
            </a:r>
            <a:r>
              <a:rPr kumimoji="1" lang="en-US" altLang="ja-JP" sz="1000" dirty="0"/>
              <a:t> is to be dropped</a:t>
            </a:r>
            <a:endParaRPr kumimoji="1" lang="ja-JP" altLang="en-US" sz="1000"/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7CF8D6C-C2B6-E2F4-0B23-933049741CE2}"/>
              </a:ext>
            </a:extLst>
          </p:cNvPr>
          <p:cNvGrpSpPr/>
          <p:nvPr/>
        </p:nvGrpSpPr>
        <p:grpSpPr>
          <a:xfrm>
            <a:off x="2894654" y="5254549"/>
            <a:ext cx="2278628" cy="1072509"/>
            <a:chOff x="3858215" y="5785491"/>
            <a:chExt cx="2278628" cy="1072509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87354F86-385E-1EF9-BED8-299D2C34DE44}"/>
                </a:ext>
              </a:extLst>
            </p:cNvPr>
            <p:cNvSpPr txBox="1"/>
            <p:nvPr/>
          </p:nvSpPr>
          <p:spPr>
            <a:xfrm>
              <a:off x="4718210" y="6514784"/>
              <a:ext cx="1053057" cy="343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/>
                <a:t>Manami</a:t>
              </a:r>
              <a:r>
                <a:rPr kumimoji="1" lang="en-US" altLang="ja-JP" dirty="0"/>
                <a:t> </a:t>
              </a:r>
              <a:endParaRPr kumimoji="1" lang="ja-JP" altLang="en-US"/>
            </a:p>
          </p:txBody>
        </p:sp>
        <p:sp>
          <p:nvSpPr>
            <p:cNvPr id="29" name="強調線吹き出し 1 (枠付き) 50">
              <a:extLst>
                <a:ext uri="{FF2B5EF4-FFF2-40B4-BE49-F238E27FC236}">
                  <a16:creationId xmlns:a16="http://schemas.microsoft.com/office/drawing/2014/main" id="{371EDA0C-02FC-9E61-9875-BDE0CE990E4D}"/>
                </a:ext>
              </a:extLst>
            </p:cNvPr>
            <p:cNvSpPr/>
            <p:nvPr/>
          </p:nvSpPr>
          <p:spPr>
            <a:xfrm>
              <a:off x="4397039" y="6194663"/>
              <a:ext cx="1739804" cy="409956"/>
            </a:xfrm>
            <a:prstGeom prst="accentBorderCallout1">
              <a:avLst>
                <a:gd name="adj1" fmla="val 21106"/>
                <a:gd name="adj2" fmla="val -2116"/>
                <a:gd name="adj3" fmla="val -286183"/>
                <a:gd name="adj4" fmla="val -31386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en-US" altLang="ja-JP" dirty="0"/>
                <a:t>Event Display</a:t>
              </a:r>
              <a:endParaRPr kumimoji="1" lang="ja-JP" altLang="en-US"/>
            </a:p>
          </p:txBody>
        </p: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7528C5D4-233F-1583-80D0-D135A8AB191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58215" y="5785491"/>
              <a:ext cx="510881" cy="498668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49FEA95-DC60-4ABC-03A4-CDC141E7D66A}"/>
              </a:ext>
            </a:extLst>
          </p:cNvPr>
          <p:cNvSpPr/>
          <p:nvPr/>
        </p:nvSpPr>
        <p:spPr>
          <a:xfrm>
            <a:off x="7271748" y="931056"/>
            <a:ext cx="2638350" cy="31051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RCDAQ</a:t>
            </a:r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A69319A-0743-012C-9520-269864AAAF94}"/>
              </a:ext>
            </a:extLst>
          </p:cNvPr>
          <p:cNvSpPr txBox="1"/>
          <p:nvPr/>
        </p:nvSpPr>
        <p:spPr>
          <a:xfrm>
            <a:off x="7427274" y="1018584"/>
            <a:ext cx="678373" cy="2574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</a:rPr>
              <a:t>physics</a:t>
            </a:r>
            <a:endParaRPr kumimoji="1" lang="ja-JP" altLang="en-US" sz="1200">
              <a:solidFill>
                <a:schemeClr val="bg1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065A436-3F8D-4783-DBD0-05CE9DE1CB44}"/>
              </a:ext>
            </a:extLst>
          </p:cNvPr>
          <p:cNvSpPr txBox="1"/>
          <p:nvPr/>
        </p:nvSpPr>
        <p:spPr>
          <a:xfrm>
            <a:off x="9148592" y="999458"/>
            <a:ext cx="493308" cy="2574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err="1">
                <a:solidFill>
                  <a:schemeClr val="bg1"/>
                </a:solidFill>
              </a:rPr>
              <a:t>c</a:t>
            </a:r>
            <a:r>
              <a:rPr kumimoji="1" lang="en-US" altLang="ja-JP" sz="1200" dirty="0" err="1">
                <a:solidFill>
                  <a:schemeClr val="bg1"/>
                </a:solidFill>
              </a:rPr>
              <a:t>alib</a:t>
            </a:r>
            <a:endParaRPr kumimoji="1" lang="ja-JP" altLang="en-US" sz="1200">
              <a:solidFill>
                <a:schemeClr val="bg1"/>
              </a:solidFill>
            </a:endParaRP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59B2FAE0-21D7-06E4-5FFC-9D117B946474}"/>
              </a:ext>
            </a:extLst>
          </p:cNvPr>
          <p:cNvCxnSpPr>
            <a:cxnSpLocks/>
          </p:cNvCxnSpPr>
          <p:nvPr/>
        </p:nvCxnSpPr>
        <p:spPr>
          <a:xfrm>
            <a:off x="7678539" y="1277694"/>
            <a:ext cx="0" cy="319887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3552A943-6659-BC18-924F-0B2F2CE948DC}"/>
              </a:ext>
            </a:extLst>
          </p:cNvPr>
          <p:cNvCxnSpPr>
            <a:cxnSpLocks/>
          </p:cNvCxnSpPr>
          <p:nvPr/>
        </p:nvCxnSpPr>
        <p:spPr>
          <a:xfrm>
            <a:off x="9434436" y="1262223"/>
            <a:ext cx="0" cy="319887"/>
          </a:xfrm>
          <a:prstGeom prst="straightConnector1">
            <a:avLst/>
          </a:prstGeom>
          <a:ln w="2857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82C30EB-D4E2-0D2C-F7B2-69362EE4789A}"/>
              </a:ext>
            </a:extLst>
          </p:cNvPr>
          <p:cNvSpPr/>
          <p:nvPr/>
        </p:nvSpPr>
        <p:spPr>
          <a:xfrm>
            <a:off x="7271747" y="1603873"/>
            <a:ext cx="2638350" cy="3105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/>
              <a:t>evt</a:t>
            </a:r>
            <a:r>
              <a:rPr lang="en-US" altLang="ja-JP" dirty="0"/>
              <a:t> (32 bit word)</a:t>
            </a:r>
            <a:endParaRPr kumimoji="1" lang="ja-JP" altLang="en-US"/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28D13770-C268-22A8-FF66-59D389D1FAAB}"/>
              </a:ext>
            </a:extLst>
          </p:cNvPr>
          <p:cNvCxnSpPr>
            <a:cxnSpLocks/>
          </p:cNvCxnSpPr>
          <p:nvPr/>
        </p:nvCxnSpPr>
        <p:spPr>
          <a:xfrm>
            <a:off x="4982598" y="4670629"/>
            <a:ext cx="1" cy="217148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BE811321-6D70-1FD1-B8C2-47E6CC2B7DF4}"/>
              </a:ext>
            </a:extLst>
          </p:cNvPr>
          <p:cNvSpPr/>
          <p:nvPr/>
        </p:nvSpPr>
        <p:spPr>
          <a:xfrm>
            <a:off x="1568162" y="3982637"/>
            <a:ext cx="1255747" cy="5544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Remove</a:t>
            </a:r>
            <a:br>
              <a:rPr kumimoji="1" lang="en-US" altLang="ja-JP" dirty="0"/>
            </a:br>
            <a:r>
              <a:rPr kumimoji="1" lang="en-US" altLang="ja-JP" dirty="0" err="1"/>
              <a:t>HotDead</a:t>
            </a:r>
            <a:endParaRPr kumimoji="1" lang="ja-JP" altLang="en-US" dirty="0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A4142720-BCBD-279D-BD17-7ACD62245C97}"/>
              </a:ext>
            </a:extLst>
          </p:cNvPr>
          <p:cNvSpPr txBox="1"/>
          <p:nvPr/>
        </p:nvSpPr>
        <p:spPr>
          <a:xfrm>
            <a:off x="7437526" y="2165501"/>
            <a:ext cx="2384900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/>
              <a:t>  Fun4AllDecoder</a:t>
            </a:r>
          </a:p>
          <a:p>
            <a:r>
              <a:rPr lang="en-US" altLang="ja-JP" dirty="0"/>
              <a:t>(</a:t>
            </a:r>
            <a:r>
              <a:rPr kumimoji="1" lang="en-US" altLang="ja-JP" dirty="0" err="1"/>
              <a:t>SingleInttInput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CBA9B16E-8FDC-D2A9-36D9-15CE42779459}"/>
              </a:ext>
            </a:extLst>
          </p:cNvPr>
          <p:cNvSpPr txBox="1"/>
          <p:nvPr/>
        </p:nvSpPr>
        <p:spPr>
          <a:xfrm>
            <a:off x="6508956" y="3473192"/>
            <a:ext cx="2094272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err="1"/>
              <a:t>InttCombined</a:t>
            </a:r>
            <a:endParaRPr kumimoji="1" lang="en-US" altLang="ja-JP" dirty="0"/>
          </a:p>
          <a:p>
            <a:r>
              <a:rPr kumimoji="1" lang="en-US" altLang="ja-JP" dirty="0" err="1"/>
              <a:t>RawDataDecoder</a:t>
            </a:r>
            <a:endParaRPr kumimoji="1" lang="ja-JP" altLang="en-US" dirty="0"/>
          </a:p>
        </p:txBody>
      </p:sp>
      <p:cxnSp>
        <p:nvCxnSpPr>
          <p:cNvPr id="67" name="コネクタ: カギ線 66">
            <a:extLst>
              <a:ext uri="{FF2B5EF4-FFF2-40B4-BE49-F238E27FC236}">
                <a16:creationId xmlns:a16="http://schemas.microsoft.com/office/drawing/2014/main" id="{2A24F098-F0B2-D239-41D5-EB553B5FA92F}"/>
              </a:ext>
            </a:extLst>
          </p:cNvPr>
          <p:cNvCxnSpPr>
            <a:cxnSpLocks/>
            <a:stCxn id="32" idx="2"/>
            <a:endCxn id="60" idx="0"/>
          </p:cNvCxnSpPr>
          <p:nvPr/>
        </p:nvCxnSpPr>
        <p:spPr>
          <a:xfrm rot="5400000">
            <a:off x="7887673" y="2771988"/>
            <a:ext cx="369623" cy="103278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42EF04FB-5B4F-301F-FC58-812197843EE0}"/>
              </a:ext>
            </a:extLst>
          </p:cNvPr>
          <p:cNvSpPr txBox="1"/>
          <p:nvPr/>
        </p:nvSpPr>
        <p:spPr>
          <a:xfrm>
            <a:off x="8641979" y="3478107"/>
            <a:ext cx="2271828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err="1"/>
              <a:t>InttCombined</a:t>
            </a:r>
            <a:endParaRPr kumimoji="1" lang="en-US" altLang="ja-JP" dirty="0"/>
          </a:p>
          <a:p>
            <a:r>
              <a:rPr kumimoji="1" lang="en-US" altLang="ja-JP" dirty="0" err="1"/>
              <a:t>RawDataConverter</a:t>
            </a:r>
            <a:endParaRPr kumimoji="1" lang="ja-JP" altLang="en-US" dirty="0"/>
          </a:p>
        </p:txBody>
      </p:sp>
      <p:cxnSp>
        <p:nvCxnSpPr>
          <p:cNvPr id="72" name="コネクタ: カギ線 71">
            <a:extLst>
              <a:ext uri="{FF2B5EF4-FFF2-40B4-BE49-F238E27FC236}">
                <a16:creationId xmlns:a16="http://schemas.microsoft.com/office/drawing/2014/main" id="{22B045B1-B284-6F0A-64CF-B61BE0B9F960}"/>
              </a:ext>
            </a:extLst>
          </p:cNvPr>
          <p:cNvCxnSpPr>
            <a:cxnSpLocks/>
            <a:stCxn id="32" idx="2"/>
            <a:endCxn id="71" idx="0"/>
          </p:cNvCxnSpPr>
          <p:nvPr/>
        </p:nvCxnSpPr>
        <p:spPr>
          <a:xfrm rot="16200000" flipH="1">
            <a:off x="8996115" y="2696329"/>
            <a:ext cx="374538" cy="11890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コネクタ: カギ線 75">
            <a:extLst>
              <a:ext uri="{FF2B5EF4-FFF2-40B4-BE49-F238E27FC236}">
                <a16:creationId xmlns:a16="http://schemas.microsoft.com/office/drawing/2014/main" id="{261E45C9-1938-3DC2-B13C-DC91A3CAD557}"/>
              </a:ext>
            </a:extLst>
          </p:cNvPr>
          <p:cNvCxnSpPr>
            <a:cxnSpLocks/>
            <a:stCxn id="71" idx="2"/>
          </p:cNvCxnSpPr>
          <p:nvPr/>
        </p:nvCxnSpPr>
        <p:spPr>
          <a:xfrm rot="16200000" flipH="1">
            <a:off x="9411545" y="4490785"/>
            <a:ext cx="732697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7F587215-93BE-DB58-A677-5415B96395C8}"/>
              </a:ext>
            </a:extLst>
          </p:cNvPr>
          <p:cNvSpPr/>
          <p:nvPr/>
        </p:nvSpPr>
        <p:spPr>
          <a:xfrm>
            <a:off x="5083195" y="3515604"/>
            <a:ext cx="1255747" cy="5544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Remove</a:t>
            </a:r>
            <a:br>
              <a:rPr kumimoji="1" lang="en-US" altLang="ja-JP" dirty="0"/>
            </a:br>
            <a:r>
              <a:rPr kumimoji="1" lang="en-US" altLang="ja-JP" dirty="0" err="1"/>
              <a:t>Badhit</a:t>
            </a:r>
            <a:endParaRPr kumimoji="1" lang="ja-JP" altLang="en-US" dirty="0"/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359E0E42-6DDA-1741-6E80-75CC355A6095}"/>
              </a:ext>
            </a:extLst>
          </p:cNvPr>
          <p:cNvSpPr txBox="1"/>
          <p:nvPr/>
        </p:nvSpPr>
        <p:spPr>
          <a:xfrm>
            <a:off x="9645444" y="3040315"/>
            <a:ext cx="2546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Two different mod.</a:t>
            </a:r>
            <a:r>
              <a:rPr lang="ja-JP" altLang="en-US" dirty="0"/>
              <a:t>？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8A27770E-1A51-91F7-F5F3-84E8F3531733}"/>
              </a:ext>
            </a:extLst>
          </p:cNvPr>
          <p:cNvSpPr txBox="1"/>
          <p:nvPr/>
        </p:nvSpPr>
        <p:spPr>
          <a:xfrm>
            <a:off x="7138219" y="4234935"/>
            <a:ext cx="55748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New format</a:t>
            </a:r>
            <a:r>
              <a:rPr lang="ja-JP" altLang="en-US" dirty="0"/>
              <a:t>？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en-US" altLang="ja-JP" dirty="0" err="1"/>
              <a:t>EventBaseTree</a:t>
            </a:r>
            <a:r>
              <a:rPr lang="en-US" altLang="ja-JP" dirty="0"/>
              <a:t>(or </a:t>
            </a:r>
            <a:r>
              <a:rPr lang="en-US" altLang="ja-JP" dirty="0" err="1"/>
              <a:t>HitBaseTree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A517493D-5F4A-38E1-3D80-3917E049054A}"/>
              </a:ext>
            </a:extLst>
          </p:cNvPr>
          <p:cNvSpPr/>
          <p:nvPr/>
        </p:nvSpPr>
        <p:spPr>
          <a:xfrm>
            <a:off x="117987" y="4282521"/>
            <a:ext cx="1255747" cy="5544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Geometry</a:t>
            </a:r>
          </a:p>
          <a:p>
            <a:pPr algn="ctr"/>
            <a:r>
              <a:rPr kumimoji="1" lang="en-US" altLang="ja-JP" dirty="0"/>
              <a:t>alignment</a:t>
            </a:r>
            <a:endParaRPr kumimoji="1" lang="ja-JP" altLang="en-US" dirty="0"/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22F1C1C3-A98D-B21D-CFD8-119FC6A0DAB0}"/>
              </a:ext>
            </a:extLst>
          </p:cNvPr>
          <p:cNvSpPr/>
          <p:nvPr/>
        </p:nvSpPr>
        <p:spPr>
          <a:xfrm>
            <a:off x="108071" y="5039605"/>
            <a:ext cx="1255747" cy="5544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Cut </a:t>
            </a:r>
            <a:r>
              <a:rPr kumimoji="1" lang="en-US" altLang="ja-JP" dirty="0" err="1"/>
              <a:t>cls</a:t>
            </a:r>
            <a:r>
              <a:rPr kumimoji="1" lang="en-US" altLang="ja-JP" dirty="0"/>
              <a:t> w </a:t>
            </a:r>
            <a:r>
              <a:rPr kumimoji="1" lang="en-US" altLang="ja-JP" dirty="0" err="1"/>
              <a:t>smallerE</a:t>
            </a:r>
            <a:endParaRPr kumimoji="1" lang="ja-JP" altLang="en-US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384EB32-1041-9472-040D-8225506E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346FA0-B97F-C0A3-EBBC-D1BDD781C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2DE8-7D1E-466D-B782-A4265472A63B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8FF7F1E-0ADF-939E-CD99-C8D34BB969C2}"/>
              </a:ext>
            </a:extLst>
          </p:cNvPr>
          <p:cNvSpPr/>
          <p:nvPr/>
        </p:nvSpPr>
        <p:spPr>
          <a:xfrm>
            <a:off x="1333287" y="2403056"/>
            <a:ext cx="1743400" cy="55440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/>
              <a:t>InttDeadMap</a:t>
            </a:r>
            <a:endParaRPr kumimoji="1" lang="ja-JP" altLang="en-US" dirty="0"/>
          </a:p>
        </p:txBody>
      </p:sp>
      <p:sp>
        <p:nvSpPr>
          <p:cNvPr id="16" name="フッター プレースホルダー 15">
            <a:extLst>
              <a:ext uri="{FF2B5EF4-FFF2-40B4-BE49-F238E27FC236}">
                <a16:creationId xmlns:a16="http://schemas.microsoft.com/office/drawing/2014/main" id="{6BAA319D-1A64-411E-E1DC-52D20C965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02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1C1A09F-8AE5-78AC-09A6-B74B5D1FBBE8}"/>
              </a:ext>
            </a:extLst>
          </p:cNvPr>
          <p:cNvSpPr/>
          <p:nvPr/>
        </p:nvSpPr>
        <p:spPr>
          <a:xfrm>
            <a:off x="150605" y="1312439"/>
            <a:ext cx="5034581" cy="133394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2400" b="1" dirty="0">
                <a:solidFill>
                  <a:schemeClr val="tx1"/>
                </a:solidFill>
              </a:rPr>
              <a:t>INTT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 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(Fun4All_Intt_Conbiner.C)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7DDD0B9-14D8-E54D-E443-821763F70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11" y="149973"/>
            <a:ext cx="10515600" cy="5923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(expected) workflow : Multi-stage approach </a:t>
            </a:r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ADB9E95-9E87-43FC-AEDF-28D623AB9882}"/>
              </a:ext>
            </a:extLst>
          </p:cNvPr>
          <p:cNvSpPr/>
          <p:nvPr/>
        </p:nvSpPr>
        <p:spPr>
          <a:xfrm>
            <a:off x="817580" y="1828810"/>
            <a:ext cx="1032730" cy="688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EVT file </a:t>
            </a:r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537D8A-9683-1214-771F-9F7B24B925B9}"/>
              </a:ext>
            </a:extLst>
          </p:cNvPr>
          <p:cNvSpPr/>
          <p:nvPr/>
        </p:nvSpPr>
        <p:spPr>
          <a:xfrm>
            <a:off x="2346958" y="1830601"/>
            <a:ext cx="1192306" cy="6884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Decoder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902DE4-7F27-47B8-504A-C374CD445802}"/>
              </a:ext>
            </a:extLst>
          </p:cNvPr>
          <p:cNvSpPr/>
          <p:nvPr/>
        </p:nvSpPr>
        <p:spPr>
          <a:xfrm>
            <a:off x="4121966" y="1830602"/>
            <a:ext cx="2171253" cy="688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Raw data DST (</a:t>
            </a:r>
            <a:r>
              <a:rPr lang="en-US" altLang="ja-JP" dirty="0" err="1"/>
              <a:t>HitSetContainer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3B93E5E7-0557-8FD1-C47F-FA901801E9A8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1850310" y="2173055"/>
            <a:ext cx="496648" cy="1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180020F8-9914-F58E-0E23-26F028ED34F8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539264" y="2174846"/>
            <a:ext cx="58270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3B06E09-75B4-F0C6-5890-A87DD999A8E5}"/>
              </a:ext>
            </a:extLst>
          </p:cNvPr>
          <p:cNvSpPr/>
          <p:nvPr/>
        </p:nvSpPr>
        <p:spPr>
          <a:xfrm>
            <a:off x="141640" y="2917122"/>
            <a:ext cx="5172638" cy="98790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2400" b="1" dirty="0">
                <a:solidFill>
                  <a:schemeClr val="tx1"/>
                </a:solidFill>
              </a:rPr>
              <a:t>MVTX(Fun4All_Mvtx_Conbiner.C)</a:t>
            </a:r>
            <a:endParaRPr kumimoji="1" lang="ja-JP" altLang="en-US" sz="2400" b="1" dirty="0">
              <a:solidFill>
                <a:schemeClr val="tx1"/>
              </a:solidFill>
            </a:endParaRPr>
          </a:p>
          <a:p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A1B0A84-B4F9-A71B-05CF-55181BB5D79F}"/>
              </a:ext>
            </a:extLst>
          </p:cNvPr>
          <p:cNvSpPr/>
          <p:nvPr/>
        </p:nvSpPr>
        <p:spPr>
          <a:xfrm>
            <a:off x="808615" y="3347430"/>
            <a:ext cx="1032730" cy="4392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EVT file </a:t>
            </a:r>
            <a:endParaRPr kumimoji="1" lang="ja-JP" altLang="en-US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1FDA0B7-1C13-EAD6-EEC0-0367EA5B798D}"/>
              </a:ext>
            </a:extLst>
          </p:cNvPr>
          <p:cNvSpPr/>
          <p:nvPr/>
        </p:nvSpPr>
        <p:spPr>
          <a:xfrm>
            <a:off x="2337993" y="3349221"/>
            <a:ext cx="1192306" cy="43926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Decoder</a:t>
            </a:r>
            <a:endParaRPr kumimoji="1"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0BEDEDB-1338-326F-ACEC-AA91D01EEE64}"/>
              </a:ext>
            </a:extLst>
          </p:cNvPr>
          <p:cNvSpPr/>
          <p:nvPr/>
        </p:nvSpPr>
        <p:spPr>
          <a:xfrm>
            <a:off x="4113001" y="3349222"/>
            <a:ext cx="2171253" cy="4392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Raw data DST</a:t>
            </a:r>
            <a:endParaRPr kumimoji="1" lang="ja-JP" altLang="en-US" dirty="0"/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45CA7CF2-4E86-CC5B-75AE-CEFF98491ADE}"/>
              </a:ext>
            </a:extLst>
          </p:cNvPr>
          <p:cNvCxnSpPr>
            <a:cxnSpLocks/>
            <a:stCxn id="24" idx="3"/>
            <a:endCxn id="25" idx="1"/>
          </p:cNvCxnSpPr>
          <p:nvPr/>
        </p:nvCxnSpPr>
        <p:spPr>
          <a:xfrm>
            <a:off x="1841345" y="3567063"/>
            <a:ext cx="496648" cy="1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962B8A0E-3FDE-1D7D-4983-CDCFF98FB2CE}"/>
              </a:ext>
            </a:extLst>
          </p:cNvPr>
          <p:cNvCxnSpPr>
            <a:cxnSpLocks/>
            <a:stCxn id="25" idx="3"/>
            <a:endCxn id="26" idx="1"/>
          </p:cNvCxnSpPr>
          <p:nvPr/>
        </p:nvCxnSpPr>
        <p:spPr>
          <a:xfrm>
            <a:off x="3530299" y="3568854"/>
            <a:ext cx="58270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FE105D8-14FC-4970-BA7C-B61DF094014F}"/>
              </a:ext>
            </a:extLst>
          </p:cNvPr>
          <p:cNvSpPr/>
          <p:nvPr/>
        </p:nvSpPr>
        <p:spPr>
          <a:xfrm>
            <a:off x="154190" y="4338924"/>
            <a:ext cx="5117057" cy="6526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2400" b="1" dirty="0">
                <a:solidFill>
                  <a:schemeClr val="tx1"/>
                </a:solidFill>
              </a:rPr>
              <a:t>TPC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EF9A1A5-DB75-0729-6587-1CCB7ECC85FD}"/>
              </a:ext>
            </a:extLst>
          </p:cNvPr>
          <p:cNvSpPr/>
          <p:nvPr/>
        </p:nvSpPr>
        <p:spPr>
          <a:xfrm>
            <a:off x="4136309" y="4405264"/>
            <a:ext cx="2171253" cy="4392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Raw data DST</a:t>
            </a:r>
            <a:endParaRPr kumimoji="1" lang="ja-JP" altLang="en-US" dirty="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08F4A77-B002-5BEF-62F2-0D3B474FD3CB}"/>
              </a:ext>
            </a:extLst>
          </p:cNvPr>
          <p:cNvSpPr/>
          <p:nvPr/>
        </p:nvSpPr>
        <p:spPr>
          <a:xfrm>
            <a:off x="8288194" y="1821639"/>
            <a:ext cx="1362641" cy="6884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/>
              <a:t>Intt</a:t>
            </a:r>
            <a:endParaRPr lang="en-US" altLang="ja-JP" dirty="0"/>
          </a:p>
          <a:p>
            <a:pPr algn="ctr"/>
            <a:r>
              <a:rPr lang="en-US" altLang="ja-JP" dirty="0"/>
              <a:t>Clustering</a:t>
            </a:r>
            <a:endParaRPr kumimoji="1" lang="ja-JP" altLang="en-US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F7AD4633-59A3-45F7-C446-01B927645368}"/>
              </a:ext>
            </a:extLst>
          </p:cNvPr>
          <p:cNvSpPr/>
          <p:nvPr/>
        </p:nvSpPr>
        <p:spPr>
          <a:xfrm>
            <a:off x="8288194" y="2834650"/>
            <a:ext cx="1362641" cy="6884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MVTX</a:t>
            </a:r>
          </a:p>
          <a:p>
            <a:pPr algn="ctr"/>
            <a:r>
              <a:rPr lang="en-US" altLang="ja-JP" dirty="0"/>
              <a:t>Clustering</a:t>
            </a:r>
            <a:endParaRPr kumimoji="1" lang="ja-JP" altLang="en-US" dirty="0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7DCCCE5-D991-C053-EF4E-45DADDDF99F8}"/>
              </a:ext>
            </a:extLst>
          </p:cNvPr>
          <p:cNvSpPr/>
          <p:nvPr/>
        </p:nvSpPr>
        <p:spPr>
          <a:xfrm>
            <a:off x="134467" y="5373451"/>
            <a:ext cx="5115265" cy="6526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2400" b="1" dirty="0">
                <a:solidFill>
                  <a:schemeClr val="tx1"/>
                </a:solidFill>
              </a:rPr>
              <a:t>CAL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42F5D28-5B78-D29D-8F25-8553A46A0438}"/>
              </a:ext>
            </a:extLst>
          </p:cNvPr>
          <p:cNvSpPr/>
          <p:nvPr/>
        </p:nvSpPr>
        <p:spPr>
          <a:xfrm>
            <a:off x="4116586" y="5439791"/>
            <a:ext cx="2171253" cy="4392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Raw data DST</a:t>
            </a:r>
            <a:endParaRPr kumimoji="1" lang="ja-JP" altLang="en-US" dirty="0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A7B7306-566D-B3D3-5FF3-DB7B3C49394E}"/>
              </a:ext>
            </a:extLst>
          </p:cNvPr>
          <p:cNvSpPr/>
          <p:nvPr/>
        </p:nvSpPr>
        <p:spPr>
          <a:xfrm>
            <a:off x="8288194" y="3869174"/>
            <a:ext cx="1362641" cy="6884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TPC</a:t>
            </a:r>
          </a:p>
          <a:p>
            <a:pPr algn="ctr"/>
            <a:r>
              <a:rPr lang="en-US" altLang="ja-JP" dirty="0"/>
              <a:t>Clustering</a:t>
            </a:r>
            <a:endParaRPr kumimoji="1" lang="ja-JP" altLang="en-US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38A9389-5D19-69EB-2D09-CC840B350288}"/>
              </a:ext>
            </a:extLst>
          </p:cNvPr>
          <p:cNvSpPr/>
          <p:nvPr/>
        </p:nvSpPr>
        <p:spPr>
          <a:xfrm>
            <a:off x="8288194" y="4946732"/>
            <a:ext cx="1362641" cy="68848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CAL</a:t>
            </a:r>
          </a:p>
          <a:p>
            <a:pPr algn="ctr"/>
            <a:r>
              <a:rPr lang="en-US" altLang="ja-JP" dirty="0"/>
              <a:t>Clustering</a:t>
            </a:r>
            <a:endParaRPr kumimoji="1" lang="ja-JP" altLang="en-US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5535FF0-7BE3-0DBC-6788-0CFF7A8E47CB}"/>
              </a:ext>
            </a:extLst>
          </p:cNvPr>
          <p:cNvSpPr/>
          <p:nvPr/>
        </p:nvSpPr>
        <p:spPr>
          <a:xfrm>
            <a:off x="7660670" y="1314231"/>
            <a:ext cx="4216998" cy="532323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2400" b="1" dirty="0">
                <a:solidFill>
                  <a:schemeClr val="tx1"/>
                </a:solidFill>
              </a:rPr>
              <a:t>Clustering and tracking</a:t>
            </a:r>
            <a:endParaRPr kumimoji="1" lang="ja-JP" altLang="en-US" sz="2400" b="1" dirty="0">
              <a:solidFill>
                <a:schemeClr val="tx1"/>
              </a:solidFill>
            </a:endParaRPr>
          </a:p>
        </p:txBody>
      </p: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737C34A3-FA9A-A428-F41C-628C25D10F32}"/>
              </a:ext>
            </a:extLst>
          </p:cNvPr>
          <p:cNvCxnSpPr>
            <a:cxnSpLocks/>
            <a:stCxn id="6" idx="3"/>
            <a:endCxn id="33" idx="1"/>
          </p:cNvCxnSpPr>
          <p:nvPr/>
        </p:nvCxnSpPr>
        <p:spPr>
          <a:xfrm flipV="1">
            <a:off x="6293219" y="2165884"/>
            <a:ext cx="1994975" cy="8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B2971ADF-ED72-4A9E-F9C1-280994CAAC71}"/>
              </a:ext>
            </a:extLst>
          </p:cNvPr>
          <p:cNvCxnSpPr>
            <a:cxnSpLocks/>
            <a:stCxn id="26" idx="3"/>
            <a:endCxn id="34" idx="1"/>
          </p:cNvCxnSpPr>
          <p:nvPr/>
        </p:nvCxnSpPr>
        <p:spPr>
          <a:xfrm flipV="1">
            <a:off x="6284254" y="3178895"/>
            <a:ext cx="2003940" cy="389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7520BCCD-BE8E-2872-ED76-BC1EB0D87A0F}"/>
              </a:ext>
            </a:extLst>
          </p:cNvPr>
          <p:cNvCxnSpPr>
            <a:cxnSpLocks/>
            <a:stCxn id="32" idx="3"/>
            <a:endCxn id="37" idx="1"/>
          </p:cNvCxnSpPr>
          <p:nvPr/>
        </p:nvCxnSpPr>
        <p:spPr>
          <a:xfrm flipV="1">
            <a:off x="6307562" y="4213419"/>
            <a:ext cx="1980632" cy="411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1B18C8A8-560E-FC4C-5487-BA018EE4D084}"/>
              </a:ext>
            </a:extLst>
          </p:cNvPr>
          <p:cNvCxnSpPr>
            <a:cxnSpLocks/>
            <a:stCxn id="36" idx="3"/>
            <a:endCxn id="38" idx="1"/>
          </p:cNvCxnSpPr>
          <p:nvPr/>
        </p:nvCxnSpPr>
        <p:spPr>
          <a:xfrm flipV="1">
            <a:off x="6287839" y="5290977"/>
            <a:ext cx="2000355" cy="368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60028F4-3F3D-8F18-7A8C-36310C37A6ED}"/>
              </a:ext>
            </a:extLst>
          </p:cNvPr>
          <p:cNvSpPr/>
          <p:nvPr/>
        </p:nvSpPr>
        <p:spPr>
          <a:xfrm>
            <a:off x="10312425" y="1812675"/>
            <a:ext cx="1362641" cy="382433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Global Tracking</a:t>
            </a:r>
            <a:endParaRPr kumimoji="1" lang="ja-JP" altLang="en-US" dirty="0"/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97CF1D48-2402-DB8C-BFF8-6361F4EB600F}"/>
              </a:ext>
            </a:extLst>
          </p:cNvPr>
          <p:cNvCxnSpPr>
            <a:stCxn id="33" idx="3"/>
            <a:endCxn id="57" idx="1"/>
          </p:cNvCxnSpPr>
          <p:nvPr/>
        </p:nvCxnSpPr>
        <p:spPr>
          <a:xfrm>
            <a:off x="9650835" y="2165884"/>
            <a:ext cx="661590" cy="155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8A6DB444-A1E6-00AF-8868-F9DD15C67768}"/>
              </a:ext>
            </a:extLst>
          </p:cNvPr>
          <p:cNvCxnSpPr>
            <a:cxnSpLocks/>
            <a:stCxn id="34" idx="3"/>
            <a:endCxn id="57" idx="1"/>
          </p:cNvCxnSpPr>
          <p:nvPr/>
        </p:nvCxnSpPr>
        <p:spPr>
          <a:xfrm>
            <a:off x="9650835" y="3178895"/>
            <a:ext cx="661590" cy="545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EEF0AD1B-23FF-C74A-3E28-7C5627D0FA81}"/>
              </a:ext>
            </a:extLst>
          </p:cNvPr>
          <p:cNvCxnSpPr>
            <a:cxnSpLocks/>
            <a:stCxn id="37" idx="3"/>
            <a:endCxn id="57" idx="1"/>
          </p:cNvCxnSpPr>
          <p:nvPr/>
        </p:nvCxnSpPr>
        <p:spPr>
          <a:xfrm flipV="1">
            <a:off x="9650835" y="3724843"/>
            <a:ext cx="661590" cy="488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A480336C-605B-E453-DB8C-28B939D71D20}"/>
              </a:ext>
            </a:extLst>
          </p:cNvPr>
          <p:cNvCxnSpPr>
            <a:cxnSpLocks/>
            <a:endCxn id="57" idx="1"/>
          </p:cNvCxnSpPr>
          <p:nvPr/>
        </p:nvCxnSpPr>
        <p:spPr>
          <a:xfrm flipV="1">
            <a:off x="9640077" y="3724843"/>
            <a:ext cx="672348" cy="14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1EF466FB-A5A2-0D8E-3AF4-A8A01C5898AA}"/>
              </a:ext>
            </a:extLst>
          </p:cNvPr>
          <p:cNvSpPr txBox="1"/>
          <p:nvPr/>
        </p:nvSpPr>
        <p:spPr>
          <a:xfrm>
            <a:off x="86063" y="848068"/>
            <a:ext cx="18933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400" dirty="0"/>
              <a:t>1</a:t>
            </a:r>
            <a:r>
              <a:rPr kumimoji="1" lang="en-US" altLang="ja-JP" sz="2400" baseline="30000" dirty="0"/>
              <a:t>st</a:t>
            </a:r>
            <a:r>
              <a:rPr kumimoji="1" lang="en-US" altLang="ja-JP" sz="2400" dirty="0"/>
              <a:t> stage</a:t>
            </a:r>
            <a:endParaRPr lang="ja-JP" altLang="en-US" sz="2400" dirty="0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7CC3CCD6-F9C6-FACD-BC64-EE5DCABA74AE}"/>
              </a:ext>
            </a:extLst>
          </p:cNvPr>
          <p:cNvSpPr txBox="1"/>
          <p:nvPr/>
        </p:nvSpPr>
        <p:spPr>
          <a:xfrm>
            <a:off x="7510064" y="839103"/>
            <a:ext cx="2067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2400" dirty="0"/>
              <a:t>2</a:t>
            </a:r>
            <a:r>
              <a:rPr kumimoji="1" lang="en-US" altLang="ja-JP" sz="2400" baseline="30000" dirty="0"/>
              <a:t>nd</a:t>
            </a:r>
            <a:r>
              <a:rPr kumimoji="1" lang="en-US" altLang="ja-JP" sz="2400" dirty="0"/>
              <a:t>  stage</a:t>
            </a:r>
            <a:endParaRPr lang="ja-JP" altLang="en-US" sz="2400" dirty="0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B2E5E9AF-7FAE-8B90-B7DB-2D133EA20BF9}"/>
              </a:ext>
            </a:extLst>
          </p:cNvPr>
          <p:cNvSpPr txBox="1"/>
          <p:nvPr/>
        </p:nvSpPr>
        <p:spPr>
          <a:xfrm>
            <a:off x="274899" y="6211669"/>
            <a:ext cx="72254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/>
              <a:t>Benefit: we scan the data to determine hot/dead/bad channel. These info can be applied in 2</a:t>
            </a:r>
            <a:r>
              <a:rPr kumimoji="1" lang="en-US" altLang="ja-JP" baseline="30000" dirty="0"/>
              <a:t>nd</a:t>
            </a:r>
            <a:r>
              <a:rPr kumimoji="1" lang="en-US" altLang="ja-JP" dirty="0"/>
              <a:t> path</a:t>
            </a:r>
            <a:endParaRPr lang="ja-JP" altLang="en-US" dirty="0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CAAC2F06-1115-0C41-E755-EC303D1BB308}"/>
              </a:ext>
            </a:extLst>
          </p:cNvPr>
          <p:cNvSpPr/>
          <p:nvPr/>
        </p:nvSpPr>
        <p:spPr>
          <a:xfrm>
            <a:off x="7181883" y="1910768"/>
            <a:ext cx="1255747" cy="5544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Remove</a:t>
            </a:r>
            <a:br>
              <a:rPr kumimoji="1" lang="en-US" altLang="ja-JP" dirty="0"/>
            </a:br>
            <a:r>
              <a:rPr kumimoji="1" lang="en-US" altLang="ja-JP" dirty="0" err="1"/>
              <a:t>HotDead</a:t>
            </a:r>
            <a:endParaRPr kumimoji="1" lang="ja-JP" altLang="en-US" dirty="0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B1C4A6B-9B66-F05F-FCC5-63ABC3082E33}"/>
              </a:ext>
            </a:extLst>
          </p:cNvPr>
          <p:cNvSpPr/>
          <p:nvPr/>
        </p:nvSpPr>
        <p:spPr>
          <a:xfrm>
            <a:off x="4938323" y="928849"/>
            <a:ext cx="1255747" cy="55440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/>
              <a:t>HotDead</a:t>
            </a:r>
            <a:endParaRPr kumimoji="1" lang="en-US" altLang="ja-JP" dirty="0"/>
          </a:p>
          <a:p>
            <a:pPr algn="ctr"/>
            <a:r>
              <a:rPr lang="en-US" altLang="ja-JP" dirty="0"/>
              <a:t>map</a:t>
            </a:r>
            <a:endParaRPr kumimoji="1" lang="ja-JP" altLang="en-US" dirty="0"/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30C12C46-F33D-4F11-DBC2-FD73DF03B74A}"/>
              </a:ext>
            </a:extLst>
          </p:cNvPr>
          <p:cNvCxnSpPr>
            <a:cxnSpLocks/>
            <a:stCxn id="5" idx="3"/>
            <a:endCxn id="76" idx="1"/>
          </p:cNvCxnSpPr>
          <p:nvPr/>
        </p:nvCxnSpPr>
        <p:spPr>
          <a:xfrm flipV="1">
            <a:off x="3539264" y="1206052"/>
            <a:ext cx="1399059" cy="968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F0AB0074-884C-EA92-7830-C252E6BCDBED}"/>
              </a:ext>
            </a:extLst>
          </p:cNvPr>
          <p:cNvCxnSpPr>
            <a:cxnSpLocks/>
            <a:stCxn id="76" idx="3"/>
            <a:endCxn id="75" idx="0"/>
          </p:cNvCxnSpPr>
          <p:nvPr/>
        </p:nvCxnSpPr>
        <p:spPr>
          <a:xfrm>
            <a:off x="6194070" y="1206052"/>
            <a:ext cx="1615687" cy="704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日付プレースホルダー 83">
            <a:extLst>
              <a:ext uri="{FF2B5EF4-FFF2-40B4-BE49-F238E27FC236}">
                <a16:creationId xmlns:a16="http://schemas.microsoft.com/office/drawing/2014/main" id="{25488733-A9B9-600A-0365-7D6447E4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85" name="フッター プレースホルダー 84">
            <a:extLst>
              <a:ext uri="{FF2B5EF4-FFF2-40B4-BE49-F238E27FC236}">
                <a16:creationId xmlns:a16="http://schemas.microsoft.com/office/drawing/2014/main" id="{488D58D9-786F-05AC-2005-DB3BDAF2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6" name="スライド番号プレースホルダー 85">
            <a:extLst>
              <a:ext uri="{FF2B5EF4-FFF2-40B4-BE49-F238E27FC236}">
                <a16:creationId xmlns:a16="http://schemas.microsoft.com/office/drawing/2014/main" id="{67B30152-020E-3352-95AE-817F87BF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52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C05EC-1DB6-1066-54CA-B2099670A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896" y="268306"/>
            <a:ext cx="10515600" cy="68912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Alignment procedure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433601-4773-032F-4CE1-A6040FB6F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140311"/>
            <a:ext cx="11211238" cy="554985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ja-JP" dirty="0"/>
              <a:t>We expect :  subsystem is responsible for local alignment, and tracking group is for Global alignment</a:t>
            </a:r>
          </a:p>
          <a:p>
            <a:pPr lvl="1">
              <a:lnSpc>
                <a:spcPct val="100000"/>
              </a:lnSpc>
            </a:pPr>
            <a:r>
              <a:rPr lang="en-US" altLang="ja-JP" dirty="0"/>
              <a:t>This is not sure for now.  Tracking group said that all the alignment will be done by tracking group with the cosmic ray data</a:t>
            </a:r>
          </a:p>
          <a:p>
            <a:pPr lvl="1">
              <a:lnSpc>
                <a:spcPct val="100000"/>
              </a:lnSpc>
            </a:pPr>
            <a:r>
              <a:rPr lang="en-US" altLang="ja-JP" dirty="0"/>
              <a:t>But no time line, no framework, It will take huge amount of time </a:t>
            </a:r>
          </a:p>
          <a:p>
            <a:pPr lvl="1">
              <a:lnSpc>
                <a:spcPct val="100000"/>
              </a:lnSpc>
            </a:pPr>
            <a:endParaRPr lang="en-US" altLang="ja-JP" dirty="0"/>
          </a:p>
          <a:p>
            <a:pPr lvl="1">
              <a:lnSpc>
                <a:spcPct val="100000"/>
              </a:lnSpc>
            </a:pPr>
            <a:r>
              <a:rPr lang="en-US" altLang="ja-JP" dirty="0"/>
              <a:t>We need INTT local alignment for </a:t>
            </a:r>
            <a:r>
              <a:rPr lang="en-US" altLang="ja-JP" dirty="0" err="1"/>
              <a:t>dN</a:t>
            </a:r>
            <a:r>
              <a:rPr lang="en-US" altLang="ja-JP" dirty="0"/>
              <a:t>/</a:t>
            </a:r>
            <a:r>
              <a:rPr lang="en-US" altLang="ja-JP" dirty="0" err="1"/>
              <a:t>deta</a:t>
            </a:r>
            <a:endParaRPr lang="en-US" altLang="ja-JP" dirty="0"/>
          </a:p>
          <a:p>
            <a:pPr lvl="2">
              <a:lnSpc>
                <a:spcPct val="100000"/>
              </a:lnSpc>
            </a:pPr>
            <a:r>
              <a:rPr lang="en-US" altLang="ja-JP" dirty="0"/>
              <a:t>It is good to start the alignment by ourselves.</a:t>
            </a:r>
          </a:p>
          <a:p>
            <a:pPr lvl="2">
              <a:lnSpc>
                <a:spcPct val="100000"/>
              </a:lnSpc>
            </a:pPr>
            <a:r>
              <a:rPr lang="en-US" altLang="ja-JP" dirty="0"/>
              <a:t>MVTX/MIT group knows how to use the alignment package based on Milliped. </a:t>
            </a:r>
          </a:p>
          <a:p>
            <a:pPr lvl="3">
              <a:lnSpc>
                <a:spcPct val="100000"/>
              </a:lnSpc>
            </a:pPr>
            <a:r>
              <a:rPr lang="en-US" altLang="ja-JP" dirty="0"/>
              <a:t>I asked them to show their code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4D442F-AEEB-49EA-B7DF-B5901202D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CB89A2-B9A3-8E0A-2B71-D21AB0CB4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9A2987-4E76-AC3B-CC00-AA0048207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554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7337A-6A7E-923E-8D40-60535513F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10" y="149974"/>
            <a:ext cx="10515600" cy="710640"/>
          </a:xfrm>
        </p:spPr>
        <p:txBody>
          <a:bodyPr/>
          <a:lstStyle/>
          <a:p>
            <a:r>
              <a:rPr kumimoji="1" lang="ja-JP" altLang="en-US" dirty="0"/>
              <a:t>存在する</a:t>
            </a:r>
            <a:r>
              <a:rPr kumimoji="1" lang="en-US" altLang="ja-JP" dirty="0" err="1"/>
              <a:t>DeadMap</a:t>
            </a:r>
            <a:r>
              <a:rPr kumimoji="1" lang="ja-JP" altLang="en-US" dirty="0"/>
              <a:t>の構造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03334F-D8DB-FB94-5AA4-0B33311CA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70" y="839097"/>
            <a:ext cx="11350215" cy="581988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kumimoji="1" lang="en-US" altLang="ja-JP" dirty="0" err="1"/>
              <a:t>InttDeadMap.h</a:t>
            </a:r>
            <a:r>
              <a:rPr kumimoji="1" lang="en-US" altLang="ja-JP" dirty="0"/>
              <a:t>  (simulation/g4simulation/g4intt</a:t>
            </a:r>
            <a:r>
              <a:rPr kumimoji="1" lang="ja-JP" altLang="en-US" dirty="0"/>
              <a:t>以下</a:t>
            </a:r>
            <a:r>
              <a:rPr kumimoji="1" lang="en-US" altLang="ja-JP" dirty="0"/>
              <a:t>)</a:t>
            </a:r>
          </a:p>
          <a:p>
            <a:pPr lvl="1">
              <a:lnSpc>
                <a:spcPct val="120000"/>
              </a:lnSpc>
            </a:pPr>
            <a:r>
              <a:rPr kumimoji="1" lang="en-US" altLang="ja-JP" dirty="0"/>
              <a:t>G4intt</a:t>
            </a:r>
            <a:r>
              <a:rPr kumimoji="1" lang="ja-JP" altLang="en-US" dirty="0"/>
              <a:t>以下なので</a:t>
            </a:r>
            <a:r>
              <a:rPr kumimoji="1" lang="en-US" altLang="ja-JP" dirty="0"/>
              <a:t>Sim</a:t>
            </a:r>
            <a:r>
              <a:rPr kumimoji="1" lang="ja-JP" altLang="en-US" dirty="0"/>
              <a:t>専用という位置づけ　</a:t>
            </a:r>
            <a:endParaRPr kumimoji="1" lang="en-US" altLang="ja-JP" dirty="0"/>
          </a:p>
          <a:p>
            <a:pPr marL="914400" lvl="2" indent="0">
              <a:lnSpc>
                <a:spcPct val="120000"/>
              </a:lnSpc>
              <a:buNone/>
            </a:pPr>
            <a:r>
              <a:rPr kumimoji="1" lang="ja-JP" altLang="en-US" dirty="0"/>
              <a:t>→　データでも使う場合、要変更。</a:t>
            </a:r>
            <a:endParaRPr kumimoji="1" lang="en-US" altLang="ja-JP" dirty="0"/>
          </a:p>
          <a:p>
            <a:pPr lvl="1">
              <a:lnSpc>
                <a:spcPct val="120000"/>
              </a:lnSpc>
            </a:pPr>
            <a:r>
              <a:rPr kumimoji="1" lang="en-US" altLang="ja-JP" dirty="0"/>
              <a:t>STL</a:t>
            </a:r>
            <a:r>
              <a:rPr kumimoji="1" lang="ja-JP" altLang="en-US" dirty="0"/>
              <a:t>の</a:t>
            </a:r>
            <a:r>
              <a:rPr kumimoji="1" lang="en-US" altLang="ja-JP" dirty="0"/>
              <a:t>Set</a:t>
            </a:r>
            <a:r>
              <a:rPr kumimoji="1" lang="ja-JP" altLang="en-US" dirty="0"/>
              <a:t>を使用した配列 </a:t>
            </a:r>
            <a:r>
              <a:rPr kumimoji="1" lang="en-US" altLang="ja-JP" dirty="0"/>
              <a:t>( map</a:t>
            </a:r>
            <a:r>
              <a:rPr kumimoji="1" lang="ja-JP" altLang="en-US" dirty="0"/>
              <a:t>の</a:t>
            </a:r>
            <a:r>
              <a:rPr kumimoji="1" lang="en-US" altLang="ja-JP" dirty="0"/>
              <a:t>Key</a:t>
            </a:r>
            <a:r>
              <a:rPr kumimoji="1" lang="ja-JP" altLang="en-US" dirty="0"/>
              <a:t>だけ</a:t>
            </a:r>
            <a:r>
              <a:rPr kumimoji="1" lang="en-US" altLang="ja-JP" dirty="0"/>
              <a:t>)</a:t>
            </a:r>
          </a:p>
          <a:p>
            <a:pPr lvl="2">
              <a:lnSpc>
                <a:spcPct val="120000"/>
              </a:lnSpc>
            </a:pPr>
            <a:r>
              <a:rPr kumimoji="1" lang="en-US" altLang="ja-JP" dirty="0"/>
              <a:t>std::set&lt;PHG4CellDefs::</a:t>
            </a:r>
            <a:r>
              <a:rPr kumimoji="1" lang="en-US" altLang="ja-JP" dirty="0" err="1"/>
              <a:t>keytype</a:t>
            </a:r>
            <a:r>
              <a:rPr kumimoji="1" lang="en-US" altLang="ja-JP" dirty="0"/>
              <a:t>&gt; Map;</a:t>
            </a:r>
          </a:p>
          <a:p>
            <a:pPr lvl="3">
              <a:lnSpc>
                <a:spcPct val="120000"/>
              </a:lnSpc>
            </a:pPr>
            <a:r>
              <a:rPr kumimoji="1" lang="en-US" altLang="ja-JP" dirty="0"/>
              <a:t>typedef uint64_t </a:t>
            </a:r>
            <a:r>
              <a:rPr kumimoji="1" lang="en-US" altLang="ja-JP" dirty="0" err="1"/>
              <a:t>keytype</a:t>
            </a:r>
            <a:r>
              <a:rPr kumimoji="1" lang="en-US" altLang="ja-JP" dirty="0"/>
              <a:t>;</a:t>
            </a:r>
          </a:p>
          <a:p>
            <a:pPr lvl="4">
              <a:lnSpc>
                <a:spcPct val="120000"/>
              </a:lnSpc>
            </a:pPr>
            <a:r>
              <a:rPr kumimoji="1" lang="en-US" altLang="ja-JP" dirty="0"/>
              <a:t>Layer, ladder, sensor , chip,  channel </a:t>
            </a:r>
            <a:r>
              <a:rPr lang="ja-JP" altLang="en-US" dirty="0"/>
              <a:t>を含む</a:t>
            </a:r>
            <a:r>
              <a:rPr lang="en-US" altLang="ja-JP" dirty="0"/>
              <a:t>64bit integer :  OFFLINE_CH</a:t>
            </a:r>
            <a:r>
              <a:rPr lang="ja-JP" altLang="en-US" dirty="0"/>
              <a:t>で定義</a:t>
            </a:r>
            <a:endParaRPr kumimoji="1" lang="en-US" altLang="ja-JP" dirty="0"/>
          </a:p>
          <a:p>
            <a:pPr lvl="3">
              <a:lnSpc>
                <a:spcPct val="120000"/>
              </a:lnSpc>
            </a:pPr>
            <a:endParaRPr lang="en-US" altLang="ja-JP" dirty="0"/>
          </a:p>
          <a:p>
            <a:pPr lvl="3">
              <a:lnSpc>
                <a:spcPct val="120000"/>
              </a:lnSpc>
            </a:pPr>
            <a:endParaRPr kumimoji="1" lang="en-US" altLang="ja-JP" dirty="0"/>
          </a:p>
          <a:p>
            <a:pPr lvl="3">
              <a:lnSpc>
                <a:spcPct val="120000"/>
              </a:lnSpc>
            </a:pPr>
            <a:endParaRPr lang="en-US" altLang="ja-JP" dirty="0"/>
          </a:p>
          <a:p>
            <a:pPr lvl="1">
              <a:lnSpc>
                <a:spcPct val="120000"/>
              </a:lnSpc>
            </a:pPr>
            <a:endParaRPr kumimoji="1" lang="en-US" altLang="ja-JP" dirty="0"/>
          </a:p>
          <a:p>
            <a:pPr lvl="1">
              <a:lnSpc>
                <a:spcPct val="120000"/>
              </a:lnSpc>
            </a:pPr>
            <a:endParaRPr kumimoji="1" lang="en-US" altLang="ja-JP" dirty="0"/>
          </a:p>
          <a:p>
            <a:pPr lvl="1">
              <a:lnSpc>
                <a:spcPct val="120000"/>
              </a:lnSpc>
            </a:pPr>
            <a:r>
              <a:rPr lang="en-US" altLang="ja-JP" dirty="0"/>
              <a:t>Hot, Dead</a:t>
            </a:r>
            <a:r>
              <a:rPr lang="ja-JP" altLang="en-US" dirty="0"/>
              <a:t>など</a:t>
            </a:r>
            <a:r>
              <a:rPr lang="en-US" altLang="ja-JP" dirty="0"/>
              <a:t>(Warm, Cold</a:t>
            </a:r>
            <a:r>
              <a:rPr lang="ja-JP" altLang="en-US" dirty="0"/>
              <a:t>も？</a:t>
            </a:r>
            <a:r>
              <a:rPr lang="en-US" altLang="ja-JP" dirty="0"/>
              <a:t>) </a:t>
            </a:r>
            <a:r>
              <a:rPr lang="ja-JP" altLang="en-US" dirty="0"/>
              <a:t>、状態を分けたい場合、</a:t>
            </a:r>
            <a:r>
              <a:rPr lang="en-US" altLang="ja-JP" dirty="0"/>
              <a:t> set</a:t>
            </a:r>
            <a:r>
              <a:rPr lang="ja-JP" altLang="en-US" dirty="0"/>
              <a:t>では情報がたりない。</a:t>
            </a:r>
            <a:endParaRPr lang="en-US" altLang="ja-JP" dirty="0"/>
          </a:p>
          <a:p>
            <a:pPr lvl="2">
              <a:lnSpc>
                <a:spcPct val="120000"/>
              </a:lnSpc>
            </a:pPr>
            <a:r>
              <a:rPr kumimoji="1" lang="ja-JP" altLang="en-US" dirty="0"/>
              <a:t>→</a:t>
            </a:r>
            <a:r>
              <a:rPr kumimoji="1" lang="en-US" altLang="ja-JP" dirty="0"/>
              <a:t>MAP</a:t>
            </a:r>
            <a:r>
              <a:rPr kumimoji="1" lang="ja-JP" altLang="en-US" dirty="0"/>
              <a:t>に変更したらよい。</a:t>
            </a:r>
            <a:endParaRPr kumimoji="1" lang="en-US" altLang="ja-JP" dirty="0"/>
          </a:p>
          <a:p>
            <a:pPr>
              <a:lnSpc>
                <a:spcPct val="120000"/>
              </a:lnSpc>
            </a:pPr>
            <a:r>
              <a:rPr lang="en-US" altLang="ja-JP" dirty="0"/>
              <a:t>DAQ</a:t>
            </a:r>
            <a:r>
              <a:rPr lang="ja-JP" altLang="en-US" dirty="0"/>
              <a:t>用の</a:t>
            </a:r>
            <a:r>
              <a:rPr lang="en-US" altLang="ja-JP" dirty="0" err="1"/>
              <a:t>HotChannel</a:t>
            </a:r>
            <a:r>
              <a:rPr lang="ja-JP" altLang="en-US" dirty="0"/>
              <a:t>　リスト</a:t>
            </a:r>
            <a:endParaRPr lang="en-US" altLang="ja-JP" dirty="0"/>
          </a:p>
          <a:p>
            <a:pPr lvl="1">
              <a:lnSpc>
                <a:spcPct val="120000"/>
              </a:lnSpc>
            </a:pPr>
            <a:r>
              <a:rPr kumimoji="1" lang="ja-JP" altLang="en-US" dirty="0"/>
              <a:t>テキストファイルを直接読む形式：　</a:t>
            </a:r>
            <a:r>
              <a:rPr kumimoji="1" lang="en-US" altLang="ja-JP" dirty="0"/>
              <a:t>Hardware Ch</a:t>
            </a:r>
            <a:r>
              <a:rPr kumimoji="1" lang="ja-JP" altLang="en-US" dirty="0"/>
              <a:t>によって制御　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Jaein</a:t>
            </a:r>
            <a:r>
              <a:rPr kumimoji="1" lang="ja-JP" altLang="en-US" dirty="0"/>
              <a:t>のフォーマット？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63B4321-BE81-E8BE-25A9-9C4DC5AA7677}"/>
              </a:ext>
            </a:extLst>
          </p:cNvPr>
          <p:cNvGraphicFramePr>
            <a:graphicFrameLocks noGrp="1"/>
          </p:cNvGraphicFramePr>
          <p:nvPr/>
        </p:nvGraphicFramePr>
        <p:xfrm>
          <a:off x="952537" y="3445992"/>
          <a:ext cx="9353290" cy="95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479">
                  <a:extLst>
                    <a:ext uri="{9D8B030D-6E8A-4147-A177-3AD203B41FA5}">
                      <a16:colId xmlns:a16="http://schemas.microsoft.com/office/drawing/2014/main" val="1551543906"/>
                    </a:ext>
                  </a:extLst>
                </a:gridCol>
                <a:gridCol w="2269863">
                  <a:extLst>
                    <a:ext uri="{9D8B030D-6E8A-4147-A177-3AD203B41FA5}">
                      <a16:colId xmlns:a16="http://schemas.microsoft.com/office/drawing/2014/main" val="1427878973"/>
                    </a:ext>
                  </a:extLst>
                </a:gridCol>
                <a:gridCol w="1226372">
                  <a:extLst>
                    <a:ext uri="{9D8B030D-6E8A-4147-A177-3AD203B41FA5}">
                      <a16:colId xmlns:a16="http://schemas.microsoft.com/office/drawing/2014/main" val="1923197168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3774428211"/>
                    </a:ext>
                  </a:extLst>
                </a:gridCol>
                <a:gridCol w="2302136">
                  <a:extLst>
                    <a:ext uri="{9D8B030D-6E8A-4147-A177-3AD203B41FA5}">
                      <a16:colId xmlns:a16="http://schemas.microsoft.com/office/drawing/2014/main" val="657565020"/>
                    </a:ext>
                  </a:extLst>
                </a:gridCol>
              </a:tblGrid>
              <a:tr h="3729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63-56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55-40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39-32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31-16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15-0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327508"/>
                  </a:ext>
                </a:extLst>
              </a:tr>
              <a:tr h="4500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Layer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Ladder_phi</a:t>
                      </a:r>
                      <a:r>
                        <a:rPr kumimoji="1" lang="en-US" altLang="ja-JP" sz="1600" dirty="0"/>
                        <a:t> (ladder)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Ladder_z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en-US" altLang="ja-JP" sz="1600" dirty="0"/>
                        <a:t>(sensor)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Strip_z</a:t>
                      </a:r>
                      <a:r>
                        <a:rPr kumimoji="1" lang="en-US" altLang="ja-JP" sz="1600" dirty="0"/>
                        <a:t> (chip)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Strip_phi</a:t>
                      </a:r>
                      <a:r>
                        <a:rPr kumimoji="1" lang="en-US" altLang="ja-JP" sz="1600" dirty="0"/>
                        <a:t> (channel)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769766"/>
                  </a:ext>
                </a:extLst>
              </a:tr>
            </a:tbl>
          </a:graphicData>
        </a:graphic>
      </p:graphicFrame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12BB2E-5E42-1653-EBF2-B739C680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2023/10/18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C69BA6-9ECA-9BCD-6F0B-6B6C58DB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3BC8E0-20C9-63B2-9280-60B5E4F6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8728F-4C0C-4C10-8A28-6541A254D59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596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849</Words>
  <Application>Microsoft Office PowerPoint</Application>
  <PresentationFormat>ワイド画面</PresentationFormat>
  <Paragraphs>170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游ゴシック</vt:lpstr>
      <vt:lpstr>游ゴシック</vt:lpstr>
      <vt:lpstr>游ゴシック Light</vt:lpstr>
      <vt:lpstr>Arial</vt:lpstr>
      <vt:lpstr>Office テーマ</vt:lpstr>
      <vt:lpstr>Software Status updates</vt:lpstr>
      <vt:lpstr>Toward DST Production</vt:lpstr>
      <vt:lpstr>PowerPoint プレゼンテーション</vt:lpstr>
      <vt:lpstr>Implementing HotDeadmap code</vt:lpstr>
      <vt:lpstr>Current status：Work flow for the production</vt:lpstr>
      <vt:lpstr>(expected) workflow : Multi-stage approach </vt:lpstr>
      <vt:lpstr>Alignment procedure</vt:lpstr>
      <vt:lpstr>存在するDeadMapの構造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崇 蜂谷</dc:creator>
  <cp:lastModifiedBy>崇 蜂谷</cp:lastModifiedBy>
  <cp:revision>8</cp:revision>
  <dcterms:created xsi:type="dcterms:W3CDTF">2023-10-18T08:38:57Z</dcterms:created>
  <dcterms:modified xsi:type="dcterms:W3CDTF">2023-10-18T10:12:04Z</dcterms:modified>
</cp:coreProperties>
</file>