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996" r:id="rId2"/>
    <p:sldId id="1641" r:id="rId3"/>
    <p:sldId id="1645" r:id="rId4"/>
  </p:sldIdLst>
  <p:sldSz cx="12192000" cy="6858000"/>
  <p:notesSz cx="6400800" cy="11731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  <a:srgbClr val="DC7402"/>
    <a:srgbClr val="576573"/>
    <a:srgbClr val="AB7942"/>
    <a:srgbClr val="00EDFF"/>
    <a:srgbClr val="00FA00"/>
    <a:srgbClr val="FF9900"/>
    <a:srgbClr val="5ED05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6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5DFAA-96A4-48AA-9851-BCC0DA9728E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9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5845"/>
            <a:ext cx="5120640" cy="46193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43008"/>
            <a:ext cx="2773680" cy="588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43008"/>
            <a:ext cx="2773680" cy="588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9CA4-810E-4F43-AE96-B4AE0BCB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D3C1-6608-9344-B776-F9756402C629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09613" y="879475"/>
            <a:ext cx="7820026" cy="43989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899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5145-A351-466B-953C-DF253BDEB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5486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98871"/>
            <a:ext cx="12192000" cy="1954"/>
          </a:xfrm>
          <a:prstGeom prst="line">
            <a:avLst/>
          </a:prstGeom>
          <a:ln w="9525">
            <a:solidFill>
              <a:srgbClr val="2455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1684000" y="6600825"/>
            <a:ext cx="348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7A873-79E2-47ED-8FB0-5579B50D722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9D1F3E1-5F25-4388-A2C5-62F6AE3F186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701" y="6600826"/>
            <a:ext cx="10655299" cy="287337"/>
          </a:xfrm>
          <a:prstGeom prst="rect">
            <a:avLst/>
          </a:prstGeom>
          <a:ln/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808080"/>
                </a:solidFill>
                <a:latin typeface="Calibri" panose="020F0502020204030204" pitchFamily="34" charset="0"/>
              </a:rPr>
              <a:t>G.Kalicy</a:t>
            </a: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</a:rPr>
              <a:t>, CUA |</a:t>
            </a:r>
            <a:r>
              <a:rPr lang="en-US" sz="1100" baseline="0" dirty="0">
                <a:solidFill>
                  <a:srgbClr val="808080"/>
                </a:solidFill>
                <a:latin typeface="Calibri" panose="020F0502020204030204" pitchFamily="34" charset="0"/>
              </a:rPr>
              <a:t>  ePIC hpDIRC | TIC Meeting | October 23, </a:t>
            </a: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</a:rPr>
              <a:t>2023</a:t>
            </a:r>
            <a:endParaRPr lang="de-DE" sz="11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10971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E0D90F9-4FDC-161F-2A88-FB365E7FF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2" y="15525"/>
            <a:ext cx="10159606" cy="152705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B7758BB-4936-47D1-A3AC-7C81071BC603}"/>
              </a:ext>
            </a:extLst>
          </p:cNvPr>
          <p:cNvSpPr/>
          <p:nvPr/>
        </p:nvSpPr>
        <p:spPr>
          <a:xfrm>
            <a:off x="171352" y="5420206"/>
            <a:ext cx="3885098" cy="8237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91571" y="20099"/>
            <a:ext cx="10915810" cy="135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76200" dist="38100" dir="2700000" algn="tl" rotWithShape="0">
              <a:schemeClr val="bg2">
                <a:alpha val="40000"/>
              </a:schemeClr>
            </a:outerShdw>
          </a:effectLst>
        </p:spPr>
        <p:txBody>
          <a:bodyPr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 Light" panose="020F0302020204030204" pitchFamily="34" charset="0"/>
              </a:rPr>
              <a:t>	ePIC hpDIRC</a:t>
            </a:r>
            <a:endParaRPr kumimoji="0" lang="en-US" sz="3600" b="0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E2C0F6-C361-EA4E-AD7D-06A63208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9269" y="1368959"/>
            <a:ext cx="10967505" cy="66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0A938-D8AC-4B42-9398-EA87DFE65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274" y="141967"/>
            <a:ext cx="55658" cy="1280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037844-5F18-DD4F-8A7A-B2D9B6074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32" y="141967"/>
            <a:ext cx="55658" cy="1280160"/>
          </a:xfrm>
          <a:prstGeom prst="rect">
            <a:avLst/>
          </a:prstGeom>
        </p:spPr>
      </p:pic>
      <p:sp>
        <p:nvSpPr>
          <p:cNvPr id="74" name="Rectangle 6">
            <a:extLst>
              <a:ext uri="{FF2B5EF4-FFF2-40B4-BE49-F238E27FC236}">
                <a16:creationId xmlns:a16="http://schemas.microsoft.com/office/drawing/2014/main" id="{DA5C19B9-DC90-4E92-86E6-929A39474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69" y="820505"/>
            <a:ext cx="10082463" cy="69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algn="ctr" rotWithShape="0">
              <a:schemeClr val="bg2">
                <a:alpha val="40000"/>
              </a:schemeClr>
            </a:outerShdw>
          </a:effectLst>
        </p:spPr>
        <p:txBody>
          <a:bodyPr lIns="92056" tIns="137148" rIns="92056" bIns="137148"/>
          <a:lstStyle/>
          <a:p>
            <a:pPr marL="350838" marR="0" lvl="0" indent="-350838" algn="ctr" defTabSz="933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E00"/>
              </a:buClr>
              <a:buSzPct val="70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0C3E177-8E03-4349-ADB4-F3F68875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557" y="5546689"/>
            <a:ext cx="3053862" cy="69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algn="ctr" rotWithShape="0">
              <a:schemeClr val="bg2">
                <a:alpha val="40000"/>
              </a:schemeClr>
            </a:outerShdw>
          </a:effectLst>
        </p:spPr>
        <p:txBody>
          <a:bodyPr lIns="92056" tIns="137148" rIns="92056" bIns="137148"/>
          <a:lstStyle/>
          <a:p>
            <a:pPr marL="350838" marR="0" lvl="0" indent="-350838" algn="ctr" defTabSz="933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E00"/>
              </a:buClr>
              <a:buSzPct val="70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Greg Kalicy</a:t>
            </a:r>
          </a:p>
          <a:p>
            <a:pPr marL="350838" marR="0" lvl="0" indent="-350838" algn="ctr" defTabSz="933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E00"/>
              </a:buClr>
              <a:buSzPct val="70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158B2A-A812-3E43-8A9B-1298AE790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102" y="5540640"/>
            <a:ext cx="1005840" cy="666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452DFD-E4CE-A68B-C8CC-76D16523C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76952" y="154492"/>
            <a:ext cx="10967505" cy="6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A5A95-013E-1EA0-332E-6C8B82BF3E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" y="1753052"/>
            <a:ext cx="4214563" cy="3456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E96390-78BE-98F3-3CC5-32D3735260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223" y="2330359"/>
            <a:ext cx="3721210" cy="2790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95FD0-67F5-8E41-47B6-DFD104EC2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781" y="2257056"/>
            <a:ext cx="2769322" cy="2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50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47F9F7D6-D22A-609E-3DA4-B49520C2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01" y="-27623"/>
            <a:ext cx="7967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hpDIRC Prototype Plans</a:t>
            </a:r>
            <a:endParaRPr lang="de-DE" sz="3200" cap="small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23291-B6E5-97D8-3AB8-95F5C1267D3B}"/>
              </a:ext>
            </a:extLst>
          </p:cNvPr>
          <p:cNvSpPr txBox="1"/>
          <p:nvPr/>
        </p:nvSpPr>
        <p:spPr>
          <a:xfrm>
            <a:off x="136357" y="548640"/>
            <a:ext cx="7398245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  <a:effectLst/>
              </a:rPr>
              <a:t>Current status of readout development and availability of small pixel sensors does not </a:t>
            </a:r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>
                <a:solidFill>
                  <a:srgbClr val="C00000"/>
                </a:solidFill>
                <a:effectLst/>
              </a:rPr>
              <a:t>llow for meaningful test beam dedicated to hpDIRC in near future.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</a:rPr>
              <a:t>Panning to take part in </a:t>
            </a:r>
            <a:r>
              <a:rPr lang="en-GB" sz="2000" dirty="0" err="1">
                <a:solidFill>
                  <a:srgbClr val="C00000"/>
                </a:solidFill>
              </a:rPr>
              <a:t>pfRICH</a:t>
            </a:r>
            <a:r>
              <a:rPr lang="en-GB" sz="2000" dirty="0">
                <a:solidFill>
                  <a:srgbClr val="C00000"/>
                </a:solidFill>
              </a:rPr>
              <a:t> tests to gain experience with EICROC + HRPPDs combination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/>
              <a:t>Initial prototype at SBU CRT with bar from PANDA Barrel DIRC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Disassembled BaBar DIRC bars will be tested in the prototype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Prototype with two bars simultaneously </a:t>
            </a:r>
            <a:r>
              <a:rPr lang="en-GB" sz="2000" dirty="0"/>
              <a:t>will allow to study additional aspects of performance, increase statistics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/>
              <a:t>Two </a:t>
            </a:r>
            <a:r>
              <a:rPr lang="en-GB" sz="2000" dirty="0">
                <a:solidFill>
                  <a:srgbClr val="0000FF"/>
                </a:solidFill>
              </a:rPr>
              <a:t>radiation-hard 3-layer lenses are in hand </a:t>
            </a:r>
            <a:r>
              <a:rPr lang="en-GB" sz="2000" dirty="0"/>
              <a:t>and will be tested for the first time in prototype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Ultimate CRT goal: test of fully assembled ePIC hpDIRC modules</a:t>
            </a:r>
            <a:br>
              <a:rPr lang="en-GB" sz="2000" dirty="0">
                <a:solidFill>
                  <a:srgbClr val="0000FF"/>
                </a:solidFill>
              </a:rPr>
            </a:br>
            <a:r>
              <a:rPr lang="en-GB" sz="2000" dirty="0">
                <a:solidFill>
                  <a:srgbClr val="006600"/>
                </a:solidFill>
              </a:rPr>
              <a:t>(gluing of bars and assembly of hpDIRC </a:t>
            </a:r>
            <a:r>
              <a:rPr lang="en-GB" sz="2000" dirty="0" err="1">
                <a:solidFill>
                  <a:srgbClr val="006600"/>
                </a:solidFill>
              </a:rPr>
              <a:t>barboxes</a:t>
            </a:r>
            <a:r>
              <a:rPr lang="en-GB" sz="2000" dirty="0">
                <a:solidFill>
                  <a:srgbClr val="006600"/>
                </a:solidFill>
              </a:rPr>
              <a:t> planned at SBU)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9D7AF-B541-B8AF-A55E-EDF5073A9ACC}"/>
              </a:ext>
            </a:extLst>
          </p:cNvPr>
          <p:cNvSpPr/>
          <p:nvPr/>
        </p:nvSpPr>
        <p:spPr>
          <a:xfrm>
            <a:off x="9844347" y="545990"/>
            <a:ext cx="184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DIRC lab/CRT space at SBU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picture containing indoor, engineering, steel, plane&#10;&#10;Description automatically generated">
            <a:extLst>
              <a:ext uri="{FF2B5EF4-FFF2-40B4-BE49-F238E27FC236}">
                <a16:creationId xmlns:a16="http://schemas.microsoft.com/office/drawing/2014/main" id="{955AA300-1CC8-E2A6-FED5-AFD4E6E25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92775" y="1078527"/>
            <a:ext cx="2345636" cy="17592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DD21CB-5066-758E-F74F-D43F60243112}"/>
              </a:ext>
            </a:extLst>
          </p:cNvPr>
          <p:cNvSpPr/>
          <p:nvPr/>
        </p:nvSpPr>
        <p:spPr>
          <a:xfrm>
            <a:off x="10036773" y="3120231"/>
            <a:ext cx="1457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 setup schematic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84A23-AF3C-16B3-EE00-BE32CA5F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062" y="3384975"/>
            <a:ext cx="2296239" cy="31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72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generated image of a building&#10;&#10;Description automatically generated">
            <a:extLst>
              <a:ext uri="{FF2B5EF4-FFF2-40B4-BE49-F238E27FC236}">
                <a16:creationId xmlns:a16="http://schemas.microsoft.com/office/drawing/2014/main" id="{41A12779-7380-74FF-73B3-E4E469F0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11" y="981327"/>
            <a:ext cx="3742623" cy="5371765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47F9F7D6-D22A-609E-3DA4-B49520C2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01" y="-27623"/>
            <a:ext cx="7967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hpDIRC Prototype Plans</a:t>
            </a:r>
            <a:endParaRPr lang="de-DE" sz="3200" cap="small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23291-B6E5-97D8-3AB8-95F5C1267D3B}"/>
              </a:ext>
            </a:extLst>
          </p:cNvPr>
          <p:cNvSpPr txBox="1"/>
          <p:nvPr/>
        </p:nvSpPr>
        <p:spPr>
          <a:xfrm>
            <a:off x="136357" y="548640"/>
            <a:ext cx="7398245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  <a:effectLst/>
              </a:rPr>
              <a:t>Current status of readout development and availability of small pixel sensors does not </a:t>
            </a:r>
            <a:r>
              <a:rPr lang="en-GB" sz="2000" dirty="0">
                <a:solidFill>
                  <a:srgbClr val="C00000"/>
                </a:solidFill>
              </a:rPr>
              <a:t>a</a:t>
            </a:r>
            <a:r>
              <a:rPr lang="en-GB" sz="2000" dirty="0">
                <a:solidFill>
                  <a:srgbClr val="C00000"/>
                </a:solidFill>
                <a:effectLst/>
              </a:rPr>
              <a:t>llow for meaningful test beam dedicated to hpDIRC in near future.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C00000"/>
                </a:solidFill>
              </a:rPr>
              <a:t>Panning to take part in </a:t>
            </a:r>
            <a:r>
              <a:rPr lang="en-GB" sz="2000" dirty="0" err="1">
                <a:solidFill>
                  <a:srgbClr val="C00000"/>
                </a:solidFill>
              </a:rPr>
              <a:t>pfRICH</a:t>
            </a:r>
            <a:r>
              <a:rPr lang="en-GB" sz="2000" dirty="0">
                <a:solidFill>
                  <a:srgbClr val="C00000"/>
                </a:solidFill>
              </a:rPr>
              <a:t> tests to gain experience with EICROC + HRPPDs combination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/>
              <a:t>Initial prototype at SBU CRT with bar from PANDA Barrel DIRC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Disassembled BaBar DIRC bars will be tested in the prototype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Prototype with two bars simultaneously </a:t>
            </a:r>
            <a:r>
              <a:rPr lang="en-GB" sz="2000" dirty="0"/>
              <a:t>will allow to study additional aspects of performance, increase statistics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/>
              <a:t>Two </a:t>
            </a:r>
            <a:r>
              <a:rPr lang="en-GB" sz="2000" dirty="0">
                <a:solidFill>
                  <a:srgbClr val="0000FF"/>
                </a:solidFill>
              </a:rPr>
              <a:t>radiation-hard 3-layer lenses are in hand </a:t>
            </a:r>
            <a:r>
              <a:rPr lang="en-GB" sz="2000" dirty="0"/>
              <a:t>and will be tested for the first time in prototype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n-GB" sz="2000" dirty="0">
                <a:solidFill>
                  <a:srgbClr val="0000FF"/>
                </a:solidFill>
              </a:rPr>
              <a:t>Ultimate CRT goal: test of fully assembled ePIC hpDIRC modules</a:t>
            </a:r>
            <a:br>
              <a:rPr lang="en-GB" sz="2000" dirty="0">
                <a:solidFill>
                  <a:srgbClr val="0000FF"/>
                </a:solidFill>
              </a:rPr>
            </a:br>
            <a:r>
              <a:rPr lang="en-GB" sz="2000" dirty="0">
                <a:solidFill>
                  <a:srgbClr val="006600"/>
                </a:solidFill>
              </a:rPr>
              <a:t>(gluing of bars and assembly of hpDIRC </a:t>
            </a:r>
            <a:r>
              <a:rPr lang="en-GB" sz="2000" dirty="0" err="1">
                <a:solidFill>
                  <a:srgbClr val="006600"/>
                </a:solidFill>
              </a:rPr>
              <a:t>barboxes</a:t>
            </a:r>
            <a:r>
              <a:rPr lang="en-GB" sz="2000" dirty="0">
                <a:solidFill>
                  <a:srgbClr val="006600"/>
                </a:solidFill>
              </a:rPr>
              <a:t> planned at SBU)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F159B-854E-B3D2-3A52-77BA453DD5D7}"/>
              </a:ext>
            </a:extLst>
          </p:cNvPr>
          <p:cNvSpPr/>
          <p:nvPr/>
        </p:nvSpPr>
        <p:spPr>
          <a:xfrm>
            <a:off x="7790325" y="618681"/>
            <a:ext cx="4384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Simulation of hpDIRC Prototype with 2 bars in CRT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26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0000A8"/>
      </a:accent2>
      <a:accent3>
        <a:srgbClr val="006E00"/>
      </a:accent3>
      <a:accent4>
        <a:srgbClr val="8A008A"/>
      </a:accent4>
      <a:accent5>
        <a:srgbClr val="B7AAB7"/>
      </a:accent5>
      <a:accent6>
        <a:srgbClr val="0000CC"/>
      </a:accent6>
      <a:hlink>
        <a:srgbClr val="006E00"/>
      </a:hlink>
      <a:folHlink>
        <a:srgbClr val="E1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10061"/>
        </a:accent1>
        <a:accent2>
          <a:srgbClr val="0000E1"/>
        </a:accent2>
        <a:accent3>
          <a:srgbClr val="FFFFFF"/>
        </a:accent3>
        <a:accent4>
          <a:srgbClr val="000000"/>
        </a:accent4>
        <a:accent5>
          <a:srgbClr val="B7AAB7"/>
        </a:accent5>
        <a:accent6>
          <a:srgbClr val="0000CC"/>
        </a:accent6>
        <a:hlink>
          <a:srgbClr val="006E00"/>
        </a:hlink>
        <a:folHlink>
          <a:srgbClr val="E1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47348</TotalTime>
  <Words>271</Words>
  <Application>Microsoft Macintosh PowerPoint</Application>
  <PresentationFormat>Widescreen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Jochen Schwiening</dc:creator>
  <cp:lastModifiedBy>Grzegorz Kalicy</cp:lastModifiedBy>
  <cp:revision>1035</cp:revision>
  <cp:lastPrinted>2022-10-20T08:20:20Z</cp:lastPrinted>
  <dcterms:created xsi:type="dcterms:W3CDTF">2019-09-14T20:42:24Z</dcterms:created>
  <dcterms:modified xsi:type="dcterms:W3CDTF">2023-10-23T11:52:25Z</dcterms:modified>
</cp:coreProperties>
</file>