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837" r:id="rId2"/>
    <p:sldId id="583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DBC74-5D8D-F24C-BFE1-E8D19B1635E3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9F6EF-2F4E-3D45-9AD5-BDB322F7D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4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ed89106c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ed89106c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35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ed89106c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ed89106c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35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B9C2-3D77-00CE-9C97-DE59D0AE2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A5F92-ACF8-E958-C838-9E296842C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85971-8FF1-29A7-CB3D-F006591A8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10413-EB63-34DB-6286-FB7D07CC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68026-FD7D-2EDE-8078-9B711A881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2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31B4-C3B4-4A00-C215-345B5C39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94604-C718-F0DE-BE39-14FAFB4DB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967FC-0749-7F29-9090-03D0677F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F3657-9126-B8AF-6F45-4542177A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0145-F275-3ECC-9E01-3DE7DC33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9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009E-A4B0-6A51-DD3C-94382303A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D9B50-0BBE-DA9C-B86C-395351637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26899-6647-C9C5-B021-7F0B3240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C404F-EBEB-3433-F606-1FF11DB4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FCC19-6FDB-1AAE-D2C5-779DD769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8F86-E8EC-624E-4515-6C2ECA30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44522-DFF9-314D-4FAB-CC033A7AB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41E86-1A26-AF6D-71F8-A54B549E9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490EA-5448-0E52-16BB-E238146F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D10D-F609-8A9F-4D19-2853D962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ABA2-C935-6A41-55D0-0DB7B72A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518BC-5A11-0064-4522-B74123DBC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508D3-FBB4-F0DF-0508-B36DDE91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290F0-1565-44D9-E429-5C14E43F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826D2-EEF4-C54B-85B2-235EC2BD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63C7-A08D-3B8D-A5D6-4255C66D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964F2-E756-CF4E-7A0F-D5B8A8E47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8396E-A167-5DB0-6D07-F424F6CC9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5DAEB-E09E-CB37-D674-6ACABF58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3BF40-00B6-16B0-C32C-458C078D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AAD5C-5D5C-8CB7-7A1C-C4BA520A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8BA5-9F81-8A73-3C9C-059D05AD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04EB3-2084-5F09-6F2C-D40641174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D4553-3369-D7A3-FF80-69F32F46C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33902-7FD5-5140-BD25-1911C84F0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C2D9B-0A9C-61AD-94F0-A58E2D1DA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7F102E-3B27-F797-AE7D-96ADAA42F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C45E23-776A-C8FB-A990-3D619733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65CD4-8B6E-0B9D-4D1A-49AA8EAF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5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FDF0B-4D17-3FC6-E9D0-7196FE5D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46C12-BFB8-EC54-B262-DF4382EE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1477C-E05D-E9E1-5FE5-CB14CF43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B8CA6-2785-7349-2646-6CB4C02E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E4D0A-3F48-EBB8-8869-2543D648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41C6C-199B-AF1A-9C78-D675E2DE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723A3-01EE-293C-DF62-8087B746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12A4-E82F-AD6F-E85B-31E5BA0D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3D9B0-A476-A25A-C5FB-09D17AB7F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D5040-0EA7-64D3-6216-777335E62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7FD82-4223-E387-A499-E7DF41C9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8B2EC-9BDC-D16F-EB7A-1C6355FF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BE5E9-D0DE-D3B5-F970-605DC3E1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7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93F2-4373-3E47-0A78-592F52B8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9D14C-303F-9049-555B-EDF28AE1F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B8336-ABCB-1F49-8CD1-7EBF77AA9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95E5E-4DDF-C34D-D1F2-64F1698A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C15D5-B100-7FAE-1CF4-D3DC5DAE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83DE7-9726-A094-69F7-592A42C4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7776FA-E2AA-A6CD-B0B4-AEF19AED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3BDEC-2947-7C85-BE2A-64C061B34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79B6-89A2-569D-2CBC-555BB1A2C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9CB8-B36D-C74E-85A0-0689B514D42A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8000F-70C2-E74A-98AD-C1D42B698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1FD4-6DA2-5233-64A8-EBD284B0C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0CFB-5E53-9147-83B0-80285EFA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6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eneric EIC Detector Concepts">
            <a:extLst>
              <a:ext uri="{FF2B5EF4-FFF2-40B4-BE49-F238E27FC236}">
                <a16:creationId xmlns:a16="http://schemas.microsoft.com/office/drawing/2014/main" id="{891FD2C1-44E0-1E4F-B2CC-5F6FD5ABED9D}"/>
              </a:ext>
            </a:extLst>
          </p:cNvPr>
          <p:cNvSpPr txBox="1">
            <a:spLocks/>
          </p:cNvSpPr>
          <p:nvPr/>
        </p:nvSpPr>
        <p:spPr>
          <a:xfrm>
            <a:off x="0" y="-8040"/>
            <a:ext cx="12192000" cy="956735"/>
          </a:xfrm>
          <a:prstGeom prst="rect">
            <a:avLst/>
          </a:prstGeom>
        </p:spPr>
        <p:txBody>
          <a:bodyPr vert="horz" lIns="67733" tIns="67733" rIns="67733" bIns="67733" rtlCol="0" anchor="ctr">
            <a:noAutofit/>
          </a:bodyPr>
          <a:lstStyle>
            <a:lvl1pPr marL="41275" marR="41275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kern="1200">
                <a:solidFill>
                  <a:srgbClr val="021EAA"/>
                </a:solidFill>
                <a:uFill>
                  <a:solidFill>
                    <a:srgbClr val="021EAA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buClrTx/>
              <a:buFontTx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Beam test at Fermilab in May 2024: week #1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A3A2DC-D940-36E9-06AF-848729C22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610" y="727023"/>
            <a:ext cx="7772400" cy="2005140"/>
          </a:xfrm>
          <a:prstGeom prst="rect">
            <a:avLst/>
          </a:prstGeom>
        </p:spPr>
      </p:pic>
      <p:sp>
        <p:nvSpPr>
          <p:cNvPr id="3" name="Concept Detectors…">
            <a:extLst>
              <a:ext uri="{FF2B5EF4-FFF2-40B4-BE49-F238E27FC236}">
                <a16:creationId xmlns:a16="http://schemas.microsoft.com/office/drawing/2014/main" id="{85D987CD-DE85-E7CA-6379-9C57C525F91F}"/>
              </a:ext>
            </a:extLst>
          </p:cNvPr>
          <p:cNvSpPr txBox="1">
            <a:spLocks/>
          </p:cNvSpPr>
          <p:nvPr/>
        </p:nvSpPr>
        <p:spPr>
          <a:xfrm>
            <a:off x="118082" y="2842710"/>
            <a:ext cx="11879953" cy="3878765"/>
          </a:xfrm>
          <a:prstGeom prst="rect">
            <a:avLst/>
          </a:prstGeom>
        </p:spPr>
        <p:txBody>
          <a:bodyPr vert="horz" lIns="50800" tIns="50800" rIns="50800" bIns="508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18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Use well-established technique and equipment, in a bare minimum setup with a single HRPPD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GEM tracker (G1 .. G4), scintillators (S1, S2) &amp; reference MCP PMTs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High performance scope &amp; 512 channels of V1742 DRS4 electronics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[Passive HRPPD interface board with MCX connectivity] </a:t>
            </a:r>
          </a:p>
          <a:p>
            <a:pPr marL="457200" marR="41275" indent="0">
              <a:buClr>
                <a:schemeClr val="tx1"/>
              </a:buClr>
              <a:buSzPct val="120000"/>
              <a:buNone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lang="en-US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18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Main objectives</a:t>
            </a: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First beam test experience with the new EIC HRPPDs:</a:t>
            </a:r>
          </a:p>
          <a:p>
            <a:pPr marL="10490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Excitation of a single sensor by multiple coherent single photons, evaluation of timing distribution tails (hpDIRC)</a:t>
            </a:r>
          </a:p>
          <a:p>
            <a:pPr marL="10490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Performance in a mixed single- and multi-photon environment (pfRICH)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 direct assessment of HRPPD timing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E8FDF-7BB1-3E13-9EE8-A7822ED3D270}"/>
              </a:ext>
            </a:extLst>
          </p:cNvPr>
          <p:cNvSpPr txBox="1"/>
          <p:nvPr/>
        </p:nvSpPr>
        <p:spPr>
          <a:xfrm>
            <a:off x="10694504" y="968573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FF0000"/>
                </a:highlight>
              </a:rPr>
              <a:t>eRD110</a:t>
            </a:r>
          </a:p>
        </p:txBody>
      </p:sp>
    </p:spTree>
    <p:extLst>
      <p:ext uri="{BB962C8B-B14F-4D97-AF65-F5344CB8AC3E}">
        <p14:creationId xmlns:p14="http://schemas.microsoft.com/office/powerpoint/2010/main" val="181454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cept Detectors…">
            <a:extLst>
              <a:ext uri="{FF2B5EF4-FFF2-40B4-BE49-F238E27FC236}">
                <a16:creationId xmlns:a16="http://schemas.microsoft.com/office/drawing/2014/main" id="{85D987CD-DE85-E7CA-6379-9C57C525F91F}"/>
              </a:ext>
            </a:extLst>
          </p:cNvPr>
          <p:cNvSpPr txBox="1">
            <a:spLocks/>
          </p:cNvSpPr>
          <p:nvPr/>
        </p:nvSpPr>
        <p:spPr>
          <a:xfrm>
            <a:off x="156023" y="2859034"/>
            <a:ext cx="11879953" cy="3849983"/>
          </a:xfrm>
          <a:prstGeom prst="rect">
            <a:avLst/>
          </a:prstGeom>
        </p:spPr>
        <p:txBody>
          <a:bodyPr vert="horz" lIns="50800" tIns="50800" rIns="50800" bIns="508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18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Recycle an already debugged “week #1” tracker &amp; reference MCP-PMT setup, except for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Make use of a low momentum MT6 hadron beam (and a beam line Cherenkov counter)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Install a fully fledged pfRICH prototype (aerogel, mirrors, five HRPPDs as a “sensor plane”)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Make use of ~5k channels of newly built HGCROC3 ASIC electronics</a:t>
            </a:r>
          </a:p>
          <a:p>
            <a:pPr marL="457200" marR="41275" indent="0">
              <a:buClr>
                <a:schemeClr val="tx1"/>
              </a:buClr>
              <a:buSzPct val="120000"/>
              <a:buNone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lang="en-US" sz="1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18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Main deliverable </a:t>
            </a: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is a direct simultaneous demonstration of 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&gt;3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ymbol" pitchFamily="2" charset="2"/>
                <a:cs typeface="Arial" panose="020B0604020202020204" pitchFamily="34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Symbol" pitchFamily="2" charset="2"/>
                <a:cs typeface="Arial" panose="020B0604020202020204" pitchFamily="34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/K separation reach up to ~ 7 GeV/c via aerogel Cherenkov photon imaging</a:t>
            </a:r>
          </a:p>
          <a:p>
            <a:pPr marL="77470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HRPPD performance as a t</a:t>
            </a:r>
            <a:r>
              <a:rPr lang="en-US" sz="1800" baseline="-25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reference sensor for ePIC ToF subsystems</a:t>
            </a:r>
          </a:p>
          <a:p>
            <a:pPr marL="10490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&lt;50 ps timing resolution using aerogel Cherenkov photons</a:t>
            </a:r>
          </a:p>
          <a:p>
            <a:pPr marL="1049020" marR="41275" indent="-317500">
              <a:buClr>
                <a:schemeClr val="tx1"/>
              </a:buClr>
              <a:buSzPct val="120000"/>
              <a:buFont typeface="Wingdings" pitchFamily="2" charset="2"/>
              <a:buChar char="Ø"/>
              <a:defRPr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O(10ps) timing resolution using a sapphire window Cherenkov photon flashes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18A976-A149-3504-5B88-BA9D663196B7}"/>
              </a:ext>
            </a:extLst>
          </p:cNvPr>
          <p:cNvSpPr/>
          <p:nvPr/>
        </p:nvSpPr>
        <p:spPr>
          <a:xfrm>
            <a:off x="6251713" y="2458673"/>
            <a:ext cx="1212574" cy="219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BBBAC-2F1D-A3B3-DDEC-74965EC4D932}"/>
              </a:ext>
            </a:extLst>
          </p:cNvPr>
          <p:cNvGrpSpPr/>
          <p:nvPr/>
        </p:nvGrpSpPr>
        <p:grpSpPr>
          <a:xfrm>
            <a:off x="1991139" y="670399"/>
            <a:ext cx="7782743" cy="2167129"/>
            <a:chOff x="1991139" y="511375"/>
            <a:chExt cx="7782743" cy="216712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F8A8A0E-3A5E-6EB7-86FF-F791DC43C7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91139" y="511376"/>
              <a:ext cx="7782743" cy="216712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6CCECB-2A75-89FB-E5CB-FB76EB30BDBA}"/>
                </a:ext>
              </a:extLst>
            </p:cNvPr>
            <p:cNvSpPr/>
            <p:nvPr/>
          </p:nvSpPr>
          <p:spPr>
            <a:xfrm>
              <a:off x="6251713" y="511375"/>
              <a:ext cx="1212574" cy="1913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A drawing of a box&#10;&#10;Description automatically generated">
              <a:extLst>
                <a:ext uri="{FF2B5EF4-FFF2-40B4-BE49-F238E27FC236}">
                  <a16:creationId xmlns:a16="http://schemas.microsoft.com/office/drawing/2014/main" id="{B5F89E5E-235D-D2DC-C11C-BF6C912F6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6150" t="7571" r="30516" b="8166"/>
            <a:stretch/>
          </p:blipFill>
          <p:spPr>
            <a:xfrm>
              <a:off x="6206855" y="770406"/>
              <a:ext cx="1307127" cy="1626309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B7C3EA7-151A-EA98-CAB6-24C52A3B6922}"/>
                </a:ext>
              </a:extLst>
            </p:cNvPr>
            <p:cNvSpPr/>
            <p:nvPr/>
          </p:nvSpPr>
          <p:spPr>
            <a:xfrm>
              <a:off x="6251713" y="2458673"/>
              <a:ext cx="1212574" cy="219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B52E16-D3C8-8B13-F5CD-ED34EFB3F4AD}"/>
                </a:ext>
              </a:extLst>
            </p:cNvPr>
            <p:cNvSpPr txBox="1"/>
            <p:nvPr/>
          </p:nvSpPr>
          <p:spPr>
            <a:xfrm>
              <a:off x="6131518" y="2273683"/>
              <a:ext cx="14529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pfRICH prototype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B74B03-451D-D653-C0F3-E6C73F569792}"/>
                </a:ext>
              </a:extLst>
            </p:cNvPr>
            <p:cNvSpPr/>
            <p:nvPr/>
          </p:nvSpPr>
          <p:spPr>
            <a:xfrm>
              <a:off x="2067338" y="1563682"/>
              <a:ext cx="974035" cy="384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94C3AC-7331-9C1C-1445-A469C093DE0A}"/>
                </a:ext>
              </a:extLst>
            </p:cNvPr>
            <p:cNvSpPr/>
            <p:nvPr/>
          </p:nvSpPr>
          <p:spPr>
            <a:xfrm>
              <a:off x="1991139" y="1108588"/>
              <a:ext cx="1050234" cy="3843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A7D387-0A08-D2F0-46AE-7DFE5A72A403}"/>
                </a:ext>
              </a:extLst>
            </p:cNvPr>
            <p:cNvSpPr txBox="1"/>
            <p:nvPr/>
          </p:nvSpPr>
          <p:spPr>
            <a:xfrm>
              <a:off x="2060469" y="1255905"/>
              <a:ext cx="9877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FTBF beam</a:t>
              </a:r>
            </a:p>
          </p:txBody>
        </p:sp>
      </p:grpSp>
      <p:sp>
        <p:nvSpPr>
          <p:cNvPr id="2" name="Generic EIC Detector Concepts">
            <a:extLst>
              <a:ext uri="{FF2B5EF4-FFF2-40B4-BE49-F238E27FC236}">
                <a16:creationId xmlns:a16="http://schemas.microsoft.com/office/drawing/2014/main" id="{66AAF225-1DA2-7B4B-A86D-A7424C3827D8}"/>
              </a:ext>
            </a:extLst>
          </p:cNvPr>
          <p:cNvSpPr txBox="1">
            <a:spLocks/>
          </p:cNvSpPr>
          <p:nvPr/>
        </p:nvSpPr>
        <p:spPr>
          <a:xfrm>
            <a:off x="0" y="-8040"/>
            <a:ext cx="12192000" cy="956735"/>
          </a:xfrm>
          <a:prstGeom prst="rect">
            <a:avLst/>
          </a:prstGeom>
        </p:spPr>
        <p:txBody>
          <a:bodyPr vert="horz" lIns="67733" tIns="67733" rIns="67733" bIns="67733" rtlCol="0" anchor="ctr">
            <a:noAutofit/>
          </a:bodyPr>
          <a:lstStyle>
            <a:lvl1pPr marL="41275" marR="41275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kern="1200">
                <a:solidFill>
                  <a:srgbClr val="021EAA"/>
                </a:solidFill>
                <a:uFill>
                  <a:solidFill>
                    <a:srgbClr val="021EAA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buClrTx/>
              <a:buFontTx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Beam test at Fermilab in May 2024: weeks #2-3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EAE180-55A8-9AFA-B13E-0919C6082A23}"/>
              </a:ext>
            </a:extLst>
          </p:cNvPr>
          <p:cNvSpPr txBox="1"/>
          <p:nvPr/>
        </p:nvSpPr>
        <p:spPr>
          <a:xfrm>
            <a:off x="10694504" y="968573"/>
            <a:ext cx="895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FF0000"/>
                </a:highlight>
              </a:rPr>
              <a:t>pfRICH</a:t>
            </a:r>
          </a:p>
        </p:txBody>
      </p:sp>
    </p:spTree>
    <p:extLst>
      <p:ext uri="{BB962C8B-B14F-4D97-AF65-F5344CB8AC3E}">
        <p14:creationId xmlns:p14="http://schemas.microsoft.com/office/powerpoint/2010/main" val="292488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254</Words>
  <Application>Microsoft Macintosh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Kiselev, Alexander</dc:creator>
  <cp:lastModifiedBy>Kiselev, Alexander</cp:lastModifiedBy>
  <cp:revision>4</cp:revision>
  <dcterms:created xsi:type="dcterms:W3CDTF">2023-10-21T18:33:50Z</dcterms:created>
  <dcterms:modified xsi:type="dcterms:W3CDTF">2023-10-21T19:04:22Z</dcterms:modified>
</cp:coreProperties>
</file>