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7"/>
    <p:restoredTop sz="96327"/>
  </p:normalViewPr>
  <p:slideViewPr>
    <p:cSldViewPr snapToGrid="0">
      <p:cViewPr varScale="1">
        <p:scale>
          <a:sx n="123" d="100"/>
          <a:sy n="123" d="100"/>
        </p:scale>
        <p:origin x="15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E21D4-183A-2645-8B0C-47AC8D09979A}" type="datetimeFigureOut">
              <a:rPr lang="en-US" smtClean="0"/>
              <a:t>10/23/23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0B50-4FFE-DC4F-9ECC-B1CEBDDA8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218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E21D4-183A-2645-8B0C-47AC8D09979A}" type="datetimeFigureOut">
              <a:rPr lang="en-US" smtClean="0"/>
              <a:t>10/23/23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0B50-4FFE-DC4F-9ECC-B1CEBDDA8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115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E21D4-183A-2645-8B0C-47AC8D09979A}" type="datetimeFigureOut">
              <a:rPr lang="en-US" smtClean="0"/>
              <a:t>10/23/23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0B50-4FFE-DC4F-9ECC-B1CEBDDA8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337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E21D4-183A-2645-8B0C-47AC8D09979A}" type="datetimeFigureOut">
              <a:rPr lang="en-US" smtClean="0"/>
              <a:t>10/23/23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0B50-4FFE-DC4F-9ECC-B1CEBDDA8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36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E21D4-183A-2645-8B0C-47AC8D09979A}" type="datetimeFigureOut">
              <a:rPr lang="en-US" smtClean="0"/>
              <a:t>10/23/23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0B50-4FFE-DC4F-9ECC-B1CEBDDA8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463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E21D4-183A-2645-8B0C-47AC8D09979A}" type="datetimeFigureOut">
              <a:rPr lang="en-US" smtClean="0"/>
              <a:t>10/23/23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0B50-4FFE-DC4F-9ECC-B1CEBDDA8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5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E21D4-183A-2645-8B0C-47AC8D09979A}" type="datetimeFigureOut">
              <a:rPr lang="en-US" smtClean="0"/>
              <a:t>10/23/23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0B50-4FFE-DC4F-9ECC-B1CEBDDA8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40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E21D4-183A-2645-8B0C-47AC8D09979A}" type="datetimeFigureOut">
              <a:rPr lang="en-US" smtClean="0"/>
              <a:t>10/23/23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0B50-4FFE-DC4F-9ECC-B1CEBDDA8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676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E21D4-183A-2645-8B0C-47AC8D09979A}" type="datetimeFigureOut">
              <a:rPr lang="en-US" smtClean="0"/>
              <a:t>10/23/23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0B50-4FFE-DC4F-9ECC-B1CEBDDA8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430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E21D4-183A-2645-8B0C-47AC8D09979A}" type="datetimeFigureOut">
              <a:rPr lang="en-US" smtClean="0"/>
              <a:t>10/23/23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0B50-4FFE-DC4F-9ECC-B1CEBDDA8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485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E21D4-183A-2645-8B0C-47AC8D09979A}" type="datetimeFigureOut">
              <a:rPr lang="en-US" smtClean="0"/>
              <a:t>10/23/23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0B50-4FFE-DC4F-9ECC-B1CEBDDA8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519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E21D4-183A-2645-8B0C-47AC8D09979A}" type="datetimeFigureOut">
              <a:rPr lang="en-US" smtClean="0"/>
              <a:t>10/23/23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0B50-4FFE-DC4F-9ECC-B1CEBDDA8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323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brookhavenlab.sharepoint.com/:x:/s/EICPublicSharingDocs/EYRoY3efWvBNhPJRevfekrIBmos8-BG7lEXMqy6qiBKPlQ?e=Pw3Tf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brookhavenlab.sharepoint.com/:x:/s/EICPublicSharingDocs/EaKgRMnPD4BFoKK-x05lUrQB4PiJyr8tVjc7LitCkW9khA?e=Wm3PIe&amp;CID=3ad6aee1-18ec-20f1-6d12-205138eb4721" TargetMode="External"/><Relationship Id="rId2" Type="http://schemas.openxmlformats.org/officeDocument/2006/relationships/hyperlink" Target="https://brookhavenlab.sharepoint.com/:x:/s/EICPublicSharingDocs/EeICxMJ9vGtPtyq5g4qzcSwBKCqkHDj06KDdSvYQ7pxqrQ?e=38z3eb&amp;wdLOR=cB0D69EBF-6C84-C645-BCB6-CB1C64CC4045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1D698-3112-38A4-7BD9-798BD83AD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SVT-DSC – Test beams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4E1132-BC13-C5C3-3203-856FD04BB1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2024: no EIC-LAS; ITS3 wafer scale sensor TB organized by ITS3</a:t>
            </a:r>
          </a:p>
          <a:p>
            <a:r>
              <a:rPr lang="en-US" dirty="0"/>
              <a:t>2025: 1 to 2 weeks, EIC-LAS v1</a:t>
            </a:r>
          </a:p>
          <a:p>
            <a:r>
              <a:rPr lang="en-US" dirty="0"/>
              <a:t>2026: 3 to 4 weeks, EIC-LAS v1 and v2</a:t>
            </a:r>
          </a:p>
          <a:p>
            <a:r>
              <a:rPr lang="en-US" dirty="0"/>
              <a:t>2027: 2 weeks, EIC-LAS v2</a:t>
            </a:r>
          </a:p>
          <a:p>
            <a:r>
              <a:rPr lang="en-US" dirty="0"/>
              <a:t>2028: possibly 2 weeks, EIC-LAS production</a:t>
            </a:r>
          </a:p>
          <a:p>
            <a:r>
              <a:rPr lang="en-US" dirty="0"/>
              <a:t>Updated in </a:t>
            </a:r>
            <a:r>
              <a:rPr lang="en-US" dirty="0">
                <a:hlinkClick r:id="rId2"/>
              </a:rPr>
              <a:t>test beam spreasheet </a:t>
            </a:r>
            <a:endParaRPr lang="en-US" dirty="0"/>
          </a:p>
          <a:p>
            <a:endParaRPr lang="en-US" dirty="0"/>
          </a:p>
          <a:p>
            <a:r>
              <a:rPr lang="en-US" dirty="0"/>
              <a:t>Irradiation, latch-up tests, etc. at local facilities (i.e., available within SVT-DCS) are not explicitly considered here.</a:t>
            </a:r>
          </a:p>
        </p:txBody>
      </p:sp>
    </p:spTree>
    <p:extLst>
      <p:ext uri="{BB962C8B-B14F-4D97-AF65-F5344CB8AC3E}">
        <p14:creationId xmlns:p14="http://schemas.microsoft.com/office/powerpoint/2010/main" val="1228117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287CE-075E-945D-6067-8EFB8ED97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SVT-DSC – Simulations</a:t>
            </a:r>
            <a:r>
              <a:rPr lang="en-US"/>
              <a:t>, software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920DC-0E8B-7137-3D03-51CB535F8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Autofit/>
          </a:bodyPr>
          <a:lstStyle/>
          <a:p>
            <a:r>
              <a:rPr lang="en-US" sz="2400" b="1" dirty="0"/>
              <a:t>Channel count </a:t>
            </a:r>
            <a:r>
              <a:rPr lang="en-US" sz="2400" dirty="0"/>
              <a:t>updated</a:t>
            </a:r>
          </a:p>
          <a:p>
            <a:r>
              <a:rPr lang="en-US" sz="2400" b="1" dirty="0"/>
              <a:t>Threshold on individual hit level</a:t>
            </a:r>
            <a:r>
              <a:rPr lang="en-US" sz="2400" dirty="0"/>
              <a:t>: to be reduced from 0.65 keV to 0.54 keV, being confirmed with designers</a:t>
            </a:r>
          </a:p>
          <a:p>
            <a:r>
              <a:rPr lang="en-US" sz="2400" b="1" dirty="0"/>
              <a:t>Threshold on summed energy</a:t>
            </a:r>
            <a:r>
              <a:rPr lang="en-US" sz="2400" dirty="0"/>
              <a:t>: not applicable</a:t>
            </a:r>
          </a:p>
          <a:p>
            <a:pPr lvl="1"/>
            <a:r>
              <a:rPr lang="en-US" dirty="0"/>
              <a:t>Sensor provides only binary, i.e. hit/no hit information</a:t>
            </a:r>
          </a:p>
          <a:p>
            <a:r>
              <a:rPr lang="en-US" sz="2400" b="1" dirty="0"/>
              <a:t>Pedestal position/cut on sigma of pedestal</a:t>
            </a:r>
            <a:r>
              <a:rPr lang="en-US" sz="2400" dirty="0"/>
              <a:t>: not applicable</a:t>
            </a:r>
          </a:p>
          <a:p>
            <a:pPr lvl="1"/>
            <a:r>
              <a:rPr lang="en-US" dirty="0"/>
              <a:t>Sensor provides only binary, i.e. hit/no hit information</a:t>
            </a:r>
          </a:p>
          <a:p>
            <a:r>
              <a:rPr lang="en-US" sz="2400" b="1" dirty="0"/>
              <a:t>Intrinsic/dark noise rate at this threshold</a:t>
            </a:r>
            <a:r>
              <a:rPr lang="en-US" sz="2400" dirty="0"/>
              <a:t>: &lt; 10</a:t>
            </a:r>
            <a:r>
              <a:rPr lang="en-US" sz="2400" baseline="30000" dirty="0"/>
              <a:t>-3</a:t>
            </a:r>
            <a:r>
              <a:rPr lang="en-US" sz="2400" dirty="0"/>
              <a:t> per pixel per second (conservative upper limit) – no update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556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287CE-075E-945D-6067-8EFB8ED97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SVT-DSC – Simulations</a:t>
            </a:r>
            <a:r>
              <a:rPr lang="en-US"/>
              <a:t>, software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920DC-0E8B-7137-3D03-51CB535F8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Autofit/>
          </a:bodyPr>
          <a:lstStyle/>
          <a:p>
            <a:r>
              <a:rPr lang="en-US" sz="2400" b="1" dirty="0"/>
              <a:t>Charge sharing</a:t>
            </a:r>
            <a:r>
              <a:rPr lang="en-US" sz="2400" dirty="0"/>
              <a:t>: 1.2 at 90 degrees – no update</a:t>
            </a:r>
          </a:p>
          <a:p>
            <a:r>
              <a:rPr lang="en-US" sz="2400" b="1" dirty="0"/>
              <a:t>Gate-on time (integration time)</a:t>
            </a:r>
            <a:r>
              <a:rPr lang="en-US" sz="2400" dirty="0"/>
              <a:t>: 2 µs target – no update</a:t>
            </a:r>
          </a:p>
          <a:p>
            <a:r>
              <a:rPr lang="en-US" sz="2400" b="1" dirty="0"/>
              <a:t>Gate-off time (deadtime)</a:t>
            </a:r>
            <a:r>
              <a:rPr lang="en-US" sz="2400" dirty="0"/>
              <a:t>: no estimate at this time</a:t>
            </a:r>
          </a:p>
          <a:p>
            <a:pPr lvl="1"/>
            <a:endParaRPr lang="en-US" sz="2000" dirty="0"/>
          </a:p>
          <a:p>
            <a:r>
              <a:rPr lang="en-US" sz="2400" dirty="0"/>
              <a:t>Updating in the </a:t>
            </a:r>
            <a:r>
              <a:rPr lang="en-US" sz="2400" dirty="0">
                <a:hlinkClick r:id="rId2"/>
              </a:rPr>
              <a:t>EPIC Detector Digitization Model.10.2023</a:t>
            </a:r>
            <a:endParaRPr lang="en-US" sz="2400" dirty="0"/>
          </a:p>
          <a:p>
            <a:pPr lvl="1"/>
            <a:r>
              <a:rPr lang="en-US" dirty="0"/>
              <a:t>Note that we updated the information also in </a:t>
            </a:r>
            <a:r>
              <a:rPr lang="en-US" dirty="0">
                <a:hlinkClick r:id="rId3"/>
              </a:rPr>
              <a:t>OLD.EPIC Detector Digitization Model.09.2023 </a:t>
            </a:r>
            <a:r>
              <a:rPr lang="en-US" dirty="0"/>
              <a:t>by mistake</a:t>
            </a:r>
          </a:p>
          <a:p>
            <a:pPr lvl="1"/>
            <a:endParaRPr lang="en-US" sz="2000" dirty="0"/>
          </a:p>
          <a:p>
            <a:r>
              <a:rPr lang="en-US" sz="2400" dirty="0" err="1"/>
              <a:t>Shujie</a:t>
            </a:r>
            <a:r>
              <a:rPr lang="en-US" sz="2400" dirty="0"/>
              <a:t> Li remains the main contact</a:t>
            </a:r>
          </a:p>
        </p:txBody>
      </p:sp>
    </p:spTree>
    <p:extLst>
      <p:ext uri="{BB962C8B-B14F-4D97-AF65-F5344CB8AC3E}">
        <p14:creationId xmlns:p14="http://schemas.microsoft.com/office/powerpoint/2010/main" val="478430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42</TotalTime>
  <Words>249</Words>
  <Application>Microsoft Macintosh PowerPoint</Application>
  <PresentationFormat>On-screen Show (4:3)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SVT-DSC – Test beams</vt:lpstr>
      <vt:lpstr>SVT-DSC – Simulations, software</vt:lpstr>
      <vt:lpstr>SVT-DSC – Simulations, software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SVT-DSC – Test beams</dc:title>
  <dc:creator>Ernst Sichtermann</dc:creator>
  <cp:lastModifiedBy>Laura Gonella (Physics and Astronomy)</cp:lastModifiedBy>
  <cp:revision>13</cp:revision>
  <dcterms:created xsi:type="dcterms:W3CDTF">2023-10-23T03:09:31Z</dcterms:created>
  <dcterms:modified xsi:type="dcterms:W3CDTF">2023-10-23T10:19:43Z</dcterms:modified>
</cp:coreProperties>
</file>