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7" r:id="rId2"/>
    <p:sldId id="281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3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E473B-4BF4-440D-A586-1832268F2568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CC6E4-47C3-4DCF-8B1F-A0C7448B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6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C8314-8657-E5B4-0840-CCAE3B8CA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D3532C-9A8A-5EB8-15EA-6CE4931877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DC28F-DECF-4C8E-DF46-8EA204D13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FD71-EDFF-4957-8BEC-0F0E0DC07515}" type="datetime1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15608-E9A3-3ABE-ED88-307BC85B5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9F1E1-EF88-9D68-14F7-3AF5D98DA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F911-6048-4B66-83C6-CED47B44A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1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7841E-26A0-BE9F-39AC-1695BDE4F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2B1FC7-0AEE-5944-DBB0-FE8632400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8675F-6D31-1224-2F93-A329EABE7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4579-7D15-4996-A921-0149382FB4EC}" type="datetime1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CF6E7-0BE4-B7F0-8E94-A1D4CDA45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155B1-69C3-EE3C-B0AA-8D71D5116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F911-6048-4B66-83C6-CED47B44A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09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21199A-2BDC-2A17-85DE-7A0BA5A8D8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3F8673-8D0A-CE96-592A-19CB186C1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54EA9-1F33-ECF4-202C-E7BE2D8B3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EF96-5EA6-4376-9C50-3925F4B2F4BC}" type="datetime1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C6F66-06FC-F4E3-DDB9-9162C2795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F5339-8DFF-1013-B54F-F4F4B196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F911-6048-4B66-83C6-CED47B44A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9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C0659-CEA8-41EC-E6ED-245743AC6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F7E49-922F-663A-702F-0812875FC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C8E37-57C0-8A22-CB1D-97A1ADDD0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4C1A-3A0F-495D-88A6-A669C0A36535}" type="datetime1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68CE4-0A14-5B7D-1662-23CAD6653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11249-5B87-C789-C173-E37B61091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F911-6048-4B66-83C6-CED47B44A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47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2C097-0496-4236-9648-5118CD44B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8A488-1F59-CF1E-E1F8-6774ACA12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BBA53-F0D6-07CB-388A-AA05D8E74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0329-E312-4DB7-B316-AF1FD2EED4D4}" type="datetime1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59F95-B1A9-B373-2187-B00466E89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387D6-8E2A-668E-D3D1-84C72F68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F911-6048-4B66-83C6-CED47B44A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0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7AA47-CAA7-A36C-7CD2-CA3B4699E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2C592-A87F-4976-9D6B-403B8128DC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C9953-FF36-A294-F9F6-B147DDD74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E2A1C-64AF-CDAF-3001-0CF92B1BD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DD31-FDC3-4609-84E8-9C9A23BA39B4}" type="datetime1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8506C5-586D-CA9B-43C3-36DCAE546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AF279-B7F6-AADB-1978-6C8733D48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F911-6048-4B66-83C6-CED47B44A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46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E87CE-282C-3126-A755-FF1BBBD9F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12F79-81F6-AB80-49E4-8B03372EA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C9AE1-1C03-E3F9-CAFF-393CFA127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A7D357-4D6F-EE9D-E63C-1F3C50B2A2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E448ED-E15E-99DF-D604-526BFC173D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A7B304-C44A-1235-6B3F-0DBA476B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5E57-679D-448B-91E5-B1B8E516EE32}" type="datetime1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405B9E-585D-C2E1-6DA9-525F3D853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E35323-9815-F9FE-0EE0-32E05F830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F911-6048-4B66-83C6-CED47B44A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3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60B3C-79A9-C74B-04E9-CCE07A360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2A1F01-8140-178D-FE57-547D52EE2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6898-AC05-4C4F-ACF2-F1381BE1B570}" type="datetime1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B99245-1A9C-7C00-4483-A8D9E9E81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BBFC8D-043D-C56C-1673-27F6A68B6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F911-6048-4B66-83C6-CED47B44A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14768A-58AB-C41E-BBFF-6233E82CA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1F00-D4A7-49CF-BAC2-C1C69D617772}" type="datetime1">
              <a:rPr lang="en-US" smtClean="0"/>
              <a:t>10/22/2023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4BE38-CE56-77AA-5762-CE0ECAAB1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80552-C7E9-F135-1AC8-D12BBC50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F911-6048-4B66-83C6-CED47B44A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84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E4F4E-6747-4FE7-CAE4-089559D8A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3C831-3ABB-D282-2E92-0D6A26C04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29BDD-346F-C74F-8F66-79557BBBD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D884A-1AD0-CE69-BA53-525FCD4F1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DE18-64AF-4BCD-A5FF-28688C6A25B5}" type="datetime1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688665-ACB9-D2FA-F3FC-C757DB908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03941-7E45-4CA9-4914-032DAF549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F911-6048-4B66-83C6-CED47B44A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93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0ED3-63B9-AED1-D641-84DEB3745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1FDE1D-CD69-6388-AA0C-540F1AE347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E8F9AF-A728-56DC-B781-76DDBCDC9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7A7AB-B3F7-6D3E-5CFC-ED2495241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9433-A1FD-4C8C-8C01-C43F7E6D48F2}" type="datetime1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478AD-079F-E22B-4108-32097F2B5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2C72C-1641-33B3-5991-C13DBB39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F911-6048-4B66-83C6-CED47B44A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94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A85AD-0CDC-7E56-4EE7-51D8CC96D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2056C-BD19-527D-6F89-EC930415C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5A49F-E84D-EADF-9DF4-2D46E0814F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0178C-3892-474E-81F4-32C4A5A64251}" type="datetime1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D8312-CD97-DEEE-D473-CA9C95FD7B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361D5-BD69-BD5D-3B1C-3C60C081A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BF911-6048-4B66-83C6-CED47B44A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5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FB658F-7E2F-1DC8-AB6A-4E0C933D9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/>
              <a:t>BHCal</a:t>
            </a:r>
            <a:r>
              <a:rPr lang="en-US" sz="3200" b="1" dirty="0"/>
              <a:t> Thresholds in </a:t>
            </a:r>
            <a:r>
              <a:rPr lang="en-US" sz="3200" b="1" dirty="0" err="1"/>
              <a:t>EICrecon</a:t>
            </a:r>
            <a:r>
              <a:rPr lang="en-US" sz="3200" b="1" dirty="0"/>
              <a:t> </a:t>
            </a:r>
            <a:r>
              <a:rPr lang="en-US" sz="3200" dirty="0"/>
              <a:t>(ca. 10.23.2023)</a:t>
            </a:r>
            <a:endParaRPr lang="en-US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E52216-BDCC-481F-C317-B602A6E9923E}"/>
              </a:ext>
            </a:extLst>
          </p:cNvPr>
          <p:cNvSpPr txBox="1"/>
          <p:nvPr/>
        </p:nvSpPr>
        <p:spPr>
          <a:xfrm>
            <a:off x="838200" y="1467126"/>
            <a:ext cx="49069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/>
              <a:t>Threshold on Summed Energy:</a:t>
            </a:r>
          </a:p>
          <a:p>
            <a:pPr marL="742950" lvl="1" indent="-285750">
              <a:buFontTx/>
              <a:buChar char="‒"/>
            </a:pPr>
            <a:r>
              <a:rPr lang="en-US" dirty="0"/>
              <a:t>5 MeV</a:t>
            </a:r>
          </a:p>
          <a:p>
            <a:pPr marL="742950" lvl="1" indent="-285750">
              <a:buFontTx/>
              <a:buChar char="‒"/>
            </a:pPr>
            <a:r>
              <a:rPr lang="en-US" dirty="0"/>
              <a:t>This is half-MIP, or about 20 </a:t>
            </a:r>
            <a:r>
              <a:rPr lang="en-US" dirty="0" err="1"/>
              <a:t>SiPM</a:t>
            </a:r>
            <a:r>
              <a:rPr lang="en-US" dirty="0"/>
              <a:t> pixels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/>
              <a:t>Pedestal Mean/Position</a:t>
            </a:r>
            <a:r>
              <a:rPr lang="en-US" dirty="0"/>
              <a:t>:</a:t>
            </a:r>
            <a:endParaRPr lang="en-US" b="1" dirty="0"/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dirty="0"/>
              <a:t>Set to 10 ADC counts in </a:t>
            </a:r>
            <a:r>
              <a:rPr lang="en-US" dirty="0" err="1"/>
              <a:t>EICrecon</a:t>
            </a:r>
            <a:endParaRPr lang="en-US" dirty="0"/>
          </a:p>
          <a:p>
            <a:pPr marL="1200150" lvl="2" indent="-285750">
              <a:buFont typeface="Calibri" panose="020F0502020204030204" pitchFamily="34" charset="0"/>
              <a:buChar char="›"/>
            </a:pPr>
            <a:r>
              <a:rPr lang="en-US" dirty="0"/>
              <a:t>About 0.150 MeV (for 15 keV/count)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dirty="0"/>
              <a:t>Expect MIP peak at ~10 MeV</a:t>
            </a:r>
          </a:p>
          <a:p>
            <a:pPr marL="1200150" lvl="2" indent="-285750">
              <a:buFont typeface="Calibri" panose="020F0502020204030204" pitchFamily="34" charset="0"/>
              <a:buChar char="›"/>
            </a:pPr>
            <a:r>
              <a:rPr lang="en-US" dirty="0"/>
              <a:t>About 40 </a:t>
            </a:r>
            <a:r>
              <a:rPr lang="en-US" dirty="0" err="1"/>
              <a:t>SiPM</a:t>
            </a:r>
            <a:r>
              <a:rPr lang="en-US" dirty="0"/>
              <a:t> pixels…</a:t>
            </a:r>
          </a:p>
          <a:p>
            <a:endParaRPr lang="en-US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/>
              <a:t>Pedestal Sigma: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dirty="0"/>
              <a:t>Set to 2 ADC counts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/>
              <a:t>Cut on Pedestal Sigma:</a:t>
            </a:r>
            <a:endParaRPr lang="en-US" dirty="0"/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dirty="0"/>
              <a:t>Set to 5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dirty="0" err="1"/>
              <a:t>thresholdADC</a:t>
            </a:r>
            <a:r>
              <a:rPr lang="en-US" dirty="0"/>
              <a:t> = (</a:t>
            </a:r>
            <a:r>
              <a:rPr lang="en-US" dirty="0" err="1"/>
              <a:t>thresholdFactor</a:t>
            </a:r>
            <a:r>
              <a:rPr lang="en-US" dirty="0"/>
              <a:t> x </a:t>
            </a:r>
            <a:r>
              <a:rPr lang="en-US" dirty="0" err="1"/>
              <a:t>pedSigmaADC</a:t>
            </a:r>
            <a:r>
              <a:rPr lang="en-US" dirty="0"/>
              <a:t>) + </a:t>
            </a:r>
            <a:r>
              <a:rPr lang="en-US" dirty="0" err="1"/>
              <a:t>minADC</a:t>
            </a:r>
            <a:endParaRPr lang="en-US" dirty="0"/>
          </a:p>
          <a:p>
            <a:pPr marL="1200150" lvl="2" indent="-285750">
              <a:buFont typeface="Calibri" panose="020F0502020204030204" pitchFamily="34" charset="0"/>
              <a:buChar char="›"/>
            </a:pPr>
            <a:r>
              <a:rPr lang="en-US" dirty="0" err="1"/>
              <a:t>thresholdFactor</a:t>
            </a:r>
            <a:r>
              <a:rPr lang="en-US" dirty="0"/>
              <a:t> = 5</a:t>
            </a:r>
          </a:p>
          <a:p>
            <a:pPr marL="1200150" lvl="2" indent="-285750">
              <a:buFont typeface="Calibri" panose="020F0502020204030204" pitchFamily="34" charset="0"/>
              <a:buChar char="›"/>
            </a:pPr>
            <a:r>
              <a:rPr lang="en-US" dirty="0" err="1"/>
              <a:t>pedSigmaADC</a:t>
            </a:r>
            <a:r>
              <a:rPr lang="en-US" dirty="0"/>
              <a:t> = 2</a:t>
            </a:r>
          </a:p>
          <a:p>
            <a:pPr marL="1200150" lvl="2" indent="-285750">
              <a:buFont typeface="Calibri" panose="020F0502020204030204" pitchFamily="34" charset="0"/>
              <a:buChar char="›"/>
            </a:pPr>
            <a:r>
              <a:rPr lang="en-US" dirty="0" err="1"/>
              <a:t>minADC</a:t>
            </a:r>
            <a:r>
              <a:rPr lang="en-US" dirty="0"/>
              <a:t> =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81691-F3E2-330A-612F-C4BD5E3E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F911-6048-4B66-83C6-CED47B44A236}" type="slidenum">
              <a:rPr lang="en-US" smtClean="0"/>
              <a:t>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97FD4D-54AD-5B39-8A48-DC5AD977809E}"/>
              </a:ext>
            </a:extLst>
          </p:cNvPr>
          <p:cNvSpPr txBox="1"/>
          <p:nvPr/>
        </p:nvSpPr>
        <p:spPr>
          <a:xfrm>
            <a:off x="6352107" y="1566538"/>
            <a:ext cx="49069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/>
              <a:t>Clustering:</a:t>
            </a:r>
            <a:r>
              <a:rPr lang="en-US" dirty="0"/>
              <a:t> threshold on minimum energy of tile to be added to cluster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dirty="0"/>
              <a:t>5 MeV (or 30 MeV for central tile)</a:t>
            </a:r>
          </a:p>
          <a:p>
            <a:endParaRPr lang="en-US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/>
              <a:t>Note:</a:t>
            </a:r>
            <a:r>
              <a:rPr lang="en-US" dirty="0"/>
              <a:t> ADC threshold given by: 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dirty="0"/>
              <a:t>threshold = (</a:t>
            </a:r>
            <a:r>
              <a:rPr lang="en-US" dirty="0" err="1"/>
              <a:t>cutOnSigma</a:t>
            </a:r>
            <a:r>
              <a:rPr lang="en-US" dirty="0"/>
              <a:t> x </a:t>
            </a:r>
            <a:r>
              <a:rPr lang="en-US" dirty="0" err="1"/>
              <a:t>pedSigmaADC</a:t>
            </a:r>
            <a:r>
              <a:rPr lang="en-US" dirty="0"/>
              <a:t>) + </a:t>
            </a:r>
            <a:r>
              <a:rPr lang="en-US" dirty="0" err="1"/>
              <a:t>minADC</a:t>
            </a:r>
            <a:endParaRPr lang="en-US" dirty="0"/>
          </a:p>
          <a:p>
            <a:pPr marL="1200150" lvl="2" indent="-285750">
              <a:buFont typeface="Calibri" panose="020F0502020204030204" pitchFamily="34" charset="0"/>
              <a:buChar char="›"/>
            </a:pPr>
            <a:r>
              <a:rPr lang="en-US" dirty="0" err="1"/>
              <a:t>cutOnSigma</a:t>
            </a:r>
            <a:r>
              <a:rPr lang="en-US" dirty="0"/>
              <a:t> = 5</a:t>
            </a:r>
          </a:p>
          <a:p>
            <a:pPr marL="1200150" lvl="2" indent="-285750">
              <a:buFont typeface="Calibri" panose="020F0502020204030204" pitchFamily="34" charset="0"/>
              <a:buChar char="›"/>
            </a:pPr>
            <a:r>
              <a:rPr lang="en-US" dirty="0" err="1"/>
              <a:t>pedSigmaADC</a:t>
            </a:r>
            <a:r>
              <a:rPr lang="en-US" dirty="0"/>
              <a:t> = 2</a:t>
            </a:r>
          </a:p>
          <a:p>
            <a:pPr marL="1200150" lvl="2" indent="-285750">
              <a:buFont typeface="Calibri" panose="020F0502020204030204" pitchFamily="34" charset="0"/>
              <a:buChar char="›"/>
            </a:pPr>
            <a:r>
              <a:rPr lang="en-US" dirty="0" err="1"/>
              <a:t>minADC</a:t>
            </a:r>
            <a:r>
              <a:rPr lang="en-US" dirty="0"/>
              <a:t> = 1</a:t>
            </a:r>
          </a:p>
          <a:p>
            <a:pPr marL="285750" indent="-285750">
              <a:buFont typeface="Calibri" panose="020F0502020204030204" pitchFamily="34" charset="0"/>
              <a:buChar char="›"/>
            </a:pPr>
            <a:r>
              <a:rPr lang="en-US" b="1" dirty="0"/>
              <a:t>Note: </a:t>
            </a:r>
            <a:r>
              <a:rPr lang="en-US" dirty="0"/>
              <a:t>keV/ADC count calculated via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dirty="0" err="1"/>
              <a:t>perCount</a:t>
            </a:r>
            <a:r>
              <a:rPr lang="en-US" dirty="0"/>
              <a:t> = </a:t>
            </a:r>
            <a:r>
              <a:rPr lang="en-US" dirty="0" err="1"/>
              <a:t>dynamicRange</a:t>
            </a:r>
            <a:r>
              <a:rPr lang="en-US" dirty="0"/>
              <a:t> / </a:t>
            </a:r>
            <a:r>
              <a:rPr lang="en-US" dirty="0" err="1"/>
              <a:t>capADC</a:t>
            </a:r>
            <a:endParaRPr lang="en-US" dirty="0"/>
          </a:p>
          <a:p>
            <a:pPr marL="1200150" lvl="2" indent="-285750">
              <a:buFont typeface="Calibri" panose="020F0502020204030204" pitchFamily="34" charset="0"/>
              <a:buChar char="›"/>
            </a:pPr>
            <a:r>
              <a:rPr lang="en-US" dirty="0"/>
              <a:t>Dynamic range = 1 GeV</a:t>
            </a:r>
          </a:p>
          <a:p>
            <a:pPr marL="1200150" lvl="2" indent="-285750">
              <a:buFont typeface="Calibri" panose="020F0502020204030204" pitchFamily="34" charset="0"/>
              <a:buChar char="›"/>
            </a:pPr>
            <a:r>
              <a:rPr lang="en-US" dirty="0" err="1"/>
              <a:t>capADC</a:t>
            </a:r>
            <a:r>
              <a:rPr lang="en-US" dirty="0"/>
              <a:t> = 65536</a:t>
            </a:r>
          </a:p>
        </p:txBody>
      </p:sp>
    </p:spTree>
    <p:extLst>
      <p:ext uri="{BB962C8B-B14F-4D97-AF65-F5344CB8AC3E}">
        <p14:creationId xmlns:p14="http://schemas.microsoft.com/office/powerpoint/2010/main" val="2919740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FC0C3D-E0E7-E671-CD2E-7D62510A7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84" y="1552250"/>
            <a:ext cx="5639809" cy="37535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FB658F-7E2F-1DC8-AB6A-4E0C933D9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Backup | </a:t>
            </a:r>
            <a:r>
              <a:rPr lang="en-US" sz="3200" dirty="0" err="1"/>
              <a:t>BHCal</a:t>
            </a:r>
            <a:r>
              <a:rPr lang="en-US" sz="3200" dirty="0"/>
              <a:t> Reconstruction in EICrecon1.6.2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93A226-2B6A-8F7C-40F1-009C1F856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F911-6048-4B66-83C6-CED47B44A236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41B9E9-D1CB-CE24-227E-F8635E8BB665}"/>
              </a:ext>
            </a:extLst>
          </p:cNvPr>
          <p:cNvSpPr txBox="1"/>
          <p:nvPr/>
        </p:nvSpPr>
        <p:spPr>
          <a:xfrm>
            <a:off x="1710708" y="5426825"/>
            <a:ext cx="310896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BHCal</a:t>
            </a:r>
            <a:r>
              <a:rPr lang="en-US" b="1" dirty="0"/>
              <a:t> </a:t>
            </a:r>
            <a:r>
              <a:rPr lang="en-US" b="1" dirty="0" err="1"/>
              <a:t>HitDigi</a:t>
            </a:r>
            <a:r>
              <a:rPr lang="en-US" b="1" dirty="0"/>
              <a:t> Configuration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F3E687-1CB9-5490-D509-8AF032E0CA96}"/>
              </a:ext>
            </a:extLst>
          </p:cNvPr>
          <p:cNvSpPr txBox="1"/>
          <p:nvPr/>
        </p:nvSpPr>
        <p:spPr>
          <a:xfrm>
            <a:off x="7497286" y="5426825"/>
            <a:ext cx="310896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BHCal</a:t>
            </a:r>
            <a:r>
              <a:rPr lang="en-US" b="1" dirty="0"/>
              <a:t> </a:t>
            </a:r>
            <a:r>
              <a:rPr lang="en-US" b="1" dirty="0" err="1"/>
              <a:t>HitReco</a:t>
            </a:r>
            <a:r>
              <a:rPr lang="en-US" b="1" dirty="0"/>
              <a:t> Configuration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FCAFA4-2565-58F5-4791-D3D78781C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974" y="1552250"/>
            <a:ext cx="5791585" cy="375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12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FB658F-7E2F-1DC8-AB6A-4E0C933D9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Backup | </a:t>
            </a:r>
            <a:r>
              <a:rPr lang="en-US" sz="3200" dirty="0" err="1"/>
              <a:t>BHCal</a:t>
            </a:r>
            <a:r>
              <a:rPr lang="en-US" sz="3200" dirty="0"/>
              <a:t> Reconstruction in EICrecon1.6.2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93A226-2B6A-8F7C-40F1-009C1F856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F911-6048-4B66-83C6-CED47B44A236}" type="slidenum">
              <a:rPr lang="en-US" smtClean="0"/>
              <a:t>3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18F8BE-B77E-F74E-2855-F3077A00E52A}"/>
              </a:ext>
            </a:extLst>
          </p:cNvPr>
          <p:cNvSpPr txBox="1"/>
          <p:nvPr/>
        </p:nvSpPr>
        <p:spPr>
          <a:xfrm>
            <a:off x="4541520" y="6243052"/>
            <a:ext cx="310896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BHCal</a:t>
            </a:r>
            <a:r>
              <a:rPr lang="en-US" b="1" dirty="0"/>
              <a:t> Clustering Configuration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76E2D5-16A4-EE1F-BCCA-6D9BF2716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356" y="1518728"/>
            <a:ext cx="9206447" cy="456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62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186</Words>
  <Application>Microsoft Office PowerPoint</Application>
  <PresentationFormat>Widescreen</PresentationFormat>
  <Paragraphs>39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Courier New</vt:lpstr>
      <vt:lpstr>Office Theme</vt:lpstr>
      <vt:lpstr>BHCal Thresholds in EICrecon (ca. 10.23.2023)</vt:lpstr>
      <vt:lpstr>Backup | BHCal Reconstruction in EICrecon1.6.2</vt:lpstr>
      <vt:lpstr>Backup | BHCal Reconstruction in EICrecon1.6.2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 WG Priority Activities | Particle Flow</dc:title>
  <dc:creator>Derek Anderson</dc:creator>
  <cp:lastModifiedBy>Lajoie, John G [PHYSA]</cp:lastModifiedBy>
  <cp:revision>15</cp:revision>
  <dcterms:created xsi:type="dcterms:W3CDTF">2023-06-08T19:47:39Z</dcterms:created>
  <dcterms:modified xsi:type="dcterms:W3CDTF">2023-10-22T19:12:48Z</dcterms:modified>
</cp:coreProperties>
</file>