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775" r:id="rId2"/>
    <p:sldId id="4774" r:id="rId3"/>
    <p:sldId id="4787" r:id="rId4"/>
    <p:sldId id="4784" r:id="rId5"/>
    <p:sldId id="4778" r:id="rId6"/>
    <p:sldId id="47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07C4-E7D0-4779-9E40-96FA59C1092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38BFB-C618-4438-A034-C5C15CCB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7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618D-A658-C13F-B8BF-1E7E6D2B2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C53DC-4030-1D39-697E-B8210B765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378D9-E7A5-66FE-75BF-8B71F961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615E-22A0-4952-B360-40B173463B7C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D4503-53FE-56D7-7DD6-A376DE97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8485-DE2E-339B-C260-24D6B8F8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2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F4E4-6209-CC1C-A456-761D19E2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B8B83-D27D-2485-F483-356EDE476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C8462-A966-A14B-B025-7922E415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04C6-6A71-4EC2-9176-F339C304D432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7A3B7-3ED0-5863-8E8D-44C49DAD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E8539-89B5-1725-E9EC-34DB83BB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99ACD-52B2-EE7E-7D45-E91B94356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4EED2-5F6D-9837-55AE-2E6D9B24E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BB182-A5A1-860C-23DB-08D1AE8A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FD3-AE20-4EBD-893F-3E70E16222E9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F5980-2EE2-33D7-4C60-74146299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FAD7-97C7-7025-B6C7-5F9AF9AD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7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FF21-C6F3-5569-4A89-622E70A0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F192B-3AAB-57FD-81E6-21DFDA7AA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F5888-A85C-B5D1-B082-3443173E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F30-E1B6-40F8-AB41-26CE66E06E20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8262A-8888-9D9D-E400-6E1F88F7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6C1AF-9C8C-6D5D-FF29-04BBEACE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9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401E-CDF2-D0A7-DD57-8DC9FAA4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37CB0-5EFB-4018-686B-97C1AC543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9F0C1-851A-726A-DD85-27934D21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2509-D21D-47F8-B37B-907E6AA70687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D7A74-8B3F-2517-9336-F8EB029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8FE88-CBB1-20FF-B78C-8C403741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480B-0914-FEBC-AA10-9DB357F5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DF8-812C-4040-C903-B99052172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4DEB1-804E-AC4A-B98D-F3EC8922B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15132-DB52-AD4B-F0E4-29D20F4E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FB7-2968-4976-9C8C-D1F78D0DC8BE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A613B-C553-0BDE-FBD6-012D5792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4DC7-B600-9FF6-4E4F-652029D9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8A1D-648D-7B50-9DC3-0E895BF4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2B45A-C7F1-D76D-C64C-27AC880C2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3487E-1C83-986C-6873-A4F3641E0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2406D-4D62-4B64-EAC9-550305436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F7A0C-A143-EE43-147F-AB0CDA9CE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4543A-3315-9625-3F70-F71C0D86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352C-1E60-46A7-AC4D-A5572FD24502}" type="datetime1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3C11F-A07B-3592-946E-ED3EA93D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2AA1E-D38F-9EB0-A890-7B5415B8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DDB5-BA88-3306-F82D-7E1179D3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F1AC7-92C3-B82D-13CD-70518E58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E00B-EABA-4EBF-B644-8FD787D2F4C4}" type="datetime1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AA979-BB5E-EF6D-C3FA-5255C154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D2659-416F-99A6-2D6D-ADFCD2D1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6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D89AFB-3925-CA40-4BD8-9BAF278D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59B-AF12-42C3-9A5B-DB0A1B8CF4D4}" type="datetime1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E6B02-E965-062B-300B-F166D1CA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5665E-EC08-1DB2-3CEA-E8CD4973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0DE8-973F-AEBB-EBA2-D8956241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33C61-2414-2114-6EE2-4D6992EC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46F1B-95E1-DEBF-70A2-60592CE79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FE697-FB54-6B71-C3AD-47EE2E69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2A29-626A-4952-9392-BE9B98D12515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D83F4-BB4B-844C-5868-816FE842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12021-6F4F-A5E3-C6B4-C301C437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E7AE-582A-229B-4203-953BDDA9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908D7D-53B2-7251-974E-D373F8EAA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4CF07-2315-B0A7-72B1-7D104247F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7566D-2BC3-3B59-CD24-423275DE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0D0-4391-417C-902D-292B21B20BAA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45A4-EE55-5239-5CEF-63E797B0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FAAF-520F-34DA-5E20-4CDA6FDD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B9E65-9935-E1D8-1AD9-B306E4CE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1637-652D-0BA6-6D6F-0B9F9F31A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0C885-B6FB-B570-975A-B2F85B090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B0518-5DF1-4EFC-980E-8FA9FA299B86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92AE3-B585-C6DF-0CA3-48D5708FF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TIC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E80D3-0422-3E8A-C7A3-6786D003B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C743-625B-40C4-9610-2EC7D67F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F5C3-567E-1B36-84C3-1A789317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833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Barrel HCAL Test Beam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B2D73-1D75-A0E1-C63C-CB0E1FBD9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104"/>
            <a:ext cx="10515600" cy="4660859"/>
          </a:xfrm>
        </p:spPr>
        <p:txBody>
          <a:bodyPr/>
          <a:lstStyle/>
          <a:p>
            <a:r>
              <a:rPr lang="en-US" dirty="0"/>
              <a:t>The barrel HCAL is an existing detector, performance already measured a test beam and we will have sPHENIX experience to inform us as well. </a:t>
            </a:r>
          </a:p>
          <a:p>
            <a:r>
              <a:rPr lang="en-US" dirty="0"/>
              <a:t>The test beam needs for the barrel HCAL center on the new H2GCROC based electronics chain (reading single tiles). </a:t>
            </a:r>
          </a:p>
          <a:p>
            <a:pPr lvl="1"/>
            <a:r>
              <a:rPr lang="en-US" dirty="0"/>
              <a:t>Equip sPHENIX test beam detector with new electronics</a:t>
            </a:r>
          </a:p>
          <a:p>
            <a:pPr lvl="1"/>
            <a:r>
              <a:rPr lang="en-US" dirty="0"/>
              <a:t>Ideally measure performance for </a:t>
            </a:r>
            <a:r>
              <a:rPr lang="en-US" dirty="0" err="1"/>
              <a:t>pions</a:t>
            </a:r>
            <a:r>
              <a:rPr lang="en-US" dirty="0"/>
              <a:t> 2-40 GeV to match prior test beam results.  </a:t>
            </a:r>
          </a:p>
          <a:p>
            <a:pPr lvl="2"/>
            <a:r>
              <a:rPr lang="en-US" dirty="0"/>
              <a:t>FTBF is probably ideal for this. </a:t>
            </a:r>
          </a:p>
          <a:p>
            <a:pPr lvl="2"/>
            <a:r>
              <a:rPr lang="en-US" dirty="0"/>
              <a:t>Muon studies can probably be done with </a:t>
            </a:r>
            <a:r>
              <a:rPr lang="en-US" dirty="0" err="1"/>
              <a:t>cosmics</a:t>
            </a:r>
            <a:endParaRPr lang="en-US" dirty="0"/>
          </a:p>
          <a:p>
            <a:pPr lvl="1"/>
            <a:r>
              <a:rPr lang="en-US" dirty="0"/>
              <a:t>Timing for this depends on electronics readiness (maybe 2024</a:t>
            </a:r>
            <a:r>
              <a:rPr lang="en-US"/>
              <a:t>, certainly 2025)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8259-EAA6-E785-1B56-C8A69806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9B54-F28B-48A5-98F9-8E9C90CB02E7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C198D-E6C5-5034-5F56-B3B77A59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96B9B-FC05-2CF3-1AA3-244B6351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743-625B-40C4-9610-2EC7D67FF1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8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3DA1-0B97-A23B-2122-F5B45AF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72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Readout Chain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35B3-9A1A-935A-F3D0-C47C543B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ECF058-0AF2-485B-9663-CAF7DEE5DD7D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6ACA2-AE59-3D35-661B-D08EB718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 descr="A picture containing LEGO, engineering&#10;&#10;Description automatically generated">
            <a:extLst>
              <a:ext uri="{FF2B5EF4-FFF2-40B4-BE49-F238E27FC236}">
                <a16:creationId xmlns:a16="http://schemas.microsoft.com/office/drawing/2014/main" id="{DFACDCA2-10F9-CB36-0BB3-A6B44B4A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550" y="1906378"/>
            <a:ext cx="6485272" cy="367498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3BD4FDF-28FB-2E96-5AFD-9A9D832F7E60}"/>
              </a:ext>
            </a:extLst>
          </p:cNvPr>
          <p:cNvSpPr/>
          <p:nvPr/>
        </p:nvSpPr>
        <p:spPr>
          <a:xfrm rot="20637156">
            <a:off x="3566513" y="3479094"/>
            <a:ext cx="831380" cy="3066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66FACC5-3AC9-7FF2-BD2C-14D4285126A1}"/>
              </a:ext>
            </a:extLst>
          </p:cNvPr>
          <p:cNvSpPr/>
          <p:nvPr/>
        </p:nvSpPr>
        <p:spPr>
          <a:xfrm rot="9763318">
            <a:off x="2401062" y="3838194"/>
            <a:ext cx="831380" cy="3066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E1D0376-0842-BC54-23CB-F94C0A14AED0}"/>
              </a:ext>
            </a:extLst>
          </p:cNvPr>
          <p:cNvSpPr/>
          <p:nvPr/>
        </p:nvSpPr>
        <p:spPr>
          <a:xfrm rot="3172874">
            <a:off x="2352912" y="4582821"/>
            <a:ext cx="297598" cy="3066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5AD3D3-C765-797D-F5E4-5F3DBBFBA006}"/>
              </a:ext>
            </a:extLst>
          </p:cNvPr>
          <p:cNvSpPr/>
          <p:nvPr/>
        </p:nvSpPr>
        <p:spPr>
          <a:xfrm>
            <a:off x="2086344" y="4188922"/>
            <a:ext cx="354010" cy="336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F38EC-FEAF-68A7-A2B8-5EEF7AB31FC6}"/>
              </a:ext>
            </a:extLst>
          </p:cNvPr>
          <p:cNvSpPr txBox="1"/>
          <p:nvPr/>
        </p:nvSpPr>
        <p:spPr>
          <a:xfrm>
            <a:off x="-90568" y="4485722"/>
            <a:ext cx="19483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H2GCROC3 </a:t>
            </a:r>
          </a:p>
          <a:p>
            <a:r>
              <a:rPr lang="en-US" sz="1100" dirty="0"/>
              <a:t>(54 per half-barrel</a:t>
            </a:r>
          </a:p>
          <a:p>
            <a:r>
              <a:rPr lang="en-US" sz="1100" dirty="0"/>
              <a:t>+ LED driver boards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E63E6F-26C4-A01E-6DCA-4367A5957FF5}"/>
              </a:ext>
            </a:extLst>
          </p:cNvPr>
          <p:cNvCxnSpPr>
            <a:cxnSpLocks/>
          </p:cNvCxnSpPr>
          <p:nvPr/>
        </p:nvCxnSpPr>
        <p:spPr>
          <a:xfrm flipV="1">
            <a:off x="1069675" y="4440414"/>
            <a:ext cx="1101320" cy="286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AB0F4E-0478-6D49-E3EF-2F90C1699ADE}"/>
              </a:ext>
            </a:extLst>
          </p:cNvPr>
          <p:cNvGrpSpPr/>
          <p:nvPr/>
        </p:nvGrpSpPr>
        <p:grpSpPr>
          <a:xfrm>
            <a:off x="4992280" y="824988"/>
            <a:ext cx="3502738" cy="2091573"/>
            <a:chOff x="5107862" y="616205"/>
            <a:chExt cx="4251959" cy="2389283"/>
          </a:xfrm>
        </p:grpSpPr>
        <p:pic>
          <p:nvPicPr>
            <p:cNvPr id="8" name="Picture 7" descr="A graph of a cable&#10;&#10;Description automatically generated">
              <a:extLst>
                <a:ext uri="{FF2B5EF4-FFF2-40B4-BE49-F238E27FC236}">
                  <a16:creationId xmlns:a16="http://schemas.microsoft.com/office/drawing/2014/main" id="{3CCA7158-3E20-D8F3-9F02-21DF876AC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7862" y="616205"/>
              <a:ext cx="4111654" cy="2389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48233D-1D2D-F458-8099-C5D0E0D38A8A}"/>
                </a:ext>
              </a:extLst>
            </p:cNvPr>
            <p:cNvSpPr/>
            <p:nvPr/>
          </p:nvSpPr>
          <p:spPr>
            <a:xfrm>
              <a:off x="9036089" y="1618658"/>
              <a:ext cx="323732" cy="46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3" name="Picture 1">
            <a:extLst>
              <a:ext uri="{FF2B5EF4-FFF2-40B4-BE49-F238E27FC236}">
                <a16:creationId xmlns:a16="http://schemas.microsoft.com/office/drawing/2014/main" id="{7A8399B4-51BD-095D-233B-3CA569FD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32" y="2934316"/>
            <a:ext cx="6270171" cy="250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082A59-8D7B-D689-6C1C-C3659E05BD75}"/>
              </a:ext>
            </a:extLst>
          </p:cNvPr>
          <p:cNvSpPr txBox="1"/>
          <p:nvPr/>
        </p:nvSpPr>
        <p:spPr>
          <a:xfrm>
            <a:off x="8495018" y="429744"/>
            <a:ext cx="3387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Cable </a:t>
            </a:r>
            <a:r>
              <a:rPr lang="en-US" dirty="0" err="1"/>
              <a:t>SiPM’s</a:t>
            </a:r>
            <a:r>
              <a:rPr lang="en-US" dirty="0"/>
              <a:t> out to end of barrel HCAL to keep accessible for maintenance. </a:t>
            </a:r>
          </a:p>
          <a:p>
            <a:endParaRPr lang="en-US" dirty="0"/>
          </a:p>
          <a:p>
            <a:r>
              <a:rPr lang="en-US" dirty="0"/>
              <a:t>One half-sector -&gt; 54 H2GCROC3 boards (72 channels each), collected into three RDO’s (up to 24 ASICS ea.)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6B214-0226-F1CB-425F-9F5E6D817AEE}"/>
              </a:ext>
            </a:extLst>
          </p:cNvPr>
          <p:cNvSpPr/>
          <p:nvPr/>
        </p:nvSpPr>
        <p:spPr>
          <a:xfrm>
            <a:off x="2163243" y="4809554"/>
            <a:ext cx="764648" cy="6001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RDO’s</a:t>
            </a:r>
          </a:p>
          <a:p>
            <a:pPr algn="ctr"/>
            <a:r>
              <a:rPr lang="en-US" dirty="0"/>
              <a:t>(3)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05DF4BF-B64D-5D07-3065-385C715200E5}"/>
              </a:ext>
            </a:extLst>
          </p:cNvPr>
          <p:cNvSpPr/>
          <p:nvPr/>
        </p:nvSpPr>
        <p:spPr>
          <a:xfrm rot="16200000">
            <a:off x="3124513" y="4971355"/>
            <a:ext cx="343442" cy="5986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1CAF8-358B-31D8-87D2-65117AD4071A}"/>
              </a:ext>
            </a:extLst>
          </p:cNvPr>
          <p:cNvSpPr txBox="1"/>
          <p:nvPr/>
        </p:nvSpPr>
        <p:spPr>
          <a:xfrm>
            <a:off x="3610830" y="5085886"/>
            <a:ext cx="184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Fiber(s) to DAM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332C8F-AFF0-C1BC-21A1-1CDBDCEEC93E}"/>
              </a:ext>
            </a:extLst>
          </p:cNvPr>
          <p:cNvSpPr txBox="1"/>
          <p:nvPr/>
        </p:nvSpPr>
        <p:spPr>
          <a:xfrm>
            <a:off x="2524688" y="4502791"/>
            <a:ext cx="88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(LVDS Cu)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22A92A-F837-D453-0FCB-6FDAA2AC3867}"/>
              </a:ext>
            </a:extLst>
          </p:cNvPr>
          <p:cNvSpPr txBox="1"/>
          <p:nvPr/>
        </p:nvSpPr>
        <p:spPr>
          <a:xfrm>
            <a:off x="2581029" y="4038562"/>
            <a:ext cx="16551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~3m (</a:t>
            </a:r>
            <a:r>
              <a:rPr lang="en-US" sz="1200" dirty="0" err="1">
                <a:latin typeface="Symbol" panose="05050102010706020507" pitchFamily="18" charset="2"/>
              </a:rPr>
              <a:t>m</a:t>
            </a:r>
            <a:r>
              <a:rPr lang="en-US" sz="1200" dirty="0" err="1"/>
              <a:t>coax</a:t>
            </a:r>
            <a:r>
              <a:rPr lang="en-US" sz="1200" dirty="0"/>
              <a:t>)</a:t>
            </a:r>
          </a:p>
          <a:p>
            <a:r>
              <a:rPr lang="en-US" sz="1200" dirty="0"/>
              <a:t>120 cables/half-sector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9ED256-BE7D-EDD9-4797-D9B0D853C579}"/>
              </a:ext>
            </a:extLst>
          </p:cNvPr>
          <p:cNvSpPr txBox="1"/>
          <p:nvPr/>
        </p:nvSpPr>
        <p:spPr>
          <a:xfrm>
            <a:off x="1366564" y="5682605"/>
            <a:ext cx="10047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Combined with the dynamic range of fired pixels the collected charge range we will see is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1.0 – 213 </a:t>
            </a:r>
            <a:r>
              <a:rPr lang="en-US" dirty="0" err="1">
                <a:solidFill>
                  <a:schemeClr val="bg1"/>
                </a:solidFill>
              </a:rPr>
              <a:t>pC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H2GCROC3 expected range is </a:t>
            </a:r>
            <a:r>
              <a:rPr lang="en-US" dirty="0">
                <a:solidFill>
                  <a:schemeClr val="bg1"/>
                </a:solidFill>
              </a:rPr>
              <a:t>1-16pC (ADC), 16-320pC (TOT)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65DA6-FE40-300C-7C74-23C3B5B5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TIC Meeting</a:t>
            </a:r>
          </a:p>
        </p:txBody>
      </p:sp>
    </p:spTree>
    <p:extLst>
      <p:ext uri="{BB962C8B-B14F-4D97-AF65-F5344CB8AC3E}">
        <p14:creationId xmlns:p14="http://schemas.microsoft.com/office/powerpoint/2010/main" val="372820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30E36895-932A-49C3-83AF-0E1966D4A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4"/>
          <a:stretch/>
        </p:blipFill>
        <p:spPr>
          <a:xfrm>
            <a:off x="7007405" y="620275"/>
            <a:ext cx="4253629" cy="17326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5927D-F824-4699-A7C0-248223FD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9943-1A7A-4AA8-84DF-7EC10780CE72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8C7E2-3542-419B-89F3-1FF67ED7C0EB}"/>
              </a:ext>
            </a:extLst>
          </p:cNvPr>
          <p:cNvSpPr txBox="1"/>
          <p:nvPr/>
        </p:nvSpPr>
        <p:spPr>
          <a:xfrm>
            <a:off x="146145" y="2302833"/>
            <a:ext cx="7067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Detailed studies of performance and comparison with simulations done in test beam (T-1044). </a:t>
            </a:r>
          </a:p>
          <a:p>
            <a:endParaRPr lang="en-US" sz="1350" dirty="0"/>
          </a:p>
          <a:p>
            <a:r>
              <a:rPr lang="en-US" sz="1350" dirty="0"/>
              <a:t>Performance of full device will be measured in sPHENIX.  We should achieve a reduced constant term due to tighter control on the scintillator variation in a tower for production sectors.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23754F-9935-40FE-9E27-DDE0464F3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97"/>
          <a:stretch/>
        </p:blipFill>
        <p:spPr>
          <a:xfrm>
            <a:off x="749468" y="3367387"/>
            <a:ext cx="4411112" cy="33096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61FA74D-AF6E-E512-E0B5-14AC6893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261035" cy="7025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Prior Test Beam Results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96B58A-5160-700F-9D1E-93B4B72A0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884" y="2960903"/>
            <a:ext cx="5206651" cy="32768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672EB4-0F74-7DF4-E90A-7E8DE9653EC0}"/>
              </a:ext>
            </a:extLst>
          </p:cNvPr>
          <p:cNvSpPr txBox="1"/>
          <p:nvPr/>
        </p:nvSpPr>
        <p:spPr>
          <a:xfrm>
            <a:off x="7600117" y="2739151"/>
            <a:ext cx="331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vs. Monte-Carlo comparison</a:t>
            </a:r>
          </a:p>
        </p:txBody>
      </p:sp>
      <p:pic>
        <p:nvPicPr>
          <p:cNvPr id="20" name="Picture 19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9F3DD97D-4A3A-CAE0-252C-E8A90EE383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255"/>
          <a:stretch/>
        </p:blipFill>
        <p:spPr>
          <a:xfrm>
            <a:off x="232129" y="702582"/>
            <a:ext cx="6002696" cy="14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4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3610D-F6ED-5D3C-D9E2-D47D4C76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33844D6-BEC2-A2BA-11AF-78ECA6A97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7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7BDE-24E1-1104-B99A-CC449731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66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Muons in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BE74F-9BCB-B8DB-3C10-92BA718F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AFD05-A45D-3BC9-736C-1131B703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ePIC Barrel HCAL Requirements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E855F-442C-33F6-0CEB-ED4C0B0C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2549-6BE0-4DC8-A691-9A91844D6FCC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graph of a graph&#10;&#10;Description automatically generated">
            <a:extLst>
              <a:ext uri="{FF2B5EF4-FFF2-40B4-BE49-F238E27FC236}">
                <a16:creationId xmlns:a16="http://schemas.microsoft.com/office/drawing/2014/main" id="{A4E0A962-076C-C912-F431-2DF61FB4B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3" y="1487041"/>
            <a:ext cx="5171772" cy="50058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39A2C9-2BA2-0BE4-CB54-FF80D46D9978}"/>
              </a:ext>
            </a:extLst>
          </p:cNvPr>
          <p:cNvSpPr txBox="1"/>
          <p:nvPr/>
        </p:nvSpPr>
        <p:spPr>
          <a:xfrm>
            <a:off x="5999285" y="1487041"/>
            <a:ext cx="5486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muon peak in simulations is at 0.01 GeV/tile</a:t>
            </a:r>
          </a:p>
          <a:p>
            <a:endParaRPr lang="en-US" dirty="0"/>
          </a:p>
          <a:p>
            <a:r>
              <a:rPr lang="en-US" dirty="0"/>
              <a:t>This corresponds to: </a:t>
            </a:r>
          </a:p>
          <a:p>
            <a:endParaRPr lang="en-US" dirty="0"/>
          </a:p>
          <a:p>
            <a:r>
              <a:rPr lang="en-US" dirty="0"/>
              <a:t>0.01 GeV * 3200 pixels/GeV * (0.32/0.25) = 41 pixels</a:t>
            </a:r>
          </a:p>
          <a:p>
            <a:endParaRPr lang="en-US" dirty="0"/>
          </a:p>
          <a:p>
            <a:r>
              <a:rPr lang="en-US" dirty="0"/>
              <a:t>(The conversion comes from sPHENIX test beam results and a correction for the improved photon efficiency of the new </a:t>
            </a:r>
            <a:r>
              <a:rPr lang="en-US" dirty="0" err="1"/>
              <a:t>SiPM</a:t>
            </a:r>
            <a:r>
              <a:rPr lang="en-US" dirty="0"/>
              <a:t>.)</a:t>
            </a:r>
          </a:p>
          <a:p>
            <a:endParaRPr lang="en-US" dirty="0"/>
          </a:p>
          <a:p>
            <a:r>
              <a:rPr lang="en-US" dirty="0"/>
              <a:t>Will need to be careful with noise to make sure the MIP peak is not swamped. With a lower limit of 20 pixels (5MeV per tower) we should still be substantially above the </a:t>
            </a:r>
            <a:r>
              <a:rPr lang="en-US" dirty="0" err="1"/>
              <a:t>SiPM</a:t>
            </a:r>
            <a:r>
              <a:rPr lang="en-US" dirty="0"/>
              <a:t> noise. </a:t>
            </a:r>
          </a:p>
          <a:p>
            <a:endParaRPr lang="en-US" dirty="0"/>
          </a:p>
          <a:p>
            <a:r>
              <a:rPr lang="en-US" dirty="0"/>
              <a:t>(May be able to add additional incoherent noise mitigation by adding scintillators.) </a:t>
            </a:r>
          </a:p>
        </p:txBody>
      </p:sp>
    </p:spTree>
    <p:extLst>
      <p:ext uri="{BB962C8B-B14F-4D97-AF65-F5344CB8AC3E}">
        <p14:creationId xmlns:p14="http://schemas.microsoft.com/office/powerpoint/2010/main" val="350360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575A45AB-9536-A8AC-2515-5A89932C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36" y="2307415"/>
            <a:ext cx="2891587" cy="2798809"/>
          </a:xfrm>
          <a:prstGeom prst="rect">
            <a:avLst/>
          </a:prstGeom>
        </p:spPr>
      </p:pic>
      <p:pic>
        <p:nvPicPr>
          <p:cNvPr id="5" name="Picture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1B5F1142-407E-3DCD-7424-FAA45CCCE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" y="1008823"/>
            <a:ext cx="2743200" cy="2655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9AA1C-5EA9-8811-58CB-40F34BED17A0}"/>
              </a:ext>
            </a:extLst>
          </p:cNvPr>
          <p:cNvSpPr txBox="1"/>
          <p:nvPr/>
        </p:nvSpPr>
        <p:spPr>
          <a:xfrm>
            <a:off x="112904" y="5246542"/>
            <a:ext cx="44550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is the distribution of energy deposited in the scintillating tiles (*visible* energy) in an ePIC simulation of 18x275 GeV DIS events.  The regions are split in rapidity, and the higher overall energy deposition at positive rapidity is visible.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409F03-E941-AC58-FF63-E240A365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Readout Requirements – Dynamic Range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06DA7-3EF3-5F10-AADB-88891C67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276CB-4474-364E-1CEE-905011D4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ePIC Barrel HCAL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1A687-FCAA-54D3-8BF0-9D33A0EE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4641E-D660-9191-62D5-AD03387A2BB7}"/>
              </a:ext>
            </a:extLst>
          </p:cNvPr>
          <p:cNvSpPr txBox="1"/>
          <p:nvPr/>
        </p:nvSpPr>
        <p:spPr>
          <a:xfrm>
            <a:off x="4710978" y="1267886"/>
            <a:ext cx="7292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0.5 (1.0) GeV of energy deposited in the tile corresponds to ~2050 (4100) </a:t>
            </a:r>
            <a:r>
              <a:rPr lang="en-US" dirty="0" err="1"/>
              <a:t>SiPM</a:t>
            </a:r>
            <a:r>
              <a:rPr lang="en-US" dirty="0"/>
              <a:t> pixels firing. Single muon requirement sets lower limit at ~20 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125160-4880-C384-4268-DB8AACDB315A}"/>
                  </a:ext>
                </a:extLst>
              </p:cNvPr>
              <p:cNvSpPr txBox="1"/>
              <p:nvPr/>
            </p:nvSpPr>
            <p:spPr>
              <a:xfrm>
                <a:off x="4710978" y="2060666"/>
                <a:ext cx="7695571" cy="445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ePIC plans to use the Hamamatsu S14160-3015PS </a:t>
                </a:r>
                <a:r>
                  <a:rPr lang="en-US" dirty="0" err="1"/>
                  <a:t>SiPM</a:t>
                </a:r>
                <a:r>
                  <a:rPr lang="en-US" dirty="0"/>
                  <a:t>, operated at ~3.6x10</a:t>
                </a:r>
                <a:r>
                  <a:rPr lang="en-US" baseline="30000" dirty="0"/>
                  <a:t>5</a:t>
                </a:r>
                <a:r>
                  <a:rPr lang="en-US" dirty="0"/>
                  <a:t> gain (about 4V over breakdown, or ~42V). The terminal capacitance of the S14160-3015PS is 530pF at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op</a:t>
                </a:r>
                <a:r>
                  <a:rPr lang="en-US" dirty="0"/>
                  <a:t>. Therefore, the junction capacitance is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𝑝𝑖𝑥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530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𝑝𝐹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39984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dirty="0"/>
                  <a:t>F </a:t>
                </a:r>
              </a:p>
              <a:p>
                <a:r>
                  <a:rPr lang="en-US" dirty="0"/>
                  <a:t>This gives a single pixel charge output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= 13fF x 4V = 52fC </a:t>
                </a:r>
              </a:p>
              <a:p>
                <a:endParaRPr lang="en-US" dirty="0"/>
              </a:p>
              <a:p>
                <a:r>
                  <a:rPr lang="en-US" dirty="0"/>
                  <a:t>Combined with the dynamic range of fired pixels (20-4100) this means the charge range we would see is </a:t>
                </a:r>
                <a:r>
                  <a:rPr lang="en-US" dirty="0">
                    <a:solidFill>
                      <a:srgbClr val="FF0000"/>
                    </a:solidFill>
                  </a:rPr>
                  <a:t> 1.0 – 213 </a:t>
                </a:r>
                <a:r>
                  <a:rPr lang="en-US" dirty="0" err="1">
                    <a:solidFill>
                      <a:srgbClr val="FF0000"/>
                    </a:solidFill>
                  </a:rPr>
                  <a:t>pC</a:t>
                </a:r>
                <a:r>
                  <a:rPr lang="en-US" dirty="0"/>
                  <a:t>. Of course, we would want more resolution in the lower range from the HGCROC ADC and then resolution at higher amplitudes from the TOT.  </a:t>
                </a:r>
              </a:p>
              <a:p>
                <a:endParaRPr lang="en-US" dirty="0"/>
              </a:p>
              <a:p>
                <a:r>
                  <a:rPr lang="en-US" dirty="0"/>
                  <a:t>The H2GCROC3 expected range is </a:t>
                </a:r>
                <a:r>
                  <a:rPr lang="en-US" dirty="0">
                    <a:solidFill>
                      <a:srgbClr val="FF0000"/>
                    </a:solidFill>
                  </a:rPr>
                  <a:t>1-16pC (ADC), 16-320pC (TOT)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 barrel HCAL will have sufficient dynamic range to cover MIPs up through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full energy jets.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125160-4880-C384-4268-DB8AACDB3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78" y="2060666"/>
                <a:ext cx="7695571" cy="4450385"/>
              </a:xfrm>
              <a:prstGeom prst="rect">
                <a:avLst/>
              </a:prstGeom>
              <a:blipFill>
                <a:blip r:embed="rId4"/>
                <a:stretch>
                  <a:fillRect l="-713" t="-685" b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68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625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Symbol</vt:lpstr>
      <vt:lpstr>Office Theme</vt:lpstr>
      <vt:lpstr>Barrel HCAL Test Beam Needs</vt:lpstr>
      <vt:lpstr>Readout Chain</vt:lpstr>
      <vt:lpstr>Prior Test Beam Results</vt:lpstr>
      <vt:lpstr>PowerPoint Presentation</vt:lpstr>
      <vt:lpstr>Muons in Simulation</vt:lpstr>
      <vt:lpstr>Readout Requirements – Dynamic Range</vt:lpstr>
    </vt:vector>
  </TitlesOfParts>
  <Company>Iowa State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Barrel HCAL Test Beam Needs</dc:title>
  <dc:creator>Lajoie, John G [PHYSA]</dc:creator>
  <cp:lastModifiedBy>Lajoie, John G [PHYSA]</cp:lastModifiedBy>
  <cp:revision>7</cp:revision>
  <dcterms:created xsi:type="dcterms:W3CDTF">2023-10-21T01:00:33Z</dcterms:created>
  <dcterms:modified xsi:type="dcterms:W3CDTF">2023-10-22T19:16:51Z</dcterms:modified>
</cp:coreProperties>
</file>