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5645" r:id="rId3"/>
    <p:sldId id="2275" r:id="rId4"/>
    <p:sldId id="5723" r:id="rId5"/>
    <p:sldId id="5732" r:id="rId6"/>
    <p:sldId id="5734" r:id="rId7"/>
    <p:sldId id="5735" r:id="rId8"/>
    <p:sldId id="5712" r:id="rId9"/>
    <p:sldId id="5713" r:id="rId10"/>
    <p:sldId id="5733" r:id="rId11"/>
    <p:sldId id="293" r:id="rId12"/>
    <p:sldId id="5728" r:id="rId13"/>
    <p:sldId id="5719" r:id="rId14"/>
    <p:sldId id="5736" r:id="rId15"/>
    <p:sldId id="5737" r:id="rId16"/>
    <p:sldId id="5729" r:id="rId17"/>
    <p:sldId id="5731" r:id="rId18"/>
    <p:sldId id="5730" r:id="rId19"/>
    <p:sldId id="2271" r:id="rId20"/>
    <p:sldId id="5724" r:id="rId21"/>
    <p:sldId id="5720" r:id="rId22"/>
    <p:sldId id="5725" r:id="rId23"/>
    <p:sldId id="1076" r:id="rId24"/>
    <p:sldId id="5739" r:id="rId25"/>
    <p:sldId id="261" r:id="rId26"/>
    <p:sldId id="257" r:id="rId27"/>
    <p:sldId id="258" r:id="rId28"/>
    <p:sldId id="22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63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35" autoAdjust="0"/>
    <p:restoredTop sz="91769" autoAdjust="0"/>
  </p:normalViewPr>
  <p:slideViewPr>
    <p:cSldViewPr snapToGrid="0" snapToObjects="1">
      <p:cViewPr varScale="1">
        <p:scale>
          <a:sx n="117" d="100"/>
          <a:sy n="117" d="100"/>
        </p:scale>
        <p:origin x="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20+10 min =&gt; ~20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5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2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4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7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Booster on, Yellow Booster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9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3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02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55602" y="685801"/>
            <a:ext cx="11569700" cy="6172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858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C817C-412B-BAF0-C7E3-984F04714879}"/>
              </a:ext>
            </a:extLst>
          </p:cNvPr>
          <p:cNvSpPr txBox="1"/>
          <p:nvPr userDrawn="1"/>
        </p:nvSpPr>
        <p:spPr>
          <a:xfrm>
            <a:off x="2649030" y="6342563"/>
            <a:ext cx="7738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Rob Michnoff      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C-AD Machine Advisory Committee (MAC) Meeting         December 2023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179" y="2091206"/>
            <a:ext cx="11303149" cy="2198198"/>
          </a:xfrm>
        </p:spPr>
        <p:txBody>
          <a:bodyPr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4400" dirty="0">
                <a:latin typeface="Arial" panose="020B0604020202020204" pitchFamily="34" charset="0"/>
              </a:rPr>
              <a:t>Collider-Accelerator Department</a:t>
            </a:r>
            <a:br>
              <a:rPr lang="en-US" sz="4400" dirty="0">
                <a:latin typeface="Arial" panose="020B0604020202020204" pitchFamily="34" charset="0"/>
              </a:rPr>
            </a:br>
            <a:br>
              <a:rPr lang="en-US" sz="2700" dirty="0">
                <a:latin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</a:rPr>
              <a:t>Injector System Upgrades – 25-year plan to support EIC operation</a:t>
            </a:r>
            <a:endParaRPr lang="en-US" sz="2700" b="0" dirty="0"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96" y="5953853"/>
            <a:ext cx="10334625" cy="746185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</a:rPr>
              <a:t>2023 RHIC Machine Advisory Committee Meeting</a:t>
            </a:r>
            <a:endParaRPr lang="en-US" sz="1100" dirty="0">
              <a:latin typeface="Arial" panose="020B0604020202020204" pitchFamily="34" charset="0"/>
            </a:endParaRPr>
          </a:p>
          <a:p>
            <a:r>
              <a:rPr lang="en-US" dirty="0"/>
              <a:t>December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284" y="4793692"/>
            <a:ext cx="10334625" cy="746185"/>
          </a:xfrm>
        </p:spPr>
        <p:txBody>
          <a:bodyPr/>
          <a:lstStyle/>
          <a:p>
            <a:r>
              <a:rPr lang="en-US" dirty="0"/>
              <a:t>Rob Michnoff</a:t>
            </a:r>
            <a:br>
              <a:rPr lang="en-US" dirty="0"/>
            </a:br>
            <a:r>
              <a:rPr lang="en-US" dirty="0"/>
              <a:t>C-AD Deputy Accelerator Division Head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0A11-4F04-070D-2139-9D81DAC0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upcoming C-AD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875DF-80BF-17AD-FDFF-8FED79EEE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following potential upcoming (unfunded) projects will not be addressed as part of this talk:</a:t>
            </a:r>
          </a:p>
          <a:p>
            <a:pPr marL="0" indent="0"/>
            <a:endParaRPr lang="en-US" dirty="0"/>
          </a:p>
          <a:p>
            <a:pPr marL="914400" lvl="1" indent="-457200"/>
            <a:r>
              <a:rPr lang="en-US" dirty="0"/>
              <a:t>Clinical Alpha Radionuclide Producer (CARP) – DOE Isotope Program</a:t>
            </a:r>
          </a:p>
          <a:p>
            <a:pPr marL="914400" lvl="1" indent="-457200"/>
            <a:r>
              <a:rPr lang="en-US" dirty="0"/>
              <a:t>Linac Intensity Upgrade Phase II (LIUP2) – DOE Isotope Program</a:t>
            </a:r>
          </a:p>
          <a:p>
            <a:pPr marL="914400" lvl="1" indent="-457200"/>
            <a:r>
              <a:rPr lang="en-US" dirty="0"/>
              <a:t>70 MeV cyclotron – DOE Isotope Program</a:t>
            </a:r>
          </a:p>
          <a:p>
            <a:pPr marL="914400" lvl="1" indent="-457200"/>
            <a:r>
              <a:rPr lang="en-US" dirty="0"/>
              <a:t>Clinical Linac Isotope Producer (CLIP) – DOE Isotope Program</a:t>
            </a:r>
          </a:p>
          <a:p>
            <a:pPr marL="914400" lvl="1" indent="-457200"/>
            <a:r>
              <a:rPr lang="en-US" dirty="0"/>
              <a:t>High-Energy Effects Test Facility (HEET) – DoD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A69B8-C84A-092A-E4AF-43C8FA60B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619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7A7B2-A448-48AC-8874-943B354DA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36014" y="6316596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5E59D3-9218-42C6-B7FB-2F192B1B4250}"/>
              </a:ext>
            </a:extLst>
          </p:cNvPr>
          <p:cNvSpPr/>
          <p:nvPr/>
        </p:nvSpPr>
        <p:spPr>
          <a:xfrm>
            <a:off x="1870335" y="1579139"/>
            <a:ext cx="866993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Initiated by Wolfram Fischer in 2018 for RHIC</a:t>
            </a:r>
          </a:p>
          <a:p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Assessed periodically (1-2 years) based on need for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performance upgrades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upgrades of obsolete systems and components</a:t>
            </a:r>
          </a:p>
          <a:p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Upgrade Plan Goals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Technical infrastructure maintained in good order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Hadron injector complex ready for EIC when commissioning starts while also running for external users (e.g. NSRL and BLIP)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As systems are upgraded, EIC requirements are considered so that new developments satisfy both injector EIC needs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Some new systems can be developed and tested with RHIC beam before the RHIC program ends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7E110E-4F0D-FF4A-416F-0D6A53F9E141}"/>
              </a:ext>
            </a:extLst>
          </p:cNvPr>
          <p:cNvSpPr txBox="1">
            <a:spLocks/>
          </p:cNvSpPr>
          <p:nvPr/>
        </p:nvSpPr>
        <p:spPr>
          <a:xfrm>
            <a:off x="571500" y="365125"/>
            <a:ext cx="11478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25+ year technical infrastructure upgrade plan</a:t>
            </a:r>
          </a:p>
        </p:txBody>
      </p:sp>
    </p:spTree>
    <p:extLst>
      <p:ext uri="{BB962C8B-B14F-4D97-AF65-F5344CB8AC3E}">
        <p14:creationId xmlns:p14="http://schemas.microsoft.com/office/powerpoint/2010/main" val="4027119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53DC-10A1-5852-D989-E3E826D3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52300"/>
            <a:ext cx="11049000" cy="1325563"/>
          </a:xfrm>
        </p:spPr>
        <p:txBody>
          <a:bodyPr>
            <a:normAutofit/>
          </a:bodyPr>
          <a:lstStyle/>
          <a:p>
            <a:r>
              <a:rPr lang="en-US" dirty="0"/>
              <a:t>Spreadsheet of systems to upgrade has been developed </a:t>
            </a:r>
            <a:r>
              <a:rPr lang="en-US" sz="3100" dirty="0"/>
              <a:t>(present list includes &gt;420 items)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9F1B6-B93E-674F-BF20-9CB71C2C3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F7B34-602B-C60C-3C8D-0E07B4E63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96" y="1227551"/>
            <a:ext cx="11799516" cy="50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5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0A11-4F04-070D-2139-9D81DAC0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equipment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875DF-80BF-17AD-FDFF-8FED79EEE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AGS/booster beam position monitor upgrade (design in progress)</a:t>
            </a:r>
          </a:p>
          <a:p>
            <a:pPr marL="914400" lvl="1" indent="-457200"/>
            <a:r>
              <a:rPr lang="en-US" dirty="0"/>
              <a:t>Front-end hardware will remain</a:t>
            </a:r>
          </a:p>
          <a:p>
            <a:pPr marL="914400" lvl="1" indent="-457200"/>
            <a:r>
              <a:rPr lang="en-US" dirty="0"/>
              <a:t>System will be upgraded to transmit data via digital fiber optic serial link, replacing the existing voltage-to-frequency link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 skew quadrupole magnets and power supplies (in progress)</a:t>
            </a:r>
          </a:p>
          <a:p>
            <a:pPr marL="914400" lvl="1" indent="-457200"/>
            <a:r>
              <a:rPr lang="en-US" dirty="0"/>
              <a:t>Required to preserve polarization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Chipmunks</a:t>
            </a:r>
          </a:p>
          <a:p>
            <a:pPr marL="914400" lvl="1" indent="-457200"/>
            <a:r>
              <a:rPr lang="en-US" dirty="0"/>
              <a:t>These radiation monitors are old and difficult to maintain; and spares are very limited</a:t>
            </a:r>
          </a:p>
          <a:p>
            <a:pPr marL="914400" lvl="1" indent="-457200"/>
            <a:r>
              <a:rPr lang="en-US" dirty="0"/>
              <a:t>Plan to research monitors used at other facilities to determine viability of using available system directly or if customization is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Water tower #7 replacement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A69B8-C84A-092A-E4AF-43C8FA60B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534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B07C5-A251-8184-0ED0-4EE76690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AGS and Booster BPM system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BC2D8-181B-CC54-AEA6-3785EB9A1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3848100" cy="420718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Existing analog to frequency fiber optic module will be upgraded with analog to digital serial fiber optic module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processing module to be developed for receiving and processing fiber optic serial links from each BPM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will also eliminate complicated downstream fiber to digital and scalar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5AA85-8ABB-D2EC-B947-2D1AE678D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ABD5987-6D88-B5BA-5EB5-A83FF715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586" y="1458961"/>
            <a:ext cx="4542757" cy="25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E5696AA8-C3BE-836C-22FE-0183E019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65" y="4276165"/>
            <a:ext cx="5017603" cy="199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C71340-184B-F5D4-8221-0A88720982CB}"/>
              </a:ext>
            </a:extLst>
          </p:cNvPr>
          <p:cNvCxnSpPr>
            <a:cxnSpLocks/>
          </p:cNvCxnSpPr>
          <p:nvPr/>
        </p:nvCxnSpPr>
        <p:spPr>
          <a:xfrm>
            <a:off x="4419600" y="2581835"/>
            <a:ext cx="2115670" cy="7133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860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0768-0BE0-72B9-A401-6A0EB768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AGS Skew Quad Magnets and Power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614A-1E24-381D-8A33-09712ACE6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3406549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14 of 15 magnets have been installed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Waiting for power supplies from vendor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96D84-DEED-D0DF-E00C-BC0B43360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F6D2A082-4051-76CE-91BC-A611AC1D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04" y="1412252"/>
            <a:ext cx="3279962" cy="43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12CB0-57E7-58D2-CE7C-D050D591A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21" y="1027906"/>
            <a:ext cx="3050320" cy="3309597"/>
          </a:xfrm>
          <a:prstGeom prst="rect">
            <a:avLst/>
          </a:prstGeom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D2171F01-9772-9B40-7BA1-00E8BCDA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486" y="3720570"/>
            <a:ext cx="2924735" cy="25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B7C7C1-2E43-72BA-8B82-A5B3DDB2C836}"/>
              </a:ext>
            </a:extLst>
          </p:cNvPr>
          <p:cNvSpPr txBox="1"/>
          <p:nvPr/>
        </p:nvSpPr>
        <p:spPr>
          <a:xfrm>
            <a:off x="256336" y="5418313"/>
            <a:ext cx="189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Photos by Dan Lehn</a:t>
            </a:r>
          </a:p>
        </p:txBody>
      </p:sp>
    </p:spTree>
    <p:extLst>
      <p:ext uri="{BB962C8B-B14F-4D97-AF65-F5344CB8AC3E}">
        <p14:creationId xmlns:p14="http://schemas.microsoft.com/office/powerpoint/2010/main" val="1395192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F41E-E7BA-67BC-987B-E1BC75D9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Chipmunk radiation monitor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AEADE-9219-365E-1F67-A1AD9761D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8131" cy="466725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These critical personnel protection devices are installed throughout the Collider-Accelerator complex to interlock beam when high radiation levels are detected in areas where personnel may be present.</a:t>
            </a:r>
          </a:p>
          <a:p>
            <a:pPr lvl="1"/>
            <a:r>
              <a:rPr lang="en-US" dirty="0"/>
              <a:t>Number of operational units installed: 104 (85 AC powered units, 19 DC powered units)</a:t>
            </a:r>
          </a:p>
          <a:p>
            <a:pPr lvl="1"/>
            <a:r>
              <a:rPr lang="en-US" dirty="0"/>
              <a:t>Number of functional spares: 20 (14 AC powered units, 6 DC powered units)</a:t>
            </a:r>
          </a:p>
          <a:p>
            <a:pPr lvl="1"/>
            <a:r>
              <a:rPr lang="en-US" dirty="0"/>
              <a:t>Note: DC units are powered by 24V from the access control system </a:t>
            </a:r>
          </a:p>
          <a:p>
            <a:r>
              <a:rPr lang="en-US" dirty="0"/>
              <a:t>Justification for upgrade:</a:t>
            </a:r>
          </a:p>
          <a:p>
            <a:pPr lvl="1"/>
            <a:r>
              <a:rPr lang="en-US" dirty="0"/>
              <a:t>The existing chipmunk radiation monitor design is 40+ years old</a:t>
            </a:r>
          </a:p>
          <a:p>
            <a:pPr lvl="1"/>
            <a:r>
              <a:rPr lang="en-US" dirty="0"/>
              <a:t>Spare availability is dwindling</a:t>
            </a:r>
          </a:p>
          <a:p>
            <a:pPr lvl="1"/>
            <a:r>
              <a:rPr lang="en-US" dirty="0"/>
              <a:t>Obsolete components are used in the present design</a:t>
            </a:r>
          </a:p>
          <a:p>
            <a:pPr lvl="2"/>
            <a:r>
              <a:rPr lang="en-US" dirty="0"/>
              <a:t>but a fair number of obsolete components are in-house to support repairs</a:t>
            </a:r>
          </a:p>
          <a:p>
            <a:pPr lvl="1"/>
            <a:r>
              <a:rPr lang="en-US" dirty="0"/>
              <a:t>Devices are challenging to maintain</a:t>
            </a:r>
          </a:p>
          <a:p>
            <a:pPr lvl="1"/>
            <a:r>
              <a:rPr lang="en-US" dirty="0"/>
              <a:t>Installation of devices in new locations can not easily be supported with existing spares</a:t>
            </a:r>
          </a:p>
          <a:p>
            <a:r>
              <a:rPr lang="en-US" dirty="0"/>
              <a:t>General upgrade plan</a:t>
            </a:r>
          </a:p>
          <a:p>
            <a:pPr lvl="1"/>
            <a:r>
              <a:rPr lang="en-US" dirty="0"/>
              <a:t>Review devices available in other facilities within and outside of BNL to determine viability for use in the Collider-Accelerator complex</a:t>
            </a:r>
          </a:p>
          <a:p>
            <a:pPr lvl="1"/>
            <a:r>
              <a:rPr lang="en-US" dirty="0"/>
              <a:t>Decide if available device can be used or if a new device must be designed in-house.</a:t>
            </a:r>
          </a:p>
          <a:p>
            <a:r>
              <a:rPr lang="en-US" dirty="0"/>
              <a:t>Status</a:t>
            </a:r>
          </a:p>
          <a:p>
            <a:pPr lvl="1"/>
            <a:r>
              <a:rPr lang="en-US" dirty="0"/>
              <a:t>This upgrade is in the very early conceptual phase</a:t>
            </a:r>
          </a:p>
          <a:p>
            <a:pPr lvl="1"/>
            <a:r>
              <a:rPr lang="en-US" dirty="0"/>
              <a:t>Plan to begin researching available devices within the next year</a:t>
            </a:r>
          </a:p>
          <a:p>
            <a:pPr lvl="1"/>
            <a:r>
              <a:rPr lang="en-US" dirty="0"/>
              <a:t>A new in-house design, if deemed necessary, will require several years to complete and certify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D95A9-4500-2351-5281-4947DA8C2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199" y="1483927"/>
            <a:ext cx="3074601" cy="4781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1663E-A6F8-55E1-6B94-99C09F398A3B}"/>
              </a:ext>
            </a:extLst>
          </p:cNvPr>
          <p:cNvSpPr txBox="1"/>
          <p:nvPr/>
        </p:nvSpPr>
        <p:spPr>
          <a:xfrm>
            <a:off x="8303741" y="6363730"/>
            <a:ext cx="305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Chipmunks installed at NSRL</a:t>
            </a:r>
          </a:p>
        </p:txBody>
      </p:sp>
    </p:spTree>
    <p:extLst>
      <p:ext uri="{BB962C8B-B14F-4D97-AF65-F5344CB8AC3E}">
        <p14:creationId xmlns:p14="http://schemas.microsoft.com/office/powerpoint/2010/main" val="949345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0A11-4F04-070D-2139-9D81DAC0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Improvement Project (AIP)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875DF-80BF-17AD-FDFF-8FED79EEE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AIP funding for the next many years will be used for cryogenic central plant system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A69B8-C84A-092A-E4AF-43C8FA60B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817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F26A67-BF69-40F4-BB45-352B9644D64F}"/>
              </a:ext>
            </a:extLst>
          </p:cNvPr>
          <p:cNvSpPr txBox="1"/>
          <p:nvPr/>
        </p:nvSpPr>
        <p:spPr>
          <a:xfrm>
            <a:off x="5755623" y="131922"/>
            <a:ext cx="6436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912 Upgrade is most urgent.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Plant Upgrade scope is needed before EIC startup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7243E6-8000-2F6F-8D0B-14969C3FF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680226"/>
              </p:ext>
            </p:extLst>
          </p:nvPr>
        </p:nvGraphicFramePr>
        <p:xfrm>
          <a:off x="246682" y="871300"/>
          <a:ext cx="11811267" cy="58580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8498">
                  <a:extLst>
                    <a:ext uri="{9D8B030D-6E8A-4147-A177-3AD203B41FA5}">
                      <a16:colId xmlns:a16="http://schemas.microsoft.com/office/drawing/2014/main" val="3910109904"/>
                    </a:ext>
                  </a:extLst>
                </a:gridCol>
                <a:gridCol w="3145539">
                  <a:extLst>
                    <a:ext uri="{9D8B030D-6E8A-4147-A177-3AD203B41FA5}">
                      <a16:colId xmlns:a16="http://schemas.microsoft.com/office/drawing/2014/main" val="1413873707"/>
                    </a:ext>
                  </a:extLst>
                </a:gridCol>
                <a:gridCol w="1454022">
                  <a:extLst>
                    <a:ext uri="{9D8B030D-6E8A-4147-A177-3AD203B41FA5}">
                      <a16:colId xmlns:a16="http://schemas.microsoft.com/office/drawing/2014/main" val="2516977365"/>
                    </a:ext>
                  </a:extLst>
                </a:gridCol>
                <a:gridCol w="1684776">
                  <a:extLst>
                    <a:ext uri="{9D8B030D-6E8A-4147-A177-3AD203B41FA5}">
                      <a16:colId xmlns:a16="http://schemas.microsoft.com/office/drawing/2014/main" val="3074998121"/>
                    </a:ext>
                  </a:extLst>
                </a:gridCol>
                <a:gridCol w="1815832">
                  <a:extLst>
                    <a:ext uri="{9D8B030D-6E8A-4147-A177-3AD203B41FA5}">
                      <a16:colId xmlns:a16="http://schemas.microsoft.com/office/drawing/2014/main" val="894026407"/>
                    </a:ext>
                  </a:extLst>
                </a:gridCol>
                <a:gridCol w="2182600">
                  <a:extLst>
                    <a:ext uri="{9D8B030D-6E8A-4147-A177-3AD203B41FA5}">
                      <a16:colId xmlns:a16="http://schemas.microsoft.com/office/drawing/2014/main" val="513394322"/>
                    </a:ext>
                  </a:extLst>
                </a:gridCol>
              </a:tblGrid>
              <a:tr h="55099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Sub-project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Estimate</a:t>
                      </a:r>
                    </a:p>
                    <a:p>
                      <a:pPr algn="ctr"/>
                      <a:r>
                        <a:rPr lang="en-US" sz="1400"/>
                        <a:t> ($M)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Basis of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Funded?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Funding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40262"/>
                  </a:ext>
                </a:extLst>
              </a:tr>
              <a:tr h="288619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Central Plant Upgrades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/>
                        <a:t>Cryo</a:t>
                      </a:r>
                      <a:r>
                        <a:rPr lang="en-US" sz="1400"/>
                        <a:t> C&amp;I Upgrades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1.5 - 2.0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Actuals + 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Yes, 1.5$M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Capital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29254"/>
                  </a:ext>
                </a:extLst>
              </a:tr>
              <a:tr h="49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Cold End 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5 –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Past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Planned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250593"/>
                  </a:ext>
                </a:extLst>
              </a:tr>
              <a:tr h="49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Rotoflow</a:t>
                      </a:r>
                      <a:r>
                        <a:rPr lang="en-US" sz="1400" dirty="0"/>
                        <a:t> Skids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2.5 – 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Vendor Quotes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Planned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955638"/>
                  </a:ext>
                </a:extLst>
              </a:tr>
              <a:tr h="49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Intercooler and Aftercooler HXs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2.5 – 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Vendor Quotes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Planned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613711"/>
                  </a:ext>
                </a:extLst>
              </a:tr>
              <a:tr h="49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Ambient Vaporizers + Piping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Past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Planned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56769"/>
                  </a:ext>
                </a:extLst>
              </a:tr>
              <a:tr h="4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/>
                        <a:t>Central Plant Total</a:t>
                      </a:r>
                      <a:endParaRPr lang="en-US" sz="1400" b="1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/>
                        <a:t>12-15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84873"/>
                  </a:ext>
                </a:extLst>
              </a:tr>
              <a:tr h="65033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912 Technical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Infrastructure upgrade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New helium liquefier plant and supporting eqpt and piping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Vendor Quotes</a:t>
                      </a:r>
                    </a:p>
                    <a:p>
                      <a:pPr algn="ctr"/>
                      <a:endParaRPr lang="en-US" sz="140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Yes, $7M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AIP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70303"/>
                  </a:ext>
                </a:extLst>
              </a:tr>
              <a:tr h="49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New cryo-distribution to SRF bunkers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3 -3.5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Past Projects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10859"/>
                  </a:ext>
                </a:extLst>
              </a:tr>
              <a:tr h="498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New purifier,  relocated sub-atmospheric equip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Vendor Quotes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?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798818"/>
                  </a:ext>
                </a:extLst>
              </a:tr>
              <a:tr h="288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Infrastructure improvements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.5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/>
                        <a:t>Past Projects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?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023081"/>
                  </a:ext>
                </a:extLst>
              </a:tr>
              <a:tr h="498523">
                <a:tc>
                  <a:txBody>
                    <a:bodyPr/>
                    <a:lstStyle/>
                    <a:p>
                      <a:r>
                        <a:rPr lang="en-US" sz="1400" b="1" dirty="0"/>
                        <a:t>912 Upgrade Total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12 - 14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4613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57F5764-5144-CBBC-3F1F-552385AF3796}"/>
              </a:ext>
            </a:extLst>
          </p:cNvPr>
          <p:cNvSpPr txBox="1"/>
          <p:nvPr/>
        </p:nvSpPr>
        <p:spPr>
          <a:xfrm>
            <a:off x="546883" y="110851"/>
            <a:ext cx="4695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Cryo System Upgrades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7EFBBF-0ACE-1F8E-D7A4-77FE0DD4419B}"/>
              </a:ext>
            </a:extLst>
          </p:cNvPr>
          <p:cNvSpPr/>
          <p:nvPr/>
        </p:nvSpPr>
        <p:spPr>
          <a:xfrm>
            <a:off x="5242399" y="3603812"/>
            <a:ext cx="853601" cy="578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9969B6-927D-66DA-D295-16B2DF4E16BC}"/>
              </a:ext>
            </a:extLst>
          </p:cNvPr>
          <p:cNvSpPr/>
          <p:nvPr/>
        </p:nvSpPr>
        <p:spPr>
          <a:xfrm>
            <a:off x="8547010" y="3594848"/>
            <a:ext cx="853601" cy="578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F7FDD2-090D-4018-0D08-E51FBBF2A56A}"/>
              </a:ext>
            </a:extLst>
          </p:cNvPr>
          <p:cNvSpPr/>
          <p:nvPr/>
        </p:nvSpPr>
        <p:spPr>
          <a:xfrm>
            <a:off x="8547009" y="6156096"/>
            <a:ext cx="853601" cy="578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E09522-6476-5F17-A1FD-210A1AF9298F}"/>
              </a:ext>
            </a:extLst>
          </p:cNvPr>
          <p:cNvSpPr/>
          <p:nvPr/>
        </p:nvSpPr>
        <p:spPr>
          <a:xfrm>
            <a:off x="5242399" y="6168925"/>
            <a:ext cx="853601" cy="578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9F3292-2620-2226-132E-67CB86340E23}"/>
              </a:ext>
            </a:extLst>
          </p:cNvPr>
          <p:cNvCxnSpPr/>
          <p:nvPr/>
        </p:nvCxnSpPr>
        <p:spPr>
          <a:xfrm>
            <a:off x="6252882" y="3892924"/>
            <a:ext cx="217842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BE2096-C91A-1FD9-D899-1C27665CF248}"/>
              </a:ext>
            </a:extLst>
          </p:cNvPr>
          <p:cNvCxnSpPr/>
          <p:nvPr/>
        </p:nvCxnSpPr>
        <p:spPr>
          <a:xfrm>
            <a:off x="6252882" y="6458037"/>
            <a:ext cx="217842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604EF44-D10D-0ED7-466D-7723F271FA34}"/>
              </a:ext>
            </a:extLst>
          </p:cNvPr>
          <p:cNvSpPr txBox="1"/>
          <p:nvPr/>
        </p:nvSpPr>
        <p:spPr>
          <a:xfrm>
            <a:off x="9489003" y="3657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Significant additional funding required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4D688-0F1B-2DC5-17FC-36C340675897}"/>
              </a:ext>
            </a:extLst>
          </p:cNvPr>
          <p:cNvSpPr txBox="1"/>
          <p:nvPr/>
        </p:nvSpPr>
        <p:spPr>
          <a:xfrm>
            <a:off x="9510715" y="615783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Significant additional funding required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15769-58EA-8E9D-055D-D0BCF4027DE5}"/>
              </a:ext>
            </a:extLst>
          </p:cNvPr>
          <p:cNvSpPr txBox="1"/>
          <p:nvPr/>
        </p:nvSpPr>
        <p:spPr>
          <a:xfrm>
            <a:off x="1992085" y="6621617"/>
            <a:ext cx="285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 Roberto Than</a:t>
            </a:r>
          </a:p>
        </p:txBody>
      </p:sp>
    </p:spTree>
    <p:extLst>
      <p:ext uri="{BB962C8B-B14F-4D97-AF65-F5344CB8AC3E}">
        <p14:creationId xmlns:p14="http://schemas.microsoft.com/office/powerpoint/2010/main" val="3451108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A8DC-10DF-674D-A62E-E677D308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141"/>
            <a:ext cx="9734550" cy="709770"/>
          </a:xfrm>
        </p:spPr>
        <p:txBody>
          <a:bodyPr>
            <a:normAutofit/>
          </a:bodyPr>
          <a:lstStyle/>
          <a:p>
            <a:r>
              <a:rPr lang="en-US" sz="4000" dirty="0"/>
              <a:t>Technical infrastructure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DCE2A-E006-6344-A423-6CD23676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37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8580D-DC57-CF49-BE02-3DDB858D7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58" y="1314450"/>
            <a:ext cx="9119942" cy="48483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A8626F6-FACF-524C-8A1F-C99B4946E83B}"/>
              </a:ext>
            </a:extLst>
          </p:cNvPr>
          <p:cNvGrpSpPr/>
          <p:nvPr/>
        </p:nvGrpSpPr>
        <p:grpSpPr>
          <a:xfrm>
            <a:off x="4525311" y="1403499"/>
            <a:ext cx="4032473" cy="1600438"/>
            <a:chOff x="3001310" y="1403498"/>
            <a:chExt cx="4032473" cy="16004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282053-3F34-4743-9DF5-C90CA0D6FEC1}"/>
                </a:ext>
              </a:extLst>
            </p:cNvPr>
            <p:cNvSpPr txBox="1"/>
            <p:nvPr/>
          </p:nvSpPr>
          <p:spPr>
            <a:xfrm>
              <a:off x="3001310" y="1403498"/>
              <a:ext cx="3368230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Bldg. 912</a:t>
              </a:r>
              <a:br>
                <a:rPr lang="en-US" sz="1400" dirty="0"/>
              </a:br>
              <a:r>
                <a:rPr lang="en-US" sz="1400" dirty="0"/>
                <a:t>Existing </a:t>
              </a:r>
              <a:r>
                <a:rPr lang="en-US" sz="1400" b="1" dirty="0"/>
                <a:t>SRF</a:t>
              </a:r>
              <a:r>
                <a:rPr lang="en-US" sz="1400" dirty="0"/>
                <a:t> Infrastructure</a:t>
              </a:r>
            </a:p>
            <a:p>
              <a:r>
                <a:rPr lang="en-US" sz="1400" dirty="0"/>
                <a:t>(clean rooms, HPR, VTFs, RF test area)</a:t>
              </a:r>
            </a:p>
            <a:p>
              <a:r>
                <a:rPr lang="en-US" sz="1400" dirty="0"/>
                <a:t>Existing </a:t>
              </a:r>
              <a:r>
                <a:rPr lang="en-US" sz="1400" b="1" dirty="0"/>
                <a:t>Laser</a:t>
              </a:r>
              <a:r>
                <a:rPr lang="en-US" sz="1400" dirty="0"/>
                <a:t> development area</a:t>
              </a:r>
            </a:p>
            <a:p>
              <a:endParaRPr lang="en-US" sz="1400" dirty="0"/>
            </a:p>
            <a:p>
              <a:r>
                <a:rPr lang="en-US" sz="1400" b="1" dirty="0"/>
                <a:t>Cryo</a:t>
              </a:r>
              <a:r>
                <a:rPr lang="en-US" sz="1400" dirty="0"/>
                <a:t> </a:t>
              </a:r>
              <a:br>
                <a:rPr lang="en-US" sz="1400" dirty="0"/>
              </a:br>
              <a:r>
                <a:rPr lang="en-US" sz="1400" dirty="0"/>
                <a:t>Upgrade in progress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E34DE2-6BE1-904F-853A-B04E9B6A401C}"/>
                </a:ext>
              </a:extLst>
            </p:cNvPr>
            <p:cNvSpPr/>
            <p:nvPr/>
          </p:nvSpPr>
          <p:spPr>
            <a:xfrm rot="900000">
              <a:off x="6511826" y="1758842"/>
              <a:ext cx="521957" cy="1070233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83BBE68-B854-244D-BC41-0A806F217577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739549" y="2117035"/>
              <a:ext cx="781169" cy="10937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A56B2E-A089-6145-A43D-8555307AAD5A}"/>
              </a:ext>
            </a:extLst>
          </p:cNvPr>
          <p:cNvGrpSpPr/>
          <p:nvPr/>
        </p:nvGrpSpPr>
        <p:grpSpPr>
          <a:xfrm>
            <a:off x="8996530" y="1977888"/>
            <a:ext cx="1646605" cy="2081595"/>
            <a:chOff x="7472529" y="1977887"/>
            <a:chExt cx="1646605" cy="208159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CC94EA-EACC-6340-90E1-DCF0CF3C1E9D}"/>
                </a:ext>
              </a:extLst>
            </p:cNvPr>
            <p:cNvSpPr txBox="1"/>
            <p:nvPr/>
          </p:nvSpPr>
          <p:spPr>
            <a:xfrm>
              <a:off x="7472529" y="1977887"/>
              <a:ext cx="164660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Bldg. 924</a:t>
              </a:r>
              <a:br>
                <a:rPr lang="en-US" sz="1400" dirty="0"/>
              </a:br>
              <a:r>
                <a:rPr lang="en-US" sz="1400" b="1" dirty="0"/>
                <a:t>Instrumentation</a:t>
              </a:r>
            </a:p>
            <a:p>
              <a:r>
                <a:rPr lang="en-US" sz="1400" dirty="0"/>
                <a:t>Upgrade complete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20D7EC-1C16-1049-8AA5-E64D9FED05D8}"/>
                </a:ext>
              </a:extLst>
            </p:cNvPr>
            <p:cNvSpPr/>
            <p:nvPr/>
          </p:nvSpPr>
          <p:spPr>
            <a:xfrm rot="900000">
              <a:off x="8396914" y="2836969"/>
              <a:ext cx="378608" cy="1222513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7DCECBF-39F8-4D4B-868B-39C03D0FB079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8146108" y="2699423"/>
              <a:ext cx="257256" cy="69980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EEDDDB-0086-E541-914E-A85D6262A899}"/>
              </a:ext>
            </a:extLst>
          </p:cNvPr>
          <p:cNvGrpSpPr/>
          <p:nvPr/>
        </p:nvGrpSpPr>
        <p:grpSpPr>
          <a:xfrm>
            <a:off x="1958549" y="3998843"/>
            <a:ext cx="2525929" cy="1557576"/>
            <a:chOff x="434548" y="3998843"/>
            <a:chExt cx="2525929" cy="15575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94BDB-DE00-9F4A-ACE6-D5ACE434A0EF}"/>
                </a:ext>
              </a:extLst>
            </p:cNvPr>
            <p:cNvSpPr txBox="1"/>
            <p:nvPr/>
          </p:nvSpPr>
          <p:spPr>
            <a:xfrm>
              <a:off x="727173" y="3998843"/>
              <a:ext cx="223330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Bldg. 905</a:t>
              </a:r>
              <a:br>
                <a:rPr lang="en-US" sz="1400" dirty="0"/>
              </a:br>
              <a:r>
                <a:rPr lang="en-US" sz="1400" b="1" dirty="0"/>
                <a:t>Vacuum</a:t>
              </a:r>
            </a:p>
            <a:p>
              <a:r>
                <a:rPr lang="en-US" sz="1400" dirty="0"/>
                <a:t>Upgrade nearly complete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137F57-9805-3C4B-B245-21B863A328E2}"/>
                </a:ext>
              </a:extLst>
            </p:cNvPr>
            <p:cNvSpPr/>
            <p:nvPr/>
          </p:nvSpPr>
          <p:spPr>
            <a:xfrm rot="-4800000">
              <a:off x="788082" y="4733418"/>
              <a:ext cx="469467" cy="117653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99008D8-94E2-124C-9C1A-F251BE1C52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635" y="4679837"/>
              <a:ext cx="297974" cy="42041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2F78FB-1E26-B644-8ECD-F7E9E094515F}"/>
              </a:ext>
            </a:extLst>
          </p:cNvPr>
          <p:cNvGrpSpPr/>
          <p:nvPr/>
        </p:nvGrpSpPr>
        <p:grpSpPr>
          <a:xfrm>
            <a:off x="4980335" y="4024812"/>
            <a:ext cx="1646605" cy="1313119"/>
            <a:chOff x="3456335" y="4024811"/>
            <a:chExt cx="1646605" cy="131311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AFD265-DB64-BA43-8458-C0FB814579E2}"/>
                </a:ext>
              </a:extLst>
            </p:cNvPr>
            <p:cNvSpPr txBox="1"/>
            <p:nvPr/>
          </p:nvSpPr>
          <p:spPr>
            <a:xfrm>
              <a:off x="3456335" y="4024811"/>
              <a:ext cx="164660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Bldg. 911</a:t>
              </a:r>
              <a:br>
                <a:rPr lang="en-US" sz="1400" dirty="0"/>
              </a:br>
              <a:r>
                <a:rPr lang="en-US" sz="1400" b="1" dirty="0"/>
                <a:t>Power Supplies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Upgrade complete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069FF9-CB0D-CF4C-861A-A179C2CCDC5E}"/>
                </a:ext>
              </a:extLst>
            </p:cNvPr>
            <p:cNvSpPr/>
            <p:nvPr/>
          </p:nvSpPr>
          <p:spPr>
            <a:xfrm rot="19140000">
              <a:off x="4577306" y="5032243"/>
              <a:ext cx="132094" cy="30568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F037892-3295-1E46-B895-26C5E1E9D909}"/>
                </a:ext>
              </a:extLst>
            </p:cNvPr>
            <p:cNvCxnSpPr>
              <a:cxnSpLocks/>
            </p:cNvCxnSpPr>
            <p:nvPr/>
          </p:nvCxnSpPr>
          <p:spPr>
            <a:xfrm>
              <a:off x="4287749" y="4745598"/>
              <a:ext cx="205483" cy="28080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BE2264-69EC-0E0B-0E22-2F2EC83F43E4}"/>
              </a:ext>
            </a:extLst>
          </p:cNvPr>
          <p:cNvSpPr txBox="1"/>
          <p:nvPr/>
        </p:nvSpPr>
        <p:spPr>
          <a:xfrm>
            <a:off x="363701" y="691728"/>
            <a:ext cx="7702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Work supported mostly by off-EIC-project funding and strongly by BNL Modernization Project Office (MPO) and Facilities and Operations Directorate (F&amp;O) </a:t>
            </a:r>
          </a:p>
        </p:txBody>
      </p:sp>
    </p:spTree>
    <p:extLst>
      <p:ext uri="{BB962C8B-B14F-4D97-AF65-F5344CB8AC3E}">
        <p14:creationId xmlns:p14="http://schemas.microsoft.com/office/powerpoint/2010/main" val="42817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F839-0AB4-338D-47DA-1BFBD499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1C079-A1D8-736B-DAB6-02D35600E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Injector complex overview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Accelerator Readiness Reviews (IRRs/ARRs)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25-year upgrade plan (Injector upgrades to support EIC)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Capital equipment funded upgrades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Accelerator Improvement Project (AIP) funded upgrades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 priority upgrades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 for funding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88188-BCBF-0DF2-57C0-6A49E8522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146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13358-AA9B-E0E8-49B4-6B4F6C144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391942"/>
            <a:ext cx="9101203" cy="56937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FE54BF-3A94-4DCE-B9FD-AB90FCCD6ACF}"/>
              </a:ext>
            </a:extLst>
          </p:cNvPr>
          <p:cNvSpPr/>
          <p:nvPr/>
        </p:nvSpPr>
        <p:spPr>
          <a:xfrm>
            <a:off x="4622045" y="512870"/>
            <a:ext cx="2118678" cy="632437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CF1EB4-A765-4FE8-BB5B-95D5180A1DB6}"/>
              </a:ext>
            </a:extLst>
          </p:cNvPr>
          <p:cNvSpPr/>
          <p:nvPr/>
        </p:nvSpPr>
        <p:spPr>
          <a:xfrm>
            <a:off x="8081878" y="3028856"/>
            <a:ext cx="886616" cy="43434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4D0E8E-0AF3-453F-9215-FA61ED20BA40}"/>
              </a:ext>
            </a:extLst>
          </p:cNvPr>
          <p:cNvSpPr/>
          <p:nvPr/>
        </p:nvSpPr>
        <p:spPr>
          <a:xfrm>
            <a:off x="5696480" y="3090919"/>
            <a:ext cx="1615204" cy="74612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B1168-C0B6-4DEE-89BB-416B808115AD}"/>
              </a:ext>
            </a:extLst>
          </p:cNvPr>
          <p:cNvSpPr/>
          <p:nvPr/>
        </p:nvSpPr>
        <p:spPr>
          <a:xfrm>
            <a:off x="6734021" y="1365266"/>
            <a:ext cx="2064014" cy="14688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DB18A-6A43-452A-9C1C-33EB9E0401D8}"/>
              </a:ext>
            </a:extLst>
          </p:cNvPr>
          <p:cNvSpPr/>
          <p:nvPr/>
        </p:nvSpPr>
        <p:spPr>
          <a:xfrm>
            <a:off x="9002203" y="1338641"/>
            <a:ext cx="938790" cy="1452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E82016B3-71D9-4D3B-8E88-9D46D96F3734}"/>
              </a:ext>
            </a:extLst>
          </p:cNvPr>
          <p:cNvSpPr/>
          <p:nvPr/>
        </p:nvSpPr>
        <p:spPr>
          <a:xfrm>
            <a:off x="8798035" y="2047408"/>
            <a:ext cx="1036553" cy="914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34531CF6-2345-4F87-88B0-BE72098FD27F}"/>
              </a:ext>
            </a:extLst>
          </p:cNvPr>
          <p:cNvSpPr/>
          <p:nvPr/>
        </p:nvSpPr>
        <p:spPr>
          <a:xfrm>
            <a:off x="8798035" y="2568884"/>
            <a:ext cx="1036553" cy="881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838D7E-836B-4D2A-87F5-5BFFFB15B4BF}"/>
              </a:ext>
            </a:extLst>
          </p:cNvPr>
          <p:cNvSpPr/>
          <p:nvPr/>
        </p:nvSpPr>
        <p:spPr>
          <a:xfrm>
            <a:off x="8157585" y="4711919"/>
            <a:ext cx="1821422" cy="75400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F1303E-7202-4336-9A2C-A91A33DAF3BE}"/>
              </a:ext>
            </a:extLst>
          </p:cNvPr>
          <p:cNvSpPr/>
          <p:nvPr/>
        </p:nvSpPr>
        <p:spPr>
          <a:xfrm>
            <a:off x="7719345" y="4722777"/>
            <a:ext cx="344677" cy="123690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A4A7D975-3F08-4ED7-A24D-60332C049E48}"/>
              </a:ext>
            </a:extLst>
          </p:cNvPr>
          <p:cNvSpPr/>
          <p:nvPr/>
        </p:nvSpPr>
        <p:spPr>
          <a:xfrm>
            <a:off x="7870537" y="4854770"/>
            <a:ext cx="218749" cy="80075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08247A9B-EDF9-4E6B-B4AA-4F1EC89E4DDF}"/>
              </a:ext>
            </a:extLst>
          </p:cNvPr>
          <p:cNvSpPr/>
          <p:nvPr/>
        </p:nvSpPr>
        <p:spPr>
          <a:xfrm>
            <a:off x="7879816" y="5158927"/>
            <a:ext cx="218749" cy="9572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1234B6-531E-4EB4-A154-2E0360D91FA0}"/>
              </a:ext>
            </a:extLst>
          </p:cNvPr>
          <p:cNvSpPr txBox="1"/>
          <p:nvPr/>
        </p:nvSpPr>
        <p:spPr>
          <a:xfrm>
            <a:off x="5829579" y="3231680"/>
            <a:ext cx="665567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Laser </a:t>
            </a:r>
          </a:p>
          <a:p>
            <a:r>
              <a:rPr lang="en-US" sz="1350" dirty="0"/>
              <a:t>R&amp;D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472F5-93C5-474F-8335-3E83148CAD99}"/>
              </a:ext>
            </a:extLst>
          </p:cNvPr>
          <p:cNvSpPr txBox="1"/>
          <p:nvPr/>
        </p:nvSpPr>
        <p:spPr>
          <a:xfrm>
            <a:off x="5470612" y="523044"/>
            <a:ext cx="550151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Cryo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F13670-A6D7-46BC-9307-99AC739A6D1D}"/>
              </a:ext>
            </a:extLst>
          </p:cNvPr>
          <p:cNvSpPr/>
          <p:nvPr/>
        </p:nvSpPr>
        <p:spPr>
          <a:xfrm>
            <a:off x="2497072" y="1536252"/>
            <a:ext cx="3969326" cy="104450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DF85E3-1070-4715-8232-0602573E660B}"/>
              </a:ext>
            </a:extLst>
          </p:cNvPr>
          <p:cNvSpPr txBox="1"/>
          <p:nvPr/>
        </p:nvSpPr>
        <p:spPr>
          <a:xfrm>
            <a:off x="4232384" y="2088467"/>
            <a:ext cx="652743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ATRO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1BBEA6-3D0D-4AEB-BBF6-AF9D3C316386}"/>
              </a:ext>
            </a:extLst>
          </p:cNvPr>
          <p:cNvSpPr/>
          <p:nvPr/>
        </p:nvSpPr>
        <p:spPr>
          <a:xfrm>
            <a:off x="3807826" y="2598066"/>
            <a:ext cx="675251" cy="1032317"/>
          </a:xfrm>
          <a:prstGeom prst="rect">
            <a:avLst/>
          </a:prstGeom>
          <a:solidFill>
            <a:srgbClr val="9E5ECE">
              <a:alpha val="20000"/>
            </a:srgbClr>
          </a:solidFill>
          <a:ln>
            <a:solidFill>
              <a:srgbClr val="9E5ECE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58CA31-3A45-4A8D-B6A9-FFEDFA6324B4}"/>
              </a:ext>
            </a:extLst>
          </p:cNvPr>
          <p:cNvSpPr txBox="1"/>
          <p:nvPr/>
        </p:nvSpPr>
        <p:spPr>
          <a:xfrm>
            <a:off x="3819400" y="3601996"/>
            <a:ext cx="550151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UED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4D139-4C36-4282-8534-94E137603E95}"/>
              </a:ext>
            </a:extLst>
          </p:cNvPr>
          <p:cNvSpPr txBox="1"/>
          <p:nvPr/>
        </p:nvSpPr>
        <p:spPr>
          <a:xfrm>
            <a:off x="8044287" y="2959519"/>
            <a:ext cx="91665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VTF Cleanroom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A44F39-C2E9-436D-B5D4-8DBBC78350D9}"/>
              </a:ext>
            </a:extLst>
          </p:cNvPr>
          <p:cNvSpPr/>
          <p:nvPr/>
        </p:nvSpPr>
        <p:spPr>
          <a:xfrm>
            <a:off x="8968493" y="3026871"/>
            <a:ext cx="559142" cy="124182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472851-94D9-42D8-A2C4-34D2970F60A4}"/>
              </a:ext>
            </a:extLst>
          </p:cNvPr>
          <p:cNvSpPr/>
          <p:nvPr/>
        </p:nvSpPr>
        <p:spPr>
          <a:xfrm>
            <a:off x="8370952" y="3660731"/>
            <a:ext cx="517223" cy="616805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240F37-451F-48C4-81C4-12238C31B772}"/>
              </a:ext>
            </a:extLst>
          </p:cNvPr>
          <p:cNvSpPr/>
          <p:nvPr/>
        </p:nvSpPr>
        <p:spPr>
          <a:xfrm>
            <a:off x="4464947" y="4664937"/>
            <a:ext cx="2214804" cy="1030094"/>
          </a:xfrm>
          <a:prstGeom prst="rect">
            <a:avLst/>
          </a:prstGeom>
          <a:solidFill>
            <a:srgbClr val="FF99FF">
              <a:alpha val="90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F3DBB8-EC02-4B8A-810E-671ACA89339D}"/>
              </a:ext>
            </a:extLst>
          </p:cNvPr>
          <p:cNvSpPr/>
          <p:nvPr/>
        </p:nvSpPr>
        <p:spPr>
          <a:xfrm>
            <a:off x="8159003" y="5558104"/>
            <a:ext cx="970669" cy="472145"/>
          </a:xfrm>
          <a:prstGeom prst="rect">
            <a:avLst/>
          </a:prstGeom>
          <a:solidFill>
            <a:srgbClr val="C0C0C0">
              <a:alpha val="20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3A49DE-48F1-48CA-BC20-80477FC1D4AF}"/>
              </a:ext>
            </a:extLst>
          </p:cNvPr>
          <p:cNvSpPr/>
          <p:nvPr/>
        </p:nvSpPr>
        <p:spPr>
          <a:xfrm>
            <a:off x="6619282" y="2920856"/>
            <a:ext cx="834651" cy="351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74844-FDCB-4586-BCA8-51B47ED8F57C}"/>
              </a:ext>
            </a:extLst>
          </p:cNvPr>
          <p:cNvSpPr txBox="1"/>
          <p:nvPr/>
        </p:nvSpPr>
        <p:spPr>
          <a:xfrm>
            <a:off x="8972123" y="1726709"/>
            <a:ext cx="819455" cy="6771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Staging/</a:t>
            </a:r>
          </a:p>
          <a:p>
            <a:endParaRPr lang="en-US" sz="1100" dirty="0"/>
          </a:p>
          <a:p>
            <a:r>
              <a:rPr lang="en-US" sz="1350" dirty="0"/>
              <a:t>Loading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5D61AB-1A60-444D-B097-79DB03DAE4EA}"/>
              </a:ext>
            </a:extLst>
          </p:cNvPr>
          <p:cNvSpPr txBox="1"/>
          <p:nvPr/>
        </p:nvSpPr>
        <p:spPr>
          <a:xfrm>
            <a:off x="8019169" y="6018182"/>
            <a:ext cx="1646605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SRF Control Room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4BEC7-7A17-4E1A-8BDD-BE1377973DFF}"/>
              </a:ext>
            </a:extLst>
          </p:cNvPr>
          <p:cNvSpPr/>
          <p:nvPr/>
        </p:nvSpPr>
        <p:spPr>
          <a:xfrm>
            <a:off x="7234164" y="5730641"/>
            <a:ext cx="438426" cy="404811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D7BC2B-C1F1-480E-BB1F-6BF5FFAFDEC3}"/>
              </a:ext>
            </a:extLst>
          </p:cNvPr>
          <p:cNvSpPr txBox="1"/>
          <p:nvPr/>
        </p:nvSpPr>
        <p:spPr>
          <a:xfrm>
            <a:off x="7189131" y="5730640"/>
            <a:ext cx="521297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Oven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1C65B4-4F83-4B78-8D48-D9E79AA5661E}"/>
              </a:ext>
            </a:extLst>
          </p:cNvPr>
          <p:cNvSpPr txBox="1"/>
          <p:nvPr/>
        </p:nvSpPr>
        <p:spPr>
          <a:xfrm>
            <a:off x="2391160" y="3738678"/>
            <a:ext cx="80463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Storage Cages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92DC9-4C25-421F-AA17-561CF458AF27}"/>
              </a:ext>
            </a:extLst>
          </p:cNvPr>
          <p:cNvSpPr/>
          <p:nvPr/>
        </p:nvSpPr>
        <p:spPr>
          <a:xfrm>
            <a:off x="2315125" y="3702629"/>
            <a:ext cx="982642" cy="616805"/>
          </a:xfrm>
          <a:prstGeom prst="rect">
            <a:avLst/>
          </a:prstGeom>
          <a:solidFill>
            <a:srgbClr val="C0C0C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3AEC344-488C-4A5C-83C4-3FC069A59088}"/>
              </a:ext>
            </a:extLst>
          </p:cNvPr>
          <p:cNvSpPr/>
          <p:nvPr/>
        </p:nvSpPr>
        <p:spPr>
          <a:xfrm>
            <a:off x="9979007" y="2948899"/>
            <a:ext cx="244063" cy="616805"/>
          </a:xfrm>
          <a:prstGeom prst="rect">
            <a:avLst/>
          </a:prstGeom>
          <a:solidFill>
            <a:srgbClr val="C0C0C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0FF853-B63E-4E19-B24C-6DB1808D9758}"/>
              </a:ext>
            </a:extLst>
          </p:cNvPr>
          <p:cNvSpPr/>
          <p:nvPr/>
        </p:nvSpPr>
        <p:spPr>
          <a:xfrm>
            <a:off x="6705014" y="4664937"/>
            <a:ext cx="505174" cy="1030094"/>
          </a:xfrm>
          <a:prstGeom prst="rect">
            <a:avLst/>
          </a:prstGeom>
          <a:solidFill>
            <a:srgbClr val="FF99FF">
              <a:alpha val="90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84EEA4-8C6C-4B5F-9D1D-46F537EC047D}"/>
              </a:ext>
            </a:extLst>
          </p:cNvPr>
          <p:cNvSpPr txBox="1"/>
          <p:nvPr/>
        </p:nvSpPr>
        <p:spPr>
          <a:xfrm>
            <a:off x="5160137" y="5049430"/>
            <a:ext cx="1593706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HPR + Cleanroom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D9A3F5-40C7-EF4B-AA3A-2835AD494B09}"/>
              </a:ext>
            </a:extLst>
          </p:cNvPr>
          <p:cNvSpPr txBox="1"/>
          <p:nvPr/>
        </p:nvSpPr>
        <p:spPr>
          <a:xfrm rot="16200000">
            <a:off x="7177254" y="5200384"/>
            <a:ext cx="1205779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Staging/Loading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282224-DC33-AD48-BEB7-98154B389BB7}"/>
              </a:ext>
            </a:extLst>
          </p:cNvPr>
          <p:cNvSpPr txBox="1"/>
          <p:nvPr/>
        </p:nvSpPr>
        <p:spPr>
          <a:xfrm>
            <a:off x="7432605" y="1436529"/>
            <a:ext cx="1084853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RF Test area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C1DE44D-716B-3147-A9B5-5C4AEE360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2" r="23750" b="10000"/>
          <a:stretch/>
        </p:blipFill>
        <p:spPr>
          <a:xfrm>
            <a:off x="752717" y="4610531"/>
            <a:ext cx="2975821" cy="2144589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3523749-D7D3-1140-8640-07BEB921CDDB}"/>
              </a:ext>
            </a:extLst>
          </p:cNvPr>
          <p:cNvCxnSpPr>
            <a:cxnSpLocks/>
          </p:cNvCxnSpPr>
          <p:nvPr/>
        </p:nvCxnSpPr>
        <p:spPr bwMode="auto">
          <a:xfrm flipV="1">
            <a:off x="3772207" y="4144045"/>
            <a:ext cx="4520354" cy="12399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EA20AB8-3AEB-FA46-9F96-5600408407E3}"/>
              </a:ext>
            </a:extLst>
          </p:cNvPr>
          <p:cNvSpPr txBox="1"/>
          <p:nvPr/>
        </p:nvSpPr>
        <p:spPr>
          <a:xfrm>
            <a:off x="726228" y="4315098"/>
            <a:ext cx="1588897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Existing cryo plant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E8843E0C-6554-9B46-BFAB-509C57D43FDF}"/>
              </a:ext>
            </a:extLst>
          </p:cNvPr>
          <p:cNvSpPr txBox="1">
            <a:spLocks/>
          </p:cNvSpPr>
          <p:nvPr/>
        </p:nvSpPr>
        <p:spPr>
          <a:xfrm>
            <a:off x="-284082" y="-25911"/>
            <a:ext cx="8829675" cy="4746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 dirty="0">
                <a:solidFill>
                  <a:schemeClr val="tx1"/>
                </a:solidFill>
              </a:rPr>
              <a:t>Building 912 – Technical Area for R&amp;D and Testing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F48CF5-BCC9-114D-8EA4-15201C0C960E}"/>
              </a:ext>
            </a:extLst>
          </p:cNvPr>
          <p:cNvSpPr txBox="1"/>
          <p:nvPr/>
        </p:nvSpPr>
        <p:spPr>
          <a:xfrm>
            <a:off x="7766028" y="53388"/>
            <a:ext cx="4205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Helvetica" pitchFamily="2" charset="0"/>
              </a:rPr>
              <a:t>(SRF, laser, RF and magnet testing)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D64C9C-2F61-0243-A8D2-35EF059BE587}"/>
              </a:ext>
            </a:extLst>
          </p:cNvPr>
          <p:cNvSpPr txBox="1"/>
          <p:nvPr/>
        </p:nvSpPr>
        <p:spPr>
          <a:xfrm>
            <a:off x="7022441" y="383710"/>
            <a:ext cx="1348511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Planned </a:t>
            </a:r>
          </a:p>
          <a:p>
            <a:pPr algn="r"/>
            <a:r>
              <a:rPr lang="en-US" sz="1350" dirty="0"/>
              <a:t> new SRF Area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59716B-552C-8642-B324-D37D27E5F6BB}"/>
              </a:ext>
            </a:extLst>
          </p:cNvPr>
          <p:cNvCxnSpPr>
            <a:cxnSpLocks/>
          </p:cNvCxnSpPr>
          <p:nvPr/>
        </p:nvCxnSpPr>
        <p:spPr bwMode="auto">
          <a:xfrm>
            <a:off x="7949241" y="866973"/>
            <a:ext cx="95046" cy="4235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B481D25-89AD-384B-A5C7-925671108C31}"/>
              </a:ext>
            </a:extLst>
          </p:cNvPr>
          <p:cNvSpPr txBox="1"/>
          <p:nvPr/>
        </p:nvSpPr>
        <p:spPr>
          <a:xfrm>
            <a:off x="2602168" y="882872"/>
            <a:ext cx="1338828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Planned </a:t>
            </a:r>
          </a:p>
          <a:p>
            <a:pPr algn="r"/>
            <a:r>
              <a:rPr lang="en-US" sz="1350" dirty="0"/>
              <a:t>new Cryo plant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202098A-1E49-534D-9783-AE70C29FA157}"/>
              </a:ext>
            </a:extLst>
          </p:cNvPr>
          <p:cNvCxnSpPr>
            <a:cxnSpLocks/>
          </p:cNvCxnSpPr>
          <p:nvPr/>
        </p:nvCxnSpPr>
        <p:spPr bwMode="auto">
          <a:xfrm>
            <a:off x="3961415" y="1223669"/>
            <a:ext cx="2743599" cy="2122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96D13B8-40FA-4346-A992-569F7F5BA5A9}"/>
              </a:ext>
            </a:extLst>
          </p:cNvPr>
          <p:cNvSpPr txBox="1"/>
          <p:nvPr/>
        </p:nvSpPr>
        <p:spPr>
          <a:xfrm>
            <a:off x="8995182" y="2829309"/>
            <a:ext cx="774571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VTF/SRF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871FC2-C30B-C047-A921-9BB89F1861D4}"/>
              </a:ext>
            </a:extLst>
          </p:cNvPr>
          <p:cNvSpPr txBox="1"/>
          <p:nvPr/>
        </p:nvSpPr>
        <p:spPr>
          <a:xfrm>
            <a:off x="4188973" y="6033999"/>
            <a:ext cx="5763116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HPR: High Pressure Rinse</a:t>
            </a:r>
          </a:p>
          <a:p>
            <a:r>
              <a:rPr lang="en-US" sz="1100" dirty="0"/>
              <a:t>VTF: Vertical Test Facility</a:t>
            </a:r>
          </a:p>
          <a:p>
            <a:r>
              <a:rPr lang="en-US" sz="1100" dirty="0"/>
              <a:t>UED: Ultrafast Electron Diffraction</a:t>
            </a:r>
          </a:p>
          <a:p>
            <a:r>
              <a:rPr lang="en-US" sz="1100" dirty="0"/>
              <a:t>ATRO: Accelerator Technology Research Office [includes Accelerator Test Facility (ATF)]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F3B2DA2-5287-114D-9A32-896AD4CC78C9}"/>
              </a:ext>
            </a:extLst>
          </p:cNvPr>
          <p:cNvSpPr txBox="1"/>
          <p:nvPr/>
        </p:nvSpPr>
        <p:spPr>
          <a:xfrm>
            <a:off x="10412296" y="5889231"/>
            <a:ext cx="144142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(layout by Cliff Brutus)</a:t>
            </a: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E33E413B-16BA-49E4-819F-6E0CA96BD7FB}"/>
              </a:ext>
            </a:extLst>
          </p:cNvPr>
          <p:cNvSpPr txBox="1">
            <a:spLocks/>
          </p:cNvSpPr>
          <p:nvPr/>
        </p:nvSpPr>
        <p:spPr>
          <a:xfrm>
            <a:off x="8521212" y="635635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3C5830-40F3-F04E-B2E3-10E6672BA8FF}" type="slidenum">
              <a:rPr lang="en-US" sz="1200"/>
              <a:pPr algn="r"/>
              <a:t>20</a:t>
            </a:fld>
            <a:endParaRPr lang="en-US" sz="1200" dirty="0"/>
          </a:p>
        </p:txBody>
      </p:sp>
      <p:sp>
        <p:nvSpPr>
          <p:cNvPr id="15" name="Arrow: Left-Right 11">
            <a:extLst>
              <a:ext uri="{FF2B5EF4-FFF2-40B4-BE49-F238E27FC236}">
                <a16:creationId xmlns:a16="http://schemas.microsoft.com/office/drawing/2014/main" id="{D95607D2-3F94-BD9E-2EE3-651567E37565}"/>
              </a:ext>
            </a:extLst>
          </p:cNvPr>
          <p:cNvSpPr/>
          <p:nvPr/>
        </p:nvSpPr>
        <p:spPr>
          <a:xfrm>
            <a:off x="8785509" y="1622890"/>
            <a:ext cx="1036553" cy="914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D2C9BF5-91E8-204E-BDAB-7FBB8EE0EE10}"/>
              </a:ext>
            </a:extLst>
          </p:cNvPr>
          <p:cNvSpPr txBox="1"/>
          <p:nvPr/>
        </p:nvSpPr>
        <p:spPr>
          <a:xfrm>
            <a:off x="4745820" y="575077"/>
            <a:ext cx="82826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Water systems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9534F47-A157-ABA4-8B48-D5C7FEC1A397}"/>
              </a:ext>
            </a:extLst>
          </p:cNvPr>
          <p:cNvSpPr/>
          <p:nvPr/>
        </p:nvSpPr>
        <p:spPr>
          <a:xfrm>
            <a:off x="10371746" y="3938106"/>
            <a:ext cx="939256" cy="51062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305C6A3-5F5E-BD28-1CDD-0608AE00E52B}"/>
              </a:ext>
            </a:extLst>
          </p:cNvPr>
          <p:cNvSpPr txBox="1"/>
          <p:nvPr/>
        </p:nvSpPr>
        <p:spPr>
          <a:xfrm>
            <a:off x="10317860" y="3878234"/>
            <a:ext cx="10368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Existing cryo pump/ compressor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A63219-BF3B-B339-D292-4D22CC04B09F}"/>
              </a:ext>
            </a:extLst>
          </p:cNvPr>
          <p:cNvSpPr txBox="1"/>
          <p:nvPr/>
        </p:nvSpPr>
        <p:spPr>
          <a:xfrm>
            <a:off x="7411266" y="2570935"/>
            <a:ext cx="1084853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RF Test area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39EBD0B-4D51-6A27-2063-D47D0393AD12}"/>
              </a:ext>
            </a:extLst>
          </p:cNvPr>
          <p:cNvSpPr txBox="1"/>
          <p:nvPr/>
        </p:nvSpPr>
        <p:spPr>
          <a:xfrm>
            <a:off x="8435578" y="4997834"/>
            <a:ext cx="1084853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RF Test area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60AA6B-D81F-2AF8-56E6-0165C6454951}"/>
              </a:ext>
            </a:extLst>
          </p:cNvPr>
          <p:cNvSpPr txBox="1"/>
          <p:nvPr/>
        </p:nvSpPr>
        <p:spPr>
          <a:xfrm>
            <a:off x="7411266" y="2005049"/>
            <a:ext cx="1084853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RF Test area</a:t>
            </a:r>
          </a:p>
        </p:txBody>
      </p:sp>
    </p:spTree>
    <p:extLst>
      <p:ext uri="{BB962C8B-B14F-4D97-AF65-F5344CB8AC3E}">
        <p14:creationId xmlns:p14="http://schemas.microsoft.com/office/powerpoint/2010/main" val="398850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0A11-4F04-070D-2139-9D81DAC0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priority injector system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875DF-80BF-17AD-FDFF-8FED79EEE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620500" cy="4207185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 RF Anode power supplies and electrical infrastructure (~ $3.5M)</a:t>
            </a:r>
          </a:p>
          <a:p>
            <a:pPr marL="914400" lvl="1" indent="-457200"/>
            <a:r>
              <a:rPr lang="en-US" dirty="0"/>
              <a:t>11 power supplies ( ~ $2.5M)</a:t>
            </a:r>
          </a:p>
          <a:p>
            <a:pPr marL="914400" lvl="1" indent="-457200"/>
            <a:r>
              <a:rPr lang="en-US" dirty="0"/>
              <a:t>Remove 13.8KV transformer and switchgear, replace with 480V feed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Booster main magnet power supply </a:t>
            </a:r>
            <a:r>
              <a:rPr lang="en-US" sz="2200" dirty="0"/>
              <a:t>(~ $35M, 6 month shutdown </a:t>
            </a:r>
            <a:r>
              <a:rPr lang="en-US" sz="2200" dirty="0" err="1"/>
              <a:t>rqd</a:t>
            </a:r>
            <a:r>
              <a:rPr lang="en-US" sz="2200" dirty="0"/>
              <a:t>)</a:t>
            </a:r>
          </a:p>
          <a:p>
            <a:pPr marL="914400" lvl="1" indent="-457200"/>
            <a:r>
              <a:rPr lang="en-US" dirty="0"/>
              <a:t>The existing system induces significant disturbances on the power line, and affects RHIC magnet power supplies resulting in beam perturbations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Cable tray replacement</a:t>
            </a:r>
          </a:p>
          <a:p>
            <a:pPr marL="914400" lvl="1" indent="-457200"/>
            <a:r>
              <a:rPr lang="en-US" dirty="0"/>
              <a:t>Many cable trays are corroding and can no longer </a:t>
            </a:r>
            <a:r>
              <a:rPr lang="en-US"/>
              <a:t>adequately support </a:t>
            </a:r>
            <a:r>
              <a:rPr lang="en-US" dirty="0"/>
              <a:t>the required load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AGS transverse damper system upgrade</a:t>
            </a:r>
          </a:p>
          <a:p>
            <a:pPr marL="914400" lvl="1" indent="-457200"/>
            <a:r>
              <a:rPr lang="en-US" dirty="0"/>
              <a:t>Power amplifiers and associated hardware are obsolete and difficult to maintain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Linac RF tube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Several additional upgrades may be required for the Linac, booster and AGS ARRs planned over the next few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A69B8-C84A-092A-E4AF-43C8FA60B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3380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6B8CA-9A50-67A8-DBD3-9A5C89DB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2700" dirty="0"/>
              <a:t>Booster RF Anode Power Supply Replacement for Bands 2 and 3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5E56EF68-2C36-F079-04B6-A96967667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r="3" b="18846"/>
          <a:stretch/>
        </p:blipFill>
        <p:spPr bwMode="auto">
          <a:xfrm>
            <a:off x="5183188" y="601249"/>
            <a:ext cx="6661272" cy="52598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5A938-56B2-05D4-BF35-AF920ABDE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54684"/>
            <a:ext cx="3932237" cy="3463991"/>
          </a:xfrm>
        </p:spPr>
        <p:txBody>
          <a:bodyPr>
            <a:normAutofit/>
          </a:bodyPr>
          <a:lstStyle/>
          <a:p>
            <a:r>
              <a:rPr lang="en-US" sz="2000" dirty="0"/>
              <a:t>Cost: ~$1.4M</a:t>
            </a:r>
          </a:p>
          <a:p>
            <a:r>
              <a:rPr lang="en-US" sz="2000" dirty="0"/>
              <a:t>Status: Procurement in progress, expect to receive mid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B0EF5-648D-6143-E394-B4D77B33D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40E75-7873-9CD2-F2F3-F28131080802}"/>
              </a:ext>
            </a:extLst>
          </p:cNvPr>
          <p:cNvSpPr txBox="1"/>
          <p:nvPr/>
        </p:nvSpPr>
        <p:spPr>
          <a:xfrm>
            <a:off x="428625" y="5553273"/>
            <a:ext cx="369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  <a:r>
              <a:rPr lang="en-US" sz="1400" dirty="0" err="1"/>
              <a:t>Ioannis</a:t>
            </a:r>
            <a:r>
              <a:rPr lang="en-US" sz="1400" dirty="0"/>
              <a:t> </a:t>
            </a:r>
            <a:r>
              <a:rPr lang="en-US" sz="1400" dirty="0" err="1"/>
              <a:t>Marneris</a:t>
            </a:r>
            <a:r>
              <a:rPr lang="en-US" sz="1400" dirty="0"/>
              <a:t>, Ed </a:t>
            </a:r>
            <a:r>
              <a:rPr lang="en-US" sz="1400" dirty="0" err="1"/>
              <a:t>Bajon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0984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3682-DC0F-8948-9FFD-7CAE25040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87" y="1208052"/>
            <a:ext cx="9244207" cy="784982"/>
          </a:xfrm>
        </p:spPr>
        <p:txBody>
          <a:bodyPr>
            <a:no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Funding not presently available for this important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44E6C-DCCE-0B44-8902-8BA6EA2DE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656" y="2171125"/>
            <a:ext cx="8180304" cy="347882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Booster Main Magnet Power Supply Upgrade </a:t>
            </a:r>
            <a:r>
              <a:rPr lang="en-US" dirty="0"/>
              <a:t>would include capacitive energy storage </a:t>
            </a:r>
            <a:r>
              <a:rPr lang="en-US" sz="900" dirty="0"/>
              <a:t>(used for CERN PSB and PS, soon J-PARC MR)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Booster creates disturbances in the electrical grid due to the load changes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Utility company imposes restrictions on allowed cycles; Booster is turned off during RHIC ramps and sensitive operations since it creates noise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900" dirty="0">
                <a:solidFill>
                  <a:srgbClr val="0432FF"/>
                </a:solidFill>
              </a:rPr>
              <a:t>(smaller EIC beams more susceptible to noise, also visible in NSLS-II)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</a:rPr>
              <a:t>New PS eliminates cycle restrictions, reduces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RHIC/EIC noise, allows for more bunch merges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or shorter AGS cycles</a:t>
            </a:r>
          </a:p>
          <a:p>
            <a:r>
              <a:rPr lang="en-US" dirty="0"/>
              <a:t>Estimated cost: $35M (including building)</a:t>
            </a:r>
          </a:p>
          <a:p>
            <a:r>
              <a:rPr lang="en-US" dirty="0"/>
              <a:t>Estimated schedule: 3+ years </a:t>
            </a:r>
            <a:br>
              <a:rPr lang="en-US" dirty="0"/>
            </a:br>
            <a:r>
              <a:rPr lang="en-US" sz="1013" dirty="0"/>
              <a:t>(need ~6 month shut-down)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CB52B3-DF29-C241-8369-9559ACBB047F}"/>
              </a:ext>
            </a:extLst>
          </p:cNvPr>
          <p:cNvGrpSpPr/>
          <p:nvPr/>
        </p:nvGrpSpPr>
        <p:grpSpPr>
          <a:xfrm>
            <a:off x="7478038" y="3798706"/>
            <a:ext cx="4443086" cy="2551989"/>
            <a:chOff x="6788467" y="4169146"/>
            <a:chExt cx="2206142" cy="12660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277EF1-572A-1B47-88B9-73A3207C6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8467" y="4169146"/>
              <a:ext cx="2199107" cy="12660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3083AD-CB09-0946-8205-149B5724E7B5}"/>
                </a:ext>
              </a:extLst>
            </p:cNvPr>
            <p:cNvSpPr txBox="1"/>
            <p:nvPr/>
          </p:nvSpPr>
          <p:spPr>
            <a:xfrm>
              <a:off x="6998828" y="5018732"/>
              <a:ext cx="1995781" cy="231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675" b="1" dirty="0">
                  <a:latin typeface="Helvetica" pitchFamily="2" charset="0"/>
                </a:rPr>
                <a:t>RHIC loss rate variation in BES-II with Booster ON</a:t>
              </a:r>
            </a:p>
            <a:p>
              <a:pPr algn="l"/>
              <a:r>
                <a:rPr lang="en-US" sz="675" b="1" dirty="0">
                  <a:latin typeface="Helvetica" pitchFamily="2" charset="0"/>
                </a:rPr>
                <a:t>[most prominent here in the blue ring (blue trace)]</a:t>
              </a:r>
            </a:p>
          </p:txBody>
        </p:sp>
      </p:grp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7C72F52-3B6C-4D10-A23F-5AB96A16667A}"/>
              </a:ext>
            </a:extLst>
          </p:cNvPr>
          <p:cNvSpPr txBox="1">
            <a:spLocks/>
          </p:cNvSpPr>
          <p:nvPr/>
        </p:nvSpPr>
        <p:spPr>
          <a:xfrm>
            <a:off x="7914909" y="5624514"/>
            <a:ext cx="154305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3C5830-40F3-F04E-B2E3-10E6672BA8FF}" type="slidenum">
              <a:rPr lang="en-US" sz="900">
                <a:solidFill>
                  <a:schemeClr val="bg1"/>
                </a:solidFill>
              </a:rPr>
              <a:pPr algn="r"/>
              <a:t>23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5BF02F-4AA3-1F13-7197-2DD14DF271B8}"/>
              </a:ext>
            </a:extLst>
          </p:cNvPr>
          <p:cNvSpPr txBox="1">
            <a:spLocks/>
          </p:cNvSpPr>
          <p:nvPr/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Booster Main Magnet Power Supply</a:t>
            </a:r>
          </a:p>
        </p:txBody>
      </p:sp>
    </p:spTree>
    <p:extLst>
      <p:ext uri="{BB962C8B-B14F-4D97-AF65-F5344CB8AC3E}">
        <p14:creationId xmlns:p14="http://schemas.microsoft.com/office/powerpoint/2010/main" val="400392871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A69B8-C84A-092A-E4AF-43C8FA60B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ABCFD-EF29-6A20-8680-96D0A6F24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93" r="-1" b="2674"/>
          <a:stretch/>
        </p:blipFill>
        <p:spPr>
          <a:xfrm>
            <a:off x="789096" y="992415"/>
            <a:ext cx="5089206" cy="4825263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1102F-7083-BF8F-1721-9607594B1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3" r="13201" b="-2"/>
          <a:stretch/>
        </p:blipFill>
        <p:spPr>
          <a:xfrm>
            <a:off x="6313695" y="1000372"/>
            <a:ext cx="5089207" cy="4825264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8432E0-F3AD-771E-3357-FC7827E652C3}"/>
              </a:ext>
            </a:extLst>
          </p:cNvPr>
          <p:cNvSpPr txBox="1"/>
          <p:nvPr/>
        </p:nvSpPr>
        <p:spPr>
          <a:xfrm>
            <a:off x="865524" y="5852746"/>
            <a:ext cx="531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Booster MMPS Rectifier Modules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17B48-A1DE-01EB-AC55-7F17EA6B9DC0}"/>
              </a:ext>
            </a:extLst>
          </p:cNvPr>
          <p:cNvSpPr txBox="1"/>
          <p:nvPr/>
        </p:nvSpPr>
        <p:spPr>
          <a:xfrm>
            <a:off x="6699495" y="5835867"/>
            <a:ext cx="338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Booster MMPS Transformers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2B2CF-FE15-F61F-D193-591798DF3443}"/>
              </a:ext>
            </a:extLst>
          </p:cNvPr>
          <p:cNvSpPr txBox="1"/>
          <p:nvPr/>
        </p:nvSpPr>
        <p:spPr>
          <a:xfrm>
            <a:off x="865524" y="622868"/>
            <a:ext cx="8539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Cost to Replace power supply and new building: $35Million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135D77-EE23-D690-DAB1-79E871473D77}"/>
              </a:ext>
            </a:extLst>
          </p:cNvPr>
          <p:cNvSpPr txBox="1">
            <a:spLocks/>
          </p:cNvSpPr>
          <p:nvPr/>
        </p:nvSpPr>
        <p:spPr>
          <a:xfrm>
            <a:off x="491066" y="-21251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Booster Main Magnet Power Supply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8C6C42-1747-9906-D32C-EF983DD47554}"/>
              </a:ext>
            </a:extLst>
          </p:cNvPr>
          <p:cNvSpPr txBox="1"/>
          <p:nvPr/>
        </p:nvSpPr>
        <p:spPr>
          <a:xfrm>
            <a:off x="8910547" y="711804"/>
            <a:ext cx="369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  <a:r>
              <a:rPr lang="en-US" sz="1400" dirty="0" err="1"/>
              <a:t>Ioannis</a:t>
            </a:r>
            <a:r>
              <a:rPr lang="en-US" sz="1400" dirty="0"/>
              <a:t> </a:t>
            </a:r>
            <a:r>
              <a:rPr lang="en-US" sz="1400" dirty="0" err="1"/>
              <a:t>Marneris</a:t>
            </a:r>
            <a:r>
              <a:rPr lang="en-US" sz="1400" dirty="0"/>
              <a:t>, Ed </a:t>
            </a:r>
            <a:r>
              <a:rPr lang="en-US" sz="1400" dirty="0" err="1"/>
              <a:t>Bajon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5930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4941-7D7D-557C-0B0F-51FD77CF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62" y="55032"/>
            <a:ext cx="9351075" cy="1507067"/>
          </a:xfrm>
        </p:spPr>
        <p:txBody>
          <a:bodyPr/>
          <a:lstStyle/>
          <a:p>
            <a:r>
              <a:rPr lang="en-US" dirty="0"/>
              <a:t>Booster Power Supply Upgrades</a:t>
            </a:r>
            <a:br>
              <a:rPr lang="en-US" dirty="0"/>
            </a:br>
            <a:r>
              <a:rPr lang="en-US" sz="2000" dirty="0">
                <a:solidFill>
                  <a:srgbClr val="FF0000"/>
                </a:solidFill>
              </a:rPr>
              <a:t>Funding not presently available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blue machine with buttons and wires&#10;&#10;Description automatically generated">
            <a:extLst>
              <a:ext uri="{FF2B5EF4-FFF2-40B4-BE49-F238E27FC236}">
                <a16:creationId xmlns:a16="http://schemas.microsoft.com/office/drawing/2014/main" id="{CB113450-F266-A1DD-542E-024E7FDD6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7780" y="3046419"/>
            <a:ext cx="5295899" cy="2327264"/>
          </a:xfrm>
          <a:prstGeom prst="rect">
            <a:avLst/>
          </a:prstGeom>
        </p:spPr>
      </p:pic>
      <p:pic>
        <p:nvPicPr>
          <p:cNvPr id="6" name="Picture 5" descr="A blue machine with a piece of paper on it&#10;&#10;Description automatically generated">
            <a:extLst>
              <a:ext uri="{FF2B5EF4-FFF2-40B4-BE49-F238E27FC236}">
                <a16:creationId xmlns:a16="http://schemas.microsoft.com/office/drawing/2014/main" id="{D9EC39E5-30F9-5E02-2B23-428541A1D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021" y="3046419"/>
            <a:ext cx="5295898" cy="2327263"/>
          </a:xfrm>
          <a:prstGeom prst="rect">
            <a:avLst/>
          </a:prstGeom>
        </p:spPr>
      </p:pic>
      <p:pic>
        <p:nvPicPr>
          <p:cNvPr id="8" name="Picture 7" descr="A blue metal box with many different stickers&#10;&#10;Description automatically generated">
            <a:extLst>
              <a:ext uri="{FF2B5EF4-FFF2-40B4-BE49-F238E27FC236}">
                <a16:creationId xmlns:a16="http://schemas.microsoft.com/office/drawing/2014/main" id="{C13D9184-E049-315A-E7FA-1F253EC2E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457" y="3046417"/>
            <a:ext cx="5295900" cy="2327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18A269-E080-7743-42A7-6FC3241D1651}"/>
              </a:ext>
            </a:extLst>
          </p:cNvPr>
          <p:cNvSpPr txBox="1"/>
          <p:nvPr/>
        </p:nvSpPr>
        <p:spPr>
          <a:xfrm>
            <a:off x="8047981" y="1579293"/>
            <a:ext cx="3745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Booster Horizontal and Vertical Quad Power supplies  in 930UEB, Estimated Cost: $500K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9A5E8-019F-4994-7CBC-ED16B074D571}"/>
              </a:ext>
            </a:extLst>
          </p:cNvPr>
          <p:cNvSpPr txBox="1"/>
          <p:nvPr/>
        </p:nvSpPr>
        <p:spPr>
          <a:xfrm>
            <a:off x="8047981" y="3086360"/>
            <a:ext cx="3570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Booster Horizontal and Vertical </a:t>
            </a:r>
            <a:r>
              <a:rPr lang="en-US" dirty="0" err="1"/>
              <a:t>Sextupole</a:t>
            </a:r>
            <a:r>
              <a:rPr lang="en-US" dirty="0"/>
              <a:t> Power Supplies in 930UEB,</a:t>
            </a:r>
          </a:p>
          <a:p>
            <a:r>
              <a:rPr lang="en-US" dirty="0"/>
              <a:t>Estimated Cost: $400K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329DA-2B7F-979B-CA64-56443B41074F}"/>
              </a:ext>
            </a:extLst>
          </p:cNvPr>
          <p:cNvSpPr txBox="1"/>
          <p:nvPr/>
        </p:nvSpPr>
        <p:spPr>
          <a:xfrm>
            <a:off x="8497563" y="6495191"/>
            <a:ext cx="369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  <a:r>
              <a:rPr lang="en-US" sz="1400" dirty="0" err="1"/>
              <a:t>Ioannis</a:t>
            </a:r>
            <a:r>
              <a:rPr lang="en-US" sz="1400" dirty="0"/>
              <a:t> </a:t>
            </a:r>
            <a:r>
              <a:rPr lang="en-US" sz="1400" dirty="0" err="1"/>
              <a:t>Marneris</a:t>
            </a:r>
            <a:r>
              <a:rPr lang="en-US" sz="1400" dirty="0"/>
              <a:t>, Ed </a:t>
            </a:r>
            <a:r>
              <a:rPr lang="en-US" sz="1400" dirty="0" err="1"/>
              <a:t>Bajon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8762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3726B-54A4-7F81-CC23-ADAC483C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153845"/>
            <a:ext cx="11451771" cy="1507067"/>
          </a:xfrm>
        </p:spPr>
        <p:txBody>
          <a:bodyPr/>
          <a:lstStyle/>
          <a:p>
            <a:pPr algn="ctr"/>
            <a:r>
              <a:rPr lang="en-US" dirty="0"/>
              <a:t>AGS – Siemens Main Magnet Power Supply Cycloconverter</a:t>
            </a:r>
          </a:p>
        </p:txBody>
      </p:sp>
      <p:pic>
        <p:nvPicPr>
          <p:cNvPr id="4" name="Picture 3" descr="A blue lockers with papers and magnets&#10;&#10;Description automatically generated">
            <a:extLst>
              <a:ext uri="{FF2B5EF4-FFF2-40B4-BE49-F238E27FC236}">
                <a16:creationId xmlns:a16="http://schemas.microsoft.com/office/drawing/2014/main" id="{CDF0ED54-0CAD-7ADC-F884-63D2546C0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758" r="29858" b="377"/>
          <a:stretch/>
        </p:blipFill>
        <p:spPr>
          <a:xfrm>
            <a:off x="151112" y="1729424"/>
            <a:ext cx="2933051" cy="2878358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FEF104A5-60B2-7C78-31F1-2940B41ED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278" b="1091"/>
          <a:stretch/>
        </p:blipFill>
        <p:spPr>
          <a:xfrm>
            <a:off x="3078524" y="1752772"/>
            <a:ext cx="3377931" cy="2230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77248-6A68-4D93-79BF-137A3FEA8985}"/>
              </a:ext>
            </a:extLst>
          </p:cNvPr>
          <p:cNvSpPr txBox="1"/>
          <p:nvPr/>
        </p:nvSpPr>
        <p:spPr>
          <a:xfrm>
            <a:off x="364237" y="5424860"/>
            <a:ext cx="5915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Siemens Cycloconverter upgrade, Estimate cost to </a:t>
            </a:r>
          </a:p>
          <a:p>
            <a:r>
              <a:rPr lang="en-US" dirty="0"/>
              <a:t>Replace,  $5 Million Total</a:t>
            </a:r>
          </a:p>
        </p:txBody>
      </p:sp>
      <p:pic>
        <p:nvPicPr>
          <p:cNvPr id="5" name="Picture 4" descr="A building with a roof&#10;&#10;Description automatically generated with medium confidence">
            <a:extLst>
              <a:ext uri="{FF2B5EF4-FFF2-40B4-BE49-F238E27FC236}">
                <a16:creationId xmlns:a16="http://schemas.microsoft.com/office/drawing/2014/main" id="{27282F51-8951-1DDE-D8BC-BA6EFE816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t="6035" r="33785" b="2170"/>
          <a:stretch/>
        </p:blipFill>
        <p:spPr>
          <a:xfrm rot="5400000">
            <a:off x="8025694" y="2314585"/>
            <a:ext cx="3890072" cy="2766446"/>
          </a:xfrm>
          <a:prstGeom prst="rect">
            <a:avLst/>
          </a:prstGeom>
        </p:spPr>
      </p:pic>
      <p:pic>
        <p:nvPicPr>
          <p:cNvPr id="9" name="Picture 8" descr="A white sign on a gray wall&#10;&#10;Description automatically generated">
            <a:extLst>
              <a:ext uri="{FF2B5EF4-FFF2-40B4-BE49-F238E27FC236}">
                <a16:creationId xmlns:a16="http://schemas.microsoft.com/office/drawing/2014/main" id="{053B1758-C31E-FE5A-562D-45EFEF7BF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2478" y="3067762"/>
            <a:ext cx="4775056" cy="2098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220863-1670-0416-4EC6-E392AEBCE55D}"/>
              </a:ext>
            </a:extLst>
          </p:cNvPr>
          <p:cNvSpPr txBox="1"/>
          <p:nvPr/>
        </p:nvSpPr>
        <p:spPr>
          <a:xfrm>
            <a:off x="3458624" y="4152009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Control Electronics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1251D-999B-9DDF-F3F6-41DF0AEE2941}"/>
              </a:ext>
            </a:extLst>
          </p:cNvPr>
          <p:cNvSpPr txBox="1"/>
          <p:nvPr/>
        </p:nvSpPr>
        <p:spPr>
          <a:xfrm>
            <a:off x="9507318" y="5642844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Input Transformer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F0C63-D86F-A2D6-8C73-1A80C98E992D}"/>
              </a:ext>
            </a:extLst>
          </p:cNvPr>
          <p:cNvSpPr txBox="1"/>
          <p:nvPr/>
        </p:nvSpPr>
        <p:spPr>
          <a:xfrm>
            <a:off x="8538583" y="6071191"/>
            <a:ext cx="1702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Power Electronics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BE276-4630-8459-E5BB-1DDFDBC26EB0}"/>
              </a:ext>
            </a:extLst>
          </p:cNvPr>
          <p:cNvSpPr txBox="1"/>
          <p:nvPr/>
        </p:nvSpPr>
        <p:spPr>
          <a:xfrm>
            <a:off x="419990" y="6190312"/>
            <a:ext cx="475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$2.5M AIP funding presently available, remaining is presently unfunded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1B816-B221-BF8E-38F8-609522C687EA}"/>
              </a:ext>
            </a:extLst>
          </p:cNvPr>
          <p:cNvSpPr txBox="1"/>
          <p:nvPr/>
        </p:nvSpPr>
        <p:spPr>
          <a:xfrm>
            <a:off x="364237" y="4936407"/>
            <a:ext cx="553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Manufacturer no longer supports the present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309E4-84EC-C935-DCC1-14DCA8801E8B}"/>
              </a:ext>
            </a:extLst>
          </p:cNvPr>
          <p:cNvSpPr txBox="1"/>
          <p:nvPr/>
        </p:nvSpPr>
        <p:spPr>
          <a:xfrm>
            <a:off x="8851542" y="1353135"/>
            <a:ext cx="369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  <a:r>
              <a:rPr lang="en-US" sz="1400" dirty="0" err="1"/>
              <a:t>Ioannis</a:t>
            </a:r>
            <a:r>
              <a:rPr lang="en-US" sz="1400" dirty="0"/>
              <a:t> </a:t>
            </a:r>
            <a:r>
              <a:rPr lang="en-US" sz="1400" dirty="0" err="1"/>
              <a:t>Marneris</a:t>
            </a:r>
            <a:r>
              <a:rPr lang="en-US" sz="1400" dirty="0"/>
              <a:t>, Ed </a:t>
            </a:r>
            <a:r>
              <a:rPr lang="en-US" sz="1400" dirty="0" err="1"/>
              <a:t>Bajon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32142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machine with white buttons and switches&#10;&#10;Description automatically generated">
            <a:extLst>
              <a:ext uri="{FF2B5EF4-FFF2-40B4-BE49-F238E27FC236}">
                <a16:creationId xmlns:a16="http://schemas.microsoft.com/office/drawing/2014/main" id="{9C5080EF-FB21-206D-920D-B6C16CAC8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2606" y="2002196"/>
            <a:ext cx="6492045" cy="2852906"/>
          </a:xfrm>
          <a:prstGeom prst="rect">
            <a:avLst/>
          </a:prstGeom>
        </p:spPr>
      </p:pic>
      <p:pic>
        <p:nvPicPr>
          <p:cNvPr id="6" name="Picture 5" descr="A blue machine with many pieces of paper on it&#10;&#10;Description automatically generated">
            <a:extLst>
              <a:ext uri="{FF2B5EF4-FFF2-40B4-BE49-F238E27FC236}">
                <a16:creationId xmlns:a16="http://schemas.microsoft.com/office/drawing/2014/main" id="{174215ED-BFAD-F8E7-4603-3CFC4CBE2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9178" y="2002371"/>
            <a:ext cx="6492394" cy="2852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9BE50-A763-E9D5-0FB4-71CFE2299BD2}"/>
              </a:ext>
            </a:extLst>
          </p:cNvPr>
          <p:cNvSpPr txBox="1"/>
          <p:nvPr/>
        </p:nvSpPr>
        <p:spPr>
          <a:xfrm>
            <a:off x="966681" y="5567861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Multipole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CFA2E-17A5-C734-9AE5-A6D4E9E1B785}"/>
              </a:ext>
            </a:extLst>
          </p:cNvPr>
          <p:cNvSpPr txBox="1"/>
          <p:nvPr/>
        </p:nvSpPr>
        <p:spPr>
          <a:xfrm>
            <a:off x="4521991" y="5567861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F10 House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228B1-9D43-A6E2-4FC5-385F09E22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582" y="5937193"/>
            <a:ext cx="4517177" cy="8465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1600" dirty="0"/>
              <a:t>Replace two AGS PEI Power supplies Estimated  cost: $200K </a:t>
            </a:r>
          </a:p>
        </p:txBody>
      </p:sp>
      <p:pic>
        <p:nvPicPr>
          <p:cNvPr id="3" name="Picture 2" descr="A blue metal door with white paper on it&#10;&#10;Description automatically generated">
            <a:extLst>
              <a:ext uri="{FF2B5EF4-FFF2-40B4-BE49-F238E27FC236}">
                <a16:creationId xmlns:a16="http://schemas.microsoft.com/office/drawing/2014/main" id="{A2E0D30C-54AF-F03D-2486-F47B8783F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828" y="182627"/>
            <a:ext cx="3814705" cy="24126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C2094AC-C9A0-B425-F8F8-BDDB7099E613}"/>
              </a:ext>
            </a:extLst>
          </p:cNvPr>
          <p:cNvSpPr txBox="1">
            <a:spLocks/>
          </p:cNvSpPr>
          <p:nvPr/>
        </p:nvSpPr>
        <p:spPr>
          <a:xfrm>
            <a:off x="6730880" y="2474260"/>
            <a:ext cx="5230629" cy="881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Replace one AGS Vertical and one Horizontal Quad Power Supply, Estimated cost: $300K</a:t>
            </a:r>
          </a:p>
        </p:txBody>
      </p:sp>
      <p:pic>
        <p:nvPicPr>
          <p:cNvPr id="9" name="Picture 8" descr="A blue box with buttons and switches&#10;&#10;Description automatically generated">
            <a:extLst>
              <a:ext uri="{FF2B5EF4-FFF2-40B4-BE49-F238E27FC236}">
                <a16:creationId xmlns:a16="http://schemas.microsoft.com/office/drawing/2014/main" id="{010549E9-C3CE-D45A-914B-45D54607B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1036" y="4073501"/>
            <a:ext cx="3019800" cy="1485445"/>
          </a:xfrm>
          <a:prstGeom prst="rect">
            <a:avLst/>
          </a:prstGeom>
        </p:spPr>
      </p:pic>
      <p:pic>
        <p:nvPicPr>
          <p:cNvPr id="10" name="Picture 9" descr="A blue metal box with zebra stripes&#10;&#10;Description automatically generated">
            <a:extLst>
              <a:ext uri="{FF2B5EF4-FFF2-40B4-BE49-F238E27FC236}">
                <a16:creationId xmlns:a16="http://schemas.microsoft.com/office/drawing/2014/main" id="{E78E93AF-9245-EC3F-997C-474711FFCD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8303" y="4036060"/>
            <a:ext cx="3019798" cy="15603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C4F8EBC-DB65-D85A-B1F2-68F64A08945D}"/>
              </a:ext>
            </a:extLst>
          </p:cNvPr>
          <p:cNvSpPr txBox="1">
            <a:spLocks/>
          </p:cNvSpPr>
          <p:nvPr/>
        </p:nvSpPr>
        <p:spPr>
          <a:xfrm>
            <a:off x="6730880" y="6217475"/>
            <a:ext cx="5264687" cy="68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/>
              <a:t>Replace one AGS Vertical and one AGS Horizontal </a:t>
            </a:r>
            <a:r>
              <a:rPr lang="en-US" sz="1600" dirty="0" err="1"/>
              <a:t>Sextupole</a:t>
            </a:r>
            <a:r>
              <a:rPr lang="en-US" sz="1600" dirty="0"/>
              <a:t> Power Supply, Estimated cost: $300K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8EF468-ACDA-A7F3-A015-9C34C7695154}"/>
              </a:ext>
            </a:extLst>
          </p:cNvPr>
          <p:cNvSpPr txBox="1">
            <a:spLocks/>
          </p:cNvSpPr>
          <p:nvPr/>
        </p:nvSpPr>
        <p:spPr>
          <a:xfrm>
            <a:off x="750204" y="73604"/>
            <a:ext cx="6066777" cy="9887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AGS Power Supply Upgrades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Funding not presently available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08B0A-0D7C-AC36-FC5C-97E9FA6EB636}"/>
              </a:ext>
            </a:extLst>
          </p:cNvPr>
          <p:cNvSpPr txBox="1"/>
          <p:nvPr/>
        </p:nvSpPr>
        <p:spPr>
          <a:xfrm>
            <a:off x="196433" y="6608032"/>
            <a:ext cx="369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  <a:r>
              <a:rPr lang="en-US" sz="1400" dirty="0" err="1"/>
              <a:t>Ioannis</a:t>
            </a:r>
            <a:r>
              <a:rPr lang="en-US" sz="1400" dirty="0"/>
              <a:t> </a:t>
            </a:r>
            <a:r>
              <a:rPr lang="en-US" sz="1400" dirty="0" err="1"/>
              <a:t>Marneris</a:t>
            </a:r>
            <a:r>
              <a:rPr lang="en-US" sz="1400" dirty="0"/>
              <a:t>, Ed </a:t>
            </a:r>
            <a:r>
              <a:rPr lang="en-US" sz="1400" dirty="0" err="1"/>
              <a:t>Bajon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5817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012D-9069-96C7-4950-450BA294E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55CCF-9760-ED8B-8192-82C3756DD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65" y="1534887"/>
            <a:ext cx="11802035" cy="449792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Linac, booster and AGS IRR/ARR preparations are in progress, including identification of required upgrades/changes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spreadsheet list is being maintained to identify and prioritize injector systems that need to be upgraded in order to support EIC for decades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Capital equipment funding is available now for some system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AIP funding for the next many years to be allocated to </a:t>
            </a:r>
            <a:r>
              <a:rPr lang="en-US" dirty="0" err="1"/>
              <a:t>cryo</a:t>
            </a:r>
            <a:r>
              <a:rPr lang="en-US" dirty="0"/>
              <a:t> system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Significant additional funding is required to complete the bldg. 912 </a:t>
            </a:r>
            <a:r>
              <a:rPr lang="en-US" dirty="0" err="1"/>
              <a:t>cryo</a:t>
            </a:r>
            <a:r>
              <a:rPr lang="en-US" dirty="0"/>
              <a:t> plant upgrade required for EIC RF cavity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$35M funding is needed for the booster main magnet power supply upgrade.  This is critically important for EIC in order to limit disturbances on the power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Funding for upgrades is very limited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Funding sources for important upgrades need to be identified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84DF0-A8AE-F347-5530-77419D2BC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208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4813"/>
            <a:ext cx="11049000" cy="783737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224536" y="1438236"/>
            <a:ext cx="27597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Aside from RHIC, Injectors are also used for application programs: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Linac/BLIP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isotope production</a:t>
            </a:r>
            <a:br>
              <a:rPr lang="en-US" sz="600" dirty="0">
                <a:solidFill>
                  <a:srgbClr val="0432FF"/>
                </a:solidFill>
              </a:rPr>
            </a:br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Booster/NSRL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space radiation studies</a:t>
            </a:r>
            <a:endParaRPr lang="en-US" sz="600" dirty="0">
              <a:solidFill>
                <a:srgbClr val="0432FF"/>
              </a:solidFill>
            </a:endParaRPr>
          </a:p>
          <a:p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Tandem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R&amp;D for future facilities</a:t>
            </a:r>
            <a:br>
              <a:rPr lang="en-US" dirty="0"/>
            </a:br>
            <a:r>
              <a:rPr lang="en-US" dirty="0"/>
              <a:t>and application </a:t>
            </a:r>
            <a:br>
              <a:rPr lang="en-US" dirty="0"/>
            </a:br>
            <a:r>
              <a:rPr lang="en-US" sz="1400" dirty="0">
                <a:solidFill>
                  <a:srgbClr val="0432FF"/>
                </a:solidFill>
              </a:rPr>
              <a:t>sources, cooling, pol. beams, …</a:t>
            </a:r>
            <a:r>
              <a:rPr lang="en-US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300" y="983984"/>
            <a:ext cx="9207700" cy="58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4813"/>
            <a:ext cx="11049000" cy="783737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90FA1-2D75-0E49-ACC0-230A9E546D60}"/>
              </a:ext>
            </a:extLst>
          </p:cNvPr>
          <p:cNvSpPr txBox="1"/>
          <p:nvPr/>
        </p:nvSpPr>
        <p:spPr>
          <a:xfrm>
            <a:off x="224536" y="1438236"/>
            <a:ext cx="27597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Aside from RHIC, Injectors are also used for application programs: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-</a:t>
            </a:r>
            <a:r>
              <a:rPr lang="en-US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Linac/BLIP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isotope production</a:t>
            </a:r>
            <a:br>
              <a:rPr lang="en-US" sz="600" dirty="0">
                <a:solidFill>
                  <a:srgbClr val="0432FF"/>
                </a:solidFill>
              </a:rPr>
            </a:br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Booster/NSRL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space radiation studies</a:t>
            </a:r>
            <a:endParaRPr lang="en-US" sz="600" dirty="0">
              <a:solidFill>
                <a:srgbClr val="0432FF"/>
              </a:solidFill>
            </a:endParaRPr>
          </a:p>
          <a:p>
            <a:br>
              <a:rPr lang="en-US" sz="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- Tandem for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industrial/academic users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R&amp;D for future facilities</a:t>
            </a:r>
            <a:br>
              <a:rPr lang="en-US" dirty="0"/>
            </a:br>
            <a:r>
              <a:rPr lang="en-US" dirty="0"/>
              <a:t>and application </a:t>
            </a:r>
            <a:br>
              <a:rPr lang="en-US" dirty="0"/>
            </a:br>
            <a:r>
              <a:rPr lang="en-US" sz="1400" dirty="0">
                <a:solidFill>
                  <a:srgbClr val="0432FF"/>
                </a:solidFill>
              </a:rPr>
              <a:t>sources, cooling, pol. beams, …</a:t>
            </a:r>
            <a:r>
              <a:rPr lang="en-US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300" y="983984"/>
            <a:ext cx="9207700" cy="589868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25FDB87-8417-A96C-B2E7-170769FA0667}"/>
              </a:ext>
            </a:extLst>
          </p:cNvPr>
          <p:cNvSpPr/>
          <p:nvPr/>
        </p:nvSpPr>
        <p:spPr>
          <a:xfrm>
            <a:off x="3010422" y="3339896"/>
            <a:ext cx="9131474" cy="3519814"/>
          </a:xfrm>
          <a:custGeom>
            <a:avLst/>
            <a:gdLst>
              <a:gd name="connsiteX0" fmla="*/ 4860098 w 9131474"/>
              <a:gd name="connsiteY0" fmla="*/ 3369502 h 3519814"/>
              <a:gd name="connsiteX1" fmla="*/ 5123145 w 9131474"/>
              <a:gd name="connsiteY1" fmla="*/ 3419606 h 3519814"/>
              <a:gd name="connsiteX2" fmla="*/ 5511452 w 9131474"/>
              <a:gd name="connsiteY2" fmla="*/ 3407080 h 3519814"/>
              <a:gd name="connsiteX3" fmla="*/ 5862180 w 9131474"/>
              <a:gd name="connsiteY3" fmla="*/ 3419606 h 3519814"/>
              <a:gd name="connsiteX4" fmla="*/ 5937337 w 9131474"/>
              <a:gd name="connsiteY4" fmla="*/ 3444658 h 3519814"/>
              <a:gd name="connsiteX5" fmla="*/ 5974915 w 9131474"/>
              <a:gd name="connsiteY5" fmla="*/ 3457184 h 3519814"/>
              <a:gd name="connsiteX6" fmla="*/ 6087649 w 9131474"/>
              <a:gd name="connsiteY6" fmla="*/ 3507288 h 3519814"/>
              <a:gd name="connsiteX7" fmla="*/ 7903923 w 9131474"/>
              <a:gd name="connsiteY7" fmla="*/ 3519814 h 3519814"/>
              <a:gd name="connsiteX8" fmla="*/ 8029183 w 9131474"/>
              <a:gd name="connsiteY8" fmla="*/ 3507288 h 3519814"/>
              <a:gd name="connsiteX9" fmla="*/ 8141917 w 9131474"/>
              <a:gd name="connsiteY9" fmla="*/ 3494762 h 3519814"/>
              <a:gd name="connsiteX10" fmla="*/ 8455068 w 9131474"/>
              <a:gd name="connsiteY10" fmla="*/ 3469710 h 3519814"/>
              <a:gd name="connsiteX11" fmla="*/ 8780745 w 9131474"/>
              <a:gd name="connsiteY11" fmla="*/ 3482236 h 3519814"/>
              <a:gd name="connsiteX12" fmla="*/ 8818323 w 9131474"/>
              <a:gd name="connsiteY12" fmla="*/ 3494762 h 3519814"/>
              <a:gd name="connsiteX13" fmla="*/ 9031265 w 9131474"/>
              <a:gd name="connsiteY13" fmla="*/ 3482236 h 3519814"/>
              <a:gd name="connsiteX14" fmla="*/ 9106421 w 9131474"/>
              <a:gd name="connsiteY14" fmla="*/ 3444658 h 3519814"/>
              <a:gd name="connsiteX15" fmla="*/ 9131474 w 9131474"/>
              <a:gd name="connsiteY15" fmla="*/ 3369502 h 3519814"/>
              <a:gd name="connsiteX16" fmla="*/ 9118948 w 9131474"/>
              <a:gd name="connsiteY16" fmla="*/ 3281819 h 3519814"/>
              <a:gd name="connsiteX17" fmla="*/ 9081369 w 9131474"/>
              <a:gd name="connsiteY17" fmla="*/ 3144033 h 3519814"/>
              <a:gd name="connsiteX18" fmla="*/ 9068843 w 9131474"/>
              <a:gd name="connsiteY18" fmla="*/ 3031299 h 3519814"/>
              <a:gd name="connsiteX19" fmla="*/ 9043791 w 9131474"/>
              <a:gd name="connsiteY19" fmla="*/ 2956143 h 3519814"/>
              <a:gd name="connsiteX20" fmla="*/ 9006213 w 9131474"/>
              <a:gd name="connsiteY20" fmla="*/ 2931091 h 3519814"/>
              <a:gd name="connsiteX21" fmla="*/ 8968635 w 9131474"/>
              <a:gd name="connsiteY21" fmla="*/ 2893513 h 3519814"/>
              <a:gd name="connsiteX22" fmla="*/ 8931057 w 9131474"/>
              <a:gd name="connsiteY22" fmla="*/ 2880987 h 3519814"/>
              <a:gd name="connsiteX23" fmla="*/ 8855901 w 9131474"/>
              <a:gd name="connsiteY23" fmla="*/ 2830883 h 3519814"/>
              <a:gd name="connsiteX24" fmla="*/ 8780745 w 9131474"/>
              <a:gd name="connsiteY24" fmla="*/ 2805830 h 3519814"/>
              <a:gd name="connsiteX25" fmla="*/ 8743167 w 9131474"/>
              <a:gd name="connsiteY25" fmla="*/ 2793304 h 3519814"/>
              <a:gd name="connsiteX26" fmla="*/ 8705589 w 9131474"/>
              <a:gd name="connsiteY26" fmla="*/ 2768252 h 3519814"/>
              <a:gd name="connsiteX27" fmla="*/ 8630432 w 9131474"/>
              <a:gd name="connsiteY27" fmla="*/ 2743200 h 3519814"/>
              <a:gd name="connsiteX28" fmla="*/ 8592854 w 9131474"/>
              <a:gd name="connsiteY28" fmla="*/ 2730674 h 3519814"/>
              <a:gd name="connsiteX29" fmla="*/ 8480120 w 9131474"/>
              <a:gd name="connsiteY29" fmla="*/ 2693096 h 3519814"/>
              <a:gd name="connsiteX30" fmla="*/ 8442542 w 9131474"/>
              <a:gd name="connsiteY30" fmla="*/ 2680570 h 3519814"/>
              <a:gd name="connsiteX31" fmla="*/ 8404964 w 9131474"/>
              <a:gd name="connsiteY31" fmla="*/ 2668044 h 3519814"/>
              <a:gd name="connsiteX32" fmla="*/ 8292230 w 9131474"/>
              <a:gd name="connsiteY32" fmla="*/ 2655518 h 3519814"/>
              <a:gd name="connsiteX33" fmla="*/ 8066761 w 9131474"/>
              <a:gd name="connsiteY33" fmla="*/ 2617940 h 3519814"/>
              <a:gd name="connsiteX34" fmla="*/ 7565720 w 9131474"/>
              <a:gd name="connsiteY34" fmla="*/ 2605414 h 3519814"/>
              <a:gd name="connsiteX35" fmla="*/ 7528142 w 9131474"/>
              <a:gd name="connsiteY35" fmla="*/ 2592888 h 3519814"/>
              <a:gd name="connsiteX36" fmla="*/ 7490564 w 9131474"/>
              <a:gd name="connsiteY36" fmla="*/ 2605414 h 3519814"/>
              <a:gd name="connsiteX37" fmla="*/ 7440460 w 9131474"/>
              <a:gd name="connsiteY37" fmla="*/ 2617940 h 3519814"/>
              <a:gd name="connsiteX38" fmla="*/ 7377830 w 9131474"/>
              <a:gd name="connsiteY38" fmla="*/ 2642992 h 3519814"/>
              <a:gd name="connsiteX39" fmla="*/ 7327726 w 9131474"/>
              <a:gd name="connsiteY39" fmla="*/ 2655518 h 3519814"/>
              <a:gd name="connsiteX40" fmla="*/ 7277621 w 9131474"/>
              <a:gd name="connsiteY40" fmla="*/ 2680570 h 3519814"/>
              <a:gd name="connsiteX41" fmla="*/ 7177413 w 9131474"/>
              <a:gd name="connsiteY41" fmla="*/ 2705622 h 3519814"/>
              <a:gd name="connsiteX42" fmla="*/ 7127309 w 9131474"/>
              <a:gd name="connsiteY42" fmla="*/ 2718148 h 3519814"/>
              <a:gd name="connsiteX43" fmla="*/ 7052153 w 9131474"/>
              <a:gd name="connsiteY43" fmla="*/ 2730674 h 3519814"/>
              <a:gd name="connsiteX44" fmla="*/ 6951945 w 9131474"/>
              <a:gd name="connsiteY44" fmla="*/ 2755726 h 3519814"/>
              <a:gd name="connsiteX45" fmla="*/ 6901841 w 9131474"/>
              <a:gd name="connsiteY45" fmla="*/ 2780778 h 3519814"/>
              <a:gd name="connsiteX46" fmla="*/ 6739002 w 9131474"/>
              <a:gd name="connsiteY46" fmla="*/ 2793304 h 3519814"/>
              <a:gd name="connsiteX47" fmla="*/ 6338169 w 9131474"/>
              <a:gd name="connsiteY47" fmla="*/ 2793304 h 3519814"/>
              <a:gd name="connsiteX48" fmla="*/ 6263013 w 9131474"/>
              <a:gd name="connsiteY48" fmla="*/ 2780778 h 3519814"/>
              <a:gd name="connsiteX49" fmla="*/ 6025019 w 9131474"/>
              <a:gd name="connsiteY49" fmla="*/ 2768252 h 3519814"/>
              <a:gd name="connsiteX50" fmla="*/ 5937337 w 9131474"/>
              <a:gd name="connsiteY50" fmla="*/ 2743200 h 3519814"/>
              <a:gd name="connsiteX51" fmla="*/ 5887232 w 9131474"/>
              <a:gd name="connsiteY51" fmla="*/ 2718148 h 3519814"/>
              <a:gd name="connsiteX52" fmla="*/ 5523978 w 9131474"/>
              <a:gd name="connsiteY52" fmla="*/ 2705622 h 3519814"/>
              <a:gd name="connsiteX53" fmla="*/ 5448821 w 9131474"/>
              <a:gd name="connsiteY53" fmla="*/ 2693096 h 3519814"/>
              <a:gd name="connsiteX54" fmla="*/ 5348613 w 9131474"/>
              <a:gd name="connsiteY54" fmla="*/ 2680570 h 3519814"/>
              <a:gd name="connsiteX55" fmla="*/ 5311035 w 9131474"/>
              <a:gd name="connsiteY55" fmla="*/ 2668044 h 3519814"/>
              <a:gd name="connsiteX56" fmla="*/ 5260931 w 9131474"/>
              <a:gd name="connsiteY56" fmla="*/ 2655518 h 3519814"/>
              <a:gd name="connsiteX57" fmla="*/ 5185775 w 9131474"/>
              <a:gd name="connsiteY57" fmla="*/ 2642992 h 3519814"/>
              <a:gd name="connsiteX58" fmla="*/ 5073041 w 9131474"/>
              <a:gd name="connsiteY58" fmla="*/ 2617940 h 3519814"/>
              <a:gd name="connsiteX59" fmla="*/ 5010411 w 9131474"/>
              <a:gd name="connsiteY59" fmla="*/ 2605414 h 3519814"/>
              <a:gd name="connsiteX60" fmla="*/ 4935254 w 9131474"/>
              <a:gd name="connsiteY60" fmla="*/ 2580362 h 3519814"/>
              <a:gd name="connsiteX61" fmla="*/ 4860098 w 9131474"/>
              <a:gd name="connsiteY61" fmla="*/ 2542784 h 3519814"/>
              <a:gd name="connsiteX62" fmla="*/ 4797468 w 9131474"/>
              <a:gd name="connsiteY62" fmla="*/ 2467628 h 3519814"/>
              <a:gd name="connsiteX63" fmla="*/ 4784942 w 9131474"/>
              <a:gd name="connsiteY63" fmla="*/ 2430050 h 3519814"/>
              <a:gd name="connsiteX64" fmla="*/ 4797468 w 9131474"/>
              <a:gd name="connsiteY64" fmla="*/ 2367419 h 3519814"/>
              <a:gd name="connsiteX65" fmla="*/ 4985358 w 9131474"/>
              <a:gd name="connsiteY65" fmla="*/ 2317315 h 3519814"/>
              <a:gd name="connsiteX66" fmla="*/ 5085567 w 9131474"/>
              <a:gd name="connsiteY66" fmla="*/ 2304789 h 3519814"/>
              <a:gd name="connsiteX67" fmla="*/ 5160723 w 9131474"/>
              <a:gd name="connsiteY67" fmla="*/ 2279737 h 3519814"/>
              <a:gd name="connsiteX68" fmla="*/ 5198301 w 9131474"/>
              <a:gd name="connsiteY68" fmla="*/ 2267211 h 3519814"/>
              <a:gd name="connsiteX69" fmla="*/ 5235879 w 9131474"/>
              <a:gd name="connsiteY69" fmla="*/ 2242159 h 3519814"/>
              <a:gd name="connsiteX70" fmla="*/ 5260931 w 9131474"/>
              <a:gd name="connsiteY70" fmla="*/ 2204581 h 3519814"/>
              <a:gd name="connsiteX71" fmla="*/ 5298509 w 9131474"/>
              <a:gd name="connsiteY71" fmla="*/ 2179529 h 3519814"/>
              <a:gd name="connsiteX72" fmla="*/ 5336087 w 9131474"/>
              <a:gd name="connsiteY72" fmla="*/ 2141951 h 3519814"/>
              <a:gd name="connsiteX73" fmla="*/ 5373665 w 9131474"/>
              <a:gd name="connsiteY73" fmla="*/ 2116899 h 3519814"/>
              <a:gd name="connsiteX74" fmla="*/ 5411243 w 9131474"/>
              <a:gd name="connsiteY74" fmla="*/ 2079321 h 3519814"/>
              <a:gd name="connsiteX75" fmla="*/ 5448821 w 9131474"/>
              <a:gd name="connsiteY75" fmla="*/ 2054269 h 3519814"/>
              <a:gd name="connsiteX76" fmla="*/ 5473874 w 9131474"/>
              <a:gd name="connsiteY76" fmla="*/ 2029217 h 3519814"/>
              <a:gd name="connsiteX77" fmla="*/ 5549030 w 9131474"/>
              <a:gd name="connsiteY77" fmla="*/ 2004165 h 3519814"/>
              <a:gd name="connsiteX78" fmla="*/ 5649238 w 9131474"/>
              <a:gd name="connsiteY78" fmla="*/ 1941535 h 3519814"/>
              <a:gd name="connsiteX79" fmla="*/ 5686816 w 9131474"/>
              <a:gd name="connsiteY79" fmla="*/ 1916483 h 3519814"/>
              <a:gd name="connsiteX80" fmla="*/ 5736920 w 9131474"/>
              <a:gd name="connsiteY80" fmla="*/ 1891430 h 3519814"/>
              <a:gd name="connsiteX81" fmla="*/ 5849654 w 9131474"/>
              <a:gd name="connsiteY81" fmla="*/ 1816274 h 3519814"/>
              <a:gd name="connsiteX82" fmla="*/ 5949863 w 9131474"/>
              <a:gd name="connsiteY82" fmla="*/ 1778696 h 3519814"/>
              <a:gd name="connsiteX83" fmla="*/ 5987441 w 9131474"/>
              <a:gd name="connsiteY83" fmla="*/ 1753644 h 3519814"/>
              <a:gd name="connsiteX84" fmla="*/ 6037545 w 9131474"/>
              <a:gd name="connsiteY84" fmla="*/ 1728592 h 3519814"/>
              <a:gd name="connsiteX85" fmla="*/ 6150279 w 9131474"/>
              <a:gd name="connsiteY85" fmla="*/ 1640910 h 3519814"/>
              <a:gd name="connsiteX86" fmla="*/ 6225435 w 9131474"/>
              <a:gd name="connsiteY86" fmla="*/ 1565754 h 3519814"/>
              <a:gd name="connsiteX87" fmla="*/ 6300591 w 9131474"/>
              <a:gd name="connsiteY87" fmla="*/ 1503124 h 3519814"/>
              <a:gd name="connsiteX88" fmla="*/ 6325643 w 9131474"/>
              <a:gd name="connsiteY88" fmla="*/ 1465546 h 3519814"/>
              <a:gd name="connsiteX89" fmla="*/ 6350695 w 9131474"/>
              <a:gd name="connsiteY89" fmla="*/ 1440493 h 3519814"/>
              <a:gd name="connsiteX90" fmla="*/ 6400800 w 9131474"/>
              <a:gd name="connsiteY90" fmla="*/ 1365337 h 3519814"/>
              <a:gd name="connsiteX91" fmla="*/ 6425852 w 9131474"/>
              <a:gd name="connsiteY91" fmla="*/ 1327759 h 3519814"/>
              <a:gd name="connsiteX92" fmla="*/ 6450904 w 9131474"/>
              <a:gd name="connsiteY92" fmla="*/ 1290181 h 3519814"/>
              <a:gd name="connsiteX93" fmla="*/ 6501008 w 9131474"/>
              <a:gd name="connsiteY93" fmla="*/ 1202499 h 3519814"/>
              <a:gd name="connsiteX94" fmla="*/ 6538586 w 9131474"/>
              <a:gd name="connsiteY94" fmla="*/ 1164921 h 3519814"/>
              <a:gd name="connsiteX95" fmla="*/ 6563638 w 9131474"/>
              <a:gd name="connsiteY95" fmla="*/ 914400 h 3519814"/>
              <a:gd name="connsiteX96" fmla="*/ 6576164 w 9131474"/>
              <a:gd name="connsiteY96" fmla="*/ 839244 h 3519814"/>
              <a:gd name="connsiteX97" fmla="*/ 6551112 w 9131474"/>
              <a:gd name="connsiteY97" fmla="*/ 676406 h 3519814"/>
              <a:gd name="connsiteX98" fmla="*/ 6538586 w 9131474"/>
              <a:gd name="connsiteY98" fmla="*/ 638828 h 3519814"/>
              <a:gd name="connsiteX99" fmla="*/ 6463430 w 9131474"/>
              <a:gd name="connsiteY99" fmla="*/ 563672 h 3519814"/>
              <a:gd name="connsiteX100" fmla="*/ 6438378 w 9131474"/>
              <a:gd name="connsiteY100" fmla="*/ 538619 h 3519814"/>
              <a:gd name="connsiteX101" fmla="*/ 6363221 w 9131474"/>
              <a:gd name="connsiteY101" fmla="*/ 488515 h 3519814"/>
              <a:gd name="connsiteX102" fmla="*/ 6325643 w 9131474"/>
              <a:gd name="connsiteY102" fmla="*/ 463463 h 3519814"/>
              <a:gd name="connsiteX103" fmla="*/ 6237961 w 9131474"/>
              <a:gd name="connsiteY103" fmla="*/ 400833 h 3519814"/>
              <a:gd name="connsiteX104" fmla="*/ 6187857 w 9131474"/>
              <a:gd name="connsiteY104" fmla="*/ 375781 h 3519814"/>
              <a:gd name="connsiteX105" fmla="*/ 5987441 w 9131474"/>
              <a:gd name="connsiteY105" fmla="*/ 250521 h 3519814"/>
              <a:gd name="connsiteX106" fmla="*/ 5887232 w 9131474"/>
              <a:gd name="connsiteY106" fmla="*/ 200417 h 3519814"/>
              <a:gd name="connsiteX107" fmla="*/ 5812076 w 9131474"/>
              <a:gd name="connsiteY107" fmla="*/ 187891 h 3519814"/>
              <a:gd name="connsiteX108" fmla="*/ 5736920 w 9131474"/>
              <a:gd name="connsiteY108" fmla="*/ 162839 h 3519814"/>
              <a:gd name="connsiteX109" fmla="*/ 5661764 w 9131474"/>
              <a:gd name="connsiteY109" fmla="*/ 137787 h 3519814"/>
              <a:gd name="connsiteX110" fmla="*/ 5624186 w 9131474"/>
              <a:gd name="connsiteY110" fmla="*/ 125261 h 3519814"/>
              <a:gd name="connsiteX111" fmla="*/ 5574082 w 9131474"/>
              <a:gd name="connsiteY111" fmla="*/ 100209 h 3519814"/>
              <a:gd name="connsiteX112" fmla="*/ 5348613 w 9131474"/>
              <a:gd name="connsiteY112" fmla="*/ 87683 h 3519814"/>
              <a:gd name="connsiteX113" fmla="*/ 5235879 w 9131474"/>
              <a:gd name="connsiteY113" fmla="*/ 112735 h 3519814"/>
              <a:gd name="connsiteX114" fmla="*/ 5148197 w 9131474"/>
              <a:gd name="connsiteY114" fmla="*/ 137787 h 3519814"/>
              <a:gd name="connsiteX115" fmla="*/ 4960306 w 9131474"/>
              <a:gd name="connsiteY115" fmla="*/ 150313 h 3519814"/>
              <a:gd name="connsiteX116" fmla="*/ 4196219 w 9131474"/>
              <a:gd name="connsiteY116" fmla="*/ 137787 h 3519814"/>
              <a:gd name="connsiteX117" fmla="*/ 4158641 w 9131474"/>
              <a:gd name="connsiteY117" fmla="*/ 125261 h 3519814"/>
              <a:gd name="connsiteX118" fmla="*/ 3945698 w 9131474"/>
              <a:gd name="connsiteY118" fmla="*/ 112735 h 3519814"/>
              <a:gd name="connsiteX119" fmla="*/ 3720230 w 9131474"/>
              <a:gd name="connsiteY119" fmla="*/ 87683 h 3519814"/>
              <a:gd name="connsiteX120" fmla="*/ 3620021 w 9131474"/>
              <a:gd name="connsiteY120" fmla="*/ 62630 h 3519814"/>
              <a:gd name="connsiteX121" fmla="*/ 3544865 w 9131474"/>
              <a:gd name="connsiteY121" fmla="*/ 37578 h 3519814"/>
              <a:gd name="connsiteX122" fmla="*/ 3369501 w 9131474"/>
              <a:gd name="connsiteY122" fmla="*/ 0 h 3519814"/>
              <a:gd name="connsiteX123" fmla="*/ 3093928 w 9131474"/>
              <a:gd name="connsiteY123" fmla="*/ 12526 h 3519814"/>
              <a:gd name="connsiteX124" fmla="*/ 2981194 w 9131474"/>
              <a:gd name="connsiteY124" fmla="*/ 37578 h 3519814"/>
              <a:gd name="connsiteX125" fmla="*/ 2830882 w 9131474"/>
              <a:gd name="connsiteY125" fmla="*/ 62630 h 3519814"/>
              <a:gd name="connsiteX126" fmla="*/ 2730674 w 9131474"/>
              <a:gd name="connsiteY126" fmla="*/ 87683 h 3519814"/>
              <a:gd name="connsiteX127" fmla="*/ 2605413 w 9131474"/>
              <a:gd name="connsiteY127" fmla="*/ 112735 h 3519814"/>
              <a:gd name="connsiteX128" fmla="*/ 2530257 w 9131474"/>
              <a:gd name="connsiteY128" fmla="*/ 125261 h 3519814"/>
              <a:gd name="connsiteX129" fmla="*/ 2480153 w 9131474"/>
              <a:gd name="connsiteY129" fmla="*/ 137787 h 3519814"/>
              <a:gd name="connsiteX130" fmla="*/ 2342367 w 9131474"/>
              <a:gd name="connsiteY130" fmla="*/ 162839 h 3519814"/>
              <a:gd name="connsiteX131" fmla="*/ 2254685 w 9131474"/>
              <a:gd name="connsiteY131" fmla="*/ 187891 h 3519814"/>
              <a:gd name="connsiteX132" fmla="*/ 2204580 w 9131474"/>
              <a:gd name="connsiteY132" fmla="*/ 200417 h 3519814"/>
              <a:gd name="connsiteX133" fmla="*/ 2167002 w 9131474"/>
              <a:gd name="connsiteY133" fmla="*/ 225469 h 3519814"/>
              <a:gd name="connsiteX134" fmla="*/ 2129424 w 9131474"/>
              <a:gd name="connsiteY134" fmla="*/ 237995 h 3519814"/>
              <a:gd name="connsiteX135" fmla="*/ 1728591 w 9131474"/>
              <a:gd name="connsiteY135" fmla="*/ 225469 h 3519814"/>
              <a:gd name="connsiteX136" fmla="*/ 1515649 w 9131474"/>
              <a:gd name="connsiteY136" fmla="*/ 212943 h 3519814"/>
              <a:gd name="connsiteX137" fmla="*/ 751561 w 9131474"/>
              <a:gd name="connsiteY137" fmla="*/ 200417 h 3519814"/>
              <a:gd name="connsiteX138" fmla="*/ 375780 w 9131474"/>
              <a:gd name="connsiteY138" fmla="*/ 212943 h 3519814"/>
              <a:gd name="connsiteX139" fmla="*/ 275572 w 9131474"/>
              <a:gd name="connsiteY139" fmla="*/ 237995 h 3519814"/>
              <a:gd name="connsiteX140" fmla="*/ 225468 w 9131474"/>
              <a:gd name="connsiteY140" fmla="*/ 263047 h 3519814"/>
              <a:gd name="connsiteX141" fmla="*/ 150312 w 9131474"/>
              <a:gd name="connsiteY141" fmla="*/ 288099 h 3519814"/>
              <a:gd name="connsiteX142" fmla="*/ 87682 w 9131474"/>
              <a:gd name="connsiteY142" fmla="*/ 363255 h 3519814"/>
              <a:gd name="connsiteX143" fmla="*/ 62630 w 9131474"/>
              <a:gd name="connsiteY143" fmla="*/ 438411 h 3519814"/>
              <a:gd name="connsiteX144" fmla="*/ 50104 w 9131474"/>
              <a:gd name="connsiteY144" fmla="*/ 864296 h 3519814"/>
              <a:gd name="connsiteX145" fmla="*/ 37578 w 9131474"/>
              <a:gd name="connsiteY145" fmla="*/ 901874 h 3519814"/>
              <a:gd name="connsiteX146" fmla="*/ 25052 w 9131474"/>
              <a:gd name="connsiteY146" fmla="*/ 951978 h 3519814"/>
              <a:gd name="connsiteX147" fmla="*/ 12526 w 9131474"/>
              <a:gd name="connsiteY147" fmla="*/ 989556 h 3519814"/>
              <a:gd name="connsiteX148" fmla="*/ 0 w 9131474"/>
              <a:gd name="connsiteY148" fmla="*/ 1052187 h 3519814"/>
              <a:gd name="connsiteX149" fmla="*/ 37578 w 9131474"/>
              <a:gd name="connsiteY149" fmla="*/ 1402915 h 3519814"/>
              <a:gd name="connsiteX150" fmla="*/ 50104 w 9131474"/>
              <a:gd name="connsiteY150" fmla="*/ 1440493 h 3519814"/>
              <a:gd name="connsiteX151" fmla="*/ 87682 w 9131474"/>
              <a:gd name="connsiteY151" fmla="*/ 1453019 h 3519814"/>
              <a:gd name="connsiteX152" fmla="*/ 75156 w 9131474"/>
              <a:gd name="connsiteY152" fmla="*/ 1490598 h 3519814"/>
              <a:gd name="connsiteX153" fmla="*/ 150312 w 9131474"/>
              <a:gd name="connsiteY153" fmla="*/ 1553228 h 3519814"/>
              <a:gd name="connsiteX154" fmla="*/ 212942 w 9131474"/>
              <a:gd name="connsiteY154" fmla="*/ 1615858 h 3519814"/>
              <a:gd name="connsiteX155" fmla="*/ 237994 w 9131474"/>
              <a:gd name="connsiteY155" fmla="*/ 1653436 h 3519814"/>
              <a:gd name="connsiteX156" fmla="*/ 275572 w 9131474"/>
              <a:gd name="connsiteY156" fmla="*/ 1691014 h 3519814"/>
              <a:gd name="connsiteX157" fmla="*/ 338202 w 9131474"/>
              <a:gd name="connsiteY157" fmla="*/ 1753644 h 3519814"/>
              <a:gd name="connsiteX158" fmla="*/ 425885 w 9131474"/>
              <a:gd name="connsiteY158" fmla="*/ 1853852 h 3519814"/>
              <a:gd name="connsiteX159" fmla="*/ 463463 w 9131474"/>
              <a:gd name="connsiteY159" fmla="*/ 1891430 h 3519814"/>
              <a:gd name="connsiteX160" fmla="*/ 488515 w 9131474"/>
              <a:gd name="connsiteY160" fmla="*/ 1916483 h 3519814"/>
              <a:gd name="connsiteX161" fmla="*/ 601249 w 9131474"/>
              <a:gd name="connsiteY161" fmla="*/ 1954061 h 3519814"/>
              <a:gd name="connsiteX162" fmla="*/ 638827 w 9131474"/>
              <a:gd name="connsiteY162" fmla="*/ 1966587 h 3519814"/>
              <a:gd name="connsiteX163" fmla="*/ 676405 w 9131474"/>
              <a:gd name="connsiteY163" fmla="*/ 1979113 h 3519814"/>
              <a:gd name="connsiteX164" fmla="*/ 789139 w 9131474"/>
              <a:gd name="connsiteY164" fmla="*/ 2004165 h 3519814"/>
              <a:gd name="connsiteX165" fmla="*/ 876821 w 9131474"/>
              <a:gd name="connsiteY165" fmla="*/ 2016691 h 3519814"/>
              <a:gd name="connsiteX166" fmla="*/ 1077238 w 9131474"/>
              <a:gd name="connsiteY166" fmla="*/ 2041743 h 3519814"/>
              <a:gd name="connsiteX167" fmla="*/ 1152394 w 9131474"/>
              <a:gd name="connsiteY167" fmla="*/ 2091847 h 3519814"/>
              <a:gd name="connsiteX168" fmla="*/ 1227550 w 9131474"/>
              <a:gd name="connsiteY168" fmla="*/ 2154477 h 3519814"/>
              <a:gd name="connsiteX169" fmla="*/ 1252602 w 9131474"/>
              <a:gd name="connsiteY169" fmla="*/ 2192055 h 3519814"/>
              <a:gd name="connsiteX170" fmla="*/ 1290180 w 9131474"/>
              <a:gd name="connsiteY170" fmla="*/ 2204581 h 3519814"/>
              <a:gd name="connsiteX171" fmla="*/ 1365337 w 9131474"/>
              <a:gd name="connsiteY171" fmla="*/ 2254685 h 3519814"/>
              <a:gd name="connsiteX172" fmla="*/ 1478071 w 9131474"/>
              <a:gd name="connsiteY172" fmla="*/ 2292263 h 3519814"/>
              <a:gd name="connsiteX173" fmla="*/ 1515649 w 9131474"/>
              <a:gd name="connsiteY173" fmla="*/ 2304789 h 3519814"/>
              <a:gd name="connsiteX174" fmla="*/ 1866378 w 9131474"/>
              <a:gd name="connsiteY174" fmla="*/ 2292263 h 3519814"/>
              <a:gd name="connsiteX175" fmla="*/ 2041742 w 9131474"/>
              <a:gd name="connsiteY175" fmla="*/ 2279737 h 3519814"/>
              <a:gd name="connsiteX176" fmla="*/ 2505205 w 9131474"/>
              <a:gd name="connsiteY176" fmla="*/ 2292263 h 3519814"/>
              <a:gd name="connsiteX177" fmla="*/ 2642991 w 9131474"/>
              <a:gd name="connsiteY177" fmla="*/ 2329841 h 3519814"/>
              <a:gd name="connsiteX178" fmla="*/ 2680569 w 9131474"/>
              <a:gd name="connsiteY178" fmla="*/ 2342367 h 3519814"/>
              <a:gd name="connsiteX179" fmla="*/ 2718148 w 9131474"/>
              <a:gd name="connsiteY179" fmla="*/ 2367419 h 3519814"/>
              <a:gd name="connsiteX180" fmla="*/ 2743200 w 9131474"/>
              <a:gd name="connsiteY180" fmla="*/ 2392472 h 3519814"/>
              <a:gd name="connsiteX181" fmla="*/ 2793304 w 9131474"/>
              <a:gd name="connsiteY181" fmla="*/ 2404998 h 3519814"/>
              <a:gd name="connsiteX182" fmla="*/ 2830882 w 9131474"/>
              <a:gd name="connsiteY182" fmla="*/ 2430050 h 3519814"/>
              <a:gd name="connsiteX183" fmla="*/ 2918564 w 9131474"/>
              <a:gd name="connsiteY183" fmla="*/ 2455102 h 3519814"/>
              <a:gd name="connsiteX184" fmla="*/ 2968668 w 9131474"/>
              <a:gd name="connsiteY184" fmla="*/ 2480154 h 3519814"/>
              <a:gd name="connsiteX185" fmla="*/ 3043824 w 9131474"/>
              <a:gd name="connsiteY185" fmla="*/ 2492680 h 3519814"/>
              <a:gd name="connsiteX186" fmla="*/ 3118980 w 9131474"/>
              <a:gd name="connsiteY186" fmla="*/ 2517732 h 3519814"/>
              <a:gd name="connsiteX187" fmla="*/ 3156558 w 9131474"/>
              <a:gd name="connsiteY187" fmla="*/ 2530258 h 3519814"/>
              <a:gd name="connsiteX188" fmla="*/ 3206663 w 9131474"/>
              <a:gd name="connsiteY188" fmla="*/ 2555310 h 3519814"/>
              <a:gd name="connsiteX189" fmla="*/ 3294345 w 9131474"/>
              <a:gd name="connsiteY189" fmla="*/ 2605414 h 3519814"/>
              <a:gd name="connsiteX190" fmla="*/ 3369501 w 9131474"/>
              <a:gd name="connsiteY190" fmla="*/ 2668044 h 3519814"/>
              <a:gd name="connsiteX191" fmla="*/ 3407079 w 9131474"/>
              <a:gd name="connsiteY191" fmla="*/ 2680570 h 3519814"/>
              <a:gd name="connsiteX192" fmla="*/ 3532339 w 9131474"/>
              <a:gd name="connsiteY192" fmla="*/ 2768252 h 3519814"/>
              <a:gd name="connsiteX193" fmla="*/ 3569917 w 9131474"/>
              <a:gd name="connsiteY193" fmla="*/ 2780778 h 3519814"/>
              <a:gd name="connsiteX194" fmla="*/ 3645074 w 9131474"/>
              <a:gd name="connsiteY194" fmla="*/ 2830883 h 3519814"/>
              <a:gd name="connsiteX195" fmla="*/ 3682652 w 9131474"/>
              <a:gd name="connsiteY195" fmla="*/ 2855935 h 3519814"/>
              <a:gd name="connsiteX196" fmla="*/ 3720230 w 9131474"/>
              <a:gd name="connsiteY196" fmla="*/ 2880987 h 3519814"/>
              <a:gd name="connsiteX197" fmla="*/ 3757808 w 9131474"/>
              <a:gd name="connsiteY197" fmla="*/ 2893513 h 3519814"/>
              <a:gd name="connsiteX198" fmla="*/ 3832964 w 9131474"/>
              <a:gd name="connsiteY198" fmla="*/ 3006247 h 3519814"/>
              <a:gd name="connsiteX199" fmla="*/ 3858016 w 9131474"/>
              <a:gd name="connsiteY199" fmla="*/ 3043825 h 3519814"/>
              <a:gd name="connsiteX200" fmla="*/ 3970750 w 9131474"/>
              <a:gd name="connsiteY200" fmla="*/ 3081403 h 3519814"/>
              <a:gd name="connsiteX201" fmla="*/ 4008328 w 9131474"/>
              <a:gd name="connsiteY201" fmla="*/ 3093929 h 3519814"/>
              <a:gd name="connsiteX202" fmla="*/ 4171167 w 9131474"/>
              <a:gd name="connsiteY202" fmla="*/ 3118981 h 3519814"/>
              <a:gd name="connsiteX203" fmla="*/ 4271375 w 9131474"/>
              <a:gd name="connsiteY203" fmla="*/ 3144033 h 3519814"/>
              <a:gd name="connsiteX204" fmla="*/ 4308953 w 9131474"/>
              <a:gd name="connsiteY204" fmla="*/ 3156559 h 351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9131474" h="3519814">
                <a:moveTo>
                  <a:pt x="4860098" y="3369502"/>
                </a:moveTo>
                <a:cubicBezTo>
                  <a:pt x="4947780" y="3386203"/>
                  <a:pt x="5034034" y="3414465"/>
                  <a:pt x="5123145" y="3419606"/>
                </a:cubicBezTo>
                <a:cubicBezTo>
                  <a:pt x="5252433" y="3427065"/>
                  <a:pt x="5381949" y="3407080"/>
                  <a:pt x="5511452" y="3407080"/>
                </a:cubicBezTo>
                <a:cubicBezTo>
                  <a:pt x="5628436" y="3407080"/>
                  <a:pt x="5745271" y="3415431"/>
                  <a:pt x="5862180" y="3419606"/>
                </a:cubicBezTo>
                <a:lnTo>
                  <a:pt x="5937337" y="3444658"/>
                </a:lnTo>
                <a:cubicBezTo>
                  <a:pt x="5949863" y="3448833"/>
                  <a:pt x="5963929" y="3449860"/>
                  <a:pt x="5974915" y="3457184"/>
                </a:cubicBezTo>
                <a:cubicBezTo>
                  <a:pt x="6009238" y="3480066"/>
                  <a:pt x="6042463" y="3506976"/>
                  <a:pt x="6087649" y="3507288"/>
                </a:cubicBezTo>
                <a:lnTo>
                  <a:pt x="7903923" y="3519814"/>
                </a:lnTo>
                <a:lnTo>
                  <a:pt x="8029183" y="3507288"/>
                </a:lnTo>
                <a:cubicBezTo>
                  <a:pt x="8066785" y="3503330"/>
                  <a:pt x="8104238" y="3497902"/>
                  <a:pt x="8141917" y="3494762"/>
                </a:cubicBezTo>
                <a:cubicBezTo>
                  <a:pt x="8601434" y="3456469"/>
                  <a:pt x="8113757" y="3503841"/>
                  <a:pt x="8455068" y="3469710"/>
                </a:cubicBezTo>
                <a:cubicBezTo>
                  <a:pt x="8563627" y="3473885"/>
                  <a:pt x="8672363" y="3474761"/>
                  <a:pt x="8780745" y="3482236"/>
                </a:cubicBezTo>
                <a:cubicBezTo>
                  <a:pt x="8793917" y="3483144"/>
                  <a:pt x="8805119" y="3494762"/>
                  <a:pt x="8818323" y="3494762"/>
                </a:cubicBezTo>
                <a:cubicBezTo>
                  <a:pt x="8889426" y="3494762"/>
                  <a:pt x="8960284" y="3486411"/>
                  <a:pt x="9031265" y="3482236"/>
                </a:cubicBezTo>
                <a:cubicBezTo>
                  <a:pt x="9051740" y="3475411"/>
                  <a:pt x="9093641" y="3465106"/>
                  <a:pt x="9106421" y="3444658"/>
                </a:cubicBezTo>
                <a:cubicBezTo>
                  <a:pt x="9120417" y="3422265"/>
                  <a:pt x="9131474" y="3369502"/>
                  <a:pt x="9131474" y="3369502"/>
                </a:cubicBezTo>
                <a:cubicBezTo>
                  <a:pt x="9127299" y="3340274"/>
                  <a:pt x="9125587" y="3310587"/>
                  <a:pt x="9118948" y="3281819"/>
                </a:cubicBezTo>
                <a:cubicBezTo>
                  <a:pt x="9087739" y="3146584"/>
                  <a:pt x="9098609" y="3264711"/>
                  <a:pt x="9081369" y="3144033"/>
                </a:cubicBezTo>
                <a:cubicBezTo>
                  <a:pt x="9076022" y="3106604"/>
                  <a:pt x="9076258" y="3068374"/>
                  <a:pt x="9068843" y="3031299"/>
                </a:cubicBezTo>
                <a:cubicBezTo>
                  <a:pt x="9063664" y="3005405"/>
                  <a:pt x="9065763" y="2970791"/>
                  <a:pt x="9043791" y="2956143"/>
                </a:cubicBezTo>
                <a:cubicBezTo>
                  <a:pt x="9031265" y="2947792"/>
                  <a:pt x="9017778" y="2940729"/>
                  <a:pt x="9006213" y="2931091"/>
                </a:cubicBezTo>
                <a:cubicBezTo>
                  <a:pt x="8992604" y="2919750"/>
                  <a:pt x="8983374" y="2903339"/>
                  <a:pt x="8968635" y="2893513"/>
                </a:cubicBezTo>
                <a:cubicBezTo>
                  <a:pt x="8957649" y="2886189"/>
                  <a:pt x="8942599" y="2887399"/>
                  <a:pt x="8931057" y="2880987"/>
                </a:cubicBezTo>
                <a:cubicBezTo>
                  <a:pt x="8904737" y="2866365"/>
                  <a:pt x="8884465" y="2840405"/>
                  <a:pt x="8855901" y="2830883"/>
                </a:cubicBezTo>
                <a:lnTo>
                  <a:pt x="8780745" y="2805830"/>
                </a:lnTo>
                <a:cubicBezTo>
                  <a:pt x="8768219" y="2801655"/>
                  <a:pt x="8754153" y="2800628"/>
                  <a:pt x="8743167" y="2793304"/>
                </a:cubicBezTo>
                <a:cubicBezTo>
                  <a:pt x="8730641" y="2784953"/>
                  <a:pt x="8719346" y="2774366"/>
                  <a:pt x="8705589" y="2768252"/>
                </a:cubicBezTo>
                <a:cubicBezTo>
                  <a:pt x="8681458" y="2757527"/>
                  <a:pt x="8655484" y="2751551"/>
                  <a:pt x="8630432" y="2743200"/>
                </a:cubicBezTo>
                <a:lnTo>
                  <a:pt x="8592854" y="2730674"/>
                </a:lnTo>
                <a:lnTo>
                  <a:pt x="8480120" y="2693096"/>
                </a:lnTo>
                <a:lnTo>
                  <a:pt x="8442542" y="2680570"/>
                </a:lnTo>
                <a:cubicBezTo>
                  <a:pt x="8430016" y="2676395"/>
                  <a:pt x="8418087" y="2669502"/>
                  <a:pt x="8404964" y="2668044"/>
                </a:cubicBezTo>
                <a:cubicBezTo>
                  <a:pt x="8367386" y="2663869"/>
                  <a:pt x="8329577" y="2661415"/>
                  <a:pt x="8292230" y="2655518"/>
                </a:cubicBezTo>
                <a:cubicBezTo>
                  <a:pt x="8205827" y="2641875"/>
                  <a:pt x="8152406" y="2621509"/>
                  <a:pt x="8066761" y="2617940"/>
                </a:cubicBezTo>
                <a:cubicBezTo>
                  <a:pt x="7899840" y="2610985"/>
                  <a:pt x="7732734" y="2609589"/>
                  <a:pt x="7565720" y="2605414"/>
                </a:cubicBezTo>
                <a:cubicBezTo>
                  <a:pt x="7553194" y="2601239"/>
                  <a:pt x="7541346" y="2592888"/>
                  <a:pt x="7528142" y="2592888"/>
                </a:cubicBezTo>
                <a:cubicBezTo>
                  <a:pt x="7514938" y="2592888"/>
                  <a:pt x="7503260" y="2601787"/>
                  <a:pt x="7490564" y="2605414"/>
                </a:cubicBezTo>
                <a:cubicBezTo>
                  <a:pt x="7474011" y="2610143"/>
                  <a:pt x="7456792" y="2612496"/>
                  <a:pt x="7440460" y="2617940"/>
                </a:cubicBezTo>
                <a:cubicBezTo>
                  <a:pt x="7419129" y="2625050"/>
                  <a:pt x="7399161" y="2635882"/>
                  <a:pt x="7377830" y="2642992"/>
                </a:cubicBezTo>
                <a:cubicBezTo>
                  <a:pt x="7361498" y="2648436"/>
                  <a:pt x="7343845" y="2649473"/>
                  <a:pt x="7327726" y="2655518"/>
                </a:cubicBezTo>
                <a:cubicBezTo>
                  <a:pt x="7310242" y="2662074"/>
                  <a:pt x="7295336" y="2674665"/>
                  <a:pt x="7277621" y="2680570"/>
                </a:cubicBezTo>
                <a:cubicBezTo>
                  <a:pt x="7244957" y="2691458"/>
                  <a:pt x="7210816" y="2697271"/>
                  <a:pt x="7177413" y="2705622"/>
                </a:cubicBezTo>
                <a:cubicBezTo>
                  <a:pt x="7160712" y="2709797"/>
                  <a:pt x="7144290" y="2715318"/>
                  <a:pt x="7127309" y="2718148"/>
                </a:cubicBezTo>
                <a:cubicBezTo>
                  <a:pt x="7102257" y="2722323"/>
                  <a:pt x="7076987" y="2725352"/>
                  <a:pt x="7052153" y="2730674"/>
                </a:cubicBezTo>
                <a:cubicBezTo>
                  <a:pt x="7018487" y="2737888"/>
                  <a:pt x="6982741" y="2740328"/>
                  <a:pt x="6951945" y="2755726"/>
                </a:cubicBezTo>
                <a:cubicBezTo>
                  <a:pt x="6935244" y="2764077"/>
                  <a:pt x="6920230" y="2777533"/>
                  <a:pt x="6901841" y="2780778"/>
                </a:cubicBezTo>
                <a:cubicBezTo>
                  <a:pt x="6848229" y="2790239"/>
                  <a:pt x="6793282" y="2789129"/>
                  <a:pt x="6739002" y="2793304"/>
                </a:cubicBezTo>
                <a:cubicBezTo>
                  <a:pt x="6571887" y="2826727"/>
                  <a:pt x="6665137" y="2813120"/>
                  <a:pt x="6338169" y="2793304"/>
                </a:cubicBezTo>
                <a:cubicBezTo>
                  <a:pt x="6312818" y="2791768"/>
                  <a:pt x="6288330" y="2782803"/>
                  <a:pt x="6263013" y="2780778"/>
                </a:cubicBezTo>
                <a:cubicBezTo>
                  <a:pt x="6183825" y="2774443"/>
                  <a:pt x="6104350" y="2772427"/>
                  <a:pt x="6025019" y="2768252"/>
                </a:cubicBezTo>
                <a:cubicBezTo>
                  <a:pt x="5999593" y="2761895"/>
                  <a:pt x="5962496" y="2753982"/>
                  <a:pt x="5937337" y="2743200"/>
                </a:cubicBezTo>
                <a:cubicBezTo>
                  <a:pt x="5920174" y="2735844"/>
                  <a:pt x="5905828" y="2719839"/>
                  <a:pt x="5887232" y="2718148"/>
                </a:cubicBezTo>
                <a:cubicBezTo>
                  <a:pt x="5766573" y="2707179"/>
                  <a:pt x="5645063" y="2709797"/>
                  <a:pt x="5523978" y="2705622"/>
                </a:cubicBezTo>
                <a:cubicBezTo>
                  <a:pt x="5498926" y="2701447"/>
                  <a:pt x="5473964" y="2696688"/>
                  <a:pt x="5448821" y="2693096"/>
                </a:cubicBezTo>
                <a:cubicBezTo>
                  <a:pt x="5415497" y="2688335"/>
                  <a:pt x="5381733" y="2686592"/>
                  <a:pt x="5348613" y="2680570"/>
                </a:cubicBezTo>
                <a:cubicBezTo>
                  <a:pt x="5335622" y="2678208"/>
                  <a:pt x="5323731" y="2671671"/>
                  <a:pt x="5311035" y="2668044"/>
                </a:cubicBezTo>
                <a:cubicBezTo>
                  <a:pt x="5294482" y="2663315"/>
                  <a:pt x="5277812" y="2658894"/>
                  <a:pt x="5260931" y="2655518"/>
                </a:cubicBezTo>
                <a:cubicBezTo>
                  <a:pt x="5236027" y="2650537"/>
                  <a:pt x="5210763" y="2647535"/>
                  <a:pt x="5185775" y="2642992"/>
                </a:cubicBezTo>
                <a:cubicBezTo>
                  <a:pt x="5081883" y="2624103"/>
                  <a:pt x="5163514" y="2638045"/>
                  <a:pt x="5073041" y="2617940"/>
                </a:cubicBezTo>
                <a:cubicBezTo>
                  <a:pt x="5052258" y="2613322"/>
                  <a:pt x="5030951" y="2611016"/>
                  <a:pt x="5010411" y="2605414"/>
                </a:cubicBezTo>
                <a:cubicBezTo>
                  <a:pt x="4984934" y="2598466"/>
                  <a:pt x="4957226" y="2595010"/>
                  <a:pt x="4935254" y="2580362"/>
                </a:cubicBezTo>
                <a:cubicBezTo>
                  <a:pt x="4886690" y="2547986"/>
                  <a:pt x="4911958" y="2560071"/>
                  <a:pt x="4860098" y="2542784"/>
                </a:cubicBezTo>
                <a:cubicBezTo>
                  <a:pt x="4832395" y="2515081"/>
                  <a:pt x="4814907" y="2502506"/>
                  <a:pt x="4797468" y="2467628"/>
                </a:cubicBezTo>
                <a:cubicBezTo>
                  <a:pt x="4791563" y="2455818"/>
                  <a:pt x="4789117" y="2442576"/>
                  <a:pt x="4784942" y="2430050"/>
                </a:cubicBezTo>
                <a:cubicBezTo>
                  <a:pt x="4789117" y="2409173"/>
                  <a:pt x="4787947" y="2386462"/>
                  <a:pt x="4797468" y="2367419"/>
                </a:cubicBezTo>
                <a:cubicBezTo>
                  <a:pt x="4832627" y="2297100"/>
                  <a:pt x="4925162" y="2323335"/>
                  <a:pt x="4985358" y="2317315"/>
                </a:cubicBezTo>
                <a:cubicBezTo>
                  <a:pt x="5018854" y="2313965"/>
                  <a:pt x="5052164" y="2308964"/>
                  <a:pt x="5085567" y="2304789"/>
                </a:cubicBezTo>
                <a:lnTo>
                  <a:pt x="5160723" y="2279737"/>
                </a:lnTo>
                <a:cubicBezTo>
                  <a:pt x="5173249" y="2275562"/>
                  <a:pt x="5187315" y="2274535"/>
                  <a:pt x="5198301" y="2267211"/>
                </a:cubicBezTo>
                <a:lnTo>
                  <a:pt x="5235879" y="2242159"/>
                </a:lnTo>
                <a:cubicBezTo>
                  <a:pt x="5244230" y="2229633"/>
                  <a:pt x="5250286" y="2215226"/>
                  <a:pt x="5260931" y="2204581"/>
                </a:cubicBezTo>
                <a:cubicBezTo>
                  <a:pt x="5271576" y="2193936"/>
                  <a:pt x="5286944" y="2189167"/>
                  <a:pt x="5298509" y="2179529"/>
                </a:cubicBezTo>
                <a:cubicBezTo>
                  <a:pt x="5312118" y="2168188"/>
                  <a:pt x="5322478" y="2153292"/>
                  <a:pt x="5336087" y="2141951"/>
                </a:cubicBezTo>
                <a:cubicBezTo>
                  <a:pt x="5347652" y="2132313"/>
                  <a:pt x="5362100" y="2126537"/>
                  <a:pt x="5373665" y="2116899"/>
                </a:cubicBezTo>
                <a:cubicBezTo>
                  <a:pt x="5387274" y="2105558"/>
                  <a:pt x="5397634" y="2090662"/>
                  <a:pt x="5411243" y="2079321"/>
                </a:cubicBezTo>
                <a:cubicBezTo>
                  <a:pt x="5422808" y="2069683"/>
                  <a:pt x="5437065" y="2063673"/>
                  <a:pt x="5448821" y="2054269"/>
                </a:cubicBezTo>
                <a:cubicBezTo>
                  <a:pt x="5458043" y="2046892"/>
                  <a:pt x="5463311" y="2034498"/>
                  <a:pt x="5473874" y="2029217"/>
                </a:cubicBezTo>
                <a:cubicBezTo>
                  <a:pt x="5497493" y="2017407"/>
                  <a:pt x="5526637" y="2018161"/>
                  <a:pt x="5549030" y="2004165"/>
                </a:cubicBezTo>
                <a:cubicBezTo>
                  <a:pt x="5582433" y="1983288"/>
                  <a:pt x="5616464" y="1963385"/>
                  <a:pt x="5649238" y="1941535"/>
                </a:cubicBezTo>
                <a:cubicBezTo>
                  <a:pt x="5661764" y="1933184"/>
                  <a:pt x="5673745" y="1923952"/>
                  <a:pt x="5686816" y="1916483"/>
                </a:cubicBezTo>
                <a:cubicBezTo>
                  <a:pt x="5703028" y="1907219"/>
                  <a:pt x="5720597" y="1900498"/>
                  <a:pt x="5736920" y="1891430"/>
                </a:cubicBezTo>
                <a:cubicBezTo>
                  <a:pt x="5911994" y="1794165"/>
                  <a:pt x="5699004" y="1910431"/>
                  <a:pt x="5849654" y="1816274"/>
                </a:cubicBezTo>
                <a:cubicBezTo>
                  <a:pt x="5893322" y="1788981"/>
                  <a:pt x="5901773" y="1790718"/>
                  <a:pt x="5949863" y="1778696"/>
                </a:cubicBezTo>
                <a:cubicBezTo>
                  <a:pt x="5962389" y="1770345"/>
                  <a:pt x="5974370" y="1761113"/>
                  <a:pt x="5987441" y="1753644"/>
                </a:cubicBezTo>
                <a:cubicBezTo>
                  <a:pt x="6003653" y="1744380"/>
                  <a:pt x="6022964" y="1740257"/>
                  <a:pt x="6037545" y="1728592"/>
                </a:cubicBezTo>
                <a:cubicBezTo>
                  <a:pt x="6158248" y="1632029"/>
                  <a:pt x="6065595" y="1669138"/>
                  <a:pt x="6150279" y="1640910"/>
                </a:cubicBezTo>
                <a:cubicBezTo>
                  <a:pt x="6175331" y="1615858"/>
                  <a:pt x="6195956" y="1585406"/>
                  <a:pt x="6225435" y="1565754"/>
                </a:cubicBezTo>
                <a:cubicBezTo>
                  <a:pt x="6262384" y="1541121"/>
                  <a:pt x="6270452" y="1539291"/>
                  <a:pt x="6300591" y="1503124"/>
                </a:cubicBezTo>
                <a:cubicBezTo>
                  <a:pt x="6310229" y="1491559"/>
                  <a:pt x="6316239" y="1477302"/>
                  <a:pt x="6325643" y="1465546"/>
                </a:cubicBezTo>
                <a:cubicBezTo>
                  <a:pt x="6333020" y="1456324"/>
                  <a:pt x="6343609" y="1449941"/>
                  <a:pt x="6350695" y="1440493"/>
                </a:cubicBezTo>
                <a:cubicBezTo>
                  <a:pt x="6368760" y="1416406"/>
                  <a:pt x="6384098" y="1390389"/>
                  <a:pt x="6400800" y="1365337"/>
                </a:cubicBezTo>
                <a:lnTo>
                  <a:pt x="6425852" y="1327759"/>
                </a:lnTo>
                <a:cubicBezTo>
                  <a:pt x="6434203" y="1315233"/>
                  <a:pt x="6444171" y="1303646"/>
                  <a:pt x="6450904" y="1290181"/>
                </a:cubicBezTo>
                <a:cubicBezTo>
                  <a:pt x="6466218" y="1259552"/>
                  <a:pt x="6478877" y="1229056"/>
                  <a:pt x="6501008" y="1202499"/>
                </a:cubicBezTo>
                <a:cubicBezTo>
                  <a:pt x="6512349" y="1188890"/>
                  <a:pt x="6526060" y="1177447"/>
                  <a:pt x="6538586" y="1164921"/>
                </a:cubicBezTo>
                <a:cubicBezTo>
                  <a:pt x="6569845" y="1039886"/>
                  <a:pt x="6540324" y="1170856"/>
                  <a:pt x="6563638" y="914400"/>
                </a:cubicBezTo>
                <a:cubicBezTo>
                  <a:pt x="6565937" y="889107"/>
                  <a:pt x="6571989" y="864296"/>
                  <a:pt x="6576164" y="839244"/>
                </a:cubicBezTo>
                <a:cubicBezTo>
                  <a:pt x="6566069" y="748386"/>
                  <a:pt x="6570836" y="745439"/>
                  <a:pt x="6551112" y="676406"/>
                </a:cubicBezTo>
                <a:cubicBezTo>
                  <a:pt x="6547485" y="663710"/>
                  <a:pt x="6546692" y="649250"/>
                  <a:pt x="6538586" y="638828"/>
                </a:cubicBezTo>
                <a:cubicBezTo>
                  <a:pt x="6516835" y="610862"/>
                  <a:pt x="6488482" y="588724"/>
                  <a:pt x="6463430" y="563672"/>
                </a:cubicBezTo>
                <a:cubicBezTo>
                  <a:pt x="6455079" y="555321"/>
                  <a:pt x="6448204" y="545170"/>
                  <a:pt x="6438378" y="538619"/>
                </a:cubicBezTo>
                <a:lnTo>
                  <a:pt x="6363221" y="488515"/>
                </a:lnTo>
                <a:cubicBezTo>
                  <a:pt x="6350695" y="480164"/>
                  <a:pt x="6337687" y="472496"/>
                  <a:pt x="6325643" y="463463"/>
                </a:cubicBezTo>
                <a:cubicBezTo>
                  <a:pt x="6304135" y="447332"/>
                  <a:pt x="6263604" y="415486"/>
                  <a:pt x="6237961" y="400833"/>
                </a:cubicBezTo>
                <a:cubicBezTo>
                  <a:pt x="6221749" y="391569"/>
                  <a:pt x="6203394" y="386139"/>
                  <a:pt x="6187857" y="375781"/>
                </a:cubicBezTo>
                <a:cubicBezTo>
                  <a:pt x="5992731" y="245697"/>
                  <a:pt x="6183170" y="348385"/>
                  <a:pt x="5987441" y="250521"/>
                </a:cubicBezTo>
                <a:lnTo>
                  <a:pt x="5887232" y="200417"/>
                </a:lnTo>
                <a:cubicBezTo>
                  <a:pt x="5862180" y="196242"/>
                  <a:pt x="5836715" y="194051"/>
                  <a:pt x="5812076" y="187891"/>
                </a:cubicBezTo>
                <a:cubicBezTo>
                  <a:pt x="5786457" y="181486"/>
                  <a:pt x="5761972" y="171190"/>
                  <a:pt x="5736920" y="162839"/>
                </a:cubicBezTo>
                <a:lnTo>
                  <a:pt x="5661764" y="137787"/>
                </a:lnTo>
                <a:cubicBezTo>
                  <a:pt x="5649238" y="133612"/>
                  <a:pt x="5635996" y="131166"/>
                  <a:pt x="5624186" y="125261"/>
                </a:cubicBezTo>
                <a:lnTo>
                  <a:pt x="5574082" y="100209"/>
                </a:lnTo>
                <a:cubicBezTo>
                  <a:pt x="5502819" y="28943"/>
                  <a:pt x="5554474" y="68076"/>
                  <a:pt x="5348613" y="87683"/>
                </a:cubicBezTo>
                <a:cubicBezTo>
                  <a:pt x="5329240" y="89528"/>
                  <a:pt x="5258009" y="106412"/>
                  <a:pt x="5235879" y="112735"/>
                </a:cubicBezTo>
                <a:cubicBezTo>
                  <a:pt x="5206445" y="121145"/>
                  <a:pt x="5179197" y="134524"/>
                  <a:pt x="5148197" y="137787"/>
                </a:cubicBezTo>
                <a:cubicBezTo>
                  <a:pt x="5085773" y="144358"/>
                  <a:pt x="5022936" y="146138"/>
                  <a:pt x="4960306" y="150313"/>
                </a:cubicBezTo>
                <a:lnTo>
                  <a:pt x="4196219" y="137787"/>
                </a:lnTo>
                <a:cubicBezTo>
                  <a:pt x="4183022" y="137375"/>
                  <a:pt x="4171779" y="126575"/>
                  <a:pt x="4158641" y="125261"/>
                </a:cubicBezTo>
                <a:cubicBezTo>
                  <a:pt x="4087890" y="118186"/>
                  <a:pt x="4016542" y="118807"/>
                  <a:pt x="3945698" y="112735"/>
                </a:cubicBezTo>
                <a:cubicBezTo>
                  <a:pt x="3870356" y="106277"/>
                  <a:pt x="3720230" y="87683"/>
                  <a:pt x="3720230" y="87683"/>
                </a:cubicBezTo>
                <a:cubicBezTo>
                  <a:pt x="3686827" y="79332"/>
                  <a:pt x="3652685" y="73518"/>
                  <a:pt x="3620021" y="62630"/>
                </a:cubicBezTo>
                <a:cubicBezTo>
                  <a:pt x="3594969" y="54279"/>
                  <a:pt x="3570484" y="43983"/>
                  <a:pt x="3544865" y="37578"/>
                </a:cubicBezTo>
                <a:cubicBezTo>
                  <a:pt x="3420018" y="6366"/>
                  <a:pt x="3478619" y="18186"/>
                  <a:pt x="3369501" y="0"/>
                </a:cubicBezTo>
                <a:cubicBezTo>
                  <a:pt x="3277643" y="4175"/>
                  <a:pt x="3185647" y="5975"/>
                  <a:pt x="3093928" y="12526"/>
                </a:cubicBezTo>
                <a:cubicBezTo>
                  <a:pt x="2997417" y="19420"/>
                  <a:pt x="3047197" y="21077"/>
                  <a:pt x="2981194" y="37578"/>
                </a:cubicBezTo>
                <a:cubicBezTo>
                  <a:pt x="2891555" y="59988"/>
                  <a:pt x="2936947" y="41416"/>
                  <a:pt x="2830882" y="62630"/>
                </a:cubicBezTo>
                <a:cubicBezTo>
                  <a:pt x="2797120" y="69383"/>
                  <a:pt x="2764436" y="80931"/>
                  <a:pt x="2730674" y="87683"/>
                </a:cubicBezTo>
                <a:cubicBezTo>
                  <a:pt x="2688920" y="96034"/>
                  <a:pt x="2647414" y="105735"/>
                  <a:pt x="2605413" y="112735"/>
                </a:cubicBezTo>
                <a:cubicBezTo>
                  <a:pt x="2580361" y="116910"/>
                  <a:pt x="2555161" y="120280"/>
                  <a:pt x="2530257" y="125261"/>
                </a:cubicBezTo>
                <a:cubicBezTo>
                  <a:pt x="2513376" y="128637"/>
                  <a:pt x="2497034" y="134411"/>
                  <a:pt x="2480153" y="137787"/>
                </a:cubicBezTo>
                <a:cubicBezTo>
                  <a:pt x="2344184" y="164981"/>
                  <a:pt x="2463275" y="135971"/>
                  <a:pt x="2342367" y="162839"/>
                </a:cubicBezTo>
                <a:cubicBezTo>
                  <a:pt x="2254256" y="182419"/>
                  <a:pt x="2327921" y="166967"/>
                  <a:pt x="2254685" y="187891"/>
                </a:cubicBezTo>
                <a:cubicBezTo>
                  <a:pt x="2238132" y="192620"/>
                  <a:pt x="2221282" y="196242"/>
                  <a:pt x="2204580" y="200417"/>
                </a:cubicBezTo>
                <a:cubicBezTo>
                  <a:pt x="2192054" y="208768"/>
                  <a:pt x="2180467" y="218736"/>
                  <a:pt x="2167002" y="225469"/>
                </a:cubicBezTo>
                <a:cubicBezTo>
                  <a:pt x="2155192" y="231374"/>
                  <a:pt x="2142628" y="237995"/>
                  <a:pt x="2129424" y="237995"/>
                </a:cubicBezTo>
                <a:cubicBezTo>
                  <a:pt x="1995748" y="237995"/>
                  <a:pt x="1862156" y="230921"/>
                  <a:pt x="1728591" y="225469"/>
                </a:cubicBezTo>
                <a:cubicBezTo>
                  <a:pt x="1657547" y="222569"/>
                  <a:pt x="1586729" y="214766"/>
                  <a:pt x="1515649" y="212943"/>
                </a:cubicBezTo>
                <a:lnTo>
                  <a:pt x="751561" y="200417"/>
                </a:lnTo>
                <a:cubicBezTo>
                  <a:pt x="626301" y="204592"/>
                  <a:pt x="500906" y="205793"/>
                  <a:pt x="375780" y="212943"/>
                </a:cubicBezTo>
                <a:cubicBezTo>
                  <a:pt x="353158" y="214236"/>
                  <a:pt x="300506" y="227309"/>
                  <a:pt x="275572" y="237995"/>
                </a:cubicBezTo>
                <a:cubicBezTo>
                  <a:pt x="258409" y="245351"/>
                  <a:pt x="242805" y="256112"/>
                  <a:pt x="225468" y="263047"/>
                </a:cubicBezTo>
                <a:cubicBezTo>
                  <a:pt x="200950" y="272854"/>
                  <a:pt x="150312" y="288099"/>
                  <a:pt x="150312" y="288099"/>
                </a:cubicBezTo>
                <a:cubicBezTo>
                  <a:pt x="126714" y="311697"/>
                  <a:pt x="101633" y="331865"/>
                  <a:pt x="87682" y="363255"/>
                </a:cubicBezTo>
                <a:cubicBezTo>
                  <a:pt x="76957" y="387386"/>
                  <a:pt x="62630" y="438411"/>
                  <a:pt x="62630" y="438411"/>
                </a:cubicBezTo>
                <a:cubicBezTo>
                  <a:pt x="58455" y="580373"/>
                  <a:pt x="57770" y="722480"/>
                  <a:pt x="50104" y="864296"/>
                </a:cubicBezTo>
                <a:cubicBezTo>
                  <a:pt x="49391" y="877480"/>
                  <a:pt x="41205" y="889178"/>
                  <a:pt x="37578" y="901874"/>
                </a:cubicBezTo>
                <a:cubicBezTo>
                  <a:pt x="32849" y="918427"/>
                  <a:pt x="29781" y="935425"/>
                  <a:pt x="25052" y="951978"/>
                </a:cubicBezTo>
                <a:cubicBezTo>
                  <a:pt x="21425" y="964674"/>
                  <a:pt x="15728" y="976747"/>
                  <a:pt x="12526" y="989556"/>
                </a:cubicBezTo>
                <a:cubicBezTo>
                  <a:pt x="7362" y="1010211"/>
                  <a:pt x="4175" y="1031310"/>
                  <a:pt x="0" y="1052187"/>
                </a:cubicBezTo>
                <a:cubicBezTo>
                  <a:pt x="5504" y="1151253"/>
                  <a:pt x="3073" y="1299399"/>
                  <a:pt x="37578" y="1402915"/>
                </a:cubicBezTo>
                <a:cubicBezTo>
                  <a:pt x="41753" y="1415441"/>
                  <a:pt x="40768" y="1431157"/>
                  <a:pt x="50104" y="1440493"/>
                </a:cubicBezTo>
                <a:cubicBezTo>
                  <a:pt x="59440" y="1449829"/>
                  <a:pt x="75156" y="1448844"/>
                  <a:pt x="87682" y="1453019"/>
                </a:cubicBezTo>
                <a:cubicBezTo>
                  <a:pt x="83507" y="1465545"/>
                  <a:pt x="70981" y="1478072"/>
                  <a:pt x="75156" y="1490598"/>
                </a:cubicBezTo>
                <a:cubicBezTo>
                  <a:pt x="82045" y="1511265"/>
                  <a:pt x="133122" y="1541768"/>
                  <a:pt x="150312" y="1553228"/>
                </a:cubicBezTo>
                <a:cubicBezTo>
                  <a:pt x="217117" y="1653436"/>
                  <a:pt x="129435" y="1532351"/>
                  <a:pt x="212942" y="1615858"/>
                </a:cubicBezTo>
                <a:cubicBezTo>
                  <a:pt x="223587" y="1626503"/>
                  <a:pt x="228356" y="1641871"/>
                  <a:pt x="237994" y="1653436"/>
                </a:cubicBezTo>
                <a:cubicBezTo>
                  <a:pt x="249335" y="1667045"/>
                  <a:pt x="264231" y="1677405"/>
                  <a:pt x="275572" y="1691014"/>
                </a:cubicBezTo>
                <a:cubicBezTo>
                  <a:pt x="327764" y="1753644"/>
                  <a:pt x="269309" y="1707715"/>
                  <a:pt x="338202" y="1753644"/>
                </a:cubicBezTo>
                <a:cubicBezTo>
                  <a:pt x="379632" y="1815788"/>
                  <a:pt x="352608" y="1780576"/>
                  <a:pt x="425885" y="1853852"/>
                </a:cubicBezTo>
                <a:lnTo>
                  <a:pt x="463463" y="1891430"/>
                </a:lnTo>
                <a:cubicBezTo>
                  <a:pt x="471814" y="1899781"/>
                  <a:pt x="477311" y="1912748"/>
                  <a:pt x="488515" y="1916483"/>
                </a:cubicBezTo>
                <a:lnTo>
                  <a:pt x="601249" y="1954061"/>
                </a:lnTo>
                <a:lnTo>
                  <a:pt x="638827" y="1966587"/>
                </a:lnTo>
                <a:cubicBezTo>
                  <a:pt x="651353" y="1970762"/>
                  <a:pt x="663596" y="1975911"/>
                  <a:pt x="676405" y="1979113"/>
                </a:cubicBezTo>
                <a:cubicBezTo>
                  <a:pt x="721446" y="1990373"/>
                  <a:pt x="741432" y="1996214"/>
                  <a:pt x="789139" y="2004165"/>
                </a:cubicBezTo>
                <a:cubicBezTo>
                  <a:pt x="818261" y="2009019"/>
                  <a:pt x="847545" y="2012872"/>
                  <a:pt x="876821" y="2016691"/>
                </a:cubicBezTo>
                <a:lnTo>
                  <a:pt x="1077238" y="2041743"/>
                </a:lnTo>
                <a:cubicBezTo>
                  <a:pt x="1143277" y="2063756"/>
                  <a:pt x="1089842" y="2039720"/>
                  <a:pt x="1152394" y="2091847"/>
                </a:cubicBezTo>
                <a:cubicBezTo>
                  <a:pt x="1206138" y="2136634"/>
                  <a:pt x="1177648" y="2094594"/>
                  <a:pt x="1227550" y="2154477"/>
                </a:cubicBezTo>
                <a:cubicBezTo>
                  <a:pt x="1237188" y="2166042"/>
                  <a:pt x="1240847" y="2182651"/>
                  <a:pt x="1252602" y="2192055"/>
                </a:cubicBezTo>
                <a:cubicBezTo>
                  <a:pt x="1262912" y="2200303"/>
                  <a:pt x="1278638" y="2198169"/>
                  <a:pt x="1290180" y="2204581"/>
                </a:cubicBezTo>
                <a:cubicBezTo>
                  <a:pt x="1316500" y="2219203"/>
                  <a:pt x="1336773" y="2245164"/>
                  <a:pt x="1365337" y="2254685"/>
                </a:cubicBezTo>
                <a:lnTo>
                  <a:pt x="1478071" y="2292263"/>
                </a:lnTo>
                <a:lnTo>
                  <a:pt x="1515649" y="2304789"/>
                </a:lnTo>
                <a:lnTo>
                  <a:pt x="1866378" y="2292263"/>
                </a:lnTo>
                <a:cubicBezTo>
                  <a:pt x="1924915" y="2289476"/>
                  <a:pt x="1983138" y="2279737"/>
                  <a:pt x="2041742" y="2279737"/>
                </a:cubicBezTo>
                <a:cubicBezTo>
                  <a:pt x="2196286" y="2279737"/>
                  <a:pt x="2350717" y="2288088"/>
                  <a:pt x="2505205" y="2292263"/>
                </a:cubicBezTo>
                <a:cubicBezTo>
                  <a:pt x="2593729" y="2309968"/>
                  <a:pt x="2547637" y="2298056"/>
                  <a:pt x="2642991" y="2329841"/>
                </a:cubicBezTo>
                <a:cubicBezTo>
                  <a:pt x="2655517" y="2334016"/>
                  <a:pt x="2669583" y="2335043"/>
                  <a:pt x="2680569" y="2342367"/>
                </a:cubicBezTo>
                <a:cubicBezTo>
                  <a:pt x="2693095" y="2350718"/>
                  <a:pt x="2706392" y="2358014"/>
                  <a:pt x="2718148" y="2367419"/>
                </a:cubicBezTo>
                <a:cubicBezTo>
                  <a:pt x="2727370" y="2374797"/>
                  <a:pt x="2732637" y="2387190"/>
                  <a:pt x="2743200" y="2392472"/>
                </a:cubicBezTo>
                <a:cubicBezTo>
                  <a:pt x="2758598" y="2400171"/>
                  <a:pt x="2776603" y="2400823"/>
                  <a:pt x="2793304" y="2404998"/>
                </a:cubicBezTo>
                <a:cubicBezTo>
                  <a:pt x="2805830" y="2413349"/>
                  <a:pt x="2817417" y="2423317"/>
                  <a:pt x="2830882" y="2430050"/>
                </a:cubicBezTo>
                <a:cubicBezTo>
                  <a:pt x="2861164" y="2445191"/>
                  <a:pt x="2886457" y="2443062"/>
                  <a:pt x="2918564" y="2455102"/>
                </a:cubicBezTo>
                <a:cubicBezTo>
                  <a:pt x="2936048" y="2461658"/>
                  <a:pt x="2950783" y="2474788"/>
                  <a:pt x="2968668" y="2480154"/>
                </a:cubicBezTo>
                <a:cubicBezTo>
                  <a:pt x="2992994" y="2487452"/>
                  <a:pt x="3019185" y="2486520"/>
                  <a:pt x="3043824" y="2492680"/>
                </a:cubicBezTo>
                <a:cubicBezTo>
                  <a:pt x="3069443" y="2499085"/>
                  <a:pt x="3093928" y="2509381"/>
                  <a:pt x="3118980" y="2517732"/>
                </a:cubicBezTo>
                <a:cubicBezTo>
                  <a:pt x="3131506" y="2521907"/>
                  <a:pt x="3144748" y="2524353"/>
                  <a:pt x="3156558" y="2530258"/>
                </a:cubicBezTo>
                <a:cubicBezTo>
                  <a:pt x="3173260" y="2538609"/>
                  <a:pt x="3190828" y="2545413"/>
                  <a:pt x="3206663" y="2555310"/>
                </a:cubicBezTo>
                <a:cubicBezTo>
                  <a:pt x="3293332" y="2609477"/>
                  <a:pt x="3220517" y="2580805"/>
                  <a:pt x="3294345" y="2605414"/>
                </a:cubicBezTo>
                <a:cubicBezTo>
                  <a:pt x="3322048" y="2633117"/>
                  <a:pt x="3334623" y="2650605"/>
                  <a:pt x="3369501" y="2668044"/>
                </a:cubicBezTo>
                <a:cubicBezTo>
                  <a:pt x="3381311" y="2673949"/>
                  <a:pt x="3394553" y="2676395"/>
                  <a:pt x="3407079" y="2680570"/>
                </a:cubicBezTo>
                <a:cubicBezTo>
                  <a:pt x="3429946" y="2697720"/>
                  <a:pt x="3513834" y="2762084"/>
                  <a:pt x="3532339" y="2768252"/>
                </a:cubicBezTo>
                <a:cubicBezTo>
                  <a:pt x="3544865" y="2772427"/>
                  <a:pt x="3558375" y="2774366"/>
                  <a:pt x="3569917" y="2780778"/>
                </a:cubicBezTo>
                <a:cubicBezTo>
                  <a:pt x="3596237" y="2795400"/>
                  <a:pt x="3620022" y="2814181"/>
                  <a:pt x="3645074" y="2830883"/>
                </a:cubicBezTo>
                <a:lnTo>
                  <a:pt x="3682652" y="2855935"/>
                </a:lnTo>
                <a:cubicBezTo>
                  <a:pt x="3695178" y="2864286"/>
                  <a:pt x="3705948" y="2876226"/>
                  <a:pt x="3720230" y="2880987"/>
                </a:cubicBezTo>
                <a:lnTo>
                  <a:pt x="3757808" y="2893513"/>
                </a:lnTo>
                <a:lnTo>
                  <a:pt x="3832964" y="3006247"/>
                </a:lnTo>
                <a:cubicBezTo>
                  <a:pt x="3841315" y="3018773"/>
                  <a:pt x="3843734" y="3039064"/>
                  <a:pt x="3858016" y="3043825"/>
                </a:cubicBezTo>
                <a:lnTo>
                  <a:pt x="3970750" y="3081403"/>
                </a:lnTo>
                <a:cubicBezTo>
                  <a:pt x="3983276" y="3085578"/>
                  <a:pt x="3995381" y="3091340"/>
                  <a:pt x="4008328" y="3093929"/>
                </a:cubicBezTo>
                <a:cubicBezTo>
                  <a:pt x="4103967" y="3113057"/>
                  <a:pt x="4049832" y="3103814"/>
                  <a:pt x="4171167" y="3118981"/>
                </a:cubicBezTo>
                <a:cubicBezTo>
                  <a:pt x="4204570" y="3127332"/>
                  <a:pt x="4238711" y="3133145"/>
                  <a:pt x="4271375" y="3144033"/>
                </a:cubicBezTo>
                <a:lnTo>
                  <a:pt x="4308953" y="3156559"/>
                </a:lnTo>
              </a:path>
            </a:pathLst>
          </a:custGeom>
          <a:ln w="412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E8DA56D-BBCB-DA28-1565-D43925D36A10}"/>
              </a:ext>
            </a:extLst>
          </p:cNvPr>
          <p:cNvSpPr/>
          <p:nvPr/>
        </p:nvSpPr>
        <p:spPr>
          <a:xfrm>
            <a:off x="7325602" y="6493829"/>
            <a:ext cx="615899" cy="212943"/>
          </a:xfrm>
          <a:custGeom>
            <a:avLst/>
            <a:gdLst>
              <a:gd name="connsiteX0" fmla="*/ 551217 w 551217"/>
              <a:gd name="connsiteY0" fmla="*/ 212943 h 212943"/>
              <a:gd name="connsiteX1" fmla="*/ 300697 w 551217"/>
              <a:gd name="connsiteY1" fmla="*/ 175365 h 212943"/>
              <a:gd name="connsiteX2" fmla="*/ 263119 w 551217"/>
              <a:gd name="connsiteY2" fmla="*/ 150313 h 212943"/>
              <a:gd name="connsiteX3" fmla="*/ 187963 w 551217"/>
              <a:gd name="connsiteY3" fmla="*/ 125261 h 212943"/>
              <a:gd name="connsiteX4" fmla="*/ 150384 w 551217"/>
              <a:gd name="connsiteY4" fmla="*/ 100208 h 212943"/>
              <a:gd name="connsiteX5" fmla="*/ 112806 w 551217"/>
              <a:gd name="connsiteY5" fmla="*/ 87682 h 212943"/>
              <a:gd name="connsiteX6" fmla="*/ 37650 w 551217"/>
              <a:gd name="connsiteY6" fmla="*/ 37578 h 212943"/>
              <a:gd name="connsiteX7" fmla="*/ 72 w 551217"/>
              <a:gd name="connsiteY7" fmla="*/ 0 h 2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217" h="212943">
                <a:moveTo>
                  <a:pt x="551217" y="212943"/>
                </a:moveTo>
                <a:cubicBezTo>
                  <a:pt x="467710" y="200417"/>
                  <a:pt x="383211" y="193303"/>
                  <a:pt x="300697" y="175365"/>
                </a:cubicBezTo>
                <a:cubicBezTo>
                  <a:pt x="285986" y="172167"/>
                  <a:pt x="276876" y="156427"/>
                  <a:pt x="263119" y="150313"/>
                </a:cubicBezTo>
                <a:cubicBezTo>
                  <a:pt x="238988" y="139588"/>
                  <a:pt x="187963" y="125261"/>
                  <a:pt x="187963" y="125261"/>
                </a:cubicBezTo>
                <a:cubicBezTo>
                  <a:pt x="175437" y="116910"/>
                  <a:pt x="163849" y="106941"/>
                  <a:pt x="150384" y="100208"/>
                </a:cubicBezTo>
                <a:cubicBezTo>
                  <a:pt x="138574" y="94303"/>
                  <a:pt x="124348" y="94094"/>
                  <a:pt x="112806" y="87682"/>
                </a:cubicBezTo>
                <a:cubicBezTo>
                  <a:pt x="86486" y="73060"/>
                  <a:pt x="62702" y="54279"/>
                  <a:pt x="37650" y="37578"/>
                </a:cubicBezTo>
                <a:cubicBezTo>
                  <a:pt x="-3402" y="10210"/>
                  <a:pt x="72" y="27580"/>
                  <a:pt x="72" y="0"/>
                </a:cubicBezTo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576D3-13EA-14BF-C2EA-B734F66F2D2A}"/>
              </a:ext>
            </a:extLst>
          </p:cNvPr>
          <p:cNvSpPr txBox="1"/>
          <p:nvPr/>
        </p:nvSpPr>
        <p:spPr>
          <a:xfrm>
            <a:off x="1231726" y="5656706"/>
            <a:ext cx="135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Injector complex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189384-7EEC-A076-CCF4-2A49B34933DD}"/>
              </a:ext>
            </a:extLst>
          </p:cNvPr>
          <p:cNvCxnSpPr>
            <a:cxnSpLocks/>
            <a:stCxn id="4" idx="165"/>
            <a:endCxn id="9" idx="3"/>
          </p:cNvCxnSpPr>
          <p:nvPr/>
        </p:nvCxnSpPr>
        <p:spPr>
          <a:xfrm flipH="1">
            <a:off x="2584537" y="5356587"/>
            <a:ext cx="1302706" cy="623285"/>
          </a:xfrm>
          <a:prstGeom prst="line">
            <a:avLst/>
          </a:prstGeom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5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6EAA-8EC8-9019-6F2A-F8081352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620500" cy="1325563"/>
          </a:xfrm>
        </p:spPr>
        <p:txBody>
          <a:bodyPr/>
          <a:lstStyle/>
          <a:p>
            <a:r>
              <a:rPr lang="en-US" dirty="0"/>
              <a:t>Upcoming Accelerator Readiness Reviews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78C7F-AF48-9FAA-FBB9-17FC8FD10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6AB546-31AF-66D7-5C95-7877F8A130ED}"/>
              </a:ext>
            </a:extLst>
          </p:cNvPr>
          <p:cNvSpPr txBox="1">
            <a:spLocks/>
          </p:cNvSpPr>
          <p:nvPr/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/>
              <a:t>IRRs (Internal Readiness Reviews) and ARRs (Accelerator Readiness Reviews) are planned for the following over the next few years:</a:t>
            </a:r>
          </a:p>
          <a:p>
            <a:pPr marL="914400" lvl="1" indent="-457200"/>
            <a:r>
              <a:rPr lang="en-US" dirty="0"/>
              <a:t>Booster (2025)</a:t>
            </a:r>
          </a:p>
          <a:p>
            <a:pPr marL="914400" lvl="1" indent="-457200"/>
            <a:r>
              <a:rPr lang="en-US" dirty="0"/>
              <a:t>Linac (2025)</a:t>
            </a:r>
          </a:p>
          <a:p>
            <a:pPr marL="914400" lvl="1" indent="-457200"/>
            <a:r>
              <a:rPr lang="en-US" dirty="0"/>
              <a:t>AGS (2026)</a:t>
            </a:r>
          </a:p>
          <a:p>
            <a:pPr marL="457200" indent="-457200"/>
            <a:endParaRPr lang="en-US" dirty="0"/>
          </a:p>
          <a:p>
            <a:pPr marL="914400" lvl="1" indent="-457200"/>
            <a:r>
              <a:rPr lang="en-US" dirty="0"/>
              <a:t>Specific work required for successful ARRs is in the process of being identified</a:t>
            </a:r>
          </a:p>
        </p:txBody>
      </p:sp>
    </p:spTree>
    <p:extLst>
      <p:ext uri="{BB962C8B-B14F-4D97-AF65-F5344CB8AC3E}">
        <p14:creationId xmlns:p14="http://schemas.microsoft.com/office/powerpoint/2010/main" val="31222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BF93-F62A-40DB-87C6-A32B36C3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027431"/>
          </a:xfrm>
        </p:spPr>
        <p:txBody>
          <a:bodyPr/>
          <a:lstStyle/>
          <a:p>
            <a:pPr algn="ctr"/>
            <a:r>
              <a:rPr lang="en-US" dirty="0"/>
              <a:t>Readiness Review Preparations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F1587-F02A-4151-A0C0-4E08F6A73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713AEE-2ED1-5056-9A0D-EA43937E71EF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555223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151497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887408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99409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334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530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515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6278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248E15-ACF5-0327-8FE5-6C2C484E0520}"/>
              </a:ext>
            </a:extLst>
          </p:cNvPr>
          <p:cNvSpPr txBox="1"/>
          <p:nvPr/>
        </p:nvSpPr>
        <p:spPr>
          <a:xfrm>
            <a:off x="1211942" y="3401569"/>
            <a:ext cx="48840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Completed Items (Booster)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Cabling cleanup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Covers added to exposed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bricks collected and moved to storage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Underpass protection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Legacy ACS equipment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Legacy BPM electronics boxes removed, and fiber optic cables removed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8F3BAD-F5D0-F482-803C-EB8B7291F3E8}"/>
              </a:ext>
            </a:extLst>
          </p:cNvPr>
          <p:cNvSpPr txBox="1">
            <a:spLocks/>
          </p:cNvSpPr>
          <p:nvPr/>
        </p:nvSpPr>
        <p:spPr>
          <a:xfrm>
            <a:off x="6217556" y="3058253"/>
            <a:ext cx="6126843" cy="2717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/>
          </a:p>
          <a:p>
            <a:pPr marL="0" indent="0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6D686-4483-1835-02A6-FB3961B4C614}"/>
              </a:ext>
            </a:extLst>
          </p:cNvPr>
          <p:cNvSpPr txBox="1"/>
          <p:nvPr/>
        </p:nvSpPr>
        <p:spPr>
          <a:xfrm>
            <a:off x="6544128" y="3353554"/>
            <a:ext cx="52269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Items in Progress (</a:t>
            </a:r>
            <a:r>
              <a:rPr lang="en-US" b="1" dirty="0" err="1"/>
              <a:t>Linac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Sandbag cleanup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Addition of grates over penetrations with sandbags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bricks to be collected / moved to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covers to be added to exposed busses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Removal of legacy equipment (rough pumps, ACS equipment)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Signs and postings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BB1FE-C429-7698-9032-45C428C2C1E4}"/>
              </a:ext>
            </a:extLst>
          </p:cNvPr>
          <p:cNvSpPr txBox="1"/>
          <p:nvPr/>
        </p:nvSpPr>
        <p:spPr>
          <a:xfrm>
            <a:off x="9209314" y="5932714"/>
            <a:ext cx="2561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Cindy </a:t>
            </a:r>
            <a:r>
              <a:rPr lang="en-US" sz="1400" dirty="0" err="1"/>
              <a:t>Galdamez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51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C6AA-D49F-9E20-9335-09A58C71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41667"/>
          </a:xfrm>
        </p:spPr>
        <p:txBody>
          <a:bodyPr/>
          <a:lstStyle/>
          <a:p>
            <a:r>
              <a:rPr lang="en-US" dirty="0"/>
              <a:t>Photos – ARR prep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2195B-7779-9CA9-3622-D6CC7810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7BE3AD-6628-9475-DEFA-56C11B63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97" y="1848459"/>
            <a:ext cx="31718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5D69524-1B7B-CE68-1149-84FB1EAB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97" y="3836917"/>
            <a:ext cx="31337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C0968-E064-36FA-3D72-9B1725044DBB}"/>
              </a:ext>
            </a:extLst>
          </p:cNvPr>
          <p:cNvSpPr txBox="1"/>
          <p:nvPr/>
        </p:nvSpPr>
        <p:spPr>
          <a:xfrm>
            <a:off x="1923666" y="1202128"/>
            <a:ext cx="343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Booster - Cable and Lead Brick Cleanup (Before and After)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3F9DC0DF-15BF-5E92-7959-A643246C5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0" b="9737"/>
          <a:stretch/>
        </p:blipFill>
        <p:spPr bwMode="auto">
          <a:xfrm>
            <a:off x="6659654" y="736675"/>
            <a:ext cx="2005826" cy="237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13E0767-5772-3DCD-A502-90D0B8EDB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1"/>
          <a:stretch/>
        </p:blipFill>
        <p:spPr bwMode="auto">
          <a:xfrm>
            <a:off x="8821056" y="736676"/>
            <a:ext cx="2257425" cy="237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3493F4-D303-5960-871B-68D93E8D4B69}"/>
              </a:ext>
            </a:extLst>
          </p:cNvPr>
          <p:cNvCxnSpPr>
            <a:cxnSpLocks/>
          </p:cNvCxnSpPr>
          <p:nvPr/>
        </p:nvCxnSpPr>
        <p:spPr>
          <a:xfrm flipH="1" flipV="1">
            <a:off x="10717380" y="1478343"/>
            <a:ext cx="722201" cy="834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A8C7835-8E97-FCE4-3F7B-6E790FDAAFDA}"/>
              </a:ext>
            </a:extLst>
          </p:cNvPr>
          <p:cNvSpPr txBox="1"/>
          <p:nvPr/>
        </p:nvSpPr>
        <p:spPr>
          <a:xfrm>
            <a:off x="7101113" y="49407"/>
            <a:ext cx="343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Booster - Exposed Bus Covers Installed (Before and After)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AE9CE-F016-2DA3-3512-10EA9103EF65}"/>
              </a:ext>
            </a:extLst>
          </p:cNvPr>
          <p:cNvSpPr txBox="1"/>
          <p:nvPr/>
        </p:nvSpPr>
        <p:spPr>
          <a:xfrm>
            <a:off x="6965439" y="3218111"/>
            <a:ext cx="343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Linac</a:t>
            </a:r>
            <a:r>
              <a:rPr lang="en-US" dirty="0"/>
              <a:t> – Sandbags to be addressed (multiple locations)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646EA-82A6-5170-38D5-1BC0AA7BE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216" y="3829567"/>
            <a:ext cx="2420906" cy="2493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3FCD63-01C4-C542-E4FD-3D44BBDEE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770" y="3864442"/>
            <a:ext cx="1964756" cy="2451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E72122-2C2A-BFC0-2509-44CB61FF659B}"/>
              </a:ext>
            </a:extLst>
          </p:cNvPr>
          <p:cNvSpPr txBox="1"/>
          <p:nvPr/>
        </p:nvSpPr>
        <p:spPr>
          <a:xfrm>
            <a:off x="256336" y="5418313"/>
            <a:ext cx="189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</a:p>
          <a:p>
            <a:r>
              <a:rPr lang="en-US" sz="1400" dirty="0"/>
              <a:t>Cindy </a:t>
            </a:r>
            <a:r>
              <a:rPr lang="en-US" sz="1400" dirty="0" err="1"/>
              <a:t>Galdamez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0931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004C-C2C9-A3F7-316E-8E2B45EB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1"/>
            <a:ext cx="11620500" cy="55397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AIP and CE Funding plan – Scenario 1 (FY2022-2029)</a:t>
            </a: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6602E-FCEB-64B8-11A7-0717B1B0B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A95A0-E894-493F-BA63-EB7753DB7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36" y="908601"/>
            <a:ext cx="11396201" cy="3616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11A7C-C4E9-0A73-2A71-F0DA9D646CB8}"/>
              </a:ext>
            </a:extLst>
          </p:cNvPr>
          <p:cNvSpPr txBox="1"/>
          <p:nvPr/>
        </p:nvSpPr>
        <p:spPr>
          <a:xfrm>
            <a:off x="396990" y="4598003"/>
            <a:ext cx="1094157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FF0000"/>
                </a:solidFill>
                <a:latin typeface="Helvetica" pitchFamily="2" charset="0"/>
              </a:rPr>
              <a:t>2 years without CE and AIP funding – suspension of orderly upgrade program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432FF"/>
                </a:solidFill>
                <a:latin typeface="Helvetica" pitchFamily="2" charset="0"/>
              </a:rPr>
              <a:t>Availability goal raised from 82.5% to 85% 3 years ago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432FF"/>
                </a:solidFill>
                <a:latin typeface="Helvetica" pitchFamily="2" charset="0"/>
              </a:rPr>
              <a:t>Ma</a:t>
            </a: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jority of AIP funding needed for cryo upgrades, not sufficient for completion before EIC commissioning starts </a:t>
            </a:r>
            <a:r>
              <a:rPr lang="en-US" dirty="0">
                <a:solidFill>
                  <a:srgbClr val="0432FF"/>
                </a:solidFill>
                <a:latin typeface="Helvetica" pitchFamily="2" charset="0"/>
              </a:rPr>
              <a:t>(cryo upgrades would continue beyond FY28)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CE completed before end of FY2025 and AGS Siemens cycloconverter upgrade </a:t>
            </a:r>
            <a:br>
              <a:rPr lang="en-US" sz="2000" dirty="0">
                <a:solidFill>
                  <a:srgbClr val="0432FF"/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may still benefit RHIC</a:t>
            </a:r>
            <a:endParaRPr lang="en-US" sz="600" dirty="0">
              <a:solidFill>
                <a:srgbClr val="0432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59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004C-C2C9-A3F7-316E-8E2B45EB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1"/>
            <a:ext cx="11620500" cy="55397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AIP and CE Funding plan – Scenario 2 (FY2022-2029)</a:t>
            </a: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6602E-FCEB-64B8-11A7-0717B1B0B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576DE-138E-40C4-8CD5-ABC0F44E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16" y="877716"/>
            <a:ext cx="11488073" cy="3646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56B03-5BBB-1952-19FF-F5C769CE02C3}"/>
              </a:ext>
            </a:extLst>
          </p:cNvPr>
          <p:cNvSpPr txBox="1"/>
          <p:nvPr/>
        </p:nvSpPr>
        <p:spPr>
          <a:xfrm>
            <a:off x="340568" y="4742727"/>
            <a:ext cx="1075520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FF0000"/>
                </a:solidFill>
                <a:latin typeface="Helvetica" pitchFamily="2" charset="0"/>
              </a:rPr>
              <a:t>2 years without CE and AIP funding – suspension of orderly upgrade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Availability goal raised from 82.5% to 85% 3 years ago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Almost same plan for Capital Equipment as for Scenario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Allows for completion of main cryo plant upgrade in time for EIC turn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CE completed before end of FY2025 and AGS Siemens cycloconverter upgrade </a:t>
            </a:r>
            <a:br>
              <a:rPr lang="en-US" sz="2000" dirty="0">
                <a:solidFill>
                  <a:srgbClr val="0432FF"/>
                </a:solidFill>
                <a:latin typeface="Helvetica" pitchFamily="2" charset="0"/>
              </a:rPr>
            </a:br>
            <a:r>
              <a:rPr lang="en-US" sz="2000" dirty="0">
                <a:solidFill>
                  <a:srgbClr val="0432FF"/>
                </a:solidFill>
                <a:latin typeface="Helvetica" pitchFamily="2" charset="0"/>
              </a:rPr>
              <a:t>may still benefit RHIC</a:t>
            </a:r>
            <a:endParaRPr lang="en-US" sz="600" dirty="0">
              <a:solidFill>
                <a:srgbClr val="0432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6637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(3)</Template>
  <TotalTime>52934</TotalTime>
  <Words>2222</Words>
  <Application>Microsoft Macintosh PowerPoint</Application>
  <PresentationFormat>Widescreen</PresentationFormat>
  <Paragraphs>350</Paragraphs>
  <Slides>28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</vt:lpstr>
      <vt:lpstr>Symbol</vt:lpstr>
      <vt:lpstr>BNL</vt:lpstr>
      <vt:lpstr>Collider-Accelerator Department  Injector System Upgrades – 25-year plan to support EIC operation</vt:lpstr>
      <vt:lpstr>Outline</vt:lpstr>
      <vt:lpstr>Collider-Accelerator Department facilities </vt:lpstr>
      <vt:lpstr>Collider-Accelerator Department facilities </vt:lpstr>
      <vt:lpstr>Upcoming Accelerator Readiness Reviews</vt:lpstr>
      <vt:lpstr>Readiness Review Preparations</vt:lpstr>
      <vt:lpstr>Photos – ARR prep</vt:lpstr>
      <vt:lpstr>AIP and CE Funding plan – Scenario 1 (FY2022-2029)</vt:lpstr>
      <vt:lpstr>AIP and CE Funding plan – Scenario 2 (FY2022-2029)</vt:lpstr>
      <vt:lpstr>Potential upcoming C-AD projects</vt:lpstr>
      <vt:lpstr>PowerPoint Presentation</vt:lpstr>
      <vt:lpstr>Spreadsheet of systems to upgrade has been developed (present list includes &gt;420 items)</vt:lpstr>
      <vt:lpstr>Capital equipment upgrades</vt:lpstr>
      <vt:lpstr>AGS and Booster BPM system upgrade</vt:lpstr>
      <vt:lpstr>AGS Skew Quad Magnets and Power Supplies</vt:lpstr>
      <vt:lpstr>Chipmunk radiation monitor upgrade</vt:lpstr>
      <vt:lpstr>Accelerator Improvement Project (AIP) upgrades</vt:lpstr>
      <vt:lpstr>PowerPoint Presentation</vt:lpstr>
      <vt:lpstr>Technical infrastructure upgrades</vt:lpstr>
      <vt:lpstr>PowerPoint Presentation</vt:lpstr>
      <vt:lpstr>Other priority injector system upgrades</vt:lpstr>
      <vt:lpstr>Booster RF Anode Power Supply Replacement for Bands 2 and 3</vt:lpstr>
      <vt:lpstr>Funding not presently available for this important upgrade</vt:lpstr>
      <vt:lpstr>PowerPoint Presentation</vt:lpstr>
      <vt:lpstr>Booster Power Supply Upgrades Funding not presently available</vt:lpstr>
      <vt:lpstr>AGS – Siemens Main Magnet Power Supply Cycloconverter</vt:lpstr>
      <vt:lpstr>Replace two AGS PEI Power supplies Estimated  cost: $200K 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Operations</dc:title>
  <dc:subject/>
  <dc:creator>Minty, Michiko</dc:creator>
  <cp:keywords/>
  <dc:description/>
  <cp:lastModifiedBy>Michnoff, Robert  J</cp:lastModifiedBy>
  <cp:revision>696</cp:revision>
  <dcterms:created xsi:type="dcterms:W3CDTF">2021-10-13T00:50:42Z</dcterms:created>
  <dcterms:modified xsi:type="dcterms:W3CDTF">2023-12-06T22:31:34Z</dcterms:modified>
  <cp:category/>
</cp:coreProperties>
</file>