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524" r:id="rId3"/>
    <p:sldId id="527" r:id="rId4"/>
    <p:sldId id="450" r:id="rId5"/>
    <p:sldId id="531" r:id="rId6"/>
    <p:sldId id="280" r:id="rId7"/>
    <p:sldId id="532" r:id="rId8"/>
    <p:sldId id="533" r:id="rId9"/>
    <p:sldId id="537" r:id="rId10"/>
    <p:sldId id="538" r:id="rId11"/>
    <p:sldId id="505" r:id="rId12"/>
    <p:sldId id="534" r:id="rId13"/>
    <p:sldId id="447" r:id="rId14"/>
    <p:sldId id="539" r:id="rId15"/>
    <p:sldId id="523" r:id="rId16"/>
    <p:sldId id="514" r:id="rId17"/>
    <p:sldId id="540" r:id="rId18"/>
    <p:sldId id="525" r:id="rId19"/>
    <p:sldId id="541" r:id="rId20"/>
    <p:sldId id="277" r:id="rId21"/>
    <p:sldId id="264" r:id="rId22"/>
    <p:sldId id="542" r:id="rId23"/>
    <p:sldId id="543" r:id="rId24"/>
    <p:sldId id="544" r:id="rId25"/>
    <p:sldId id="545" r:id="rId26"/>
    <p:sldId id="546" r:id="rId27"/>
    <p:sldId id="547" r:id="rId28"/>
    <p:sldId id="517" r:id="rId29"/>
    <p:sldId id="528" r:id="rId30"/>
    <p:sldId id="535" r:id="rId31"/>
    <p:sldId id="529" r:id="rId32"/>
    <p:sldId id="519" r:id="rId33"/>
    <p:sldId id="518" r:id="rId34"/>
    <p:sldId id="522" r:id="rId35"/>
    <p:sldId id="530" r:id="rId36"/>
    <p:sldId id="268" r:id="rId37"/>
    <p:sldId id="508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/>
    <p:restoredTop sz="88615"/>
  </p:normalViewPr>
  <p:slideViewPr>
    <p:cSldViewPr snapToGrid="0" snapToObjects="1">
      <p:cViewPr varScale="1">
        <p:scale>
          <a:sx n="95" d="100"/>
          <a:sy n="95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5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9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88FE-9C02-1F4E-870C-82AB33DEA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C466-75E1-F845-B885-12A6A9132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F410-4C2B-1A46-B126-27CF93A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6BB2-540F-9644-BBAD-C0E013EC3160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99B3-E7BE-FE4D-9DBC-D3F9CAE2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2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mailto:Georg.Hoffstaetter@cornell.edu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73B8B-475F-ECFA-6417-31D1EB34C824}"/>
              </a:ext>
            </a:extLst>
          </p:cNvPr>
          <p:cNvSpPr txBox="1"/>
          <p:nvPr userDrawn="1"/>
        </p:nvSpPr>
        <p:spPr>
          <a:xfrm>
            <a:off x="571500" y="6578445"/>
            <a:ext cx="11649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Georg.Hoffstaetter@cornell.edu</a:t>
            </a:r>
            <a:r>
              <a:rPr lang="en-US" sz="1400" dirty="0"/>
              <a:t>                                        C-AD MAC                                         20 December 2023.                                              </a:t>
            </a:r>
            <a:fld id="{61503C65-E41F-924F-A7D9-029E0AA7CADA}" type="slidenum">
              <a:rPr lang="en-US" sz="1400" smtClean="0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09" y="2307167"/>
            <a:ext cx="10600585" cy="197022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ML for Beam Polarization Increase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Accepted ML / AI Proposal to DOE-NP FOA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856357"/>
            <a:ext cx="10334625" cy="746185"/>
          </a:xfrm>
        </p:spPr>
        <p:txBody>
          <a:bodyPr/>
          <a:lstStyle/>
          <a:p>
            <a:r>
              <a:rPr lang="en-US" dirty="0"/>
              <a:t>CAD MAC 		 December 20, 2023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509" y="4277387"/>
            <a:ext cx="10334625" cy="1259607"/>
          </a:xfrm>
        </p:spPr>
        <p:txBody>
          <a:bodyPr/>
          <a:lstStyle/>
          <a:p>
            <a:r>
              <a:rPr lang="en-US" dirty="0"/>
              <a:t>Georg Hoffstaetter de </a:t>
            </a:r>
            <a:r>
              <a:rPr lang="en-US" dirty="0" err="1"/>
              <a:t>Torquat</a:t>
            </a:r>
            <a:endParaRPr lang="en-US" dirty="0"/>
          </a:p>
          <a:p>
            <a:r>
              <a:rPr lang="en-US" dirty="0"/>
              <a:t>Collider-Accelerator Department, BNL and Cornell University</a:t>
            </a:r>
          </a:p>
          <a:p>
            <a:r>
              <a:rPr lang="en-US" dirty="0" err="1"/>
              <a:t>Georg.Hoffstaetter@cornell.edu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3" y="-277673"/>
            <a:ext cx="11620500" cy="1325563"/>
          </a:xfrm>
        </p:spPr>
        <p:txBody>
          <a:bodyPr/>
          <a:lstStyle/>
          <a:p>
            <a:r>
              <a:rPr lang="en-US" dirty="0"/>
              <a:t>Booster to AGS transfer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36B3A-4F02-FBC8-CC44-735316166B70}"/>
              </a:ext>
            </a:extLst>
          </p:cNvPr>
          <p:cNvSpPr txBox="1"/>
          <p:nvPr/>
        </p:nvSpPr>
        <p:spPr>
          <a:xfrm>
            <a:off x="2016741" y="610576"/>
            <a:ext cx="11504590" cy="675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800" b="1" dirty="0"/>
              <a:t>Parameters to vary: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Transfer line steerers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Main AGS dipole field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AGS RF phase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Amplitudes of two Injection bumps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Horizontal orbit in the snakes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Quadrupole corrections for the snakes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Injection to accelerator tune change</a:t>
            </a:r>
          </a:p>
          <a:p>
            <a:pPr>
              <a:spcBef>
                <a:spcPts val="1000"/>
              </a:spcBef>
            </a:pPr>
            <a:r>
              <a:rPr lang="en-US" sz="2800" b="1" dirty="0"/>
              <a:t>Observables to optimize: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Transfer efficiency Booster </a:t>
            </a:r>
            <a:r>
              <a:rPr lang="en-US" sz="2800" dirty="0">
                <a:sym typeface="Wingdings" pitchFamily="2" charset="2"/>
              </a:rPr>
              <a:t> AGS early ramp (2% absolute)</a:t>
            </a:r>
            <a:endParaRPr lang="en-US" sz="2800" dirty="0"/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Emittance from two IPMs (10% relative)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719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96663-3937-8115-55CA-4480DF0B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46" y="0"/>
            <a:ext cx="10803553" cy="61842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094465-18AE-2F7C-EE80-34B98C164311}"/>
              </a:ext>
            </a:extLst>
          </p:cNvPr>
          <p:cNvSpPr txBox="1">
            <a:spLocks/>
          </p:cNvSpPr>
          <p:nvPr/>
        </p:nvSpPr>
        <p:spPr>
          <a:xfrm>
            <a:off x="571500" y="23751"/>
            <a:ext cx="11049000" cy="8431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Response Error model for the 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1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B964-0FBA-ACFB-ACB9-870AB7DA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Sensitivity studies: error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1C63B9BC-AB93-CE32-12C5-5D068E6120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044065" y="3741366"/>
              <a:ext cx="810387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3520">
                      <a:extLst>
                        <a:ext uri="{9D8B030D-6E8A-4147-A177-3AD203B41FA5}">
                          <a16:colId xmlns:a16="http://schemas.microsoft.com/office/drawing/2014/main" val="659768442"/>
                        </a:ext>
                      </a:extLst>
                    </a:gridCol>
                    <a:gridCol w="1119101">
                      <a:extLst>
                        <a:ext uri="{9D8B030D-6E8A-4147-A177-3AD203B41FA5}">
                          <a16:colId xmlns:a16="http://schemas.microsoft.com/office/drawing/2014/main" val="2543191938"/>
                        </a:ext>
                      </a:extLst>
                    </a:gridCol>
                    <a:gridCol w="1681249">
                      <a:extLst>
                        <a:ext uri="{9D8B030D-6E8A-4147-A177-3AD203B41FA5}">
                          <a16:colId xmlns:a16="http://schemas.microsoft.com/office/drawing/2014/main" val="411874144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Range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006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Main magnet roll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[-0.5, 0.5]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1372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Main magnet gradient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</a:t>
                          </a:r>
                          <a:r>
                            <a:rPr lang="en-US" baseline="30000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0.1%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70502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Quadrupole gradient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</a:t>
                          </a:r>
                          <a:r>
                            <a:rPr lang="en-US" baseline="30000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0.2%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84804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Sextupole offset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[-8, 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2790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Snake magnet roll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[-1.5, 1.5]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2555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1C63B9BC-AB93-CE32-12C5-5D068E6120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044065" y="3741366"/>
              <a:ext cx="810387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3520">
                      <a:extLst>
                        <a:ext uri="{9D8B030D-6E8A-4147-A177-3AD203B41FA5}">
                          <a16:colId xmlns:a16="http://schemas.microsoft.com/office/drawing/2014/main" val="659768442"/>
                        </a:ext>
                      </a:extLst>
                    </a:gridCol>
                    <a:gridCol w="1119101">
                      <a:extLst>
                        <a:ext uri="{9D8B030D-6E8A-4147-A177-3AD203B41FA5}">
                          <a16:colId xmlns:a16="http://schemas.microsoft.com/office/drawing/2014/main" val="2543191938"/>
                        </a:ext>
                      </a:extLst>
                    </a:gridCol>
                    <a:gridCol w="1681249">
                      <a:extLst>
                        <a:ext uri="{9D8B030D-6E8A-4147-A177-3AD203B41FA5}">
                          <a16:colId xmlns:a16="http://schemas.microsoft.com/office/drawing/2014/main" val="411874144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Range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006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Main magnet roll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[-0.5, 0.5]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1372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Main magnet gradient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</a:t>
                          </a:r>
                          <a:r>
                            <a:rPr lang="en-US" baseline="30000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1203" t="-210345" r="-1504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70502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Quadrupole gradient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</a:t>
                          </a:r>
                          <a:r>
                            <a:rPr lang="en-US" baseline="30000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1203" t="-310345" r="-1504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84804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Sextupole offset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[-8, 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2790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Snake magnet roll 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[-1.5, 1.5]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2555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E14725-F2CF-8ECB-D031-9F094A8C4121}"/>
              </a:ext>
            </a:extLst>
          </p:cNvPr>
          <p:cNvSpPr txBox="1">
            <a:spLocks/>
          </p:cNvSpPr>
          <p:nvPr/>
        </p:nvSpPr>
        <p:spPr>
          <a:xfrm>
            <a:off x="571500" y="1407754"/>
            <a:ext cx="11049000" cy="420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200" dirty="0"/>
              <a:t>Sources or error and ranges come from past survey data</a:t>
            </a:r>
          </a:p>
          <a:p>
            <a:pPr marL="457200" indent="-457200"/>
            <a:endParaRPr lang="en-US" sz="1000" dirty="0"/>
          </a:p>
          <a:p>
            <a:pPr marL="457200" indent="-457200"/>
            <a:r>
              <a:rPr lang="en-US" sz="2200" dirty="0"/>
              <a:t>Criteria to quantify &amp; visualize sensitivity:</a:t>
            </a:r>
          </a:p>
          <a:p>
            <a:pPr marL="914400" lvl="1" indent="-457200"/>
            <a:endParaRPr lang="en-US" sz="500" dirty="0"/>
          </a:p>
          <a:p>
            <a:pPr marL="914400" lvl="1" indent="-457200"/>
            <a:r>
              <a:rPr lang="en-US" sz="2000" dirty="0"/>
              <a:t>RMS of ORM matrix</a:t>
            </a:r>
          </a:p>
          <a:p>
            <a:pPr marL="914400" lvl="1" indent="-457200"/>
            <a:r>
              <a:rPr lang="en-US" sz="2000" dirty="0"/>
              <a:t>Beta-beating (vertical &amp; horizontal)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DE17B0-B265-E1FC-4546-DE6A50EE5501}"/>
                  </a:ext>
                </a:extLst>
              </p:cNvPr>
              <p:cNvSpPr txBox="1"/>
              <p:nvPr/>
            </p:nvSpPr>
            <p:spPr>
              <a:xfrm>
                <a:off x="6096000" y="2818520"/>
                <a:ext cx="2553391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𝑚𝑒𝑎𝑠𝑢𝑟𝑒𝑑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𝑚𝑜𝑑𝑒𝑙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𝑚𝑜𝑑𝑒𝑙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DE17B0-B265-E1FC-4546-DE6A50EE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18520"/>
                <a:ext cx="2553391" cy="572657"/>
              </a:xfrm>
              <a:prstGeom prst="rect">
                <a:avLst/>
              </a:prstGeom>
              <a:blipFill>
                <a:blip r:embed="rId3"/>
                <a:stretch>
                  <a:fillRect l="-1980" t="-4348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768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D436-151D-276F-FD40-65BFD3A9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993"/>
            <a:ext cx="11049000" cy="1325563"/>
          </a:xfrm>
        </p:spPr>
        <p:txBody>
          <a:bodyPr/>
          <a:lstStyle/>
          <a:p>
            <a:r>
              <a:rPr lang="en-US" dirty="0"/>
              <a:t>Where do we put AI/ML?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44F3-7B3C-4F14-E49A-CD2800E4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1164084"/>
            <a:ext cx="11876690" cy="493609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ORM will give us</a:t>
            </a:r>
          </a:p>
          <a:p>
            <a:pPr marL="914400" lvl="1" indent="-457200"/>
            <a:r>
              <a:rPr lang="en-US" dirty="0"/>
              <a:t>BPM and Corrector Anomalies (Trust Analysis)</a:t>
            </a:r>
          </a:p>
          <a:p>
            <a:pPr marL="914400" lvl="1" indent="-457200"/>
            <a:r>
              <a:rPr lang="en-US" dirty="0"/>
              <a:t>Gradient errors for given conditions</a:t>
            </a:r>
          </a:p>
          <a:p>
            <a:pPr marL="914400" lvl="1" indent="-457200"/>
            <a:r>
              <a:rPr lang="en-US" dirty="0"/>
              <a:t>Beta-deviations from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Dispersion measurements give us </a:t>
            </a:r>
          </a:p>
          <a:p>
            <a:pPr marL="914400" lvl="1" indent="-457200"/>
            <a:r>
              <a:rPr lang="en-US" dirty="0"/>
              <a:t>BPM Consistency check for given </a:t>
            </a:r>
            <a:r>
              <a:rPr lang="en-US" dirty="0" err="1"/>
              <a:t>dp</a:t>
            </a:r>
            <a:r>
              <a:rPr lang="en-US" dirty="0"/>
              <a:t>/p (BPM Anomalies)</a:t>
            </a:r>
          </a:p>
          <a:p>
            <a:pPr marL="914400" lvl="1" indent="-457200"/>
            <a:r>
              <a:rPr lang="en-US" dirty="0"/>
              <a:t>Coupling through longitudinal motion (very slow, typically)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Tune measurements</a:t>
            </a:r>
          </a:p>
          <a:p>
            <a:pPr marL="914400" lvl="1" indent="-457200"/>
            <a:r>
              <a:rPr lang="en-US" dirty="0" err="1"/>
              <a:t>Betatron</a:t>
            </a:r>
            <a:r>
              <a:rPr lang="en-US" dirty="0"/>
              <a:t> tune and coupling = destructive measurement in Booster/AGS</a:t>
            </a:r>
          </a:p>
          <a:p>
            <a:pPr marL="914400" lvl="1" indent="-457200"/>
            <a:r>
              <a:rPr lang="en-US" dirty="0"/>
              <a:t>Tune, </a:t>
            </a:r>
            <a:r>
              <a:rPr lang="en-US" dirty="0" err="1"/>
              <a:t>Chrom</a:t>
            </a:r>
            <a:r>
              <a:rPr lang="en-US" dirty="0"/>
              <a:t>, coupling, emittance, </a:t>
            </a:r>
            <a:r>
              <a:rPr lang="en-US" dirty="0" err="1"/>
              <a:t>dp</a:t>
            </a:r>
            <a:r>
              <a:rPr lang="en-US" dirty="0"/>
              <a:t>/p from RHIC Schottky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Chromaticity measurements – need to change energy and measure tune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Orbit Measurements – parasitic = most are time averaged, some turn by turn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model + small nonlinearities with NN model</a:t>
            </a:r>
          </a:p>
        </p:txBody>
      </p:sp>
    </p:spTree>
    <p:extLst>
      <p:ext uri="{BB962C8B-B14F-4D97-AF65-F5344CB8AC3E}">
        <p14:creationId xmlns:p14="http://schemas.microsoft.com/office/powerpoint/2010/main" val="3336377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4" y="0"/>
            <a:ext cx="11954006" cy="1325563"/>
          </a:xfrm>
        </p:spPr>
        <p:txBody>
          <a:bodyPr/>
          <a:lstStyle/>
          <a:p>
            <a:r>
              <a:rPr lang="en-US" dirty="0"/>
              <a:t>Orbit &amp; Optics correction in Booster / AGS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462702" y="1114463"/>
            <a:ext cx="1150459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/>
              <a:t>Parameters to vary: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Corrector coils (24 per Booster plane)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Corrector coils (48 per AGS plane)</a:t>
            </a:r>
          </a:p>
          <a:p>
            <a:pPr>
              <a:spcBef>
                <a:spcPts val="1600"/>
              </a:spcBef>
            </a:pPr>
            <a:endParaRPr lang="en-US" sz="2800" dirty="0"/>
          </a:p>
          <a:p>
            <a:pPr>
              <a:spcBef>
                <a:spcPts val="1600"/>
              </a:spcBef>
            </a:pPr>
            <a:r>
              <a:rPr lang="en-US" sz="2800" b="1" dirty="0"/>
              <a:t>Observables to optimize: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BPM readings (24 </a:t>
            </a:r>
            <a:r>
              <a:rPr lang="en-US" sz="2800" dirty="0" err="1"/>
              <a:t>x&amp;y</a:t>
            </a:r>
            <a:r>
              <a:rPr lang="en-US" sz="2800" dirty="0"/>
              <a:t> in the Booster) (100um accuracy)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BPM readings (72 </a:t>
            </a:r>
            <a:r>
              <a:rPr lang="en-US" sz="2800" dirty="0" err="1"/>
              <a:t>x&amp;y</a:t>
            </a:r>
            <a:r>
              <a:rPr lang="en-US" sz="2800" dirty="0"/>
              <a:t> in the AGS) (100um for 2mm size at 25GeV)</a:t>
            </a:r>
          </a:p>
        </p:txBody>
      </p:sp>
    </p:spTree>
    <p:extLst>
      <p:ext uri="{BB962C8B-B14F-4D97-AF65-F5344CB8AC3E}">
        <p14:creationId xmlns:p14="http://schemas.microsoft.com/office/powerpoint/2010/main" val="19019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F32-1DC8-48BA-8362-82F06CCF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1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Space-charge emittance increase 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61FB000-6DC4-CF57-A267-F851FFCD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3001"/>
            <a:ext cx="7456714" cy="53630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C435-B718-43FD-52BC-AA6E4764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604" y="5854838"/>
            <a:ext cx="6728396" cy="1003162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Splitting bunches before AGS acceleration can reduce the emittance.</a:t>
            </a:r>
          </a:p>
        </p:txBody>
      </p:sp>
    </p:spTree>
    <p:extLst>
      <p:ext uri="{BB962C8B-B14F-4D97-AF65-F5344CB8AC3E}">
        <p14:creationId xmlns:p14="http://schemas.microsoft.com/office/powerpoint/2010/main" val="3431959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D968-4FEA-36B9-5634-01F7BDA0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0" y="-205524"/>
            <a:ext cx="11049000" cy="1325563"/>
          </a:xfrm>
        </p:spPr>
        <p:txBody>
          <a:bodyPr/>
          <a:lstStyle/>
          <a:p>
            <a:r>
              <a:rPr lang="en-US" dirty="0"/>
              <a:t>Bunch splitting / coalescing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0F49-4F36-3B1B-81EF-7FDDA9D686F1}"/>
              </a:ext>
            </a:extLst>
          </p:cNvPr>
          <p:cNvSpPr txBox="1"/>
          <p:nvPr/>
        </p:nvSpPr>
        <p:spPr>
          <a:xfrm>
            <a:off x="571500" y="5531102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Splitting in the booster and coalescing after AGS accelerator reduces space charge and emittance growth </a:t>
            </a:r>
            <a:r>
              <a:rPr lang="en-US" sz="2800" dirty="0">
                <a:sym typeface="Wingdings" pitchFamily="2" charset="2"/>
              </a:rPr>
              <a:t> more polarization</a:t>
            </a:r>
            <a:endParaRPr lang="en-US" sz="2800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681B95F-8ACD-22F7-35F1-63B8CA45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18" y="942932"/>
            <a:ext cx="5860069" cy="3427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BF1950-C072-BAF9-2E00-29EFB55FE70F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376DEFC-A6B1-1415-7E7F-FA6DF08B7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187" y="1820257"/>
            <a:ext cx="5728268" cy="3563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5FC794-5ACA-4641-E346-A22A6B2B2D8C}"/>
              </a:ext>
            </a:extLst>
          </p:cNvPr>
          <p:cNvSpPr/>
          <p:nvPr/>
        </p:nvSpPr>
        <p:spPr>
          <a:xfrm>
            <a:off x="6131624" y="4933893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4" y="0"/>
            <a:ext cx="11954006" cy="1325563"/>
          </a:xfrm>
        </p:spPr>
        <p:txBody>
          <a:bodyPr/>
          <a:lstStyle/>
          <a:p>
            <a:r>
              <a:rPr lang="en-US" dirty="0"/>
              <a:t>Bunch splitting and coalescing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687410" y="1139515"/>
            <a:ext cx="11504590" cy="497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/>
              <a:t>Parameters to vary: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3 RF amplitudes and phases, and their timing</a:t>
            </a:r>
          </a:p>
          <a:p>
            <a:pPr>
              <a:spcBef>
                <a:spcPts val="1600"/>
              </a:spcBef>
            </a:pPr>
            <a:r>
              <a:rPr lang="en-US" sz="2800" b="1" dirty="0"/>
              <a:t>Observables to optimize: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Mountain range width (5% relative)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Mountain range oscillations (10% of a sigma)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Baby-bunch currents (2%)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Emittance in the multi-wire to the AGS (5% relative)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Emittance from two IPMs (10% relative)</a:t>
            </a:r>
          </a:p>
        </p:txBody>
      </p:sp>
    </p:spTree>
    <p:extLst>
      <p:ext uri="{BB962C8B-B14F-4D97-AF65-F5344CB8AC3E}">
        <p14:creationId xmlns:p14="http://schemas.microsoft.com/office/powerpoint/2010/main" val="4013512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D968-4FEA-36B9-5634-01F7BDA0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26" y="-239353"/>
            <a:ext cx="11049000" cy="1325563"/>
          </a:xfrm>
        </p:spPr>
        <p:txBody>
          <a:bodyPr/>
          <a:lstStyle/>
          <a:p>
            <a:r>
              <a:rPr lang="en-US" dirty="0"/>
              <a:t>Timing of tune jumps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E5920-F8B1-BD4C-17D5-C8C077E04934}"/>
              </a:ext>
            </a:extLst>
          </p:cNvPr>
          <p:cNvSpPr txBox="1"/>
          <p:nvPr/>
        </p:nvSpPr>
        <p:spPr>
          <a:xfrm>
            <a:off x="559626" y="879277"/>
            <a:ext cx="11049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The G-gamma meter and accurate energy vs. time</a:t>
            </a:r>
          </a:p>
          <a:p>
            <a:pPr marL="514350" indent="-514350">
              <a:spcBef>
                <a:spcPts val="1600"/>
              </a:spcBef>
              <a:buAutoNum type="arabicParenBoth"/>
            </a:pPr>
            <a:r>
              <a:rPr lang="en-US" sz="2800" dirty="0"/>
              <a:t>Measure the energy by orbit + revolution frequency measurement</a:t>
            </a:r>
          </a:p>
          <a:p>
            <a:pPr marL="514350" indent="-514350">
              <a:spcBef>
                <a:spcPts val="1600"/>
              </a:spcBef>
              <a:buFontTx/>
              <a:buAutoNum type="arabicParenBoth"/>
            </a:pPr>
            <a:r>
              <a:rPr lang="en-US" sz="2800" dirty="0"/>
              <a:t>Measure of energy by field + revolution frequency measurement</a:t>
            </a:r>
          </a:p>
          <a:p>
            <a:pPr marL="514350" indent="-514350">
              <a:spcBef>
                <a:spcPts val="1600"/>
              </a:spcBef>
              <a:buAutoNum type="arabicParenBoth"/>
            </a:pPr>
            <a:r>
              <a:rPr lang="en-US" sz="2800" dirty="0"/>
              <a:t>Measure energy by spin flip at every integer spin tune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6E6AEAB-2A94-50E2-8AB6-A4C1D14D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6" y="3287640"/>
            <a:ext cx="7772400" cy="3570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226A36-4B0D-E455-6192-271C8B869BC3}"/>
              </a:ext>
            </a:extLst>
          </p:cNvPr>
          <p:cNvSpPr txBox="1"/>
          <p:nvPr/>
        </p:nvSpPr>
        <p:spPr>
          <a:xfrm>
            <a:off x="8333978" y="3716779"/>
            <a:ext cx="3847605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Combined optimization</a:t>
            </a:r>
          </a:p>
          <a:p>
            <a:pPr marL="457200" indent="-457200">
              <a:spcBef>
                <a:spcPts val="1600"/>
              </a:spcBef>
              <a:buFont typeface="Wingdings" pitchFamily="2" charset="2"/>
              <a:buChar char="è"/>
            </a:pPr>
            <a:r>
              <a:rPr lang="en-US" sz="2800" dirty="0">
                <a:sym typeface="Wingdings" pitchFamily="2" charset="2"/>
              </a:rPr>
              <a:t>better timing</a:t>
            </a:r>
          </a:p>
          <a:p>
            <a:pPr>
              <a:spcBef>
                <a:spcPts val="1600"/>
              </a:spcBef>
            </a:pPr>
            <a:r>
              <a:rPr lang="en-US" sz="2800" dirty="0">
                <a:sym typeface="Wingdings" pitchFamily="2" charset="2"/>
              </a:rPr>
              <a:t> higher polarization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250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08" y="0"/>
            <a:ext cx="11504591" cy="1325563"/>
          </a:xfrm>
        </p:spPr>
        <p:txBody>
          <a:bodyPr/>
          <a:lstStyle/>
          <a:p>
            <a:r>
              <a:rPr lang="en-US" dirty="0"/>
              <a:t>Improved energy timing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687408" y="1259175"/>
            <a:ext cx="11504590" cy="497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/>
              <a:t>Parameters to vary: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Time profile of the time-jump quadrupoles</a:t>
            </a:r>
          </a:p>
          <a:p>
            <a:pPr>
              <a:spcBef>
                <a:spcPts val="1600"/>
              </a:spcBef>
            </a:pPr>
            <a:r>
              <a:rPr lang="en-US" sz="2800" b="1" dirty="0"/>
              <a:t>Observables to optimize: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Revolution frequency (1.E-6)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Radial offset from BPM readings (20mu average)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Main dipole fields Hall-probe at injection (0.1%) + integrating coil (2%)</a:t>
            </a:r>
          </a:p>
          <a:p>
            <a:pPr>
              <a:spcBef>
                <a:spcPts val="1600"/>
              </a:spcBef>
            </a:pPr>
            <a:endParaRPr lang="en-US" sz="2800" b="1" dirty="0"/>
          </a:p>
          <a:p>
            <a:pPr>
              <a:spcBef>
                <a:spcPts val="1600"/>
              </a:spcBef>
            </a:pPr>
            <a:r>
              <a:rPr lang="en-US" sz="2800" dirty="0"/>
              <a:t>E(t) by measure f(t), x(t), B(t), P(t)</a:t>
            </a:r>
          </a:p>
        </p:txBody>
      </p:sp>
    </p:spTree>
    <p:extLst>
      <p:ext uri="{BB962C8B-B14F-4D97-AF65-F5344CB8AC3E}">
        <p14:creationId xmlns:p14="http://schemas.microsoft.com/office/powerpoint/2010/main" val="341265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0FED-8B9D-454F-B0B5-404EE833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-176832"/>
            <a:ext cx="11978243" cy="1325563"/>
          </a:xfrm>
        </p:spPr>
        <p:txBody>
          <a:bodyPr>
            <a:normAutofit/>
          </a:bodyPr>
          <a:lstStyle/>
          <a:p>
            <a:r>
              <a:rPr lang="en-US" sz="2200" b="1" dirty="0">
                <a:effectLst/>
                <a:latin typeface="TimesNewRomanPS"/>
              </a:rPr>
              <a:t>DE-FOA-0002875 : ARTIFICIAL INTELLIGENCE AND MACHINE LEARNING FOR AUTONOMOUS OPTIMIZATION AND CONTROL OF ACCELERATORS AND DETECTORS 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Title: Higher RHIC polarization by Physics-informed Bayesian Learning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Budget: $1.5M, duration 2 years, start 09/01/2023 to BNL, Cornell, JLAB, SLAC, RPI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Funding through DOE-NP DE SC-0024287, contr.# </a:t>
            </a:r>
            <a:r>
              <a:rPr lang="en-US" sz="2400" dirty="0">
                <a:effectLst/>
              </a:rPr>
              <a:t>2023-BNL-AD060-FUND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Funding officer Manouchehr </a:t>
            </a:r>
            <a:r>
              <a:rPr lang="en-US" sz="2400" dirty="0" err="1"/>
              <a:t>Farkhondeh</a:t>
            </a:r>
            <a:endParaRPr lang="en-US" sz="2400" dirty="0"/>
          </a:p>
          <a:p>
            <a:pPr marL="0" indent="0">
              <a:spcBef>
                <a:spcPts val="1800"/>
              </a:spcBef>
            </a:pPr>
            <a:r>
              <a:rPr lang="en-US" sz="2400" b="1" dirty="0"/>
              <a:t>Requested topics: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Efficiently extract critical and strategic information from large complex data sets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Address the challenges of autonomous control and experimentation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</a:rPr>
              <a:t>Efficiency of operation of accelerators and scientific instruments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AI for data reduction of large 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722414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EE0FE236-E6E6-D14D-9715-4F373203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89" y="711745"/>
            <a:ext cx="6501581" cy="51937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F8C56-218A-9D4F-9BFD-CDD460EC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62" y="1544397"/>
            <a:ext cx="4184027" cy="4351338"/>
          </a:xfrm>
        </p:spPr>
        <p:txBody>
          <a:bodyPr>
            <a:normAutofit/>
          </a:bodyPr>
          <a:lstStyle/>
          <a:p>
            <a:r>
              <a:rPr lang="en-US" sz="1500" dirty="0"/>
              <a:t>Polarization is preserved in the AGS with two partial helical dipole snakes (10% and 6% rotation)</a:t>
            </a:r>
          </a:p>
          <a:p>
            <a:r>
              <a:rPr lang="en-US" sz="1500" dirty="0"/>
              <a:t>Provides spin tune ‘gap’ where imperfection and vertical intrinsic resonance condition are never met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≠ N  (full spin flips)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≠ N +/- Q</a:t>
            </a:r>
            <a:r>
              <a:rPr lang="en-US" sz="1600" baseline="-25000" dirty="0"/>
              <a:t>y</a:t>
            </a:r>
          </a:p>
          <a:p>
            <a:r>
              <a:rPr lang="en-US" sz="1500" dirty="0"/>
              <a:t>Horizontal resonance condition still met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= N +/- Q</a:t>
            </a:r>
            <a:r>
              <a:rPr lang="en-US" sz="1600" baseline="-25000" dirty="0"/>
              <a:t>x</a:t>
            </a:r>
          </a:p>
          <a:p>
            <a:pPr lvl="1"/>
            <a:r>
              <a:rPr lang="en-US" sz="1600" dirty="0"/>
              <a:t>Horizontal resonance are weak, but many (82 crossings)</a:t>
            </a:r>
          </a:p>
          <a:p>
            <a:pPr lvl="1"/>
            <a:r>
              <a:rPr lang="en-US" sz="1600" dirty="0"/>
              <a:t>Currently handled with fast tune jump</a:t>
            </a:r>
          </a:p>
          <a:p>
            <a:pPr marL="914400" lvl="2" indent="0">
              <a:buNone/>
            </a:pPr>
            <a:r>
              <a:rPr lang="en-US" sz="1600" dirty="0"/>
              <a:t>ΔQ</a:t>
            </a:r>
            <a:r>
              <a:rPr lang="en-US" sz="1600" baseline="-25000" dirty="0"/>
              <a:t>x</a:t>
            </a:r>
            <a:r>
              <a:rPr lang="en-US" sz="1600" dirty="0"/>
              <a:t> = 0.04, 100 </a:t>
            </a:r>
            <a:r>
              <a:rPr lang="en-US" sz="1600" dirty="0" err="1"/>
              <a:t>μs</a:t>
            </a:r>
            <a:r>
              <a:rPr lang="en-US" sz="1600" dirty="0"/>
              <a:t> </a:t>
            </a:r>
            <a:endParaRPr lang="en-US" sz="1200" dirty="0"/>
          </a:p>
          <a:p>
            <a:pPr lvl="1"/>
            <a:endParaRPr lang="en-US" sz="11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C2CF308-6610-4347-8FAE-0EDC9E28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1559D3-8CAA-8548-8DB2-861AAADDA1B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51A7808-B2BA-274A-A051-DF9575CEDE2B}"/>
              </a:ext>
            </a:extLst>
          </p:cNvPr>
          <p:cNvSpPr/>
          <p:nvPr/>
        </p:nvSpPr>
        <p:spPr>
          <a:xfrm>
            <a:off x="10923370" y="930792"/>
            <a:ext cx="254000" cy="369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EC043-968F-CA4F-8F93-B6115FD28876}"/>
              </a:ext>
            </a:extLst>
          </p:cNvPr>
          <p:cNvSpPr txBox="1"/>
          <p:nvPr/>
        </p:nvSpPr>
        <p:spPr>
          <a:xfrm>
            <a:off x="11245194" y="951807"/>
            <a:ext cx="8924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Spin tune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19CC2-5313-A748-B39E-F54A0EC0F464}"/>
              </a:ext>
            </a:extLst>
          </p:cNvPr>
          <p:cNvSpPr txBox="1"/>
          <p:nvPr/>
        </p:nvSpPr>
        <p:spPr>
          <a:xfrm>
            <a:off x="8787790" y="2356795"/>
            <a:ext cx="24574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Hor</a:t>
            </a:r>
            <a:r>
              <a:rPr lang="en-US" dirty="0"/>
              <a:t> resonance crossings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94449-C37A-084A-9718-B68B7C39A9CD}"/>
              </a:ext>
            </a:extLst>
          </p:cNvPr>
          <p:cNvCxnSpPr>
            <a:cxnSpLocks/>
          </p:cNvCxnSpPr>
          <p:nvPr/>
        </p:nvCxnSpPr>
        <p:spPr>
          <a:xfrm flipH="1">
            <a:off x="8116590" y="2734650"/>
            <a:ext cx="1488472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DFD5770-684F-E746-97D4-829F5AC56EE3}"/>
              </a:ext>
            </a:extLst>
          </p:cNvPr>
          <p:cNvSpPr/>
          <p:nvPr/>
        </p:nvSpPr>
        <p:spPr>
          <a:xfrm>
            <a:off x="10923370" y="3107101"/>
            <a:ext cx="254000" cy="37060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4531F-54BF-0C4E-9E39-3E25079A0962}"/>
              </a:ext>
            </a:extLst>
          </p:cNvPr>
          <p:cNvSpPr txBox="1"/>
          <p:nvPr/>
        </p:nvSpPr>
        <p:spPr>
          <a:xfrm>
            <a:off x="11177370" y="2985476"/>
            <a:ext cx="8924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Tune</a:t>
            </a:r>
          </a:p>
          <a:p>
            <a:pPr algn="ctr"/>
            <a:r>
              <a:rPr lang="en-US" dirty="0"/>
              <a:t>jump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6B49B-FA72-DC41-815A-F91A8847FE7E}"/>
              </a:ext>
            </a:extLst>
          </p:cNvPr>
          <p:cNvSpPr txBox="1"/>
          <p:nvPr/>
        </p:nvSpPr>
        <p:spPr>
          <a:xfrm>
            <a:off x="6096001" y="3666431"/>
            <a:ext cx="10899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(pause tune jump</a:t>
            </a:r>
            <a:br>
              <a:rPr lang="en-US" sz="1000" dirty="0"/>
            </a:br>
            <a:r>
              <a:rPr lang="en-US" sz="1000" dirty="0"/>
              <a:t>near transition)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EF4146-0BB4-5A59-FAA4-433322D2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88753"/>
            <a:ext cx="11887200" cy="1325563"/>
          </a:xfrm>
        </p:spPr>
        <p:txBody>
          <a:bodyPr/>
          <a:lstStyle/>
          <a:p>
            <a:r>
              <a:rPr lang="en-US" dirty="0"/>
              <a:t>Reduction of AGS resonance driving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88617-0C67-CB60-B8E6-C170695A1FA8}"/>
              </a:ext>
            </a:extLst>
          </p:cNvPr>
          <p:cNvSpPr txBox="1"/>
          <p:nvPr/>
        </p:nvSpPr>
        <p:spPr>
          <a:xfrm>
            <a:off x="1175657" y="64958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42463-0FAB-9604-189C-AE345926D78F}"/>
              </a:ext>
            </a:extLst>
          </p:cNvPr>
          <p:cNvSpPr/>
          <p:nvPr/>
        </p:nvSpPr>
        <p:spPr>
          <a:xfrm>
            <a:off x="11050370" y="6050071"/>
            <a:ext cx="303430" cy="671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BA5539-5560-0D15-2501-73F14CC05005}"/>
              </a:ext>
            </a:extLst>
          </p:cNvPr>
          <p:cNvSpPr txBox="1">
            <a:spLocks/>
          </p:cNvSpPr>
          <p:nvPr/>
        </p:nvSpPr>
        <p:spPr>
          <a:xfrm>
            <a:off x="2956142" y="5774499"/>
            <a:ext cx="9235858" cy="763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Partial snakes drive horizontal depolarizing resonances</a:t>
            </a:r>
          </a:p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 Compensate by other coupling elements, e.g., skew quads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62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F755FE-7EB3-3545-AFCD-F4ED3EB58411}"/>
              </a:ext>
            </a:extLst>
          </p:cNvPr>
          <p:cNvSpPr txBox="1"/>
          <p:nvPr/>
        </p:nvSpPr>
        <p:spPr>
          <a:xfrm>
            <a:off x="6248400" y="2675693"/>
            <a:ext cx="467220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Horizontal Resonance Amplitudes in 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B1D64-8295-B541-AE75-9730BB0F82BA}"/>
              </a:ext>
            </a:extLst>
          </p:cNvPr>
          <p:cNvSpPr txBox="1"/>
          <p:nvPr/>
        </p:nvSpPr>
        <p:spPr>
          <a:xfrm>
            <a:off x="405008" y="789526"/>
            <a:ext cx="67097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snakes, separated by 1/3 circumference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Modulated resonance amplitude highest near </a:t>
            </a:r>
            <a:r>
              <a:rPr lang="en-US" sz="2400" dirty="0" err="1"/>
              <a:t>Gɣ</a:t>
            </a:r>
            <a:r>
              <a:rPr lang="en-US" sz="2400" dirty="0"/>
              <a:t> = 3N (when snakes add constructively)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Horizontal resonances occur 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every 4-5 </a:t>
            </a:r>
            <a:r>
              <a:rPr lang="en-US" sz="2400" dirty="0" err="1">
                <a:solidFill>
                  <a:srgbClr val="FF0000"/>
                </a:solidFill>
              </a:rPr>
              <a:t>ms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at the standard AGS acceleration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ML/AI:</a:t>
            </a:r>
          </a:p>
          <a:p>
            <a:r>
              <a:rPr lang="en-US" sz="2400" dirty="0"/>
              <a:t>Physics informed </a:t>
            </a:r>
          </a:p>
          <a:p>
            <a:r>
              <a:rPr lang="en-US" sz="2400" dirty="0"/>
              <a:t>Learning of the optimal</a:t>
            </a:r>
          </a:p>
          <a:p>
            <a:r>
              <a:rPr lang="en-US" sz="2400" dirty="0"/>
              <a:t>skew quad strength +</a:t>
            </a:r>
          </a:p>
          <a:p>
            <a:r>
              <a:rPr lang="en-US" sz="2400" dirty="0"/>
              <a:t>optimal timing.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7ED721-5AC0-8EC5-D2A7-622519A1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037" y="3045025"/>
            <a:ext cx="7772400" cy="35626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071D01-70A1-2BFB-9CBF-76C99DFD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88753"/>
            <a:ext cx="11887200" cy="1325563"/>
          </a:xfrm>
        </p:spPr>
        <p:txBody>
          <a:bodyPr/>
          <a:lstStyle/>
          <a:p>
            <a:r>
              <a:rPr lang="en-US" dirty="0"/>
              <a:t>Reduction of AGS resonance driving terms</a:t>
            </a:r>
          </a:p>
        </p:txBody>
      </p:sp>
    </p:spTree>
    <p:extLst>
      <p:ext uri="{BB962C8B-B14F-4D97-AF65-F5344CB8AC3E}">
        <p14:creationId xmlns:p14="http://schemas.microsoft.com/office/powerpoint/2010/main" val="1749771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08" y="0"/>
            <a:ext cx="11504591" cy="1325563"/>
          </a:xfrm>
        </p:spPr>
        <p:txBody>
          <a:bodyPr/>
          <a:lstStyle/>
          <a:p>
            <a:r>
              <a:rPr lang="en-US" dirty="0"/>
              <a:t>Reduction of resonance strengths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687410" y="1815921"/>
            <a:ext cx="11504590" cy="370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/>
              <a:t>Parameters to vary: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14 Skew quad amplitudes at each of 80 resonances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Timing of skew quad changes</a:t>
            </a:r>
          </a:p>
          <a:p>
            <a:pPr>
              <a:spcBef>
                <a:spcPts val="1600"/>
              </a:spcBef>
            </a:pPr>
            <a:r>
              <a:rPr lang="en-US" sz="2800" b="1" dirty="0"/>
              <a:t>Observables to optimize: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Polarization after the ramp (2% relative)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Polarization at intermediate energies (2% relative)</a:t>
            </a:r>
          </a:p>
        </p:txBody>
      </p:sp>
    </p:spTree>
    <p:extLst>
      <p:ext uri="{BB962C8B-B14F-4D97-AF65-F5344CB8AC3E}">
        <p14:creationId xmlns:p14="http://schemas.microsoft.com/office/powerpoint/2010/main" val="2201906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Kickoff Collaboration meeting @ Cornell, August 25, 2023 – successful in person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Weekly meetings Mondays 3:30pm of all collaborators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Interface with weekly meeting Wednesdays 11am on digital twins from </a:t>
            </a:r>
            <a:r>
              <a:rPr lang="en-US" sz="2400" dirty="0" err="1"/>
              <a:t>Linac</a:t>
            </a:r>
            <a:r>
              <a:rPr lang="en-US" sz="2400" dirty="0"/>
              <a:t> to AGS</a:t>
            </a:r>
            <a:endParaRPr lang="en-US" sz="2400" dirty="0">
              <a:effectLst/>
            </a:endParaRP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Semi-weekly ML/AI software meeting Friday’s on beam &amp; ML computer standards</a:t>
            </a:r>
          </a:p>
          <a:p>
            <a:pPr marL="0" indent="0">
              <a:spcBef>
                <a:spcPts val="1800"/>
              </a:spcBef>
            </a:pPr>
            <a:endParaRPr lang="en-US" sz="2400" dirty="0"/>
          </a:p>
          <a:p>
            <a:pPr marL="0" indent="0">
              <a:spcBef>
                <a:spcPts val="1600"/>
              </a:spcBef>
            </a:pPr>
            <a:r>
              <a:rPr lang="en-US" sz="2400" dirty="0"/>
              <a:t>To be addressed: Potential avenues toward higher proton polarization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(1) Emittance reduction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(2) More accurate timing of timed elements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(3) Reduction of resonance driving terms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16191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Dominant participants: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BNL: Kevin Brown, </a:t>
            </a:r>
            <a:r>
              <a:rPr lang="en-US" sz="2400" dirty="0" err="1"/>
              <a:t>Weinin</a:t>
            </a:r>
            <a:r>
              <a:rPr lang="en-US" sz="2400" dirty="0"/>
              <a:t> Dai, </a:t>
            </a:r>
            <a:r>
              <a:rPr lang="en-US" sz="2400" dirty="0" err="1"/>
              <a:t>Bhawin</a:t>
            </a:r>
            <a:r>
              <a:rPr lang="en-US" sz="2400" dirty="0"/>
              <a:t> </a:t>
            </a:r>
            <a:r>
              <a:rPr lang="en-US" sz="2400" dirty="0" err="1"/>
              <a:t>Dhital</a:t>
            </a:r>
            <a:r>
              <a:rPr lang="en-US" sz="2400" dirty="0"/>
              <a:t>, Yuan Gao, Kiel Hock, </a:t>
            </a:r>
            <a:r>
              <a:rPr lang="en-US" sz="2400" dirty="0" err="1"/>
              <a:t>Bohong</a:t>
            </a:r>
            <a:r>
              <a:rPr lang="en-US" sz="2400" dirty="0"/>
              <a:t> Huang, Natalie Isenberg, Nguyen Linh, </a:t>
            </a:r>
            <a:r>
              <a:rPr lang="en-US" sz="2400" dirty="0" err="1"/>
              <a:t>Chuyu</a:t>
            </a:r>
            <a:r>
              <a:rPr lang="en-US" sz="2400" dirty="0"/>
              <a:t> Liu, Vincent </a:t>
            </a:r>
            <a:r>
              <a:rPr lang="en-US" sz="2400" dirty="0" err="1"/>
              <a:t>Schoefer</a:t>
            </a:r>
            <a:r>
              <a:rPr lang="en-US" sz="2400" dirty="0"/>
              <a:t>, Nathan Urban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Cornell: Georg Hoffstaetter de </a:t>
            </a:r>
            <a:r>
              <a:rPr lang="en-US" sz="2400" dirty="0" err="1"/>
              <a:t>Torquat</a:t>
            </a:r>
            <a:r>
              <a:rPr lang="en-US" sz="2400" dirty="0"/>
              <a:t>, Lucy Lin, </a:t>
            </a:r>
            <a:r>
              <a:rPr lang="en-US" sz="2400" dirty="0" err="1"/>
              <a:t>Eiad</a:t>
            </a:r>
            <a:r>
              <a:rPr lang="en-US" sz="2400" dirty="0"/>
              <a:t> </a:t>
            </a:r>
            <a:r>
              <a:rPr lang="en-US" sz="2400" dirty="0" err="1"/>
              <a:t>Hamwi</a:t>
            </a:r>
            <a:endParaRPr lang="en-US" sz="2400" dirty="0"/>
          </a:p>
          <a:p>
            <a:pPr marL="0" indent="0">
              <a:spcBef>
                <a:spcPts val="1800"/>
              </a:spcBef>
            </a:pPr>
            <a:r>
              <a:rPr lang="en-US" sz="2400" dirty="0"/>
              <a:t>SLAC: </a:t>
            </a:r>
            <a:r>
              <a:rPr lang="en-US" sz="2400" dirty="0" err="1"/>
              <a:t>Auralee</a:t>
            </a:r>
            <a:r>
              <a:rPr lang="en-US" sz="2400" dirty="0"/>
              <a:t> Edelen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JLAB: Malachi Schram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RPI: Yinan Wang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 err="1"/>
              <a:t>Radiasoft</a:t>
            </a:r>
            <a:r>
              <a:rPr lang="en-US" sz="2400" dirty="0"/>
              <a:t>: Nathan Cook, Jon Edelen, Chris Hall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Teams: (1) Accelerator simulation – digital twins, (2) ML application – code development, (3) Experiment 2 simulation comparison.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Dominant Participants</a:t>
            </a:r>
          </a:p>
        </p:txBody>
      </p:sp>
    </p:spTree>
    <p:extLst>
      <p:ext uri="{BB962C8B-B14F-4D97-AF65-F5344CB8AC3E}">
        <p14:creationId xmlns:p14="http://schemas.microsoft.com/office/powerpoint/2010/main" val="4020566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457200" indent="-457200">
              <a:spcBef>
                <a:spcPts val="1800"/>
              </a:spcBef>
              <a:buAutoNum type="arabicParenBoth"/>
            </a:pPr>
            <a:r>
              <a:rPr lang="en-US" sz="2400" dirty="0"/>
              <a:t>Emittance reduction by </a:t>
            </a:r>
            <a:r>
              <a:rPr lang="en-US" sz="2400" dirty="0" err="1"/>
              <a:t>linac</a:t>
            </a:r>
            <a:r>
              <a:rPr lang="en-US" sz="2400" dirty="0"/>
              <a:t> 2 booster optimization: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Adjust the model to hardware and alignment data for the L2B line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Simulate scraping of beam in the Booster, including ionization foil with Bmad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Write Bmad function that produces loss rate vs. last two L2B correctors and bring to </a:t>
            </a:r>
            <a:r>
              <a:rPr lang="en-US" sz="2000" dirty="0" err="1"/>
              <a:t>OpenAI</a:t>
            </a:r>
            <a:r>
              <a:rPr lang="en-US" sz="2000" dirty="0"/>
              <a:t> Gym format.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Apply established ML codes to this function.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(2) Emittance reduction by booster optimization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Compare Bmad to established </a:t>
            </a:r>
            <a:r>
              <a:rPr lang="en-US" sz="2000" dirty="0" err="1"/>
              <a:t>Zgoubi</a:t>
            </a:r>
            <a:r>
              <a:rPr lang="en-US" sz="2000" dirty="0"/>
              <a:t> results and compare to BPM/alignment measurements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Establish booster-orbit response to corrector changes and produce function that gets minimized by optimizing system parameters, e.g. element alignments, bring into </a:t>
            </a:r>
            <a:r>
              <a:rPr lang="en-US" sz="2000" dirty="0" err="1"/>
              <a:t>OpenAI</a:t>
            </a:r>
            <a:r>
              <a:rPr lang="en-US" sz="2000" dirty="0"/>
              <a:t> gym format.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Apply established ML codes to this function.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</p:spTree>
    <p:extLst>
      <p:ext uri="{BB962C8B-B14F-4D97-AF65-F5344CB8AC3E}">
        <p14:creationId xmlns:p14="http://schemas.microsoft.com/office/powerpoint/2010/main" val="1470425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(3) Emittance reduction by B2A transfer: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Adjust the Bmad model to hardware and alignment data for the B2A line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Simulate Booster phase space transfer through this line and compare to measured harp profiles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(4) Emittance reduction by re-bucketing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Adapt Bmad bunch-merging code for the EIC’s RCS to the Booster (bunch splitting) and AGS (bunch merging)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Compare Bmad to established Python re-bucketing code for Booster and AGS</a:t>
            </a:r>
          </a:p>
          <a:p>
            <a:pPr marL="914400" lvl="1" indent="-457200">
              <a:spcBef>
                <a:spcPts val="1800"/>
              </a:spcBef>
              <a:buAutoNum type="alphaLcParenR"/>
            </a:pPr>
            <a:r>
              <a:rPr lang="en-US" sz="2000" dirty="0"/>
              <a:t>Write a function that characterizes bunch splitting/merging efficiency from RF parameters for ML/AI optimization.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</p:spTree>
    <p:extLst>
      <p:ext uri="{BB962C8B-B14F-4D97-AF65-F5344CB8AC3E}">
        <p14:creationId xmlns:p14="http://schemas.microsoft.com/office/powerpoint/2010/main" val="621171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AC619-4E49-6268-06AD-4A3F9CA180BA}"/>
              </a:ext>
            </a:extLst>
          </p:cNvPr>
          <p:cNvSpPr/>
          <p:nvPr/>
        </p:nvSpPr>
        <p:spPr>
          <a:xfrm>
            <a:off x="263047" y="6162805"/>
            <a:ext cx="5336087" cy="413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939452"/>
            <a:ext cx="11978244" cy="538871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</a:pPr>
            <a:r>
              <a:rPr lang="en-US" sz="2400" dirty="0"/>
              <a:t>(5) Depolarization reduction by Skew-quad resonance minimization in the AGS: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Detailed Bmad model of the AGS at all energies overcoming:</a:t>
            </a:r>
          </a:p>
          <a:p>
            <a:pPr marL="1314450" lvl="2" indent="-400050">
              <a:spcBef>
                <a:spcPts val="1200"/>
              </a:spcBef>
              <a:buAutoNum type="romanLcParenR"/>
            </a:pPr>
            <a:r>
              <a:rPr lang="en-US" sz="1600" dirty="0"/>
              <a:t>Non-</a:t>
            </a:r>
            <a:r>
              <a:rPr lang="en-US" sz="1600" dirty="0" err="1"/>
              <a:t>symplecticity</a:t>
            </a:r>
            <a:r>
              <a:rPr lang="en-US" sz="1600" dirty="0"/>
              <a:t> of tracking through field maps of snakes</a:t>
            </a:r>
          </a:p>
          <a:p>
            <a:pPr marL="1314450" lvl="2" indent="-400050">
              <a:spcBef>
                <a:spcPts val="1200"/>
              </a:spcBef>
              <a:buAutoNum type="romanLcParenR"/>
            </a:pPr>
            <a:r>
              <a:rPr lang="en-US" sz="1600" dirty="0"/>
              <a:t>Introduce differentiable models of snake fields and match these to their field maps</a:t>
            </a:r>
          </a:p>
          <a:p>
            <a:pPr marL="1314450" lvl="2" indent="-400050">
              <a:spcBef>
                <a:spcPts val="1200"/>
              </a:spcBef>
              <a:buAutoNum type="romanLcParenR"/>
            </a:pPr>
            <a:r>
              <a:rPr lang="en-US" sz="1600" dirty="0"/>
              <a:t>Compensate the closed orbit, optics, coupling, and dispersion (esp. vertical) for these maps at all energies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Compute resonance strength of the Bmad model and compare to established results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Compare resonance strength to previous measurements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Define optimized skew-quad compensation schemes at all 82 resonances, minimizing vertical dispersion, coupling, optics errors, and speed of skew-quad changes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(6) Improved g-gamma meter by combining it’s 3 measurements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Technique discussed, Team being formed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(7) Combined and verified evaluation of existing emittance measurement techniques (through </a:t>
            </a:r>
            <a:r>
              <a:rPr lang="en-US" sz="2400" dirty="0" err="1"/>
              <a:t>Radiasoft</a:t>
            </a:r>
            <a:r>
              <a:rPr lang="en-US" sz="2400" dirty="0"/>
              <a:t>)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Technique discussed, Team is formed</a:t>
            </a:r>
          </a:p>
          <a:p>
            <a:pPr marL="0" indent="0">
              <a:spcBef>
                <a:spcPts val="1800"/>
              </a:spcBef>
            </a:pPr>
            <a:endParaRPr lang="en-US" sz="2400" dirty="0"/>
          </a:p>
          <a:p>
            <a:pPr marL="914400" lvl="1" indent="-457200">
              <a:spcBef>
                <a:spcPts val="1800"/>
              </a:spcBef>
              <a:buAutoNum type="alphaL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944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35C8-51BF-6FCB-79CE-621CC880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89" y="0"/>
            <a:ext cx="11049000" cy="1325563"/>
          </a:xfrm>
        </p:spPr>
        <p:txBody>
          <a:bodyPr/>
          <a:lstStyle/>
          <a:p>
            <a:r>
              <a:rPr lang="en-US" dirty="0"/>
              <a:t>Optimizers for different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BBFD9-CC1D-10E7-FB78-1CED55D6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8216" y="6316595"/>
            <a:ext cx="2155866" cy="3651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 dirty="0"/>
              <a:t>Courtesy </a:t>
            </a:r>
            <a:r>
              <a:rPr lang="en-US" sz="1400" dirty="0" err="1"/>
              <a:t>Auralee</a:t>
            </a:r>
            <a:r>
              <a:rPr lang="en-US" sz="1400" dirty="0"/>
              <a:t> Edelen </a:t>
            </a:r>
          </a:p>
        </p:txBody>
      </p:sp>
      <p:pic>
        <p:nvPicPr>
          <p:cNvPr id="8" name="Picture 7" descr="Graphical user interface, diagram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7064BBA-4DD0-B257-FC65-0E6AAB6A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75" y="1637222"/>
            <a:ext cx="11895263" cy="45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4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07C194-EB06-D278-2855-0C332A5B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 dirty="0"/>
              <a:t>Characteristics of involved optimizations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8F1B2-71F6-7AB2-46E3-7DEC945B3879}"/>
              </a:ext>
            </a:extLst>
          </p:cNvPr>
          <p:cNvSpPr txBox="1">
            <a:spLocks/>
          </p:cNvSpPr>
          <p:nvPr/>
        </p:nvSpPr>
        <p:spPr>
          <a:xfrm>
            <a:off x="332704" y="226827"/>
            <a:ext cx="11526592" cy="6404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Optimal parameter settings are hard to find, and the optimum is difficult to maintain.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data to optimize on has significant uncertainties.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Models of the accelerator exist.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history of much data is available and can be stored.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Is this type of problem suitable for Machine Learning?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Why would ML be better suited than other optimizers and feedbacks?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6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9F21F3C-E860-9F72-C32D-87D90E65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Desired result: higher proton polarization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F0BCB-AF5F-5002-A488-454A4D32F730}"/>
              </a:ext>
            </a:extLst>
          </p:cNvPr>
          <p:cNvSpPr txBox="1">
            <a:spLocks/>
          </p:cNvSpPr>
          <p:nvPr/>
        </p:nvSpPr>
        <p:spPr>
          <a:xfrm>
            <a:off x="332704" y="540913"/>
            <a:ext cx="11526592" cy="609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>
              <a:spcBef>
                <a:spcPts val="2200"/>
              </a:spcBef>
            </a:pPr>
            <a:r>
              <a:rPr lang="en-US"/>
              <a:t>What high-impact operational challenge can be addressed by MI/AI? </a:t>
            </a:r>
            <a:r>
              <a:rPr lang="en-US">
                <a:sym typeface="Wingdings" pitchFamily="2" charset="2"/>
              </a:rPr>
              <a:t> Polarized protons.</a:t>
            </a:r>
            <a:endParaRPr lang="en-US"/>
          </a:p>
          <a:p>
            <a:pPr>
              <a:spcBef>
                <a:spcPts val="2200"/>
              </a:spcBef>
            </a:pPr>
            <a:r>
              <a:rPr lang="en-US"/>
              <a:t>From the source to high energy RHIC experiments, 20% polarization is lost.</a:t>
            </a:r>
          </a:p>
          <a:p>
            <a:pPr>
              <a:spcBef>
                <a:spcPts val="2200"/>
              </a:spcBef>
            </a:pPr>
            <a:r>
              <a:rPr lang="en-US"/>
              <a:t>Polarized luminosity for longitudinal collisions scales with P</a:t>
            </a:r>
            <a:r>
              <a:rPr lang="en-US" baseline="30000"/>
              <a:t>4</a:t>
            </a:r>
            <a:r>
              <a:rPr lang="en-US"/>
              <a:t>, i.e., a factor of 2 reduction!</a:t>
            </a:r>
          </a:p>
          <a:p>
            <a:pPr>
              <a:spcBef>
                <a:spcPts val="2200"/>
              </a:spcBef>
            </a:pPr>
            <a:r>
              <a:rPr lang="en-US"/>
              <a:t>The proton polarization chain depends on a hose of delicate accelerator settings form Linac to the Booster, the AGS, and the RHIC ramp.</a:t>
            </a:r>
          </a:p>
          <a:p>
            <a:pPr>
              <a:spcBef>
                <a:spcPts val="2200"/>
              </a:spcBef>
            </a:pPr>
            <a:r>
              <a:rPr lang="en-US"/>
              <a:t>Even 5% more polarization would be a significant achievement.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9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BF6211-5241-0F56-ED60-AFBBA5FB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87" y="-5017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Gaussian Process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5EEB35-9100-191F-B3B3-CE67946A8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27" y="88743"/>
            <a:ext cx="4697705" cy="3691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D775E-5389-6B2A-30F1-61AC5E7FC033}"/>
              </a:ext>
            </a:extLst>
          </p:cNvPr>
          <p:cNvSpPr txBox="1"/>
          <p:nvPr/>
        </p:nvSpPr>
        <p:spPr>
          <a:xfrm>
            <a:off x="422771" y="1057136"/>
            <a:ext cx="60977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GP model built with scikit-learn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probability distribution over possible functions that fit a set of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Mean function + Covariance 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BB0FB-F2EC-FF01-05CC-AC927F63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75" y="2880377"/>
            <a:ext cx="3458517" cy="4918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9F714F-6BAA-446B-8A36-A45FAEBF3FCE}"/>
              </a:ext>
            </a:extLst>
          </p:cNvPr>
          <p:cNvGrpSpPr/>
          <p:nvPr/>
        </p:nvGrpSpPr>
        <p:grpSpPr>
          <a:xfrm>
            <a:off x="359587" y="3750505"/>
            <a:ext cx="9736282" cy="2625562"/>
            <a:chOff x="571500" y="4056158"/>
            <a:chExt cx="9736282" cy="26255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B8DB6409-DC5E-4094-F7F6-FD1670F81E8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1500" y="4056158"/>
                  <a:ext cx="9736282" cy="26255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/>
                    <a:t>Kernel: covariance function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of the input variables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sz="1000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/>
                    <a:t>Covariance matrix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2000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sz="1000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/>
                    <a:t>At a sample point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000" dirty="0"/>
                    <a:t>, Gaussian process returns mean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2000" dirty="0"/>
                    <a:t> and variance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C7C83859-079A-1903-29DE-78335ED17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" y="4056158"/>
                  <a:ext cx="9736282" cy="2625562"/>
                </a:xfrm>
                <a:prstGeom prst="rect">
                  <a:avLst/>
                </a:prstGeom>
                <a:blipFill>
                  <a:blip r:embed="rId5"/>
                  <a:stretch>
                    <a:fillRect l="-652" t="-2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4DC06A-DCD2-F13E-38C6-B0DCF66BE91D}"/>
                </a:ext>
              </a:extLst>
            </p:cNvPr>
            <p:cNvSpPr/>
            <p:nvPr/>
          </p:nvSpPr>
          <p:spPr>
            <a:xfrm>
              <a:off x="7013942" y="5867400"/>
              <a:ext cx="910857" cy="274657"/>
            </a:xfrm>
            <a:prstGeom prst="rect">
              <a:avLst/>
            </a:prstGeom>
            <a:solidFill>
              <a:srgbClr val="707CE7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CBB699-26BD-E0C6-994E-9497213BC9B0}"/>
                </a:ext>
              </a:extLst>
            </p:cNvPr>
            <p:cNvSpPr/>
            <p:nvPr/>
          </p:nvSpPr>
          <p:spPr>
            <a:xfrm>
              <a:off x="5480565" y="6133397"/>
              <a:ext cx="1039978" cy="365760"/>
            </a:xfrm>
            <a:prstGeom prst="rect">
              <a:avLst/>
            </a:prstGeom>
            <a:solidFill>
              <a:srgbClr val="707CE7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90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823AA1-E195-B12D-0B6C-DC14408B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Acquisition Function</a:t>
            </a:r>
          </a:p>
        </p:txBody>
      </p:sp>
      <p:pic>
        <p:nvPicPr>
          <p:cNvPr id="5" name="Picture 2" descr="Shallow Understanding on Bayesian Optimization | by Ramraj Chandradevan |  Towards Data Science">
            <a:extLst>
              <a:ext uri="{FF2B5EF4-FFF2-40B4-BE49-F238E27FC236}">
                <a16:creationId xmlns:a16="http://schemas.microsoft.com/office/drawing/2014/main" id="{137DF01B-199B-B73F-48C4-EA77F8C6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47" y="1138173"/>
            <a:ext cx="5247947" cy="51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9DC60D-6730-5927-8E01-C047C71480C4}"/>
              </a:ext>
            </a:extLst>
          </p:cNvPr>
          <p:cNvSpPr txBox="1">
            <a:spLocks/>
          </p:cNvSpPr>
          <p:nvPr/>
        </p:nvSpPr>
        <p:spPr>
          <a:xfrm>
            <a:off x="571500" y="1713087"/>
            <a:ext cx="5247947" cy="3431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en-US" sz="2000" dirty="0"/>
              <a:t>Guide how input space should be explored during optimization</a:t>
            </a:r>
          </a:p>
          <a:p>
            <a:pPr marL="342900" indent="-342900">
              <a:lnSpc>
                <a:spcPct val="100000"/>
              </a:lnSpc>
            </a:pPr>
            <a:endParaRPr lang="en-US" sz="1000" dirty="0"/>
          </a:p>
          <a:p>
            <a:pPr marL="342900" indent="-342900">
              <a:lnSpc>
                <a:spcPct val="100000"/>
              </a:lnSpc>
            </a:pPr>
            <a:r>
              <a:rPr lang="en-US" sz="2000" dirty="0"/>
              <a:t>Combine predicted mean and variance from Gaussian Process model</a:t>
            </a:r>
          </a:p>
          <a:p>
            <a:pPr marL="800100" lvl="1" indent="-342900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Probability Improvement (PI)</a:t>
            </a:r>
          </a:p>
          <a:p>
            <a:pPr lvl="1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Expected Improvement (EI)</a:t>
            </a:r>
          </a:p>
          <a:p>
            <a:pPr lvl="1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b="1" dirty="0"/>
              <a:t>Upper Confidence Bound (UCB)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A6FDF8-DDDF-7F21-0D9A-9B2FC8345160}"/>
                  </a:ext>
                </a:extLst>
              </p:cNvPr>
              <p:cNvSpPr txBox="1"/>
              <p:nvPr/>
            </p:nvSpPr>
            <p:spPr>
              <a:xfrm>
                <a:off x="1573937" y="5356156"/>
                <a:ext cx="3243072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𝐔𝐂𝐁</m:t>
                      </m:r>
                      <m:d>
                        <m:dPr>
                          <m:ctrlP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  <m:t>𝒙</m:t>
                          </m:r>
                        </m:e>
                      </m:d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=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𝝁</m:t>
                      </m:r>
                      <m:d>
                        <m:dPr>
                          <m:ctrlP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  <m:t>𝒙</m:t>
                          </m:r>
                        </m:e>
                      </m:d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+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𝜿𝝈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(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𝒙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)</m:t>
                      </m:r>
                    </m:oMath>
                  </m:oMathPara>
                </a14:m>
                <a:endPara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Franklin Gothic Book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A6FDF8-DDDF-7F21-0D9A-9B2FC8345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937" y="5356156"/>
                <a:ext cx="3243072" cy="307777"/>
              </a:xfrm>
              <a:prstGeom prst="rect">
                <a:avLst/>
              </a:prstGeom>
              <a:blipFill>
                <a:blip r:embed="rId4"/>
                <a:stretch>
                  <a:fillRect b="-36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7DEFE22-0A0F-09B0-0057-0D20CB985CA7}"/>
              </a:ext>
            </a:extLst>
          </p:cNvPr>
          <p:cNvSpPr txBox="1"/>
          <p:nvPr/>
        </p:nvSpPr>
        <p:spPr>
          <a:xfrm>
            <a:off x="10619040" y="83906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59465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F334-AB8A-C0BB-83D7-84DB200B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17" y="-320632"/>
            <a:ext cx="11049000" cy="1325563"/>
          </a:xfrm>
        </p:spPr>
        <p:txBody>
          <a:bodyPr/>
          <a:lstStyle/>
          <a:p>
            <a:r>
              <a:rPr lang="en-US" dirty="0"/>
              <a:t>Merit of physics-informed optimization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F13E49-2B06-BF82-1CFD-0896EAB29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673" y="614342"/>
            <a:ext cx="10605124" cy="5956303"/>
          </a:xfr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EE7506F-01BD-2578-4499-EA9103111072}"/>
              </a:ext>
            </a:extLst>
          </p:cNvPr>
          <p:cNvSpPr txBox="1">
            <a:spLocks/>
          </p:cNvSpPr>
          <p:nvPr/>
        </p:nvSpPr>
        <p:spPr>
          <a:xfrm>
            <a:off x="10038099" y="6021442"/>
            <a:ext cx="2155866" cy="5095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Courtesy</a:t>
            </a:r>
          </a:p>
          <a:p>
            <a:pPr algn="r"/>
            <a:r>
              <a:rPr lang="en-US" sz="1400" dirty="0" err="1"/>
              <a:t>Auralee</a:t>
            </a:r>
            <a:r>
              <a:rPr lang="en-US" sz="1400" dirty="0"/>
              <a:t> Edelen </a:t>
            </a:r>
          </a:p>
        </p:txBody>
      </p:sp>
    </p:spTree>
    <p:extLst>
      <p:ext uri="{BB962C8B-B14F-4D97-AF65-F5344CB8AC3E}">
        <p14:creationId xmlns:p14="http://schemas.microsoft.com/office/powerpoint/2010/main" val="3141011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3F38-6FDA-C949-A861-9B09298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1" y="-261256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Unknown system parameters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002374-5654-A8DD-8BD6-7ABEA892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1" y="695020"/>
            <a:ext cx="10654214" cy="592407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D7044F-4AF2-E41F-BAEB-969B44156297}"/>
              </a:ext>
            </a:extLst>
          </p:cNvPr>
          <p:cNvSpPr txBox="1">
            <a:spLocks/>
          </p:cNvSpPr>
          <p:nvPr/>
        </p:nvSpPr>
        <p:spPr>
          <a:xfrm>
            <a:off x="10756441" y="5808500"/>
            <a:ext cx="1387419" cy="5095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Courtesy</a:t>
            </a:r>
          </a:p>
          <a:p>
            <a:pPr algn="r"/>
            <a:r>
              <a:rPr lang="en-US" sz="1400" dirty="0" err="1"/>
              <a:t>Auralee</a:t>
            </a:r>
            <a:r>
              <a:rPr lang="en-US" sz="1400" dirty="0"/>
              <a:t> Edelen </a:t>
            </a:r>
          </a:p>
        </p:txBody>
      </p:sp>
    </p:spTree>
    <p:extLst>
      <p:ext uri="{BB962C8B-B14F-4D97-AF65-F5344CB8AC3E}">
        <p14:creationId xmlns:p14="http://schemas.microsoft.com/office/powerpoint/2010/main" val="3730025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788A-8EB7-1825-5983-7ED2C38A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54" y="0"/>
            <a:ext cx="11049000" cy="1325563"/>
          </a:xfrm>
        </p:spPr>
        <p:txBody>
          <a:bodyPr/>
          <a:lstStyle/>
          <a:p>
            <a:r>
              <a:rPr lang="en-US" dirty="0"/>
              <a:t>Advantages of Bayesian Optimization</a:t>
            </a:r>
          </a:p>
        </p:txBody>
      </p:sp>
      <p:pic>
        <p:nvPicPr>
          <p:cNvPr id="7" name="Picture 6" descr="Table, calendar&#10;&#10;Description automatically generated">
            <a:extLst>
              <a:ext uri="{FF2B5EF4-FFF2-40B4-BE49-F238E27FC236}">
                <a16:creationId xmlns:a16="http://schemas.microsoft.com/office/drawing/2014/main" id="{4CCC1B05-9532-F1C0-EC66-4C83491C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324" y="2548720"/>
            <a:ext cx="5962811" cy="3265715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118AF890-62C7-295A-79EE-D3873C4C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50" y="1223157"/>
            <a:ext cx="5936274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93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EA2EC9-6AA1-145E-F765-AB916684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 dirty="0"/>
              <a:t>Why is Bayesian Optimization suitable?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6F5429-6FCE-29E0-DBFE-C67A7435F56B}"/>
              </a:ext>
            </a:extLst>
          </p:cNvPr>
          <p:cNvSpPr txBox="1">
            <a:spLocks/>
          </p:cNvSpPr>
          <p:nvPr/>
        </p:nvSpPr>
        <p:spPr>
          <a:xfrm>
            <a:off x="332704" y="1027638"/>
            <a:ext cx="11526592" cy="528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1. The data to optimize on has significant uncertainties</a:t>
            </a:r>
          </a:p>
          <a:p>
            <a:pPr>
              <a:buFont typeface="Wingdings" pitchFamily="2" charset="2"/>
              <a:buChar char="è"/>
            </a:pPr>
            <a:r>
              <a:rPr lang="en-US">
                <a:sym typeface="Wingdings" pitchFamily="2" charset="2"/>
              </a:rPr>
              <a:t> No derivatives have to be computed.</a:t>
            </a:r>
          </a:p>
          <a:p>
            <a:pPr>
              <a:buFont typeface="Wingdings" pitchFamily="2" charset="2"/>
              <a:buChar char="è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2. Models of the accelerator exist</a:t>
            </a:r>
          </a:p>
          <a:p>
            <a:pPr>
              <a:buFont typeface="Wingdings" pitchFamily="2" charset="2"/>
              <a:buChar char="è"/>
            </a:pPr>
            <a:r>
              <a:rPr lang="en-US">
                <a:sym typeface="Wingdings" pitchFamily="2" charset="2"/>
              </a:rPr>
              <a:t> the expected functional form can be included in the function search (Physics-informed learning)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3. A history of much data is available and can be stored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ym typeface="Wingdings" pitchFamily="2" charset="2"/>
              </a:rPr>
              <a:t> All past data are included to model the function to be optimized.</a:t>
            </a:r>
            <a:endParaRPr lang="en-US" sz="2000">
              <a:latin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8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F32-1DC8-48BA-8362-82F06CCF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400833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D30CE3-2E17-234E-82DD-5021405DA1D2}"/>
              </a:ext>
            </a:extLst>
          </p:cNvPr>
          <p:cNvSpPr txBox="1">
            <a:spLocks/>
          </p:cNvSpPr>
          <p:nvPr/>
        </p:nvSpPr>
        <p:spPr>
          <a:xfrm>
            <a:off x="1769327" y="1228453"/>
            <a:ext cx="8898673" cy="5506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A proposal to DOE-NP has been accepted for the enhancement of proton polarization using ML/AI. Goal: 5%.</a:t>
            </a:r>
          </a:p>
          <a:p>
            <a:endParaRPr lang="en-US" dirty="0"/>
          </a:p>
          <a:p>
            <a:r>
              <a:rPr lang="en-US" dirty="0"/>
              <a:t> Several accelerator optimizations can impact polarization. </a:t>
            </a:r>
          </a:p>
          <a:p>
            <a:endParaRPr lang="en-US" dirty="0"/>
          </a:p>
          <a:p>
            <a:r>
              <a:rPr lang="en-US" dirty="0"/>
              <a:t> These topics are of the type suitable for Bayesian Optimization</a:t>
            </a:r>
          </a:p>
          <a:p>
            <a:endParaRPr lang="en-US" dirty="0"/>
          </a:p>
          <a:p>
            <a:r>
              <a:rPr lang="en-US" dirty="0"/>
              <a:t> Excellent team has formed, items being addressed: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Emittance reduction (orbit, optics, bunch splitting)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More accurate timing of quadrupole jumps (G-gamma meter)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Reduction of resonance driving terms (Horizontal spin matching with skew quads)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74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42A8-71A9-CC65-FCB4-C1952B8B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4970"/>
            <a:ext cx="11049000" cy="530125"/>
          </a:xfrm>
        </p:spPr>
        <p:txBody>
          <a:bodyPr>
            <a:normAutofit/>
          </a:bodyPr>
          <a:lstStyle/>
          <a:p>
            <a:r>
              <a:rPr lang="en-US" sz="2800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9FF8C-F428-BB1E-B7FB-1100EA29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456464"/>
            <a:ext cx="11934423" cy="6401535"/>
          </a:xfrm>
        </p:spPr>
        <p:txBody>
          <a:bodyPr>
            <a:noAutofit/>
          </a:bodyPr>
          <a:lstStyle/>
          <a:p>
            <a:pPr marL="0" indent="0"/>
            <a:r>
              <a:rPr lang="en-US" sz="1200" b="1" dirty="0"/>
              <a:t>ML/AI efforts at BNL/CAD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B. Huang, C. </a:t>
            </a:r>
            <a:r>
              <a:rPr lang="en-US" sz="1200" dirty="0" err="1">
                <a:effectLst/>
              </a:rPr>
              <a:t>González-Zacarías</a:t>
            </a:r>
            <a:r>
              <a:rPr lang="en-US" sz="1200" dirty="0">
                <a:effectLst/>
              </a:rPr>
              <a:t>, S. Sosa </a:t>
            </a:r>
            <a:r>
              <a:rPr lang="en-US" sz="1200" dirty="0" err="1">
                <a:effectLst/>
              </a:rPr>
              <a:t>Güitrón</a:t>
            </a:r>
            <a:r>
              <a:rPr lang="en-US" sz="1200" dirty="0">
                <a:effectLst/>
              </a:rPr>
              <a:t>, A. Aslam, S. G. </a:t>
            </a:r>
            <a:r>
              <a:rPr lang="en-US" sz="1200" dirty="0" err="1">
                <a:effectLst/>
              </a:rPr>
              <a:t>Biedron</a:t>
            </a:r>
            <a:r>
              <a:rPr lang="en-US" sz="1200" dirty="0">
                <a:effectLst/>
              </a:rPr>
              <a:t>, K. Brown, T. Bolin, </a:t>
            </a:r>
            <a:r>
              <a:rPr lang="en-US" sz="1200" i="1" dirty="0"/>
              <a:t>Artificial Intelligence-Assisted Design and Virtual Diagnostic for the Initial Condition of a Storage-Ring-Based Quantum Information System</a:t>
            </a:r>
            <a:r>
              <a:rPr lang="en-US" sz="1200" dirty="0"/>
              <a:t>, </a:t>
            </a:r>
            <a:r>
              <a:rPr lang="en-US" sz="1200" dirty="0">
                <a:effectLst/>
              </a:rPr>
              <a:t>IEEE Access, Volume 10, 2022, pp.14350-14358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W. Lin, K. A. Brown, X. Gu, G. H. </a:t>
            </a:r>
            <a:r>
              <a:rPr lang="en-US" sz="1200" dirty="0" err="1"/>
              <a:t>Hoffstaetter</a:t>
            </a:r>
            <a:r>
              <a:rPr lang="en-US" sz="1200" dirty="0"/>
              <a:t>, J. Morris, and S. </a:t>
            </a:r>
            <a:r>
              <a:rPr lang="en-US" sz="1200" dirty="0" err="1"/>
              <a:t>Seletskiy</a:t>
            </a:r>
            <a:r>
              <a:rPr lang="en-US" sz="1200" dirty="0"/>
              <a:t>, </a:t>
            </a:r>
            <a:r>
              <a:rPr lang="en-US" sz="1200" i="1" dirty="0"/>
              <a:t>Bayesian optimization experiment for trajectory alignment at the low energy RHIC electron cooling system</a:t>
            </a:r>
            <a:r>
              <a:rPr lang="en-US" sz="1200" dirty="0"/>
              <a:t>, Phys. Rev. Accel. Beams 25, 014601 – Published 7 January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J. Chen, T. </a:t>
            </a:r>
            <a:r>
              <a:rPr lang="en-US" sz="1200" dirty="0" err="1"/>
              <a:t>Robertazzi</a:t>
            </a:r>
            <a:r>
              <a:rPr lang="en-US" sz="1200" dirty="0"/>
              <a:t>, and K. A. Brown, </a:t>
            </a:r>
            <a:r>
              <a:rPr lang="en-US" sz="1200" i="1" dirty="0"/>
              <a:t>Reinforcement learning based schemes to manage client activities in large distributed control systems</a:t>
            </a:r>
            <a:r>
              <a:rPr lang="en-US" sz="1200" dirty="0"/>
              <a:t>, Phys. Rev. Accel. Beams 22, 014601 – Published 2 January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W. Lin, M. A. Sampson, Y.C. Jing, K. Shih, G. H. </a:t>
            </a:r>
            <a:r>
              <a:rPr lang="en-US" sz="1200" dirty="0" err="1"/>
              <a:t>Hoffstaetter</a:t>
            </a:r>
            <a:r>
              <a:rPr lang="en-US" sz="1200" dirty="0"/>
              <a:t>, J. A. Crittenden, </a:t>
            </a:r>
            <a:r>
              <a:rPr lang="en-US" sz="1200" i="1" dirty="0"/>
              <a:t>Simulation Studies and Machine Learning Applications at the Coherent Electron Cooling Experiment at RHIC</a:t>
            </a:r>
            <a:r>
              <a:rPr lang="en-US" sz="1200" dirty="0"/>
              <a:t>, 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K. A. Brown, X. Gu, J. Morris, S. </a:t>
            </a:r>
            <a:r>
              <a:rPr lang="en-US" sz="1200" dirty="0" err="1"/>
              <a:t>Seletskiy</a:t>
            </a:r>
            <a:r>
              <a:rPr lang="en-US" sz="1200" dirty="0"/>
              <a:t>, W. Lin, G. H. </a:t>
            </a:r>
            <a:r>
              <a:rPr lang="en-US" sz="1200" dirty="0" err="1"/>
              <a:t>Hoffstaetter</a:t>
            </a:r>
            <a:r>
              <a:rPr lang="en-US" sz="1200" dirty="0"/>
              <a:t>, J. A. Crittenden, </a:t>
            </a:r>
            <a:r>
              <a:rPr lang="en-US" sz="1200" i="1" dirty="0"/>
              <a:t>Experiment Of Bayesian Optimization For Trajectory Alignment At Low Energy RHIC Electron Cooler, </a:t>
            </a:r>
            <a:r>
              <a:rPr lang="en-US" sz="1200" dirty="0"/>
              <a:t>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K. A. Brown, P. Dyer, S. </a:t>
            </a:r>
            <a:r>
              <a:rPr lang="en-US" sz="1200" dirty="0" err="1"/>
              <a:t>Seletskiy</a:t>
            </a:r>
            <a:r>
              <a:rPr lang="en-US" sz="1200" dirty="0"/>
              <a:t>, H. Zhao, </a:t>
            </a:r>
            <a:r>
              <a:rPr lang="en-US" sz="1200" i="1" dirty="0"/>
              <a:t>Applying Machine Learning to Optimization of Cooling Rate at Low Energy RHIC Electron Cooler,</a:t>
            </a:r>
            <a:r>
              <a:rPr lang="en-US" sz="1200" dirty="0"/>
              <a:t> IPAC2021, Campinas, SP, Brazil</a:t>
            </a:r>
          </a:p>
          <a:p>
            <a:pPr marL="0" indent="0"/>
            <a:r>
              <a:rPr lang="en-US" sz="1200" b="1" i="0" dirty="0">
                <a:effectLst/>
              </a:rPr>
              <a:t>Polarized proton beams at BNL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K. Zeno, An overview of Booster and AGS Polarized Proton Operations during Run 17, BNL-114742-2017-TECH (10/2017)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K. Zeno, </a:t>
            </a:r>
            <a:r>
              <a:rPr lang="en-US" sz="1200" b="0" i="0" dirty="0">
                <a:effectLst/>
              </a:rPr>
              <a:t>Run 16 Tandem gold performance in the injectors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and possible improvement with AGS type 6:3:1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bunch merge in the Booster, C-A/AP/576, (10/2016)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H. </a:t>
            </a:r>
            <a:r>
              <a:rPr lang="en-US" sz="1200" b="0" i="0" dirty="0" err="1">
                <a:effectLst/>
              </a:rPr>
              <a:t>Ranjbar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Approximations for crossing two nearby spin resonances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Phys. Rev. </a:t>
            </a:r>
            <a:r>
              <a:rPr lang="en-US" sz="1200" dirty="0"/>
              <a:t>ST-AB </a:t>
            </a:r>
            <a:r>
              <a:rPr lang="en-US" sz="1200" b="0" i="0" dirty="0">
                <a:effectLst/>
              </a:rPr>
              <a:t>18, 014001 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Y. </a:t>
            </a:r>
            <a:r>
              <a:rPr lang="en-US" sz="1200" b="0" i="0" dirty="0" err="1">
                <a:effectLst/>
              </a:rPr>
              <a:t>Dutheil</a:t>
            </a:r>
            <a:r>
              <a:rPr lang="en-US" sz="1200" b="0" i="0" dirty="0">
                <a:effectLst/>
              </a:rPr>
              <a:t>, L. Ahrens, H. Huang, F. </a:t>
            </a:r>
            <a:r>
              <a:rPr lang="en-US" sz="1200" b="0" i="0" dirty="0" err="1">
                <a:effectLst/>
              </a:rPr>
              <a:t>Méot</a:t>
            </a:r>
            <a:r>
              <a:rPr lang="en-US" sz="1200" b="0" i="0" dirty="0">
                <a:effectLst/>
              </a:rPr>
              <a:t>, A. </a:t>
            </a:r>
            <a:r>
              <a:rPr lang="en-US" sz="1200" b="0" i="0" dirty="0" err="1">
                <a:effectLst/>
              </a:rPr>
              <a:t>Poblaguev</a:t>
            </a:r>
            <a:r>
              <a:rPr lang="en-US" sz="1200" b="0" i="0" dirty="0">
                <a:effectLst/>
              </a:rPr>
              <a:t>, 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K. Yip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Energy Calibration and Tune Jumps Efficiency in the PP APS</a:t>
            </a:r>
            <a:r>
              <a:rPr lang="en-US" sz="1200" dirty="0"/>
              <a:t>, in Proc. </a:t>
            </a:r>
            <a:r>
              <a:rPr lang="en-US" sz="1200" b="0" i="0" dirty="0">
                <a:effectLst/>
              </a:rPr>
              <a:t>PAC2014, Dresden/Germany (2014)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H. </a:t>
            </a:r>
            <a:r>
              <a:rPr lang="en-US" sz="1200" b="0" i="0" dirty="0" err="1">
                <a:effectLst/>
              </a:rPr>
              <a:t>Ranjbar</a:t>
            </a:r>
            <a:r>
              <a:rPr lang="en-US" sz="1200" b="0" i="0" dirty="0">
                <a:effectLst/>
              </a:rPr>
              <a:t>, M. Bai, H. Huang, A. </a:t>
            </a:r>
            <a:r>
              <a:rPr lang="en-US" sz="1200" b="0" i="0" dirty="0" err="1">
                <a:effectLst/>
              </a:rPr>
              <a:t>Marusic</a:t>
            </a:r>
            <a:r>
              <a:rPr lang="en-US" sz="1200" b="0" i="0" dirty="0">
                <a:effectLst/>
              </a:rPr>
              <a:t>, M. Minty, V. </a:t>
            </a:r>
            <a:r>
              <a:rPr lang="en-US" sz="1200" b="0" i="0" dirty="0" err="1">
                <a:effectLst/>
              </a:rPr>
              <a:t>Ptitsyn</a:t>
            </a:r>
            <a:r>
              <a:rPr lang="en-US" sz="1200" b="0" i="0" dirty="0">
                <a:effectLst/>
              </a:rPr>
              <a:t>, Experimental Effects of Orbit on Polarization Loss in RHIC, Proc. IPAC2012, New Orleans/LA (2012)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L. Ahrens, K.A. Brown, J.W. Glenn, H. Huang, Optics Error Measurements in the AGS for Polarized Proton Operation, Proc. PAC2011, New York/NY (2011)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Using </a:t>
            </a:r>
            <a:r>
              <a:rPr lang="en-US" sz="1200" b="0" i="0" dirty="0" err="1">
                <a:effectLst/>
              </a:rPr>
              <a:t>betatron</a:t>
            </a:r>
            <a:r>
              <a:rPr lang="en-US" sz="1200" b="0" i="0" dirty="0">
                <a:effectLst/>
              </a:rPr>
              <a:t> coupling to suppress horizontal intrinsic spin resonances driven by partial snakes, Phys. Rev. AB 24, 031001 (2021)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V. </a:t>
            </a:r>
            <a:r>
              <a:rPr lang="en-US" sz="1200" dirty="0" err="1"/>
              <a:t>Schoefer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AGS Horizontal Resonance Compensation Overview, Presentation at BNL (2022)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3696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3203368"/>
            <a:ext cx="10334625" cy="1947460"/>
          </a:xfrm>
        </p:spPr>
        <p:txBody>
          <a:bodyPr/>
          <a:lstStyle/>
          <a:p>
            <a:r>
              <a:rPr lang="en-US" dirty="0"/>
              <a:t>Thank you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346B-4746-3CB9-7585-85F2CD05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416"/>
            <a:ext cx="110490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64DE-2039-B03B-68D8-1E3B0D9AB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29553"/>
            <a:ext cx="11356041" cy="518704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Objective of proposed work: higher proton polarization in RHIC and the EIC.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Polarized-proton acceleration chain.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avenues toward higher proton polarization.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(1) Emittance reduction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(2) More accurate timing of timed elements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(3) Reduction of resonance driving terms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Started Activities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Gaussian Process (GP) Bayesian Optimization (BO) and physics informed learning.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When is ML/AI better for accelerator operations than other feedbacks and optimizers?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5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BBD9ABE-8258-CF52-3216-5E6FFA02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89912"/>
            <a:ext cx="7772400" cy="58246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8837F4-5223-EEE9-C1F0-BAD57E80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97" y="1"/>
            <a:ext cx="11049000" cy="102790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polarized proton accelerator chain</a:t>
            </a:r>
          </a:p>
        </p:txBody>
      </p:sp>
    </p:spTree>
    <p:extLst>
      <p:ext uri="{BB962C8B-B14F-4D97-AF65-F5344CB8AC3E}">
        <p14:creationId xmlns:p14="http://schemas.microsoft.com/office/powerpoint/2010/main" val="40633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/>
          <p:cNvGrpSpPr>
            <a:grpSpLocks/>
          </p:cNvGrpSpPr>
          <p:nvPr/>
        </p:nvGrpSpPr>
        <p:grpSpPr bwMode="auto">
          <a:xfrm>
            <a:off x="1524000" y="525479"/>
            <a:ext cx="9144000" cy="5715000"/>
            <a:chOff x="0" y="720"/>
            <a:chExt cx="5760" cy="3600"/>
          </a:xfrm>
        </p:grpSpPr>
        <p:pic>
          <p:nvPicPr>
            <p:cNvPr id="13318" name="Picture 345" descr="Hel_Sect_Photo"/>
            <p:cNvPicPr>
              <a:picLocks noChangeAspect="1" noChangeArrowheads="1"/>
            </p:cNvPicPr>
            <p:nvPr/>
          </p:nvPicPr>
          <p:blipFill>
            <a:blip r:embed="rId3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Oval 349"/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22" name="Line 350"/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23" name="Freeform 351"/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24" name="Rectangle 352"/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25" name="Rectangle 353"/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26" name="Rectangle 354"/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27" name="Rectangle 355"/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3" name="Group 356"/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13480" name="Rectangle 357"/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3481" name="Freeform 358"/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grpSp>
          <p:nvGrpSpPr>
            <p:cNvPr id="4" name="Group 359"/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3478" name="Rectangle 360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3479" name="Freeform 361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13330" name="Rectangle 362"/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>
                  <a:latin typeface="Times New Roman" charset="0"/>
                </a:rPr>
                <a:t>PHENIX (p)</a:t>
              </a:r>
              <a:endParaRPr lang="en-US" sz="2400">
                <a:latin typeface="Times New Roman" charset="0"/>
              </a:endParaRPr>
            </a:p>
          </p:txBody>
        </p:sp>
        <p:grpSp>
          <p:nvGrpSpPr>
            <p:cNvPr id="5" name="Group 363"/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3476" name="Rectangle 364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3477" name="Freeform 365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13332" name="Rectangle 366"/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33" name="Rectangle 367"/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34" name="Rectangle 368"/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Times New Roman" charset="0"/>
                </a:rPr>
                <a:t>AGS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13335" name="Rectangle 369"/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36" name="Rectangle 370"/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latin typeface="Times New Roman" charset="0"/>
                </a:rPr>
                <a:t>LINAC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13337" name="Rectangle 371"/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charset="0"/>
                </a:rPr>
                <a:t>BOOSTER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13338" name="Rectangle 372"/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39" name="Oval 373"/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0" name="Arc 374"/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1" name="Arc 375"/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2" name="Arc 376"/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3" name="Arc 377"/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4" name="Arc 378"/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5" name="Arc 379"/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6" name="Arc 380"/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7" name="Arc 381"/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8" name="Arc 382"/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49" name="Arc 383"/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0" name="Arc 384"/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1" name="Arc 385"/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2" name="Freeform 386"/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3" name="Freeform 387"/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4" name="Rectangle 388"/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5" name="Arc 389"/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6" name="Arc 390"/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7" name="Freeform 391"/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8" name="Freeform 392"/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59" name="Freeform 393"/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0" name="Freeform 394"/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1" name="Rectangle 395"/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2" name="Freeform 396"/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3" name="Freeform 397"/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4" name="Rectangle 398"/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5" name="Freeform 399"/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6" name="Freeform 400"/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10 h 99"/>
                <a:gd name="T2" fmla="*/ 93 w 448"/>
                <a:gd name="T3" fmla="*/ 91 h 99"/>
                <a:gd name="T4" fmla="*/ 141 w 448"/>
                <a:gd name="T5" fmla="*/ 118 h 99"/>
                <a:gd name="T6" fmla="*/ 304 w 448"/>
                <a:gd name="T7" fmla="*/ 33 h 99"/>
                <a:gd name="T8" fmla="*/ 354 w 448"/>
                <a:gd name="T9" fmla="*/ 70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7" name="Freeform 401"/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47 h 96"/>
                <a:gd name="T4" fmla="*/ 147 w 450"/>
                <a:gd name="T5" fmla="*/ 0 h 96"/>
                <a:gd name="T6" fmla="*/ 300 w 450"/>
                <a:gd name="T7" fmla="*/ 173 h 96"/>
                <a:gd name="T8" fmla="*/ 360 w 450"/>
                <a:gd name="T9" fmla="*/ 148 h 96"/>
                <a:gd name="T10" fmla="*/ 431 w 450"/>
                <a:gd name="T11" fmla="*/ 252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8" name="Rectangle 402"/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69" name="Oval 403"/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0" name="AutoShape 404"/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1" name="Oval 405"/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2" name="AutoShape 406"/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3" name="Oval 407"/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4" name="AutoShape 408"/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5" name="Oval 409"/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6" name="AutoShape 410"/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7" name="Oval 411"/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8" name="AutoShape 412"/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79" name="Oval 413"/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0" name="AutoShape 414"/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1" name="Oval 415"/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2" name="AutoShape 416"/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3" name="Oval 417"/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4" name="AutoShape 418"/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5" name="Oval 419"/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6" name="AutoShape 420"/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7" name="Oval 421"/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8" name="AutoShape 422"/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89" name="Oval 423"/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0" name="AutoShape 424"/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1" name="Freeform 425"/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2" name="Line 426"/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93" name="Freeform 427"/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4" name="Freeform 428"/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0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5" name="Oval 429"/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6" name="Freeform 430"/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7" name="Rectangle 431"/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8" name="Rectangle 432"/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399" name="Rectangle 433"/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00" name="Rectangle 434"/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Pol. H</a:t>
              </a:r>
              <a:r>
                <a:rPr lang="en-US" sz="2400" baseline="30000">
                  <a:latin typeface="Times New Roman" charset="0"/>
                </a:rPr>
                <a:t>-</a:t>
              </a:r>
              <a:r>
                <a:rPr lang="en-US" sz="1400">
                  <a:latin typeface="Times New Roman" charset="0"/>
                </a:rPr>
                <a:t> Source</a:t>
              </a:r>
            </a:p>
          </p:txBody>
        </p:sp>
        <p:sp>
          <p:nvSpPr>
            <p:cNvPr id="13401" name="Oval 439"/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02" name="Line 440"/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3" name="Line 441"/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4" name="Line 442"/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5" name="Line 443"/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6" name="Oval 444"/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07" name="Line 445"/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8" name="Line 446"/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9" name="Line 447"/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0" name="Line 448"/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1" name="Oval 449"/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12" name="Line 450"/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3" name="Line 451"/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4" name="Line 452"/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5" name="Line 453"/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6" name="Oval 454"/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17" name="Line 455"/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8" name="Line 456"/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" name="Line 457"/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0" name="Rectangle 458"/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200 MeV Polarimeter</a:t>
              </a:r>
            </a:p>
          </p:txBody>
        </p:sp>
        <p:sp>
          <p:nvSpPr>
            <p:cNvPr id="13421" name="Rectangle 459"/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22" name="Line 460"/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3" name="Oval 461"/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6" name="Group 462"/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3474" name="Line 46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5" name="Line 46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465"/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3472" name="Line 466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3" name="Line 467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426" name="Rectangle 468"/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27" name="Freeform 469"/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28" name="Oval 470"/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29" name="Line 471"/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0" name="Line 472"/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1" name="Line 473"/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2" name="Line 474"/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3" name="Oval 475"/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34" name="AutoShape 476"/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35" name="Oval 477"/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36" name="AutoShape 478"/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37" name="Text Box 479"/>
            <p:cNvSpPr txBox="1">
              <a:spLocks noChangeArrowheads="1"/>
            </p:cNvSpPr>
            <p:nvPr/>
          </p:nvSpPr>
          <p:spPr bwMode="auto">
            <a:xfrm>
              <a:off x="3360" y="2562"/>
              <a:ext cx="84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Helical Partial </a:t>
              </a:r>
            </a:p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Siberian Snake</a:t>
              </a:r>
            </a:p>
          </p:txBody>
        </p:sp>
        <p:sp>
          <p:nvSpPr>
            <p:cNvPr id="13438" name="Line 480"/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9" name="Text Box 481"/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440" name="Rectangle 482"/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41" name="Text Box 483"/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Siberian Snakes</a:t>
              </a:r>
            </a:p>
          </p:txBody>
        </p:sp>
        <p:sp>
          <p:nvSpPr>
            <p:cNvPr id="13442" name="Line 484"/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3" name="Line 485"/>
            <p:cNvSpPr>
              <a:spLocks noChangeShapeType="1"/>
            </p:cNvSpPr>
            <p:nvPr/>
          </p:nvSpPr>
          <p:spPr bwMode="auto">
            <a:xfrm flipV="1">
              <a:off x="2406" y="720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444" name="Picture 486" descr="F-1"/>
            <p:cNvPicPr>
              <a:picLocks noChangeAspect="1" noChangeArrowheads="1"/>
            </p:cNvPicPr>
            <p:nvPr/>
          </p:nvPicPr>
          <p:blipFill>
            <a:blip r:embed="rId4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45" name="Picture 487" descr="B-7"/>
            <p:cNvPicPr>
              <a:picLocks noChangeAspect="1" noChangeArrowheads="1"/>
            </p:cNvPicPr>
            <p:nvPr/>
          </p:nvPicPr>
          <p:blipFill>
            <a:blip r:embed="rId5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47" name="AutoShape 489"/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pic>
          <p:nvPicPr>
            <p:cNvPr id="13448" name="Picture 490" descr="AGScoldhelix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49" name="Line 491"/>
            <p:cNvSpPr>
              <a:spLocks noChangeShapeType="1"/>
            </p:cNvSpPr>
            <p:nvPr/>
          </p:nvSpPr>
          <p:spPr bwMode="auto">
            <a:xfrm>
              <a:off x="240" y="1152"/>
              <a:ext cx="912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0" name="Line 492"/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1" name="Line 493"/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2" name="Line 494"/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3" name="Line 495"/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4" name="Line 496"/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5" name="Text Box 497"/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456" name="Line 498"/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7" name="Line 499"/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8" name="Text Box 500"/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Strong AGS Snake</a:t>
              </a:r>
            </a:p>
          </p:txBody>
        </p:sp>
        <p:sp>
          <p:nvSpPr>
            <p:cNvPr id="13459" name="Rectangle 501"/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RHIC pC Polarimeters</a:t>
              </a:r>
            </a:p>
          </p:txBody>
        </p:sp>
        <p:sp>
          <p:nvSpPr>
            <p:cNvPr id="13460" name="Rectangle 502"/>
            <p:cNvSpPr>
              <a:spLocks noChangeArrowheads="1"/>
            </p:cNvSpPr>
            <p:nvPr/>
          </p:nvSpPr>
          <p:spPr bwMode="auto">
            <a:xfrm>
              <a:off x="1824" y="1152"/>
              <a:ext cx="137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Absolute Polarimeter (H jet)</a:t>
              </a:r>
            </a:p>
          </p:txBody>
        </p:sp>
        <p:sp>
          <p:nvSpPr>
            <p:cNvPr id="13461" name="Line 503"/>
            <p:cNvSpPr>
              <a:spLocks noChangeShapeType="1"/>
            </p:cNvSpPr>
            <p:nvPr/>
          </p:nvSpPr>
          <p:spPr bwMode="auto">
            <a:xfrm flipV="1">
              <a:off x="2485" y="809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2" name="Line 504"/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3" name="Line 505"/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4" name="Rectangle 506"/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 dirty="0">
                  <a:latin typeface="Times New Roman" charset="0"/>
                </a:rPr>
                <a:t>STAR (p)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3467" name="Rectangle 509"/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AGS Polarimeters</a:t>
              </a:r>
            </a:p>
          </p:txBody>
        </p:sp>
        <p:sp>
          <p:nvSpPr>
            <p:cNvPr id="13468" name="Text Box 510"/>
            <p:cNvSpPr txBox="1">
              <a:spLocks noChangeArrowheads="1"/>
            </p:cNvSpPr>
            <p:nvPr/>
          </p:nvSpPr>
          <p:spPr bwMode="auto">
            <a:xfrm>
              <a:off x="1488" y="816"/>
              <a:ext cx="6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663300"/>
                  </a:solidFill>
                  <a:latin typeface="Times New Roman" charset="0"/>
                </a:rPr>
                <a:t>Spin flipper</a:t>
              </a:r>
            </a:p>
          </p:txBody>
        </p:sp>
        <p:sp>
          <p:nvSpPr>
            <p:cNvPr id="13469" name="Line 511"/>
            <p:cNvSpPr>
              <a:spLocks noChangeShapeType="1"/>
            </p:cNvSpPr>
            <p:nvPr/>
          </p:nvSpPr>
          <p:spPr bwMode="auto">
            <a:xfrm flipH="1">
              <a:off x="1536" y="100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70" name="Line 512"/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71" name="Line 513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C03888-8089-0D27-C66E-30723E0762BF}"/>
              </a:ext>
            </a:extLst>
          </p:cNvPr>
          <p:cNvSpPr txBox="1"/>
          <p:nvPr/>
        </p:nvSpPr>
        <p:spPr>
          <a:xfrm>
            <a:off x="400639" y="29428"/>
            <a:ext cx="6097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Linac</a:t>
            </a:r>
            <a:r>
              <a:rPr lang="en-US" sz="3200" dirty="0"/>
              <a:t> – Booster – AGS 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F320D1-E81F-1E6B-6F2F-BAAE07022B2F}"/>
              </a:ext>
            </a:extLst>
          </p:cNvPr>
          <p:cNvSpPr txBox="1"/>
          <p:nvPr/>
        </p:nvSpPr>
        <p:spPr>
          <a:xfrm>
            <a:off x="5922434" y="124537"/>
            <a:ext cx="6097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Readily available, large data flow possible</a:t>
            </a:r>
          </a:p>
        </p:txBody>
      </p:sp>
    </p:spTree>
    <p:extLst>
      <p:ext uri="{BB962C8B-B14F-4D97-AF65-F5344CB8AC3E}">
        <p14:creationId xmlns:p14="http://schemas.microsoft.com/office/powerpoint/2010/main" val="23698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61CADF-9070-72B5-B7E0-C76A40E1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Topics that can improve polarization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57008-7B3F-F16F-466A-496C6994E0D3}"/>
              </a:ext>
            </a:extLst>
          </p:cNvPr>
          <p:cNvSpPr txBox="1"/>
          <p:nvPr/>
        </p:nvSpPr>
        <p:spPr>
          <a:xfrm>
            <a:off x="571500" y="1501843"/>
            <a:ext cx="857571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(1) Emittance reduction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(2) More accurate timing of tune jumps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(3) Reduction of resonance driving terms</a:t>
            </a:r>
          </a:p>
        </p:txBody>
      </p:sp>
    </p:spTree>
    <p:extLst>
      <p:ext uri="{BB962C8B-B14F-4D97-AF65-F5344CB8AC3E}">
        <p14:creationId xmlns:p14="http://schemas.microsoft.com/office/powerpoint/2010/main" val="404591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80" y="176280"/>
            <a:ext cx="11620500" cy="1325563"/>
          </a:xfrm>
        </p:spPr>
        <p:txBody>
          <a:bodyPr/>
          <a:lstStyle/>
          <a:p>
            <a:r>
              <a:rPr lang="en-US" dirty="0"/>
              <a:t>Emittance reduction </a:t>
            </a:r>
            <a:r>
              <a:rPr lang="en-US" dirty="0">
                <a:sym typeface="Wingdings" pitchFamily="2" charset="2"/>
              </a:rPr>
              <a:t> less depolarization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687410" y="1815921"/>
            <a:ext cx="11504590" cy="3498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Optimized </a:t>
            </a:r>
            <a:r>
              <a:rPr lang="en-US" sz="2800" dirty="0" err="1"/>
              <a:t>Linac</a:t>
            </a:r>
            <a:r>
              <a:rPr lang="en-US" sz="2800" dirty="0"/>
              <a:t> to Booster transfer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Optimized Booster to AGS transfer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Optics and orbit correction in Booster and AGS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Beam-based Quadrupole calibration from ORM in Booster and AGS.</a:t>
            </a:r>
            <a:endParaRPr lang="en-US" sz="2800" dirty="0"/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Bunch splitting in the Booster for space charge reduction and bunch re-coalescing at AGS top energy.</a:t>
            </a:r>
          </a:p>
        </p:txBody>
      </p:sp>
    </p:spTree>
    <p:extLst>
      <p:ext uri="{BB962C8B-B14F-4D97-AF65-F5344CB8AC3E}">
        <p14:creationId xmlns:p14="http://schemas.microsoft.com/office/powerpoint/2010/main" val="213855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3" y="-237994"/>
            <a:ext cx="11620500" cy="1325563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to Booster transfer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430611" y="748364"/>
            <a:ext cx="1150459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b="1" dirty="0"/>
              <a:t>Parameters to vary: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Transfer line steers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Main Booster dipol90e field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Booster beta wave (stop-band quadrupoles) for tune toward ½ and minimum on the foil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Last two </a:t>
            </a:r>
            <a:r>
              <a:rPr lang="en-US" sz="2400" dirty="0" err="1"/>
              <a:t>linac</a:t>
            </a:r>
            <a:r>
              <a:rPr lang="en-US" sz="2400" dirty="0"/>
              <a:t> phases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Injection bump elements and their time profile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Scraper amplitudes</a:t>
            </a:r>
          </a:p>
          <a:p>
            <a:pPr>
              <a:spcBef>
                <a:spcPts val="1000"/>
              </a:spcBef>
            </a:pPr>
            <a:r>
              <a:rPr lang="en-US" sz="2400" b="1" dirty="0"/>
              <a:t>Observables to optimize: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Transfer efficiency </a:t>
            </a:r>
            <a:r>
              <a:rPr lang="en-US" sz="2400" dirty="0" err="1"/>
              <a:t>linac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 Booster early ramp (2% absolute)</a:t>
            </a:r>
            <a:endParaRPr lang="en-US" sz="2400" dirty="0"/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Emittance from multi wires of the AGS transfer line (5% relative)</a:t>
            </a:r>
          </a:p>
        </p:txBody>
      </p:sp>
    </p:spTree>
    <p:extLst>
      <p:ext uri="{BB962C8B-B14F-4D97-AF65-F5344CB8AC3E}">
        <p14:creationId xmlns:p14="http://schemas.microsoft.com/office/powerpoint/2010/main" val="43109496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165599</TotalTime>
  <Words>2875</Words>
  <Application>Microsoft Macintosh PowerPoint</Application>
  <PresentationFormat>Widescreen</PresentationFormat>
  <Paragraphs>351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Times New Roman</vt:lpstr>
      <vt:lpstr>TimesNewRomanPS</vt:lpstr>
      <vt:lpstr>Wingdings</vt:lpstr>
      <vt:lpstr>BNL</vt:lpstr>
      <vt:lpstr>ML for Beam Polarization Increase  Accepted ML / AI Proposal to DOE-NP FOA</vt:lpstr>
      <vt:lpstr>DE-FOA-0002875 : ARTIFICIAL INTELLIGENCE AND MACHINE LEARNING FOR AUTONOMOUS OPTIMIZATION AND CONTROL OF ACCELERATORS AND DETECTORS </vt:lpstr>
      <vt:lpstr>Desired result: higher proton polarization</vt:lpstr>
      <vt:lpstr>Outline</vt:lpstr>
      <vt:lpstr>The polarized proton accelerator chain</vt:lpstr>
      <vt:lpstr>PowerPoint Presentation</vt:lpstr>
      <vt:lpstr>Topics that can improve polarization</vt:lpstr>
      <vt:lpstr>Emittance reduction  less depolarization</vt:lpstr>
      <vt:lpstr>Linac to Booster transfer</vt:lpstr>
      <vt:lpstr>Booster to AGS transfer</vt:lpstr>
      <vt:lpstr>PowerPoint Presentation</vt:lpstr>
      <vt:lpstr>Sensitivity studies: error sources</vt:lpstr>
      <vt:lpstr>Where do we put AI/ML?</vt:lpstr>
      <vt:lpstr>Orbit &amp; Optics correction in Booster / AGS</vt:lpstr>
      <vt:lpstr>Space-charge emittance increase </vt:lpstr>
      <vt:lpstr>Bunch splitting / coalescing</vt:lpstr>
      <vt:lpstr>Bunch splitting and coalescing</vt:lpstr>
      <vt:lpstr>Timing of tune jumps</vt:lpstr>
      <vt:lpstr>Improved energy timing</vt:lpstr>
      <vt:lpstr>Reduction of AGS resonance driving terms</vt:lpstr>
      <vt:lpstr>Reduction of AGS resonance driving terms</vt:lpstr>
      <vt:lpstr>Reduction of resonance strengths</vt:lpstr>
      <vt:lpstr>Activities</vt:lpstr>
      <vt:lpstr>Dominant Participants</vt:lpstr>
      <vt:lpstr>Started Activities</vt:lpstr>
      <vt:lpstr>Started Activities</vt:lpstr>
      <vt:lpstr>Started Activities</vt:lpstr>
      <vt:lpstr>Optimizers for different applications</vt:lpstr>
      <vt:lpstr>Characteristics of involved optimizations</vt:lpstr>
      <vt:lpstr>Gaussian Process</vt:lpstr>
      <vt:lpstr>Acquisition Function</vt:lpstr>
      <vt:lpstr>Merit of physics-informed optimization</vt:lpstr>
      <vt:lpstr>Unknown system parameters</vt:lpstr>
      <vt:lpstr>Advantages of Bayesian Optimization</vt:lpstr>
      <vt:lpstr>Why is Bayesian Optimization suitable?</vt:lpstr>
      <vt:lpstr>Summary </vt:lpstr>
      <vt:lpstr>Publications</vt:lpstr>
      <vt:lpstr>Thank you and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DiFilippo, Lynanne</cp:lastModifiedBy>
  <cp:revision>118</cp:revision>
  <cp:lastPrinted>2022-12-12T03:07:23Z</cp:lastPrinted>
  <dcterms:created xsi:type="dcterms:W3CDTF">2021-05-26T19:04:29Z</dcterms:created>
  <dcterms:modified xsi:type="dcterms:W3CDTF">2023-12-07T14:33:08Z</dcterms:modified>
  <cp:category/>
</cp:coreProperties>
</file>