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33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2317" r:id="rId20"/>
    <p:sldId id="2318" r:id="rId21"/>
    <p:sldId id="2320" r:id="rId22"/>
    <p:sldId id="2321" r:id="rId23"/>
    <p:sldId id="2322" r:id="rId24"/>
    <p:sldId id="2315" r:id="rId25"/>
    <p:sldId id="2323" r:id="rId26"/>
    <p:sldId id="2324" r:id="rId27"/>
    <p:sldId id="2325" r:id="rId28"/>
    <p:sldId id="258" r:id="rId29"/>
    <p:sldId id="332" r:id="rId30"/>
    <p:sldId id="333" r:id="rId31"/>
    <p:sldId id="339" r:id="rId32"/>
    <p:sldId id="319" r:id="rId33"/>
    <p:sldId id="320" r:id="rId34"/>
    <p:sldId id="321" r:id="rId35"/>
    <p:sldId id="337" r:id="rId36"/>
    <p:sldId id="322" r:id="rId37"/>
    <p:sldId id="340" r:id="rId38"/>
    <p:sldId id="341" r:id="rId39"/>
    <p:sldId id="343" r:id="rId40"/>
    <p:sldId id="344" r:id="rId41"/>
    <p:sldId id="346" r:id="rId42"/>
    <p:sldId id="2316" r:id="rId43"/>
    <p:sldId id="2319" r:id="rId44"/>
    <p:sldId id="324" r:id="rId45"/>
    <p:sldId id="2310" r:id="rId46"/>
    <p:sldId id="2314" r:id="rId47"/>
    <p:sldId id="334" r:id="rId48"/>
    <p:sldId id="347" r:id="rId49"/>
    <p:sldId id="336" r:id="rId50"/>
    <p:sldId id="273" r:id="rId51"/>
    <p:sldId id="27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7" autoAdjust="0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7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7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5C55-6D95-A6C3-C062-D51BF2BD4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03941-4E28-097E-1E8F-ABC06DDD7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BE944-B63F-9F58-4230-26D76D02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DF3B-5CEF-4D0F-8279-B2DEA457E0C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1094-A577-86C5-F261-343602A8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9B7A0-835D-89CB-CFB4-365E42EF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5E4B-886C-4893-80BC-D4CB234AD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29.png"/><Relationship Id="rId7" Type="http://schemas.openxmlformats.org/officeDocument/2006/relationships/image" Target="../media/image6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90.png"/><Relationship Id="rId7" Type="http://schemas.openxmlformats.org/officeDocument/2006/relationships/image" Target="../media/image8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5.png"/><Relationship Id="rId7" Type="http://schemas.openxmlformats.org/officeDocument/2006/relationships/image" Target="../media/image33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50.png"/><Relationship Id="rId4" Type="http://schemas.openxmlformats.org/officeDocument/2006/relationships/image" Target="../media/image86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46.png"/><Relationship Id="rId4" Type="http://schemas.openxmlformats.org/officeDocument/2006/relationships/image" Target="../media/image8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36162"/>
            <a:ext cx="10334625" cy="1947460"/>
          </a:xfrm>
        </p:spPr>
        <p:txBody>
          <a:bodyPr/>
          <a:lstStyle/>
          <a:p>
            <a:r>
              <a:rPr lang="en-US" dirty="0"/>
              <a:t>Ring cooler feasibility study for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915381"/>
            <a:ext cx="10334625" cy="564525"/>
          </a:xfrm>
        </p:spPr>
        <p:txBody>
          <a:bodyPr/>
          <a:lstStyle/>
          <a:p>
            <a:r>
              <a:rPr lang="en-US" dirty="0"/>
              <a:t>December 19-21,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422428"/>
            <a:ext cx="10334625" cy="1413928"/>
          </a:xfrm>
        </p:spPr>
        <p:txBody>
          <a:bodyPr/>
          <a:lstStyle/>
          <a:p>
            <a:r>
              <a:rPr lang="en-US" dirty="0"/>
              <a:t>Sergei Seletskiy (for Cooling Studies group)</a:t>
            </a:r>
          </a:p>
          <a:p>
            <a:endParaRPr lang="en-US" dirty="0"/>
          </a:p>
          <a:p>
            <a:r>
              <a:rPr lang="en-US" sz="2800" dirty="0"/>
              <a:t>C-AD Machine Advisory Committee Meeting (MAC-20)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B4AE-6D54-D65D-171B-0CBEDEFD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03" y="49252"/>
            <a:ext cx="11049000" cy="994954"/>
          </a:xfrm>
        </p:spPr>
        <p:txBody>
          <a:bodyPr>
            <a:normAutofit/>
          </a:bodyPr>
          <a:lstStyle/>
          <a:p>
            <a:r>
              <a:rPr lang="en-US" dirty="0"/>
              <a:t>Concept of Ring Electron Cooler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89C932-907B-2F0E-8ADC-FA3E46546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1AE6FB-1825-877A-1D76-EFCD1EA09638}"/>
              </a:ext>
            </a:extLst>
          </p:cNvPr>
          <p:cNvGrpSpPr/>
          <p:nvPr/>
        </p:nvGrpSpPr>
        <p:grpSpPr>
          <a:xfrm>
            <a:off x="744253" y="3970518"/>
            <a:ext cx="11107805" cy="2743341"/>
            <a:chOff x="1095453" y="2884921"/>
            <a:chExt cx="11107805" cy="27433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B4E29A-8A9D-13C2-6B3C-D92D097B6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7871" y="2884921"/>
              <a:ext cx="6238561" cy="27433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8F1E48-375B-7317-1C2C-F34EA644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453" y="4016020"/>
              <a:ext cx="2655783" cy="994954"/>
            </a:xfrm>
            <a:prstGeom prst="rect">
              <a:avLst/>
            </a:prstGeom>
            <a:solidFill>
              <a:schemeClr val="bg1">
                <a:alpha val="99000"/>
              </a:schemeClr>
            </a:solidFill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725D63-43B8-F262-D364-9E9219DB2967}"/>
                </a:ext>
              </a:extLst>
            </p:cNvPr>
            <p:cNvGrpSpPr/>
            <p:nvPr/>
          </p:nvGrpSpPr>
          <p:grpSpPr>
            <a:xfrm>
              <a:off x="8726281" y="3644115"/>
              <a:ext cx="3476977" cy="1600439"/>
              <a:chOff x="8740187" y="5033211"/>
              <a:chExt cx="3302720" cy="160043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E444A0-69B4-9248-C070-8608BA348F61}"/>
                  </a:ext>
                </a:extLst>
              </p:cNvPr>
              <p:cNvSpPr/>
              <p:nvPr/>
            </p:nvSpPr>
            <p:spPr>
              <a:xfrm>
                <a:off x="8765145" y="5033860"/>
                <a:ext cx="3123487" cy="1599790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7544EE-B6AB-814F-C291-B81AC2FAABDA}"/>
                  </a:ext>
                </a:extLst>
              </p:cNvPr>
              <p:cNvSpPr txBox="1"/>
              <p:nvPr/>
            </p:nvSpPr>
            <p:spPr>
              <a:xfrm>
                <a:off x="8740187" y="5033211"/>
                <a:ext cx="3302720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C. Rubbia, LBL-7574, 1978</a:t>
                </a:r>
              </a:p>
              <a:p>
                <a:r>
                  <a:rPr lang="en-US" sz="1400" dirty="0"/>
                  <a:t>A. Ruggiero, FN-311 1503, 1978</a:t>
                </a:r>
              </a:p>
              <a:p>
                <a:r>
                  <a:rPr lang="en-US" sz="1400" dirty="0"/>
                  <a:t>D. Cline et al., PAC’79, 1979</a:t>
                </a:r>
              </a:p>
              <a:p>
                <a:r>
                  <a:rPr lang="en-US" sz="1400" dirty="0"/>
                  <a:t>S.Y. Lee et al., 1997</a:t>
                </a:r>
              </a:p>
              <a:p>
                <a:r>
                  <a:rPr lang="en-US" sz="1400" dirty="0"/>
                  <a:t>R. Brinkmann et al., 1998</a:t>
                </a:r>
              </a:p>
              <a:p>
                <a:r>
                  <a:rPr lang="en-US" sz="1400" dirty="0"/>
                  <a:t>A. Burov et al., 2000</a:t>
                </a:r>
              </a:p>
              <a:p>
                <a:r>
                  <a:rPr lang="en-US" sz="1400" dirty="0"/>
                  <a:t>V. Lebedev et al 2021 JINST 16 T01003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BFC9FC-99AE-E534-B6B1-273EB261577B}"/>
              </a:ext>
            </a:extLst>
          </p:cNvPr>
          <p:cNvSpPr txBox="1"/>
          <p:nvPr/>
        </p:nvSpPr>
        <p:spPr>
          <a:xfrm>
            <a:off x="483366" y="863185"/>
            <a:ext cx="11409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Keeping electrons in the electron storage ring for many turns helps to relax requirements to an average current in an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stored electrons are cooling hadrons, the hadrons are heating-up the electron bunches. The electrons’ emittance will also be increased due to the IBS and other collective effects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Electrons’ emittance is kept constant with a help from damping wigglers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natural (although not exclusive) approach to the Ring Electron Cooler is the RF-based, non-magnetized 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The focus of our studies is a bunched, non-magnetized cooler based on an electron storage ring, where the e-bunches themselves are cooled by radiation damping in dedicated wigglers.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3EDA9-9646-AA78-DA3E-CFFA14AA662C}"/>
              </a:ext>
            </a:extLst>
          </p:cNvPr>
          <p:cNvSpPr txBox="1"/>
          <p:nvPr/>
        </p:nvSpPr>
        <p:spPr>
          <a:xfrm>
            <a:off x="2308578" y="3524847"/>
            <a:ext cx="735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idea of the ring-based electron cooler is neither new nor exotic:</a:t>
            </a:r>
          </a:p>
        </p:txBody>
      </p:sp>
    </p:spTree>
    <p:extLst>
      <p:ext uri="{BB962C8B-B14F-4D97-AF65-F5344CB8AC3E}">
        <p14:creationId xmlns:p14="http://schemas.microsoft.com/office/powerpoint/2010/main" val="215373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302B-61E4-4668-6803-8568227AB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3396"/>
            <a:ext cx="11049000" cy="1325563"/>
          </a:xfrm>
        </p:spPr>
        <p:txBody>
          <a:bodyPr/>
          <a:lstStyle/>
          <a:p>
            <a:r>
              <a:rPr lang="en-US" dirty="0"/>
              <a:t>Requirements to REC performance and limiting factors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57EAB-600E-4AE2-5A35-C8A333A4D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2C00720-107D-59FA-8654-9B3EEFA803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511" y="1397179"/>
                <a:ext cx="11825111" cy="5438245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REC must counteract the IBS-driven emittance growth of the proton bunches at 275 GeV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𝒄𝒐𝒐𝒍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𝑰𝑩𝑺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hours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We would like to increase the cooling by increasing the phase space density of the e-bunch: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𝒄𝒐𝒐𝒍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𝒆𝒏𝒙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𝒆𝒏𝒚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𝒛𝒆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Yet, there are numerous effects limiting the achievable cooling rate:</a:t>
                </a:r>
              </a:p>
              <a:p>
                <a:r>
                  <a:rPr lang="en-US" dirty="0"/>
                  <a:t>Electrons’ space charge: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Proton-electron space charge focusing: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𝑒𝐶𝑆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achievable equilibrium e-bunch parameters are defined by:</a:t>
                </a:r>
              </a:p>
              <a:p>
                <a:pPr lvl="1"/>
                <a:r>
                  <a:rPr lang="en-US" sz="2800" dirty="0"/>
                  <a:t>p-e beam-beam scattering: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𝐵𝐵𝑆𝑧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b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e-bunch IBS: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𝐼𝐵𝑆𝑧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d>
                              <m:dPr>
                                <m:ctrlP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b>
                          <m:sup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Radiation damping: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𝑑𝑎𝑚𝑝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2C00720-107D-59FA-8654-9B3EEFA80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11" y="1397179"/>
                <a:ext cx="11825111" cy="5438245"/>
              </a:xfrm>
              <a:prstGeom prst="rect">
                <a:avLst/>
              </a:prstGeom>
              <a:blipFill>
                <a:blip r:embed="rId2"/>
                <a:stretch>
                  <a:fillRect l="-670" t="-2691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94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AACC40-C16C-31C2-FF43-F2745861C42C}"/>
              </a:ext>
            </a:extLst>
          </p:cNvPr>
          <p:cNvGrpSpPr/>
          <p:nvPr/>
        </p:nvGrpSpPr>
        <p:grpSpPr>
          <a:xfrm>
            <a:off x="1693559" y="748346"/>
            <a:ext cx="8804881" cy="2240317"/>
            <a:chOff x="185966" y="1741690"/>
            <a:chExt cx="8804881" cy="2240317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EF9B4BF5-4360-96E3-4CF3-1505A970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66" y="1746484"/>
              <a:ext cx="2893837" cy="22355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31AE4463-8659-E680-F254-D6BE75C4C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93" y="1752662"/>
              <a:ext cx="2860921" cy="2224551"/>
            </a:xfrm>
            <a:prstGeom prst="rect">
              <a:avLst/>
            </a:prstGeom>
          </p:spPr>
        </p:pic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E2C346C7-27FC-5504-CCDF-9436AA96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524" y="1741690"/>
              <a:ext cx="2899323" cy="223552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46A5F1-A207-C417-006D-9D111B3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335"/>
            <a:ext cx="11049000" cy="837141"/>
          </a:xfrm>
        </p:spPr>
        <p:txBody>
          <a:bodyPr>
            <a:normAutofit/>
          </a:bodyPr>
          <a:lstStyle/>
          <a:p>
            <a:r>
              <a:rPr lang="en-US" dirty="0"/>
              <a:t>Fully integrated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F5F26-E093-2A23-10AF-C25E3F6D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F37B1-B939-F4B7-5C59-AD0F0C23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603" y="5031765"/>
            <a:ext cx="3219615" cy="901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While 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min, the total cooling rate must be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  <a:blipFill>
                <a:blip r:embed="rId6"/>
                <a:stretch>
                  <a:fillRect l="-572" t="-15827" r="-1301" b="-9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DA8B1B3-4386-105F-E3DD-BF4C6BAC3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17" y="3636533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35E31-45C8-1598-0228-90E11A912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25" y="4376457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39BC-C608-5813-3D65-034F35B1D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0023" y="3612941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D8AEB-23F5-6163-E6BD-638F938D6A24}"/>
              </a:ext>
            </a:extLst>
          </p:cNvPr>
          <p:cNvSpPr txBox="1"/>
          <p:nvPr/>
        </p:nvSpPr>
        <p:spPr>
          <a:xfrm>
            <a:off x="427583" y="3825103"/>
            <a:ext cx="420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both beams have Maxwell-Boltzmann velocity distributions, then integration over velocities can be reduced to 1D integrals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88627-07FA-EEAA-941C-81515E92244D}"/>
              </a:ext>
            </a:extLst>
          </p:cNvPr>
          <p:cNvSpPr txBox="1"/>
          <p:nvPr/>
        </p:nvSpPr>
        <p:spPr>
          <a:xfrm>
            <a:off x="403894" y="5108512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6CF04-440A-C885-0587-3B389ABC9084}"/>
              </a:ext>
            </a:extLst>
          </p:cNvPr>
          <p:cNvGrpSpPr/>
          <p:nvPr/>
        </p:nvGrpSpPr>
        <p:grpSpPr>
          <a:xfrm>
            <a:off x="427583" y="5837924"/>
            <a:ext cx="6120701" cy="843796"/>
            <a:chOff x="1294889" y="5285448"/>
            <a:chExt cx="6120701" cy="843796"/>
          </a:xfrm>
          <a:solidFill>
            <a:schemeClr val="bg1"/>
          </a:solidFill>
          <a:effectLst>
            <a:glow>
              <a:schemeClr val="accent1"/>
            </a:glow>
          </a:effectLst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EE5240-7EE6-F838-876B-6AFF47EF780B}"/>
                </a:ext>
              </a:extLst>
            </p:cNvPr>
            <p:cNvSpPr txBox="1"/>
            <p:nvPr/>
          </p:nvSpPr>
          <p:spPr>
            <a:xfrm>
              <a:off x="1294889" y="5285448"/>
              <a:ext cx="401967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When  e-bunch has a flat-top longitudinal distribution: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519258-891A-C64F-F18D-6FDB841B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9841" y="5462460"/>
              <a:ext cx="2895749" cy="666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1257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B35E29-B159-22C1-2C5F-9720EE08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88" y="4961176"/>
            <a:ext cx="5219969" cy="1531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376BB-AB00-CCA8-D82B-174E2FC7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Redistribution of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DEB4-58E7-E82B-2098-115F0E3C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F2ACE74-0408-4C08-CBF6-5BF5D0D357F7}"/>
              </a:ext>
            </a:extLst>
          </p:cNvPr>
          <p:cNvSpPr txBox="1">
            <a:spLocks/>
          </p:cNvSpPr>
          <p:nvPr/>
        </p:nvSpPr>
        <p:spPr>
          <a:xfrm>
            <a:off x="571500" y="1542259"/>
            <a:ext cx="11394722" cy="20049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redistribute cooling between longitudinal and horizontal directions one needs:</a:t>
            </a:r>
          </a:p>
          <a:p>
            <a:pPr lvl="1"/>
            <a:r>
              <a:rPr lang="en-US" dirty="0"/>
              <a:t>Dependence of a longitudinal cooling force on a horizontal coordinate</a:t>
            </a:r>
          </a:p>
          <a:p>
            <a:pPr lvl="1"/>
            <a:r>
              <a:rPr lang="en-US" dirty="0"/>
              <a:t>Horizontal ion dispersion in the cooling section (dependence of ions’ longitudinal velocity on their horizontal coordinate)</a:t>
            </a:r>
          </a:p>
          <a:p>
            <a:r>
              <a:rPr lang="en-US" dirty="0"/>
              <a:t>The redistributed rates [2,3] can be calculated from: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F44189-4E30-6D04-1347-954DF978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92" y="3442277"/>
            <a:ext cx="3772094" cy="1402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/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MR12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MR8"/>
                  </a:rPr>
                  <a:t> </a:t>
                </a:r>
                <a:r>
                  <a:rPr lang="en-US" sz="2400" dirty="0">
                    <a:latin typeface="CMR1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MR12"/>
                  </a:rPr>
                  <a:t>are given by formulas from the previous slide  with the following substitutions: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blipFill>
                <a:blip r:embed="rId4"/>
                <a:stretch>
                  <a:fillRect l="-205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12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CD15-A363-B9A6-F0F4-FAC1ED2E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distribution of e-bunch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794E8-9C14-DCBB-77A8-239478FB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B69DFD-BB7A-5833-E3E3-2D6705A475DF}"/>
              </a:ext>
            </a:extLst>
          </p:cNvPr>
          <p:cNvSpPr txBox="1">
            <a:spLocks/>
          </p:cNvSpPr>
          <p:nvPr/>
        </p:nvSpPr>
        <p:spPr>
          <a:xfrm>
            <a:off x="571500" y="1549364"/>
            <a:ext cx="6371678" cy="3454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400F52-AD81-EFAC-605F-C269AEF6A31C}"/>
                  </a:ext>
                </a:extLst>
              </p:cNvPr>
              <p:cNvSpPr txBox="1"/>
              <p:nvPr/>
            </p:nvSpPr>
            <p:spPr>
              <a:xfrm>
                <a:off x="7855026" y="1490966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400F52-AD81-EFAC-605F-C269AEF6A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026" y="1490966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9024A90-5D23-5712-9C55-73CFF2B29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178" y="2220521"/>
            <a:ext cx="4858000" cy="95254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513424-42B2-F7EE-2AF8-78AE7AE59079}"/>
                  </a:ext>
                </a:extLst>
              </p:cNvPr>
              <p:cNvSpPr txBox="1"/>
              <p:nvPr/>
            </p:nvSpPr>
            <p:spPr>
              <a:xfrm>
                <a:off x="766482" y="3276614"/>
                <a:ext cx="11229677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 with a flat top bunch if one makes its FWHM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rad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513424-42B2-F7EE-2AF8-78AE7AE5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2" y="3276614"/>
                <a:ext cx="11229677" cy="865750"/>
              </a:xfrm>
              <a:prstGeom prst="rect">
                <a:avLst/>
              </a:prstGeom>
              <a:blipFill>
                <a:blip r:embed="rId4"/>
                <a:stretch>
                  <a:fillRect l="-869" t="-5634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E1A904-9D22-8E68-5739-FF8C45D1EB0E}"/>
                  </a:ext>
                </a:extLst>
              </p:cNvPr>
              <p:cNvSpPr txBox="1"/>
              <p:nvPr/>
            </p:nvSpPr>
            <p:spPr>
              <a:xfrm>
                <a:off x="1408660" y="4463054"/>
                <a:ext cx="5094209" cy="12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Optimization of the cooling rate leads us to employing a double-RF system producing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≈5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−6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E1A904-9D22-8E68-5739-FF8C45D1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660" y="4463054"/>
                <a:ext cx="5094209" cy="1228863"/>
              </a:xfrm>
              <a:prstGeom prst="rect">
                <a:avLst/>
              </a:prstGeom>
              <a:blipFill>
                <a:blip r:embed="rId5"/>
                <a:stretch>
                  <a:fillRect l="-1794" t="-3465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BE2A29D-C023-0444-F1D1-473EA1A4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81975" y="3797429"/>
            <a:ext cx="4114460" cy="27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0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4FFE-5DE6-2B57-A742-DAA14DF1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1749"/>
            <a:ext cx="11049000" cy="1325563"/>
          </a:xfrm>
        </p:spPr>
        <p:txBody>
          <a:bodyPr/>
          <a:lstStyle/>
          <a:p>
            <a:r>
              <a:rPr lang="en-US" dirty="0"/>
              <a:t>Proton-electron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05A08-C121-D8D1-5FF3-CD0EFA5F8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35064-89DE-EB75-F68E-4155C29DE30A}"/>
                  </a:ext>
                </a:extLst>
              </p:cNvPr>
              <p:cNvSpPr txBox="1"/>
              <p:nvPr/>
            </p:nvSpPr>
            <p:spPr>
              <a:xfrm>
                <a:off x="359535" y="1196316"/>
                <a:ext cx="11745059" cy="418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dirty="0"/>
                  <a:t>focusing of </a:t>
                </a:r>
                <a:r>
                  <a:rPr lang="en-US" sz="2400" b="0" i="0" u="none" strike="noStrike" baseline="0" dirty="0"/>
                  <a:t>e-bunch by a space charge of co-traveling protons, limits a transverse size of the electron bunch in the cooling section relative to </a:t>
                </a:r>
                <a:r>
                  <a:rPr lang="en-US" sz="2400" dirty="0"/>
                  <a:t>the</a:t>
                </a:r>
                <a:r>
                  <a:rPr lang="en-US" sz="2400" b="0" i="0" u="none" strike="noStrike" baseline="0" dirty="0"/>
                  <a:t> proton bunch size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To determine </a:t>
                </a:r>
                <a:r>
                  <a:rPr lang="en-US" sz="2400" b="0" i="0" u="none" strike="noStrike" baseline="0" dirty="0"/>
                  <a:t>a tolerable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u="none" strike="noStrike" baseline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400" b="0" i="0" u="none" strike="noStrike" baseline="0" dirty="0"/>
                  <a:t>, we performed tracking studies [4] which included a realistic focusing from a proton bunch with Gaussian transverse distribution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latin typeface="CMR12"/>
                  </a:rPr>
                  <a:t>An additional effect of the p-e focusing results from a non-uniformity of the longitudinal distribution of a proton bunch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MR12"/>
                  </a:rPr>
                  <a:t>D</a:t>
                </a:r>
                <a:r>
                  <a:rPr lang="en-US" sz="2400" b="0" i="0" u="none" strike="noStrike" baseline="0" dirty="0">
                    <a:latin typeface="CMR12"/>
                  </a:rPr>
                  <a:t>ifferent slices of an e-bunch see different focusing from protons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latin typeface="CMR12"/>
                  </a:rPr>
                  <a:t>This unavoidable focusing mismatch can cause an “emittance dilution” [5]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Our studies showed that the p-e focusing effects are tolerable if the characteristic condition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&lt;0.07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 is satisfied, where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35064-89DE-EB75-F68E-4155C29DE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5" y="1196316"/>
                <a:ext cx="11745059" cy="4183518"/>
              </a:xfrm>
              <a:prstGeom prst="rect">
                <a:avLst/>
              </a:prstGeom>
              <a:blipFill>
                <a:blip r:embed="rId2"/>
                <a:stretch>
                  <a:fillRect l="-727" t="-1019" b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C17B857-47AC-4F6C-E503-F25B69AA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72" y="5554556"/>
            <a:ext cx="4038808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9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0990-5589-B69E-A756-AAF2AA3D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9632"/>
            <a:ext cx="11049000" cy="818216"/>
          </a:xfrm>
        </p:spPr>
        <p:txBody>
          <a:bodyPr/>
          <a:lstStyle/>
          <a:p>
            <a:r>
              <a:rPr lang="en-US" dirty="0"/>
              <a:t>Optimal e-bunch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24A98-DC6B-1181-4199-0D63BB0CE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31C64DD-D0F9-2ED8-2661-1745196E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9" y="1437068"/>
            <a:ext cx="4165101" cy="3291847"/>
          </a:xfrm>
          <a:prstGeom prst="rect">
            <a:avLst/>
          </a:prstGeom>
          <a:effectLst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C102FD34-AE9A-79CE-53E1-A45D7844B4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988" y="888089"/>
                <a:ext cx="11551024" cy="141644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We keep a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400" dirty="0"/>
                  <a:t> (making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a function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), we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in the CS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0.07</m:t>
                    </m:r>
                  </m:oMath>
                </a14:m>
                <a:r>
                  <a:rPr lang="en-US" sz="2400" dirty="0"/>
                  <a:t>, and we assume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dirty="0"/>
                  <a:t>, then:</a:t>
                </a:r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C102FD34-AE9A-79CE-53E1-A45D7844B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8" y="888089"/>
                <a:ext cx="11551024" cy="1416446"/>
              </a:xfrm>
              <a:prstGeom prst="rect">
                <a:avLst/>
              </a:prstGeom>
              <a:blipFill>
                <a:blip r:embed="rId3"/>
                <a:stretch>
                  <a:fillRect l="-739" t="-5603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C861B-402C-FD5A-2C8F-5B972E212F0C}"/>
                  </a:ext>
                </a:extLst>
              </p:cNvPr>
              <p:cNvSpPr txBox="1"/>
              <p:nvPr/>
            </p:nvSpPr>
            <p:spPr>
              <a:xfrm>
                <a:off x="1304292" y="1905744"/>
                <a:ext cx="25504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Optimal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nm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C861B-402C-FD5A-2C8F-5B972E21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92" y="1905744"/>
                <a:ext cx="2550476" cy="400110"/>
              </a:xfrm>
              <a:prstGeom prst="rect">
                <a:avLst/>
              </a:prstGeom>
              <a:blipFill>
                <a:blip r:embed="rId4"/>
                <a:stretch>
                  <a:fillRect l="-2632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C9E9A-0BDA-46A0-BAE0-32E775F26D9F}"/>
                  </a:ext>
                </a:extLst>
              </p:cNvPr>
              <p:cNvSpPr txBox="1"/>
              <p:nvPr/>
            </p:nvSpPr>
            <p:spPr>
              <a:xfrm>
                <a:off x="281732" y="4739145"/>
                <a:ext cx="3299144" cy="204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Nominal protons parameters: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=11., 1.</m:t>
                    </m:r>
                  </m:oMath>
                </a14:m>
                <a:r>
                  <a:rPr lang="en-US" sz="2000" dirty="0"/>
                  <a:t> nm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=6.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9⋅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=6⋅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cm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C9E9A-0BDA-46A0-BAE0-32E775F26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32" y="4739145"/>
                <a:ext cx="3299144" cy="2045303"/>
              </a:xfrm>
              <a:prstGeom prst="rect">
                <a:avLst/>
              </a:prstGeom>
              <a:blipFill>
                <a:blip r:embed="rId5"/>
                <a:stretch>
                  <a:fillRect l="-1848" t="-1190" b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18B1F0F-8CB9-76F3-C169-401776BB1AD0}"/>
              </a:ext>
            </a:extLst>
          </p:cNvPr>
          <p:cNvGrpSpPr/>
          <p:nvPr/>
        </p:nvGrpSpPr>
        <p:grpSpPr>
          <a:xfrm>
            <a:off x="4576485" y="2068800"/>
            <a:ext cx="7420035" cy="3140530"/>
            <a:chOff x="126223" y="1772817"/>
            <a:chExt cx="7420035" cy="3140530"/>
          </a:xfrm>
        </p:grpSpPr>
        <p:pic>
          <p:nvPicPr>
            <p:cNvPr id="10" name="Picture 9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45B1DF34-39B8-FAA5-592B-DFFC5BAC3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223" y="1781521"/>
              <a:ext cx="3950216" cy="3131826"/>
            </a:xfrm>
            <a:prstGeom prst="rect">
              <a:avLst/>
            </a:prstGeom>
          </p:spPr>
        </p:pic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A7EB3204-BB44-9DDD-935E-A8905C35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0614" y="1772817"/>
              <a:ext cx="3945644" cy="313182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02296F-7A6D-97E0-5F41-B765FAC71CCC}"/>
                </a:ext>
              </a:extLst>
            </p:cNvPr>
            <p:cNvSpPr/>
            <p:nvPr/>
          </p:nvSpPr>
          <p:spPr>
            <a:xfrm>
              <a:off x="1786610" y="3019893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4BA84E-A9D0-8538-5A50-83CBE847D3D7}"/>
                </a:ext>
              </a:extLst>
            </p:cNvPr>
            <p:cNvSpPr/>
            <p:nvPr/>
          </p:nvSpPr>
          <p:spPr>
            <a:xfrm>
              <a:off x="5260656" y="3019892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4E5249EB-CCC9-4EC1-FBA2-2DBEF20CBA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4972" y="1811357"/>
                <a:ext cx="8107786" cy="48999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Good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redistribution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US" sz="2400" dirty="0"/>
                  <a:t> m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r>
                  <a:rPr lang="en-US" sz="2400" dirty="0"/>
                  <a:t> m</a:t>
                </a:r>
              </a:p>
            </p:txBody>
          </p:sp>
        </mc:Choice>
        <mc:Fallback xmlns="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4E5249EB-CCC9-4EC1-FBA2-2DBEF20CB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972" y="1811357"/>
                <a:ext cx="8107786" cy="489999"/>
              </a:xfrm>
              <a:prstGeom prst="rect">
                <a:avLst/>
              </a:prstGeom>
              <a:blipFill>
                <a:blip r:embed="rId8"/>
                <a:stretch>
                  <a:fillRect l="-977" t="-16049" r="-1053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91C0B0DB-2A90-43F7-5ECA-CBE39E2E3252}"/>
              </a:ext>
            </a:extLst>
          </p:cNvPr>
          <p:cNvGrpSpPr/>
          <p:nvPr/>
        </p:nvGrpSpPr>
        <p:grpSpPr>
          <a:xfrm>
            <a:off x="2660276" y="5306387"/>
            <a:ext cx="6508377" cy="1403826"/>
            <a:chOff x="2985247" y="5277894"/>
            <a:chExt cx="6508377" cy="14038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76F866-988C-7AC5-CBAF-894EBBB36998}"/>
                </a:ext>
              </a:extLst>
            </p:cNvPr>
            <p:cNvGrpSpPr/>
            <p:nvPr/>
          </p:nvGrpSpPr>
          <p:grpSpPr>
            <a:xfrm>
              <a:off x="3071567" y="5355159"/>
              <a:ext cx="6334651" cy="1229504"/>
              <a:chOff x="3959073" y="5238135"/>
              <a:chExt cx="6334651" cy="12295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CE18917-6101-74DC-78F6-6C4C5ABB986D}"/>
                      </a:ext>
                    </a:extLst>
                  </p:cNvPr>
                  <p:cNvSpPr txBox="1"/>
                  <p:nvPr/>
                </p:nvSpPr>
                <p:spPr>
                  <a:xfrm>
                    <a:off x="3959073" y="5238135"/>
                    <a:ext cx="4579809" cy="12295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Optimal electrons parameters: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a14:m>
                    <a:r>
                      <a:rPr lang="en-US" sz="2400" dirty="0"/>
                      <a:t>  nm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=1.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3⋅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CE18917-6101-74DC-78F6-6C4C5ABB98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9073" y="5238135"/>
                    <a:ext cx="4579809" cy="122950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130" t="-34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9339E3B-5D06-0EA2-FFBA-5B6D9E8C4C77}"/>
                      </a:ext>
                    </a:extLst>
                  </p:cNvPr>
                  <p:cNvSpPr txBox="1"/>
                  <p:nvPr/>
                </p:nvSpPr>
                <p:spPr>
                  <a:xfrm>
                    <a:off x="6286500" y="5592801"/>
                    <a:ext cx="1874184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=36</m:t>
                        </m:r>
                      </m:oMath>
                    </a14:m>
                    <a:r>
                      <a:rPr lang="en-US" sz="2400" dirty="0"/>
                      <a:t> cm</a:t>
                    </a: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9339E3B-5D06-0EA2-FFBA-5B6D9E8C4C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6500" y="5592801"/>
                    <a:ext cx="1874184" cy="83099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49" r="-1948" b="-160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ACF6DEA-5877-DDA9-7678-E1B00DB29B5D}"/>
                      </a:ext>
                    </a:extLst>
                  </p:cNvPr>
                  <p:cNvSpPr txBox="1"/>
                  <p:nvPr/>
                </p:nvSpPr>
                <p:spPr>
                  <a:xfrm>
                    <a:off x="8278346" y="5561448"/>
                    <a:ext cx="2015378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=1.2</m:t>
                        </m:r>
                      </m:oMath>
                    </a14:m>
                    <a:r>
                      <a:rPr lang="en-US" sz="2400" dirty="0"/>
                      <a:t> m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𝑖𝑥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=1.6</m:t>
                        </m:r>
                      </m:oMath>
                    </a14:m>
                    <a:r>
                      <a:rPr lang="en-US" sz="2400" dirty="0"/>
                      <a:t> m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ACF6DEA-5877-DDA9-7678-E1B00DB29B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8346" y="5561448"/>
                    <a:ext cx="2015378" cy="8309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04" t="-5109" b="-160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EC6902-6D30-E237-FB2F-BA708E1375E2}"/>
                </a:ext>
              </a:extLst>
            </p:cNvPr>
            <p:cNvSpPr/>
            <p:nvPr/>
          </p:nvSpPr>
          <p:spPr>
            <a:xfrm>
              <a:off x="2985247" y="5277894"/>
              <a:ext cx="6508377" cy="140382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9200A3-A0CD-FF21-FB19-E02D984A5E09}"/>
                  </a:ext>
                </a:extLst>
              </p:cNvPr>
              <p:cNvSpPr txBox="1"/>
              <p:nvPr/>
            </p:nvSpPr>
            <p:spPr>
              <a:xfrm>
                <a:off x="9412714" y="5383652"/>
                <a:ext cx="2040971" cy="12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=3.4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hrs)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9200A3-A0CD-FF21-FB19-E02D984A5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714" y="5383652"/>
                <a:ext cx="2040971" cy="1229504"/>
              </a:xfrm>
              <a:prstGeom prst="rect">
                <a:avLst/>
              </a:prstGeom>
              <a:blipFill>
                <a:blip r:embed="rId12"/>
                <a:stretch>
                  <a:fillRect l="-4478" t="-3465" r="-209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50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5026-ACD9-B214-C711-547139C5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362"/>
            <a:ext cx="11049000" cy="838387"/>
          </a:xfrm>
        </p:spPr>
        <p:txBody>
          <a:bodyPr/>
          <a:lstStyle/>
          <a:p>
            <a:r>
              <a:rPr lang="en-US" dirty="0"/>
              <a:t>Equilibrium e-bunch parameters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854EF-DF08-8E7E-78FB-C990900B3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BAB9EA-D50F-EF2B-836F-2866182AFDF2}"/>
                  </a:ext>
                </a:extLst>
              </p:cNvPr>
              <p:cNvSpPr txBox="1"/>
              <p:nvPr/>
            </p:nvSpPr>
            <p:spPr>
              <a:xfrm>
                <a:off x="377637" y="751865"/>
                <a:ext cx="11630585" cy="5467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Electrons equilibrium parameters are defined by a balance of the IBS rate, beam-beam scattering (BBS) rate, quantum excitation (small effect), and a rate of radiation damping: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𝑑𝑎𝑚𝑝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𝐵𝐵𝑆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𝑛𝑎𝑡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determine the equilibrium parameters for any lattice we perform a turn-by-turn tracking [6]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Damping rate and quantum excitation depend on the ring lattice only: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𝑤𝑖𝑔𝑔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𝑤𝑖𝑔𝑔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IBS and BBS depend on beam parameters dynamically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IBS the code uses fast algorithm for IBS calculation in the absence of x-y coupling [7]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BBS the model for electrons’ heating due to collisions with hadrons was developed [8]:     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𝐵𝐵𝑆𝑧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BAB9EA-D50F-EF2B-836F-2866182AF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37" y="751865"/>
                <a:ext cx="11630585" cy="5467907"/>
              </a:xfrm>
              <a:prstGeom prst="rect">
                <a:avLst/>
              </a:prstGeom>
              <a:blipFill>
                <a:blip r:embed="rId2"/>
                <a:stretch>
                  <a:fillRect l="-472" t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21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B9A284C-76FA-CE9E-0AE6-5D2ED926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1" y="554158"/>
            <a:ext cx="6400813" cy="3840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94097-B4C3-8EC3-4AC8-B6FA5DF4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3233"/>
            <a:ext cx="11049000" cy="881850"/>
          </a:xfrm>
        </p:spPr>
        <p:txBody>
          <a:bodyPr/>
          <a:lstStyle/>
          <a:p>
            <a:r>
              <a:rPr lang="en-US" dirty="0"/>
              <a:t>Ring Electron Cooler lattice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A95E3-F9C1-A77A-7985-4FA6CE569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7A6C2A-BFE3-0171-C8E8-536999B36514}"/>
              </a:ext>
            </a:extLst>
          </p:cNvPr>
          <p:cNvGrpSpPr/>
          <p:nvPr/>
        </p:nvGrpSpPr>
        <p:grpSpPr>
          <a:xfrm>
            <a:off x="421151" y="4538434"/>
            <a:ext cx="8143653" cy="1968552"/>
            <a:chOff x="421151" y="4538434"/>
            <a:chExt cx="8143653" cy="19685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BAD2AAC7-FA5E-61BE-E1E9-E46E35DC19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41487" y="5241523"/>
                  <a:ext cx="3841212" cy="1105679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𝑑𝑎𝑚𝑝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=29, 29, 57 [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sec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/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𝐵𝐵𝑆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=1, 0, 5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sec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000" dirty="0"/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𝐼𝐵𝑆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=28, 29, 50 [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sec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BAD2AAC7-FA5E-61BE-E1E9-E46E35DC1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1487" y="5241523"/>
                  <a:ext cx="3841212" cy="110567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F0FF35C-C9DA-61B3-9867-6CFEB68A31DF}"/>
                    </a:ext>
                  </a:extLst>
                </p:cNvPr>
                <p:cNvSpPr txBox="1"/>
                <p:nvPr/>
              </p:nvSpPr>
              <p:spPr>
                <a:xfrm>
                  <a:off x="421151" y="4538434"/>
                  <a:ext cx="8143653" cy="1968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We obtained the following equilibrium e-bunch parameters, and respective heating and damping rates: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=1.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𝑧𝑒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=34</m:t>
                      </m:r>
                    </m:oMath>
                  </a14:m>
                  <a:r>
                    <a:rPr lang="en-US" sz="2000" dirty="0"/>
                    <a:t> cm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r>
                    <a:rPr lang="en-US" sz="2000" dirty="0"/>
                    <a:t>, 13  nm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1.3⋅10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F0FF35C-C9DA-61B3-9867-6CFEB68A3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151" y="4538434"/>
                  <a:ext cx="8143653" cy="1968552"/>
                </a:xfrm>
                <a:prstGeom prst="rect">
                  <a:avLst/>
                </a:prstGeom>
                <a:blipFill>
                  <a:blip r:embed="rId4"/>
                  <a:stretch>
                    <a:fillRect l="-749" t="-1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A41F510-C0B4-D7C1-2D6B-C87EBA7FA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6" y="1289914"/>
            <a:ext cx="5930703" cy="2214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D4EF2-CB71-5E40-819F-DB1736561253}"/>
              </a:ext>
            </a:extLst>
          </p:cNvPr>
          <p:cNvSpPr txBox="1"/>
          <p:nvPr/>
        </p:nvSpPr>
        <p:spPr>
          <a:xfrm>
            <a:off x="8214056" y="3568132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Wigglers’ section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ADBC16-0A8D-98A4-96A0-E98FE595BC03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4492978" y="3031067"/>
            <a:ext cx="3721078" cy="72173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C5FA30-2456-6A81-0A43-9A55340B1D15}"/>
              </a:ext>
            </a:extLst>
          </p:cNvPr>
          <p:cNvSpPr txBox="1"/>
          <p:nvPr/>
        </p:nvSpPr>
        <p:spPr>
          <a:xfrm>
            <a:off x="7948767" y="70558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section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B46A03-FFCC-C120-D705-4FA0FE24FBDB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10930" y="890248"/>
            <a:ext cx="2337837" cy="77989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86F6B4-D907-A593-BB36-0445BBCD467F}"/>
              </a:ext>
            </a:extLst>
          </p:cNvPr>
          <p:cNvCxnSpPr>
            <a:cxnSpLocks/>
          </p:cNvCxnSpPr>
          <p:nvPr/>
        </p:nvCxnSpPr>
        <p:spPr>
          <a:xfrm flipH="1">
            <a:off x="1586089" y="902313"/>
            <a:ext cx="6362678" cy="77989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CD7C58-65FB-8A27-5368-74556B8ABF76}"/>
              </a:ext>
            </a:extLst>
          </p:cNvPr>
          <p:cNvGrpSpPr/>
          <p:nvPr/>
        </p:nvGrpSpPr>
        <p:grpSpPr>
          <a:xfrm>
            <a:off x="6509828" y="1039940"/>
            <a:ext cx="5299303" cy="369332"/>
            <a:chOff x="6547556" y="1480705"/>
            <a:chExt cx="5299303" cy="36933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EF53188-4124-2A18-6FB8-D53D4A23190C}"/>
                </a:ext>
              </a:extLst>
            </p:cNvPr>
            <p:cNvCxnSpPr/>
            <p:nvPr/>
          </p:nvCxnSpPr>
          <p:spPr>
            <a:xfrm>
              <a:off x="6547556" y="1659467"/>
              <a:ext cx="5299303" cy="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4E4E2-B050-C642-696C-7962B26E43E8}"/>
                </a:ext>
              </a:extLst>
            </p:cNvPr>
            <p:cNvSpPr txBox="1"/>
            <p:nvPr/>
          </p:nvSpPr>
          <p:spPr>
            <a:xfrm>
              <a:off x="8794981" y="1480705"/>
              <a:ext cx="8258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180 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E0592C-96B5-18A4-C1B5-4705856C1D6C}"/>
                  </a:ext>
                </a:extLst>
              </p:cNvPr>
              <p:cNvSpPr txBox="1"/>
              <p:nvPr/>
            </p:nvSpPr>
            <p:spPr>
              <a:xfrm>
                <a:off x="6445589" y="1609323"/>
                <a:ext cx="5427780" cy="1530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We developed a lattice with eighteen 3.8 m long wigglers, the wiggler field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US" dirty="0"/>
                  <a:t> T</a:t>
                </a:r>
              </a:p>
              <a:p>
                <a:endParaRPr lang="en-US" dirty="0"/>
              </a:p>
              <a:p>
                <a:r>
                  <a:rPr lang="en-US" dirty="0"/>
                  <a:t>In this lattice we have in the 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=0.66</m:t>
                    </m:r>
                  </m:oMath>
                </a14:m>
                <a:r>
                  <a:rPr lang="en-US" dirty="0"/>
                  <a:t> m, and 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=1.35</m:t>
                    </m:r>
                  </m:oMath>
                </a14:m>
                <a:r>
                  <a:rPr lang="en-US" dirty="0"/>
                  <a:t> m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E0592C-96B5-18A4-C1B5-4705856C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589" y="1609323"/>
                <a:ext cx="5427780" cy="1530675"/>
              </a:xfrm>
              <a:prstGeom prst="rect">
                <a:avLst/>
              </a:prstGeom>
              <a:blipFill>
                <a:blip r:embed="rId6"/>
                <a:stretch>
                  <a:fillRect l="-898" t="-2390" b="-3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7759C075-46A7-215E-58EF-542383DE8F0E}"/>
              </a:ext>
            </a:extLst>
          </p:cNvPr>
          <p:cNvGrpSpPr/>
          <p:nvPr/>
        </p:nvGrpSpPr>
        <p:grpSpPr>
          <a:xfrm>
            <a:off x="8798576" y="4562786"/>
            <a:ext cx="2632406" cy="1864645"/>
            <a:chOff x="8757253" y="4467179"/>
            <a:chExt cx="2632406" cy="18646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35157-D557-4D33-69CA-B423C651E9FA}"/>
                    </a:ext>
                  </a:extLst>
                </p:cNvPr>
                <p:cNvSpPr txBox="1"/>
                <p:nvPr/>
              </p:nvSpPr>
              <p:spPr>
                <a:xfrm>
                  <a:off x="9244169" y="5102320"/>
                  <a:ext cx="2040971" cy="12295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2400" b="1" dirty="0">
                      <a:solidFill>
                        <a:srgbClr val="0000FF"/>
                      </a:solidFill>
                    </a:rPr>
                    <a:t> hrs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en-US" sz="2400" b="1" dirty="0">
                      <a:solidFill>
                        <a:srgbClr val="0000FF"/>
                      </a:solidFill>
                    </a:rPr>
                    <a:t> hrs</a:t>
                  </a:r>
                </a:p>
                <a:p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r>
                    <a:rPr lang="en-US" sz="2400" b="1" dirty="0"/>
                    <a:t> </a:t>
                  </a:r>
                  <a:r>
                    <a:rPr lang="en-US" sz="2400" dirty="0"/>
                    <a:t>hrs)</a:t>
                  </a: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35157-D557-4D33-69CA-B423C651E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4169" y="5102320"/>
                  <a:ext cx="2040971" cy="1229504"/>
                </a:xfrm>
                <a:prstGeom prst="rect">
                  <a:avLst/>
                </a:prstGeom>
                <a:blipFill>
                  <a:blip r:embed="rId7"/>
                  <a:stretch>
                    <a:fillRect l="-4478" t="-3483" b="-8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8CA154-5D41-8487-CF5E-D5F2B2E67E2A}"/>
                </a:ext>
              </a:extLst>
            </p:cNvPr>
            <p:cNvSpPr txBox="1"/>
            <p:nvPr/>
          </p:nvSpPr>
          <p:spPr>
            <a:xfrm>
              <a:off x="8757253" y="4467179"/>
              <a:ext cx="2632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This lattice provides the required cooling times: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623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93423"/>
                <a:ext cx="11887201" cy="2526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</a:rPr>
                  <a:t>We are working in an unusual range of parameters</a:t>
                </a:r>
                <a:r>
                  <a:rPr lang="en-US" sz="2400" dirty="0"/>
                  <a:t> – a large wiggler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≈2.4 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a relatively small beam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≈0.5 [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Therefore, in our case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≈4.8 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 is not small, unlike for the usual wigglers,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Let’s consider a conventional analytic wiggler field representation (from [</a:t>
                </a:r>
                <a:r>
                  <a:rPr lang="en-US" sz="2000" i="1" dirty="0"/>
                  <a:t>R.P. Walker, DOI: 10.5170/CERN-1995-006.807</a:t>
                </a:r>
                <a:r>
                  <a:rPr lang="en-US" sz="2400" dirty="0"/>
                  <a:t>], for example):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93423"/>
                <a:ext cx="11887201" cy="2526141"/>
              </a:xfrm>
              <a:prstGeom prst="rect">
                <a:avLst/>
              </a:prstGeom>
              <a:blipFill>
                <a:blip r:embed="rId2"/>
                <a:stretch>
                  <a:fillRect l="-718" t="-1691" r="-103" b="-4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/>
              <p:nvPr/>
            </p:nvSpPr>
            <p:spPr>
              <a:xfrm>
                <a:off x="1526781" y="3516995"/>
                <a:ext cx="6451683" cy="3108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cosh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𝑘𝑧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; 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≈31.4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81" y="3516995"/>
                <a:ext cx="6451683" cy="3108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6968-5E9E-A75F-DA38-F0103A0C8B49}"/>
                  </a:ext>
                </a:extLst>
              </p:cNvPr>
              <p:cNvSpPr txBox="1"/>
              <p:nvPr/>
            </p:nvSpPr>
            <p:spPr>
              <a:xfrm>
                <a:off x="7978464" y="4574121"/>
                <a:ext cx="3883376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 direction of wiggling,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is a direction orthogonal to the wiggling plane,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a direction along the wiggler’s axis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6968-5E9E-A75F-DA38-F0103A0C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64" y="4574121"/>
                <a:ext cx="3883376" cy="1631216"/>
              </a:xfrm>
              <a:prstGeom prst="rect">
                <a:avLst/>
              </a:prstGeom>
              <a:blipFill>
                <a:blip r:embed="rId4"/>
                <a:stretch>
                  <a:fillRect t="-1493" r="-7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15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 cooling at high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of the Ring Electron Cooler (REC)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Optimization of electron beam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features of the REC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Ongoing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Equations of motion: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Approximate analytic solution: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blipFill>
                <a:blip r:embed="rId2"/>
                <a:stretch>
                  <a:fillRect l="-462"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815AD22-7AC3-E985-6059-C95A0A422F0F}"/>
              </a:ext>
            </a:extLst>
          </p:cNvPr>
          <p:cNvGrpSpPr/>
          <p:nvPr/>
        </p:nvGrpSpPr>
        <p:grpSpPr>
          <a:xfrm>
            <a:off x="610016" y="3869112"/>
            <a:ext cx="5507424" cy="2156951"/>
            <a:chOff x="378596" y="3584137"/>
            <a:chExt cx="5507424" cy="21569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24ED51-BEB6-9E15-F5ED-556E5D0D0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345" y="3601650"/>
              <a:ext cx="5359675" cy="194955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/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15625" r="-39130" b="-5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/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319" r="-14894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/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C45493-30EA-6F62-BB23-EEBD18F37D18}"/>
              </a:ext>
            </a:extLst>
          </p:cNvPr>
          <p:cNvGrpSpPr/>
          <p:nvPr/>
        </p:nvGrpSpPr>
        <p:grpSpPr>
          <a:xfrm>
            <a:off x="6248744" y="3864137"/>
            <a:ext cx="5693827" cy="2087882"/>
            <a:chOff x="6017324" y="3768184"/>
            <a:chExt cx="5693827" cy="208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D99B49-AEC1-C3F8-6D23-62662406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4323" y="3773159"/>
              <a:ext cx="5416828" cy="208290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/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15625" r="-42222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/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319" r="-15957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/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/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Our wigglers work as a thick lens in both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directions (there can be several full oscillations over the length of a wiggler)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blipFill>
                <a:blip r:embed="rId11"/>
                <a:stretch>
                  <a:fillRect l="-493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68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200E-9432-9735-B0A7-21C89AF0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969"/>
            <a:ext cx="11049000" cy="933097"/>
          </a:xfrm>
        </p:spPr>
        <p:txBody>
          <a:bodyPr/>
          <a:lstStyle/>
          <a:p>
            <a:r>
              <a:rPr lang="en-US" dirty="0"/>
              <a:t>Optical features of REC wigglers (III)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2397C-B0CA-C528-9CF3-782C0353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/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Transport matrices: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This gives the expected focusing for small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b="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Chromaticity is easy to calculate for the matched conditions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  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: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Obtained analytic expressions were cross-checked by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Bmad</a:t>
                </a:r>
                <a:r>
                  <a:rPr lang="en-US" sz="2000" dirty="0">
                    <a:solidFill>
                      <a:srgbClr val="0000FF"/>
                    </a:solidFill>
                  </a:rPr>
                  <a:t> and GPT tracking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example, in the current lattice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000" dirty="0"/>
                  <a:t>. This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=30.7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=−2.1,    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blipFill>
                <a:blip r:embed="rId2"/>
                <a:stretch>
                  <a:fillRect l="-464" t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21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D62-29BD-1DF5-7553-27FC72AA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9836"/>
            <a:ext cx="11049000" cy="803275"/>
          </a:xfrm>
        </p:spPr>
        <p:txBody>
          <a:bodyPr/>
          <a:lstStyle/>
          <a:p>
            <a:r>
              <a:rPr lang="en-US" dirty="0"/>
              <a:t>Importance of proper wiggler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D8051-CCD0-B2AE-7E41-0EF35A88A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/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started with a different wiggler field – a “no-gradient wiggler + quadrupole”: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For a thick lens case, such a wiggler produces a huge chromaticity in the direction orthogonal to the wiggling plane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the required focusing in the wiggling plane set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≈2.3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the chromaticity in a non-wiggling plane from a single wiggler became ~ -11, resulting in an extra chromaticity of ~ -200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Switching to a more conventional “wiggler with gradient” restored our momentum and dynamic aperture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Also, we found an element with a close to zero focusing and an arbitrary large chromaticity – this might be interesting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blipFill>
                <a:blip r:embed="rId2"/>
                <a:stretch>
                  <a:fillRect l="-369" t="-673" r="-53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24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6B6E-F7A0-77EF-D8FE-4B8D4290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82297"/>
          </a:xfrm>
        </p:spPr>
        <p:txBody>
          <a:bodyPr/>
          <a:lstStyle/>
          <a:p>
            <a:r>
              <a:rPr lang="en-US" dirty="0"/>
              <a:t>Dynamic aperture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9BC43-6C29-D839-4B01-419CF075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534C4C92-3C4E-DA3E-7559-54EF8AF69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64" y="1304364"/>
            <a:ext cx="3940492" cy="4727258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EF86C3DC-435A-283D-BBC3-C15F49CB6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644" y="1304364"/>
            <a:ext cx="3940492" cy="47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53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525B0-4457-750A-0C9D-0A90F617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9" y="905839"/>
            <a:ext cx="5432069" cy="5952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E5109D-5767-6B5F-8259-54D7F084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555" y="1860452"/>
            <a:ext cx="5440959" cy="1911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54003-D7BB-9437-A6CA-B0E4296EEDE7}"/>
              </a:ext>
            </a:extLst>
          </p:cNvPr>
          <p:cNvSpPr txBox="1">
            <a:spLocks/>
          </p:cNvSpPr>
          <p:nvPr/>
        </p:nvSpPr>
        <p:spPr>
          <a:xfrm>
            <a:off x="571500" y="102908"/>
            <a:ext cx="11049000" cy="650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582041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00BC-8AC9-3B5E-337F-59664507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 and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5A613-4726-5240-868A-F049AC74F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4638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389D-78AC-9D78-9710-02B75C48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from summer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3F61A3-E52F-110A-6527-BAFC388B9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03394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CBB5-2DE3-34A0-2BDE-50ACEF83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FED0C-C81E-EE6C-5D66-0F509C719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9632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2F36B5-C05C-3B19-0068-4D0B12C40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EA76-0762-0A23-1FB4-7CE78FAA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0029"/>
            <a:ext cx="7886700" cy="73960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Dynamical friction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C800-B993-7652-49A1-CCE907CFF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606" y="789636"/>
            <a:ext cx="8935241" cy="649926"/>
          </a:xfrm>
        </p:spPr>
        <p:txBody>
          <a:bodyPr>
            <a:noAutofit/>
          </a:bodyPr>
          <a:lstStyle/>
          <a:p>
            <a:r>
              <a:rPr lang="en-US" sz="2000" dirty="0"/>
              <a:t>In the beam frame a heavy ion traveling through a “cloud” of light electrons experiences friction: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0BE9D-DA4A-A6EE-F4D4-463734F6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79C9E-9756-4892-07B0-9E8B68F130C0}"/>
              </a:ext>
            </a:extLst>
          </p:cNvPr>
          <p:cNvGrpSpPr/>
          <p:nvPr/>
        </p:nvGrpSpPr>
        <p:grpSpPr>
          <a:xfrm>
            <a:off x="1693560" y="2112101"/>
            <a:ext cx="8804881" cy="2240317"/>
            <a:chOff x="185966" y="1741690"/>
            <a:chExt cx="8804881" cy="2240317"/>
          </a:xfrm>
        </p:grpSpPr>
        <p:pic>
          <p:nvPicPr>
            <p:cNvPr id="10" name="Picture 9" descr="Chart, line chart&#10;&#10;Description automatically generated">
              <a:extLst>
                <a:ext uri="{FF2B5EF4-FFF2-40B4-BE49-F238E27FC236}">
                  <a16:creationId xmlns:a16="http://schemas.microsoft.com/office/drawing/2014/main" id="{290CC6F7-7E85-A924-2AA5-783D02595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66" y="1746484"/>
              <a:ext cx="2893837" cy="2235523"/>
            </a:xfrm>
            <a:prstGeom prst="rect">
              <a:avLst/>
            </a:prstGeom>
          </p:spPr>
        </p:pic>
        <p:pic>
          <p:nvPicPr>
            <p:cNvPr id="12" name="Picture 11" descr="Chart, line chart&#10;&#10;Description automatically generated">
              <a:extLst>
                <a:ext uri="{FF2B5EF4-FFF2-40B4-BE49-F238E27FC236}">
                  <a16:creationId xmlns:a16="http://schemas.microsoft.com/office/drawing/2014/main" id="{443A121C-07F2-998C-64E8-C3BC286C9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93" y="1752662"/>
              <a:ext cx="2860921" cy="2224551"/>
            </a:xfrm>
            <a:prstGeom prst="rect">
              <a:avLst/>
            </a:prstGeom>
          </p:spPr>
        </p:pic>
        <p:pic>
          <p:nvPicPr>
            <p:cNvPr id="14" name="Picture 13" descr="Chart, line chart&#10;&#10;Description automatically generated">
              <a:extLst>
                <a:ext uri="{FF2B5EF4-FFF2-40B4-BE49-F238E27FC236}">
                  <a16:creationId xmlns:a16="http://schemas.microsoft.com/office/drawing/2014/main" id="{1BFAC3EB-74D9-692E-F95F-793A4F3A3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524" y="1741690"/>
              <a:ext cx="2899323" cy="223552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200A41-43DC-5B87-85F9-62F4817C504E}"/>
                  </a:ext>
                </a:extLst>
              </p:cNvPr>
              <p:cNvSpPr txBox="1"/>
              <p:nvPr/>
            </p:nvSpPr>
            <p:spPr>
              <a:xfrm>
                <a:off x="3310523" y="4635810"/>
                <a:ext cx="5564344" cy="707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𝛾𝜎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200A41-43DC-5B87-85F9-62F4817C5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523" y="4635810"/>
                <a:ext cx="5564344" cy="707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ED0DF6-ABC2-C5FA-D354-7F575D665A52}"/>
                  </a:ext>
                </a:extLst>
              </p:cNvPr>
              <p:cNvSpPr txBox="1"/>
              <p:nvPr/>
            </p:nvSpPr>
            <p:spPr>
              <a:xfrm>
                <a:off x="1693559" y="4245907"/>
                <a:ext cx="8863572" cy="429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Cooling rate for ions with “small relative amplitudes”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ED0DF6-ABC2-C5FA-D354-7F575D66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559" y="4245907"/>
                <a:ext cx="8863572" cy="429669"/>
              </a:xfrm>
              <a:prstGeom prst="rect">
                <a:avLst/>
              </a:prstGeom>
              <a:blipFill>
                <a:blip r:embed="rId6"/>
                <a:stretch>
                  <a:fillRect l="-757" t="-8571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29989D-A2CC-0AC8-8FA7-7A65C1E96E8D}"/>
                  </a:ext>
                </a:extLst>
              </p:cNvPr>
              <p:cNvSpPr txBox="1"/>
              <p:nvPr/>
            </p:nvSpPr>
            <p:spPr>
              <a:xfrm>
                <a:off x="4002788" y="1238696"/>
                <a:ext cx="4298549" cy="669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⋅∫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𝑣𝑒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29989D-A2CC-0AC8-8FA7-7A65C1E96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788" y="1238696"/>
                <a:ext cx="4298549" cy="669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391103-69D5-EA4C-0BFB-2E7A9886D719}"/>
                  </a:ext>
                </a:extLst>
              </p:cNvPr>
              <p:cNvSpPr txBox="1"/>
              <p:nvPr/>
            </p:nvSpPr>
            <p:spPr>
              <a:xfrm>
                <a:off x="2908898" y="5412548"/>
                <a:ext cx="6486327" cy="7954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𝛾𝜎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391103-69D5-EA4C-0BFB-2E7A9886D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898" y="5412548"/>
                <a:ext cx="6486327" cy="7954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96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BBA9-9689-E578-9FA2-6A7FBDFE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65"/>
            <a:ext cx="7886700" cy="876728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91C50-F315-E6F7-C084-191B9008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7" y="945293"/>
            <a:ext cx="11604812" cy="512356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A. Fedotov, Useful formulas for non-magnetized electron cooling, BNL-222963-2022-TECH (2022).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M. Blaskiewicz, Dispersion and electron cooling, BNL-210932-2019-TECH, (2019).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Redistribution of cooling rates for electron bunch with nonuniform density, BNL-223860-2023-TECH (2023).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A.V. Fedotov, D. Kayran, J. </a:t>
            </a:r>
            <a:r>
              <a:rPr lang="en-US" sz="1800" dirty="0" err="1">
                <a:latin typeface="CMR12"/>
              </a:rPr>
              <a:t>Kewisch</a:t>
            </a:r>
            <a:r>
              <a:rPr lang="en-US" sz="1800" dirty="0">
                <a:latin typeface="CMR12"/>
              </a:rPr>
              <a:t>, Proton-electron focusing in EIC Ring Electron Cooler, WEPA78, NAPAC2022, Albuquerque, NM, USA (2022).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S. Nagaitsev, Focusing effect of proton bunch with Gaussian longitudinal distribution on electrons in EIC Ring Cooler, BNL-224133-2023-TECH (2023).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H. Zhao, J. </a:t>
            </a:r>
            <a:r>
              <a:rPr lang="en-US" sz="1800" dirty="0" err="1">
                <a:latin typeface="CMR12"/>
              </a:rPr>
              <a:t>Kewisch</a:t>
            </a:r>
            <a:r>
              <a:rPr lang="en-US" sz="1800" dirty="0">
                <a:latin typeface="CMR12"/>
              </a:rPr>
              <a:t>, M. Blaskiewicz, A. Fedotov, Ring-based electron cooler for high energy beam cooling, Phys. Rev. Accel. Beams </a:t>
            </a:r>
            <a:r>
              <a:rPr lang="en-US" sz="1800" dirty="0">
                <a:solidFill>
                  <a:srgbClr val="231F20"/>
                </a:solidFill>
                <a:latin typeface="AdvOT19ee2aa8.B"/>
              </a:rPr>
              <a:t>24, </a:t>
            </a:r>
            <a:r>
              <a:rPr lang="en-US" sz="1800" dirty="0">
                <a:solidFill>
                  <a:srgbClr val="231F20"/>
                </a:solidFill>
                <a:latin typeface="AdvOT483a8203"/>
              </a:rPr>
              <a:t>043501 (2021).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Nagaitsev, </a:t>
            </a:r>
            <a:r>
              <a:rPr lang="en-US" sz="1800" dirty="0" err="1">
                <a:latin typeface="CMR12"/>
              </a:rPr>
              <a:t>Intrabeam</a:t>
            </a:r>
            <a:r>
              <a:rPr lang="en-US" sz="1800" dirty="0">
                <a:latin typeface="CMR12"/>
              </a:rPr>
              <a:t> scattering formulas for fast numerical evaluation, </a:t>
            </a:r>
            <a:r>
              <a:rPr lang="en-US" sz="1800" dirty="0" err="1">
                <a:latin typeface="CMR12"/>
              </a:rPr>
              <a:t>Phys.Rev</a:t>
            </a:r>
            <a:r>
              <a:rPr lang="en-US" sz="1800" dirty="0">
                <a:latin typeface="CMR12"/>
              </a:rPr>
              <a:t>. </a:t>
            </a:r>
            <a:r>
              <a:rPr lang="en-US" sz="1800" dirty="0" err="1">
                <a:latin typeface="CMR12"/>
              </a:rPr>
              <a:t>STAccel.Beams</a:t>
            </a:r>
            <a:r>
              <a:rPr lang="en-US" sz="1800" dirty="0">
                <a:latin typeface="CMR12"/>
              </a:rPr>
              <a:t> 8, 064403 (2005).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H. Zhao and M. Blaskiewicz, Electron heating by ions in cooling rings, doi.org/10.18429/JACoW-NAPAC2019-TUPLM24, (2019).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J. Kewisch et al., WE4P24, Proc. FLS2023, Luzern, Switzerland, (2023)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latin typeface="CMR1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9B865-F6E0-6E35-7ADE-3447A7BD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47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78A582-C1A7-799C-779E-5360B178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14" y="4291562"/>
            <a:ext cx="3219615" cy="901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464C7-B858-17E8-491A-33D77CF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654"/>
            <a:ext cx="7886700" cy="708834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Total cooling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6D84D-D445-0A45-6B84-027CA81F5F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2192" y="736608"/>
                <a:ext cx="8956421" cy="85006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</a:t>
                </a:r>
              </a:p>
              <a:p>
                <a:r>
                  <a:rPr lang="en-US" dirty="0"/>
                  <a:t>Total cooling rate is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6D84D-D445-0A45-6B84-027CA81F5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2192" y="736608"/>
                <a:ext cx="8956421" cy="850068"/>
              </a:xfrm>
              <a:blipFill>
                <a:blip r:embed="rId3"/>
                <a:stretch>
                  <a:fillRect l="-545" t="-12950"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53BE2-11FF-55BF-9298-29D3110F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48F6F-6176-639C-CE7A-B6A1A9A8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069" y="1428889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DB131-6939-19D6-8C69-D0D5F90F0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28" y="1428890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BBD2B-D8D4-40BB-9C34-1C5BF863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756" y="2170553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A2034-D86F-AE03-FECF-A105D6B14C2E}"/>
              </a:ext>
            </a:extLst>
          </p:cNvPr>
          <p:cNvSpPr txBox="1"/>
          <p:nvPr/>
        </p:nvSpPr>
        <p:spPr>
          <a:xfrm>
            <a:off x="1622191" y="2288105"/>
            <a:ext cx="4019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both beams have Maxwell-Boltzmann velocity distributions, then integration over velocities can be reduced to 1D integrals: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8D51-2F2C-F58F-4C92-8907F62B941D}"/>
              </a:ext>
            </a:extLst>
          </p:cNvPr>
          <p:cNvSpPr txBox="1"/>
          <p:nvPr/>
        </p:nvSpPr>
        <p:spPr>
          <a:xfrm>
            <a:off x="1622192" y="3729095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A1746B-8590-A496-B6E1-ABD02C31A4BB}"/>
              </a:ext>
            </a:extLst>
          </p:cNvPr>
          <p:cNvGrpSpPr/>
          <p:nvPr/>
        </p:nvGrpSpPr>
        <p:grpSpPr>
          <a:xfrm>
            <a:off x="2818890" y="5221711"/>
            <a:ext cx="7220461" cy="1304000"/>
            <a:chOff x="1294889" y="5263591"/>
            <a:chExt cx="7220461" cy="1304000"/>
          </a:xfrm>
          <a:solidFill>
            <a:schemeClr val="bg1"/>
          </a:solidFill>
          <a:effectLst>
            <a:glow>
              <a:schemeClr val="accent1"/>
            </a:glo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66E506-51B1-5057-A924-3B6031C17C09}"/>
                </a:ext>
              </a:extLst>
            </p:cNvPr>
            <p:cNvGrpSpPr/>
            <p:nvPr/>
          </p:nvGrpSpPr>
          <p:grpSpPr>
            <a:xfrm>
              <a:off x="1294889" y="5263591"/>
              <a:ext cx="7220461" cy="673135"/>
              <a:chOff x="1294889" y="5263591"/>
              <a:chExt cx="7220461" cy="673135"/>
            </a:xfrm>
            <a:grpFill/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729E14-2DC2-FF0D-775B-EE34CC9E7E41}"/>
                  </a:ext>
                </a:extLst>
              </p:cNvPr>
              <p:cNvSpPr txBox="1"/>
              <p:nvPr/>
            </p:nvSpPr>
            <p:spPr>
              <a:xfrm>
                <a:off x="1294889" y="5285448"/>
                <a:ext cx="4019678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e-bunch have a flat-top longitudinal distribution, approximated by: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F939E5D-690B-2471-DA40-28CE6C878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9021" y="5263591"/>
                <a:ext cx="3486329" cy="673135"/>
              </a:xfrm>
              <a:prstGeom prst="rect">
                <a:avLst/>
              </a:prstGeom>
              <a:grpFill/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738C89-9071-27D6-7068-77DFFCFB6B11}"/>
                </a:ext>
              </a:extLst>
            </p:cNvPr>
            <p:cNvGrpSpPr/>
            <p:nvPr/>
          </p:nvGrpSpPr>
          <p:grpSpPr>
            <a:xfrm>
              <a:off x="1301026" y="5900807"/>
              <a:ext cx="3615770" cy="666784"/>
              <a:chOff x="1301026" y="5900807"/>
              <a:chExt cx="3615770" cy="666784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1D89505-0D1E-AEB7-2C1E-B55CF35C76B5}"/>
                  </a:ext>
                </a:extLst>
              </p:cNvPr>
              <p:cNvSpPr/>
              <p:nvPr/>
            </p:nvSpPr>
            <p:spPr>
              <a:xfrm>
                <a:off x="1301026" y="5927653"/>
                <a:ext cx="726158" cy="63380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then: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7B60290-6F6B-07BF-8F75-BE60313A4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1047" y="5900807"/>
                <a:ext cx="2895749" cy="6667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59600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F1FD-7D05-3A2C-FD8B-DC09550C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6524"/>
            <a:ext cx="7886700" cy="8458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</a:rPr>
              <a:t>Redistribution of cooling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551C2-9324-D7F2-B3CA-D10D7BC58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866" y="1028614"/>
            <a:ext cx="7886700" cy="20049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 redistribute cooling between longitudinal and horizontal directions one needs:</a:t>
            </a:r>
          </a:p>
          <a:p>
            <a:pPr lvl="1"/>
            <a:r>
              <a:rPr lang="en-US" dirty="0"/>
              <a:t>Dependence of a longitudinal cooling force on a horizontal coordinate</a:t>
            </a:r>
          </a:p>
          <a:p>
            <a:pPr lvl="1"/>
            <a:r>
              <a:rPr lang="en-US" dirty="0"/>
              <a:t>Horizontal ion dispersion in the cooling section (dependence of ions’ longitudinal velocity on their horizontal coordinate)</a:t>
            </a:r>
          </a:p>
          <a:p>
            <a:r>
              <a:rPr lang="en-US" dirty="0"/>
              <a:t>The redistributed rates can be calculated from: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55436-9D4F-05F0-14CB-48B26BBB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2CF50-F499-668B-2720-8BA0295A5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10" y="3033584"/>
            <a:ext cx="3143412" cy="1168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338FDD-0794-E6B9-9CD3-621AF2AE5408}"/>
                  </a:ext>
                </a:extLst>
              </p:cNvPr>
              <p:cNvSpPr txBox="1"/>
              <p:nvPr/>
            </p:nvSpPr>
            <p:spPr>
              <a:xfrm>
                <a:off x="2393607" y="4496011"/>
                <a:ext cx="281116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MR12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latin typeface="CMR8"/>
                  </a:rPr>
                  <a:t> </a:t>
                </a:r>
                <a:r>
                  <a:rPr lang="en-US" dirty="0">
                    <a:latin typeface="CMR1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MR12"/>
                  </a:rPr>
                  <a:t>are given by formulas from the previous slide  with the following substitutions: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338FDD-0794-E6B9-9CD3-621AF2AE5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07" y="4496011"/>
                <a:ext cx="2811161" cy="1200329"/>
              </a:xfrm>
              <a:prstGeom prst="rect">
                <a:avLst/>
              </a:prstGeom>
              <a:blipFill>
                <a:blip r:embed="rId3"/>
                <a:stretch>
                  <a:fillRect l="-1952" t="-3061" r="-3037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E0E7EAB-DF27-3C1F-2B68-61E68507C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75" y="4457966"/>
            <a:ext cx="4349974" cy="12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00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E2F8-12AE-2015-536D-599A9C34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921"/>
            <a:ext cx="7886700" cy="759339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Space charge tune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A910F-5023-B464-E0D6-EAA98C1C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907" y="796391"/>
            <a:ext cx="8926634" cy="3454500"/>
          </a:xfrm>
        </p:spPr>
        <p:txBody>
          <a:bodyPr>
            <a:normAutofit/>
          </a:bodyPr>
          <a:lstStyle/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  <a:ea typeface="ＭＳ Ｐゴシック" charset="0"/>
                <a:cs typeface="Helvetica" pitchFamily="34" charset="0"/>
              </a:rPr>
              <a:t>Depending on e-bunch longitudinal density distribution</a:t>
            </a:r>
            <a:endParaRPr lang="en-US" sz="2000" dirty="0">
              <a:solidFill>
                <a:srgbClr val="0033CC"/>
              </a:solidFill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E61C9-D6EE-D1F4-96AE-81AC8295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/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792E17A-2F19-6F67-8490-58E91034A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28" y="3820219"/>
            <a:ext cx="1219263" cy="400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7CAAB1-B1F7-1309-0CCE-AE043D5D2F09}"/>
              </a:ext>
            </a:extLst>
          </p:cNvPr>
          <p:cNvSpPr txBox="1"/>
          <p:nvPr/>
        </p:nvSpPr>
        <p:spPr>
          <a:xfrm>
            <a:off x="2152650" y="37347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7C39C-F93E-9B31-45E1-B59A900BD8A9}"/>
              </a:ext>
            </a:extLst>
          </p:cNvPr>
          <p:cNvSpPr txBox="1"/>
          <p:nvPr/>
        </p:nvSpPr>
        <p:spPr>
          <a:xfrm>
            <a:off x="7644189" y="3768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top: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A8D3D-297F-5FA5-33AC-D237ECC4C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689" y="3817829"/>
            <a:ext cx="1130358" cy="381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/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 with a flat top bunch if one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</m:rad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</m:oMath>
                </a14:m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blipFill>
                <a:blip r:embed="rId5"/>
                <a:stretch>
                  <a:fillRect l="-1070" t="-5594" b="-14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9628B08-2D4B-3006-CF9D-1F6C1DF06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696" y="4255497"/>
            <a:ext cx="3219615" cy="901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6596A-0181-19F6-0CB7-CB5F8E326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314" y="3717293"/>
            <a:ext cx="2502029" cy="654084"/>
          </a:xfrm>
          <a:prstGeom prst="rect">
            <a:avLst/>
          </a:prstGeom>
          <a:ln w="9525">
            <a:solidFill>
              <a:srgbClr val="0000FF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1CEF9C-12CD-9773-BEDB-0675BEA7D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759" y="2367250"/>
            <a:ext cx="4858000" cy="9525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4C8449-9992-F25C-40A5-AC139D3F8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7825" y="4436029"/>
            <a:ext cx="2895749" cy="66678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3544F-2BC2-1148-8826-E655D2D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469272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9851-863B-C195-159D-C24170B2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46" y="136525"/>
            <a:ext cx="8491451" cy="8526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  <a:latin typeface="+mn-lt"/>
              </a:rPr>
              <a:t>Optimal longitudinal distribution</a:t>
            </a:r>
            <a:endParaRPr lang="en-US" dirty="0">
              <a:solidFill>
                <a:srgbClr val="30519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B7BE3-468D-74D8-70D9-318CBA2F0F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1017" y="1018438"/>
                <a:ext cx="5226372" cy="1283982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 a flat top (employing double-RF system) e-bunch, for a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, the cooling rate dependence on bunch length becomes: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B7BE3-468D-74D8-70D9-318CBA2F0F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1017" y="1018438"/>
                <a:ext cx="5226372" cy="1283982"/>
              </a:xfrm>
              <a:blipFill>
                <a:blip r:embed="rId2"/>
                <a:stretch>
                  <a:fillRect l="-1517" t="-9005" r="-1517" b="-9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1BCE2-CE66-81DB-68C2-E9685FB2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68CD33-6180-176A-0C1A-513BDDD37B91}"/>
                  </a:ext>
                </a:extLst>
              </p:cNvPr>
              <p:cNvSpPr txBox="1"/>
              <p:nvPr/>
            </p:nvSpPr>
            <p:spPr>
              <a:xfrm>
                <a:off x="7364678" y="1429269"/>
                <a:ext cx="2313069" cy="843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erf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68CD33-6180-176A-0C1A-513BDDD37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678" y="1429269"/>
                <a:ext cx="2313069" cy="8431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6110EEB-FA62-8A93-AC73-CBEB1459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555" y="2511090"/>
            <a:ext cx="3494844" cy="312725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E900E4A-ED6D-23AA-A783-4D085D43152B}"/>
              </a:ext>
            </a:extLst>
          </p:cNvPr>
          <p:cNvSpPr/>
          <p:nvPr/>
        </p:nvSpPr>
        <p:spPr>
          <a:xfrm>
            <a:off x="5527590" y="3991232"/>
            <a:ext cx="372945" cy="154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15F5149-E442-DE07-50E5-5EB51E748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937" y="2865638"/>
            <a:ext cx="3840162" cy="25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A541F22E-E5C0-EBAF-2F45-9165C59C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33" y="3420508"/>
            <a:ext cx="4402845" cy="3228753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247E815-EA71-2D9C-B66F-299502C8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10" y="3528455"/>
            <a:ext cx="4350724" cy="3231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7EFB4-AF87-3E6E-A8B6-F59CCBD9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61713"/>
            <a:ext cx="8049837" cy="84682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Proton-electron focusing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5BD3D6-6C12-4EFF-6B37-27CC03ADA73B}"/>
                  </a:ext>
                </a:extLst>
              </p:cNvPr>
              <p:cNvSpPr txBox="1"/>
              <p:nvPr/>
            </p:nvSpPr>
            <p:spPr>
              <a:xfrm>
                <a:off x="1578736" y="766010"/>
                <a:ext cx="9034529" cy="2270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focusing of e-bunch by a space charge of co-traveling protons, limits a tolerable transverse size of the electron bunch in the cooling section relative to the proton bunch size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determine a tolerable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000" dirty="0"/>
                  <a:t>, we performed tracking studies which included a realistic focusing from a proton bunch with Gaussian transverse distribution        [</a:t>
                </a:r>
                <a:r>
                  <a:rPr lang="en-US" sz="2000" i="1" dirty="0">
                    <a:latin typeface="CMR12"/>
                  </a:rPr>
                  <a:t>S. Seletskiy, A.V. Fedotov, D. Kayran, J. Kewisch, WEPA78, NAPAC2022, Albuquerque, NM, USA (2022)</a:t>
                </a:r>
                <a:r>
                  <a:rPr lang="en-US" sz="2000" dirty="0"/>
                  <a:t>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5BD3D6-6C12-4EFF-6B37-27CC03ADA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736" y="766010"/>
                <a:ext cx="9034529" cy="2270430"/>
              </a:xfrm>
              <a:prstGeom prst="rect">
                <a:avLst/>
              </a:prstGeom>
              <a:blipFill>
                <a:blip r:embed="rId4"/>
                <a:stretch>
                  <a:fillRect l="-607" t="-1344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DDDAA91-FC17-6278-D964-D6DBB934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577" y="2951379"/>
            <a:ext cx="4038808" cy="762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D1736E-CBB3-D428-2BB1-AC8E8C7A908D}"/>
                  </a:ext>
                </a:extLst>
              </p:cNvPr>
              <p:cNvSpPr txBox="1"/>
              <p:nvPr/>
            </p:nvSpPr>
            <p:spPr>
              <a:xfrm>
                <a:off x="3840872" y="3918996"/>
                <a:ext cx="3844122" cy="12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10k particles are tracked for 5k, 10k, and 20k turns</a:t>
                </a:r>
              </a:p>
              <a:p>
                <a:r>
                  <a:rPr lang="en-US" dirty="0"/>
                  <a:t>No emittance growth or particles’ loss is observed for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𝒑𝒆</m:t>
                        </m:r>
                      </m:sub>
                    </m:sSub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𝟎𝟕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D1736E-CBB3-D428-2BB1-AC8E8C7A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872" y="3918996"/>
                <a:ext cx="3844122" cy="1225207"/>
              </a:xfrm>
              <a:prstGeom prst="rect">
                <a:avLst/>
              </a:prstGeom>
              <a:blipFill>
                <a:blip r:embed="rId6"/>
                <a:stretch>
                  <a:fillRect l="-1268" t="-2985" b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559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5D811-21A1-42EA-670D-40A8AE4B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01906" y="1263869"/>
            <a:ext cx="3291567" cy="2194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5BD3D6-6C12-4EFF-6B37-27CC03ADA73B}"/>
              </a:ext>
            </a:extLst>
          </p:cNvPr>
          <p:cNvSpPr txBox="1"/>
          <p:nvPr/>
        </p:nvSpPr>
        <p:spPr>
          <a:xfrm>
            <a:off x="1678547" y="766010"/>
            <a:ext cx="8900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An additional effect of the p-e focusing results from a non-uniformity of the longitudinal distribution of a proton bunch.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7EFB4-AF87-3E6E-A8B6-F59CCBD9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61713"/>
            <a:ext cx="8049837" cy="84682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Proton-electron focusing (II)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C069B-841D-727C-103B-6EDB0DFCA3E5}"/>
              </a:ext>
            </a:extLst>
          </p:cNvPr>
          <p:cNvSpPr txBox="1"/>
          <p:nvPr/>
        </p:nvSpPr>
        <p:spPr>
          <a:xfrm>
            <a:off x="1678547" y="1490008"/>
            <a:ext cx="5191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Different slices of an e-bunch see different focusing from protons.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This unavoidable focusing mismatch can cause an “emittance dilution”. The diluted equilibrium projected emittance can be estimated as: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8DF18-F7E0-03A9-F2E8-154B1C59C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77" y="3474359"/>
            <a:ext cx="4902452" cy="10541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B6FDF-0A46-A341-220E-617485905D3E}"/>
              </a:ext>
            </a:extLst>
          </p:cNvPr>
          <p:cNvGrpSpPr/>
          <p:nvPr/>
        </p:nvGrpSpPr>
        <p:grpSpPr>
          <a:xfrm>
            <a:off x="1747423" y="4756641"/>
            <a:ext cx="8316582" cy="673135"/>
            <a:chOff x="443299" y="4694857"/>
            <a:chExt cx="8316582" cy="6731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4BC0B8-B9AC-2944-7E57-DF871E25D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8745" y="4694857"/>
              <a:ext cx="3486329" cy="673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173633-211E-FC60-5EB3-0FE1155266BB}"/>
                </a:ext>
              </a:extLst>
            </p:cNvPr>
            <p:cNvSpPr txBox="1"/>
            <p:nvPr/>
          </p:nvSpPr>
          <p:spPr>
            <a:xfrm>
              <a:off x="443299" y="484675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FEF053-6C66-38AF-5C06-77BEF6E979BE}"/>
                    </a:ext>
                  </a:extLst>
                </p:cNvPr>
                <p:cNvSpPr txBox="1"/>
                <p:nvPr/>
              </p:nvSpPr>
              <p:spPr>
                <a:xfrm>
                  <a:off x="5151649" y="4846758"/>
                  <a:ext cx="3608232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0.07</m:t>
                      </m:r>
                    </m:oMath>
                  </a14:m>
                  <a:r>
                    <a:rPr lang="en-US" dirty="0"/>
                    <a:t>, 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𝜹𝜺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</m:d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𝟎𝟏𝟓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FEF053-6C66-38AF-5C06-77BEF6E979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649" y="4846758"/>
                  <a:ext cx="3608232" cy="390748"/>
                </a:xfrm>
                <a:prstGeom prst="rect">
                  <a:avLst/>
                </a:prstGeom>
                <a:blipFill>
                  <a:blip r:embed="rId5"/>
                  <a:stretch>
                    <a:fillRect l="-1351"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E3B33EE-CABE-6FBC-655B-45BB9B9CA800}"/>
              </a:ext>
            </a:extLst>
          </p:cNvPr>
          <p:cNvSpPr txBox="1"/>
          <p:nvPr/>
        </p:nvSpPr>
        <p:spPr>
          <a:xfrm>
            <a:off x="1747424" y="5679350"/>
            <a:ext cx="56387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latin typeface="CMR12"/>
              </a:rPr>
              <a:t>S. Seletskiy, S. Nagaitsev, BNL-224133-2023-TECH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37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C7C466B-DB61-4DA7-F435-65AAA0ED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28" y="1747767"/>
            <a:ext cx="5831141" cy="4608585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F5C59D-03E5-F792-D01B-BC643B8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57" y="87550"/>
            <a:ext cx="8332470" cy="715640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Optimal e-beam parameters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82FEA8-148B-9537-B10B-A258C126B2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70028" y="888089"/>
                <a:ext cx="9051945" cy="141644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We keep a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 (i.e., 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is a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We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in the CS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0.07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We assume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82FEA8-148B-9537-B10B-A258C126B2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70028" y="888089"/>
                <a:ext cx="9051945" cy="1416446"/>
              </a:xfrm>
              <a:blipFill>
                <a:blip r:embed="rId3"/>
                <a:stretch>
                  <a:fillRect l="-1213" t="-9914" r="-1078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3BB2BD-7CE5-1C47-F87C-E89B19BA6FA2}"/>
                  </a:ext>
                </a:extLst>
              </p:cNvPr>
              <p:cNvSpPr txBox="1"/>
              <p:nvPr/>
            </p:nvSpPr>
            <p:spPr>
              <a:xfrm>
                <a:off x="7623815" y="2304536"/>
                <a:ext cx="25504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Optimal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nm</a:t>
                </a:r>
              </a:p>
              <a:p>
                <a:r>
                  <a:rPr lang="en-US" sz="2400" dirty="0"/>
                  <a:t>(the smaller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, the smaller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3BB2BD-7CE5-1C47-F87C-E89B19BA6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815" y="2304536"/>
                <a:ext cx="2550476" cy="1200329"/>
              </a:xfrm>
              <a:prstGeom prst="rect">
                <a:avLst/>
              </a:prstGeom>
              <a:blipFill>
                <a:blip r:embed="rId4"/>
                <a:stretch>
                  <a:fillRect l="-3828" t="-3553" r="-287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A7110F-EAB2-1364-6C40-FE8FEFFDF744}"/>
                  </a:ext>
                </a:extLst>
              </p:cNvPr>
              <p:cNvSpPr txBox="1"/>
              <p:nvPr/>
            </p:nvSpPr>
            <p:spPr>
              <a:xfrm>
                <a:off x="7487891" y="3549909"/>
                <a:ext cx="2898274" cy="2436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protons parameters: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=11., 1.</m:t>
                    </m:r>
                  </m:oMath>
                </a14:m>
                <a:r>
                  <a:rPr lang="en-US" sz="2400" dirty="0"/>
                  <a:t> nm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=6.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9⋅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=6⋅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cm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A7110F-EAB2-1364-6C40-FE8FEFFDF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891" y="3549909"/>
                <a:ext cx="2898274" cy="2436436"/>
              </a:xfrm>
              <a:prstGeom prst="rect">
                <a:avLst/>
              </a:prstGeom>
              <a:blipFill>
                <a:blip r:embed="rId5"/>
                <a:stretch>
                  <a:fillRect l="-3151" t="-1750" b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8307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C59D-03E5-F792-D01B-BC643B8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18" y="87550"/>
            <a:ext cx="8332470" cy="7156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</a:rPr>
              <a:t>Optimal e-beam parameters (II)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82FEA8-148B-9537-B10B-A258C126B2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70028" y="888089"/>
                <a:ext cx="9051945" cy="92217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redistribution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US" dirty="0"/>
                  <a:t> m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r>
                  <a:rPr lang="en-US" dirty="0"/>
                  <a:t> m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82FEA8-148B-9537-B10B-A258C126B2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70028" y="888089"/>
                <a:ext cx="9051945" cy="922176"/>
              </a:xfrm>
              <a:blipFill>
                <a:blip r:embed="rId2"/>
                <a:stretch>
                  <a:fillRect t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948DD-B2BA-C521-2FC9-350B62DDE420}"/>
              </a:ext>
            </a:extLst>
          </p:cNvPr>
          <p:cNvGrpSpPr/>
          <p:nvPr/>
        </p:nvGrpSpPr>
        <p:grpSpPr>
          <a:xfrm>
            <a:off x="1570029" y="1772818"/>
            <a:ext cx="9069289" cy="3758191"/>
            <a:chOff x="46028" y="1772817"/>
            <a:chExt cx="9069289" cy="3758191"/>
          </a:xfrm>
        </p:grpSpPr>
        <p:pic>
          <p:nvPicPr>
            <p:cNvPr id="8" name="Picture 7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A7A7F508-BA36-6C99-3560-3800BE771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28" y="1772817"/>
              <a:ext cx="4740259" cy="3758191"/>
            </a:xfrm>
            <a:prstGeom prst="rect">
              <a:avLst/>
            </a:prstGeom>
          </p:spPr>
        </p:pic>
        <p:pic>
          <p:nvPicPr>
            <p:cNvPr id="10" name="Picture 9" descr="Chart, histogram&#10;&#10;Description automatically generated">
              <a:extLst>
                <a:ext uri="{FF2B5EF4-FFF2-40B4-BE49-F238E27FC236}">
                  <a16:creationId xmlns:a16="http://schemas.microsoft.com/office/drawing/2014/main" id="{DF93D4F6-D97F-9921-A6C0-B8FB434D1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0544" y="1772817"/>
              <a:ext cx="4734773" cy="375819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A9871E8-74B7-5704-E205-25B860F279F0}"/>
                </a:ext>
              </a:extLst>
            </p:cNvPr>
            <p:cNvSpPr/>
            <p:nvPr/>
          </p:nvSpPr>
          <p:spPr>
            <a:xfrm>
              <a:off x="1954588" y="3221598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873B5F-744F-3E01-2253-DDA50FE80C33}"/>
                </a:ext>
              </a:extLst>
            </p:cNvPr>
            <p:cNvSpPr/>
            <p:nvPr/>
          </p:nvSpPr>
          <p:spPr>
            <a:xfrm>
              <a:off x="6301087" y="3240690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6957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FD7CDE-4DC4-AD97-B1F9-25BB31FF1C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86325" y="2219037"/>
            <a:ext cx="3565865" cy="2377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F5C59D-03E5-F792-D01B-BC643B8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18" y="87550"/>
            <a:ext cx="8332470" cy="7156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</a:rPr>
              <a:t>Optimal e-beam parameters (III)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82FEA8-148B-9537-B10B-A258C126B2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70028" y="888089"/>
                <a:ext cx="9051945" cy="141644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US" dirty="0"/>
                  <a:t> 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r>
                  <a:rPr lang="en-US" dirty="0"/>
                  <a:t> m :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82FEA8-148B-9537-B10B-A258C126B2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70028" y="888089"/>
                <a:ext cx="9051945" cy="1416446"/>
              </a:xfrm>
              <a:blipFill>
                <a:blip r:embed="rId3"/>
                <a:stretch>
                  <a:fillRect l="-1415" t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3BB2BD-7CE5-1C47-F87C-E89B19BA6FA2}"/>
                  </a:ext>
                </a:extLst>
              </p:cNvPr>
              <p:cNvSpPr txBox="1"/>
              <p:nvPr/>
            </p:nvSpPr>
            <p:spPr>
              <a:xfrm>
                <a:off x="2405937" y="1587641"/>
                <a:ext cx="3302513" cy="2742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Optimal parameters: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 nm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3⋅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=36</m:t>
                    </m:r>
                  </m:oMath>
                </a14:m>
                <a:r>
                  <a:rPr lang="en-US" sz="2400" dirty="0"/>
                  <a:t> cm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US" sz="2400" dirty="0"/>
                  <a:t> m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r>
                  <a:rPr lang="en-US" sz="2400" dirty="0"/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3BB2BD-7CE5-1C47-F87C-E89B19BA6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937" y="1587641"/>
                <a:ext cx="3302513" cy="2742802"/>
              </a:xfrm>
              <a:prstGeom prst="rect">
                <a:avLst/>
              </a:prstGeom>
              <a:blipFill>
                <a:blip r:embed="rId4"/>
                <a:stretch>
                  <a:fillRect l="-2957" t="-1556" b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F573-96CD-5E16-BB3E-AA426B86058D}"/>
                  </a:ext>
                </a:extLst>
              </p:cNvPr>
              <p:cNvSpPr txBox="1"/>
              <p:nvPr/>
            </p:nvSpPr>
            <p:spPr>
              <a:xfrm>
                <a:off x="7358382" y="989533"/>
                <a:ext cx="2040971" cy="12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=3.4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hrs)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F573-96CD-5E16-BB3E-AA426B860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382" y="989533"/>
                <a:ext cx="2040971" cy="1229504"/>
              </a:xfrm>
              <a:prstGeom prst="rect">
                <a:avLst/>
              </a:prstGeom>
              <a:blipFill>
                <a:blip r:embed="rId5"/>
                <a:stretch>
                  <a:fillRect l="-4478" t="-3465" r="-209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E7B294-97A0-B232-CB86-B86C4E57335D}"/>
                  </a:ext>
                </a:extLst>
              </p:cNvPr>
              <p:cNvSpPr txBox="1"/>
              <p:nvPr/>
            </p:nvSpPr>
            <p:spPr>
              <a:xfrm>
                <a:off x="2571023" y="4753484"/>
                <a:ext cx="7447936" cy="396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Cooling rates are calculated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=150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=250, 1600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E7B294-97A0-B232-CB86-B86C4E573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023" y="4753484"/>
                <a:ext cx="7447936" cy="396006"/>
              </a:xfrm>
              <a:prstGeom prst="rect">
                <a:avLst/>
              </a:prstGeom>
              <a:blipFill>
                <a:blip r:embed="rId6"/>
                <a:stretch>
                  <a:fillRect l="-736" t="-9231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324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DE7FCA7-E5B2-A548-B4E2-F97577E38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70679"/>
            <a:ext cx="6400813" cy="3840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713D5E-22D5-ADA6-113E-D0976F9D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5784"/>
            <a:ext cx="7886700" cy="6597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</a:rPr>
              <a:t>REC lattice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61408E-255C-09C0-1F67-FFEAD2371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1488" y="1127701"/>
                <a:ext cx="3336512" cy="281014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We developed a lattice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US" dirty="0"/>
                  <a:t> T and overall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=76</m:t>
                    </m:r>
                  </m:oMath>
                </a14:m>
                <a:r>
                  <a:rPr lang="en-US" dirty="0"/>
                  <a:t> m</a:t>
                </a:r>
              </a:p>
              <a:p>
                <a:r>
                  <a:rPr lang="en-US" dirty="0"/>
                  <a:t>In the 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=0.66</m:t>
                    </m:r>
                  </m:oMath>
                </a14:m>
                <a:r>
                  <a:rPr lang="en-US" dirty="0"/>
                  <a:t> 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=29, 29, 57 [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sec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𝐵𝐵𝑆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0, 5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sec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=28, 29, 50 [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sec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61408E-255C-09C0-1F67-FFEAD2371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1488" y="1127701"/>
                <a:ext cx="3336512" cy="2810140"/>
              </a:xfrm>
              <a:blipFill>
                <a:blip r:embed="rId3"/>
                <a:stretch>
                  <a:fillRect l="-2011" t="-4338" r="-2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A2964-431D-CAFA-057C-82D96EA220F4}"/>
                  </a:ext>
                </a:extLst>
              </p:cNvPr>
              <p:cNvSpPr txBox="1"/>
              <p:nvPr/>
            </p:nvSpPr>
            <p:spPr>
              <a:xfrm>
                <a:off x="6694911" y="4740043"/>
                <a:ext cx="2040971" cy="12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hrs)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A2964-431D-CAFA-057C-82D96EA22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911" y="4740043"/>
                <a:ext cx="2040971" cy="1229504"/>
              </a:xfrm>
              <a:prstGeom prst="rect">
                <a:avLst/>
              </a:prstGeom>
              <a:blipFill>
                <a:blip r:embed="rId4"/>
                <a:stretch>
                  <a:fillRect l="-4478" t="-3483"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7F9856-808A-0227-F92C-D2E18A93102E}"/>
                  </a:ext>
                </a:extLst>
              </p:cNvPr>
              <p:cNvSpPr txBox="1"/>
              <p:nvPr/>
            </p:nvSpPr>
            <p:spPr>
              <a:xfrm>
                <a:off x="2381176" y="4526970"/>
                <a:ext cx="4196220" cy="16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We obtained for the e-bunch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9⋅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=34</m:t>
                    </m:r>
                  </m:oMath>
                </a14:m>
                <a:r>
                  <a:rPr lang="en-US" sz="2000" dirty="0"/>
                  <a:t> cm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, 13  nm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1.3⋅10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7F9856-808A-0227-F92C-D2E18A931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176" y="4526970"/>
                <a:ext cx="4196220" cy="1660776"/>
              </a:xfrm>
              <a:prstGeom prst="rect">
                <a:avLst/>
              </a:prstGeom>
              <a:blipFill>
                <a:blip r:embed="rId5"/>
                <a:stretch>
                  <a:fillRect l="-1599" t="-1838" b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D512BA-3E36-221E-1628-211CAC17E1FE}"/>
                  </a:ext>
                </a:extLst>
              </p:cNvPr>
              <p:cNvSpPr txBox="1"/>
              <p:nvPr/>
            </p:nvSpPr>
            <p:spPr>
              <a:xfrm>
                <a:off x="6335932" y="4445212"/>
                <a:ext cx="249628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=1.35</m:t>
                    </m:r>
                  </m:oMath>
                </a14:m>
                <a:r>
                  <a:rPr lang="en-US" sz="2000" dirty="0"/>
                  <a:t> m: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D512BA-3E36-221E-1628-211CAC17E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932" y="4445212"/>
                <a:ext cx="2496288" cy="400110"/>
              </a:xfrm>
              <a:prstGeom prst="rect">
                <a:avLst/>
              </a:prstGeom>
              <a:blipFill>
                <a:blip r:embed="rId6"/>
                <a:stretch>
                  <a:fillRect l="-243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E7556EC-4AB5-872B-311A-F08797D38725}"/>
              </a:ext>
            </a:extLst>
          </p:cNvPr>
          <p:cNvSpPr txBox="1"/>
          <p:nvPr/>
        </p:nvSpPr>
        <p:spPr>
          <a:xfrm>
            <a:off x="1647898" y="630035"/>
            <a:ext cx="6674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J. Kewisch et al., WE4P24, Proc. FLS2023, Luzern, Switzerland,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9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requirements for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9171B069-E9D4-6C92-F13F-A2FC7118F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" y="1509536"/>
                <a:ext cx="11049000" cy="485609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/>
                <a:r>
                  <a:rPr lang="en-US" dirty="0"/>
                  <a:t>To achieve design operational parameters EIC requires both cooling at both the injection and the top energy </a:t>
                </a:r>
              </a:p>
              <a:p>
                <a:pPr marL="457200" indent="-457200"/>
                <a:r>
                  <a:rPr lang="en-US" dirty="0"/>
                  <a:t>A pre-cooler, which is an RF-based (bunched) electron cooler, will work at injection energy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=25.4</m:t>
                    </m:r>
                  </m:oMath>
                </a14:m>
                <a:r>
                  <a:rPr lang="en-US" dirty="0"/>
                  <a:t>) and will provide the target emittances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of the proton bunches</a:t>
                </a:r>
              </a:p>
              <a:p>
                <a:pPr marL="457200" indent="-457200"/>
                <a:r>
                  <a:rPr lang="en-US" dirty="0"/>
                  <a:t>The goal of the top energy cooler is to preserve the required emittances by counteracting the IBS</a:t>
                </a:r>
              </a:p>
              <a:p>
                <a:pPr marL="457200" indent="-457200"/>
                <a:r>
                  <a:rPr lang="en-US" dirty="0">
                    <a:solidFill>
                      <a:srgbClr val="0000FF"/>
                    </a:solidFill>
                  </a:rPr>
                  <a:t>The Ring Electron Cooler is an RF-based electron cooler utilizing an electron storage ring</a:t>
                </a:r>
              </a:p>
              <a:p>
                <a:pPr marL="457200" indent="-457200"/>
                <a:r>
                  <a:rPr lang="en-US" dirty="0"/>
                  <a:t>The REC is currently a back-up option for the high energy cooler (the baseline option is based on a Coherent Electron Cooling)</a:t>
                </a:r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9171B069-E9D4-6C92-F13F-A2FC7118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509536"/>
                <a:ext cx="11049000" cy="4856095"/>
              </a:xfrm>
              <a:prstGeom prst="rect">
                <a:avLst/>
              </a:prstGeom>
              <a:blipFill>
                <a:blip r:embed="rId2"/>
                <a:stretch>
                  <a:fillRect l="-993" t="-2261" r="-1380" b="-3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C199-0619-E54D-BFE5-90E4BCABE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6525"/>
            <a:ext cx="7886700" cy="6658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</a:rPr>
              <a:t>Currently achieved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95A16-51C6-278F-16FA-33F57F3B1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89" y="803933"/>
            <a:ext cx="5888022" cy="2672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4FE22-640D-EDCE-BF09-F8EA2E6FD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254" y="3498402"/>
            <a:ext cx="3714941" cy="305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6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9AB5-7E7E-6F5D-33ED-111B8C52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6007"/>
            <a:ext cx="7886700" cy="770203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Possibilities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2845-EABA-707F-2CB5-82F2B99F42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7643" y="929261"/>
                <a:ext cx="8523033" cy="482678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Stronger wigglers </a:t>
                </a:r>
                <a:r>
                  <a:rPr lang="en-US" dirty="0"/>
                  <a:t>(increase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</m:oMath>
                </a14:m>
                <a:r>
                  <a:rPr lang="en-US" dirty="0"/>
                  <a:t> to 3.1 T) </a:t>
                </a:r>
              </a:p>
              <a:p>
                <a:pPr lvl="1"/>
                <a:r>
                  <a:rPr lang="en-US" dirty="0"/>
                  <a:t>This would provide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𝑑𝑎𝑚𝑝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≈100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 Assuming that the main effect is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 and fixing all other parameters, we roughly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Without any other major changes, one gets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hrs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2.9</m:t>
                    </m:r>
                  </m:oMath>
                </a14:m>
                <a:r>
                  <a:rPr lang="en-US" dirty="0"/>
                  <a:t> hrs.</a:t>
                </a:r>
              </a:p>
              <a:p>
                <a:r>
                  <a:rPr lang="en-US" b="1" dirty="0"/>
                  <a:t>e-bunch magnetization</a:t>
                </a:r>
                <a:r>
                  <a:rPr lang="en-US" dirty="0"/>
                  <a:t> (</a:t>
                </a:r>
                <a:r>
                  <a:rPr lang="en-US" i="1" dirty="0"/>
                  <a:t>V. Lebedev et </a:t>
                </a:r>
                <a:r>
                  <a:rPr lang="en-US" i="1" dirty="0" err="1"/>
                  <a:t>al.,”CDR</a:t>
                </a:r>
                <a:r>
                  <a:rPr lang="en-US" i="1" dirty="0"/>
                  <a:t>: A ring-based electron cooling for EIC”, JINST 16 T01003 (2021)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Alleviates space charge effects</a:t>
                </a:r>
              </a:p>
              <a:p>
                <a:r>
                  <a:rPr lang="en-US" b="1" dirty="0"/>
                  <a:t>Optical stochastic cooling of electrons</a:t>
                </a:r>
                <a:r>
                  <a:rPr lang="en-US" dirty="0"/>
                  <a:t> </a:t>
                </a:r>
                <a:r>
                  <a:rPr lang="en-US" i="1" dirty="0"/>
                  <a:t>(A. Zholents, Stochastic Cooling of Electrons and Positrons With EUV Light, TUPPM1R1, this workshop)</a:t>
                </a:r>
              </a:p>
              <a:p>
                <a:pPr lvl="1"/>
                <a:r>
                  <a:rPr lang="en-US" dirty="0"/>
                  <a:t>Stronger damping while using weaker wigglers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2845-EABA-707F-2CB5-82F2B99F4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7643" y="929261"/>
                <a:ext cx="8523033" cy="4826788"/>
              </a:xfrm>
              <a:blipFill>
                <a:blip r:embed="rId3"/>
                <a:stretch>
                  <a:fillRect l="-1288" t="-2652" r="-787" b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2F01-D293-F3CF-7AF8-4AA7ECEF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5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F640-D269-D397-94DF-C8942D1B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slide on lattice features (H-</a:t>
            </a:r>
            <a:r>
              <a:rPr lang="en-US" dirty="0" err="1"/>
              <a:t>func</a:t>
            </a:r>
            <a:r>
              <a:rPr lang="en-US" dirty="0"/>
              <a:t>, wigglers etc.)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97982-2B19-FB96-2575-9F9E554E5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4F5AE-F03F-6627-E86E-E3C94C84C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1596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F67A-C5C6-33B9-49E5-7D82FFE6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Wigglers’ back-up slides…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757BF-CD5A-AD16-35F1-EB7DCD47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4B5E7-B4F1-6C33-32BF-939C33DC4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382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D89A-BAE9-5257-9CCE-E17C00FE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9419"/>
            <a:ext cx="7886700" cy="611619"/>
          </a:xfrm>
        </p:spPr>
        <p:txBody>
          <a:bodyPr>
            <a:normAutofit/>
          </a:bodyPr>
          <a:lstStyle/>
          <a:p>
            <a:r>
              <a:rPr lang="en-US" sz="3200" dirty="0"/>
              <a:t>Injection in Ring Cooler,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6DE5F-5D69-73E9-CD9C-5AC93BE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368D752-3454-8FD2-2D3F-E9867EB56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096" y="719780"/>
            <a:ext cx="8811809" cy="49614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6C917-C3D0-85B0-7B9B-2E0DA66BAD1A}"/>
              </a:ext>
            </a:extLst>
          </p:cNvPr>
          <p:cNvSpPr txBox="1"/>
          <p:nvPr/>
        </p:nvSpPr>
        <p:spPr>
          <a:xfrm>
            <a:off x="7729453" y="5350605"/>
            <a:ext cx="289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Erdong Wang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2FA1B-9778-6FA2-FD71-1BD7A5DD9EC7}"/>
              </a:ext>
            </a:extLst>
          </p:cNvPr>
          <p:cNvSpPr txBox="1"/>
          <p:nvPr/>
        </p:nvSpPr>
        <p:spPr>
          <a:xfrm>
            <a:off x="2296160" y="5681195"/>
            <a:ext cx="886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2021 lattice and parameters, </a:t>
            </a:r>
            <a:r>
              <a:rPr lang="en-US" dirty="0" err="1"/>
              <a:t>Tousheck</a:t>
            </a:r>
            <a:r>
              <a:rPr lang="en-US" dirty="0"/>
              <a:t> lifetime was 55 sec (to be recalculated for</a:t>
            </a:r>
          </a:p>
          <a:p>
            <a:r>
              <a:rPr lang="en-US" dirty="0"/>
              <a:t>new lattice and parameters). This would require 420 </a:t>
            </a:r>
            <a:r>
              <a:rPr lang="en-US" dirty="0" err="1"/>
              <a:t>nC</a:t>
            </a:r>
            <a:r>
              <a:rPr lang="en-US" dirty="0"/>
              <a:t> every 5 sec.</a:t>
            </a:r>
          </a:p>
        </p:txBody>
      </p:sp>
    </p:spTree>
    <p:extLst>
      <p:ext uri="{BB962C8B-B14F-4D97-AF65-F5344CB8AC3E}">
        <p14:creationId xmlns:p14="http://schemas.microsoft.com/office/powerpoint/2010/main" val="1419935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8321-F583-94FD-E086-6B6FB866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344" y="12406"/>
            <a:ext cx="8295656" cy="574003"/>
          </a:xfrm>
        </p:spPr>
        <p:txBody>
          <a:bodyPr>
            <a:normAutofit/>
          </a:bodyPr>
          <a:lstStyle/>
          <a:p>
            <a:r>
              <a:rPr lang="en-US" sz="3200" dirty="0"/>
              <a:t>Ring cooler hadron beam optics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18AA-EF89-3DF2-C206-AAC115F6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8C0D51-78BE-DF7C-EF8D-C9B4CDA8D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997" y="831011"/>
            <a:ext cx="7886700" cy="3439990"/>
          </a:xfrm>
        </p:spPr>
        <p:txBody>
          <a:bodyPr/>
          <a:lstStyle/>
          <a:p>
            <a:pPr marL="0" indent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666C4-1ED2-C86C-C0BF-AC80FF9F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168" y="831012"/>
            <a:ext cx="6164358" cy="3049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26102-A942-A334-2B73-93DD95353489}"/>
              </a:ext>
            </a:extLst>
          </p:cNvPr>
          <p:cNvSpPr txBox="1"/>
          <p:nvPr/>
        </p:nvSpPr>
        <p:spPr>
          <a:xfrm>
            <a:off x="1798008" y="4125350"/>
            <a:ext cx="97001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cooler requirements of long cooling section with proper hadron beam beta functions </a:t>
            </a:r>
          </a:p>
          <a:p>
            <a:r>
              <a:rPr lang="en-US" dirty="0"/>
              <a:t>and dispersion can be achieved. </a:t>
            </a:r>
          </a:p>
          <a:p>
            <a:endParaRPr lang="en-US" dirty="0"/>
          </a:p>
          <a:p>
            <a:r>
              <a:rPr lang="en-US" dirty="0"/>
              <a:t>As Ring Cooler provides long cooling section, integration with Precooler becomes simple</a:t>
            </a:r>
          </a:p>
          <a:p>
            <a:r>
              <a:rPr lang="en-US" dirty="0"/>
              <a:t>as Precooler also requires long cooling section.  As a result, when integrated with Ring cooler</a:t>
            </a:r>
          </a:p>
          <a:p>
            <a:r>
              <a:rPr lang="en-US" dirty="0"/>
              <a:t>Precooler design could be simplified with performance significantly improved.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BFAE9-6FF6-E91D-4303-8D50C14E5F57}"/>
              </a:ext>
            </a:extLst>
          </p:cNvPr>
          <p:cNvSpPr txBox="1"/>
          <p:nvPr/>
        </p:nvSpPr>
        <p:spPr>
          <a:xfrm>
            <a:off x="9381874" y="2835557"/>
            <a:ext cx="2572251" cy="646331"/>
          </a:xfrm>
          <a:prstGeom prst="rect">
            <a:avLst/>
          </a:prstGeom>
          <a:solidFill>
            <a:srgbClr val="FFF4D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Details in Derong Xu talk.</a:t>
            </a:r>
          </a:p>
        </p:txBody>
      </p:sp>
    </p:spTree>
    <p:extLst>
      <p:ext uri="{BB962C8B-B14F-4D97-AF65-F5344CB8AC3E}">
        <p14:creationId xmlns:p14="http://schemas.microsoft.com/office/powerpoint/2010/main" val="1279122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63FB-F0CE-4A0F-A071-55583697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52" y="178274"/>
            <a:ext cx="7886700" cy="85135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Integration of Precooler with Ring Cooler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04C54-9286-4058-AC20-ECBEE093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82" y="603950"/>
            <a:ext cx="8725971" cy="5868764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/>
            <a:endParaRPr lang="en-US" sz="1800" dirty="0"/>
          </a:p>
          <a:p>
            <a:pPr marL="0" indent="0"/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1AF17-6F94-43F7-BE13-3E58685D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8524E-E271-AD36-934C-C2DDFB89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75" y="1473268"/>
            <a:ext cx="4522545" cy="2686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1CBB9-6090-B451-DB1C-CC2037629499}"/>
              </a:ext>
            </a:extLst>
          </p:cNvPr>
          <p:cNvSpPr txBox="1"/>
          <p:nvPr/>
        </p:nvSpPr>
        <p:spPr>
          <a:xfrm>
            <a:off x="6530168" y="1170032"/>
            <a:ext cx="4048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Precooling of protons beam</a:t>
            </a:r>
          </a:p>
          <a:p>
            <a:r>
              <a:rPr lang="en-US" dirty="0"/>
              <a:t>emittances at 24 GeV, assumes</a:t>
            </a:r>
          </a:p>
          <a:p>
            <a:r>
              <a:rPr lang="en-US" dirty="0"/>
              <a:t>effective cooling section length of</a:t>
            </a:r>
          </a:p>
          <a:p>
            <a:r>
              <a:rPr lang="en-US" dirty="0"/>
              <a:t>120m, electron current of 100mA, and </a:t>
            </a:r>
          </a:p>
          <a:p>
            <a:r>
              <a:rPr lang="en-US" dirty="0"/>
              <a:t>electron angles of 20urad.</a:t>
            </a:r>
          </a:p>
          <a:p>
            <a:endParaRPr lang="en-US" dirty="0"/>
          </a:p>
          <a:p>
            <a:r>
              <a:rPr lang="en-US" dirty="0"/>
              <a:t>Integration with high-energy cooling </a:t>
            </a:r>
          </a:p>
          <a:p>
            <a:r>
              <a:rPr lang="en-US" dirty="0"/>
              <a:t>based on Ring cooler concept, allows</a:t>
            </a:r>
          </a:p>
          <a:p>
            <a:r>
              <a:rPr lang="en-US" dirty="0"/>
              <a:t>to use longer cooling section which </a:t>
            </a:r>
          </a:p>
          <a:p>
            <a:r>
              <a:rPr lang="en-US" dirty="0"/>
              <a:t>allows to reduce required current</a:t>
            </a:r>
          </a:p>
          <a:p>
            <a:r>
              <a:rPr lang="en-US" dirty="0"/>
              <a:t>for Precooler and achieve better cooling performance.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BA075-0C74-0992-8432-36527230DADF}"/>
              </a:ext>
            </a:extLst>
          </p:cNvPr>
          <p:cNvSpPr txBox="1"/>
          <p:nvPr/>
        </p:nvSpPr>
        <p:spPr>
          <a:xfrm>
            <a:off x="1792462" y="4819739"/>
            <a:ext cx="87259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Ring cooler does not requires many focusing elements for electron beam cooling section, </a:t>
            </a:r>
          </a:p>
          <a:p>
            <a:r>
              <a:rPr lang="en-US" dirty="0"/>
              <a:t>compared to SHC-</a:t>
            </a:r>
            <a:r>
              <a:rPr lang="en-US" dirty="0" err="1"/>
              <a:t>CeC</a:t>
            </a:r>
            <a:r>
              <a:rPr lang="en-US" dirty="0"/>
              <a:t>, it offers simpler technical solution to provide shielding from remnant</a:t>
            </a:r>
          </a:p>
          <a:p>
            <a:r>
              <a:rPr lang="en-US" dirty="0"/>
              <a:t>Magnetic fields and achieve required angular spread for Precooling.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47730-E5BF-9920-B9BA-7D26349CC22F}"/>
              </a:ext>
            </a:extLst>
          </p:cNvPr>
          <p:cNvSpPr txBox="1"/>
          <p:nvPr/>
        </p:nvSpPr>
        <p:spPr>
          <a:xfrm>
            <a:off x="3151931" y="1575778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of protons emittances</a:t>
            </a:r>
          </a:p>
          <a:p>
            <a:r>
              <a:rPr lang="en-US" dirty="0"/>
              <a:t>at 24GeV, using Precooler.</a:t>
            </a:r>
          </a:p>
        </p:txBody>
      </p:sp>
    </p:spTree>
    <p:extLst>
      <p:ext uri="{BB962C8B-B14F-4D97-AF65-F5344CB8AC3E}">
        <p14:creationId xmlns:p14="http://schemas.microsoft.com/office/powerpoint/2010/main" val="1746186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FEC8205-86E6-DB31-B849-F878F7CC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10" y="1623816"/>
            <a:ext cx="4400102" cy="358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464C7-B858-17E8-491A-33D77CF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654"/>
            <a:ext cx="7886700" cy="708834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cooling rate (special case)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53BE2-11FF-55BF-9298-29D3110F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DCFA8-A6FA-4349-37E9-E4229854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29" y="900672"/>
            <a:ext cx="6940907" cy="368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97C356-5D62-4FD2-A8E3-02B7E2DB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57" y="1552985"/>
            <a:ext cx="4476980" cy="2038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B7E9CE-5152-3558-8689-BD98EC3A191D}"/>
              </a:ext>
            </a:extLst>
          </p:cNvPr>
          <p:cNvGrpSpPr/>
          <p:nvPr/>
        </p:nvGrpSpPr>
        <p:grpSpPr>
          <a:xfrm>
            <a:off x="2013980" y="4375619"/>
            <a:ext cx="3892750" cy="894888"/>
            <a:chOff x="489980" y="4375619"/>
            <a:chExt cx="3892750" cy="8948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C7B631-BE1F-04D3-DFA7-2F4A87402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980" y="4444965"/>
              <a:ext cx="3892750" cy="82554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8D52C8-F50D-B828-2904-A7B58E8B1643}"/>
                </a:ext>
              </a:extLst>
            </p:cNvPr>
            <p:cNvSpPr/>
            <p:nvPr/>
          </p:nvSpPr>
          <p:spPr>
            <a:xfrm>
              <a:off x="1926991" y="4375619"/>
              <a:ext cx="153422" cy="135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CF6F8C-DD53-08AC-12EB-B19A55A9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412" y="3634810"/>
            <a:ext cx="2349621" cy="673135"/>
          </a:xfrm>
          <a:prstGeom prst="rect">
            <a:avLst/>
          </a:prstGeom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AAAA7-FBF1-9B4F-C3C0-806ACB9D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21207836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DD13-F52E-4703-0099-5BEE4866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79959"/>
          </a:xfrm>
        </p:spPr>
        <p:txBody>
          <a:bodyPr>
            <a:normAutofit fontScale="90000"/>
          </a:bodyPr>
          <a:lstStyle/>
          <a:p>
            <a:r>
              <a:rPr lang="en-US" dirty="0"/>
              <a:t>Redistribution (special case)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0852E-FFB4-494A-5BF9-C37EBF66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915B8-FC8F-756B-1B05-B175E349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70" y="1240620"/>
            <a:ext cx="6026460" cy="47817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B235C-B4B5-ED95-7558-343BB2A9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2071643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46F6-79F3-86E4-99B5-5A34AF84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72842"/>
          </a:xfrm>
        </p:spPr>
        <p:txBody>
          <a:bodyPr>
            <a:normAutofit fontScale="90000"/>
          </a:bodyPr>
          <a:lstStyle/>
          <a:p>
            <a:r>
              <a:rPr lang="en-US" dirty="0"/>
              <a:t>BBS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3FFFE-320F-BEB5-F8C7-8E217239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DF0DD-B223-A6C7-5280-09A3DD7F8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655" y="774051"/>
            <a:ext cx="3429176" cy="139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A7842-BE02-717F-3B60-476F18CD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14" y="1595583"/>
            <a:ext cx="2267067" cy="46357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C5253-0DBB-5B09-BD5D-F089A0384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13" y="2903373"/>
            <a:ext cx="7817252" cy="1485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06A39-4EDD-4D3A-5BA7-5E135C97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914" y="4684022"/>
            <a:ext cx="5302523" cy="558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532A6A-58F9-C73E-2C92-49BA2C39B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212" y="5364041"/>
            <a:ext cx="4769095" cy="1276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032BB1-5782-26CB-4EB8-70417826C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655" y="2375313"/>
            <a:ext cx="1676486" cy="368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2B532F-A032-F042-1734-F056F2C66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167" y="2402235"/>
            <a:ext cx="1244664" cy="3429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8E976-2092-FD81-F426-21DB3FBC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7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84AE-C42B-EFB5-1730-3F2EC3CC8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3106271" cy="1325563"/>
          </a:xfrm>
        </p:spPr>
        <p:txBody>
          <a:bodyPr/>
          <a:lstStyle/>
          <a:p>
            <a:r>
              <a:rPr lang="en-US" dirty="0"/>
              <a:t>Coolers’ location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76FF1-AD57-61E2-BB40-1156183E3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 descr="A map of a circuit&#10;&#10;Description automatically generated">
            <a:extLst>
              <a:ext uri="{FF2B5EF4-FFF2-40B4-BE49-F238E27FC236}">
                <a16:creationId xmlns:a16="http://schemas.microsoft.com/office/drawing/2014/main" id="{2CBFA5F0-255B-1009-E4B4-1A29A798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46" y="60516"/>
            <a:ext cx="5212080" cy="67322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C837683-9A23-FEB7-E9D9-4DFFAEAB6A60}"/>
              </a:ext>
            </a:extLst>
          </p:cNvPr>
          <p:cNvSpPr/>
          <p:nvPr/>
        </p:nvSpPr>
        <p:spPr>
          <a:xfrm>
            <a:off x="6837828" y="1337982"/>
            <a:ext cx="880783" cy="86875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E41F12-220E-A435-C598-BD58AE3593D3}"/>
              </a:ext>
            </a:extLst>
          </p:cNvPr>
          <p:cNvCxnSpPr>
            <a:cxnSpLocks/>
            <a:stCxn id="6" idx="6"/>
            <a:endCxn id="9" idx="1"/>
          </p:cNvCxnSpPr>
          <p:nvPr/>
        </p:nvCxnSpPr>
        <p:spPr>
          <a:xfrm>
            <a:off x="7718611" y="1772357"/>
            <a:ext cx="1506072" cy="49951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37CFB8-D7ED-74BB-6E7E-97EEEEC42E07}"/>
              </a:ext>
            </a:extLst>
          </p:cNvPr>
          <p:cNvSpPr txBox="1"/>
          <p:nvPr/>
        </p:nvSpPr>
        <p:spPr>
          <a:xfrm>
            <a:off x="9224683" y="379050"/>
            <a:ext cx="2742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the pre-cooler and the top energy cooler are located at a 2 o’clock hall.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must share the same section of the Hadron Storage Ring (HSR)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About 180 m of the HSR are available for the cooling section </a:t>
            </a:r>
          </a:p>
        </p:txBody>
      </p:sp>
    </p:spTree>
    <p:extLst>
      <p:ext uri="{BB962C8B-B14F-4D97-AF65-F5344CB8AC3E}">
        <p14:creationId xmlns:p14="http://schemas.microsoft.com/office/powerpoint/2010/main" val="752647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FD13-4DF9-EBC5-9CC9-EF0F2E86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545" y="227698"/>
            <a:ext cx="8318277" cy="569843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damping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A3B0EA-B6CB-03D7-8F55-B266308422E6}"/>
                  </a:ext>
                </a:extLst>
              </p:cNvPr>
              <p:cNvSpPr txBox="1"/>
              <p:nvPr/>
            </p:nvSpPr>
            <p:spPr>
              <a:xfrm>
                <a:off x="3973382" y="3508008"/>
                <a:ext cx="1440462" cy="519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𝑙𝑜𝑠𝑠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A3B0EA-B6CB-03D7-8F55-B26630842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382" y="3508008"/>
                <a:ext cx="1440462" cy="519053"/>
              </a:xfrm>
              <a:prstGeom prst="rect">
                <a:avLst/>
              </a:prstGeom>
              <a:blipFill>
                <a:blip r:embed="rId2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C9AFA9-4871-2B8D-A59F-14CA30DEABEC}"/>
                  </a:ext>
                </a:extLst>
              </p:cNvPr>
              <p:cNvSpPr txBox="1"/>
              <p:nvPr/>
            </p:nvSpPr>
            <p:spPr>
              <a:xfrm>
                <a:off x="7660441" y="3519776"/>
                <a:ext cx="2136098" cy="488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C9AFA9-4871-2B8D-A59F-14CA30DEA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441" y="3519776"/>
                <a:ext cx="2136098" cy="488467"/>
              </a:xfrm>
              <a:prstGeom prst="rect">
                <a:avLst/>
              </a:prstGeom>
              <a:blipFill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C46791-512F-EBBD-6742-6D7FF8894A9C}"/>
                  </a:ext>
                </a:extLst>
              </p:cNvPr>
              <p:cNvSpPr txBox="1"/>
              <p:nvPr/>
            </p:nvSpPr>
            <p:spPr>
              <a:xfrm>
                <a:off x="4017029" y="4259303"/>
                <a:ext cx="1640385" cy="4767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=2⋅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𝑟𝑒𝑣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C46791-512F-EBBD-6742-6D7FF8894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029" y="4259303"/>
                <a:ext cx="1640385" cy="476797"/>
              </a:xfrm>
              <a:prstGeom prst="rect">
                <a:avLst/>
              </a:prstGeom>
              <a:blipFill>
                <a:blip r:embed="rId4"/>
                <a:stretch>
                  <a:fillRect l="-2602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3B3873-0262-7113-74FE-A2DADEF28A29}"/>
                  </a:ext>
                </a:extLst>
              </p:cNvPr>
              <p:cNvSpPr txBox="1"/>
              <p:nvPr/>
            </p:nvSpPr>
            <p:spPr>
              <a:xfrm>
                <a:off x="6632345" y="4039819"/>
                <a:ext cx="2467076" cy="4621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≈8.846⋅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135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350">
                                      <a:latin typeface="Cambria Math" panose="02040503050406030204" pitchFamily="18" charset="0"/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US" sz="135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3B3873-0262-7113-74FE-A2DADEF28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45" y="4039819"/>
                <a:ext cx="2467076" cy="4621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FB8080-6F0A-1F72-0A62-04F1C4C1C972}"/>
                  </a:ext>
                </a:extLst>
              </p:cNvPr>
              <p:cNvSpPr txBox="1"/>
              <p:nvPr/>
            </p:nvSpPr>
            <p:spPr>
              <a:xfrm>
                <a:off x="6537142" y="4473806"/>
                <a:ext cx="2540834" cy="523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426[</m:t>
                          </m:r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=1.42 [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FB8080-6F0A-1F72-0A62-04F1C4C1C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2" y="4473806"/>
                <a:ext cx="2540834" cy="523285"/>
              </a:xfrm>
              <a:prstGeom prst="rect">
                <a:avLst/>
              </a:prstGeom>
              <a:blipFill>
                <a:blip r:embed="rId6"/>
                <a:stretch>
                  <a:fillRect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FC08A62-ED27-BBBF-8F8B-4C79A3D13B2A}"/>
                  </a:ext>
                </a:extLst>
              </p:cNvPr>
              <p:cNvSpPr txBox="1"/>
              <p:nvPr/>
            </p:nvSpPr>
            <p:spPr>
              <a:xfrm>
                <a:off x="5849742" y="5205409"/>
                <a:ext cx="1589666" cy="320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𝒓𝒂𝒅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35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35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35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35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135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FC08A62-ED27-BBBF-8F8B-4C79A3D13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742" y="5205409"/>
                <a:ext cx="1589666" cy="320024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3C6CBB-FCA2-AC83-2420-E155F4B9FFE9}"/>
                  </a:ext>
                </a:extLst>
              </p:cNvPr>
              <p:cNvSpPr txBox="1"/>
              <p:nvPr/>
            </p:nvSpPr>
            <p:spPr>
              <a:xfrm>
                <a:off x="3529403" y="1630751"/>
                <a:ext cx="1788983" cy="544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single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3C6CBB-FCA2-AC83-2420-E155F4B9F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403" y="1630751"/>
                <a:ext cx="1788983" cy="544380"/>
              </a:xfrm>
              <a:prstGeom prst="rect">
                <a:avLst/>
              </a:prstGeom>
              <a:blipFill>
                <a:blip r:embed="rId8"/>
                <a:stretch>
                  <a:fillRect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BAA7C13-F06B-8C86-5353-9221A68CCF12}"/>
              </a:ext>
            </a:extLst>
          </p:cNvPr>
          <p:cNvSpPr txBox="1"/>
          <p:nvPr/>
        </p:nvSpPr>
        <p:spPr>
          <a:xfrm>
            <a:off x="2063646" y="1751038"/>
            <a:ext cx="1425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 one wiggler: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945567-39A6-4EC8-4515-CE8B17EBA682}"/>
                  </a:ext>
                </a:extLst>
              </p:cNvPr>
              <p:cNvSpPr txBox="1"/>
              <p:nvPr/>
            </p:nvSpPr>
            <p:spPr>
              <a:xfrm>
                <a:off x="5175020" y="1762518"/>
                <a:ext cx="1457326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=4.2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945567-39A6-4EC8-4515-CE8B17EBA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020" y="1762518"/>
                <a:ext cx="1457326" cy="3000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D72BD3-2592-B826-D0D7-94E583928BA3}"/>
              </a:ext>
            </a:extLst>
          </p:cNvPr>
          <p:cNvSpPr/>
          <p:nvPr/>
        </p:nvSpPr>
        <p:spPr>
          <a:xfrm>
            <a:off x="6704039" y="1784309"/>
            <a:ext cx="601481" cy="233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97B766-3E07-CFD1-3282-E698E79FB097}"/>
                  </a:ext>
                </a:extLst>
              </p:cNvPr>
              <p:cNvSpPr txBox="1"/>
              <p:nvPr/>
            </p:nvSpPr>
            <p:spPr>
              <a:xfrm>
                <a:off x="7555456" y="1784308"/>
                <a:ext cx="1777153" cy="231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single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≈48.4 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3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97B766-3E07-CFD1-3282-E698E79F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456" y="1784308"/>
                <a:ext cx="1777153" cy="231538"/>
              </a:xfrm>
              <a:prstGeom prst="rect">
                <a:avLst/>
              </a:prstGeom>
              <a:blipFill>
                <a:blip r:embed="rId10"/>
                <a:stretch>
                  <a:fillRect l="-2055" r="-3082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A625D58-92FD-DB09-2164-81BB52415447}"/>
              </a:ext>
            </a:extLst>
          </p:cNvPr>
          <p:cNvSpPr txBox="1"/>
          <p:nvPr/>
        </p:nvSpPr>
        <p:spPr>
          <a:xfrm>
            <a:off x="1688911" y="3603720"/>
            <a:ext cx="2464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Damping time (for amplitude):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0C9772-6B87-3C34-7558-4686038D7BC1}"/>
                  </a:ext>
                </a:extLst>
              </p:cNvPr>
              <p:cNvSpPr txBox="1"/>
              <p:nvPr/>
            </p:nvSpPr>
            <p:spPr>
              <a:xfrm>
                <a:off x="1843785" y="2209077"/>
                <a:ext cx="605261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 A number of wigglers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=18</m:t>
                    </m:r>
                  </m:oMath>
                </a14:m>
                <a:r>
                  <a:rPr lang="en-US" sz="1350" dirty="0"/>
                  <a:t>, then </a:t>
                </a:r>
                <a:r>
                  <a:rPr lang="en-US" sz="1350" dirty="0">
                    <a:solidFill>
                      <a:srgbClr val="0000FF"/>
                    </a:solidFill>
                  </a:rPr>
                  <a:t>we expect to have for the whole ring</a:t>
                </a:r>
                <a:r>
                  <a:rPr lang="en-US" sz="1350" dirty="0"/>
                  <a:t>: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0C9772-6B87-3C34-7558-4686038D7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785" y="2209077"/>
                <a:ext cx="6052619" cy="300082"/>
              </a:xfrm>
              <a:prstGeom prst="rect">
                <a:avLst/>
              </a:prstGeom>
              <a:blipFill>
                <a:blip r:embed="rId11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BDE9B58-6564-3D80-7995-CBC9003C1887}"/>
              </a:ext>
            </a:extLst>
          </p:cNvPr>
          <p:cNvSpPr txBox="1"/>
          <p:nvPr/>
        </p:nvSpPr>
        <p:spPr>
          <a:xfrm>
            <a:off x="1688911" y="4364964"/>
            <a:ext cx="2348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 emittance damping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B059FA-719C-202A-634C-DABEE113A7CE}"/>
                  </a:ext>
                </a:extLst>
              </p:cNvPr>
              <p:cNvSpPr txBox="1"/>
              <p:nvPr/>
            </p:nvSpPr>
            <p:spPr>
              <a:xfrm>
                <a:off x="2113456" y="2644886"/>
                <a:ext cx="3729098" cy="2369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d>
                            <m:dPr>
                              <m:ctrlPr>
                                <a:rPr lang="en-US" sz="135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𝐬𝐢𝐧𝐠𝐥𝐞</m:t>
                              </m:r>
                            </m:e>
                          </m:d>
                        </m:sub>
                      </m:sSub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𝟖𝟕𝟔</m:t>
                      </m:r>
                      <m:sSup>
                        <m:sSupPr>
                          <m:ctrlP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35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B059FA-719C-202A-634C-DABEE113A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456" y="2644886"/>
                <a:ext cx="3729098" cy="236988"/>
              </a:xfrm>
              <a:prstGeom prst="rect">
                <a:avLst/>
              </a:prstGeom>
              <a:blipFill>
                <a:blip r:embed="rId12"/>
                <a:stretch>
                  <a:fillRect l="-655" r="-1309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63B920-C49C-8146-17CC-F421613DD4C0}"/>
                  </a:ext>
                </a:extLst>
              </p:cNvPr>
              <p:cNvSpPr txBox="1"/>
              <p:nvPr/>
            </p:nvSpPr>
            <p:spPr>
              <a:xfrm>
                <a:off x="5707444" y="3575982"/>
                <a:ext cx="1657890" cy="428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=2+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≈2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63B920-C49C-8146-17CC-F421613D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444" y="3575982"/>
                <a:ext cx="1657890" cy="428579"/>
              </a:xfrm>
              <a:prstGeom prst="rect">
                <a:avLst/>
              </a:prstGeom>
              <a:blipFill>
                <a:blip r:embed="rId13"/>
                <a:stretch>
                  <a:fillRect l="-3309" t="-4286" r="-220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AD16A4E-C450-DC1C-8207-D9C0876C0C70}"/>
              </a:ext>
            </a:extLst>
          </p:cNvPr>
          <p:cNvSpPr txBox="1"/>
          <p:nvPr/>
        </p:nvSpPr>
        <p:spPr>
          <a:xfrm>
            <a:off x="4551177" y="5232459"/>
            <a:ext cx="1095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We expect: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01E01-79A8-EC65-65E9-C78912623D25}"/>
                  </a:ext>
                </a:extLst>
              </p:cNvPr>
              <p:cNvSpPr txBox="1"/>
              <p:nvPr/>
            </p:nvSpPr>
            <p:spPr>
              <a:xfrm>
                <a:off x="6399662" y="2522132"/>
                <a:ext cx="3746347" cy="467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(for bends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</a:rPr>
                      <m:t>=20⋅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0.4</m:t>
                        </m:r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</a:rPr>
                      <m:t>≈5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01E01-79A8-EC65-65E9-C78912623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662" y="2522132"/>
                <a:ext cx="3746347" cy="467564"/>
              </a:xfrm>
              <a:prstGeom prst="rect">
                <a:avLst/>
              </a:prstGeom>
              <a:blipFill>
                <a:blip r:embed="rId14"/>
                <a:stretch>
                  <a:fillRect l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922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9EDF-A142-6405-FDB4-45AA4F7A4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050" y="203257"/>
            <a:ext cx="8855901" cy="855193"/>
          </a:xfrm>
        </p:spPr>
        <p:txBody>
          <a:bodyPr>
            <a:normAutofit fontScale="90000"/>
          </a:bodyPr>
          <a:lstStyle/>
          <a:p>
            <a:r>
              <a:rPr lang="en-US" dirty="0"/>
              <a:t>Natural wiggler-driven energy spread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60F6D3-AB65-0055-73CB-AD02EB3AB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2226469"/>
                <a:ext cx="7886700" cy="1480514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≈9.6⋅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=3.832⋅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60F6D3-AB65-0055-73CB-AD02EB3AB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2226469"/>
                <a:ext cx="7886700" cy="1480514"/>
              </a:xfrm>
              <a:blipFill>
                <a:blip r:embed="rId2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3056B5-1689-33C8-1777-B144818C4735}"/>
                  </a:ext>
                </a:extLst>
              </p:cNvPr>
              <p:cNvSpPr txBox="1"/>
              <p:nvPr/>
            </p:nvSpPr>
            <p:spPr>
              <a:xfrm>
                <a:off x="2384580" y="4206352"/>
                <a:ext cx="719757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/>
                  <a:t>For 2.4 T 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</a:rPr>
                      <m:t>≈2.6⋅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100" dirty="0"/>
                  <a:t>, which is much smaller than 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</a:rPr>
                      <m:t>≈10⋅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100" dirty="0"/>
                  <a:t>. This means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100" b="1" i="1">
                            <a:latin typeface="Cambria Math" panose="02040503050406030204" pitchFamily="18" charset="0"/>
                          </a:rPr>
                          <m:t>𝜹</m:t>
                        </m:r>
                      </m:sub>
                    </m:sSub>
                  </m:oMath>
                </a14:m>
                <a:r>
                  <a:rPr lang="en-US" sz="2100" b="1" dirty="0"/>
                  <a:t> will be defined by the balance of heating and damping rates.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3056B5-1689-33C8-1777-B144818C4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80" y="4206352"/>
                <a:ext cx="7197572" cy="1061829"/>
              </a:xfrm>
              <a:prstGeom prst="rect">
                <a:avLst/>
              </a:prstGeom>
              <a:blipFill>
                <a:blip r:embed="rId3"/>
                <a:stretch>
                  <a:fillRect l="-1016" t="-3448" b="-10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409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6208-7FEC-66AD-7669-CE5CFAF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142130"/>
            <a:ext cx="11049000" cy="709632"/>
          </a:xfrm>
        </p:spPr>
        <p:txBody>
          <a:bodyPr/>
          <a:lstStyle/>
          <a:p>
            <a:r>
              <a:rPr lang="en-US" dirty="0"/>
              <a:t>Electron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4C017-06F7-1B8D-3E6A-41DE93895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 electron cooling a bunch of hadrons co-travels with electrons (with matched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) in a straight section of a hadron storage ring</a:t>
                </a:r>
              </a:p>
              <a:p>
                <a:r>
                  <a:rPr lang="en-US" dirty="0"/>
                  <a:t>“Hot” hadron and  “cold” electron gases exchange heat, which leads to reduction of the phase space volume occupied by hadrons 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Electron cooling was first demonstrated in 1974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  <a:blipFill>
                <a:blip r:embed="rId2"/>
                <a:stretch>
                  <a:fillRect l="-808" t="-7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08C33-FD3B-523D-F06B-FB3ACDD1C2CC}"/>
              </a:ext>
            </a:extLst>
          </p:cNvPr>
          <p:cNvGrpSpPr/>
          <p:nvPr/>
        </p:nvGrpSpPr>
        <p:grpSpPr>
          <a:xfrm>
            <a:off x="9639299" y="81443"/>
            <a:ext cx="2286000" cy="2369582"/>
            <a:chOff x="8561614" y="110218"/>
            <a:chExt cx="2286000" cy="2369582"/>
          </a:xfrm>
        </p:grpSpPr>
        <p:pic>
          <p:nvPicPr>
            <p:cNvPr id="6" name="Picture 2" descr="data:image/jpeg;base64,/9j/4AAQSkZJRgABAQAAAQABAAD/2wCEAAoHCBYWFRgVFRYZGRgaGhocHBoaHBwaGBgcGRoaGhoaHBocIS4lHB4rHxkaJjgmKy8xNTU1GiQ7QDs0Py40NTEBDAwMBgYGEAYGEDEdFh0xMTExMTExMTExMTExMTExMTExMTExMTExMTExMTExMTExMTExMTExMTExMTExMTExMf/AABEIANIA8AMBIgACEQEDEQH/xAAcAAAABwEBAAAAAAAAAAAAAAAAAQIDBAUGBwj/xAA9EAABAwEGBAMGBQMEAQUAAAABAAIRAwQFEiExQQZRYXEigZEHEzKhsfBCUsHR8RRy4SNDYoKSFzVjosL/xAAUAQEAAAAAAAAAAAAAAAAAAAAA/8QAFBEBAAAAAAAAAAAAAAAAAAAAAP/aAAwDAQACEQMRAD8A5MCltPVNtCcQOhyPF1TI6JbQgfYE6xiTTaFKZ97IG8OUoDz+9kt/3yQY1A7SboptKnITl32adpHy9VY/0mUjPsEFdhjP77IsMie/fpvH8q0ZYyfCRAOmxM9FZ3Xw6+ro0AAZuOgGWpKCgZZ5OmwVlZLjqPALWGDkCcm6dVr7HdNJmTW43/mcPD3GWatadhcYLjkBAAyHoEGLrcKtwsl8OmTGf3mlu4RYZcXPJIjTYLftu4RopDbIOXRByi1cJQfC52cj4dBnlO+YVVaeEamHwFrjuND0131XaXXe3ko77rZnkg892y66jDhexzTvIKrX0s16Lr3WIPhB5znO2YWRvfgyzvktYabubPhPdp0HZBxx7ERar6+7kqUHQ9uROTm5tPnGR6KrfRM6afKEENG0pb2apICB6cky8p9rMk09qBLSn3HJMNThKBt5TZKcem0EtgTpCZYYTgegWGpxjU21yW2ogeYU8zuo7CpDBogX9Fe3HdwIxuAYJEOdnvoGxmVV2XI6DvAP1U+zWl7SHYt4k6CeWwQbN1gY0Y3OlvxAyB3GQiVV2m20miWnEOZmR25Z81mr5vl7/CJDGxyknfXqmrvLqj24dHTiE5Hn2QdB4dtLHu8UFozktEn5dVpPeF5wtGFg2Aie8LNXBZBEAQBotjY2adskD1ls4aBl8lOYyUTGJ9jEBBiWGJSNA1hQwp2EcIIr2c1BtNmB2VmQmKzEGPvW62vGF7Q4Gcj+v3sueXvw+xr3MDsGIjM5ztA5CZK7HaaQdMLKcT3Z72m4ADEAe8c/vmg5RxFdooFrGSQROI/iOhjpl81QnIrW17HGJlRxmPCQMzG3QLM2mzFpM7c8pz25oAyqIhE8g6KMAlBAoBKeEGpVVAwUhKKIhA9KMFJCWECgUtrklrUtlNBJpNlT6NNRrM1WFJv0QP2an9eqTfZhga3KST6D+PRP2bX6LZ8McMNqxUrNkAy1pGXmP0QYDh673WhjpB8JDhP4xvB57yrm4KGAERBkgZZjPOJXSr7slOmzFAaA0wBltMLFWCnoQZnfmSZKDQ3UIGf8eXP91qbINJEfU+qzFjMQCJdsPy9StFYIOZlx+Xl/lBb03DbP5p4FMsBToJ7oFYwjlJc4bhNFzED2Mc0bXDmkNPIfonJ6IG3HrKjVXjTdSHjuFFqg/iAcPmPJBHqNn91WWkCTOkQeys8IA8JnofooFqInv+myDnHE9lDHgtaIky7py6LJ8Q4HYXgNbLfw6O6zz5rpfFVk97RMagc4Mt6rmt6vx0mtxSWmCHDxDpO6DPObyRwhTGcJb6ZCBrEkufKBYg5iBOJESiKJA61OtTSW0oH2BSWU1HYVLYUEuzsUym3X77qNRE/eiurnseOtTa7JryY64dY9UGg4XutuH3rxOcMnc7nrC6NdVAMaANAMlmqpH9U2iwNwMptJ6GTlHUR6LZ2dgwhBzP2sXzgNGkwjGS5x6NAj9fkqq4Xl2HfIev8AhQfa5Yyy3MeT4X0mx0LCQY9R6pHC9fbYDz+9kG8oUTOXruTkrm7gWmM+w27lZe0cSUrOGh0F0Zxt0UCt7SmN8LKe/wARMAoOq0uykMauV2D2ilx8QDZIER+s5rZXHxK2tAiDCDSFvmkAdEeKQibogMIqjwBLiAEzVfhBKw992iq97sMmQMIkxkeSDb+9adHj5JtzTsfvuuVVrxrMMkkYd41+yrKwcaPLBjGmXhHi7kSg3r9dIMffdU94VdhqI8tFHu/iAVG5YnHpq3rmkW6oZJ0OX380FTedcEODnRltr/C57f7MJeIiYP8Ag/Weq1fEVrwEGC6Wu8j5ajWViL0tBqZ6HTnpsen+EFRZGAv9U/amQo9hfDxlOfopdtdOyCuckFOOSAECHNSSFMNPJRnhAAltTbSnWhA81P0zKjAKVZ2HkgsbNpP3yXQLuBFpo0nBoDKYc2NQX/FPoFirFSgsnQvaO2YK19EuZby8zBps9JI9UEi7CWXrWbqHtaRPQfRdQsuiyN22RlS0+/LYe1uEEHUdRutpRZACDkPtusr8dmqBpwxUZi2DjhcAeUwfRZbhiphp1HO1GXqu6cT3Ky12apQfo8ZH8rhm1w7EBcQpUMLn0Hte2s12GoAPDIyDo3EQZQNf0T7S8lvwzry+5SrTdLGZPLZ5SJnoBmr2z2KtSAY3wEmMY0OUmPLdaKx2ay2ZvvbS5mN2bnvdLj5H7zQc/wDe0RoRPTdXfD18spvEnKdfP5q5vG+7lr+FzmScgcBbH/YDJYfiG4zQ/wBSi/HSOYc04oHWNEHebBb2vYC0zIUpr8plcg9m15vNVjCSWPB8i0LsJYIkIKm+bxbTYS4jPmucXrxMBLmnITmrvjCk98loJ2aACZ1y81nbNw0xjW17a6AIPuz9CNSUECjfNa0E+6s1SqPzNbl11TtNoa8Nq0n0S7LxtLQZ2DtORV7U9o9msxFJtnqgADIBrcjuASrSw8b2O2MLJwyILKgiek6FBVU7u93D2klp1zOeesKzpWoOB8Xaem30VVai+nUNJkupu8TM5wkasn5hHcji55aQMpMk6zHzkIKriym7CHDYSfnrzWHrvJz05Htt3XV79s7fduLmy47bnouaPs5a44WlzQSQP07hBWWYHE7f9+aFd8q5fZnmk+o2MBcGkGMU7T019FQ1SgYclU0RCcotQSGN8Kg1tVYA5FV1Y5oCYFMp00qz2WYOytrNZNMjqggUrMTsruwXdmFNst39P281f2Cw8x8kEB91mGRqHgjylXdmYHOe52rcLTnyE+SVabeyjUaxxHwYo8yP0VfAx1ANKgHr++yDY3FWOMwMjmCMwQtXTq5LnfDNfAyCcwY9MitZ/VwGkndBoQZCwnFvCJqWmna6bsBENqQYJb+F0gGSNCOULW2W189Dupj2BzSNQRCDCX1dbhScBUYwyDLWHPLLxT4SfRZEcIitPva7wSI8YJw9p0XTRRBLqDx8I8P/ACYcgf08lHPDTf8AbqPpnocTf/F0j0Qc8ur2b2dr2vqWhz2gh2FjBDoMwTJyWodwxZjUL2Oqsxa024cB7sIgAq3o8OVg6X2lzmflawUyfMHRWbrK1jfAI66k+qDPcP8AD7KNUYGgBsugaAv5eS2bxDFTXPUx43b4yPQwrm0O8IQV1GiCZgZaSFTX1d1me/HXpy6ZxOdltkDoB0KumP8AFAUpzA4Q4A90HOr94Istqc15fVpuiJGFzSPwySPoVVjgKhSY5ofUeSZkANOWkRmF0K08NMJxMc5hOXhOXpomqHDOEyahdzmc/QoKC4bmqCmJbjBEDE4F7I5k6FWdK6AzxNDGnkW69zuVoqFlDBE5bbR6Jq0uGEg/ygxPEFM4HOLgCBIjTLaNlhb3pBjHVgeU7AunePxDP1C1PFlqwscQZgjUwd8hzVLfID7MGlkYsL43aTmR1ylBlKQPuaj3EwCzLOC5x+yquo+VsuJqLaNgo0gPFUqF7uZDBA+qxIYgVIQFREWJdOjOqA8ajVVPdQgKFWCC1ax1ncC4F9InXdp/Q/Va25rRYKgAdazReJkVGEMy0wOB07wodpr0mMPvYwuBEROI8o5/ssbSsrntxMILhq2fGAN4/EO2fRB0yw2qm9xYx7H5wCx7XSOcOh2nRXthILsMw4ZFrsnd4Oa47ZLJUD8LMDnD8Ie2TlOWYnyWuvPjW1tY2nWszWtbAAqUyWmNw45g9QUFHxLeT32yq+YglgHJrSR9ZK1nCNta9uFx2hYS22ym+qX02FjXQS1zi+HH44cc8M6TJ6q24ftTmP8AC2WmMhqg6TZ7PDyxrgIzGeRlWNoqQ2HHRzfnv6qNc9Zr8LoM5TAGisLxs4cA6DB58gDHzQaC6quJo7BXLdFkbjDmEg6TAnQZLV0jkgr71pRhqjIs16tOo+h8k/Z6k6KRXphzS06EEHsVnLptJbjpuMupuLTO4/CfNpCDQVX5LG3pxaylWNF4OYyO2sK2vS2ugtZqfkspYLrovrVS8h5IaIOZG5P3yQbW6Q0tluhz9VY2tuSouG6BYzCTIBIB6BXdrdlrsgrX2ljDmc/mVJslqa8S0yoLbI0uxuzOglUtprvZUd7oeFup27QN0G0FQInmVR3bfDanR246qzNXqgK0PKpbxtwwmeUqRelrwieUrAX1fsgGdWuB6TOY6z9UFBxbeGPwZEF0yNon/CVwyDVeGfG5jHGOjTIB5RiVBbX43CToYnpp9Vo/Z417q7msbLnsgvkw1p+ImOgQQPaTWivQoj/bot9ani+gCybWq74zr+9t9oeNMYY3sxrWZehVW2nkgjRmplBijuZmptmKBVUQqq0aq1tLlUWg5oOhtsLXtio1rmk6EfQ81Hq8E0XiWOfTO34wCOhz+an2eqyBJ2+8ldWWs0jv6oMLavZ9aRnTeyp0JwO/+2XzTTbLelkHhFYNjNoHvGDoWkOb6LqtlMdu6t7O/cIPP163w6sA19Gix7XSX02e7e4QRhcBkc89Nku6ngkTzz/ddv4suwWiy1mBjS803YJAJxDNsGJGnzXAKLi0zoQcwdo5oOq8GlzKxp4siJbzI/Rb21AYANSTlMwuQXHxZQoO95Ua974iGgR5klaGj7WKBcC+zVIAgYXNMDzQdNsFHwg7xp15q1YxYi5faVdtSG+8dSP/AMrcI/8AMEt9StvZ67HtD2Oa5p0c0hzT2I1QLcuf8WWo2e1seNKzMJ/vYcu+TvkuguK5l7T7Q0PoZ+JjnOA5+EygnWm8/BkQHEwuZ8UWytRrivTLm4stMnYc5PeSra9qjmBj5lgbJjnMn6gqovO3sfRe0w4hsMJ2Lol8bmBCDS8J8dgNipzz6c9s1pr047s7KZcHyY03XBGuIMgkJYxvMEk90GyvTj6113BtHwMByAALnDqT9At3wxbCKDDUdiefE8neXQVh7psjMPhyezE5ukuwjNpHUjIq8s97sqsyAa4TpoSdMthrI2Qaq8fd03NqNMDV0ctJ+aco30xwljsQAkdRosFTvOoWODgSJMTuNfUQjsF4+CfynLYdR6fQoL3iG+RBbiiRrGk7dlzi8rUSSJkHMH+Oy0nEAbi8LpDhibBzaTseY++SxtoqyI3Hz5oE2+udBvnO/ZbTg23izWG0VRGPJrZ1OIQO+ZlYB+c/cJx1vfhDAfCNv1QWNlo4nScyT67lSLRZYQue0teRz3H3srK3sjT90GcqtzyUiick1VGamWZmXVBHtDCqqu1aarYyRPZU1us5aTKBVG9XA6q8uy/4OZWPCNrkHY7ovlr8p2HyWps7gRkuIcP2xweBK7HcLy5gn65oL2l09Fw/2mUqLba4URBLQagEYcZzkRuRquw37fNKyUnVap6NaPie4jIBee70trq9apWcIL3l0cp0HpAQRCjCCCAK84c4ptVidis9Qhu7HS6m7u2YB6iCqNBB6J4N9odnt0U3/wClX/IT4X9WO37HNZD2l/1FO1Y3sDqDmQx8AjFMkdHZeYK5Ox5BBBIIMgjIgjcEaFdb4V4nbb7NUsVrINQMyeYGMD4XdHDKeaDL1be2pQLQ7/bOXMhwOEfP0WTq2glseqlMeWOLH+EtkOBG4MRCSyyEkcjkghsfzUum8TAcAI15dFd3LwiazgC+G8xt6rcWT2VWYtl9R89Cg5iLwLX4g7SNPxKRdV7Fjy7DI5dei6Bb/ZdRaJpVHf8AbNZm97gNBrhERmgtLBUZUYGAnGdIGQxMmY6Oy81DFm90KjHZlrmx5gA+Uqnu29DSeHt/t8nFs/T5K3tN4seHNdqZMjKSCIPPn6oIFWsCM5lpM5yIOw6fSFm6ph0cj/CtqtQYnQTDcjzeDk4wOqg2wNxHz7zzQQgd98028JzDMppzSgFKs5jg5pgjcLR2e9GvYJID9I8lmUAguK+qnXe/us62s4b5dVPsNvAIxZdUGwptlsdPlzVJfFHVWdhtzCJD2nbP6KFfRknfIIMiEoBEnKbJQWlyMAeHOMAak6Dqtx/6hUaDQ2kw1HRr8LAdszmVzarUPw7fVMygtOIL+q2up7yqdMmtHwtHQfqqtBBAChCEIQgCCAQQBPWau5jg9pgjRNBABA/Wq4yHH4o8XUjf0hai6GB1EAZnInLQ8u3VZj3cGJB7LaXE5rGTAiNZ+R6oLGyUxSBJIxHRsxn+Ink0BWtmvSACHOM7TpzPaVjLfbHS8gHEYaCBsYJ7cvNJp3gQWgZZRnp8UEZbIOrWK9sbRGc/TMeshVHF1Npouc9V/D9pLHz8THGANiHHI8pBy7q34vY19nIbM/UxMFBxl9SMuR1Tr7VLJAzGvbn80i00CC4DUZegzPqotJ8HNBMp1S10jQjfQyI/VN1n4pnXr0CV7oxMgjLLLTt+yVVa1zJGTt0Eay0y9waNSYC33CXDLajXtqtBBBE8iFm+EqGK0sBAgSc4zjvkd12XhmxFrXuc0DRsdYElB56tdnLHuY7Vri30MJtdA9q1wNoPZVYIFScX92S58gCCBQQAJwWl/wCYx1TSCCyZdzt0/TsULT2mysiS4ARJM6BZW87a3EW0tPzc+yCBaGkOM802iKNAEYRISgMoigggARokEBpykyU2l0Tn9UE+ztGCYzkSd8MiR98lcMq+CAIGHEI01MD1PyCo/fAOdyghKsd4OZlqNDOkawgt673NGPIwXa6nwnM9P2UawDE6dmiTO06eU5eag/1rsBaTMzv1Qs1ZwdIMZEcsQJmDzH7INTc9q8eAHd5BGRHIRtBzVhe9+mozICRjJIOWJsTl3B9VmLNa8JGH4jEkZ5an91GqVC4uEgBxJPPMkxHmgZtFqcXY25Ezp/y6evqoxIdLjrvzjn1T9drAIaScOWeXM/4UemW78v1EoEsfEtyI+8wUC6CY5d01KUxs6INPwlVDHl8ZkQOkZyNvVdt4cfjoB273E/NcS4fxNGEQSSABvnlC7tclLBSYPytA80GO9sNlDrBj3ZUZB/uOErhq7x7Yqgbd5Zu57Pk6THouDlASCBRIDQhElIJVe8Kj2hrnZDbn35qKEJQCA0EEEAQQQKA0SCCAIIijQGgCiKAQPMP7dk46kchGvi65qO1ylC2GIPl/KBkt2TzaJO8D9eQTDno21I0QSi7AdTMT25pLaRcC7WS0AbyRP/5+aYdJMkynWHwl2WUdyeQ+qA3iScROLL5QM/IIiY2E6dx+6YqPlxPP+UUckCwAZO6n2Oy6HP5T6JqxWY6lSn2kNyGZQafhmyB9ZsDOZ7Ruu0WGA0Z5NHqea5lwFdj4xuBAdqTqRkYHJbm8bWQzAzI6IOc+2G9g/BTB0eT5NGvqVy5an2iV5tZpgyKbGtP9zgHu+oWWQFCEI0SAI0EEAQCNE0IDQQKEICCNBEUBoIIIAgkylBARRoJJKBQKCII0CgjRsSm9kCnNkfJILCcgnRWA/ClC0nYICpWUkaQpIwM1I8lFNR53Rsoc0Dz7U5/haIC1PCNwNc8PfnGeenZZ6zUYIW64ffgaBGvLVBuaNRrGZZAAds8vqmWEFzqjicLQXGdAAJz9FDs+N5AGnLZU3tHvcWazf0zD/qVwcX/CnliPQnT1Qcova2mvWqVj+N7ndgTkPSFERokAQQQQFCNAhBApGEEEBFGUEECSgUEEBowgggQ5BqNBACklBBAG6pSCCBbNU/t99EEECUtiNBA83ZPNQQQP0dfNa3h/4x/2/RBBBvbkHg++S5X7V/8A3F/9lP6FEggxaCCCAIkEEARoIIP/2Q==">
              <a:extLst>
                <a:ext uri="{FF2B5EF4-FFF2-40B4-BE49-F238E27FC236}">
                  <a16:creationId xmlns:a16="http://schemas.microsoft.com/office/drawing/2014/main" id="{9A9A2404-5DE5-1973-1815-BDBC84CD9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14" y="110218"/>
              <a:ext cx="2286000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12A116-FC1C-4300-D20D-CD0615BB5EBC}"/>
                </a:ext>
              </a:extLst>
            </p:cNvPr>
            <p:cNvSpPr txBox="1"/>
            <p:nvPr/>
          </p:nvSpPr>
          <p:spPr>
            <a:xfrm>
              <a:off x="8905194" y="2110468"/>
              <a:ext cx="16104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Gersh </a:t>
              </a:r>
              <a:r>
                <a:rPr lang="en-US" b="1" dirty="0" err="1"/>
                <a:t>Budker</a:t>
              </a:r>
              <a:endParaRPr lang="en-US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1DB56F-B9E4-2EB2-5BF2-7F2EF0EA8C90}"/>
              </a:ext>
            </a:extLst>
          </p:cNvPr>
          <p:cNvGrpSpPr/>
          <p:nvPr/>
        </p:nvGrpSpPr>
        <p:grpSpPr>
          <a:xfrm>
            <a:off x="487155" y="2302603"/>
            <a:ext cx="11530341" cy="4441769"/>
            <a:chOff x="487155" y="2359043"/>
            <a:chExt cx="11530341" cy="44417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391591-DF2F-BBF7-014F-157612F46BE3}"/>
                </a:ext>
              </a:extLst>
            </p:cNvPr>
            <p:cNvGrpSpPr/>
            <p:nvPr/>
          </p:nvGrpSpPr>
          <p:grpSpPr>
            <a:xfrm>
              <a:off x="487155" y="2359043"/>
              <a:ext cx="11530341" cy="4441769"/>
              <a:chOff x="457200" y="2330823"/>
              <a:chExt cx="11530341" cy="444176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78862EB-7EB6-89FB-4849-07499822E8B4}"/>
                  </a:ext>
                </a:extLst>
              </p:cNvPr>
              <p:cNvSpPr/>
              <p:nvPr/>
            </p:nvSpPr>
            <p:spPr>
              <a:xfrm>
                <a:off x="457200" y="2900331"/>
                <a:ext cx="3997453" cy="3872261"/>
              </a:xfrm>
              <a:prstGeom prst="ellipse">
                <a:avLst/>
              </a:prstGeom>
              <a:solidFill>
                <a:schemeClr val="bg1"/>
              </a:solid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hadron storage ring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C5B299-B544-A263-FFFF-0A115C2624A0}"/>
                  </a:ext>
                </a:extLst>
              </p:cNvPr>
              <p:cNvSpPr/>
              <p:nvPr/>
            </p:nvSpPr>
            <p:spPr>
              <a:xfrm>
                <a:off x="1990562" y="2535455"/>
                <a:ext cx="930728" cy="3191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EC</a:t>
                </a:r>
              </a:p>
            </p:txBody>
          </p:sp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BEEE1637-E5E6-A5F4-F921-AB2FE067CC72}"/>
                  </a:ext>
                </a:extLst>
              </p:cNvPr>
              <p:cNvSpPr/>
              <p:nvPr/>
            </p:nvSpPr>
            <p:spPr>
              <a:xfrm>
                <a:off x="4547508" y="2755590"/>
                <a:ext cx="7440033" cy="3675370"/>
              </a:xfrm>
              <a:prstGeom prst="wedgeRectCallout">
                <a:avLst>
                  <a:gd name="adj1" fmla="val -77748"/>
                  <a:gd name="adj2" fmla="val -45867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671C9F3-21F9-36F3-DE51-CBE434812770}"/>
                  </a:ext>
                </a:extLst>
              </p:cNvPr>
              <p:cNvGrpSpPr/>
              <p:nvPr/>
            </p:nvGrpSpPr>
            <p:grpSpPr>
              <a:xfrm>
                <a:off x="4553435" y="2330823"/>
                <a:ext cx="7434106" cy="2370759"/>
                <a:chOff x="4553435" y="1996389"/>
                <a:chExt cx="7434106" cy="237075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A568407-4BF3-9479-D93B-B46626BDE181}"/>
                    </a:ext>
                  </a:extLst>
                </p:cNvPr>
                <p:cNvGrpSpPr/>
                <p:nvPr/>
              </p:nvGrpSpPr>
              <p:grpSpPr>
                <a:xfrm>
                  <a:off x="4553435" y="1996389"/>
                  <a:ext cx="7434106" cy="2370759"/>
                  <a:chOff x="4553435" y="2351495"/>
                  <a:chExt cx="7434106" cy="2370759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A41928C-34BA-845F-EF1B-4302FFB96E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53435" y="3232667"/>
                    <a:ext cx="7434106" cy="1318679"/>
                  </a:xfrm>
                  <a:prstGeom prst="rect">
                    <a:avLst/>
                  </a:prstGeom>
                </p:spPr>
              </p:pic>
              <p:sp>
                <p:nvSpPr>
                  <p:cNvPr id="17" name="Arrow: Right 16">
                    <a:extLst>
                      <a:ext uri="{FF2B5EF4-FFF2-40B4-BE49-F238E27FC236}">
                        <a16:creationId xmlns:a16="http://schemas.microsoft.com/office/drawing/2014/main" id="{68FA4029-BE4D-5045-A1A3-13012CF57348}"/>
                      </a:ext>
                    </a:extLst>
                  </p:cNvPr>
                  <p:cNvSpPr/>
                  <p:nvPr/>
                </p:nvSpPr>
                <p:spPr>
                  <a:xfrm>
                    <a:off x="9303679" y="3969156"/>
                    <a:ext cx="2255054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dirty="0"/>
                      <a:t>hadrons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4678590-A64F-3589-7E40-263FCB825FA0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446" y="3263970"/>
                    <a:ext cx="114126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Cooling Section</a:t>
                    </a:r>
                  </a:p>
                </p:txBody>
              </p:sp>
              <p:sp>
                <p:nvSpPr>
                  <p:cNvPr id="19" name="Arrow: Right 18">
                    <a:extLst>
                      <a:ext uri="{FF2B5EF4-FFF2-40B4-BE49-F238E27FC236}">
                        <a16:creationId xmlns:a16="http://schemas.microsoft.com/office/drawing/2014/main" id="{9370E536-605E-AE28-66F2-DB038D542BA9}"/>
                      </a:ext>
                    </a:extLst>
                  </p:cNvPr>
                  <p:cNvSpPr/>
                  <p:nvPr/>
                </p:nvSpPr>
                <p:spPr>
                  <a:xfrm>
                    <a:off x="4938888" y="3975430"/>
                    <a:ext cx="2462838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en-US" dirty="0"/>
                      <a:t>hadrons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8B963AD-5B4C-B931-E432-89589561CE6B}"/>
                      </a:ext>
                    </a:extLst>
                  </p:cNvPr>
                  <p:cNvGrpSpPr/>
                  <p:nvPr/>
                </p:nvGrpSpPr>
                <p:grpSpPr>
                  <a:xfrm>
                    <a:off x="4704644" y="2351495"/>
                    <a:ext cx="3142698" cy="2131676"/>
                    <a:chOff x="4704644" y="2351495"/>
                    <a:chExt cx="3142698" cy="2131676"/>
                  </a:xfrm>
                </p:grpSpPr>
                <p:sp>
                  <p:nvSpPr>
                    <p:cNvPr id="22" name="Arrow: Circular 21">
                      <a:extLst>
                        <a:ext uri="{FF2B5EF4-FFF2-40B4-BE49-F238E27FC236}">
                          <a16:creationId xmlns:a16="http://schemas.microsoft.com/office/drawing/2014/main" id="{960E13D3-84E6-104B-C5D2-B21900CD4DB9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5210155" y="1845984"/>
                      <a:ext cx="2131676" cy="3142698"/>
                    </a:xfrm>
                    <a:prstGeom prst="circularArrow">
                      <a:avLst>
                        <a:gd name="adj1" fmla="val 12500"/>
                        <a:gd name="adj2" fmla="val 1142319"/>
                        <a:gd name="adj3" fmla="val 20457681"/>
                        <a:gd name="adj4" fmla="val 16747781"/>
                        <a:gd name="adj5" fmla="val 12500"/>
                      </a:avLst>
                    </a:prstGeom>
                    <a:solidFill>
                      <a:srgbClr val="0000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378BF75E-D9C2-3686-7246-7B6882E0CCDC}"/>
                        </a:ext>
                      </a:extLst>
                    </p:cNvPr>
                    <p:cNvSpPr txBox="1"/>
                    <p:nvPr/>
                  </p:nvSpPr>
                  <p:spPr>
                    <a:xfrm rot="1857265">
                      <a:off x="4905282" y="3790764"/>
                      <a:ext cx="10529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p:txBody>
                </p:sp>
              </p:grp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9A686C8-C590-DDF7-21B3-67C8C0AF82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399639">
                    <a:off x="10258494" y="3466370"/>
                    <a:ext cx="1493649" cy="10181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AF72298A-B342-9BBA-0E89-FF3D9BAB12C1}"/>
                    </a:ext>
                  </a:extLst>
                </p:cNvPr>
                <p:cNvSpPr/>
                <p:nvPr/>
              </p:nvSpPr>
              <p:spPr>
                <a:xfrm>
                  <a:off x="7608160" y="3559500"/>
                  <a:ext cx="1289283" cy="550809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4E9E61B1-C38A-822B-335A-EC5C252E109A}"/>
                    </a:ext>
                  </a:extLst>
                </p:cNvPr>
                <p:cNvSpPr/>
                <p:nvPr/>
              </p:nvSpPr>
              <p:spPr>
                <a:xfrm>
                  <a:off x="7730199" y="3659124"/>
                  <a:ext cx="1092981" cy="348432"/>
                </a:xfrm>
                <a:prstGeom prst="righ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C3DD6CB-FC6F-5979-3687-AF736FE3DC2F}"/>
                  </a:ext>
                </a:extLst>
              </p:cNvPr>
              <p:cNvGrpSpPr/>
              <p:nvPr/>
            </p:nvGrpSpPr>
            <p:grpSpPr>
              <a:xfrm>
                <a:off x="6894698" y="4343184"/>
                <a:ext cx="2638425" cy="2080422"/>
                <a:chOff x="6885820" y="4017628"/>
                <a:chExt cx="2638425" cy="208042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F5262F0-B4D0-E877-0AC5-291F2FB7A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85820" y="4326400"/>
                  <a:ext cx="2638425" cy="1771650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3CD6789-C078-0498-5CBF-E43DB8FD004A}"/>
                    </a:ext>
                  </a:extLst>
                </p:cNvPr>
                <p:cNvCxnSpPr/>
                <p:nvPr/>
              </p:nvCxnSpPr>
              <p:spPr>
                <a:xfrm flipH="1">
                  <a:off x="7226423" y="4017628"/>
                  <a:ext cx="807868" cy="6431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F9F3182-E289-6690-56FB-17B4F867D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2764" y="4033853"/>
                  <a:ext cx="805728" cy="62051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EF2D93BB-F70E-1BE6-D275-4584AF0A39DE}"/>
                </a:ext>
              </a:extLst>
            </p:cNvPr>
            <p:cNvSpPr/>
            <p:nvPr/>
          </p:nvSpPr>
          <p:spPr>
            <a:xfrm>
              <a:off x="1197449" y="3088111"/>
              <a:ext cx="2669720" cy="8245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/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/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8176EC06-A238-C46D-7BDA-49B35D545FEC}"/>
                </a:ext>
              </a:extLst>
            </p:cNvPr>
            <p:cNvSpPr/>
            <p:nvPr/>
          </p:nvSpPr>
          <p:spPr>
            <a:xfrm>
              <a:off x="10250069" y="5306091"/>
              <a:ext cx="1011315" cy="4521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9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DEE2-B34C-9D42-37E1-7E593F8B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8701"/>
            <a:ext cx="11049000" cy="1325563"/>
          </a:xfrm>
        </p:spPr>
        <p:txBody>
          <a:bodyPr/>
          <a:lstStyle/>
          <a:p>
            <a:r>
              <a:rPr lang="en-US" dirty="0"/>
              <a:t>Dynamical friction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18750-881F-B2D4-BFD6-07A006913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4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BBD66BC-1400-0476-9E2C-CC51BFCF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65" y="69668"/>
            <a:ext cx="1797090" cy="2664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CFE02-AB41-7C25-A92D-DC453D518F84}"/>
              </a:ext>
            </a:extLst>
          </p:cNvPr>
          <p:cNvSpPr txBox="1"/>
          <p:nvPr/>
        </p:nvSpPr>
        <p:spPr>
          <a:xfrm>
            <a:off x="10289469" y="2657051"/>
            <a:ext cx="1797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Subrahmanyan</a:t>
            </a:r>
            <a:r>
              <a:rPr lang="en-US" dirty="0"/>
              <a:t> Chandrasekhar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F71CD-A18B-DD67-C22D-18529548F58F}"/>
              </a:ext>
            </a:extLst>
          </p:cNvPr>
          <p:cNvSpPr txBox="1"/>
          <p:nvPr/>
        </p:nvSpPr>
        <p:spPr>
          <a:xfrm>
            <a:off x="571500" y="1385980"/>
            <a:ext cx="9441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massive object (a star or an ion) moving through a cloud of lighter bodies (space dust or electrons) experiences Dynamical Friction - a pull from the cloud that slows down the object.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4E2E2-98C5-E811-E104-D401DE103007}"/>
              </a:ext>
            </a:extLst>
          </p:cNvPr>
          <p:cNvGrpSpPr/>
          <p:nvPr/>
        </p:nvGrpSpPr>
        <p:grpSpPr>
          <a:xfrm>
            <a:off x="7049683" y="3101819"/>
            <a:ext cx="4638489" cy="3631029"/>
            <a:chOff x="9268317" y="2429797"/>
            <a:chExt cx="4638489" cy="3631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/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Friction Force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a14:m>
                  <a:r>
                    <a:rPr lang="en-US" dirty="0"/>
                    <a:t>) [arb. units]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197" t="-982" r="-24590" b="-17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/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hadron velocity relative to electrons’ velocity spread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203" t="-471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AEC7F7-EBAC-20FF-8CAC-9719A931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8371" y="2549863"/>
              <a:ext cx="3880050" cy="28646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/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the force acting between bodies in the system follows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law, then the dynamical friction force is given by: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blipFill>
                <a:blip r:embed="rId6"/>
                <a:stretch>
                  <a:fillRect l="-1374" t="-3553" r="-98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/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⋅∫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𝑣𝑒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98F40E-A3B7-01B8-C91B-CF840F60BC34}"/>
              </a:ext>
            </a:extLst>
          </p:cNvPr>
          <p:cNvSpPr txBox="1"/>
          <p:nvPr/>
        </p:nvSpPr>
        <p:spPr>
          <a:xfrm>
            <a:off x="571499" y="5112060"/>
            <a:ext cx="62125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time an ion passe the cooling section (CS) it experiences a friction force which reduces its velocity deviation from an average bunch velocity</a:t>
            </a:r>
          </a:p>
        </p:txBody>
      </p:sp>
    </p:spTree>
    <p:extLst>
      <p:ext uri="{BB962C8B-B14F-4D97-AF65-F5344CB8AC3E}">
        <p14:creationId xmlns:p14="http://schemas.microsoft.com/office/powerpoint/2010/main" val="156328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4950-D3FA-6293-7275-587CCBA9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70FA-CDE9-1F70-B528-BFE8208A9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2B48C0-A4AB-5E3B-20E9-EEF0BF2A8ACB}"/>
                  </a:ext>
                </a:extLst>
              </p:cNvPr>
              <p:cNvSpPr txBox="1"/>
              <p:nvPr/>
            </p:nvSpPr>
            <p:spPr>
              <a:xfrm>
                <a:off x="2960770" y="1988581"/>
                <a:ext cx="6701002" cy="849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𝛾𝜎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2B48C0-A4AB-5E3B-20E9-EEF0BF2A8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70" y="1988581"/>
                <a:ext cx="6701002" cy="849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70EFE-4998-3DB8-0E37-76A1B3523407}"/>
                  </a:ext>
                </a:extLst>
              </p:cNvPr>
              <p:cNvSpPr txBox="1"/>
              <p:nvPr/>
            </p:nvSpPr>
            <p:spPr>
              <a:xfrm>
                <a:off x="389965" y="1472468"/>
                <a:ext cx="10616514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Cooling rate for ions with “small relative amplitudes”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/>
                  <a:t> [1]: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70EFE-4998-3DB8-0E37-76A1B3523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1472468"/>
                <a:ext cx="10616514" cy="497252"/>
              </a:xfrm>
              <a:prstGeom prst="rect">
                <a:avLst/>
              </a:prstGeom>
              <a:blipFill>
                <a:blip r:embed="rId3"/>
                <a:stretch>
                  <a:fillRect l="-804" t="-9877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B0D39B-52B0-79ED-7747-682B58EBCCDC}"/>
                  </a:ext>
                </a:extLst>
              </p:cNvPr>
              <p:cNvSpPr txBox="1"/>
              <p:nvPr/>
            </p:nvSpPr>
            <p:spPr>
              <a:xfrm>
                <a:off x="2960770" y="3011083"/>
                <a:ext cx="7586436" cy="9545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B0D39B-52B0-79ED-7747-682B58EB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70" y="3011083"/>
                <a:ext cx="7586436" cy="9545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AAE246-A4D9-FFD8-FF3F-2514A520A7D2}"/>
                  </a:ext>
                </a:extLst>
              </p:cNvPr>
              <p:cNvSpPr txBox="1"/>
              <p:nvPr/>
            </p:nvSpPr>
            <p:spPr>
              <a:xfrm>
                <a:off x="389965" y="4288116"/>
                <a:ext cx="115913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Cooling rate is getting reduces with energy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this reduction can be compensated by a longer cooling section and a higher phase space density of electrons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AAE246-A4D9-FFD8-FF3F-2514A520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4288116"/>
                <a:ext cx="11591364" cy="1200329"/>
              </a:xfrm>
              <a:prstGeom prst="rect">
                <a:avLst/>
              </a:prstGeom>
              <a:blipFill>
                <a:blip r:embed="rId5"/>
                <a:stretch>
                  <a:fillRect l="-736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84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97EA-6905-E5B5-6FA8-1094C8BE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852311"/>
          </a:xfrm>
        </p:spPr>
        <p:txBody>
          <a:bodyPr/>
          <a:lstStyle/>
          <a:p>
            <a:r>
              <a:rPr lang="en-US" dirty="0"/>
              <a:t>Non-relativistic vs relativistic coolers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8AC93-C915-8EE5-C23D-5D442C676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F59DB580-4C25-B06E-C8CE-C97228929B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300" y="877358"/>
                <a:ext cx="11049000" cy="586775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/>
                <a:r>
                  <a:rPr lang="en-US" dirty="0"/>
                  <a:t>Non-relativistic coolers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US" dirty="0"/>
                  <a:t>) use:</a:t>
                </a:r>
              </a:p>
              <a:p>
                <a:pPr marL="914400" lvl="1" indent="-457200"/>
                <a:r>
                  <a:rPr lang="en-US" dirty="0"/>
                  <a:t>Electrostatically accelerated DC electron beam</a:t>
                </a:r>
              </a:p>
              <a:p>
                <a:pPr marL="914400" lvl="1" indent="-457200"/>
                <a:r>
                  <a:rPr lang="en-US" dirty="0"/>
                  <a:t>Beam magnetization – both a cathode and a cooling section are immersed into a solenoidal field</a:t>
                </a:r>
              </a:p>
              <a:p>
                <a:pPr marL="457200" indent="-457200"/>
                <a:r>
                  <a:rPr lang="en-US" dirty="0"/>
                  <a:t>The first relativistic cooler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9.4) [</a:t>
                </a:r>
                <a:r>
                  <a:rPr lang="en-US" i="1" dirty="0"/>
                  <a:t>S. Nagaitsev et al., Phys. Rev. Lett. 96, 044801</a:t>
                </a:r>
                <a:r>
                  <a:rPr lang="en-US" dirty="0"/>
                  <a:t>]  also utilized a magnetized DC e-beam</a:t>
                </a:r>
              </a:p>
              <a:p>
                <a:pPr marL="457200" indent="-457200"/>
                <a:r>
                  <a:rPr lang="en-US" dirty="0"/>
                  <a:t>For much higher energies, a different approach might be more feasible from technical point of view:</a:t>
                </a:r>
              </a:p>
              <a:p>
                <a:pPr marL="914400" lvl="1" indent="-457200"/>
                <a:r>
                  <a:rPr lang="en-US" dirty="0"/>
                  <a:t>RF-accelerated (bunched) electrons </a:t>
                </a:r>
              </a:p>
              <a:p>
                <a:pPr marL="914400" lvl="1" indent="-457200"/>
                <a:r>
                  <a:rPr lang="en-US" dirty="0"/>
                  <a:t>Electron beam is not magnetized</a:t>
                </a:r>
              </a:p>
              <a:p>
                <a:pPr marL="457200" indent="-457200"/>
                <a:r>
                  <a:rPr lang="en-US" dirty="0">
                    <a:solidFill>
                      <a:srgbClr val="0000FF"/>
                    </a:solidFill>
                  </a:rPr>
                  <a:t>A non-magnetized, RF-based electron cooler (</a:t>
                </a:r>
                <a:r>
                  <a:rPr lang="en-US" dirty="0" err="1">
                    <a:solidFill>
                      <a:srgbClr val="0000FF"/>
                    </a:solidFill>
                  </a:rPr>
                  <a:t>LEReC</a:t>
                </a:r>
                <a:r>
                  <a:rPr lang="en-US" dirty="0">
                    <a:solidFill>
                      <a:srgbClr val="0000FF"/>
                    </a:solidFill>
                  </a:rPr>
                  <a:t>) was built and successfully operated at RHIC. It was used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=4.1 &amp; 4.9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to cool colliding gold ions, and provided a factor of two luminosity increase during RHIC-II low energy run.</a:t>
                </a:r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F59DB580-4C25-B06E-C8CE-C9722892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" y="877358"/>
                <a:ext cx="11049000" cy="5867753"/>
              </a:xfrm>
              <a:prstGeom prst="rect">
                <a:avLst/>
              </a:prstGeom>
              <a:blipFill>
                <a:blip r:embed="rId2"/>
                <a:stretch>
                  <a:fillRect l="-993" t="-1871" r="-1820" b="-2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56072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.potx  -  Read-Only" id="{3AE5E60D-83C1-4484-9836-EF48DBD48AEF}" vid="{79BAC2FC-8920-4004-A9A3-C090686F7C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</Template>
  <TotalTime>1134</TotalTime>
  <Words>3877</Words>
  <Application>Microsoft Office PowerPoint</Application>
  <PresentationFormat>Widescreen</PresentationFormat>
  <Paragraphs>425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AdvOT19ee2aa8.B</vt:lpstr>
      <vt:lpstr>AdvOT483a8203</vt:lpstr>
      <vt:lpstr>Arial</vt:lpstr>
      <vt:lpstr>Calibri</vt:lpstr>
      <vt:lpstr>Cambria Math</vt:lpstr>
      <vt:lpstr>CMR12</vt:lpstr>
      <vt:lpstr>CMR8</vt:lpstr>
      <vt:lpstr>Helvetica</vt:lpstr>
      <vt:lpstr>BNL</vt:lpstr>
      <vt:lpstr>Ring cooler feasibility study for EIC</vt:lpstr>
      <vt:lpstr>Outline</vt:lpstr>
      <vt:lpstr>References</vt:lpstr>
      <vt:lpstr>EIC requirements for cooling</vt:lpstr>
      <vt:lpstr>Coolers’ location</vt:lpstr>
      <vt:lpstr>Electron Cooling</vt:lpstr>
      <vt:lpstr>Dynamical friction</vt:lpstr>
      <vt:lpstr>Cooling rate</vt:lpstr>
      <vt:lpstr>Non-relativistic vs relativistic coolers</vt:lpstr>
      <vt:lpstr>Concept of Ring Electron Cooler</vt:lpstr>
      <vt:lpstr>Requirements to REC performance and limiting factors</vt:lpstr>
      <vt:lpstr>Fully integrated cooling rates</vt:lpstr>
      <vt:lpstr>Redistribution of cooling rates</vt:lpstr>
      <vt:lpstr>Longitudinal distribution of e-bunch</vt:lpstr>
      <vt:lpstr>Proton-electron focusing</vt:lpstr>
      <vt:lpstr>Optimal e-bunch parameters</vt:lpstr>
      <vt:lpstr>Equilibrium e-bunch parameters </vt:lpstr>
      <vt:lpstr>Ring Electron Cooler lattice</vt:lpstr>
      <vt:lpstr>Optical features of REC wigglers (I)</vt:lpstr>
      <vt:lpstr>Optical features of REC wigglers (II)</vt:lpstr>
      <vt:lpstr>Optical features of REC wigglers (III)</vt:lpstr>
      <vt:lpstr>Importance of proper wiggler focusing</vt:lpstr>
      <vt:lpstr>Dynamic aperture</vt:lpstr>
      <vt:lpstr>PowerPoint Presentation</vt:lpstr>
      <vt:lpstr>Ongoing work and plans</vt:lpstr>
      <vt:lpstr>Recommendation from summer review</vt:lpstr>
      <vt:lpstr>Summary</vt:lpstr>
      <vt:lpstr>Backup slides</vt:lpstr>
      <vt:lpstr>Dynamical friction force</vt:lpstr>
      <vt:lpstr>Total cooling rate</vt:lpstr>
      <vt:lpstr>Redistribution of cooling rates</vt:lpstr>
      <vt:lpstr>Space charge tune shift</vt:lpstr>
      <vt:lpstr>Optimal longitudinal distribution</vt:lpstr>
      <vt:lpstr>Proton-electron focusing (I)</vt:lpstr>
      <vt:lpstr>Proton-electron focusing (II)</vt:lpstr>
      <vt:lpstr>Optimal e-beam parameters (I)</vt:lpstr>
      <vt:lpstr>Optimal e-beam parameters (II)</vt:lpstr>
      <vt:lpstr>Optimal e-beam parameters (III)</vt:lpstr>
      <vt:lpstr>REC lattice example</vt:lpstr>
      <vt:lpstr>Currently achieved parameters</vt:lpstr>
      <vt:lpstr>Possibilities</vt:lpstr>
      <vt:lpstr>A slide on lattice features (H-func, wigglers etc.)</vt:lpstr>
      <vt:lpstr>Wigglers’ back-up slides…</vt:lpstr>
      <vt:lpstr>Injection in Ring Cooler, concept</vt:lpstr>
      <vt:lpstr>Ring cooler hadron beam optics </vt:lpstr>
      <vt:lpstr>Integration of Precooler with Ring Cooler</vt:lpstr>
      <vt:lpstr>Total cooling rate (special case)</vt:lpstr>
      <vt:lpstr>Redistribution (special case)</vt:lpstr>
      <vt:lpstr>BBS rate</vt:lpstr>
      <vt:lpstr>Radiation damping</vt:lpstr>
      <vt:lpstr>Natural wiggler-driven energy spread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Seletskiy, Sergei</dc:creator>
  <cp:keywords/>
  <dc:description/>
  <cp:lastModifiedBy>Seletskiy, Sergei</cp:lastModifiedBy>
  <cp:revision>31</cp:revision>
  <dcterms:created xsi:type="dcterms:W3CDTF">2023-11-30T19:29:54Z</dcterms:created>
  <dcterms:modified xsi:type="dcterms:W3CDTF">2023-12-06T22:18:11Z</dcterms:modified>
  <cp:category/>
</cp:coreProperties>
</file>