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3"/>
  </p:notesMasterIdLst>
  <p:sldIdLst>
    <p:sldId id="256" r:id="rId5"/>
    <p:sldId id="5692" r:id="rId6"/>
    <p:sldId id="5696" r:id="rId7"/>
    <p:sldId id="5697" r:id="rId8"/>
    <p:sldId id="5699" r:id="rId9"/>
    <p:sldId id="5694" r:id="rId10"/>
    <p:sldId id="5698" r:id="rId11"/>
    <p:sldId id="268" r:id="rId12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300"/>
    <a:srgbClr val="FF40FF"/>
    <a:srgbClr val="9437FF"/>
    <a:srgbClr val="0432FF"/>
    <a:srgbClr val="30519D"/>
    <a:srgbClr val="2440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647" autoAdjust="0"/>
    <p:restoredTop sz="93447" autoAdjust="0"/>
  </p:normalViewPr>
  <p:slideViewPr>
    <p:cSldViewPr snapToGrid="0">
      <p:cViewPr varScale="1">
        <p:scale>
          <a:sx n="86" d="100"/>
          <a:sy n="86" d="100"/>
        </p:scale>
        <p:origin x="1766" y="91"/>
      </p:cViewPr>
      <p:guideLst>
        <p:guide orient="horz" pos="20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2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ECFAD0DF-F63F-4951-88B8-7E7D2CB1BA02}" type="datetimeFigureOut">
              <a:rPr lang="en-US" smtClean="0"/>
              <a:t>11/2/2023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58010FB5-4D6F-42F5-A809-7A1093A9D7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142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6185" y="2790092"/>
            <a:ext cx="4741984" cy="1774948"/>
          </a:xfrm>
        </p:spPr>
        <p:txBody>
          <a:bodyPr anchor="b">
            <a:normAutofit/>
          </a:bodyPr>
          <a:lstStyle>
            <a:lvl1pPr algn="r">
              <a:defRPr sz="4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6185" y="4642339"/>
            <a:ext cx="4741984" cy="580292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7212" y="6439090"/>
            <a:ext cx="2057400" cy="365125"/>
          </a:xfrm>
        </p:spPr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03188" y="6445998"/>
            <a:ext cx="2057400" cy="365125"/>
          </a:xfrm>
        </p:spPr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21117" y="6440021"/>
            <a:ext cx="2057400" cy="365125"/>
          </a:xfrm>
        </p:spPr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03188" y="6445998"/>
            <a:ext cx="2057400" cy="365125"/>
          </a:xfrm>
        </p:spPr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03188" y="6440021"/>
            <a:ext cx="2057400" cy="365125"/>
          </a:xfrm>
        </p:spPr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7212" y="6445998"/>
            <a:ext cx="2057400" cy="365125"/>
          </a:xfrm>
        </p:spPr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48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212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6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0519D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245E5-B96D-4C8D-947E-45F782E416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4111" y="1828800"/>
            <a:ext cx="7089889" cy="1171254"/>
          </a:xfrm>
        </p:spPr>
        <p:txBody>
          <a:bodyPr>
            <a:normAutofit fontScale="90000"/>
          </a:bodyPr>
          <a:lstStyle/>
          <a:p>
            <a:r>
              <a:rPr lang="en-US" dirty="0"/>
              <a:t>Alternative tracker layout and what-if schedule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F1F55E-30EE-4C1A-8892-83A289C0D6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13094" y="3063240"/>
            <a:ext cx="5230906" cy="198056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effectLst/>
              <a:latin typeface="Arial"/>
              <a:cs typeface="Arial"/>
            </a:endParaRPr>
          </a:p>
          <a:p>
            <a:r>
              <a:rPr lang="en-US" dirty="0">
                <a:effectLst/>
              </a:rPr>
              <a:t>Elke </a:t>
            </a:r>
            <a:r>
              <a:rPr lang="en-US" dirty="0" err="1">
                <a:effectLst/>
              </a:rPr>
              <a:t>Aschenauer</a:t>
            </a:r>
            <a:endParaRPr lang="en-US" dirty="0">
              <a:effectLst/>
            </a:endParaRPr>
          </a:p>
          <a:p>
            <a:r>
              <a:rPr lang="en-US" dirty="0"/>
              <a:t>Rolf Ent</a:t>
            </a:r>
            <a:endParaRPr lang="en-US" dirty="0">
              <a:effectLst/>
            </a:endParaRPr>
          </a:p>
          <a:p>
            <a:r>
              <a:rPr lang="en-US" sz="1400" dirty="0"/>
              <a:t>November 2</a:t>
            </a:r>
            <a:r>
              <a:rPr lang="en-US" sz="1400" baseline="30000" dirty="0"/>
              <a:t>nd</a:t>
            </a:r>
            <a:r>
              <a:rPr lang="en-US" sz="1400" dirty="0"/>
              <a:t> </a:t>
            </a:r>
            <a:r>
              <a:rPr lang="en-US" sz="1400" dirty="0">
                <a:effectLst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3107237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3B1158-2B3C-6E4F-B91E-DF4C3869E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096"/>
            <a:ext cx="7886700" cy="467081"/>
          </a:xfrm>
        </p:spPr>
        <p:txBody>
          <a:bodyPr>
            <a:noAutofit/>
          </a:bodyPr>
          <a:lstStyle/>
          <a:p>
            <a:r>
              <a:rPr lang="en-US" sz="3600" dirty="0"/>
              <a:t>Current layout - Summary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686DD5-24F3-0C4D-8AAD-40C240601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2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7A3468-9E29-7A48-A113-A48E3D80C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753" y="668926"/>
            <a:ext cx="7417011" cy="39082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E057BB-C282-8049-BAFE-271FC4CCDE51}"/>
              </a:ext>
            </a:extLst>
          </p:cNvPr>
          <p:cNvSpPr txBox="1"/>
          <p:nvPr/>
        </p:nvSpPr>
        <p:spPr>
          <a:xfrm>
            <a:off x="0" y="4705564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00FF"/>
              </a:solidFill>
            </a:endParaRPr>
          </a:p>
          <a:p>
            <a:pPr marL="285750" indent="-285750">
              <a:buClr>
                <a:srgbClr val="0000FF"/>
              </a:buClr>
              <a:buFont typeface="Wingdings" pitchFamily="2" charset="2"/>
              <a:buChar char="§"/>
            </a:pPr>
            <a:r>
              <a:rPr lang="en-US" dirty="0">
                <a:sym typeface="Wingdings" pitchFamily="2" charset="2"/>
              </a:rPr>
              <a:t>L0, L1, L2 are ITS3</a:t>
            </a:r>
          </a:p>
          <a:p>
            <a:pPr marL="285750" indent="-285750">
              <a:buClr>
                <a:srgbClr val="0000FF"/>
              </a:buClr>
              <a:buFont typeface="Wingdings" pitchFamily="2" charset="2"/>
              <a:buChar char="§"/>
            </a:pPr>
            <a:r>
              <a:rPr lang="en-US" dirty="0">
                <a:sym typeface="Wingdings" pitchFamily="2" charset="2"/>
              </a:rPr>
              <a:t>L3, L4 are ITS3 Large-Area Sensor</a:t>
            </a:r>
          </a:p>
          <a:p>
            <a:pPr marL="285750" indent="-285750">
              <a:buClr>
                <a:srgbClr val="0000FF"/>
              </a:buClr>
              <a:buFont typeface="Wingdings" pitchFamily="2" charset="2"/>
              <a:buChar char="§"/>
            </a:pPr>
            <a:r>
              <a:rPr lang="en-US" dirty="0">
                <a:sym typeface="Wingdings" pitchFamily="2" charset="2"/>
              </a:rPr>
              <a:t>Two outer MPGD-barrel layers: inner is </a:t>
            </a:r>
            <a:r>
              <a:rPr lang="en-US" dirty="0" err="1">
                <a:sym typeface="Wingdings" pitchFamily="2" charset="2"/>
              </a:rPr>
              <a:t>MicroMegas</a:t>
            </a:r>
            <a:r>
              <a:rPr lang="en-US" dirty="0">
                <a:sym typeface="Wingdings" pitchFamily="2" charset="2"/>
              </a:rPr>
              <a:t>-based, outer is GEM-</a:t>
            </a:r>
            <a:r>
              <a:rPr lang="en-US" dirty="0" err="1">
                <a:sym typeface="Wingdings" pitchFamily="2" charset="2"/>
              </a:rPr>
              <a:t>muRwell</a:t>
            </a:r>
            <a:r>
              <a:rPr lang="en-US" dirty="0">
                <a:sym typeface="Wingdings" pitchFamily="2" charset="2"/>
              </a:rPr>
              <a:t>-based</a:t>
            </a:r>
          </a:p>
          <a:p>
            <a:pPr marL="285750" indent="-285750">
              <a:buClr>
                <a:srgbClr val="0000FF"/>
              </a:buClr>
              <a:buFont typeface="Wingdings" pitchFamily="2" charset="2"/>
              <a:buChar char="§"/>
            </a:pPr>
            <a:r>
              <a:rPr lang="en-US" dirty="0">
                <a:sym typeface="Wingdings" pitchFamily="2" charset="2"/>
              </a:rPr>
              <a:t>5 LAS-based disks followed by 2 MPGD (GEM-based) disks on each side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C4A31D-8C62-4D06-AB7D-65BCCCE6D668}"/>
              </a:ext>
            </a:extLst>
          </p:cNvPr>
          <p:cNvSpPr txBox="1"/>
          <p:nvPr/>
        </p:nvSpPr>
        <p:spPr>
          <a:xfrm>
            <a:off x="7483115" y="102649"/>
            <a:ext cx="1097545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Reminder</a:t>
            </a:r>
          </a:p>
        </p:txBody>
      </p:sp>
    </p:spTree>
    <p:extLst>
      <p:ext uri="{BB962C8B-B14F-4D97-AF65-F5344CB8AC3E}">
        <p14:creationId xmlns:p14="http://schemas.microsoft.com/office/powerpoint/2010/main" val="569540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D61BD-49A7-834D-92FB-3021089E5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886700" cy="590371"/>
          </a:xfrm>
        </p:spPr>
        <p:txBody>
          <a:bodyPr>
            <a:normAutofit/>
          </a:bodyPr>
          <a:lstStyle/>
          <a:p>
            <a:r>
              <a:rPr lang="en-US" sz="3600" dirty="0"/>
              <a:t>Branchpoints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79FBA1-F6FD-6F4E-9792-74930C830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FEE542-34EB-EF42-AE97-FD4F844DE410}"/>
              </a:ext>
            </a:extLst>
          </p:cNvPr>
          <p:cNvSpPr txBox="1"/>
          <p:nvPr/>
        </p:nvSpPr>
        <p:spPr>
          <a:xfrm>
            <a:off x="300176" y="769188"/>
            <a:ext cx="8356144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0000FF"/>
              </a:buClr>
              <a:buFont typeface="+mj-lt"/>
              <a:buAutoNum type="arabicPeriod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ITS3 technology works with a timeline compatible with the EIC project but the LAS fork-off has a delay which makes timelines incompatible with EIC project timelines</a:t>
            </a:r>
          </a:p>
          <a:p>
            <a:pPr lvl="1">
              <a:spcAft>
                <a:spcPts val="600"/>
              </a:spcAft>
              <a:buClr>
                <a:srgbClr val="0000FF"/>
              </a:buClr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Mitigation (text from TIC meeting):</a:t>
            </a:r>
          </a:p>
          <a:p>
            <a:pPr marL="742950" lvl="1" indent="-285750">
              <a:spcAft>
                <a:spcPts val="600"/>
              </a:spcAft>
              <a:buClr>
                <a:srgbClr val="0000FF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disks in the Electron and Hadron Endcaps are replaced with MPGD disks derived from the disks of the outer MPGD tracker; nominally, this will then result in 7 (near-)identical MPGD disks on each side,</a:t>
            </a:r>
          </a:p>
          <a:p>
            <a:pPr marL="742950" lvl="1" indent="-285750">
              <a:spcAft>
                <a:spcPts val="600"/>
              </a:spcAft>
              <a:buClr>
                <a:srgbClr val="0000FF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two Outer Barrel layers are replaced with MPGD barrel layers derived from the outer MPGD tracker, specifically its innermost (curved,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μMegas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layer.</a:t>
            </a:r>
          </a:p>
          <a:p>
            <a:pPr marL="342900" indent="-342900">
              <a:spcAft>
                <a:spcPts val="600"/>
              </a:spcAft>
              <a:buClr>
                <a:srgbClr val="0000FF"/>
              </a:buClr>
              <a:buFont typeface="+mj-lt"/>
              <a:buAutoNum type="arabicPeriod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ITS3 technology for vertex and sagitta layers works but there is a delay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itchFamily="2" charset="2"/>
              </a:rPr>
              <a:t>which makes timelines incompatible with EIC project timelines</a:t>
            </a:r>
          </a:p>
          <a:p>
            <a:pPr lvl="1">
              <a:spcAft>
                <a:spcPts val="600"/>
              </a:spcAft>
              <a:buClr>
                <a:srgbClr val="0000FF"/>
              </a:buClr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  <a:sym typeface="Wingdings" pitchFamily="2" charset="2"/>
              </a:rPr>
              <a:t>Mitigation (text from TIC meeting):</a:t>
            </a:r>
          </a:p>
          <a:p>
            <a:pPr marL="742950" lvl="1" indent="-285750">
              <a:spcAft>
                <a:spcPts val="600"/>
              </a:spcAft>
              <a:buClr>
                <a:srgbClr val="0000FF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itchFamily="2" charset="2"/>
              </a:rPr>
              <a:t>The Inner Barrel is replaced with two or three layers based on the existing ITS2 sensor, as used in ALICE and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itchFamily="2" charset="2"/>
              </a:rPr>
              <a:t>sPHENIX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itchFamily="2" charset="2"/>
              </a:rPr>
              <a:t> without EIC-specific modifications,</a:t>
            </a:r>
          </a:p>
          <a:p>
            <a:pPr marL="742950" lvl="1" indent="-285750">
              <a:spcAft>
                <a:spcPts val="600"/>
              </a:spcAft>
              <a:buClr>
                <a:srgbClr val="0000FF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itchFamily="2" charset="2"/>
              </a:rPr>
              <a:t>The Outer Barrel and Endcaps are replaced with MPGD barrel and disks as in the first branch point.</a:t>
            </a:r>
          </a:p>
          <a:p>
            <a:pPr>
              <a:spcAft>
                <a:spcPts val="600"/>
              </a:spcAft>
              <a:buClr>
                <a:srgbClr val="0000FF"/>
              </a:buClr>
            </a:pP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2C4532-2102-4876-9067-1BEE393161ED}"/>
              </a:ext>
            </a:extLst>
          </p:cNvPr>
          <p:cNvSpPr txBox="1"/>
          <p:nvPr/>
        </p:nvSpPr>
        <p:spPr>
          <a:xfrm>
            <a:off x="7483115" y="102649"/>
            <a:ext cx="1097545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Reminder</a:t>
            </a:r>
          </a:p>
        </p:txBody>
      </p:sp>
    </p:spTree>
    <p:extLst>
      <p:ext uri="{BB962C8B-B14F-4D97-AF65-F5344CB8AC3E}">
        <p14:creationId xmlns:p14="http://schemas.microsoft.com/office/powerpoint/2010/main" val="3582606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D61BD-49A7-834D-92FB-3021089E5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886700" cy="590371"/>
          </a:xfrm>
        </p:spPr>
        <p:txBody>
          <a:bodyPr>
            <a:normAutofit/>
          </a:bodyPr>
          <a:lstStyle/>
          <a:p>
            <a:r>
              <a:rPr lang="en-US" sz="3600" dirty="0"/>
              <a:t>P6 Milestone Summary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79FBA1-F6FD-6F4E-9792-74930C830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FEE542-34EB-EF42-AE97-FD4F844DE410}"/>
              </a:ext>
            </a:extLst>
          </p:cNvPr>
          <p:cNvSpPr txBox="1"/>
          <p:nvPr/>
        </p:nvSpPr>
        <p:spPr>
          <a:xfrm>
            <a:off x="300176" y="769188"/>
            <a:ext cx="8760412" cy="5492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1800" b="1" kern="0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Tracking</a:t>
            </a:r>
          </a:p>
          <a:p>
            <a:pPr marL="0" marR="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eRD108 (MPGD)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FF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Complete beam test validation of cylindrical </a:t>
            </a:r>
            <a:r>
              <a:rPr lang="en-US" sz="1800" dirty="0" err="1">
                <a:solidFill>
                  <a:srgbClr val="FF660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1800" dirty="0" err="1">
                <a:solidFill>
                  <a:srgbClr val="FF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RWELL</a:t>
            </a:r>
            <a:r>
              <a:rPr lang="en-US" sz="1800" dirty="0">
                <a:solidFill>
                  <a:srgbClr val="FF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 prototype [September 2023]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FF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Complete validation of use of light-weight cylindrical Micromegas with 2D readout patterns as derived from the earlier used cylindrical technology [December 2024?]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eRD104 (Service Reduction)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FF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 powering scheme based on serial powering to mitigate service space needs of DC-DC scheme. [December 2023]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FF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Evaluate radiation tolerant FPGAs and high-speed fiber optic transmission option with beam test. Complete prototype multiplexing firmware. [December 2024]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eRD111 (Si Tracker)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FF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Report completed on barrel and disc cooling options, allowing cooling choice [December 2023]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FF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R&amp;D completed for stitching of sensors [September 2024]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eRD113 (Si Sensors/ITS3)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FF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End-of-R&amp;D Milestone: EIC vertex sensor quantification finalized [September 2026]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FF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(Note:  link in P6 to EIC large area sensor production start [February 2027])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Clr>
                <a:srgbClr val="0000FF"/>
              </a:buClr>
            </a:pP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D20E7A-9BAF-46CD-A026-B74FEA0E39F9}"/>
              </a:ext>
            </a:extLst>
          </p:cNvPr>
          <p:cNvSpPr txBox="1"/>
          <p:nvPr/>
        </p:nvSpPr>
        <p:spPr>
          <a:xfrm>
            <a:off x="7483115" y="102649"/>
            <a:ext cx="1097545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Reminder</a:t>
            </a:r>
          </a:p>
        </p:txBody>
      </p:sp>
    </p:spTree>
    <p:extLst>
      <p:ext uri="{BB962C8B-B14F-4D97-AF65-F5344CB8AC3E}">
        <p14:creationId xmlns:p14="http://schemas.microsoft.com/office/powerpoint/2010/main" val="2475886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3B1158-2B3C-6E4F-B91E-DF4C3869E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096"/>
            <a:ext cx="7886700" cy="467081"/>
          </a:xfrm>
        </p:spPr>
        <p:txBody>
          <a:bodyPr>
            <a:noAutofit/>
          </a:bodyPr>
          <a:lstStyle/>
          <a:p>
            <a:r>
              <a:rPr lang="en-US" sz="3600" dirty="0"/>
              <a:t>High Level Installation Schedule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686DD5-24F3-0C4D-8AAD-40C240601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9D7284BC-F142-6411-B6E5-38DAF46F1778}"/>
              </a:ext>
            </a:extLst>
          </p:cNvPr>
          <p:cNvSpPr/>
          <p:nvPr/>
        </p:nvSpPr>
        <p:spPr>
          <a:xfrm>
            <a:off x="213359" y="1469136"/>
            <a:ext cx="8936729" cy="481584"/>
          </a:xfrm>
          <a:prstGeom prst="rightArrow">
            <a:avLst/>
          </a:prstGeom>
          <a:gradFill flip="none" rotWithShape="1">
            <a:gsLst>
              <a:gs pos="0">
                <a:srgbClr val="0432FF"/>
              </a:gs>
              <a:gs pos="54000">
                <a:srgbClr val="0096FF"/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5DEA3E8-F38A-4418-3A17-1BBEAE1854F0}"/>
              </a:ext>
            </a:extLst>
          </p:cNvPr>
          <p:cNvCxnSpPr>
            <a:cxnSpLocks/>
          </p:cNvCxnSpPr>
          <p:nvPr/>
        </p:nvCxnSpPr>
        <p:spPr>
          <a:xfrm>
            <a:off x="636445" y="1260783"/>
            <a:ext cx="0" cy="616785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2E6052F-00DA-6711-2B58-E968F06BA73B}"/>
              </a:ext>
            </a:extLst>
          </p:cNvPr>
          <p:cNvSpPr txBox="1"/>
          <p:nvPr/>
        </p:nvSpPr>
        <p:spPr>
          <a:xfrm>
            <a:off x="274860" y="812677"/>
            <a:ext cx="73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CD-3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04/2025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A75B08B-4483-0932-AA4E-7F5065242335}"/>
              </a:ext>
            </a:extLst>
          </p:cNvPr>
          <p:cNvCxnSpPr>
            <a:cxnSpLocks/>
          </p:cNvCxnSpPr>
          <p:nvPr/>
        </p:nvCxnSpPr>
        <p:spPr>
          <a:xfrm>
            <a:off x="6632509" y="1275795"/>
            <a:ext cx="0" cy="1036320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C832FC4-AF16-5372-AA42-BBBE590DA4D7}"/>
              </a:ext>
            </a:extLst>
          </p:cNvPr>
          <p:cNvSpPr txBox="1"/>
          <p:nvPr/>
        </p:nvSpPr>
        <p:spPr>
          <a:xfrm>
            <a:off x="5988414" y="622000"/>
            <a:ext cx="12570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Milestone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PO_0305_0900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Apr. 2031</a:t>
            </a:r>
            <a:endParaRPr lang="en-US" sz="1200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3E7271F-1732-9922-978A-2280FA9B37BF}"/>
              </a:ext>
            </a:extLst>
          </p:cNvPr>
          <p:cNvCxnSpPr>
            <a:cxnSpLocks/>
          </p:cNvCxnSpPr>
          <p:nvPr/>
        </p:nvCxnSpPr>
        <p:spPr>
          <a:xfrm>
            <a:off x="7545958" y="1386963"/>
            <a:ext cx="0" cy="762819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3AF6B30-0ADE-70B4-9BB9-58E21B25E502}"/>
              </a:ext>
            </a:extLst>
          </p:cNvPr>
          <p:cNvSpPr txBox="1"/>
          <p:nvPr/>
        </p:nvSpPr>
        <p:spPr>
          <a:xfrm>
            <a:off x="7087338" y="925297"/>
            <a:ext cx="917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early CD-4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09/2032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3073FE9-D77B-7DBE-492B-8D9CCBBA555F}"/>
              </a:ext>
            </a:extLst>
          </p:cNvPr>
          <p:cNvCxnSpPr>
            <a:cxnSpLocks/>
          </p:cNvCxnSpPr>
          <p:nvPr/>
        </p:nvCxnSpPr>
        <p:spPr>
          <a:xfrm>
            <a:off x="8721535" y="1272975"/>
            <a:ext cx="0" cy="1036320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98D5870-9390-3376-F838-BCCC10E623D2}"/>
              </a:ext>
            </a:extLst>
          </p:cNvPr>
          <p:cNvSpPr txBox="1"/>
          <p:nvPr/>
        </p:nvSpPr>
        <p:spPr>
          <a:xfrm>
            <a:off x="8359952" y="812677"/>
            <a:ext cx="73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CD-4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09/2034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3AECFB-A166-558C-43D5-E360581EB277}"/>
              </a:ext>
            </a:extLst>
          </p:cNvPr>
          <p:cNvSpPr txBox="1"/>
          <p:nvPr/>
        </p:nvSpPr>
        <p:spPr>
          <a:xfrm>
            <a:off x="6144927" y="2242206"/>
            <a:ext cx="12141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Detector Assembled and Ready for Cosmic Data Taking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0BC51C-10FA-7BEB-E3B5-6D74EFD9ACF8}"/>
              </a:ext>
            </a:extLst>
          </p:cNvPr>
          <p:cNvSpPr txBox="1"/>
          <p:nvPr/>
        </p:nvSpPr>
        <p:spPr>
          <a:xfrm>
            <a:off x="8324685" y="2316184"/>
            <a:ext cx="8082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Start of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Operations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&amp;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Science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4FB0004-FE81-14C1-CCB2-44BF97C5CD09}"/>
              </a:ext>
            </a:extLst>
          </p:cNvPr>
          <p:cNvCxnSpPr>
            <a:cxnSpLocks/>
          </p:cNvCxnSpPr>
          <p:nvPr/>
        </p:nvCxnSpPr>
        <p:spPr>
          <a:xfrm>
            <a:off x="721648" y="1969671"/>
            <a:ext cx="2094704" cy="0"/>
          </a:xfrm>
          <a:prstGeom prst="straightConnector1">
            <a:avLst/>
          </a:prstGeom>
          <a:ln w="19050">
            <a:solidFill>
              <a:srgbClr val="FF40FF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A920365-9E4E-E10C-5AE2-0118DEEF71C7}"/>
              </a:ext>
            </a:extLst>
          </p:cNvPr>
          <p:cNvSpPr txBox="1"/>
          <p:nvPr/>
        </p:nvSpPr>
        <p:spPr>
          <a:xfrm>
            <a:off x="1206622" y="2016220"/>
            <a:ext cx="9765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4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Construction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CE267C7-FB40-8030-B5D9-32ED20EF0047}"/>
              </a:ext>
            </a:extLst>
          </p:cNvPr>
          <p:cNvCxnSpPr>
            <a:cxnSpLocks/>
            <a:stCxn id="20" idx="2"/>
          </p:cNvCxnSpPr>
          <p:nvPr/>
        </p:nvCxnSpPr>
        <p:spPr>
          <a:xfrm flipH="1">
            <a:off x="2846894" y="850023"/>
            <a:ext cx="7816" cy="1492572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2AA4440-232B-6DD8-4991-88E636EDBB97}"/>
              </a:ext>
            </a:extLst>
          </p:cNvPr>
          <p:cNvSpPr txBox="1"/>
          <p:nvPr/>
        </p:nvSpPr>
        <p:spPr>
          <a:xfrm>
            <a:off x="2450592" y="573024"/>
            <a:ext cx="8082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Oct 2028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7951347-8E28-015E-C5B5-FC2793D29C88}"/>
              </a:ext>
            </a:extLst>
          </p:cNvPr>
          <p:cNvSpPr txBox="1"/>
          <p:nvPr/>
        </p:nvSpPr>
        <p:spPr>
          <a:xfrm>
            <a:off x="2206752" y="2258080"/>
            <a:ext cx="1289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IR-6 ready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installation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0A8BEA9-3B58-CA85-728E-E9D888A0346C}"/>
              </a:ext>
            </a:extLst>
          </p:cNvPr>
          <p:cNvCxnSpPr>
            <a:cxnSpLocks/>
            <a:stCxn id="27" idx="1"/>
          </p:cNvCxnSpPr>
          <p:nvPr/>
        </p:nvCxnSpPr>
        <p:spPr>
          <a:xfrm>
            <a:off x="3413760" y="979748"/>
            <a:ext cx="12253" cy="1801552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C9A41DB-B906-C5CC-0B2C-3DC7321289BD}"/>
              </a:ext>
            </a:extLst>
          </p:cNvPr>
          <p:cNvSpPr txBox="1"/>
          <p:nvPr/>
        </p:nvSpPr>
        <p:spPr>
          <a:xfrm>
            <a:off x="3054096" y="688848"/>
            <a:ext cx="8146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Jan 2029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EFEFA82-F2AB-F7DC-58B9-BD4DD3E5F1C5}"/>
              </a:ext>
            </a:extLst>
          </p:cNvPr>
          <p:cNvSpPr txBox="1"/>
          <p:nvPr/>
        </p:nvSpPr>
        <p:spPr>
          <a:xfrm>
            <a:off x="2807760" y="2800624"/>
            <a:ext cx="105028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lower half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barrel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Hcal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installed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Solenoid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delivered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81762C8-6AE5-F7E6-A0FC-88CAEAC914AF}"/>
              </a:ext>
            </a:extLst>
          </p:cNvPr>
          <p:cNvCxnSpPr>
            <a:cxnSpLocks/>
          </p:cNvCxnSpPr>
          <p:nvPr/>
        </p:nvCxnSpPr>
        <p:spPr>
          <a:xfrm>
            <a:off x="3810061" y="1060704"/>
            <a:ext cx="0" cy="3560064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49A6296-6867-4296-1FCA-A434ABBA419C}"/>
              </a:ext>
            </a:extLst>
          </p:cNvPr>
          <p:cNvSpPr txBox="1"/>
          <p:nvPr/>
        </p:nvSpPr>
        <p:spPr>
          <a:xfrm>
            <a:off x="3028811" y="4562368"/>
            <a:ext cx="144943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Barrel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Hcal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&amp; Solenoid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installed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followed by low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power test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3FF2672-955A-830E-DDEB-F7FD2254E936}"/>
              </a:ext>
            </a:extLst>
          </p:cNvPr>
          <p:cNvSpPr txBox="1"/>
          <p:nvPr/>
        </p:nvSpPr>
        <p:spPr>
          <a:xfrm>
            <a:off x="3413760" y="841248"/>
            <a:ext cx="873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April 2029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4C21C70-C126-51A4-0252-9B20C75E8361}"/>
              </a:ext>
            </a:extLst>
          </p:cNvPr>
          <p:cNvCxnSpPr>
            <a:cxnSpLocks/>
          </p:cNvCxnSpPr>
          <p:nvPr/>
        </p:nvCxnSpPr>
        <p:spPr>
          <a:xfrm>
            <a:off x="4498909" y="1213104"/>
            <a:ext cx="0" cy="1568196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A3B30092-569A-9E3E-82F7-349ECC557EF1}"/>
              </a:ext>
            </a:extLst>
          </p:cNvPr>
          <p:cNvSpPr txBox="1"/>
          <p:nvPr/>
        </p:nvSpPr>
        <p:spPr>
          <a:xfrm>
            <a:off x="3837470" y="2781300"/>
            <a:ext cx="1380506" cy="95410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Endcap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HCals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completed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Solenoid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Field mapping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0DE3BBE-5133-B00A-6F22-A4897DFC6A18}"/>
              </a:ext>
            </a:extLst>
          </p:cNvPr>
          <p:cNvSpPr txBox="1"/>
          <p:nvPr/>
        </p:nvSpPr>
        <p:spPr>
          <a:xfrm>
            <a:off x="4102608" y="932688"/>
            <a:ext cx="8402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Dec 2029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4A080DB-3601-CB69-1965-4652BE0C4516}"/>
              </a:ext>
            </a:extLst>
          </p:cNvPr>
          <p:cNvCxnSpPr>
            <a:cxnSpLocks/>
          </p:cNvCxnSpPr>
          <p:nvPr/>
        </p:nvCxnSpPr>
        <p:spPr>
          <a:xfrm>
            <a:off x="5138989" y="1377696"/>
            <a:ext cx="0" cy="3328416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0CDD5E4C-D8C1-CF85-2C31-76493ADBA0D2}"/>
              </a:ext>
            </a:extLst>
          </p:cNvPr>
          <p:cNvSpPr txBox="1"/>
          <p:nvPr/>
        </p:nvSpPr>
        <p:spPr>
          <a:xfrm>
            <a:off x="3925829" y="3713988"/>
            <a:ext cx="128913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Barrel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Ecal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ready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installation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A8F47CF-097A-D16C-6ED0-5DC2021E7330}"/>
              </a:ext>
            </a:extLst>
          </p:cNvPr>
          <p:cNvSpPr txBox="1"/>
          <p:nvPr/>
        </p:nvSpPr>
        <p:spPr>
          <a:xfrm>
            <a:off x="4632960" y="1085088"/>
            <a:ext cx="899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June 2030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E24DAD4-EA1A-64E7-43A0-80432E86FF85}"/>
              </a:ext>
            </a:extLst>
          </p:cNvPr>
          <p:cNvSpPr txBox="1"/>
          <p:nvPr/>
        </p:nvSpPr>
        <p:spPr>
          <a:xfrm>
            <a:off x="4425696" y="4608576"/>
            <a:ext cx="15279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Barrel Detectors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installed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ECal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DIRC,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ToF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Trackers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99B3691-262F-8A4E-E2A3-8CCD5B107F35}"/>
              </a:ext>
            </a:extLst>
          </p:cNvPr>
          <p:cNvCxnSpPr>
            <a:cxnSpLocks/>
          </p:cNvCxnSpPr>
          <p:nvPr/>
        </p:nvCxnSpPr>
        <p:spPr>
          <a:xfrm>
            <a:off x="5705917" y="1456944"/>
            <a:ext cx="0" cy="1615440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589DE49E-3526-2646-B765-F59DC4ABEB16}"/>
              </a:ext>
            </a:extLst>
          </p:cNvPr>
          <p:cNvSpPr txBox="1"/>
          <p:nvPr/>
        </p:nvSpPr>
        <p:spPr>
          <a:xfrm>
            <a:off x="5199888" y="1249680"/>
            <a:ext cx="8082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Oct 2030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8CD64E1-16DB-2B4C-4416-7FC649B0E8C5}"/>
              </a:ext>
            </a:extLst>
          </p:cNvPr>
          <p:cNvSpPr txBox="1"/>
          <p:nvPr/>
        </p:nvSpPr>
        <p:spPr>
          <a:xfrm>
            <a:off x="5049536" y="3041904"/>
            <a:ext cx="151169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Hadron Endcap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Detectors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installed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Trackers,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dRICH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ECal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5AE4F0C-1914-9CF8-C0CD-F3C22289CB75}"/>
              </a:ext>
            </a:extLst>
          </p:cNvPr>
          <p:cNvCxnSpPr>
            <a:cxnSpLocks/>
          </p:cNvCxnSpPr>
          <p:nvPr/>
        </p:nvCxnSpPr>
        <p:spPr>
          <a:xfrm>
            <a:off x="6297229" y="1548384"/>
            <a:ext cx="0" cy="2913888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49CE4970-AE80-524D-492B-E4C20E8F84E2}"/>
              </a:ext>
            </a:extLst>
          </p:cNvPr>
          <p:cNvSpPr txBox="1"/>
          <p:nvPr/>
        </p:nvSpPr>
        <p:spPr>
          <a:xfrm>
            <a:off x="5791200" y="1341120"/>
            <a:ext cx="8146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Jan 2031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88A10AF-B372-7539-2404-82F2025D5210}"/>
              </a:ext>
            </a:extLst>
          </p:cNvPr>
          <p:cNvSpPr txBox="1"/>
          <p:nvPr/>
        </p:nvSpPr>
        <p:spPr>
          <a:xfrm>
            <a:off x="5921264" y="4450080"/>
            <a:ext cx="151169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Lepton Endcap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Detectors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installed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Trackers,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bRICH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ECal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28C7552-05FB-FD30-7B49-38C4A454A9EC}"/>
              </a:ext>
            </a:extLst>
          </p:cNvPr>
          <p:cNvSpPr/>
          <p:nvPr/>
        </p:nvSpPr>
        <p:spPr>
          <a:xfrm>
            <a:off x="293509" y="3123780"/>
            <a:ext cx="414528" cy="219456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647AB75-C27D-7821-3842-DA73218BA36D}"/>
              </a:ext>
            </a:extLst>
          </p:cNvPr>
          <p:cNvSpPr txBox="1"/>
          <p:nvPr/>
        </p:nvSpPr>
        <p:spPr>
          <a:xfrm>
            <a:off x="682637" y="3050628"/>
            <a:ext cx="19351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done in beam position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55848AC-E03D-960D-53F8-6712EAE37173}"/>
              </a:ext>
            </a:extLst>
          </p:cNvPr>
          <p:cNvSpPr/>
          <p:nvPr/>
        </p:nvSpPr>
        <p:spPr>
          <a:xfrm>
            <a:off x="280555" y="3513162"/>
            <a:ext cx="414528" cy="219456"/>
          </a:xfrm>
          <a:prstGeom prst="rect">
            <a:avLst/>
          </a:prstGeom>
          <a:solidFill>
            <a:schemeClr val="tx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E23AF01-534F-7CEF-0F95-9D010117CB59}"/>
              </a:ext>
            </a:extLst>
          </p:cNvPr>
          <p:cNvSpPr txBox="1"/>
          <p:nvPr/>
        </p:nvSpPr>
        <p:spPr>
          <a:xfrm>
            <a:off x="688733" y="3459060"/>
            <a:ext cx="1947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done in Assembly Hall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87F3319-2400-DA0B-791E-6DBDA5398B36}"/>
              </a:ext>
            </a:extLst>
          </p:cNvPr>
          <p:cNvSpPr txBox="1"/>
          <p:nvPr/>
        </p:nvSpPr>
        <p:spPr>
          <a:xfrm>
            <a:off x="7086533" y="2232427"/>
            <a:ext cx="9012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Early start of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Operations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&amp;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Science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E90CF14-3A23-4CE6-C182-F7E3C8889383}"/>
              </a:ext>
            </a:extLst>
          </p:cNvPr>
          <p:cNvCxnSpPr/>
          <p:nvPr/>
        </p:nvCxnSpPr>
        <p:spPr>
          <a:xfrm>
            <a:off x="6632509" y="1950720"/>
            <a:ext cx="913449" cy="0"/>
          </a:xfrm>
          <a:prstGeom prst="straightConnector1">
            <a:avLst/>
          </a:prstGeom>
          <a:ln w="127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ACAD75E1-3A46-8C83-9769-6CBB7146A67E}"/>
              </a:ext>
            </a:extLst>
          </p:cNvPr>
          <p:cNvCxnSpPr>
            <a:cxnSpLocks/>
          </p:cNvCxnSpPr>
          <p:nvPr/>
        </p:nvCxnSpPr>
        <p:spPr>
          <a:xfrm flipH="1" flipV="1">
            <a:off x="7559492" y="1949123"/>
            <a:ext cx="1162043" cy="1597"/>
          </a:xfrm>
          <a:prstGeom prst="straightConnector1">
            <a:avLst/>
          </a:prstGeom>
          <a:ln w="12700">
            <a:solidFill>
              <a:srgbClr val="FF0000"/>
            </a:solidFill>
            <a:prstDash val="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DEFD96DA-06DB-387B-A867-B7A10C8E000A}"/>
              </a:ext>
            </a:extLst>
          </p:cNvPr>
          <p:cNvSpPr txBox="1"/>
          <p:nvPr/>
        </p:nvSpPr>
        <p:spPr>
          <a:xfrm>
            <a:off x="6712072" y="1941584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Pre-OPS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2F435C5-B52D-42DE-5F89-530C57BA99B6}"/>
              </a:ext>
            </a:extLst>
          </p:cNvPr>
          <p:cNvSpPr txBox="1"/>
          <p:nvPr/>
        </p:nvSpPr>
        <p:spPr>
          <a:xfrm>
            <a:off x="913791" y="5657671"/>
            <a:ext cx="79629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6FF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96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Take Away: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6FF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Solenoid and Barrel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HCal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need to be ready by Jan 2029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6FF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 other subdetectors need to be ready between 06/29 to 06/30 depending on their location in the detector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0B0BE332-559B-FD28-430C-A5472BA2CB47}"/>
              </a:ext>
            </a:extLst>
          </p:cNvPr>
          <p:cNvPicPr/>
          <p:nvPr/>
        </p:nvPicPr>
        <p:blipFill>
          <a:blip r:embed="rId2"/>
          <a:srcRect/>
          <a:stretch/>
        </p:blipFill>
        <p:spPr>
          <a:xfrm>
            <a:off x="7447525" y="5205311"/>
            <a:ext cx="1660576" cy="940993"/>
          </a:xfrm>
          <a:prstGeom prst="rect">
            <a:avLst/>
          </a:prstGeom>
        </p:spPr>
      </p:pic>
      <p:sp>
        <p:nvSpPr>
          <p:cNvPr id="49" name="Curved Right Arrow 43">
            <a:extLst>
              <a:ext uri="{FF2B5EF4-FFF2-40B4-BE49-F238E27FC236}">
                <a16:creationId xmlns:a16="http://schemas.microsoft.com/office/drawing/2014/main" id="{2C98F18A-7EF6-8A6C-23DA-3AA3291821AC}"/>
              </a:ext>
            </a:extLst>
          </p:cNvPr>
          <p:cNvSpPr/>
          <p:nvPr/>
        </p:nvSpPr>
        <p:spPr bwMode="auto">
          <a:xfrm>
            <a:off x="451158" y="5569761"/>
            <a:ext cx="513333" cy="348583"/>
          </a:xfrm>
          <a:prstGeom prst="curvedRightArrow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FFFFF"/>
              </a:gs>
              <a:gs pos="50000">
                <a:srgbClr val="0096FF"/>
              </a:gs>
            </a:gsLst>
            <a:lin ang="0" scaled="1"/>
            <a:tileRect/>
          </a:gra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E32080A-7A78-463C-A573-BF6F47A852F2}"/>
              </a:ext>
            </a:extLst>
          </p:cNvPr>
          <p:cNvSpPr txBox="1"/>
          <p:nvPr/>
        </p:nvSpPr>
        <p:spPr>
          <a:xfrm>
            <a:off x="7483115" y="102649"/>
            <a:ext cx="1097545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Reminder</a:t>
            </a:r>
          </a:p>
        </p:txBody>
      </p:sp>
    </p:spTree>
    <p:extLst>
      <p:ext uri="{BB962C8B-B14F-4D97-AF65-F5344CB8AC3E}">
        <p14:creationId xmlns:p14="http://schemas.microsoft.com/office/powerpoint/2010/main" val="1228016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3B1158-2B3C-6E4F-B91E-DF4C3869E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096"/>
            <a:ext cx="9144000" cy="467081"/>
          </a:xfrm>
        </p:spPr>
        <p:txBody>
          <a:bodyPr>
            <a:noAutofit/>
          </a:bodyPr>
          <a:lstStyle/>
          <a:p>
            <a:r>
              <a:rPr lang="en-US" sz="3600" dirty="0"/>
              <a:t>Alternate What-If Tracking Layout - DRAFT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686DD5-24F3-0C4D-8AAD-40C240601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017421-BD69-4367-3350-B6DE2A8A7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0120" y="1870380"/>
            <a:ext cx="4837678" cy="38717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4601B11-A889-3FBB-2DDE-DB0A59DE2A3F}"/>
              </a:ext>
            </a:extLst>
          </p:cNvPr>
          <p:cNvSpPr txBox="1"/>
          <p:nvPr/>
        </p:nvSpPr>
        <p:spPr>
          <a:xfrm>
            <a:off x="289560" y="1696720"/>
            <a:ext cx="238759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[2] Replaced by two or three layers based on the existing ITS2 sensor, as used in ALICE and </a:t>
            </a:r>
            <a:r>
              <a:rPr lang="en-US" sz="1400" i="1" dirty="0" err="1"/>
              <a:t>sPHENIX</a:t>
            </a:r>
            <a:r>
              <a:rPr lang="en-US" sz="1400" i="1" dirty="0"/>
              <a:t> without EIC-specific modifications.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1E9852-290A-0F6E-BD68-CB153DCF7D5B}"/>
              </a:ext>
            </a:extLst>
          </p:cNvPr>
          <p:cNvSpPr txBox="1"/>
          <p:nvPr/>
        </p:nvSpPr>
        <p:spPr>
          <a:xfrm>
            <a:off x="6901588" y="1696719"/>
            <a:ext cx="2057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[1] Replaced with MPGD barrel layers derived from the outer MPGD tracker, specifically its innermost (curved, </a:t>
            </a:r>
            <a:r>
              <a:rPr lang="en-US" sz="1400" i="1" dirty="0" err="1"/>
              <a:t>μMegas</a:t>
            </a:r>
            <a:r>
              <a:rPr lang="en-US" sz="1400" i="1" dirty="0"/>
              <a:t>) layer.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8883C4-1C1B-65B9-9871-870114010120}"/>
              </a:ext>
            </a:extLst>
          </p:cNvPr>
          <p:cNvSpPr txBox="1"/>
          <p:nvPr/>
        </p:nvSpPr>
        <p:spPr>
          <a:xfrm>
            <a:off x="2616199" y="5692438"/>
            <a:ext cx="42244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[1] Replaced with MPGD disks derived from the disks of the outer MPGD tracker; nominally, this will then result in (up to) 7 (near-)identical MPGD disks on each side.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0D4F3A-267C-F71E-D341-8EEA8AD0149C}"/>
              </a:ext>
            </a:extLst>
          </p:cNvPr>
          <p:cNvSpPr txBox="1"/>
          <p:nvPr/>
        </p:nvSpPr>
        <p:spPr>
          <a:xfrm>
            <a:off x="263445" y="600300"/>
            <a:ext cx="8771028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/>
              <a:t>First branch point (“what-if scenario” [1]): ITS3 technology works with a timeline compatible with the EIC project timelines, but the EIC-LAS (“fork”) incurs delays that make its timeline incompatible with the EIC project timelines.</a:t>
            </a:r>
          </a:p>
          <a:p>
            <a:pPr>
              <a:spcAft>
                <a:spcPts val="600"/>
              </a:spcAft>
            </a:pPr>
            <a:r>
              <a:rPr lang="en-US" sz="1400" b="1" dirty="0"/>
              <a:t>Second branch point (“what-if scenario” [2]): ITS3 technology works but delays are incurred that make its timeline in </a:t>
            </a:r>
            <a:r>
              <a:rPr lang="en-US" sz="1400" b="1" dirty="0" err="1"/>
              <a:t>ePIC</a:t>
            </a:r>
            <a:r>
              <a:rPr lang="en-US" sz="1400" b="1" dirty="0"/>
              <a:t> incompatible with the EIC project timelines</a:t>
            </a:r>
          </a:p>
        </p:txBody>
      </p:sp>
    </p:spTree>
    <p:extLst>
      <p:ext uri="{BB962C8B-B14F-4D97-AF65-F5344CB8AC3E}">
        <p14:creationId xmlns:p14="http://schemas.microsoft.com/office/powerpoint/2010/main" val="353147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3B1158-2B3C-6E4F-B91E-DF4C3869E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096"/>
            <a:ext cx="9132920" cy="467081"/>
          </a:xfrm>
        </p:spPr>
        <p:txBody>
          <a:bodyPr>
            <a:noAutofit/>
          </a:bodyPr>
          <a:lstStyle/>
          <a:p>
            <a:r>
              <a:rPr lang="en-US" sz="3200" dirty="0"/>
              <a:t>Alternate What-If Tracking Schedule - DRAFT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686DD5-24F3-0C4D-8AAD-40C240601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7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0D4F3A-267C-F71E-D341-8EEA8AD0149C}"/>
              </a:ext>
            </a:extLst>
          </p:cNvPr>
          <p:cNvSpPr txBox="1"/>
          <p:nvPr/>
        </p:nvSpPr>
        <p:spPr>
          <a:xfrm>
            <a:off x="247446" y="546519"/>
            <a:ext cx="8771028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/>
              <a:t>First branch point (“what-if scenario” [1]): ITS3 technology works with a timeline compatible with the EIC project timelines, but the EIC-LAS (“fork”) incurs delays that make its timeline incompatible with the EIC project timelines.</a:t>
            </a:r>
          </a:p>
          <a:p>
            <a:pPr>
              <a:spcAft>
                <a:spcPts val="600"/>
              </a:spcAft>
            </a:pPr>
            <a:r>
              <a:rPr lang="en-US" sz="1400" b="1" dirty="0"/>
              <a:t>Second branch point (“what-if scenario” [2]): ITS3 technology works but delays are incurred that make its timeline in </a:t>
            </a:r>
            <a:r>
              <a:rPr lang="en-US" sz="1400" b="1" dirty="0" err="1"/>
              <a:t>ePIC</a:t>
            </a:r>
            <a:r>
              <a:rPr lang="en-US" sz="1400" b="1" dirty="0"/>
              <a:t> incompatible with the EIC project timelines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8B0421-47C7-95C7-2D30-260001D301B2}"/>
              </a:ext>
            </a:extLst>
          </p:cNvPr>
          <p:cNvSpPr txBox="1"/>
          <p:nvPr/>
        </p:nvSpPr>
        <p:spPr>
          <a:xfrm>
            <a:off x="426128" y="1534729"/>
            <a:ext cx="8295407" cy="2593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400" dirty="0"/>
              <a:t>Some relevant dates:</a:t>
            </a:r>
          </a:p>
          <a:p>
            <a:pPr>
              <a:spcAft>
                <a:spcPts val="300"/>
              </a:spcAft>
            </a:pPr>
            <a:r>
              <a:rPr lang="en-US" sz="1400" dirty="0"/>
              <a:t>(P6 milestone)	EIC vertex sensor quantification finalized [September 2026]           </a:t>
            </a:r>
          </a:p>
          <a:p>
            <a:pPr>
              <a:spcAft>
                <a:spcPts val="300"/>
              </a:spcAft>
            </a:pPr>
            <a:r>
              <a:rPr lang="en-US" sz="1400" dirty="0"/>
              <a:t>(P6 milestone)	EIC large area sensor production start [February 2027]</a:t>
            </a:r>
          </a:p>
          <a:p>
            <a:pPr>
              <a:spcAft>
                <a:spcPts val="300"/>
              </a:spcAft>
            </a:pPr>
            <a:r>
              <a:rPr lang="en-US" sz="1400" dirty="0"/>
              <a:t>(P6 milestone)	Tracking detectors installed [June 2030]</a:t>
            </a:r>
          </a:p>
          <a:p>
            <a:pPr>
              <a:spcAft>
                <a:spcPts val="300"/>
              </a:spcAft>
            </a:pPr>
            <a:r>
              <a:rPr lang="en-US" sz="1400" dirty="0"/>
              <a:t>		(schedule float: ~12 months beyond Level-2 Milestone PO_0305_0900)</a:t>
            </a:r>
          </a:p>
          <a:p>
            <a:pPr>
              <a:spcAft>
                <a:spcPts val="300"/>
              </a:spcAft>
            </a:pPr>
            <a:r>
              <a:rPr lang="en-US" sz="1400" dirty="0"/>
              <a:t>(Tracking WG info)	Production of “what-if’ MPGD detectors (including readout): ~3 years -  </a:t>
            </a:r>
          </a:p>
          <a:p>
            <a:pPr>
              <a:spcAft>
                <a:spcPts val="300"/>
              </a:spcAft>
            </a:pPr>
            <a:r>
              <a:rPr lang="en-US" sz="1400" dirty="0"/>
              <a:t>		but will need to procure GEM foils and PCBs roughly a year ahead.</a:t>
            </a:r>
          </a:p>
          <a:p>
            <a:pPr lvl="1">
              <a:spcAft>
                <a:spcPts val="300"/>
              </a:spcAft>
            </a:pPr>
            <a:r>
              <a:rPr lang="en-US" sz="1400" b="1" dirty="0">
                <a:solidFill>
                  <a:srgbClr val="FF0000"/>
                </a:solidFill>
              </a:rPr>
              <a:t>First branch point: ~June 2026?</a:t>
            </a:r>
            <a:r>
              <a:rPr lang="en-US" sz="1400" dirty="0"/>
              <a:t> (4 years before June 2030)</a:t>
            </a:r>
            <a:endParaRPr lang="en-US" sz="1400" b="1" dirty="0">
              <a:solidFill>
                <a:srgbClr val="FF0000"/>
              </a:solidFill>
            </a:endParaRPr>
          </a:p>
          <a:p>
            <a:pPr lvl="1">
              <a:spcAft>
                <a:spcPts val="300"/>
              </a:spcAft>
            </a:pPr>
            <a:r>
              <a:rPr lang="en-US" sz="1400" b="1" dirty="0">
                <a:solidFill>
                  <a:srgbClr val="FF0000"/>
                </a:solidFill>
              </a:rPr>
              <a:t>Second branch point: ~September 2027?</a:t>
            </a:r>
            <a:r>
              <a:rPr lang="en-US" sz="1400" dirty="0"/>
              <a:t> (assumed ITS2 assembly ~ ITS3 time, and used one year float)</a:t>
            </a:r>
            <a:endParaRPr lang="en-US" sz="1400" b="1" dirty="0">
              <a:solidFill>
                <a:srgbClr val="FF0000"/>
              </a:solidFill>
            </a:endParaRPr>
          </a:p>
          <a:p>
            <a:pPr lvl="1">
              <a:spcAft>
                <a:spcPts val="300"/>
              </a:spcAft>
            </a:pPr>
            <a:r>
              <a:rPr lang="en-US" sz="1400" b="1" dirty="0">
                <a:solidFill>
                  <a:srgbClr val="FF0000"/>
                </a:solidFill>
              </a:rPr>
              <a:t>Still difficult to say, would need more info on how long it takes to do ITS2, Micromegas</a:t>
            </a:r>
            <a:endParaRPr lang="en-US" sz="1400" dirty="0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A65DE629-B133-45D8-5CC5-7290A4DF8D75}"/>
              </a:ext>
            </a:extLst>
          </p:cNvPr>
          <p:cNvSpPr/>
          <p:nvPr/>
        </p:nvSpPr>
        <p:spPr>
          <a:xfrm>
            <a:off x="213359" y="5011034"/>
            <a:ext cx="8936729" cy="481584"/>
          </a:xfrm>
          <a:prstGeom prst="rightArrow">
            <a:avLst/>
          </a:prstGeom>
          <a:gradFill flip="none" rotWithShape="1">
            <a:gsLst>
              <a:gs pos="0">
                <a:srgbClr val="0432FF"/>
              </a:gs>
              <a:gs pos="54000">
                <a:srgbClr val="0096FF"/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95EE28D-C2E0-65F3-F650-B6FC6029BA06}"/>
              </a:ext>
            </a:extLst>
          </p:cNvPr>
          <p:cNvCxnSpPr>
            <a:cxnSpLocks/>
          </p:cNvCxnSpPr>
          <p:nvPr/>
        </p:nvCxnSpPr>
        <p:spPr>
          <a:xfrm>
            <a:off x="636445" y="4802681"/>
            <a:ext cx="0" cy="616785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3DCAC6A-C763-F7A9-9707-81490382609D}"/>
              </a:ext>
            </a:extLst>
          </p:cNvPr>
          <p:cNvSpPr txBox="1"/>
          <p:nvPr/>
        </p:nvSpPr>
        <p:spPr>
          <a:xfrm>
            <a:off x="274860" y="4354575"/>
            <a:ext cx="73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CD-3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04/2025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96D6452-8C0E-4C99-3701-57AF0E12F86A}"/>
              </a:ext>
            </a:extLst>
          </p:cNvPr>
          <p:cNvCxnSpPr>
            <a:cxnSpLocks/>
          </p:cNvCxnSpPr>
          <p:nvPr/>
        </p:nvCxnSpPr>
        <p:spPr>
          <a:xfrm>
            <a:off x="6632509" y="4817693"/>
            <a:ext cx="0" cy="1036320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475584C-C06D-053F-760E-3691140CD1FD}"/>
              </a:ext>
            </a:extLst>
          </p:cNvPr>
          <p:cNvSpPr txBox="1"/>
          <p:nvPr/>
        </p:nvSpPr>
        <p:spPr>
          <a:xfrm>
            <a:off x="5988414" y="4163898"/>
            <a:ext cx="12570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Milestone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PO_0305_0900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Apr. 2031</a:t>
            </a:r>
            <a:endParaRPr lang="en-US" sz="1200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E434B4C-A395-E854-4E3F-35D41BA0B727}"/>
              </a:ext>
            </a:extLst>
          </p:cNvPr>
          <p:cNvCxnSpPr>
            <a:cxnSpLocks/>
          </p:cNvCxnSpPr>
          <p:nvPr/>
        </p:nvCxnSpPr>
        <p:spPr>
          <a:xfrm>
            <a:off x="7545958" y="4928861"/>
            <a:ext cx="0" cy="762819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6659950-205D-CD3E-3662-334D677BD2B0}"/>
              </a:ext>
            </a:extLst>
          </p:cNvPr>
          <p:cNvSpPr txBox="1"/>
          <p:nvPr/>
        </p:nvSpPr>
        <p:spPr>
          <a:xfrm>
            <a:off x="7087338" y="4467195"/>
            <a:ext cx="917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early CD-4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09/2032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B718506-8166-1B31-7A0C-016F9C2FA8C2}"/>
              </a:ext>
            </a:extLst>
          </p:cNvPr>
          <p:cNvCxnSpPr>
            <a:cxnSpLocks/>
          </p:cNvCxnSpPr>
          <p:nvPr/>
        </p:nvCxnSpPr>
        <p:spPr>
          <a:xfrm>
            <a:off x="8721535" y="4814873"/>
            <a:ext cx="0" cy="1036320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06DC9C5-6AEA-89E9-CEC7-C17F17B2A232}"/>
              </a:ext>
            </a:extLst>
          </p:cNvPr>
          <p:cNvSpPr txBox="1"/>
          <p:nvPr/>
        </p:nvSpPr>
        <p:spPr>
          <a:xfrm>
            <a:off x="8359952" y="4354575"/>
            <a:ext cx="73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CD-4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09/2034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77ED596-9922-2BF2-CAF8-D17C0A66D22D}"/>
              </a:ext>
            </a:extLst>
          </p:cNvPr>
          <p:cNvSpPr txBox="1"/>
          <p:nvPr/>
        </p:nvSpPr>
        <p:spPr>
          <a:xfrm>
            <a:off x="6144927" y="5784104"/>
            <a:ext cx="12141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Detector Assembled and Ready for Cosmic Data Taking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5EE2A4-8E9E-29BE-31F4-95E97A5FE0E6}"/>
              </a:ext>
            </a:extLst>
          </p:cNvPr>
          <p:cNvSpPr txBox="1"/>
          <p:nvPr/>
        </p:nvSpPr>
        <p:spPr>
          <a:xfrm>
            <a:off x="8324685" y="5858082"/>
            <a:ext cx="8082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Start of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Operations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&amp;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Science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29FDB7D-75F7-CA51-C2DA-068EEA94FF02}"/>
              </a:ext>
            </a:extLst>
          </p:cNvPr>
          <p:cNvCxnSpPr>
            <a:cxnSpLocks/>
          </p:cNvCxnSpPr>
          <p:nvPr/>
        </p:nvCxnSpPr>
        <p:spPr>
          <a:xfrm>
            <a:off x="721648" y="5511569"/>
            <a:ext cx="2094704" cy="0"/>
          </a:xfrm>
          <a:prstGeom prst="straightConnector1">
            <a:avLst/>
          </a:prstGeom>
          <a:ln w="19050">
            <a:solidFill>
              <a:srgbClr val="FF40FF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D5C4B7A-88C6-249D-BF1B-9731031534F6}"/>
              </a:ext>
            </a:extLst>
          </p:cNvPr>
          <p:cNvSpPr txBox="1"/>
          <p:nvPr/>
        </p:nvSpPr>
        <p:spPr>
          <a:xfrm>
            <a:off x="1206622" y="5558118"/>
            <a:ext cx="9765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4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Construction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CFBBDFF-08B2-5C59-8E56-6D4A258D478B}"/>
              </a:ext>
            </a:extLst>
          </p:cNvPr>
          <p:cNvCxnSpPr>
            <a:cxnSpLocks/>
            <a:stCxn id="24" idx="2"/>
          </p:cNvCxnSpPr>
          <p:nvPr/>
        </p:nvCxnSpPr>
        <p:spPr>
          <a:xfrm flipH="1">
            <a:off x="2846894" y="4391921"/>
            <a:ext cx="7816" cy="1492572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99F992C-2415-E36F-6C0E-5608E248F922}"/>
              </a:ext>
            </a:extLst>
          </p:cNvPr>
          <p:cNvSpPr txBox="1"/>
          <p:nvPr/>
        </p:nvSpPr>
        <p:spPr>
          <a:xfrm>
            <a:off x="2450592" y="4114922"/>
            <a:ext cx="8082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Oct 2028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7F0EE36-336E-8BD0-38F7-F734B8122169}"/>
              </a:ext>
            </a:extLst>
          </p:cNvPr>
          <p:cNvSpPr txBox="1"/>
          <p:nvPr/>
        </p:nvSpPr>
        <p:spPr>
          <a:xfrm>
            <a:off x="2206752" y="5799978"/>
            <a:ext cx="1289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IR-6 ready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installation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8FEAD9A-FC37-ABB2-C97C-5C1B778B6B1E}"/>
              </a:ext>
            </a:extLst>
          </p:cNvPr>
          <p:cNvCxnSpPr>
            <a:cxnSpLocks/>
            <a:stCxn id="28" idx="1"/>
          </p:cNvCxnSpPr>
          <p:nvPr/>
        </p:nvCxnSpPr>
        <p:spPr>
          <a:xfrm>
            <a:off x="3413760" y="4521646"/>
            <a:ext cx="12253" cy="1801552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A5831563-B19F-D16D-CCA9-1D2168FCF211}"/>
              </a:ext>
            </a:extLst>
          </p:cNvPr>
          <p:cNvSpPr txBox="1"/>
          <p:nvPr/>
        </p:nvSpPr>
        <p:spPr>
          <a:xfrm>
            <a:off x="3054096" y="4230746"/>
            <a:ext cx="8146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Jan 2029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EA4EC62-B733-9CAD-B0AC-CEBC652373E4}"/>
              </a:ext>
            </a:extLst>
          </p:cNvPr>
          <p:cNvSpPr txBox="1"/>
          <p:nvPr/>
        </p:nvSpPr>
        <p:spPr>
          <a:xfrm>
            <a:off x="3413760" y="4383146"/>
            <a:ext cx="873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April 2029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D5738B0-7192-E5F4-96BD-DA8D7C02E6E7}"/>
              </a:ext>
            </a:extLst>
          </p:cNvPr>
          <p:cNvCxnSpPr>
            <a:cxnSpLocks/>
          </p:cNvCxnSpPr>
          <p:nvPr/>
        </p:nvCxnSpPr>
        <p:spPr>
          <a:xfrm>
            <a:off x="4498909" y="4755002"/>
            <a:ext cx="0" cy="1568196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4B14066C-954C-14E2-8CB2-25CC63D4FF98}"/>
              </a:ext>
            </a:extLst>
          </p:cNvPr>
          <p:cNvSpPr txBox="1"/>
          <p:nvPr/>
        </p:nvSpPr>
        <p:spPr>
          <a:xfrm>
            <a:off x="4102608" y="4474586"/>
            <a:ext cx="8402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Dec 2029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B1EB4C2-AD89-4BAC-E31A-21FA6D08E580}"/>
              </a:ext>
            </a:extLst>
          </p:cNvPr>
          <p:cNvSpPr txBox="1"/>
          <p:nvPr/>
        </p:nvSpPr>
        <p:spPr>
          <a:xfrm>
            <a:off x="4632960" y="4626986"/>
            <a:ext cx="899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June 2030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5A98242-E577-6918-D7E1-B7365FE524AF}"/>
              </a:ext>
            </a:extLst>
          </p:cNvPr>
          <p:cNvSpPr txBox="1"/>
          <p:nvPr/>
        </p:nvSpPr>
        <p:spPr>
          <a:xfrm>
            <a:off x="5199888" y="4791578"/>
            <a:ext cx="8082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Oct 2030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14FF18C-A3A9-5023-913F-B9193F40B300}"/>
              </a:ext>
            </a:extLst>
          </p:cNvPr>
          <p:cNvSpPr txBox="1"/>
          <p:nvPr/>
        </p:nvSpPr>
        <p:spPr>
          <a:xfrm>
            <a:off x="5791200" y="4883018"/>
            <a:ext cx="8146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Jan 2031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352722F-0F78-CACC-855C-9DC5A5150498}"/>
              </a:ext>
            </a:extLst>
          </p:cNvPr>
          <p:cNvSpPr txBox="1"/>
          <p:nvPr/>
        </p:nvSpPr>
        <p:spPr>
          <a:xfrm>
            <a:off x="7086533" y="5774325"/>
            <a:ext cx="9012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Early start of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Operations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&amp;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Science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E35D6E4-6F28-787C-B433-FFD8B3523630}"/>
              </a:ext>
            </a:extLst>
          </p:cNvPr>
          <p:cNvCxnSpPr/>
          <p:nvPr/>
        </p:nvCxnSpPr>
        <p:spPr>
          <a:xfrm>
            <a:off x="6632509" y="5492618"/>
            <a:ext cx="913449" cy="0"/>
          </a:xfrm>
          <a:prstGeom prst="straightConnector1">
            <a:avLst/>
          </a:prstGeom>
          <a:ln w="127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D888E59-E4DA-B10F-9FD8-6C6F93A93E20}"/>
              </a:ext>
            </a:extLst>
          </p:cNvPr>
          <p:cNvCxnSpPr>
            <a:cxnSpLocks/>
          </p:cNvCxnSpPr>
          <p:nvPr/>
        </p:nvCxnSpPr>
        <p:spPr>
          <a:xfrm flipH="1" flipV="1">
            <a:off x="7559492" y="5491021"/>
            <a:ext cx="1162043" cy="1597"/>
          </a:xfrm>
          <a:prstGeom prst="straightConnector1">
            <a:avLst/>
          </a:prstGeom>
          <a:ln w="12700">
            <a:solidFill>
              <a:srgbClr val="FF0000"/>
            </a:solidFill>
            <a:prstDash val="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E652C759-B244-8109-B06B-8FB1E8C01D6F}"/>
              </a:ext>
            </a:extLst>
          </p:cNvPr>
          <p:cNvSpPr txBox="1"/>
          <p:nvPr/>
        </p:nvSpPr>
        <p:spPr>
          <a:xfrm>
            <a:off x="6712072" y="5483482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Pre-OPS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9998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08" y="2791630"/>
            <a:ext cx="9052560" cy="2637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64579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P-BNL-TJNAF March 11 Meeting DRAFTv3.pptx" id="{46AF6D6A-4294-4B22-94CD-AA52460A2916}" vid="{4162AC15-BCCC-4400-91DD-5CAEFA6AE1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23_ xmlns="ec2b3955-b7cd-48fd-80d5-fd3efbb6f44b" xsi:nil="true"/>
    <Presenter_x0028_s_x0029_ xmlns="ec2b3955-b7cd-48fd-80d5-fd3efbb6f44b">R. Ent / E. Aschenauer</Presenter_x0028_s_x0029_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DBEAD70EAE274A9CB120AA87B60764" ma:contentTypeVersion="8" ma:contentTypeDescription="Create a new document." ma:contentTypeScope="" ma:versionID="33a7afeecd0e21aeec922d0810b20a29">
  <xsd:schema xmlns:xsd="http://www.w3.org/2001/XMLSchema" xmlns:xs="http://www.w3.org/2001/XMLSchema" xmlns:p="http://schemas.microsoft.com/office/2006/metadata/properties" xmlns:ns2="ec2b3955-b7cd-48fd-80d5-fd3efbb6f44b" targetNamespace="http://schemas.microsoft.com/office/2006/metadata/properties" ma:root="true" ma:fieldsID="bdca1b9efceb95fc3541d3a5727325f3" ns2:_="">
    <xsd:import namespace="ec2b3955-b7cd-48fd-80d5-fd3efbb6f44b"/>
    <xsd:element name="properties">
      <xsd:complexType>
        <xsd:sequence>
          <xsd:element name="documentManagement">
            <xsd:complexType>
              <xsd:all>
                <xsd:element ref="ns2:_x0023_" minOccurs="0"/>
                <xsd:element ref="ns2:Presenter_x0028_s_x0029_" minOccurs="0"/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2b3955-b7cd-48fd-80d5-fd3efbb6f44b" elementFormDefault="qualified">
    <xsd:import namespace="http://schemas.microsoft.com/office/2006/documentManagement/types"/>
    <xsd:import namespace="http://schemas.microsoft.com/office/infopath/2007/PartnerControls"/>
    <xsd:element name="_x0023_" ma:index="8" nillable="true" ma:displayName="#" ma:internalName="_x0023_">
      <xsd:simpleType>
        <xsd:restriction base="dms:Text">
          <xsd:maxLength value="255"/>
        </xsd:restriction>
      </xsd:simpleType>
    </xsd:element>
    <xsd:element name="Presenter_x0028_s_x0029_" ma:index="9" nillable="true" ma:displayName="Presenter(s)" ma:format="Dropdown" ma:internalName="Presenter_x0028_s_x0029_">
      <xsd:simpleType>
        <xsd:restriction base="dms:Text">
          <xsd:maxLength value="25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F5CC8D-D5D4-46AE-BC87-A9F5EE92E87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DE98C05-5760-4FD2-B85E-2A9CB1A90B2B}">
  <ds:schemaRefs>
    <ds:schemaRef ds:uri="http://purl.org/dc/elements/1.1/"/>
    <ds:schemaRef ds:uri="ec2b3955-b7cd-48fd-80d5-fd3efbb6f44b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6C5E899-D38C-4BB2-B3F7-9524909020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2b3955-b7cd-48fd-80d5-fd3efbb6f4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11914</TotalTime>
  <Words>1015</Words>
  <Application>Microsoft Office PowerPoint</Application>
  <PresentationFormat>On-screen Show (4:3)</PresentationFormat>
  <Paragraphs>159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ＭＳ Ｐゴシック</vt:lpstr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Alternative tracker layout and what-if schedule</vt:lpstr>
      <vt:lpstr>Current layout - Summary</vt:lpstr>
      <vt:lpstr>Branchpoints</vt:lpstr>
      <vt:lpstr>P6 Milestone Summary</vt:lpstr>
      <vt:lpstr>High Level Installation Schedule</vt:lpstr>
      <vt:lpstr>Alternate What-If Tracking Layout - DRAFT</vt:lpstr>
      <vt:lpstr>Alternate What-If Tracking Schedule - DRAFT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for EIC Project Support Division</dc:title>
  <dc:creator>Hatton, Diane</dc:creator>
  <cp:lastModifiedBy>Rolf Ent</cp:lastModifiedBy>
  <cp:revision>609</cp:revision>
  <dcterms:created xsi:type="dcterms:W3CDTF">2020-09-28T13:10:10Z</dcterms:created>
  <dcterms:modified xsi:type="dcterms:W3CDTF">2023-11-02T12:49:38Z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0x0101009BDBEAD70EAE274A9CB120AA87B60764</vt:lpwstr>
  </property>
  <property fmtid="{D5CDD505-2E9C-101B-9397-08002B2CF9AE}" pid="3" name="MediaServiceImageTags">
    <vt:lpwstr/>
  </property>
</Properties>
</file>