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29"/>
  </p:notesMasterIdLst>
  <p:sldIdLst>
    <p:sldId id="256" r:id="rId3"/>
    <p:sldId id="4791" r:id="rId4"/>
    <p:sldId id="4788" r:id="rId5"/>
    <p:sldId id="5749" r:id="rId6"/>
    <p:sldId id="5779" r:id="rId7"/>
    <p:sldId id="5783" r:id="rId8"/>
    <p:sldId id="5784" r:id="rId9"/>
    <p:sldId id="5785" r:id="rId10"/>
    <p:sldId id="5776" r:id="rId11"/>
    <p:sldId id="5787" r:id="rId12"/>
    <p:sldId id="5786" r:id="rId13"/>
    <p:sldId id="5777" r:id="rId14"/>
    <p:sldId id="5780" r:id="rId15"/>
    <p:sldId id="257" r:id="rId16"/>
    <p:sldId id="5781" r:id="rId17"/>
    <p:sldId id="5789" r:id="rId18"/>
    <p:sldId id="5790" r:id="rId19"/>
    <p:sldId id="5782" r:id="rId20"/>
    <p:sldId id="5758" r:id="rId21"/>
    <p:sldId id="5770" r:id="rId22"/>
    <p:sldId id="5788" r:id="rId23"/>
    <p:sldId id="5769" r:id="rId24"/>
    <p:sldId id="4770" r:id="rId25"/>
    <p:sldId id="4814" r:id="rId26"/>
    <p:sldId id="4813" r:id="rId27"/>
    <p:sldId id="57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32" autoAdjust="0"/>
  </p:normalViewPr>
  <p:slideViewPr>
    <p:cSldViewPr snapToGrid="0">
      <p:cViewPr varScale="1">
        <p:scale>
          <a:sx n="102" d="100"/>
          <a:sy n="102" d="100"/>
        </p:scale>
        <p:origin x="75" y="159"/>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57B3B-ED67-469A-B307-86F7A39C9689}"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06A0A4-0EE3-4D82-BAB3-ED3AA258C5FC}" type="slidenum">
              <a:rPr lang="en-US" smtClean="0"/>
              <a:t>‹#›</a:t>
            </a:fld>
            <a:endParaRPr lang="en-US"/>
          </a:p>
        </p:txBody>
      </p:sp>
    </p:spTree>
    <p:extLst>
      <p:ext uri="{BB962C8B-B14F-4D97-AF65-F5344CB8AC3E}">
        <p14:creationId xmlns:p14="http://schemas.microsoft.com/office/powerpoint/2010/main" val="2587934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Thomas Phillips (Battelle)</a:t>
            </a:r>
          </a:p>
        </p:txBody>
      </p:sp>
      <p:sp>
        <p:nvSpPr>
          <p:cNvPr id="4" name="Slide Number Placeholder 3"/>
          <p:cNvSpPr>
            <a:spLocks noGrp="1"/>
          </p:cNvSpPr>
          <p:nvPr>
            <p:ph type="sldNum" sz="quarter" idx="5"/>
          </p:nvPr>
        </p:nvSpPr>
        <p:spPr/>
        <p:txBody>
          <a:bodyPr/>
          <a:lstStyle/>
          <a:p>
            <a:fld id="{8206A0A4-0EE3-4D82-BAB3-ED3AA258C5FC}" type="slidenum">
              <a:rPr lang="en-US" smtClean="0"/>
              <a:t>20</a:t>
            </a:fld>
            <a:endParaRPr lang="en-US"/>
          </a:p>
        </p:txBody>
      </p:sp>
    </p:spTree>
    <p:extLst>
      <p:ext uri="{BB962C8B-B14F-4D97-AF65-F5344CB8AC3E}">
        <p14:creationId xmlns:p14="http://schemas.microsoft.com/office/powerpoint/2010/main" val="1296290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B845-9551-8488-0E95-7AF95F728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D57D4D-66DD-A196-D0A8-8805CE505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0ADDD-5152-73DD-11CC-AFBE08298D13}"/>
              </a:ext>
            </a:extLst>
          </p:cNvPr>
          <p:cNvSpPr>
            <a:spLocks noGrp="1"/>
          </p:cNvSpPr>
          <p:nvPr>
            <p:ph type="dt" sz="half" idx="10"/>
          </p:nvPr>
        </p:nvSpPr>
        <p:spPr/>
        <p:txBody>
          <a:bodyPr/>
          <a:lstStyle/>
          <a:p>
            <a:r>
              <a:rPr lang="en-US"/>
              <a:t>11/2/2023</a:t>
            </a:r>
          </a:p>
        </p:txBody>
      </p:sp>
      <p:sp>
        <p:nvSpPr>
          <p:cNvPr id="5" name="Footer Placeholder 4">
            <a:extLst>
              <a:ext uri="{FF2B5EF4-FFF2-40B4-BE49-F238E27FC236}">
                <a16:creationId xmlns:a16="http://schemas.microsoft.com/office/drawing/2014/main" id="{5959CBD8-7511-A28A-2586-7ABB5F707AC2}"/>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9B0AD182-9F01-4238-3E61-32F245760C60}"/>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421222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EAA9-FD5C-FB10-5E29-583D9563D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2E0C21-CAF2-8240-D002-C94BB8AD4A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8ADFB-0727-ACB3-0B41-39AEC1F32A2C}"/>
              </a:ext>
            </a:extLst>
          </p:cNvPr>
          <p:cNvSpPr>
            <a:spLocks noGrp="1"/>
          </p:cNvSpPr>
          <p:nvPr>
            <p:ph type="dt" sz="half" idx="10"/>
          </p:nvPr>
        </p:nvSpPr>
        <p:spPr/>
        <p:txBody>
          <a:bodyPr/>
          <a:lstStyle/>
          <a:p>
            <a:r>
              <a:rPr lang="en-US"/>
              <a:t>11/2/2023</a:t>
            </a:r>
          </a:p>
        </p:txBody>
      </p:sp>
      <p:sp>
        <p:nvSpPr>
          <p:cNvPr id="5" name="Footer Placeholder 4">
            <a:extLst>
              <a:ext uri="{FF2B5EF4-FFF2-40B4-BE49-F238E27FC236}">
                <a16:creationId xmlns:a16="http://schemas.microsoft.com/office/drawing/2014/main" id="{A141AE20-ACDE-5B8A-6842-D0FD18AA2E81}"/>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14C6B906-77A9-191C-0750-487D682D13E5}"/>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391711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0B496-BCD1-C439-2F1B-3F41C2831F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ECC6F7-725F-20A8-3417-6C523576E0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0F375-C9CC-DEF1-A546-790055B0BE66}"/>
              </a:ext>
            </a:extLst>
          </p:cNvPr>
          <p:cNvSpPr>
            <a:spLocks noGrp="1"/>
          </p:cNvSpPr>
          <p:nvPr>
            <p:ph type="dt" sz="half" idx="10"/>
          </p:nvPr>
        </p:nvSpPr>
        <p:spPr/>
        <p:txBody>
          <a:bodyPr/>
          <a:lstStyle/>
          <a:p>
            <a:r>
              <a:rPr lang="en-US"/>
              <a:t>11/2/2023</a:t>
            </a:r>
          </a:p>
        </p:txBody>
      </p:sp>
      <p:sp>
        <p:nvSpPr>
          <p:cNvPr id="5" name="Footer Placeholder 4">
            <a:extLst>
              <a:ext uri="{FF2B5EF4-FFF2-40B4-BE49-F238E27FC236}">
                <a16:creationId xmlns:a16="http://schemas.microsoft.com/office/drawing/2014/main" id="{133C2972-7336-1AFA-EC13-3993874190C5}"/>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B3788EB3-F852-190D-3BEB-C3CCF3CC042A}"/>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96978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p:nvPr>
        </p:nvSpPr>
        <p:spPr>
          <a:xfrm>
            <a:off x="5408247" y="2790092"/>
            <a:ext cx="6322645"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5408247" y="4642339"/>
            <a:ext cx="6322645"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24704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11/2/2023</a:t>
            </a:r>
            <a:endParaRPr lang="en-US" dirty="0"/>
          </a:p>
        </p:txBody>
      </p:sp>
      <p:sp>
        <p:nvSpPr>
          <p:cNvPr id="5" name="Footer Placeholder 4"/>
          <p:cNvSpPr>
            <a:spLocks noGrp="1"/>
          </p:cNvSpPr>
          <p:nvPr>
            <p:ph type="ftr" sz="quarter" idx="11"/>
          </p:nvPr>
        </p:nvSpPr>
        <p:spPr/>
        <p:txBody>
          <a:bodyPr/>
          <a:lstStyle/>
          <a:p>
            <a:r>
              <a:rPr lang="en-US"/>
              <a:t>ePIC General Meeting </a:t>
            </a:r>
            <a:endParaRPr lang="en-US" dirty="0"/>
          </a:p>
        </p:txBody>
      </p:sp>
      <p:sp>
        <p:nvSpPr>
          <p:cNvPr id="6" name="Slide Number Placeholder 5"/>
          <p:cNvSpPr>
            <a:spLocks noGrp="1"/>
          </p:cNvSpPr>
          <p:nvPr>
            <p:ph type="sldNum" sz="quarter" idx="12"/>
          </p:nvPr>
        </p:nvSpPr>
        <p:spPr>
          <a:xfrm>
            <a:off x="9329616" y="6439091"/>
            <a:ext cx="2743200" cy="365125"/>
          </a:xfrm>
        </p:spPr>
        <p:txBody>
          <a:bodyPr/>
          <a:lstStyle/>
          <a:p>
            <a:fld id="{893C5830-40F3-F04E-B2E3-10E6672BA8FF}" type="slidenum">
              <a:rPr lang="en-US" smtClean="0"/>
              <a:t>‹#›</a:t>
            </a:fld>
            <a:endParaRPr lang="en-US" dirty="0"/>
          </a:p>
        </p:txBody>
      </p:sp>
    </p:spTree>
    <p:extLst>
      <p:ext uri="{BB962C8B-B14F-4D97-AF65-F5344CB8AC3E}">
        <p14:creationId xmlns:p14="http://schemas.microsoft.com/office/powerpoint/2010/main" val="1100556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11/2/2023</a:t>
            </a:r>
            <a:endParaRPr lang="en-US" dirty="0"/>
          </a:p>
        </p:txBody>
      </p:sp>
      <p:sp>
        <p:nvSpPr>
          <p:cNvPr id="5" name="Footer Placeholder 4"/>
          <p:cNvSpPr>
            <a:spLocks noGrp="1"/>
          </p:cNvSpPr>
          <p:nvPr>
            <p:ph type="ftr" sz="quarter" idx="11"/>
          </p:nvPr>
        </p:nvSpPr>
        <p:spPr/>
        <p:txBody>
          <a:bodyPr/>
          <a:lstStyle/>
          <a:p>
            <a:r>
              <a:rPr lang="en-US"/>
              <a:t>ePIC General Meeting </a:t>
            </a:r>
            <a:endParaRPr lang="en-US" dirty="0"/>
          </a:p>
        </p:txBody>
      </p:sp>
      <p:sp>
        <p:nvSpPr>
          <p:cNvPr id="6" name="Slide Number Placeholder 5"/>
          <p:cNvSpPr>
            <a:spLocks noGrp="1"/>
          </p:cNvSpPr>
          <p:nvPr>
            <p:ph type="sldNum" sz="quarter" idx="12"/>
          </p:nvPr>
        </p:nvSpPr>
        <p:spPr>
          <a:xfrm>
            <a:off x="9337584" y="6445999"/>
            <a:ext cx="2743200" cy="365125"/>
          </a:xfrm>
        </p:spPr>
        <p:txBody>
          <a:bodyPr/>
          <a:lstStyle/>
          <a:p>
            <a:fld id="{893C5830-40F3-F04E-B2E3-10E6672BA8FF}" type="slidenum">
              <a:rPr lang="en-US" smtClean="0"/>
              <a:t>‹#›</a:t>
            </a:fld>
            <a:endParaRPr lang="en-US" dirty="0"/>
          </a:p>
        </p:txBody>
      </p:sp>
    </p:spTree>
    <p:extLst>
      <p:ext uri="{BB962C8B-B14F-4D97-AF65-F5344CB8AC3E}">
        <p14:creationId xmlns:p14="http://schemas.microsoft.com/office/powerpoint/2010/main" val="877230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11/2/2023</a:t>
            </a:r>
            <a:endParaRPr lang="en-US" dirty="0"/>
          </a:p>
        </p:txBody>
      </p:sp>
      <p:sp>
        <p:nvSpPr>
          <p:cNvPr id="6" name="Footer Placeholder 5"/>
          <p:cNvSpPr>
            <a:spLocks noGrp="1"/>
          </p:cNvSpPr>
          <p:nvPr>
            <p:ph type="ftr" sz="quarter" idx="11"/>
          </p:nvPr>
        </p:nvSpPr>
        <p:spPr/>
        <p:txBody>
          <a:bodyPr/>
          <a:lstStyle/>
          <a:p>
            <a:r>
              <a:rPr lang="en-US"/>
              <a:t>ePIC General Meeting </a:t>
            </a:r>
            <a:endParaRPr lang="en-US" dirty="0"/>
          </a:p>
        </p:txBody>
      </p:sp>
      <p:sp>
        <p:nvSpPr>
          <p:cNvPr id="7" name="Slide Number Placeholder 6"/>
          <p:cNvSpPr>
            <a:spLocks noGrp="1"/>
          </p:cNvSpPr>
          <p:nvPr>
            <p:ph type="sldNum" sz="quarter" idx="12"/>
          </p:nvPr>
        </p:nvSpPr>
        <p:spPr>
          <a:xfrm>
            <a:off x="9361489" y="6440022"/>
            <a:ext cx="2743200" cy="365125"/>
          </a:xfrm>
        </p:spPr>
        <p:txBody>
          <a:bodyPr/>
          <a:lstStyle/>
          <a:p>
            <a:fld id="{893C5830-40F3-F04E-B2E3-10E6672BA8FF}" type="slidenum">
              <a:rPr lang="en-US" smtClean="0"/>
              <a:t>‹#›</a:t>
            </a:fld>
            <a:endParaRPr lang="en-US" dirty="0"/>
          </a:p>
        </p:txBody>
      </p:sp>
    </p:spTree>
    <p:extLst>
      <p:ext uri="{BB962C8B-B14F-4D97-AF65-F5344CB8AC3E}">
        <p14:creationId xmlns:p14="http://schemas.microsoft.com/office/powerpoint/2010/main" val="2312460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11/2/2023</a:t>
            </a:r>
            <a:endParaRPr lang="en-US" dirty="0"/>
          </a:p>
        </p:txBody>
      </p:sp>
      <p:sp>
        <p:nvSpPr>
          <p:cNvPr id="8" name="Footer Placeholder 7"/>
          <p:cNvSpPr>
            <a:spLocks noGrp="1"/>
          </p:cNvSpPr>
          <p:nvPr>
            <p:ph type="ftr" sz="quarter" idx="11"/>
          </p:nvPr>
        </p:nvSpPr>
        <p:spPr/>
        <p:txBody>
          <a:bodyPr/>
          <a:lstStyle/>
          <a:p>
            <a:r>
              <a:rPr lang="en-US"/>
              <a:t>ePIC General Meeting </a:t>
            </a:r>
            <a:endParaRPr lang="en-US" dirty="0"/>
          </a:p>
        </p:txBody>
      </p:sp>
      <p:sp>
        <p:nvSpPr>
          <p:cNvPr id="9" name="Slide Number Placeholder 8"/>
          <p:cNvSpPr>
            <a:spLocks noGrp="1"/>
          </p:cNvSpPr>
          <p:nvPr>
            <p:ph type="sldNum" sz="quarter" idx="12"/>
          </p:nvPr>
        </p:nvSpPr>
        <p:spPr>
          <a:xfrm>
            <a:off x="9337584" y="6445999"/>
            <a:ext cx="2743200" cy="365125"/>
          </a:xfrm>
        </p:spPr>
        <p:txBody>
          <a:bodyPr/>
          <a:lstStyle/>
          <a:p>
            <a:fld id="{893C5830-40F3-F04E-B2E3-10E6672BA8FF}" type="slidenum">
              <a:rPr lang="en-US" smtClean="0"/>
              <a:t>‹#›</a:t>
            </a:fld>
            <a:endParaRPr lang="en-US" dirty="0"/>
          </a:p>
        </p:txBody>
      </p:sp>
    </p:spTree>
    <p:extLst>
      <p:ext uri="{BB962C8B-B14F-4D97-AF65-F5344CB8AC3E}">
        <p14:creationId xmlns:p14="http://schemas.microsoft.com/office/powerpoint/2010/main" val="1506239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11/2/2023</a:t>
            </a:r>
            <a:endParaRPr lang="en-US" dirty="0"/>
          </a:p>
        </p:txBody>
      </p:sp>
      <p:sp>
        <p:nvSpPr>
          <p:cNvPr id="4" name="Footer Placeholder 3"/>
          <p:cNvSpPr>
            <a:spLocks noGrp="1"/>
          </p:cNvSpPr>
          <p:nvPr>
            <p:ph type="ftr" sz="quarter" idx="11"/>
          </p:nvPr>
        </p:nvSpPr>
        <p:spPr/>
        <p:txBody>
          <a:bodyPr/>
          <a:lstStyle/>
          <a:p>
            <a:r>
              <a:rPr lang="en-US"/>
              <a:t>ePIC General Meeting </a:t>
            </a:r>
            <a:endParaRPr lang="en-US" dirty="0"/>
          </a:p>
        </p:txBody>
      </p:sp>
      <p:sp>
        <p:nvSpPr>
          <p:cNvPr id="5" name="Slide Number Placeholder 4"/>
          <p:cNvSpPr>
            <a:spLocks noGrp="1"/>
          </p:cNvSpPr>
          <p:nvPr>
            <p:ph type="sldNum" sz="quarter" idx="12"/>
          </p:nvPr>
        </p:nvSpPr>
        <p:spPr>
          <a:xfrm>
            <a:off x="9337584" y="6440022"/>
            <a:ext cx="2743200" cy="365125"/>
          </a:xfrm>
        </p:spPr>
        <p:txBody>
          <a:bodyPr/>
          <a:lstStyle/>
          <a:p>
            <a:fld id="{893C5830-40F3-F04E-B2E3-10E6672BA8FF}" type="slidenum">
              <a:rPr lang="en-US" smtClean="0"/>
              <a:t>‹#›</a:t>
            </a:fld>
            <a:endParaRPr lang="en-US" dirty="0"/>
          </a:p>
        </p:txBody>
      </p:sp>
    </p:spTree>
    <p:extLst>
      <p:ext uri="{BB962C8B-B14F-4D97-AF65-F5344CB8AC3E}">
        <p14:creationId xmlns:p14="http://schemas.microsoft.com/office/powerpoint/2010/main" val="4291295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11/2/2023</a:t>
            </a:r>
            <a:endParaRPr lang="en-US" dirty="0"/>
          </a:p>
        </p:txBody>
      </p:sp>
      <p:sp>
        <p:nvSpPr>
          <p:cNvPr id="3" name="Footer Placeholder 2"/>
          <p:cNvSpPr>
            <a:spLocks noGrp="1"/>
          </p:cNvSpPr>
          <p:nvPr>
            <p:ph type="ftr" sz="quarter" idx="11"/>
          </p:nvPr>
        </p:nvSpPr>
        <p:spPr/>
        <p:txBody>
          <a:bodyPr/>
          <a:lstStyle/>
          <a:p>
            <a:r>
              <a:rPr lang="en-US"/>
              <a:t>ePIC General Meeting </a:t>
            </a:r>
            <a:endParaRPr lang="en-US" dirty="0"/>
          </a:p>
        </p:txBody>
      </p:sp>
      <p:sp>
        <p:nvSpPr>
          <p:cNvPr id="4" name="Slide Number Placeholder 3"/>
          <p:cNvSpPr>
            <a:spLocks noGrp="1"/>
          </p:cNvSpPr>
          <p:nvPr>
            <p:ph type="sldNum" sz="quarter" idx="12"/>
          </p:nvPr>
        </p:nvSpPr>
        <p:spPr>
          <a:xfrm>
            <a:off x="9329616" y="6445999"/>
            <a:ext cx="2743200" cy="365125"/>
          </a:xfrm>
        </p:spPr>
        <p:txBody>
          <a:bodyPr/>
          <a:lstStyle/>
          <a:p>
            <a:fld id="{893C5830-40F3-F04E-B2E3-10E6672BA8FF}" type="slidenum">
              <a:rPr lang="en-US" smtClean="0"/>
              <a:t>‹#›</a:t>
            </a:fld>
            <a:endParaRPr lang="en-US" dirty="0"/>
          </a:p>
        </p:txBody>
      </p:sp>
    </p:spTree>
    <p:extLst>
      <p:ext uri="{BB962C8B-B14F-4D97-AF65-F5344CB8AC3E}">
        <p14:creationId xmlns:p14="http://schemas.microsoft.com/office/powerpoint/2010/main" val="3725518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E01F-402B-896B-075E-8B52C03B8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D732-D622-D697-7848-0C60AE57E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CEBB6-0851-0996-41E2-CD4C20193D3F}"/>
              </a:ext>
            </a:extLst>
          </p:cNvPr>
          <p:cNvSpPr>
            <a:spLocks noGrp="1"/>
          </p:cNvSpPr>
          <p:nvPr>
            <p:ph type="dt" sz="half" idx="10"/>
          </p:nvPr>
        </p:nvSpPr>
        <p:spPr/>
        <p:txBody>
          <a:bodyPr/>
          <a:lstStyle/>
          <a:p>
            <a:r>
              <a:rPr lang="en-US"/>
              <a:t>11/2/2023</a:t>
            </a:r>
          </a:p>
        </p:txBody>
      </p:sp>
      <p:sp>
        <p:nvSpPr>
          <p:cNvPr id="5" name="Footer Placeholder 4">
            <a:extLst>
              <a:ext uri="{FF2B5EF4-FFF2-40B4-BE49-F238E27FC236}">
                <a16:creationId xmlns:a16="http://schemas.microsoft.com/office/drawing/2014/main" id="{094A2124-1FF5-0D00-9D1D-75F1B6E5EFDA}"/>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3F0A1524-79FD-873B-B8AB-264A11B391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37118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97D3-26E5-3B41-5D7F-5E9416CBCE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84A382-22CC-D083-9CD5-3AB354029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3C9DF4-3875-85D0-B28E-94494689C565}"/>
              </a:ext>
            </a:extLst>
          </p:cNvPr>
          <p:cNvSpPr>
            <a:spLocks noGrp="1"/>
          </p:cNvSpPr>
          <p:nvPr>
            <p:ph type="dt" sz="half" idx="10"/>
          </p:nvPr>
        </p:nvSpPr>
        <p:spPr/>
        <p:txBody>
          <a:bodyPr/>
          <a:lstStyle/>
          <a:p>
            <a:r>
              <a:rPr lang="en-US"/>
              <a:t>11/2/2023</a:t>
            </a:r>
          </a:p>
        </p:txBody>
      </p:sp>
      <p:sp>
        <p:nvSpPr>
          <p:cNvPr id="5" name="Footer Placeholder 4">
            <a:extLst>
              <a:ext uri="{FF2B5EF4-FFF2-40B4-BE49-F238E27FC236}">
                <a16:creationId xmlns:a16="http://schemas.microsoft.com/office/drawing/2014/main" id="{BBD3D6A2-64B4-C0E6-A47B-5E668C46346E}"/>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B14AB46D-86E4-4FA0-0887-108854F98E0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8422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91E8-7E58-9C8E-1D32-516EC26D8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2D4AF-133D-18E9-CF22-2098E9C07D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F322A9-3784-C2C4-38FB-C81DBCD29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B25AEC-0412-98AB-FD28-7EFA77527145}"/>
              </a:ext>
            </a:extLst>
          </p:cNvPr>
          <p:cNvSpPr>
            <a:spLocks noGrp="1"/>
          </p:cNvSpPr>
          <p:nvPr>
            <p:ph type="dt" sz="half" idx="10"/>
          </p:nvPr>
        </p:nvSpPr>
        <p:spPr/>
        <p:txBody>
          <a:bodyPr/>
          <a:lstStyle/>
          <a:p>
            <a:r>
              <a:rPr lang="en-US"/>
              <a:t>11/2/2023</a:t>
            </a:r>
          </a:p>
        </p:txBody>
      </p:sp>
      <p:sp>
        <p:nvSpPr>
          <p:cNvPr id="6" name="Footer Placeholder 5">
            <a:extLst>
              <a:ext uri="{FF2B5EF4-FFF2-40B4-BE49-F238E27FC236}">
                <a16:creationId xmlns:a16="http://schemas.microsoft.com/office/drawing/2014/main" id="{01CD1176-F8FD-2CB4-4AD9-9C103A665B43}"/>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2FCB3C3D-1318-EFDB-C2F7-549844E5CDD9}"/>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24153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FC24-176B-5708-56AB-20547320AA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75511F-C5BC-D4A0-5CDB-7008E780C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7D202-A3AD-C87E-E899-06F554BA29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DCB123-703D-2800-97F4-A2467204A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8AFE6E-4586-3040-72DD-058A028F8F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855D26-1F68-200C-91E8-DD30A7C85020}"/>
              </a:ext>
            </a:extLst>
          </p:cNvPr>
          <p:cNvSpPr>
            <a:spLocks noGrp="1"/>
          </p:cNvSpPr>
          <p:nvPr>
            <p:ph type="dt" sz="half" idx="10"/>
          </p:nvPr>
        </p:nvSpPr>
        <p:spPr/>
        <p:txBody>
          <a:bodyPr/>
          <a:lstStyle/>
          <a:p>
            <a:r>
              <a:rPr lang="en-US"/>
              <a:t>11/2/2023</a:t>
            </a:r>
          </a:p>
        </p:txBody>
      </p:sp>
      <p:sp>
        <p:nvSpPr>
          <p:cNvPr id="8" name="Footer Placeholder 7">
            <a:extLst>
              <a:ext uri="{FF2B5EF4-FFF2-40B4-BE49-F238E27FC236}">
                <a16:creationId xmlns:a16="http://schemas.microsoft.com/office/drawing/2014/main" id="{4CEC0213-F391-E86F-E0D7-F9080ACDBF0D}"/>
              </a:ext>
            </a:extLst>
          </p:cNvPr>
          <p:cNvSpPr>
            <a:spLocks noGrp="1"/>
          </p:cNvSpPr>
          <p:nvPr>
            <p:ph type="ftr" sz="quarter" idx="11"/>
          </p:nvPr>
        </p:nvSpPr>
        <p:spPr/>
        <p:txBody>
          <a:bodyPr/>
          <a:lstStyle/>
          <a:p>
            <a:r>
              <a:rPr lang="en-US"/>
              <a:t>ePIC General Meeting </a:t>
            </a:r>
          </a:p>
        </p:txBody>
      </p:sp>
      <p:sp>
        <p:nvSpPr>
          <p:cNvPr id="9" name="Slide Number Placeholder 8">
            <a:extLst>
              <a:ext uri="{FF2B5EF4-FFF2-40B4-BE49-F238E27FC236}">
                <a16:creationId xmlns:a16="http://schemas.microsoft.com/office/drawing/2014/main" id="{EF01F6C0-C02E-41F7-7624-1F211EE106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14450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C3C1-03E4-626B-6509-5FCF89371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54602D-309E-D848-B30A-670F020C34ED}"/>
              </a:ext>
            </a:extLst>
          </p:cNvPr>
          <p:cNvSpPr>
            <a:spLocks noGrp="1"/>
          </p:cNvSpPr>
          <p:nvPr>
            <p:ph type="dt" sz="half" idx="10"/>
          </p:nvPr>
        </p:nvSpPr>
        <p:spPr/>
        <p:txBody>
          <a:bodyPr/>
          <a:lstStyle/>
          <a:p>
            <a:r>
              <a:rPr lang="en-US"/>
              <a:t>11/2/2023</a:t>
            </a:r>
          </a:p>
        </p:txBody>
      </p:sp>
      <p:sp>
        <p:nvSpPr>
          <p:cNvPr id="4" name="Footer Placeholder 3">
            <a:extLst>
              <a:ext uri="{FF2B5EF4-FFF2-40B4-BE49-F238E27FC236}">
                <a16:creationId xmlns:a16="http://schemas.microsoft.com/office/drawing/2014/main" id="{B50CDDC2-FA23-DA00-4444-2D07EAF24DEF}"/>
              </a:ext>
            </a:extLst>
          </p:cNvPr>
          <p:cNvSpPr>
            <a:spLocks noGrp="1"/>
          </p:cNvSpPr>
          <p:nvPr>
            <p:ph type="ftr" sz="quarter" idx="11"/>
          </p:nvPr>
        </p:nvSpPr>
        <p:spPr/>
        <p:txBody>
          <a:bodyPr/>
          <a:lstStyle/>
          <a:p>
            <a:r>
              <a:rPr lang="en-US"/>
              <a:t>ePIC General Meeting </a:t>
            </a:r>
          </a:p>
        </p:txBody>
      </p:sp>
      <p:sp>
        <p:nvSpPr>
          <p:cNvPr id="5" name="Slide Number Placeholder 4">
            <a:extLst>
              <a:ext uri="{FF2B5EF4-FFF2-40B4-BE49-F238E27FC236}">
                <a16:creationId xmlns:a16="http://schemas.microsoft.com/office/drawing/2014/main" id="{68966360-FD7F-85A3-F579-AA3338FEC7D8}"/>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75603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4B827B-B882-EF08-B94B-BC4EC3D6F535}"/>
              </a:ext>
            </a:extLst>
          </p:cNvPr>
          <p:cNvSpPr>
            <a:spLocks noGrp="1"/>
          </p:cNvSpPr>
          <p:nvPr>
            <p:ph type="dt" sz="half" idx="10"/>
          </p:nvPr>
        </p:nvSpPr>
        <p:spPr/>
        <p:txBody>
          <a:bodyPr/>
          <a:lstStyle/>
          <a:p>
            <a:r>
              <a:rPr lang="en-US"/>
              <a:t>11/2/2023</a:t>
            </a:r>
          </a:p>
        </p:txBody>
      </p:sp>
      <p:sp>
        <p:nvSpPr>
          <p:cNvPr id="3" name="Footer Placeholder 2">
            <a:extLst>
              <a:ext uri="{FF2B5EF4-FFF2-40B4-BE49-F238E27FC236}">
                <a16:creationId xmlns:a16="http://schemas.microsoft.com/office/drawing/2014/main" id="{51B89B48-3C65-1306-B9D4-327B80F52A77}"/>
              </a:ext>
            </a:extLst>
          </p:cNvPr>
          <p:cNvSpPr>
            <a:spLocks noGrp="1"/>
          </p:cNvSpPr>
          <p:nvPr>
            <p:ph type="ftr" sz="quarter" idx="11"/>
          </p:nvPr>
        </p:nvSpPr>
        <p:spPr/>
        <p:txBody>
          <a:bodyPr/>
          <a:lstStyle/>
          <a:p>
            <a:r>
              <a:rPr lang="en-US"/>
              <a:t>ePIC General Meeting </a:t>
            </a:r>
          </a:p>
        </p:txBody>
      </p:sp>
      <p:sp>
        <p:nvSpPr>
          <p:cNvPr id="4" name="Slide Number Placeholder 3">
            <a:extLst>
              <a:ext uri="{FF2B5EF4-FFF2-40B4-BE49-F238E27FC236}">
                <a16:creationId xmlns:a16="http://schemas.microsoft.com/office/drawing/2014/main" id="{EB6D6E66-4D34-308B-F928-8D840B0E3B4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0644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B975-3C76-A5B6-03AA-7AC63BB7B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908828-AC71-580F-80EF-6A433FFFFA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97CEB2-9E6E-C5BF-873F-165920CCA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34356-4E42-BF9D-CB81-6773A644B92D}"/>
              </a:ext>
            </a:extLst>
          </p:cNvPr>
          <p:cNvSpPr>
            <a:spLocks noGrp="1"/>
          </p:cNvSpPr>
          <p:nvPr>
            <p:ph type="dt" sz="half" idx="10"/>
          </p:nvPr>
        </p:nvSpPr>
        <p:spPr/>
        <p:txBody>
          <a:bodyPr/>
          <a:lstStyle/>
          <a:p>
            <a:r>
              <a:rPr lang="en-US"/>
              <a:t>11/2/2023</a:t>
            </a:r>
          </a:p>
        </p:txBody>
      </p:sp>
      <p:sp>
        <p:nvSpPr>
          <p:cNvPr id="6" name="Footer Placeholder 5">
            <a:extLst>
              <a:ext uri="{FF2B5EF4-FFF2-40B4-BE49-F238E27FC236}">
                <a16:creationId xmlns:a16="http://schemas.microsoft.com/office/drawing/2014/main" id="{F32E8D09-8B4B-D8F3-D8D7-4F1FCA32981B}"/>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8F522E60-46A7-473C-0F1F-79037FEDC2D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7204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0046-A409-B36B-0483-B5070C3D9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34E26B-AE0F-8A59-618E-10CEDDB26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06652A-0F6C-C445-0475-70FA07134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3A17E3-2E60-0D8A-A502-DE4F23B4509C}"/>
              </a:ext>
            </a:extLst>
          </p:cNvPr>
          <p:cNvSpPr>
            <a:spLocks noGrp="1"/>
          </p:cNvSpPr>
          <p:nvPr>
            <p:ph type="dt" sz="half" idx="10"/>
          </p:nvPr>
        </p:nvSpPr>
        <p:spPr/>
        <p:txBody>
          <a:bodyPr/>
          <a:lstStyle/>
          <a:p>
            <a:r>
              <a:rPr lang="en-US"/>
              <a:t>11/2/2023</a:t>
            </a:r>
          </a:p>
        </p:txBody>
      </p:sp>
      <p:sp>
        <p:nvSpPr>
          <p:cNvPr id="6" name="Footer Placeholder 5">
            <a:extLst>
              <a:ext uri="{FF2B5EF4-FFF2-40B4-BE49-F238E27FC236}">
                <a16:creationId xmlns:a16="http://schemas.microsoft.com/office/drawing/2014/main" id="{24EAC12B-5593-0FAE-01CA-06B9DBCE890F}"/>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BC03083A-0444-8F96-5D17-8A51D0FF249B}"/>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75334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C1EDF-F53A-8614-E2FA-B871C3053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05D3D-7C3F-7375-EC7E-52A2761C92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25882-7DBE-EFFF-5353-4511D27DB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11/2/2023</a:t>
            </a:r>
          </a:p>
        </p:txBody>
      </p:sp>
      <p:sp>
        <p:nvSpPr>
          <p:cNvPr id="5" name="Footer Placeholder 4">
            <a:extLst>
              <a:ext uri="{FF2B5EF4-FFF2-40B4-BE49-F238E27FC236}">
                <a16:creationId xmlns:a16="http://schemas.microsoft.com/office/drawing/2014/main" id="{88290A07-1EA6-5554-A455-D032D0D07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ePIC General Meeting </a:t>
            </a:r>
          </a:p>
        </p:txBody>
      </p:sp>
      <p:sp>
        <p:nvSpPr>
          <p:cNvPr id="6" name="Slide Number Placeholder 5">
            <a:extLst>
              <a:ext uri="{FF2B5EF4-FFF2-40B4-BE49-F238E27FC236}">
                <a16:creationId xmlns:a16="http://schemas.microsoft.com/office/drawing/2014/main" id="{4676ABC7-A4A4-DA95-22A1-6A8E3308C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949A8-7CCD-4D90-AA9A-1451BFC6FB3A}" type="slidenum">
              <a:rPr lang="en-US" smtClean="0"/>
              <a:t>‹#›</a:t>
            </a:fld>
            <a:endParaRPr lang="en-US"/>
          </a:p>
        </p:txBody>
      </p:sp>
    </p:spTree>
    <p:extLst>
      <p:ext uri="{BB962C8B-B14F-4D97-AF65-F5344CB8AC3E}">
        <p14:creationId xmlns:p14="http://schemas.microsoft.com/office/powerpoint/2010/main" val="2142164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8548"/>
            <a:ext cx="12192000" cy="6858000"/>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r>
              <a:rPr lang="en-US"/>
              <a:t>11/2/2023</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r>
              <a:rPr lang="en-US"/>
              <a:t>ePIC General Meeting </a:t>
            </a:r>
            <a:endParaRPr lang="en-US" dirty="0"/>
          </a:p>
        </p:txBody>
      </p:sp>
      <p:sp>
        <p:nvSpPr>
          <p:cNvPr id="6" name="Slide Number Placeholder 5"/>
          <p:cNvSpPr>
            <a:spLocks noGrp="1"/>
          </p:cNvSpPr>
          <p:nvPr>
            <p:ph type="sldNum" sz="quarter" idx="4"/>
          </p:nvPr>
        </p:nvSpPr>
        <p:spPr>
          <a:xfrm>
            <a:off x="9329616" y="6356352"/>
            <a:ext cx="27432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dirty="0"/>
          </a:p>
        </p:txBody>
      </p:sp>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5800255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hf hdr="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ndico.bnl.gov/event/2064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ndico.bnl.gov/event/20473/page/575-student-support" TargetMode="External"/><Relationship Id="rId7" Type="http://schemas.openxmlformats.org/officeDocument/2006/relationships/image" Target="../media/image17.jpeg"/><Relationship Id="rId2" Type="http://schemas.openxmlformats.org/officeDocument/2006/relationships/hyperlink" Target="https://indico.bnl.gov/event/20473/"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bnl.gov/eic/epic.php"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indico.jlab.org/event/729/" TargetMode="External"/><Relationship Id="rId2" Type="http://schemas.openxmlformats.org/officeDocument/2006/relationships/hyperlink" Target="https://epiphany.ifj.edu.pl/epiphany2024/index.html" TargetMode="External"/><Relationship Id="rId1" Type="http://schemas.openxmlformats.org/officeDocument/2006/relationships/slideLayout" Target="../slideLayouts/slideLayout2.xml"/><Relationship Id="rId4" Type="http://schemas.openxmlformats.org/officeDocument/2006/relationships/hyperlink" Target="https://wiki.bnl.gov/EPIC/index.php?title=Conferences#Upcoming_Conferenc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urldefense.us/v3/__https:/urldefense.com/v3/__https:/forms.gle/4ik4LWvuyt9gBEg49__;!!P4SdNyxKAPE!Djcj2Q9nqShTORXpJayu5pIRDYHvUYr0fjl2HLT_ZqeOS17AqcjuqgqDR-W4iGUZ7HF67F1AqPZNl95kdpS_JvW4E9jvqQ$__;!!KDPClUfJviaPOhR6OKx54WEM!ecXzn6wlxG1Wr7JjwW57KNDmzn6KcGs4BRlV9H1JYWlbLY34nMQNN6fo4RwL9MoCS8O28oJH3BXwoIst$"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iki.bnl.gov/EPIC/index.php?title=DSC_Request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eic.github.io/tutorial-jana2/" TargetMode="External"/><Relationship Id="rId3" Type="http://schemas.openxmlformats.org/officeDocument/2006/relationships/hyperlink" Target="https://indico.bnl.gov/category/402/" TargetMode="External"/><Relationship Id="rId7" Type="http://schemas.openxmlformats.org/officeDocument/2006/relationships/hyperlink" Target="https://eic.github.io/tutorial-simulations-using-ddsim-and-geant4/" TargetMode="External"/><Relationship Id="rId2" Type="http://schemas.openxmlformats.org/officeDocument/2006/relationships/hyperlink" Target="https://lists.bnl.gov/mailman/listinfo" TargetMode="External"/><Relationship Id="rId1" Type="http://schemas.openxmlformats.org/officeDocument/2006/relationships/slideLayout" Target="../slideLayouts/slideLayout2.xml"/><Relationship Id="rId6" Type="http://schemas.openxmlformats.org/officeDocument/2006/relationships/hyperlink" Target="https://eic.github.io/tutorial-geometry-development-using-dd4hep/" TargetMode="External"/><Relationship Id="rId5" Type="http://schemas.openxmlformats.org/officeDocument/2006/relationships/hyperlink" Target="https://eic.github.io/tutorial-setting-up-environment/" TargetMode="External"/><Relationship Id="rId10" Type="http://schemas.openxmlformats.org/officeDocument/2006/relationships/image" Target="../media/image26.png"/><Relationship Id="rId4" Type="http://schemas.openxmlformats.org/officeDocument/2006/relationships/hyperlink" Target="https://wiki.bnl.gov/EPIC/index.php?title=Early-Career_Election" TargetMode="External"/><Relationship Id="rId9" Type="http://schemas.openxmlformats.org/officeDocument/2006/relationships/hyperlink" Target="https://www.youtube.com/@eicusergroup1532"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eicug.org/content/join.html"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ndico.bnl.gov/event/20960/" TargetMode="External"/><Relationship Id="rId2" Type="http://schemas.openxmlformats.org/officeDocument/2006/relationships/hyperlink" Target="https://indico.bnl.gov/event/2089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indico.bnl.gov/event/20960/contributions/82384/attachments/50617/86563/Review%20-Closeout.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indico.bnl.gov/event/2091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2874D-5DB9-9CBE-A8C4-555A50D6B88C}"/>
              </a:ext>
            </a:extLst>
          </p:cNvPr>
          <p:cNvSpPr>
            <a:spLocks noGrp="1"/>
          </p:cNvSpPr>
          <p:nvPr>
            <p:ph type="ctrTitle"/>
          </p:nvPr>
        </p:nvSpPr>
        <p:spPr>
          <a:xfrm>
            <a:off x="1524000" y="406668"/>
            <a:ext cx="9144000" cy="2387600"/>
          </a:xfrm>
        </p:spPr>
        <p:txBody>
          <a:bodyPr/>
          <a:lstStyle/>
          <a:p>
            <a:r>
              <a:rPr lang="en-US" b="1" dirty="0">
                <a:solidFill>
                  <a:schemeClr val="accent1"/>
                </a:solidFill>
              </a:rPr>
              <a:t>ePIC Collaboration News</a:t>
            </a:r>
          </a:p>
        </p:txBody>
      </p:sp>
      <p:sp>
        <p:nvSpPr>
          <p:cNvPr id="3" name="Subtitle 2">
            <a:extLst>
              <a:ext uri="{FF2B5EF4-FFF2-40B4-BE49-F238E27FC236}">
                <a16:creationId xmlns:a16="http://schemas.microsoft.com/office/drawing/2014/main" id="{2909A3C8-9C9D-F634-EB04-A0FF3ED0F882}"/>
              </a:ext>
            </a:extLst>
          </p:cNvPr>
          <p:cNvSpPr>
            <a:spLocks noGrp="1"/>
          </p:cNvSpPr>
          <p:nvPr>
            <p:ph type="subTitle" idx="1"/>
          </p:nvPr>
        </p:nvSpPr>
        <p:spPr>
          <a:xfrm>
            <a:off x="1524000" y="2950451"/>
            <a:ext cx="9144000" cy="1113282"/>
          </a:xfrm>
        </p:spPr>
        <p:txBody>
          <a:bodyPr/>
          <a:lstStyle/>
          <a:p>
            <a:r>
              <a:rPr lang="en-US" i="1" u="sng" dirty="0"/>
              <a:t>J. Lajoie</a:t>
            </a:r>
            <a:r>
              <a:rPr lang="en-US" i="1" dirty="0"/>
              <a:t>, S. Dalla Torre</a:t>
            </a:r>
          </a:p>
          <a:p>
            <a:r>
              <a:rPr lang="en-US" dirty="0"/>
              <a:t>November 2, 2023</a:t>
            </a:r>
          </a:p>
        </p:txBody>
      </p:sp>
      <p:pic>
        <p:nvPicPr>
          <p:cNvPr id="4" name="Picture 2">
            <a:extLst>
              <a:ext uri="{FF2B5EF4-FFF2-40B4-BE49-F238E27FC236}">
                <a16:creationId xmlns:a16="http://schemas.microsoft.com/office/drawing/2014/main" id="{8B087EBD-E9C1-E830-144E-E69D7556F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443" y="4715320"/>
            <a:ext cx="2411128" cy="173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476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B05F1-797E-9B2E-4848-3A6310352C44}"/>
              </a:ext>
            </a:extLst>
          </p:cNvPr>
          <p:cNvSpPr>
            <a:spLocks noGrp="1"/>
          </p:cNvSpPr>
          <p:nvPr>
            <p:ph type="title"/>
          </p:nvPr>
        </p:nvSpPr>
        <p:spPr/>
        <p:txBody>
          <a:bodyPr/>
          <a:lstStyle/>
          <a:p>
            <a:r>
              <a:rPr lang="en-US" b="1" dirty="0">
                <a:solidFill>
                  <a:schemeClr val="accent1"/>
                </a:solidFill>
              </a:rPr>
              <a:t>Test Beam Needs (FTBF 2024) </a:t>
            </a:r>
          </a:p>
        </p:txBody>
      </p:sp>
      <p:sp>
        <p:nvSpPr>
          <p:cNvPr id="3" name="Content Placeholder 2">
            <a:extLst>
              <a:ext uri="{FF2B5EF4-FFF2-40B4-BE49-F238E27FC236}">
                <a16:creationId xmlns:a16="http://schemas.microsoft.com/office/drawing/2014/main" id="{3528E5A6-4355-6958-CF03-703DB97B40ED}"/>
              </a:ext>
            </a:extLst>
          </p:cNvPr>
          <p:cNvSpPr>
            <a:spLocks noGrp="1"/>
          </p:cNvSpPr>
          <p:nvPr>
            <p:ph idx="1"/>
          </p:nvPr>
        </p:nvSpPr>
        <p:spPr>
          <a:xfrm>
            <a:off x="838200" y="1540329"/>
            <a:ext cx="10515600" cy="4636634"/>
          </a:xfrm>
        </p:spPr>
        <p:txBody>
          <a:bodyPr>
            <a:normAutofit fontScale="92500" lnSpcReduction="10000"/>
          </a:bodyPr>
          <a:lstStyle/>
          <a:p>
            <a:r>
              <a:rPr lang="en-US" dirty="0"/>
              <a:t>Four DSC’s reported a need for the FTBF in 2024:  </a:t>
            </a:r>
          </a:p>
          <a:p>
            <a:pPr lvl="1"/>
            <a:r>
              <a:rPr lang="en-US" dirty="0" err="1"/>
              <a:t>pfRICH</a:t>
            </a:r>
            <a:r>
              <a:rPr lang="en-US" dirty="0"/>
              <a:t>: HRPPD tests, assessment of HRPPD timing performance (1 week), </a:t>
            </a:r>
            <a:br>
              <a:rPr lang="en-US" dirty="0"/>
            </a:br>
            <a:r>
              <a:rPr lang="en-US" dirty="0"/>
              <a:t>	           </a:t>
            </a:r>
            <a:r>
              <a:rPr lang="en-US" dirty="0" err="1"/>
              <a:t>pfRICH</a:t>
            </a:r>
            <a:r>
              <a:rPr lang="en-US" dirty="0"/>
              <a:t> prototype (2 weeks)</a:t>
            </a:r>
          </a:p>
          <a:p>
            <a:pPr lvl="1"/>
            <a:r>
              <a:rPr lang="en-US" dirty="0"/>
              <a:t>Far‐Forward: AC‐LGAD + EICROC0 ASIC (just need MIPs)</a:t>
            </a:r>
          </a:p>
          <a:p>
            <a:pPr lvl="1"/>
            <a:r>
              <a:rPr lang="en-US" dirty="0"/>
              <a:t>Barrel </a:t>
            </a:r>
            <a:r>
              <a:rPr lang="en-US" dirty="0" err="1"/>
              <a:t>EMCal</a:t>
            </a:r>
            <a:r>
              <a:rPr lang="en-US" dirty="0"/>
              <a:t>: Three stages of </a:t>
            </a:r>
            <a:r>
              <a:rPr lang="en-US" dirty="0" err="1"/>
              <a:t>AstroPix</a:t>
            </a:r>
            <a:r>
              <a:rPr lang="en-US" dirty="0"/>
              <a:t> testing with </a:t>
            </a:r>
            <a:r>
              <a:rPr lang="en-US" dirty="0" err="1"/>
              <a:t>GlueX</a:t>
            </a:r>
            <a:r>
              <a:rPr lang="en-US" dirty="0"/>
              <a:t> prototype </a:t>
            </a:r>
            <a:br>
              <a:rPr lang="en-US" dirty="0"/>
            </a:br>
            <a:r>
              <a:rPr lang="en-US" dirty="0"/>
              <a:t>	                      (1 week each stage, w/ATLAS Telescope program)</a:t>
            </a:r>
          </a:p>
          <a:p>
            <a:pPr lvl="1"/>
            <a:r>
              <a:rPr lang="en-US" dirty="0"/>
              <a:t>AC‐LGAD TOF: 2+ weeks with prototype AC‐LGAD sensor and ASIC</a:t>
            </a:r>
          </a:p>
          <a:p>
            <a:r>
              <a:rPr lang="en-US" dirty="0" err="1"/>
              <a:t>pfRICH</a:t>
            </a:r>
            <a:r>
              <a:rPr lang="en-US" dirty="0"/>
              <a:t>, Barrel </a:t>
            </a:r>
            <a:r>
              <a:rPr lang="en-US" dirty="0" err="1"/>
              <a:t>EMCal</a:t>
            </a:r>
            <a:r>
              <a:rPr lang="en-US" dirty="0"/>
              <a:t>, AC-LGAD TOF have submitted a response to the FTBF questionnaire</a:t>
            </a:r>
          </a:p>
          <a:p>
            <a:pPr lvl="1"/>
            <a:r>
              <a:rPr lang="en-US" dirty="0"/>
              <a:t>A. Kislev following up with Evan Niner @ FNAL to make ePIC needs clear and possible overlaps and coordination (midnight shifts, etc.)</a:t>
            </a:r>
          </a:p>
          <a:p>
            <a:r>
              <a:rPr lang="en-US" dirty="0"/>
              <a:t>Far-Forward encouraged to consider submitting a proposal to STAR, in similar fashion to the forward </a:t>
            </a:r>
            <a:r>
              <a:rPr lang="en-US" dirty="0" err="1"/>
              <a:t>hcal</a:t>
            </a:r>
            <a:r>
              <a:rPr lang="en-US" dirty="0"/>
              <a:t> insert (UCR)</a:t>
            </a:r>
          </a:p>
        </p:txBody>
      </p:sp>
      <p:sp>
        <p:nvSpPr>
          <p:cNvPr id="4" name="Date Placeholder 3">
            <a:extLst>
              <a:ext uri="{FF2B5EF4-FFF2-40B4-BE49-F238E27FC236}">
                <a16:creationId xmlns:a16="http://schemas.microsoft.com/office/drawing/2014/main" id="{C0BF40C0-7C23-8274-E408-732A109FAA57}"/>
              </a:ext>
            </a:extLst>
          </p:cNvPr>
          <p:cNvSpPr>
            <a:spLocks noGrp="1"/>
          </p:cNvSpPr>
          <p:nvPr>
            <p:ph type="dt" sz="half" idx="10"/>
          </p:nvPr>
        </p:nvSpPr>
        <p:spPr/>
        <p:txBody>
          <a:bodyPr/>
          <a:lstStyle/>
          <a:p>
            <a:r>
              <a:rPr lang="en-US"/>
              <a:t>11/2/2023</a:t>
            </a:r>
          </a:p>
        </p:txBody>
      </p:sp>
      <p:sp>
        <p:nvSpPr>
          <p:cNvPr id="5" name="Footer Placeholder 4">
            <a:extLst>
              <a:ext uri="{FF2B5EF4-FFF2-40B4-BE49-F238E27FC236}">
                <a16:creationId xmlns:a16="http://schemas.microsoft.com/office/drawing/2014/main" id="{41E4C710-E5DC-B954-2DA3-233942A5E047}"/>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E726B341-1E73-46BF-41F2-504C43EEBCBE}"/>
              </a:ext>
            </a:extLst>
          </p:cNvPr>
          <p:cNvSpPr>
            <a:spLocks noGrp="1"/>
          </p:cNvSpPr>
          <p:nvPr>
            <p:ph type="sldNum" sz="quarter" idx="12"/>
          </p:nvPr>
        </p:nvSpPr>
        <p:spPr/>
        <p:txBody>
          <a:bodyPr/>
          <a:lstStyle/>
          <a:p>
            <a:fld id="{588949A8-7CCD-4D90-AA9A-1451BFC6FB3A}" type="slidenum">
              <a:rPr lang="en-US" smtClean="0"/>
              <a:t>10</a:t>
            </a:fld>
            <a:endParaRPr lang="en-US"/>
          </a:p>
        </p:txBody>
      </p:sp>
    </p:spTree>
    <p:extLst>
      <p:ext uri="{BB962C8B-B14F-4D97-AF65-F5344CB8AC3E}">
        <p14:creationId xmlns:p14="http://schemas.microsoft.com/office/powerpoint/2010/main" val="1994717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33C7-5DE0-ED35-B6C7-FFFA80F933E5}"/>
              </a:ext>
            </a:extLst>
          </p:cNvPr>
          <p:cNvSpPr>
            <a:spLocks noGrp="1"/>
          </p:cNvSpPr>
          <p:nvPr>
            <p:ph type="title"/>
          </p:nvPr>
        </p:nvSpPr>
        <p:spPr>
          <a:xfrm>
            <a:off x="838200" y="365126"/>
            <a:ext cx="10515600" cy="916828"/>
          </a:xfrm>
        </p:spPr>
        <p:txBody>
          <a:bodyPr/>
          <a:lstStyle/>
          <a:p>
            <a:r>
              <a:rPr lang="en-US" b="1" dirty="0">
                <a:solidFill>
                  <a:schemeClr val="accent1"/>
                </a:solidFill>
              </a:rPr>
              <a:t>News from TIC (II) </a:t>
            </a:r>
          </a:p>
        </p:txBody>
      </p:sp>
      <p:sp>
        <p:nvSpPr>
          <p:cNvPr id="3" name="Content Placeholder 2">
            <a:extLst>
              <a:ext uri="{FF2B5EF4-FFF2-40B4-BE49-F238E27FC236}">
                <a16:creationId xmlns:a16="http://schemas.microsoft.com/office/drawing/2014/main" id="{8F94CDF6-9E5C-9334-1230-D6B157D3D8C2}"/>
              </a:ext>
            </a:extLst>
          </p:cNvPr>
          <p:cNvSpPr>
            <a:spLocks noGrp="1"/>
          </p:cNvSpPr>
          <p:nvPr>
            <p:ph idx="1"/>
          </p:nvPr>
        </p:nvSpPr>
        <p:spPr>
          <a:xfrm>
            <a:off x="215412" y="1877113"/>
            <a:ext cx="5553918" cy="3574440"/>
          </a:xfrm>
        </p:spPr>
        <p:txBody>
          <a:bodyPr>
            <a:normAutofit/>
          </a:bodyPr>
          <a:lstStyle/>
          <a:p>
            <a:r>
              <a:rPr lang="en-US" sz="2400" dirty="0"/>
              <a:t>Oct. 30</a:t>
            </a:r>
            <a:r>
              <a:rPr lang="en-US" sz="2400" baseline="30000" dirty="0"/>
              <a:t>th</a:t>
            </a:r>
            <a:r>
              <a:rPr lang="en-US" sz="2400" dirty="0"/>
              <a:t> : Tracking Risk Mitigation</a:t>
            </a:r>
          </a:p>
          <a:p>
            <a:r>
              <a:rPr lang="en-US" sz="2400" dirty="0">
                <a:hlinkClick r:id="rId2"/>
              </a:rPr>
              <a:t>https://indico.bnl.gov/event/20648/</a:t>
            </a:r>
            <a:endParaRPr lang="en-US" sz="2400" dirty="0"/>
          </a:p>
          <a:p>
            <a:endParaRPr lang="en-US" sz="2400" i="1" dirty="0"/>
          </a:p>
          <a:p>
            <a:r>
              <a:rPr lang="en-US" sz="2400" i="1" dirty="0"/>
              <a:t>Goal: Following the Tracking WG meeting efforts to respond to a recommendation from the CD-3A Director’s Review</a:t>
            </a:r>
          </a:p>
          <a:p>
            <a:endParaRPr lang="en-US" sz="2400" i="1" dirty="0"/>
          </a:p>
          <a:p>
            <a:r>
              <a:rPr lang="en-US" sz="2400" i="1" dirty="0"/>
              <a:t>Topic of next talk …</a:t>
            </a:r>
          </a:p>
          <a:p>
            <a:endParaRPr lang="en-US" sz="2400" i="1" dirty="0"/>
          </a:p>
          <a:p>
            <a:endParaRPr lang="en-US" sz="2400" i="1" dirty="0"/>
          </a:p>
        </p:txBody>
      </p:sp>
      <p:sp>
        <p:nvSpPr>
          <p:cNvPr id="4" name="Date Placeholder 3">
            <a:extLst>
              <a:ext uri="{FF2B5EF4-FFF2-40B4-BE49-F238E27FC236}">
                <a16:creationId xmlns:a16="http://schemas.microsoft.com/office/drawing/2014/main" id="{7D33121F-A12B-2C2F-F61B-3F4E54D47FE5}"/>
              </a:ext>
            </a:extLst>
          </p:cNvPr>
          <p:cNvSpPr>
            <a:spLocks noGrp="1"/>
          </p:cNvSpPr>
          <p:nvPr>
            <p:ph type="dt" sz="half" idx="10"/>
          </p:nvPr>
        </p:nvSpPr>
        <p:spPr/>
        <p:txBody>
          <a:bodyPr/>
          <a:lstStyle/>
          <a:p>
            <a:r>
              <a:rPr lang="en-US"/>
              <a:t>11/2/2023</a:t>
            </a:r>
          </a:p>
        </p:txBody>
      </p:sp>
      <p:sp>
        <p:nvSpPr>
          <p:cNvPr id="5" name="Footer Placeholder 4">
            <a:extLst>
              <a:ext uri="{FF2B5EF4-FFF2-40B4-BE49-F238E27FC236}">
                <a16:creationId xmlns:a16="http://schemas.microsoft.com/office/drawing/2014/main" id="{853FF146-1BE5-C9B0-66D5-5BD1A7D872CA}"/>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781BEF0B-551C-3A55-9824-84E1CBFEF8FF}"/>
              </a:ext>
            </a:extLst>
          </p:cNvPr>
          <p:cNvSpPr>
            <a:spLocks noGrp="1"/>
          </p:cNvSpPr>
          <p:nvPr>
            <p:ph type="sldNum" sz="quarter" idx="12"/>
          </p:nvPr>
        </p:nvSpPr>
        <p:spPr/>
        <p:txBody>
          <a:bodyPr/>
          <a:lstStyle/>
          <a:p>
            <a:fld id="{588949A8-7CCD-4D90-AA9A-1451BFC6FB3A}" type="slidenum">
              <a:rPr lang="en-US" smtClean="0"/>
              <a:t>11</a:t>
            </a:fld>
            <a:endParaRPr lang="en-US"/>
          </a:p>
        </p:txBody>
      </p:sp>
      <p:pic>
        <p:nvPicPr>
          <p:cNvPr id="11" name="Picture 10" descr="A screenshot of a computer&#10;&#10;Description automatically generated">
            <a:extLst>
              <a:ext uri="{FF2B5EF4-FFF2-40B4-BE49-F238E27FC236}">
                <a16:creationId xmlns:a16="http://schemas.microsoft.com/office/drawing/2014/main" id="{CF88C4A7-C1BB-C526-3A8A-E37ADF4A3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268" y="698655"/>
            <a:ext cx="9577458" cy="5248313"/>
          </a:xfrm>
          <a:prstGeom prst="rect">
            <a:avLst/>
          </a:prstGeom>
        </p:spPr>
      </p:pic>
    </p:spTree>
    <p:extLst>
      <p:ext uri="{BB962C8B-B14F-4D97-AF65-F5344CB8AC3E}">
        <p14:creationId xmlns:p14="http://schemas.microsoft.com/office/powerpoint/2010/main" val="2292635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8DE5-7349-C86D-F165-DE2466D8EBF9}"/>
              </a:ext>
            </a:extLst>
          </p:cNvPr>
          <p:cNvSpPr>
            <a:spLocks noGrp="1"/>
          </p:cNvSpPr>
          <p:nvPr>
            <p:ph type="title"/>
          </p:nvPr>
        </p:nvSpPr>
        <p:spPr/>
        <p:txBody>
          <a:bodyPr/>
          <a:lstStyle/>
          <a:p>
            <a:r>
              <a:rPr lang="en-US" b="1" dirty="0">
                <a:solidFill>
                  <a:schemeClr val="accent1"/>
                </a:solidFill>
              </a:rPr>
              <a:t>Upcoming TIC Meetings….</a:t>
            </a:r>
          </a:p>
        </p:txBody>
      </p:sp>
      <p:sp>
        <p:nvSpPr>
          <p:cNvPr id="3" name="Content Placeholder 2">
            <a:extLst>
              <a:ext uri="{FF2B5EF4-FFF2-40B4-BE49-F238E27FC236}">
                <a16:creationId xmlns:a16="http://schemas.microsoft.com/office/drawing/2014/main" id="{B0E51AB1-6C97-32A3-DB6D-FE987126B664}"/>
              </a:ext>
            </a:extLst>
          </p:cNvPr>
          <p:cNvSpPr>
            <a:spLocks noGrp="1"/>
          </p:cNvSpPr>
          <p:nvPr>
            <p:ph idx="1"/>
          </p:nvPr>
        </p:nvSpPr>
        <p:spPr>
          <a:xfrm>
            <a:off x="811506" y="4636066"/>
            <a:ext cx="10515600" cy="1189320"/>
          </a:xfrm>
        </p:spPr>
        <p:txBody>
          <a:bodyPr/>
          <a:lstStyle/>
          <a:p>
            <a:pPr marL="0" indent="0">
              <a:buNone/>
            </a:pPr>
            <a:r>
              <a:rPr lang="en-US" dirty="0"/>
              <a:t>TIC Meetings (almost) every Monday 9AM ET. </a:t>
            </a:r>
          </a:p>
        </p:txBody>
      </p:sp>
      <p:sp>
        <p:nvSpPr>
          <p:cNvPr id="4" name="Date Placeholder 3">
            <a:extLst>
              <a:ext uri="{FF2B5EF4-FFF2-40B4-BE49-F238E27FC236}">
                <a16:creationId xmlns:a16="http://schemas.microsoft.com/office/drawing/2014/main" id="{6DDB1CE4-63F3-1153-C54B-53242CC7E5B5}"/>
              </a:ext>
            </a:extLst>
          </p:cNvPr>
          <p:cNvSpPr>
            <a:spLocks noGrp="1"/>
          </p:cNvSpPr>
          <p:nvPr>
            <p:ph type="dt" sz="half" idx="10"/>
          </p:nvPr>
        </p:nvSpPr>
        <p:spPr/>
        <p:txBody>
          <a:bodyPr/>
          <a:lstStyle/>
          <a:p>
            <a:r>
              <a:rPr lang="en-US"/>
              <a:t>11/2/2023</a:t>
            </a:r>
          </a:p>
        </p:txBody>
      </p:sp>
      <p:sp>
        <p:nvSpPr>
          <p:cNvPr id="5" name="Footer Placeholder 4">
            <a:extLst>
              <a:ext uri="{FF2B5EF4-FFF2-40B4-BE49-F238E27FC236}">
                <a16:creationId xmlns:a16="http://schemas.microsoft.com/office/drawing/2014/main" id="{B545627F-18F9-671E-28A6-70F0539B4B6E}"/>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736641C5-4F94-BE4B-2BF2-9C7E2D19572C}"/>
              </a:ext>
            </a:extLst>
          </p:cNvPr>
          <p:cNvSpPr>
            <a:spLocks noGrp="1"/>
          </p:cNvSpPr>
          <p:nvPr>
            <p:ph type="sldNum" sz="quarter" idx="12"/>
          </p:nvPr>
        </p:nvSpPr>
        <p:spPr/>
        <p:txBody>
          <a:bodyPr/>
          <a:lstStyle/>
          <a:p>
            <a:fld id="{588949A8-7CCD-4D90-AA9A-1451BFC6FB3A}" type="slidenum">
              <a:rPr lang="en-US" smtClean="0"/>
              <a:t>12</a:t>
            </a:fld>
            <a:endParaRPr lang="en-US"/>
          </a:p>
        </p:txBody>
      </p:sp>
      <p:pic>
        <p:nvPicPr>
          <p:cNvPr id="8" name="Picture 7" descr="A screenshot of a computer&#10;&#10;Description automatically generated">
            <a:extLst>
              <a:ext uri="{FF2B5EF4-FFF2-40B4-BE49-F238E27FC236}">
                <a16:creationId xmlns:a16="http://schemas.microsoft.com/office/drawing/2014/main" id="{EBDE827C-0AA7-7CA8-9BB5-BF13665BE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506" y="1651546"/>
            <a:ext cx="9929671" cy="2218618"/>
          </a:xfrm>
          <a:prstGeom prst="rect">
            <a:avLst/>
          </a:prstGeom>
        </p:spPr>
      </p:pic>
    </p:spTree>
    <p:extLst>
      <p:ext uri="{BB962C8B-B14F-4D97-AF65-F5344CB8AC3E}">
        <p14:creationId xmlns:p14="http://schemas.microsoft.com/office/powerpoint/2010/main" val="86305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8C0A-EFEC-3403-CE10-E65C299B271A}"/>
              </a:ext>
            </a:extLst>
          </p:cNvPr>
          <p:cNvSpPr>
            <a:spLocks noGrp="1"/>
          </p:cNvSpPr>
          <p:nvPr>
            <p:ph type="title"/>
          </p:nvPr>
        </p:nvSpPr>
        <p:spPr>
          <a:xfrm>
            <a:off x="838200" y="365125"/>
            <a:ext cx="10515600" cy="741299"/>
          </a:xfrm>
        </p:spPr>
        <p:txBody>
          <a:bodyPr/>
          <a:lstStyle/>
          <a:p>
            <a:r>
              <a:rPr lang="en-US" b="1" dirty="0">
                <a:solidFill>
                  <a:schemeClr val="accent1"/>
                </a:solidFill>
              </a:rPr>
              <a:t>Next Collaboration Meeting – Jan 2024</a:t>
            </a:r>
          </a:p>
        </p:txBody>
      </p:sp>
      <p:sp>
        <p:nvSpPr>
          <p:cNvPr id="3" name="Content Placeholder 2">
            <a:extLst>
              <a:ext uri="{FF2B5EF4-FFF2-40B4-BE49-F238E27FC236}">
                <a16:creationId xmlns:a16="http://schemas.microsoft.com/office/drawing/2014/main" id="{DF0A6410-1EF3-F6DE-6608-CB31D5826102}"/>
              </a:ext>
            </a:extLst>
          </p:cNvPr>
          <p:cNvSpPr>
            <a:spLocks noGrp="1"/>
          </p:cNvSpPr>
          <p:nvPr>
            <p:ph idx="1"/>
          </p:nvPr>
        </p:nvSpPr>
        <p:spPr>
          <a:xfrm>
            <a:off x="417484" y="1204384"/>
            <a:ext cx="5999996" cy="5054005"/>
          </a:xfrm>
        </p:spPr>
        <p:txBody>
          <a:bodyPr>
            <a:normAutofit/>
          </a:bodyPr>
          <a:lstStyle/>
          <a:p>
            <a:r>
              <a:rPr lang="en-US" dirty="0"/>
              <a:t>Jan 9-13</a:t>
            </a:r>
            <a:r>
              <a:rPr lang="en-US" baseline="30000" dirty="0"/>
              <a:t>th</a:t>
            </a:r>
            <a:r>
              <a:rPr lang="en-US" dirty="0"/>
              <a:t>, 2024 @ ANL</a:t>
            </a:r>
          </a:p>
          <a:p>
            <a:r>
              <a:rPr lang="en-US" dirty="0"/>
              <a:t>Three days of parallel </a:t>
            </a:r>
            <a:r>
              <a:rPr lang="en-US" dirty="0" err="1"/>
              <a:t>workfests</a:t>
            </a:r>
            <a:r>
              <a:rPr lang="en-US" dirty="0"/>
              <a:t> followed by two days of plenary sessions: </a:t>
            </a:r>
          </a:p>
          <a:p>
            <a:pPr lvl="1"/>
            <a:r>
              <a:rPr lang="en-US" dirty="0">
                <a:hlinkClick r:id="rId2"/>
              </a:rPr>
              <a:t>https://indico.bnl.gov/event/20473/</a:t>
            </a:r>
            <a:endParaRPr lang="en-US" dirty="0"/>
          </a:p>
          <a:p>
            <a:pPr lvl="1"/>
            <a:r>
              <a:rPr lang="en-US" dirty="0"/>
              <a:t>Send your students and postdocs!</a:t>
            </a:r>
          </a:p>
          <a:p>
            <a:pPr lvl="1"/>
            <a:r>
              <a:rPr lang="en-US" dirty="0"/>
              <a:t>Student support available:</a:t>
            </a:r>
            <a:br>
              <a:rPr lang="en-US" dirty="0"/>
            </a:br>
            <a:r>
              <a:rPr lang="en-US" dirty="0">
                <a:hlinkClick r:id="rId3"/>
              </a:rPr>
              <a:t>https://indico.bnl.gov/event/20473/page/575-student-support</a:t>
            </a:r>
            <a:endParaRPr lang="en-US" dirty="0"/>
          </a:p>
          <a:p>
            <a:r>
              <a:rPr lang="en-US" dirty="0"/>
              <a:t>General registration coming early November</a:t>
            </a:r>
          </a:p>
          <a:p>
            <a:r>
              <a:rPr lang="en-US" dirty="0"/>
              <a:t>Make your travel plans now!!</a:t>
            </a:r>
          </a:p>
        </p:txBody>
      </p:sp>
      <p:sp>
        <p:nvSpPr>
          <p:cNvPr id="4" name="Date Placeholder 3">
            <a:extLst>
              <a:ext uri="{FF2B5EF4-FFF2-40B4-BE49-F238E27FC236}">
                <a16:creationId xmlns:a16="http://schemas.microsoft.com/office/drawing/2014/main" id="{ACEAD4BA-8856-D3BB-9D38-3C17A8CE33B9}"/>
              </a:ext>
            </a:extLst>
          </p:cNvPr>
          <p:cNvSpPr>
            <a:spLocks noGrp="1"/>
          </p:cNvSpPr>
          <p:nvPr>
            <p:ph type="dt" sz="half" idx="10"/>
          </p:nvPr>
        </p:nvSpPr>
        <p:spPr/>
        <p:txBody>
          <a:bodyPr/>
          <a:lstStyle/>
          <a:p>
            <a:r>
              <a:rPr lang="en-US"/>
              <a:t>11/2/2023</a:t>
            </a:r>
          </a:p>
        </p:txBody>
      </p:sp>
      <p:sp>
        <p:nvSpPr>
          <p:cNvPr id="5" name="Footer Placeholder 4">
            <a:extLst>
              <a:ext uri="{FF2B5EF4-FFF2-40B4-BE49-F238E27FC236}">
                <a16:creationId xmlns:a16="http://schemas.microsoft.com/office/drawing/2014/main" id="{091E1BE3-29CE-629D-BD4F-8BA188F60654}"/>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D2100AB4-041D-7AE4-E298-0DBB9656904B}"/>
              </a:ext>
            </a:extLst>
          </p:cNvPr>
          <p:cNvSpPr>
            <a:spLocks noGrp="1"/>
          </p:cNvSpPr>
          <p:nvPr>
            <p:ph type="sldNum" sz="quarter" idx="12"/>
          </p:nvPr>
        </p:nvSpPr>
        <p:spPr/>
        <p:txBody>
          <a:bodyPr/>
          <a:lstStyle/>
          <a:p>
            <a:fld id="{588949A8-7CCD-4D90-AA9A-1451BFC6FB3A}" type="slidenum">
              <a:rPr lang="en-US" smtClean="0"/>
              <a:t>13</a:t>
            </a:fld>
            <a:endParaRPr lang="en-US"/>
          </a:p>
        </p:txBody>
      </p:sp>
      <p:pic>
        <p:nvPicPr>
          <p:cNvPr id="1026" name="Picture 2" descr="Research Facilities | Argonne National Laboratory">
            <a:extLst>
              <a:ext uri="{FF2B5EF4-FFF2-40B4-BE49-F238E27FC236}">
                <a16:creationId xmlns:a16="http://schemas.microsoft.com/office/drawing/2014/main" id="{B9518B66-DBA7-03E5-DEAB-825832BEF2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7794" y="3126958"/>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gonne joins new research center led by U of I System | U of I System">
            <a:extLst>
              <a:ext uri="{FF2B5EF4-FFF2-40B4-BE49-F238E27FC236}">
                <a16:creationId xmlns:a16="http://schemas.microsoft.com/office/drawing/2014/main" id="{2A1DB36B-7D84-9888-851D-414A5CB749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5613" y="4044689"/>
            <a:ext cx="338137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gonne National Laboratory Highlights Six Things You Might Not Know About  Hydrogen — Fuel Cell &amp; Hydrogen Energy Association">
            <a:extLst>
              <a:ext uri="{FF2B5EF4-FFF2-40B4-BE49-F238E27FC236}">
                <a16:creationId xmlns:a16="http://schemas.microsoft.com/office/drawing/2014/main" id="{EC579E86-A7BD-6A32-CC56-797E942DA7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6702" y="1490472"/>
            <a:ext cx="222885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rgonne supercomputer will be most powerful in U.S. | University of Chicago  News">
            <a:extLst>
              <a:ext uri="{FF2B5EF4-FFF2-40B4-BE49-F238E27FC236}">
                <a16:creationId xmlns:a16="http://schemas.microsoft.com/office/drawing/2014/main" id="{4B8FFC78-096A-5690-B5FB-9CB0A551AF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6300" y="18288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294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1274-DA36-8FFD-8E6D-F4487B7AA118}"/>
              </a:ext>
            </a:extLst>
          </p:cNvPr>
          <p:cNvSpPr>
            <a:spLocks noGrp="1"/>
          </p:cNvSpPr>
          <p:nvPr>
            <p:ph type="title"/>
          </p:nvPr>
        </p:nvSpPr>
        <p:spPr>
          <a:xfrm>
            <a:off x="838199" y="136525"/>
            <a:ext cx="10515600" cy="748780"/>
          </a:xfrm>
        </p:spPr>
        <p:txBody>
          <a:bodyPr/>
          <a:lstStyle/>
          <a:p>
            <a:r>
              <a:rPr lang="en-US" b="1" dirty="0">
                <a:solidFill>
                  <a:schemeClr val="accent1"/>
                </a:solidFill>
              </a:rPr>
              <a:t>Jan 2024 ePIC Meeting </a:t>
            </a:r>
            <a:r>
              <a:rPr lang="en-US" b="1" dirty="0" err="1">
                <a:solidFill>
                  <a:schemeClr val="accent1"/>
                </a:solidFill>
              </a:rPr>
              <a:t>Workfests</a:t>
            </a:r>
            <a:endParaRPr lang="en-US" b="1" dirty="0">
              <a:solidFill>
                <a:schemeClr val="accent1"/>
              </a:solidFill>
            </a:endParaRPr>
          </a:p>
        </p:txBody>
      </p:sp>
      <p:graphicFrame>
        <p:nvGraphicFramePr>
          <p:cNvPr id="3" name="Table 3">
            <a:extLst>
              <a:ext uri="{FF2B5EF4-FFF2-40B4-BE49-F238E27FC236}">
                <a16:creationId xmlns:a16="http://schemas.microsoft.com/office/drawing/2014/main" id="{684D1A5C-79BD-41ED-B61E-92812D9AC08A}"/>
              </a:ext>
            </a:extLst>
          </p:cNvPr>
          <p:cNvGraphicFramePr>
            <a:graphicFrameLocks noGrp="1"/>
          </p:cNvGraphicFramePr>
          <p:nvPr/>
        </p:nvGraphicFramePr>
        <p:xfrm>
          <a:off x="1355325" y="824230"/>
          <a:ext cx="9481347" cy="5801360"/>
        </p:xfrm>
        <a:graphic>
          <a:graphicData uri="http://schemas.openxmlformats.org/drawingml/2006/table">
            <a:tbl>
              <a:tblPr firstRow="1" bandRow="1">
                <a:tableStyleId>{5C22544A-7EE6-4342-B048-85BDC9FD1C3A}</a:tableStyleId>
              </a:tblPr>
              <a:tblGrid>
                <a:gridCol w="3202468">
                  <a:extLst>
                    <a:ext uri="{9D8B030D-6E8A-4147-A177-3AD203B41FA5}">
                      <a16:colId xmlns:a16="http://schemas.microsoft.com/office/drawing/2014/main" val="564138249"/>
                    </a:ext>
                  </a:extLst>
                </a:gridCol>
                <a:gridCol w="6278879">
                  <a:extLst>
                    <a:ext uri="{9D8B030D-6E8A-4147-A177-3AD203B41FA5}">
                      <a16:colId xmlns:a16="http://schemas.microsoft.com/office/drawing/2014/main" val="429611072"/>
                    </a:ext>
                  </a:extLst>
                </a:gridCol>
              </a:tblGrid>
              <a:tr h="370840">
                <a:tc>
                  <a:txBody>
                    <a:bodyPr/>
                    <a:lstStyle/>
                    <a:p>
                      <a:r>
                        <a:rPr lang="en-US" dirty="0"/>
                        <a:t>Workshop Title</a:t>
                      </a:r>
                    </a:p>
                  </a:txBody>
                  <a:tcPr/>
                </a:tc>
                <a:tc>
                  <a:txBody>
                    <a:bodyPr/>
                    <a:lstStyle/>
                    <a:p>
                      <a:r>
                        <a:rPr lang="en-US" dirty="0"/>
                        <a:t>Organizers</a:t>
                      </a:r>
                    </a:p>
                  </a:txBody>
                  <a:tcPr/>
                </a:tc>
                <a:extLst>
                  <a:ext uri="{0D108BD9-81ED-4DB2-BD59-A6C34878D82A}">
                    <a16:rowId xmlns:a16="http://schemas.microsoft.com/office/drawing/2014/main" val="26737314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Barrel ECAL DSC</a:t>
                      </a:r>
                    </a:p>
                  </a:txBody>
                  <a:tcPr/>
                </a:tc>
                <a:tc>
                  <a:txBody>
                    <a:bodyPr/>
                    <a:lstStyle/>
                    <a:p>
                      <a:r>
                        <a:rPr lang="en-US" dirty="0"/>
                        <a:t>Maria Zurek, Sylvester Joosten</a:t>
                      </a:r>
                    </a:p>
                  </a:txBody>
                  <a:tcPr/>
                </a:tc>
                <a:extLst>
                  <a:ext uri="{0D108BD9-81ED-4DB2-BD59-A6C34878D82A}">
                    <a16:rowId xmlns:a16="http://schemas.microsoft.com/office/drawing/2014/main" val="1654877215"/>
                  </a:ext>
                </a:extLst>
              </a:tr>
              <a:tr h="370840">
                <a:tc>
                  <a:txBody>
                    <a:bodyPr/>
                    <a:lstStyle/>
                    <a:p>
                      <a:r>
                        <a:rPr lang="en-US" dirty="0"/>
                        <a:t>SVT DSC</a:t>
                      </a:r>
                    </a:p>
                  </a:txBody>
                  <a:tcPr/>
                </a:tc>
                <a:tc>
                  <a:txBody>
                    <a:bodyPr/>
                    <a:lstStyle/>
                    <a:p>
                      <a:r>
                        <a:rPr lang="en-US" dirty="0"/>
                        <a:t>Laura Gonella, Ernst Sichtermann</a:t>
                      </a:r>
                    </a:p>
                  </a:txBody>
                  <a:tcPr/>
                </a:tc>
                <a:extLst>
                  <a:ext uri="{0D108BD9-81ED-4DB2-BD59-A6C34878D82A}">
                    <a16:rowId xmlns:a16="http://schemas.microsoft.com/office/drawing/2014/main" val="1196708437"/>
                  </a:ext>
                </a:extLst>
              </a:tr>
              <a:tr h="370840">
                <a:tc>
                  <a:txBody>
                    <a:bodyPr/>
                    <a:lstStyle/>
                    <a:p>
                      <a:r>
                        <a:rPr lang="en-US" dirty="0"/>
                        <a:t>Tracking</a:t>
                      </a:r>
                    </a:p>
                  </a:txBody>
                  <a:tcPr/>
                </a:tc>
                <a:tc>
                  <a:txBody>
                    <a:bodyPr/>
                    <a:lstStyle/>
                    <a:p>
                      <a:r>
                        <a:rPr lang="en-US" dirty="0"/>
                        <a:t>Ernst Sichtermann, Matt Posik</a:t>
                      </a:r>
                    </a:p>
                  </a:txBody>
                  <a:tcPr/>
                </a:tc>
                <a:extLst>
                  <a:ext uri="{0D108BD9-81ED-4DB2-BD59-A6C34878D82A}">
                    <a16:rowId xmlns:a16="http://schemas.microsoft.com/office/drawing/2014/main" val="3108474051"/>
                  </a:ext>
                </a:extLst>
              </a:tr>
              <a:tr h="370840">
                <a:tc>
                  <a:txBody>
                    <a:bodyPr/>
                    <a:lstStyle/>
                    <a:p>
                      <a:r>
                        <a:rPr lang="en-US" dirty="0"/>
                        <a:t>Jets &amp; HF (Particle Flow)</a:t>
                      </a:r>
                    </a:p>
                  </a:txBody>
                  <a:tcPr/>
                </a:tc>
                <a:tc>
                  <a:txBody>
                    <a:bodyPr/>
                    <a:lstStyle/>
                    <a:p>
                      <a:r>
                        <a:rPr lang="en-US" dirty="0"/>
                        <a:t>Brian Page, Olga Evdokimov, Derek Anderson</a:t>
                      </a:r>
                    </a:p>
                  </a:txBody>
                  <a:tcPr/>
                </a:tc>
                <a:extLst>
                  <a:ext uri="{0D108BD9-81ED-4DB2-BD59-A6C34878D82A}">
                    <a16:rowId xmlns:a16="http://schemas.microsoft.com/office/drawing/2014/main" val="881631938"/>
                  </a:ext>
                </a:extLst>
              </a:tr>
              <a:tr h="370840">
                <a:tc>
                  <a:txBody>
                    <a:bodyPr/>
                    <a:lstStyle/>
                    <a:p>
                      <a:r>
                        <a:rPr lang="en-US" dirty="0"/>
                        <a:t>Jets &amp; HF (Vertex)</a:t>
                      </a:r>
                    </a:p>
                  </a:txBody>
                  <a:tcPr/>
                </a:tc>
                <a:tc>
                  <a:txBody>
                    <a:bodyPr/>
                    <a:lstStyle/>
                    <a:p>
                      <a:r>
                        <a:rPr lang="en-US" dirty="0"/>
                        <a:t>Brian Page, Olga Evdokimov, Shujie Li, Barak Schmookler</a:t>
                      </a:r>
                    </a:p>
                  </a:txBody>
                  <a:tcPr/>
                </a:tc>
                <a:extLst>
                  <a:ext uri="{0D108BD9-81ED-4DB2-BD59-A6C34878D82A}">
                    <a16:rowId xmlns:a16="http://schemas.microsoft.com/office/drawing/2014/main" val="9831735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Streaming Computing Model / Electronics &amp; DAQ</a:t>
                      </a:r>
                    </a:p>
                  </a:txBody>
                  <a:tcPr/>
                </a:tc>
                <a:tc>
                  <a:txBody>
                    <a:bodyPr/>
                    <a:lstStyle/>
                    <a:p>
                      <a:r>
                        <a:rPr lang="es-ES" dirty="0"/>
                        <a:t>Fernando Barbosa, Jin Huang, Jeff Landgraf, Marco Battaglieri, </a:t>
                      </a:r>
                      <a:br>
                        <a:rPr lang="es-ES" dirty="0"/>
                      </a:br>
                      <a:r>
                        <a:rPr lang="es-ES" dirty="0"/>
                        <a:t>Markus Diefenthaler</a:t>
                      </a:r>
                      <a:endParaRPr lang="en-US" dirty="0"/>
                    </a:p>
                  </a:txBody>
                  <a:tcPr/>
                </a:tc>
                <a:extLst>
                  <a:ext uri="{0D108BD9-81ED-4DB2-BD59-A6C34878D82A}">
                    <a16:rowId xmlns:a16="http://schemas.microsoft.com/office/drawing/2014/main" val="19859793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FFWD, FBKWD &amp; Exclusive, Diffractive and Tagging, </a:t>
                      </a:r>
                      <a:r>
                        <a:rPr lang="en-US" dirty="0" err="1"/>
                        <a:t>eA</a:t>
                      </a:r>
                      <a:endParaRPr lang="en-US" dirty="0"/>
                    </a:p>
                  </a:txBody>
                  <a:tcPr/>
                </a:tc>
                <a:tc>
                  <a:txBody>
                    <a:bodyPr/>
                    <a:lstStyle/>
                    <a:p>
                      <a:r>
                        <a:rPr lang="en-US" dirty="0"/>
                        <a:t>Raphael Dupre, Rachel Montgomery, Alex Jentsch, Kong Tu, Simon Gardner, Nathaly Santiesteban, Dhevan Gangadharan, Nick Zachariou</a:t>
                      </a:r>
                    </a:p>
                  </a:txBody>
                  <a:tcPr/>
                </a:tc>
                <a:extLst>
                  <a:ext uri="{0D108BD9-81ED-4DB2-BD59-A6C34878D82A}">
                    <a16:rowId xmlns:a16="http://schemas.microsoft.com/office/drawing/2014/main" val="26058012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Backgrounds</a:t>
                      </a:r>
                    </a:p>
                  </a:txBody>
                  <a:tcPr/>
                </a:tc>
                <a:tc>
                  <a:txBody>
                    <a:bodyPr/>
                    <a:lstStyle/>
                    <a:p>
                      <a:r>
                        <a:rPr lang="en-US" sz="1800" b="0" i="0" u="none" strike="noStrike" kern="1200" baseline="0" dirty="0">
                          <a:solidFill>
                            <a:schemeClr val="dk1"/>
                          </a:solidFill>
                          <a:latin typeface="+mn-lt"/>
                          <a:ea typeface="+mn-ea"/>
                          <a:cs typeface="+mn-cs"/>
                        </a:rPr>
                        <a:t>Kolja Kauder, Elke-Caroline Aschenauer, Shujie Li,</a:t>
                      </a:r>
                      <a:r>
                        <a:rPr lang="en-US" sz="1800" kern="1200" dirty="0">
                          <a:solidFill>
                            <a:schemeClr val="dk1"/>
                          </a:solidFill>
                          <a:effectLst/>
                          <a:latin typeface="+mn-lt"/>
                          <a:ea typeface="+mn-ea"/>
                          <a:cs typeface="+mn-cs"/>
                        </a:rPr>
                        <a:t> Barak Schmookler </a:t>
                      </a:r>
                      <a:endParaRPr lang="en-US" dirty="0"/>
                    </a:p>
                  </a:txBody>
                  <a:tcPr/>
                </a:tc>
                <a:extLst>
                  <a:ext uri="{0D108BD9-81ED-4DB2-BD59-A6C34878D82A}">
                    <a16:rowId xmlns:a16="http://schemas.microsoft.com/office/drawing/2014/main" val="1432638137"/>
                  </a:ext>
                </a:extLst>
              </a:tr>
              <a:tr h="370840">
                <a:tc>
                  <a:txBody>
                    <a:bodyPr/>
                    <a:lstStyle/>
                    <a:p>
                      <a:r>
                        <a:rPr lang="en-US" dirty="0"/>
                        <a:t>AC-LGAD DSC</a:t>
                      </a:r>
                    </a:p>
                  </a:txBody>
                  <a:tcPr/>
                </a:tc>
                <a:tc>
                  <a:txBody>
                    <a:bodyPr/>
                    <a:lstStyle/>
                    <a:p>
                      <a:r>
                        <a:rPr lang="en-US" dirty="0"/>
                        <a:t>Alessandro </a:t>
                      </a:r>
                      <a:r>
                        <a:rPr lang="en-US" dirty="0" err="1"/>
                        <a:t>Tricoli</a:t>
                      </a:r>
                      <a:r>
                        <a:rPr lang="en-US"/>
                        <a:t>, Alex </a:t>
                      </a:r>
                      <a:r>
                        <a:rPr lang="en-US" dirty="0" err="1"/>
                        <a:t>Jentcsh</a:t>
                      </a:r>
                      <a:r>
                        <a:rPr lang="en-US" dirty="0"/>
                        <a:t>, Wei Li, Zhenyu Ye</a:t>
                      </a:r>
                    </a:p>
                  </a:txBody>
                  <a:tcPr/>
                </a:tc>
                <a:extLst>
                  <a:ext uri="{0D108BD9-81ED-4DB2-BD59-A6C34878D82A}">
                    <a16:rowId xmlns:a16="http://schemas.microsoft.com/office/drawing/2014/main" val="3564942204"/>
                  </a:ext>
                </a:extLst>
              </a:tr>
              <a:tr h="370840">
                <a:tc>
                  <a:txBody>
                    <a:bodyPr/>
                    <a:lstStyle/>
                    <a:p>
                      <a:r>
                        <a:rPr lang="en-US" dirty="0"/>
                        <a:t>Common PID</a:t>
                      </a:r>
                    </a:p>
                  </a:txBody>
                  <a:tcPr/>
                </a:tc>
                <a:tc>
                  <a:txBody>
                    <a:bodyPr/>
                    <a:lstStyle/>
                    <a:p>
                      <a:r>
                        <a:rPr lang="en-US" dirty="0"/>
                        <a:t>Thomas Ullrich, Oskar Hartbrich</a:t>
                      </a:r>
                    </a:p>
                  </a:txBody>
                  <a:tcPr/>
                </a:tc>
                <a:extLst>
                  <a:ext uri="{0D108BD9-81ED-4DB2-BD59-A6C34878D82A}">
                    <a16:rowId xmlns:a16="http://schemas.microsoft.com/office/drawing/2014/main" val="3072340553"/>
                  </a:ext>
                </a:extLst>
              </a:tr>
              <a:tr h="370840">
                <a:tc>
                  <a:txBody>
                    <a:bodyPr/>
                    <a:lstStyle/>
                    <a:p>
                      <a:r>
                        <a:rPr lang="en-US" dirty="0"/>
                        <a:t>Software &amp; Sim TDR Readiness</a:t>
                      </a:r>
                    </a:p>
                  </a:txBody>
                  <a:tcPr/>
                </a:tc>
                <a:tc>
                  <a:txBody>
                    <a:bodyPr/>
                    <a:lstStyle/>
                    <a:p>
                      <a:r>
                        <a:rPr lang="en-US" dirty="0"/>
                        <a:t>Markus Diefenthaler, Sylvester Joosten, Wouter Deconinck, Torre Wenaus</a:t>
                      </a:r>
                    </a:p>
                  </a:txBody>
                  <a:tcPr/>
                </a:tc>
                <a:extLst>
                  <a:ext uri="{0D108BD9-81ED-4DB2-BD59-A6C34878D82A}">
                    <a16:rowId xmlns:a16="http://schemas.microsoft.com/office/drawing/2014/main" val="2277053430"/>
                  </a:ext>
                </a:extLst>
              </a:tr>
            </a:tbl>
          </a:graphicData>
        </a:graphic>
      </p:graphicFrame>
      <p:sp>
        <p:nvSpPr>
          <p:cNvPr id="4" name="Date Placeholder 3">
            <a:extLst>
              <a:ext uri="{FF2B5EF4-FFF2-40B4-BE49-F238E27FC236}">
                <a16:creationId xmlns:a16="http://schemas.microsoft.com/office/drawing/2014/main" id="{DE5598E3-DF93-E7EF-7BF4-E2D634223E36}"/>
              </a:ext>
            </a:extLst>
          </p:cNvPr>
          <p:cNvSpPr>
            <a:spLocks noGrp="1"/>
          </p:cNvSpPr>
          <p:nvPr>
            <p:ph type="dt" sz="half" idx="10"/>
          </p:nvPr>
        </p:nvSpPr>
        <p:spPr/>
        <p:txBody>
          <a:bodyPr/>
          <a:lstStyle/>
          <a:p>
            <a:r>
              <a:rPr lang="en-US"/>
              <a:t>11/2/2023</a:t>
            </a:r>
          </a:p>
        </p:txBody>
      </p:sp>
      <p:sp>
        <p:nvSpPr>
          <p:cNvPr id="5" name="Slide Number Placeholder 4">
            <a:extLst>
              <a:ext uri="{FF2B5EF4-FFF2-40B4-BE49-F238E27FC236}">
                <a16:creationId xmlns:a16="http://schemas.microsoft.com/office/drawing/2014/main" id="{AD15D039-2D54-89F7-0A94-7A1A2CD8C61B}"/>
              </a:ext>
            </a:extLst>
          </p:cNvPr>
          <p:cNvSpPr>
            <a:spLocks noGrp="1"/>
          </p:cNvSpPr>
          <p:nvPr>
            <p:ph type="sldNum" sz="quarter" idx="12"/>
          </p:nvPr>
        </p:nvSpPr>
        <p:spPr/>
        <p:txBody>
          <a:bodyPr/>
          <a:lstStyle/>
          <a:p>
            <a:fld id="{CDB80780-D81E-4060-B436-0472AA4CE1CB}" type="slidenum">
              <a:rPr lang="en-US" smtClean="0"/>
              <a:t>14</a:t>
            </a:fld>
            <a:endParaRPr lang="en-US"/>
          </a:p>
        </p:txBody>
      </p:sp>
      <p:sp>
        <p:nvSpPr>
          <p:cNvPr id="6" name="Footer Placeholder 5">
            <a:extLst>
              <a:ext uri="{FF2B5EF4-FFF2-40B4-BE49-F238E27FC236}">
                <a16:creationId xmlns:a16="http://schemas.microsoft.com/office/drawing/2014/main" id="{6FE17280-9B84-F02E-FB09-771785C8D86B}"/>
              </a:ext>
            </a:extLst>
          </p:cNvPr>
          <p:cNvSpPr>
            <a:spLocks noGrp="1"/>
          </p:cNvSpPr>
          <p:nvPr>
            <p:ph type="ftr" sz="quarter" idx="11"/>
          </p:nvPr>
        </p:nvSpPr>
        <p:spPr/>
        <p:txBody>
          <a:bodyPr/>
          <a:lstStyle/>
          <a:p>
            <a:r>
              <a:rPr lang="en-US"/>
              <a:t>ePIC General Meeting </a:t>
            </a:r>
          </a:p>
        </p:txBody>
      </p:sp>
    </p:spTree>
    <p:extLst>
      <p:ext uri="{BB962C8B-B14F-4D97-AF65-F5344CB8AC3E}">
        <p14:creationId xmlns:p14="http://schemas.microsoft.com/office/powerpoint/2010/main" val="1575343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5EFF-F514-64A6-0494-A1C161F5E0BB}"/>
              </a:ext>
            </a:extLst>
          </p:cNvPr>
          <p:cNvSpPr>
            <a:spLocks noGrp="1"/>
          </p:cNvSpPr>
          <p:nvPr>
            <p:ph type="title"/>
          </p:nvPr>
        </p:nvSpPr>
        <p:spPr>
          <a:xfrm>
            <a:off x="838200" y="365125"/>
            <a:ext cx="10515600" cy="1022887"/>
          </a:xfrm>
        </p:spPr>
        <p:txBody>
          <a:bodyPr/>
          <a:lstStyle/>
          <a:p>
            <a:r>
              <a:rPr lang="en-US" b="1" dirty="0">
                <a:solidFill>
                  <a:schemeClr val="accent1"/>
                </a:solidFill>
              </a:rPr>
              <a:t>ePIC Web Page (Draft)</a:t>
            </a:r>
          </a:p>
        </p:txBody>
      </p:sp>
      <p:sp>
        <p:nvSpPr>
          <p:cNvPr id="3" name="Date Placeholder 2">
            <a:extLst>
              <a:ext uri="{FF2B5EF4-FFF2-40B4-BE49-F238E27FC236}">
                <a16:creationId xmlns:a16="http://schemas.microsoft.com/office/drawing/2014/main" id="{6CF7E96D-1445-73B9-DD0F-001128ECA2DD}"/>
              </a:ext>
            </a:extLst>
          </p:cNvPr>
          <p:cNvSpPr>
            <a:spLocks noGrp="1"/>
          </p:cNvSpPr>
          <p:nvPr>
            <p:ph type="dt" sz="half" idx="10"/>
          </p:nvPr>
        </p:nvSpPr>
        <p:spPr/>
        <p:txBody>
          <a:bodyPr/>
          <a:lstStyle/>
          <a:p>
            <a:r>
              <a:rPr lang="en-US"/>
              <a:t>11/2/2023</a:t>
            </a:r>
          </a:p>
        </p:txBody>
      </p:sp>
      <p:sp>
        <p:nvSpPr>
          <p:cNvPr id="4" name="Footer Placeholder 3">
            <a:extLst>
              <a:ext uri="{FF2B5EF4-FFF2-40B4-BE49-F238E27FC236}">
                <a16:creationId xmlns:a16="http://schemas.microsoft.com/office/drawing/2014/main" id="{90111186-8F45-734D-4E16-7374F865B8D7}"/>
              </a:ext>
            </a:extLst>
          </p:cNvPr>
          <p:cNvSpPr>
            <a:spLocks noGrp="1"/>
          </p:cNvSpPr>
          <p:nvPr>
            <p:ph type="ftr" sz="quarter" idx="11"/>
          </p:nvPr>
        </p:nvSpPr>
        <p:spPr/>
        <p:txBody>
          <a:bodyPr/>
          <a:lstStyle/>
          <a:p>
            <a:r>
              <a:rPr lang="en-US"/>
              <a:t>ePIC General Meeting </a:t>
            </a:r>
          </a:p>
        </p:txBody>
      </p:sp>
      <p:sp>
        <p:nvSpPr>
          <p:cNvPr id="5" name="Slide Number Placeholder 4">
            <a:extLst>
              <a:ext uri="{FF2B5EF4-FFF2-40B4-BE49-F238E27FC236}">
                <a16:creationId xmlns:a16="http://schemas.microsoft.com/office/drawing/2014/main" id="{D6D3689B-3BC7-24A4-D0D3-BF93A0321509}"/>
              </a:ext>
            </a:extLst>
          </p:cNvPr>
          <p:cNvSpPr>
            <a:spLocks noGrp="1"/>
          </p:cNvSpPr>
          <p:nvPr>
            <p:ph type="sldNum" sz="quarter" idx="12"/>
          </p:nvPr>
        </p:nvSpPr>
        <p:spPr/>
        <p:txBody>
          <a:bodyPr/>
          <a:lstStyle/>
          <a:p>
            <a:fld id="{588949A8-7CCD-4D90-AA9A-1451BFC6FB3A}" type="slidenum">
              <a:rPr lang="en-US" smtClean="0"/>
              <a:t>15</a:t>
            </a:fld>
            <a:endParaRPr lang="en-US"/>
          </a:p>
        </p:txBody>
      </p:sp>
      <p:sp>
        <p:nvSpPr>
          <p:cNvPr id="6" name="TextBox 5">
            <a:extLst>
              <a:ext uri="{FF2B5EF4-FFF2-40B4-BE49-F238E27FC236}">
                <a16:creationId xmlns:a16="http://schemas.microsoft.com/office/drawing/2014/main" id="{3848FA51-E930-5D76-FC68-447EE1206595}"/>
              </a:ext>
            </a:extLst>
          </p:cNvPr>
          <p:cNvSpPr txBox="1"/>
          <p:nvPr/>
        </p:nvSpPr>
        <p:spPr>
          <a:xfrm>
            <a:off x="8610600" y="756196"/>
            <a:ext cx="3474720" cy="369332"/>
          </a:xfrm>
          <a:prstGeom prst="rect">
            <a:avLst/>
          </a:prstGeom>
          <a:noFill/>
        </p:spPr>
        <p:txBody>
          <a:bodyPr wrap="square" rtlCol="0">
            <a:spAutoFit/>
          </a:bodyPr>
          <a:lstStyle/>
          <a:p>
            <a:r>
              <a:rPr lang="en-US" sz="1800" u="sng" dirty="0">
                <a:solidFill>
                  <a:srgbClr val="0000FF"/>
                </a:solidFill>
                <a:effectLst/>
                <a:latin typeface="Calibri" panose="020F0502020204030204" pitchFamily="34" charset="0"/>
                <a:ea typeface="Calibri" panose="020F0502020204030204" pitchFamily="34" charset="0"/>
                <a:hlinkClick r:id="rId2"/>
              </a:rPr>
              <a:t>https://www.bnl.gov/eic/epic.php</a:t>
            </a:r>
            <a:endParaRPr lang="en-US" sz="1800" dirty="0">
              <a:effectLst/>
              <a:latin typeface="Calibri" panose="020F0502020204030204" pitchFamily="34" charset="0"/>
              <a:ea typeface="Calibri" panose="020F0502020204030204" pitchFamily="34" charset="0"/>
            </a:endParaRPr>
          </a:p>
        </p:txBody>
      </p:sp>
      <p:pic>
        <p:nvPicPr>
          <p:cNvPr id="8" name="Picture 7" descr="A screenshot of a computer&#10;&#10;Description automatically generated">
            <a:extLst>
              <a:ext uri="{FF2B5EF4-FFF2-40B4-BE49-F238E27FC236}">
                <a16:creationId xmlns:a16="http://schemas.microsoft.com/office/drawing/2014/main" id="{660EBA7A-76D3-FF33-8100-6CC0077F3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382" y="1359096"/>
            <a:ext cx="7934035" cy="5362379"/>
          </a:xfrm>
          <a:prstGeom prst="rect">
            <a:avLst/>
          </a:prstGeom>
          <a:ln>
            <a:solidFill>
              <a:schemeClr val="accent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62D5B948-B4BE-C3FA-29FA-0502D3249975}"/>
              </a:ext>
            </a:extLst>
          </p:cNvPr>
          <p:cNvSpPr txBox="1"/>
          <p:nvPr/>
        </p:nvSpPr>
        <p:spPr>
          <a:xfrm>
            <a:off x="206829" y="1817914"/>
            <a:ext cx="3782785" cy="3139321"/>
          </a:xfrm>
          <a:prstGeom prst="rect">
            <a:avLst/>
          </a:prstGeom>
          <a:noFill/>
        </p:spPr>
        <p:txBody>
          <a:bodyPr wrap="square" rtlCol="0">
            <a:spAutoFit/>
          </a:bodyPr>
          <a:lstStyle/>
          <a:p>
            <a:r>
              <a:rPr lang="en-US" dirty="0"/>
              <a:t>To be integrated into the main EIC website. Keep in mind this is for the general public. </a:t>
            </a:r>
          </a:p>
          <a:p>
            <a:endParaRPr lang="en-US" dirty="0"/>
          </a:p>
          <a:p>
            <a:r>
              <a:rPr lang="en-US" dirty="0"/>
              <a:t>Have a look – comments welcome! (This is currently a draft accessible only from this link.)</a:t>
            </a:r>
          </a:p>
          <a:p>
            <a:endParaRPr lang="en-US" dirty="0"/>
          </a:p>
          <a:p>
            <a:endParaRPr lang="en-US" dirty="0"/>
          </a:p>
          <a:p>
            <a:r>
              <a:rPr lang="en-US" dirty="0"/>
              <a:t>Gary Schroeder, Karen McNulty </a:t>
            </a:r>
            <a:r>
              <a:rPr lang="en-US" dirty="0" err="1"/>
              <a:t>Walsch</a:t>
            </a:r>
            <a:r>
              <a:rPr lang="en-US" dirty="0"/>
              <a:t>, Thomas Ullrich, JGL</a:t>
            </a:r>
          </a:p>
        </p:txBody>
      </p:sp>
    </p:spTree>
    <p:extLst>
      <p:ext uri="{BB962C8B-B14F-4D97-AF65-F5344CB8AC3E}">
        <p14:creationId xmlns:p14="http://schemas.microsoft.com/office/powerpoint/2010/main" val="2600150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ADAE-6843-1085-EFA8-F683AAA01386}"/>
              </a:ext>
            </a:extLst>
          </p:cNvPr>
          <p:cNvSpPr>
            <a:spLocks noGrp="1"/>
          </p:cNvSpPr>
          <p:nvPr>
            <p:ph type="title"/>
          </p:nvPr>
        </p:nvSpPr>
        <p:spPr>
          <a:xfrm>
            <a:off x="838200" y="365126"/>
            <a:ext cx="10515600" cy="910376"/>
          </a:xfrm>
        </p:spPr>
        <p:txBody>
          <a:bodyPr/>
          <a:lstStyle/>
          <a:p>
            <a:r>
              <a:rPr lang="en-US" b="1" dirty="0">
                <a:solidFill>
                  <a:schemeClr val="accent1"/>
                </a:solidFill>
              </a:rPr>
              <a:t>Speaker Policies Reminder </a:t>
            </a:r>
          </a:p>
        </p:txBody>
      </p:sp>
      <p:sp>
        <p:nvSpPr>
          <p:cNvPr id="4" name="Date Placeholder 3">
            <a:extLst>
              <a:ext uri="{FF2B5EF4-FFF2-40B4-BE49-F238E27FC236}">
                <a16:creationId xmlns:a16="http://schemas.microsoft.com/office/drawing/2014/main" id="{C61E716D-3E89-2453-8DB5-574DA94E8EBF}"/>
              </a:ext>
            </a:extLst>
          </p:cNvPr>
          <p:cNvSpPr>
            <a:spLocks noGrp="1"/>
          </p:cNvSpPr>
          <p:nvPr>
            <p:ph type="dt" sz="half" idx="10"/>
          </p:nvPr>
        </p:nvSpPr>
        <p:spPr/>
        <p:txBody>
          <a:bodyPr/>
          <a:lstStyle/>
          <a:p>
            <a:r>
              <a:rPr lang="en-US"/>
              <a:t>11/2/2023</a:t>
            </a:r>
          </a:p>
        </p:txBody>
      </p:sp>
      <p:sp>
        <p:nvSpPr>
          <p:cNvPr id="5" name="Footer Placeholder 4">
            <a:extLst>
              <a:ext uri="{FF2B5EF4-FFF2-40B4-BE49-F238E27FC236}">
                <a16:creationId xmlns:a16="http://schemas.microsoft.com/office/drawing/2014/main" id="{CCADB920-B2B3-11F2-53D0-33AE3BEF8ECE}"/>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B30D8C32-53EE-627A-DBE0-A11A01BB2C31}"/>
              </a:ext>
            </a:extLst>
          </p:cNvPr>
          <p:cNvSpPr>
            <a:spLocks noGrp="1"/>
          </p:cNvSpPr>
          <p:nvPr>
            <p:ph type="sldNum" sz="quarter" idx="12"/>
          </p:nvPr>
        </p:nvSpPr>
        <p:spPr/>
        <p:txBody>
          <a:bodyPr/>
          <a:lstStyle/>
          <a:p>
            <a:fld id="{588949A8-7CCD-4D90-AA9A-1451BFC6FB3A}" type="slidenum">
              <a:rPr lang="en-US" smtClean="0"/>
              <a:t>16</a:t>
            </a:fld>
            <a:endParaRPr lang="en-US"/>
          </a:p>
        </p:txBody>
      </p:sp>
      <p:pic>
        <p:nvPicPr>
          <p:cNvPr id="8" name="Picture 7" descr="A screenshot of a web page&#10;&#10;Description automatically generated">
            <a:extLst>
              <a:ext uri="{FF2B5EF4-FFF2-40B4-BE49-F238E27FC236}">
                <a16:creationId xmlns:a16="http://schemas.microsoft.com/office/drawing/2014/main" id="{D101EF24-D1FD-1C32-D61B-069828CBE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93" y="1195036"/>
            <a:ext cx="8098636" cy="4556833"/>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descr="A screenshot of a computer&#10;&#10;Description automatically generated">
            <a:extLst>
              <a:ext uri="{FF2B5EF4-FFF2-40B4-BE49-F238E27FC236}">
                <a16:creationId xmlns:a16="http://schemas.microsoft.com/office/drawing/2014/main" id="{84055CF2-DCF9-F1DF-A5FD-3243DDDCB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475" y="1799517"/>
            <a:ext cx="8098636" cy="4556833"/>
          </a:xfrm>
          <a:prstGeom prst="rect">
            <a:avLst/>
          </a:prstGeom>
          <a:ln>
            <a:solidFill>
              <a:schemeClr val="tx1"/>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6F84D4BF-D795-A545-5FAC-541658735031}"/>
              </a:ext>
            </a:extLst>
          </p:cNvPr>
          <p:cNvSpPr txBox="1"/>
          <p:nvPr/>
        </p:nvSpPr>
        <p:spPr>
          <a:xfrm>
            <a:off x="8565863" y="418854"/>
            <a:ext cx="3194933" cy="923330"/>
          </a:xfrm>
          <a:prstGeom prst="rect">
            <a:avLst/>
          </a:prstGeom>
          <a:noFill/>
        </p:spPr>
        <p:txBody>
          <a:bodyPr wrap="square" rtlCol="0">
            <a:spAutoFit/>
          </a:bodyPr>
          <a:lstStyle/>
          <a:p>
            <a:r>
              <a:rPr lang="en-US" dirty="0"/>
              <a:t>From Brian and Maria’s presentation an 10/27 CC Meeting. </a:t>
            </a:r>
          </a:p>
        </p:txBody>
      </p:sp>
    </p:spTree>
    <p:extLst>
      <p:ext uri="{BB962C8B-B14F-4D97-AF65-F5344CB8AC3E}">
        <p14:creationId xmlns:p14="http://schemas.microsoft.com/office/powerpoint/2010/main" val="271929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2914-A70C-4902-E513-A1462BB1E27F}"/>
              </a:ext>
            </a:extLst>
          </p:cNvPr>
          <p:cNvSpPr>
            <a:spLocks noGrp="1"/>
          </p:cNvSpPr>
          <p:nvPr>
            <p:ph type="title"/>
          </p:nvPr>
        </p:nvSpPr>
        <p:spPr/>
        <p:txBody>
          <a:bodyPr/>
          <a:lstStyle/>
          <a:p>
            <a:r>
              <a:rPr lang="en-US" b="1" dirty="0">
                <a:solidFill>
                  <a:schemeClr val="accent1"/>
                </a:solidFill>
              </a:rPr>
              <a:t>Upcoming Speaking Opportunities</a:t>
            </a:r>
          </a:p>
        </p:txBody>
      </p:sp>
      <p:sp>
        <p:nvSpPr>
          <p:cNvPr id="6" name="Content Placeholder 5">
            <a:extLst>
              <a:ext uri="{FF2B5EF4-FFF2-40B4-BE49-F238E27FC236}">
                <a16:creationId xmlns:a16="http://schemas.microsoft.com/office/drawing/2014/main" id="{07267F29-7776-2B9B-0511-EBB06B56F154}"/>
              </a:ext>
            </a:extLst>
          </p:cNvPr>
          <p:cNvSpPr>
            <a:spLocks noGrp="1"/>
          </p:cNvSpPr>
          <p:nvPr>
            <p:ph idx="1"/>
          </p:nvPr>
        </p:nvSpPr>
        <p:spPr>
          <a:xfrm>
            <a:off x="838200" y="1603717"/>
            <a:ext cx="10515600" cy="4573246"/>
          </a:xfrm>
        </p:spPr>
        <p:txBody>
          <a:bodyPr>
            <a:normAutofit fontScale="92500" lnSpcReduction="10000"/>
          </a:bodyPr>
          <a:lstStyle/>
          <a:p>
            <a:pPr marL="0" marR="0">
              <a:spcBef>
                <a:spcPts val="600"/>
              </a:spcBef>
              <a:spcAft>
                <a:spcPts val="600"/>
              </a:spcAft>
            </a:pPr>
            <a:r>
              <a:rPr lang="en-US" sz="1800" b="1" dirty="0">
                <a:solidFill>
                  <a:srgbClr val="202122"/>
                </a:solidFill>
                <a:effectLst/>
                <a:latin typeface="Arial" panose="020B0604020202020204" pitchFamily="34" charset="0"/>
                <a:ea typeface="Calibri" panose="020F0502020204030204" pitchFamily="34" charset="0"/>
              </a:rPr>
              <a:t>XXX Cracow Epiphany Conference</a:t>
            </a:r>
          </a:p>
          <a:p>
            <a:pPr marL="457200" lvl="1">
              <a:spcBef>
                <a:spcPts val="600"/>
              </a:spcBef>
              <a:spcAft>
                <a:spcPts val="600"/>
              </a:spcAft>
            </a:pPr>
            <a:r>
              <a:rPr lang="en-US" sz="1700" dirty="0">
                <a:solidFill>
                  <a:srgbClr val="202122"/>
                </a:solidFill>
                <a:effectLst/>
                <a:latin typeface="Arial" panose="020B0604020202020204" pitchFamily="34" charset="0"/>
                <a:ea typeface="Calibri" panose="020F0502020204030204" pitchFamily="34" charset="0"/>
              </a:rPr>
              <a:t>8-12 January 2024, Krakow, Poland</a:t>
            </a:r>
            <a:endParaRPr lang="en-US" sz="1700" dirty="0">
              <a:effectLst/>
              <a:latin typeface="Calibri" panose="020F0502020204030204" pitchFamily="34" charset="0"/>
              <a:ea typeface="Calibri" panose="020F0502020204030204" pitchFamily="34" charset="0"/>
            </a:endParaRPr>
          </a:p>
          <a:p>
            <a:pPr marL="457200" lvl="1">
              <a:spcBef>
                <a:spcPts val="600"/>
              </a:spcBef>
              <a:spcAft>
                <a:spcPts val="600"/>
              </a:spcAft>
            </a:pPr>
            <a:r>
              <a:rPr lang="en-US" sz="1700" u="sng" dirty="0">
                <a:solidFill>
                  <a:srgbClr val="3366BB"/>
                </a:solidFill>
                <a:effectLst/>
                <a:latin typeface="Arial" panose="020B0604020202020204" pitchFamily="34" charset="0"/>
                <a:ea typeface="Calibri" panose="020F0502020204030204" pitchFamily="34" charset="0"/>
                <a:hlinkClick r:id="rId2"/>
              </a:rPr>
              <a:t>https://epiphany.ifj.edu.pl/epiphany2024/index.html</a:t>
            </a:r>
            <a:endParaRPr lang="en-US" sz="1700" dirty="0">
              <a:effectLst/>
              <a:latin typeface="Calibri" panose="020F0502020204030204" pitchFamily="34" charset="0"/>
              <a:ea typeface="Calibri" panose="020F0502020204030204" pitchFamily="34" charset="0"/>
            </a:endParaRPr>
          </a:p>
          <a:p>
            <a:pPr marL="457200" lvl="1">
              <a:spcBef>
                <a:spcPts val="0"/>
              </a:spcBef>
            </a:pPr>
            <a:r>
              <a:rPr lang="en-US" sz="1700" dirty="0">
                <a:solidFill>
                  <a:srgbClr val="202122"/>
                </a:solidFill>
                <a:effectLst/>
                <a:latin typeface="Arial" panose="020B0604020202020204" pitchFamily="34" charset="0"/>
                <a:ea typeface="Calibri" panose="020F0502020204030204" pitchFamily="34" charset="0"/>
              </a:rPr>
              <a:t>Invited Talks:</a:t>
            </a:r>
            <a:endParaRPr lang="en-US" sz="1700" dirty="0">
              <a:effectLst/>
              <a:latin typeface="Calibri" panose="020F0502020204030204" pitchFamily="34" charset="0"/>
              <a:ea typeface="Calibri" panose="020F0502020204030204" pitchFamily="34" charset="0"/>
            </a:endParaRPr>
          </a:p>
          <a:p>
            <a:pPr marL="800100" lvl="1" indent="-342900">
              <a:spcAft>
                <a:spcPts val="120"/>
              </a:spcAft>
              <a:buSzPts val="1000"/>
              <a:buFont typeface="Symbol" panose="05050102010706020507" pitchFamily="18" charset="2"/>
              <a:buChar char=""/>
              <a:tabLst>
                <a:tab pos="457200" algn="l"/>
              </a:tabLst>
            </a:pPr>
            <a:r>
              <a:rPr lang="en-US" sz="1700" b="1" dirty="0">
                <a:solidFill>
                  <a:srgbClr val="202122"/>
                </a:solidFill>
                <a:effectLst/>
                <a:latin typeface="Arial" panose="020B0604020202020204" pitchFamily="34" charset="0"/>
                <a:ea typeface="Times New Roman" panose="02020603050405020304" pitchFamily="18" charset="0"/>
              </a:rPr>
              <a:t>Please Send Nominations</a:t>
            </a:r>
            <a:r>
              <a:rPr lang="en-US" sz="1700" dirty="0">
                <a:solidFill>
                  <a:srgbClr val="202122"/>
                </a:solidFill>
                <a:effectLst/>
                <a:latin typeface="Arial" panose="020B0604020202020204" pitchFamily="34" charset="0"/>
                <a:ea typeface="Times New Roman" panose="02020603050405020304" pitchFamily="18" charset="0"/>
              </a:rPr>
              <a:t> "ePIC Physics Program Overview"</a:t>
            </a:r>
            <a:endParaRPr lang="en-US" sz="1700" dirty="0">
              <a:effectLst/>
              <a:latin typeface="Calibri" panose="020F0502020204030204" pitchFamily="34" charset="0"/>
              <a:ea typeface="Calibri" panose="020F0502020204030204" pitchFamily="34" charset="0"/>
            </a:endParaRPr>
          </a:p>
          <a:p>
            <a:pPr marL="0" marR="0" indent="0">
              <a:spcBef>
                <a:spcPts val="600"/>
              </a:spcBef>
              <a:spcAft>
                <a:spcPts val="600"/>
              </a:spcAft>
              <a:buNone/>
            </a:pPr>
            <a:br>
              <a:rPr lang="en-US" sz="1800" dirty="0">
                <a:solidFill>
                  <a:srgbClr val="202122"/>
                </a:solidFill>
                <a:effectLst/>
                <a:latin typeface="Arial" panose="020B0604020202020204" pitchFamily="34" charset="0"/>
                <a:ea typeface="Calibri" panose="020F0502020204030204" pitchFamily="34" charset="0"/>
              </a:rPr>
            </a:br>
            <a:r>
              <a:rPr lang="en-US" sz="1800" b="1" dirty="0">
                <a:solidFill>
                  <a:srgbClr val="202122"/>
                </a:solidFill>
                <a:effectLst/>
                <a:latin typeface="Arial" panose="020B0604020202020204" pitchFamily="34" charset="0"/>
                <a:ea typeface="Calibri" panose="020F0502020204030204" pitchFamily="34" charset="0"/>
              </a:rPr>
              <a:t>NSTAR24 Conference</a:t>
            </a:r>
            <a:endParaRPr lang="en-US" sz="1800" dirty="0">
              <a:effectLst/>
              <a:latin typeface="Calibri" panose="020F0502020204030204" pitchFamily="34" charset="0"/>
              <a:ea typeface="Calibri" panose="020F0502020204030204" pitchFamily="34" charset="0"/>
            </a:endParaRPr>
          </a:p>
          <a:p>
            <a:pPr marL="457200" lvl="1">
              <a:spcBef>
                <a:spcPts val="600"/>
              </a:spcBef>
              <a:spcAft>
                <a:spcPts val="600"/>
              </a:spcAft>
            </a:pPr>
            <a:r>
              <a:rPr lang="en-US" sz="1700" dirty="0">
                <a:solidFill>
                  <a:srgbClr val="202122"/>
                </a:solidFill>
                <a:effectLst/>
                <a:latin typeface="Arial" panose="020B0604020202020204" pitchFamily="34" charset="0"/>
                <a:ea typeface="Calibri" panose="020F0502020204030204" pitchFamily="34" charset="0"/>
              </a:rPr>
              <a:t>York, UK, June 17-21 2024</a:t>
            </a:r>
            <a:endParaRPr lang="en-US" sz="1700" dirty="0">
              <a:effectLst/>
              <a:latin typeface="Calibri" panose="020F0502020204030204" pitchFamily="34" charset="0"/>
              <a:ea typeface="Calibri" panose="020F0502020204030204" pitchFamily="34" charset="0"/>
            </a:endParaRPr>
          </a:p>
          <a:p>
            <a:pPr marL="457200" lvl="1">
              <a:spcBef>
                <a:spcPts val="600"/>
              </a:spcBef>
              <a:spcAft>
                <a:spcPts val="600"/>
              </a:spcAft>
            </a:pPr>
            <a:r>
              <a:rPr lang="en-US" sz="1700" u="sng" dirty="0">
                <a:solidFill>
                  <a:srgbClr val="3366BB"/>
                </a:solidFill>
                <a:effectLst/>
                <a:latin typeface="Arial" panose="020B0604020202020204" pitchFamily="34" charset="0"/>
                <a:ea typeface="Calibri" panose="020F0502020204030204" pitchFamily="34" charset="0"/>
                <a:hlinkClick r:id="rId3"/>
              </a:rPr>
              <a:t>https://indico.jlab.org/event/729/</a:t>
            </a:r>
            <a:endParaRPr lang="en-US" sz="1700" dirty="0">
              <a:effectLst/>
              <a:latin typeface="Calibri" panose="020F0502020204030204" pitchFamily="34" charset="0"/>
              <a:ea typeface="Calibri" panose="020F0502020204030204" pitchFamily="34" charset="0"/>
            </a:endParaRPr>
          </a:p>
          <a:p>
            <a:pPr marL="457200" lvl="1">
              <a:spcBef>
                <a:spcPts val="600"/>
              </a:spcBef>
              <a:spcAft>
                <a:spcPts val="600"/>
              </a:spcAft>
            </a:pPr>
            <a:r>
              <a:rPr lang="en-US" sz="1700" dirty="0">
                <a:solidFill>
                  <a:srgbClr val="202122"/>
                </a:solidFill>
                <a:effectLst/>
                <a:latin typeface="Arial" panose="020B0604020202020204" pitchFamily="34" charset="0"/>
                <a:ea typeface="Calibri" panose="020F0502020204030204" pitchFamily="34" charset="0"/>
              </a:rPr>
              <a:t>Invited Talks:</a:t>
            </a:r>
            <a:endParaRPr lang="en-US" sz="1700" dirty="0">
              <a:effectLst/>
              <a:latin typeface="Calibri" panose="020F0502020204030204" pitchFamily="34" charset="0"/>
              <a:ea typeface="Calibri" panose="020F0502020204030204" pitchFamily="34" charset="0"/>
            </a:endParaRPr>
          </a:p>
          <a:p>
            <a:pPr marL="800100" lvl="1" indent="-342900">
              <a:spcAft>
                <a:spcPts val="120"/>
              </a:spcAft>
              <a:buSzPts val="1000"/>
              <a:buFont typeface="Symbol" panose="05050102010706020507" pitchFamily="18" charset="2"/>
              <a:buChar char=""/>
              <a:tabLst>
                <a:tab pos="457200" algn="l"/>
              </a:tabLst>
            </a:pPr>
            <a:r>
              <a:rPr lang="en-US" sz="1700" b="1" dirty="0">
                <a:solidFill>
                  <a:srgbClr val="202122"/>
                </a:solidFill>
                <a:effectLst/>
                <a:latin typeface="Arial" panose="020B0604020202020204" pitchFamily="34" charset="0"/>
                <a:ea typeface="Times New Roman" panose="02020603050405020304" pitchFamily="18" charset="0"/>
              </a:rPr>
              <a:t>Please Send Nominations</a:t>
            </a:r>
            <a:r>
              <a:rPr lang="en-US" sz="1700" dirty="0">
                <a:solidFill>
                  <a:srgbClr val="202122"/>
                </a:solidFill>
                <a:effectLst/>
                <a:latin typeface="Arial" panose="020B0604020202020204" pitchFamily="34" charset="0"/>
                <a:ea typeface="Times New Roman" panose="02020603050405020304" pitchFamily="18" charset="0"/>
              </a:rPr>
              <a:t> "Hadron Spectroscopy at the EIC"</a:t>
            </a:r>
            <a:endParaRPr lang="en-US" sz="17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latin typeface="Aptos" panose="020B0004020202020204" pitchFamily="34" charset="0"/>
                <a:ea typeface="Times New Roman" panose="02020603050405020304" pitchFamily="18" charset="0"/>
              </a:rPr>
              <a:t>T</a:t>
            </a:r>
            <a:r>
              <a:rPr lang="en-US" sz="1800" dirty="0">
                <a:solidFill>
                  <a:srgbClr val="000000"/>
                </a:solidFill>
                <a:effectLst/>
                <a:latin typeface="Aptos" panose="020B0004020202020204" pitchFamily="34" charset="0"/>
                <a:ea typeface="Times New Roman" panose="02020603050405020304" pitchFamily="18" charset="0"/>
              </a:rPr>
              <a:t>he list of the conferences and the talks we are notified about is here: </a:t>
            </a:r>
            <a:br>
              <a:rPr lang="en-US" sz="1800" dirty="0">
                <a:solidFill>
                  <a:srgbClr val="000000"/>
                </a:solidFill>
                <a:effectLst/>
                <a:latin typeface="Aptos" panose="020B0004020202020204" pitchFamily="34" charset="0"/>
                <a:ea typeface="Times New Roman" panose="02020603050405020304" pitchFamily="18" charset="0"/>
              </a:rPr>
            </a:br>
            <a:r>
              <a:rPr lang="en-US" sz="1800" dirty="0">
                <a:solidFill>
                  <a:srgbClr val="000000"/>
                </a:solidFill>
                <a:effectLst/>
                <a:latin typeface="Aptos" panose="020B0004020202020204" pitchFamily="34" charset="0"/>
                <a:ea typeface="Times New Roman" panose="02020603050405020304" pitchFamily="18" charset="0"/>
              </a:rPr>
              <a:t>	</a:t>
            </a:r>
            <a:r>
              <a:rPr lang="en-US" sz="1800" u="sng" dirty="0">
                <a:solidFill>
                  <a:srgbClr val="000000"/>
                </a:solidFill>
                <a:effectLst/>
                <a:latin typeface="Aptos" panose="020B0004020202020204" pitchFamily="34" charset="0"/>
                <a:ea typeface="Times New Roman" panose="02020603050405020304" pitchFamily="18" charset="0"/>
                <a:hlinkClick r:id="rId4"/>
              </a:rPr>
              <a:t>https://wiki.bnl.gov/EPIC/index.php?title=Conferences#Upcoming_Conferences</a:t>
            </a:r>
            <a:endParaRPr lang="en-US" sz="1800" u="sng" dirty="0">
              <a:solidFill>
                <a:srgbClr val="000000"/>
              </a:solidFill>
              <a:effectLst/>
              <a:latin typeface="Aptos" panose="020B0004020202020204" pitchFamily="34" charset="0"/>
              <a:ea typeface="Times New Roman" panose="02020603050405020304" pitchFamily="18" charset="0"/>
            </a:endParaRPr>
          </a:p>
          <a:p>
            <a:pPr marL="0" indent="0">
              <a:spcBef>
                <a:spcPts val="0"/>
              </a:spcBef>
              <a:buNone/>
            </a:pPr>
            <a:endParaRPr lang="en-US" sz="1800" dirty="0">
              <a:latin typeface="Calibri" panose="020F0502020204030204" pitchFamily="34" charset="0"/>
              <a:ea typeface="Calibri" panose="020F0502020204030204" pitchFamily="34" charset="0"/>
            </a:endParaRPr>
          </a:p>
          <a:p>
            <a:pPr marL="0" indent="0">
              <a:spcBef>
                <a:spcPts val="0"/>
              </a:spcBef>
              <a:buNone/>
            </a:pPr>
            <a:r>
              <a:rPr lang="en-US" sz="1800" dirty="0">
                <a:solidFill>
                  <a:srgbClr val="000000"/>
                </a:solidFill>
                <a:effectLst/>
                <a:latin typeface="Calibri" panose="020F0502020204030204" pitchFamily="34" charset="0"/>
                <a:ea typeface="Calibri" panose="020F0502020204030204" pitchFamily="34" charset="0"/>
              </a:rPr>
              <a:t>     </a:t>
            </a:r>
            <a:r>
              <a:rPr lang="en-US" sz="1800" dirty="0">
                <a:solidFill>
                  <a:srgbClr val="000000"/>
                </a:solidFill>
                <a:effectLst/>
                <a:latin typeface="Aptos" panose="020B0004020202020204" pitchFamily="34" charset="0"/>
                <a:ea typeface="Times New Roman" panose="02020603050405020304" pitchFamily="18" charset="0"/>
              </a:rPr>
              <a:t>If people don't see their talks/conferences there they should let Maria and Brian know. </a:t>
            </a:r>
            <a:endParaRPr lang="en-US" sz="1800" dirty="0">
              <a:effectLst/>
              <a:latin typeface="Calibri" panose="020F0502020204030204" pitchFamily="34" charset="0"/>
              <a:ea typeface="Calibri" panose="020F0502020204030204" pitchFamily="34" charset="0"/>
            </a:endParaRPr>
          </a:p>
          <a:p>
            <a:endParaRPr lang="en-US" dirty="0"/>
          </a:p>
        </p:txBody>
      </p:sp>
      <p:sp>
        <p:nvSpPr>
          <p:cNvPr id="3" name="Date Placeholder 2">
            <a:extLst>
              <a:ext uri="{FF2B5EF4-FFF2-40B4-BE49-F238E27FC236}">
                <a16:creationId xmlns:a16="http://schemas.microsoft.com/office/drawing/2014/main" id="{EFC9E709-D658-42D2-CE84-323A3CB32C8A}"/>
              </a:ext>
            </a:extLst>
          </p:cNvPr>
          <p:cNvSpPr>
            <a:spLocks noGrp="1"/>
          </p:cNvSpPr>
          <p:nvPr>
            <p:ph type="dt" sz="half" idx="10"/>
          </p:nvPr>
        </p:nvSpPr>
        <p:spPr/>
        <p:txBody>
          <a:bodyPr/>
          <a:lstStyle/>
          <a:p>
            <a:r>
              <a:rPr lang="en-US"/>
              <a:t>11/2/2023</a:t>
            </a:r>
          </a:p>
        </p:txBody>
      </p:sp>
      <p:sp>
        <p:nvSpPr>
          <p:cNvPr id="4" name="Footer Placeholder 3">
            <a:extLst>
              <a:ext uri="{FF2B5EF4-FFF2-40B4-BE49-F238E27FC236}">
                <a16:creationId xmlns:a16="http://schemas.microsoft.com/office/drawing/2014/main" id="{9BE63172-5989-334C-79C0-EF3EF598AE48}"/>
              </a:ext>
            </a:extLst>
          </p:cNvPr>
          <p:cNvSpPr>
            <a:spLocks noGrp="1"/>
          </p:cNvSpPr>
          <p:nvPr>
            <p:ph type="ftr" sz="quarter" idx="11"/>
          </p:nvPr>
        </p:nvSpPr>
        <p:spPr/>
        <p:txBody>
          <a:bodyPr/>
          <a:lstStyle/>
          <a:p>
            <a:r>
              <a:rPr lang="en-US"/>
              <a:t>ePIC General Meeting </a:t>
            </a:r>
          </a:p>
        </p:txBody>
      </p:sp>
      <p:sp>
        <p:nvSpPr>
          <p:cNvPr id="5" name="Slide Number Placeholder 4">
            <a:extLst>
              <a:ext uri="{FF2B5EF4-FFF2-40B4-BE49-F238E27FC236}">
                <a16:creationId xmlns:a16="http://schemas.microsoft.com/office/drawing/2014/main" id="{95569741-32E9-4908-2D4A-CB4A30898BCD}"/>
              </a:ext>
            </a:extLst>
          </p:cNvPr>
          <p:cNvSpPr>
            <a:spLocks noGrp="1"/>
          </p:cNvSpPr>
          <p:nvPr>
            <p:ph type="sldNum" sz="quarter" idx="12"/>
          </p:nvPr>
        </p:nvSpPr>
        <p:spPr/>
        <p:txBody>
          <a:bodyPr/>
          <a:lstStyle/>
          <a:p>
            <a:fld id="{588949A8-7CCD-4D90-AA9A-1451BFC6FB3A}" type="slidenum">
              <a:rPr lang="en-US" smtClean="0"/>
              <a:t>17</a:t>
            </a:fld>
            <a:endParaRPr lang="en-US"/>
          </a:p>
        </p:txBody>
      </p:sp>
    </p:spTree>
    <p:extLst>
      <p:ext uri="{BB962C8B-B14F-4D97-AF65-F5344CB8AC3E}">
        <p14:creationId xmlns:p14="http://schemas.microsoft.com/office/powerpoint/2010/main" val="2777544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805E-852E-A216-3075-5E228C0DEAFA}"/>
              </a:ext>
            </a:extLst>
          </p:cNvPr>
          <p:cNvSpPr>
            <a:spLocks noGrp="1"/>
          </p:cNvSpPr>
          <p:nvPr>
            <p:ph type="title"/>
          </p:nvPr>
        </p:nvSpPr>
        <p:spPr/>
        <p:txBody>
          <a:bodyPr/>
          <a:lstStyle/>
          <a:p>
            <a:r>
              <a:rPr lang="en-US" b="1" dirty="0">
                <a:solidFill>
                  <a:schemeClr val="accent1"/>
                </a:solidFill>
              </a:rPr>
              <a:t>The ePIC Executive Board</a:t>
            </a:r>
          </a:p>
        </p:txBody>
      </p:sp>
      <p:sp>
        <p:nvSpPr>
          <p:cNvPr id="3" name="Content Placeholder 2">
            <a:extLst>
              <a:ext uri="{FF2B5EF4-FFF2-40B4-BE49-F238E27FC236}">
                <a16:creationId xmlns:a16="http://schemas.microsoft.com/office/drawing/2014/main" id="{6869216F-1931-8CDC-92E4-33E619E59673}"/>
              </a:ext>
            </a:extLst>
          </p:cNvPr>
          <p:cNvSpPr>
            <a:spLocks noGrp="1"/>
          </p:cNvSpPr>
          <p:nvPr>
            <p:ph idx="1"/>
          </p:nvPr>
        </p:nvSpPr>
        <p:spPr>
          <a:xfrm>
            <a:off x="838200" y="1567543"/>
            <a:ext cx="10515600" cy="4609420"/>
          </a:xfrm>
        </p:spPr>
        <p:txBody>
          <a:bodyPr>
            <a:normAutofit fontScale="85000" lnSpcReduction="20000"/>
          </a:bodyPr>
          <a:lstStyle/>
          <a:p>
            <a:r>
              <a:rPr lang="en-US" dirty="0"/>
              <a:t>The ePIC Executive Board is formed as of 10/27 CC Meeting: </a:t>
            </a:r>
          </a:p>
          <a:p>
            <a:endParaRPr lang="en-US" dirty="0"/>
          </a:p>
          <a:p>
            <a:r>
              <a:rPr lang="en-US" dirty="0">
                <a:solidFill>
                  <a:schemeClr val="accent1"/>
                </a:solidFill>
              </a:rPr>
              <a:t>CC Elected Members:  </a:t>
            </a:r>
            <a:r>
              <a:rPr lang="en-US" dirty="0"/>
              <a:t>Barbara Jacak (Berkeley), Paul Newman (Birmingham), Taku Gunji (Tokyo)</a:t>
            </a:r>
          </a:p>
          <a:p>
            <a:r>
              <a:rPr lang="en-US" dirty="0">
                <a:solidFill>
                  <a:schemeClr val="accent1"/>
                </a:solidFill>
              </a:rPr>
              <a:t>DE&amp;I Member: </a:t>
            </a:r>
            <a:r>
              <a:rPr lang="en-US" dirty="0"/>
              <a:t>Megan Connors (GSU)</a:t>
            </a:r>
          </a:p>
          <a:p>
            <a:r>
              <a:rPr lang="en-US" dirty="0">
                <a:solidFill>
                  <a:schemeClr val="accent1"/>
                </a:solidFill>
              </a:rPr>
              <a:t>Early Career Member: </a:t>
            </a:r>
            <a:r>
              <a:rPr lang="en-US" dirty="0"/>
              <a:t>Fernando Flor (Yale)</a:t>
            </a:r>
          </a:p>
          <a:p>
            <a:r>
              <a:rPr lang="en-US" dirty="0">
                <a:solidFill>
                  <a:schemeClr val="accent1"/>
                </a:solidFill>
              </a:rPr>
              <a:t>Coordinators: </a:t>
            </a:r>
            <a:r>
              <a:rPr lang="en-US" dirty="0"/>
              <a:t>Markus Diefenthaler (</a:t>
            </a:r>
            <a:r>
              <a:rPr lang="en-US" dirty="0" err="1"/>
              <a:t>JLab</a:t>
            </a:r>
            <a:r>
              <a:rPr lang="en-US" dirty="0"/>
              <a:t>), Salvatore Fazio (Calabria), Rosi Reed (Lehigh), TC (future nomination)</a:t>
            </a:r>
          </a:p>
          <a:p>
            <a:r>
              <a:rPr lang="en-US" dirty="0">
                <a:solidFill>
                  <a:schemeClr val="accent1"/>
                </a:solidFill>
              </a:rPr>
              <a:t>CC Chair/Vice Chair (non-voting): </a:t>
            </a:r>
            <a:r>
              <a:rPr lang="en-US" dirty="0"/>
              <a:t>Ernst Sichtermann (LBNL), Bernd Surrow (Temple)</a:t>
            </a:r>
          </a:p>
          <a:p>
            <a:endParaRPr lang="en-US" dirty="0"/>
          </a:p>
          <a:p>
            <a:r>
              <a:rPr lang="en-US" dirty="0"/>
              <a:t>Silvia and I look forward to working with the EB to keep pushing ePIC forward !</a:t>
            </a:r>
          </a:p>
        </p:txBody>
      </p:sp>
      <p:sp>
        <p:nvSpPr>
          <p:cNvPr id="4" name="Date Placeholder 3">
            <a:extLst>
              <a:ext uri="{FF2B5EF4-FFF2-40B4-BE49-F238E27FC236}">
                <a16:creationId xmlns:a16="http://schemas.microsoft.com/office/drawing/2014/main" id="{ACF0AA69-93BF-880D-BB42-2A969FC977A4}"/>
              </a:ext>
            </a:extLst>
          </p:cNvPr>
          <p:cNvSpPr>
            <a:spLocks noGrp="1"/>
          </p:cNvSpPr>
          <p:nvPr>
            <p:ph type="dt" sz="half" idx="10"/>
          </p:nvPr>
        </p:nvSpPr>
        <p:spPr/>
        <p:txBody>
          <a:bodyPr/>
          <a:lstStyle/>
          <a:p>
            <a:r>
              <a:rPr lang="en-US"/>
              <a:t>11/2/2023</a:t>
            </a:r>
          </a:p>
        </p:txBody>
      </p:sp>
      <p:sp>
        <p:nvSpPr>
          <p:cNvPr id="5" name="Footer Placeholder 4">
            <a:extLst>
              <a:ext uri="{FF2B5EF4-FFF2-40B4-BE49-F238E27FC236}">
                <a16:creationId xmlns:a16="http://schemas.microsoft.com/office/drawing/2014/main" id="{2D95B9B9-2B6F-0B3E-3A20-2BD127E5CEC3}"/>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59D96C5C-C2CF-86E8-E0A9-CA48CB5B0C59}"/>
              </a:ext>
            </a:extLst>
          </p:cNvPr>
          <p:cNvSpPr>
            <a:spLocks noGrp="1"/>
          </p:cNvSpPr>
          <p:nvPr>
            <p:ph type="sldNum" sz="quarter" idx="12"/>
          </p:nvPr>
        </p:nvSpPr>
        <p:spPr/>
        <p:txBody>
          <a:bodyPr/>
          <a:lstStyle/>
          <a:p>
            <a:fld id="{588949A8-7CCD-4D90-AA9A-1451BFC6FB3A}" type="slidenum">
              <a:rPr lang="en-US" smtClean="0"/>
              <a:t>18</a:t>
            </a:fld>
            <a:endParaRPr lang="en-US"/>
          </a:p>
        </p:txBody>
      </p:sp>
    </p:spTree>
    <p:extLst>
      <p:ext uri="{BB962C8B-B14F-4D97-AF65-F5344CB8AC3E}">
        <p14:creationId xmlns:p14="http://schemas.microsoft.com/office/powerpoint/2010/main" val="1339747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7AC8-1389-3D53-5D9F-0B99B0756CF8}"/>
              </a:ext>
            </a:extLst>
          </p:cNvPr>
          <p:cNvSpPr>
            <a:spLocks noGrp="1"/>
          </p:cNvSpPr>
          <p:nvPr>
            <p:ph type="title"/>
          </p:nvPr>
        </p:nvSpPr>
        <p:spPr/>
        <p:txBody>
          <a:bodyPr/>
          <a:lstStyle/>
          <a:p>
            <a:r>
              <a:rPr lang="en-US" b="1" dirty="0">
                <a:solidFill>
                  <a:schemeClr val="accent1"/>
                </a:solidFill>
              </a:rPr>
              <a:t>Upcoming General Meeting Schedule</a:t>
            </a:r>
          </a:p>
        </p:txBody>
      </p:sp>
      <p:sp>
        <p:nvSpPr>
          <p:cNvPr id="3" name="Content Placeholder 2">
            <a:extLst>
              <a:ext uri="{FF2B5EF4-FFF2-40B4-BE49-F238E27FC236}">
                <a16:creationId xmlns:a16="http://schemas.microsoft.com/office/drawing/2014/main" id="{5657D3CE-E7BD-163C-058B-516A5ED63F72}"/>
              </a:ext>
            </a:extLst>
          </p:cNvPr>
          <p:cNvSpPr>
            <a:spLocks noGrp="1"/>
          </p:cNvSpPr>
          <p:nvPr>
            <p:ph idx="1"/>
          </p:nvPr>
        </p:nvSpPr>
        <p:spPr>
          <a:xfrm>
            <a:off x="838200" y="1434354"/>
            <a:ext cx="10515600" cy="4742610"/>
          </a:xfrm>
        </p:spPr>
        <p:txBody>
          <a:bodyPr>
            <a:normAutofit/>
          </a:bodyPr>
          <a:lstStyle/>
          <a:p>
            <a:r>
              <a:rPr lang="en-US" dirty="0"/>
              <a:t>Regularly scheduled general meetings: </a:t>
            </a:r>
          </a:p>
          <a:p>
            <a:pPr lvl="1"/>
            <a:r>
              <a:rPr lang="en-US" dirty="0">
                <a:solidFill>
                  <a:srgbClr val="FF0000"/>
                </a:solidFill>
              </a:rPr>
              <a:t>SKIP</a:t>
            </a:r>
            <a:r>
              <a:rPr lang="en-US" dirty="0"/>
              <a:t> Nov 17</a:t>
            </a:r>
            <a:r>
              <a:rPr lang="en-US" baseline="30000" dirty="0"/>
              <a:t>th</a:t>
            </a:r>
            <a:r>
              <a:rPr lang="en-US" dirty="0"/>
              <a:t> @ 10:30AM ET (Immediately following CD-3A review)</a:t>
            </a:r>
          </a:p>
          <a:p>
            <a:pPr lvl="1"/>
            <a:r>
              <a:rPr lang="en-US" dirty="0"/>
              <a:t>Fri, Dec. 1st @ 10:30AM ET </a:t>
            </a:r>
          </a:p>
          <a:p>
            <a:pPr lvl="1"/>
            <a:r>
              <a:rPr lang="en-US" dirty="0"/>
              <a:t>Thurs, Dec. 14th @ 7:30PM ET</a:t>
            </a:r>
          </a:p>
          <a:p>
            <a:pPr marL="457200" lvl="1" indent="0">
              <a:buNone/>
            </a:pPr>
            <a:endParaRPr lang="en-US" dirty="0"/>
          </a:p>
          <a:p>
            <a:r>
              <a:rPr lang="en-US" dirty="0"/>
              <a:t>CC Meetings will be called by the CC Chair as needed</a:t>
            </a:r>
          </a:p>
          <a:p>
            <a:endParaRPr lang="en-US" dirty="0"/>
          </a:p>
          <a:p>
            <a:r>
              <a:rPr lang="en-US" dirty="0"/>
              <a:t>EB Meetings planned by the SP Office:</a:t>
            </a:r>
          </a:p>
          <a:p>
            <a:pPr lvl="1"/>
            <a:r>
              <a:rPr lang="en-US" dirty="0"/>
              <a:t>Fri, Nov. 17th @ 10:30AM ET</a:t>
            </a:r>
          </a:p>
          <a:p>
            <a:pPr lvl="1"/>
            <a:r>
              <a:rPr lang="en-US" dirty="0"/>
              <a:t>Wed, Dec. </a:t>
            </a:r>
            <a:r>
              <a:rPr lang="en-US"/>
              <a:t>18-22 (TBD)</a:t>
            </a:r>
            <a:endParaRPr lang="en-US" dirty="0"/>
          </a:p>
        </p:txBody>
      </p:sp>
      <p:sp>
        <p:nvSpPr>
          <p:cNvPr id="4" name="Date Placeholder 3">
            <a:extLst>
              <a:ext uri="{FF2B5EF4-FFF2-40B4-BE49-F238E27FC236}">
                <a16:creationId xmlns:a16="http://schemas.microsoft.com/office/drawing/2014/main" id="{BC89A489-37CE-01A7-175A-C1A6A7F7F526}"/>
              </a:ext>
            </a:extLst>
          </p:cNvPr>
          <p:cNvSpPr>
            <a:spLocks noGrp="1"/>
          </p:cNvSpPr>
          <p:nvPr>
            <p:ph type="dt" sz="half" idx="10"/>
          </p:nvPr>
        </p:nvSpPr>
        <p:spPr/>
        <p:txBody>
          <a:bodyPr/>
          <a:lstStyle/>
          <a:p>
            <a:r>
              <a:rPr lang="en-US"/>
              <a:t>11/2/2023</a:t>
            </a:r>
          </a:p>
        </p:txBody>
      </p:sp>
      <p:sp>
        <p:nvSpPr>
          <p:cNvPr id="5" name="Footer Placeholder 4">
            <a:extLst>
              <a:ext uri="{FF2B5EF4-FFF2-40B4-BE49-F238E27FC236}">
                <a16:creationId xmlns:a16="http://schemas.microsoft.com/office/drawing/2014/main" id="{34AE3CE7-2C59-0003-20E0-BA354C3692C3}"/>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26E7BBA6-960A-EF6A-66C0-10AC5DE69B91}"/>
              </a:ext>
            </a:extLst>
          </p:cNvPr>
          <p:cNvSpPr>
            <a:spLocks noGrp="1"/>
          </p:cNvSpPr>
          <p:nvPr>
            <p:ph type="sldNum" sz="quarter" idx="12"/>
          </p:nvPr>
        </p:nvSpPr>
        <p:spPr/>
        <p:txBody>
          <a:bodyPr/>
          <a:lstStyle/>
          <a:p>
            <a:fld id="{588949A8-7CCD-4D90-AA9A-1451BFC6FB3A}" type="slidenum">
              <a:rPr lang="en-US" smtClean="0"/>
              <a:t>19</a:t>
            </a:fld>
            <a:endParaRPr lang="en-US"/>
          </a:p>
        </p:txBody>
      </p:sp>
    </p:spTree>
    <p:extLst>
      <p:ext uri="{BB962C8B-B14F-4D97-AF65-F5344CB8AC3E}">
        <p14:creationId xmlns:p14="http://schemas.microsoft.com/office/powerpoint/2010/main" val="921689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F5B25-8739-6B37-B6A9-E7F4FA5E9E9D}"/>
              </a:ext>
            </a:extLst>
          </p:cNvPr>
          <p:cNvSpPr>
            <a:spLocks noGrp="1"/>
          </p:cNvSpPr>
          <p:nvPr>
            <p:ph type="title"/>
          </p:nvPr>
        </p:nvSpPr>
        <p:spPr>
          <a:xfrm>
            <a:off x="732064" y="2259240"/>
            <a:ext cx="10515600" cy="1325563"/>
          </a:xfrm>
        </p:spPr>
        <p:txBody>
          <a:bodyPr/>
          <a:lstStyle/>
          <a:p>
            <a:pPr algn="ctr"/>
            <a:r>
              <a:rPr lang="en-US" b="1" dirty="0">
                <a:solidFill>
                  <a:schemeClr val="accent1"/>
                </a:solidFill>
              </a:rPr>
              <a:t>Hey John, start the recording….</a:t>
            </a:r>
          </a:p>
        </p:txBody>
      </p:sp>
      <p:sp>
        <p:nvSpPr>
          <p:cNvPr id="4" name="Date Placeholder 3">
            <a:extLst>
              <a:ext uri="{FF2B5EF4-FFF2-40B4-BE49-F238E27FC236}">
                <a16:creationId xmlns:a16="http://schemas.microsoft.com/office/drawing/2014/main" id="{CB7AE950-D4C7-B96E-B999-3B7EA542A92E}"/>
              </a:ext>
            </a:extLst>
          </p:cNvPr>
          <p:cNvSpPr>
            <a:spLocks noGrp="1"/>
          </p:cNvSpPr>
          <p:nvPr>
            <p:ph type="dt" sz="half" idx="10"/>
          </p:nvPr>
        </p:nvSpPr>
        <p:spPr/>
        <p:txBody>
          <a:bodyPr/>
          <a:lstStyle/>
          <a:p>
            <a:r>
              <a:rPr lang="en-US"/>
              <a:t>11/2/2023</a:t>
            </a:r>
          </a:p>
        </p:txBody>
      </p:sp>
      <p:sp>
        <p:nvSpPr>
          <p:cNvPr id="3" name="Footer Placeholder 2">
            <a:extLst>
              <a:ext uri="{FF2B5EF4-FFF2-40B4-BE49-F238E27FC236}">
                <a16:creationId xmlns:a16="http://schemas.microsoft.com/office/drawing/2014/main" id="{63D355A3-B1E2-D92B-5E8A-546BBA9ED78F}"/>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DDEF1709-F238-C463-C301-56F7AFAF0DB1}"/>
              </a:ext>
            </a:extLst>
          </p:cNvPr>
          <p:cNvSpPr>
            <a:spLocks noGrp="1"/>
          </p:cNvSpPr>
          <p:nvPr>
            <p:ph type="sldNum" sz="quarter" idx="12"/>
          </p:nvPr>
        </p:nvSpPr>
        <p:spPr/>
        <p:txBody>
          <a:bodyPr/>
          <a:lstStyle/>
          <a:p>
            <a:fld id="{588949A8-7CCD-4D90-AA9A-1451BFC6FB3A}" type="slidenum">
              <a:rPr lang="en-US" smtClean="0"/>
              <a:t>2</a:t>
            </a:fld>
            <a:endParaRPr lang="en-US"/>
          </a:p>
        </p:txBody>
      </p:sp>
    </p:spTree>
    <p:extLst>
      <p:ext uri="{BB962C8B-B14F-4D97-AF65-F5344CB8AC3E}">
        <p14:creationId xmlns:p14="http://schemas.microsoft.com/office/powerpoint/2010/main" val="1184572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538FF-1FCE-1CCF-0123-8161BB2895B6}"/>
              </a:ext>
            </a:extLst>
          </p:cNvPr>
          <p:cNvSpPr>
            <a:spLocks noGrp="1"/>
          </p:cNvSpPr>
          <p:nvPr>
            <p:ph type="title"/>
          </p:nvPr>
        </p:nvSpPr>
        <p:spPr>
          <a:xfrm>
            <a:off x="838200" y="208812"/>
            <a:ext cx="10515600" cy="884366"/>
          </a:xfrm>
        </p:spPr>
        <p:txBody>
          <a:bodyPr/>
          <a:lstStyle/>
          <a:p>
            <a:r>
              <a:rPr lang="en-US" b="1" dirty="0">
                <a:solidFill>
                  <a:schemeClr val="accent1"/>
                </a:solidFill>
              </a:rPr>
              <a:t>EICUG Letter</a:t>
            </a:r>
          </a:p>
        </p:txBody>
      </p:sp>
      <p:sp>
        <p:nvSpPr>
          <p:cNvPr id="3" name="Content Placeholder 2">
            <a:extLst>
              <a:ext uri="{FF2B5EF4-FFF2-40B4-BE49-F238E27FC236}">
                <a16:creationId xmlns:a16="http://schemas.microsoft.com/office/drawing/2014/main" id="{89041724-BB84-9EB0-270D-B4403B6E6F07}"/>
              </a:ext>
            </a:extLst>
          </p:cNvPr>
          <p:cNvSpPr>
            <a:spLocks noGrp="1"/>
          </p:cNvSpPr>
          <p:nvPr>
            <p:ph idx="1"/>
          </p:nvPr>
        </p:nvSpPr>
        <p:spPr>
          <a:xfrm>
            <a:off x="322802" y="1093178"/>
            <a:ext cx="6570367" cy="4791164"/>
          </a:xfrm>
        </p:spPr>
        <p:txBody>
          <a:bodyPr/>
          <a:lstStyle/>
          <a:p>
            <a:r>
              <a:rPr lang="en-US" sz="2400" dirty="0"/>
              <a:t>The EICUG is soliciting signatures on a letter of support for EIC funding. </a:t>
            </a:r>
          </a:p>
          <a:p>
            <a:pPr lvl="1"/>
            <a:r>
              <a:rPr lang="en-US" sz="2000" dirty="0"/>
              <a:t>PDF of letter linked to Indico agenda</a:t>
            </a:r>
          </a:p>
          <a:p>
            <a:r>
              <a:rPr lang="en-US" sz="2400" dirty="0"/>
              <a:t>Didn’t receive an email? </a:t>
            </a:r>
          </a:p>
          <a:p>
            <a:pPr lvl="1"/>
            <a:r>
              <a:rPr lang="en-US" sz="2000" dirty="0"/>
              <a:t>Contact Marco (</a:t>
            </a:r>
            <a:r>
              <a:rPr lang="it-IT" sz="2000" dirty="0"/>
              <a:t>marco.radici0@gmail.com</a:t>
            </a:r>
            <a:r>
              <a:rPr lang="en-US" sz="2000" dirty="0"/>
              <a:t>) and include a non .gov/.org email address</a:t>
            </a:r>
          </a:p>
        </p:txBody>
      </p:sp>
      <p:sp>
        <p:nvSpPr>
          <p:cNvPr id="4" name="Date Placeholder 3">
            <a:extLst>
              <a:ext uri="{FF2B5EF4-FFF2-40B4-BE49-F238E27FC236}">
                <a16:creationId xmlns:a16="http://schemas.microsoft.com/office/drawing/2014/main" id="{90AE655B-38C4-7CEB-2496-94A73B8E288F}"/>
              </a:ext>
            </a:extLst>
          </p:cNvPr>
          <p:cNvSpPr>
            <a:spLocks noGrp="1"/>
          </p:cNvSpPr>
          <p:nvPr>
            <p:ph type="dt" sz="half" idx="10"/>
          </p:nvPr>
        </p:nvSpPr>
        <p:spPr/>
        <p:txBody>
          <a:bodyPr/>
          <a:lstStyle/>
          <a:p>
            <a:r>
              <a:rPr lang="en-US"/>
              <a:t>11/2/2023</a:t>
            </a:r>
          </a:p>
        </p:txBody>
      </p:sp>
      <p:sp>
        <p:nvSpPr>
          <p:cNvPr id="5" name="Footer Placeholder 4">
            <a:extLst>
              <a:ext uri="{FF2B5EF4-FFF2-40B4-BE49-F238E27FC236}">
                <a16:creationId xmlns:a16="http://schemas.microsoft.com/office/drawing/2014/main" id="{81DBB012-B077-C73B-A602-54D6C6E0B3BC}"/>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2D85D4D2-CF31-F1DD-D0AB-F4B44A8A6D09}"/>
              </a:ext>
            </a:extLst>
          </p:cNvPr>
          <p:cNvSpPr>
            <a:spLocks noGrp="1"/>
          </p:cNvSpPr>
          <p:nvPr>
            <p:ph type="sldNum" sz="quarter" idx="12"/>
          </p:nvPr>
        </p:nvSpPr>
        <p:spPr/>
        <p:txBody>
          <a:bodyPr/>
          <a:lstStyle/>
          <a:p>
            <a:fld id="{588949A8-7CCD-4D90-AA9A-1451BFC6FB3A}" type="slidenum">
              <a:rPr lang="en-US" smtClean="0"/>
              <a:t>20</a:t>
            </a:fld>
            <a:endParaRPr lang="en-US"/>
          </a:p>
        </p:txBody>
      </p:sp>
      <p:pic>
        <p:nvPicPr>
          <p:cNvPr id="8" name="Picture 7" descr="A close-up of a letter&#10;&#10;Description automatically generated">
            <a:extLst>
              <a:ext uri="{FF2B5EF4-FFF2-40B4-BE49-F238E27FC236}">
                <a16:creationId xmlns:a16="http://schemas.microsoft.com/office/drawing/2014/main" id="{57706F17-BA1B-E36D-457D-14BBA3260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773" y="100959"/>
            <a:ext cx="5032513" cy="6512663"/>
          </a:xfrm>
          <a:prstGeom prst="rect">
            <a:avLst/>
          </a:prstGeom>
          <a:ln w="9525">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D84DB22F-A233-8071-CEB1-54A94974A990}"/>
              </a:ext>
            </a:extLst>
          </p:cNvPr>
          <p:cNvSpPr txBox="1"/>
          <p:nvPr/>
        </p:nvSpPr>
        <p:spPr>
          <a:xfrm>
            <a:off x="322802" y="3307258"/>
            <a:ext cx="9939130" cy="323165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a:spcBef>
                <a:spcPts val="0"/>
              </a:spcBef>
              <a:spcAft>
                <a:spcPts val="0"/>
              </a:spcAft>
            </a:pPr>
            <a:r>
              <a:rPr lang="en-US" sz="1200" dirty="0">
                <a:effectLst/>
                <a:latin typeface="Helvetica Neue"/>
                <a:ea typeface="Calibri" panose="020F0502020204030204" pitchFamily="34" charset="0"/>
              </a:rPr>
              <a:t>Dear EIC Users,</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Helvetica Neue"/>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Helvetica Neue"/>
                <a:ea typeface="Calibri" panose="020F0502020204030204" pitchFamily="34" charset="0"/>
              </a:rPr>
              <a:t>We are writing to share with you a letter, addressed to the Secretary of Energy and Director of the Office of Management and Budget, asking for increased funding in the FY25 US budget request to support the construction of the EIC consistent with project planning.  We cannot stress enough how important it is for the community to show their commitment to the EIC project. If you would like to support this initiative and sign the letter please provide your name and affiliation at the link below.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Helvetica Neue"/>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solidFill>
                  <a:srgbClr val="000000"/>
                </a:solidFill>
                <a:effectLst/>
                <a:latin typeface="Helvetica Neue"/>
                <a:ea typeface="Calibri" panose="020F0502020204030204" pitchFamily="34" charset="0"/>
              </a:rPr>
              <a:t> </a:t>
            </a:r>
            <a:r>
              <a:rPr lang="en-US" sz="1200" u="sng" dirty="0">
                <a:solidFill>
                  <a:srgbClr val="0000FF"/>
                </a:solidFill>
                <a:effectLst/>
                <a:latin typeface="Helvetica Neue"/>
                <a:ea typeface="Calibri" panose="020F0502020204030204" pitchFamily="34" charset="0"/>
                <a:hlinkClick r:id="rId4"/>
              </a:rPr>
              <a:t>https://forms.gle/4ik4LWvuyt9gBEg49 [urldefense.com]</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Helvetica Neue"/>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Helvetica Neue"/>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Helvetica Neue"/>
                <a:ea typeface="Calibri" panose="020F0502020204030204" pitchFamily="34" charset="0"/>
              </a:rPr>
              <a:t>Thank you for your time and thank you for supporting the EIC!</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Helvetica Neue"/>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Helvetica Neue"/>
                <a:ea typeface="Calibri" panose="020F0502020204030204" pitchFamily="34" charset="0"/>
              </a:rPr>
              <a:t>Best Regards,</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Helvetica Neue"/>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Helvetica Neue"/>
                <a:ea typeface="Calibri" panose="020F0502020204030204" pitchFamily="34" charset="0"/>
              </a:rPr>
              <a:t>Marco Radici, Chair</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Helvetica Neue"/>
                <a:ea typeface="Calibri" panose="020F0502020204030204" pitchFamily="34" charset="0"/>
              </a:rPr>
              <a:t>Or Hen, Chair-elect</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Helvetica Neue"/>
                <a:ea typeface="Calibri" panose="020F0502020204030204" pitchFamily="34" charset="0"/>
              </a:rPr>
              <a:t>Renee Fatemi, Past Chair</a:t>
            </a:r>
            <a:endParaRPr lang="en-US"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21947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97C2-DAEF-2C71-D1DD-B850F096FDC2}"/>
              </a:ext>
            </a:extLst>
          </p:cNvPr>
          <p:cNvSpPr>
            <a:spLocks noGrp="1"/>
          </p:cNvSpPr>
          <p:nvPr>
            <p:ph type="title"/>
          </p:nvPr>
        </p:nvSpPr>
        <p:spPr/>
        <p:txBody>
          <a:bodyPr/>
          <a:lstStyle/>
          <a:p>
            <a:r>
              <a:rPr lang="en-US" b="1" dirty="0">
                <a:solidFill>
                  <a:schemeClr val="accent1"/>
                </a:solidFill>
              </a:rPr>
              <a:t>Tidbits…</a:t>
            </a:r>
          </a:p>
        </p:txBody>
      </p:sp>
      <p:sp>
        <p:nvSpPr>
          <p:cNvPr id="3" name="Content Placeholder 2">
            <a:extLst>
              <a:ext uri="{FF2B5EF4-FFF2-40B4-BE49-F238E27FC236}">
                <a16:creationId xmlns:a16="http://schemas.microsoft.com/office/drawing/2014/main" id="{A733CC87-244D-6448-A010-ED7422D840E8}"/>
              </a:ext>
            </a:extLst>
          </p:cNvPr>
          <p:cNvSpPr>
            <a:spLocks noGrp="1"/>
          </p:cNvSpPr>
          <p:nvPr>
            <p:ph idx="1"/>
          </p:nvPr>
        </p:nvSpPr>
        <p:spPr>
          <a:xfrm>
            <a:off x="838200" y="1524000"/>
            <a:ext cx="10515600" cy="4652963"/>
          </a:xfrm>
        </p:spPr>
        <p:txBody>
          <a:bodyPr>
            <a:normAutofit fontScale="70000" lnSpcReduction="20000"/>
          </a:bodyPr>
          <a:lstStyle/>
          <a:p>
            <a:r>
              <a:rPr lang="en-US" dirty="0"/>
              <a:t>Draft form of the application for CERN Recognized Experiment ready, to be submitted soon</a:t>
            </a:r>
          </a:p>
          <a:p>
            <a:pPr lvl="1"/>
            <a:r>
              <a:rPr lang="en-US" dirty="0"/>
              <a:t>Recognized Experiments Committee meeting to approve early 2024</a:t>
            </a:r>
          </a:p>
          <a:p>
            <a:endParaRPr lang="en-US" dirty="0"/>
          </a:p>
          <a:p>
            <a:r>
              <a:rPr lang="en-US" dirty="0"/>
              <a:t>EIC-Asia Meeting in Taiwan Jan. 29-31, 2024</a:t>
            </a:r>
          </a:p>
          <a:p>
            <a:endParaRPr lang="en-US" dirty="0"/>
          </a:p>
          <a:p>
            <a:r>
              <a:rPr lang="en-US" dirty="0"/>
              <a:t>ePIC Software and Computing meeting @ CERN April 22</a:t>
            </a:r>
            <a:r>
              <a:rPr lang="en-US" baseline="30000" dirty="0"/>
              <a:t>nd</a:t>
            </a:r>
            <a:r>
              <a:rPr lang="en-US" dirty="0"/>
              <a:t>-26</a:t>
            </a:r>
            <a:r>
              <a:rPr lang="en-US" baseline="30000" dirty="0"/>
              <a:t>th</a:t>
            </a:r>
            <a:r>
              <a:rPr lang="en-US" dirty="0"/>
              <a:t> </a:t>
            </a:r>
          </a:p>
          <a:p>
            <a:endParaRPr lang="en-US" dirty="0"/>
          </a:p>
          <a:p>
            <a:r>
              <a:rPr lang="en-US" dirty="0"/>
              <a:t>SP Office meeting with Tim Hallman Dec. 11</a:t>
            </a:r>
            <a:r>
              <a:rPr lang="en-US" baseline="30000" dirty="0"/>
              <a:t>th</a:t>
            </a:r>
            <a:r>
              <a:rPr lang="en-US" dirty="0"/>
              <a:t> </a:t>
            </a:r>
          </a:p>
          <a:p>
            <a:pPr lvl="1"/>
            <a:r>
              <a:rPr lang="en-US" dirty="0"/>
              <a:t>Needs of research groups in ePIC</a:t>
            </a:r>
          </a:p>
          <a:p>
            <a:pPr marL="0" indent="0">
              <a:buNone/>
            </a:pPr>
            <a:endParaRPr lang="en-US" dirty="0"/>
          </a:p>
          <a:p>
            <a:r>
              <a:rPr lang="en-US" dirty="0"/>
              <a:t>Standing DSC Requests: </a:t>
            </a:r>
            <a:r>
              <a:rPr lang="en-US" dirty="0">
                <a:hlinkClick r:id="rId2"/>
              </a:rPr>
              <a:t>https://wiki.bnl.gov/EPIC/index.php?title=DSC_Requests</a:t>
            </a:r>
            <a:endParaRPr lang="en-US" dirty="0"/>
          </a:p>
          <a:p>
            <a:endParaRPr lang="en-US" dirty="0"/>
          </a:p>
          <a:p>
            <a:r>
              <a:rPr lang="en-US" dirty="0"/>
              <a:t>There is progress on the phonebook (more coming in due time)</a:t>
            </a:r>
          </a:p>
        </p:txBody>
      </p:sp>
      <p:sp>
        <p:nvSpPr>
          <p:cNvPr id="4" name="Date Placeholder 3">
            <a:extLst>
              <a:ext uri="{FF2B5EF4-FFF2-40B4-BE49-F238E27FC236}">
                <a16:creationId xmlns:a16="http://schemas.microsoft.com/office/drawing/2014/main" id="{B4DF1E2D-B947-6FBF-CC74-319F9E8E29D3}"/>
              </a:ext>
            </a:extLst>
          </p:cNvPr>
          <p:cNvSpPr>
            <a:spLocks noGrp="1"/>
          </p:cNvSpPr>
          <p:nvPr>
            <p:ph type="dt" sz="half" idx="10"/>
          </p:nvPr>
        </p:nvSpPr>
        <p:spPr/>
        <p:txBody>
          <a:bodyPr/>
          <a:lstStyle/>
          <a:p>
            <a:r>
              <a:rPr lang="en-US"/>
              <a:t>11/2/2023</a:t>
            </a:r>
          </a:p>
        </p:txBody>
      </p:sp>
      <p:sp>
        <p:nvSpPr>
          <p:cNvPr id="5" name="Footer Placeholder 4">
            <a:extLst>
              <a:ext uri="{FF2B5EF4-FFF2-40B4-BE49-F238E27FC236}">
                <a16:creationId xmlns:a16="http://schemas.microsoft.com/office/drawing/2014/main" id="{BBAF220A-FAFA-D5DE-2DD3-D8EE88A24E16}"/>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79DC1736-224B-67FD-D453-5F38C01D41DE}"/>
              </a:ext>
            </a:extLst>
          </p:cNvPr>
          <p:cNvSpPr>
            <a:spLocks noGrp="1"/>
          </p:cNvSpPr>
          <p:nvPr>
            <p:ph type="sldNum" sz="quarter" idx="12"/>
          </p:nvPr>
        </p:nvSpPr>
        <p:spPr/>
        <p:txBody>
          <a:bodyPr/>
          <a:lstStyle/>
          <a:p>
            <a:fld id="{588949A8-7CCD-4D90-AA9A-1451BFC6FB3A}" type="slidenum">
              <a:rPr lang="en-US" smtClean="0"/>
              <a:t>21</a:t>
            </a:fld>
            <a:endParaRPr lang="en-US"/>
          </a:p>
        </p:txBody>
      </p:sp>
    </p:spTree>
    <p:extLst>
      <p:ext uri="{BB962C8B-B14F-4D97-AF65-F5344CB8AC3E}">
        <p14:creationId xmlns:p14="http://schemas.microsoft.com/office/powerpoint/2010/main" val="2355998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17AE-5A41-8169-C795-5131878EA70B}"/>
              </a:ext>
            </a:extLst>
          </p:cNvPr>
          <p:cNvSpPr>
            <a:spLocks noGrp="1"/>
          </p:cNvSpPr>
          <p:nvPr>
            <p:ph type="title"/>
          </p:nvPr>
        </p:nvSpPr>
        <p:spPr/>
        <p:txBody>
          <a:bodyPr/>
          <a:lstStyle/>
          <a:p>
            <a:r>
              <a:rPr lang="en-US" b="1" dirty="0">
                <a:solidFill>
                  <a:schemeClr val="accent1"/>
                </a:solidFill>
              </a:rPr>
              <a:t>Summary</a:t>
            </a:r>
          </a:p>
        </p:txBody>
      </p:sp>
      <p:sp>
        <p:nvSpPr>
          <p:cNvPr id="3" name="Content Placeholder 2">
            <a:extLst>
              <a:ext uri="{FF2B5EF4-FFF2-40B4-BE49-F238E27FC236}">
                <a16:creationId xmlns:a16="http://schemas.microsoft.com/office/drawing/2014/main" id="{32AB58AE-DD63-7159-A6C7-7EFAE4E93AD2}"/>
              </a:ext>
            </a:extLst>
          </p:cNvPr>
          <p:cNvSpPr>
            <a:spLocks noGrp="1"/>
          </p:cNvSpPr>
          <p:nvPr>
            <p:ph idx="1"/>
          </p:nvPr>
        </p:nvSpPr>
        <p:spPr>
          <a:xfrm>
            <a:off x="838200" y="1458351"/>
            <a:ext cx="10515600" cy="4718612"/>
          </a:xfrm>
        </p:spPr>
        <p:txBody>
          <a:bodyPr>
            <a:normAutofit/>
          </a:bodyPr>
          <a:lstStyle/>
          <a:p>
            <a:r>
              <a:rPr lang="en-US" dirty="0"/>
              <a:t>The ePIC Collaboration and the EIC Project are continuing to make progress on CD milestones and the development of the ePIC technical design. </a:t>
            </a:r>
          </a:p>
          <a:p>
            <a:r>
              <a:rPr lang="en-US" dirty="0"/>
              <a:t>BUT… it will be a long time before we will know if it will work</a:t>
            </a:r>
          </a:p>
          <a:p>
            <a:endParaRPr lang="en-US" dirty="0"/>
          </a:p>
          <a:p>
            <a:r>
              <a:rPr lang="en-US" dirty="0"/>
              <a:t>Start planning NOW to attend the Jan 2024 Collaboration Meeting!</a:t>
            </a:r>
          </a:p>
          <a:p>
            <a:pPr lvl="1"/>
            <a:r>
              <a:rPr lang="en-US" dirty="0"/>
              <a:t>This is a great opportunity to get new people involved!</a:t>
            </a:r>
          </a:p>
          <a:p>
            <a:pPr lvl="1"/>
            <a:r>
              <a:rPr lang="en-US" dirty="0"/>
              <a:t>Reach out to your friends and colleagues not already in ePIC!</a:t>
            </a:r>
          </a:p>
          <a:p>
            <a:pPr lvl="1"/>
            <a:r>
              <a:rPr lang="en-US" dirty="0"/>
              <a:t>Contact </a:t>
            </a:r>
            <a:r>
              <a:rPr lang="en-US" dirty="0" err="1"/>
              <a:t>workfest</a:t>
            </a:r>
            <a:r>
              <a:rPr lang="en-US" dirty="0"/>
              <a:t> organizers if you want to contribute to the agenda</a:t>
            </a:r>
          </a:p>
        </p:txBody>
      </p:sp>
      <p:sp>
        <p:nvSpPr>
          <p:cNvPr id="4" name="Date Placeholder 3">
            <a:extLst>
              <a:ext uri="{FF2B5EF4-FFF2-40B4-BE49-F238E27FC236}">
                <a16:creationId xmlns:a16="http://schemas.microsoft.com/office/drawing/2014/main" id="{7E6B28DD-586C-CD93-73C2-BC123AE9C5BA}"/>
              </a:ext>
            </a:extLst>
          </p:cNvPr>
          <p:cNvSpPr>
            <a:spLocks noGrp="1"/>
          </p:cNvSpPr>
          <p:nvPr>
            <p:ph type="dt" sz="half" idx="10"/>
          </p:nvPr>
        </p:nvSpPr>
        <p:spPr/>
        <p:txBody>
          <a:bodyPr/>
          <a:lstStyle/>
          <a:p>
            <a:r>
              <a:rPr lang="en-US"/>
              <a:t>11/2/2023</a:t>
            </a:r>
          </a:p>
        </p:txBody>
      </p:sp>
      <p:sp>
        <p:nvSpPr>
          <p:cNvPr id="5" name="Footer Placeholder 4">
            <a:extLst>
              <a:ext uri="{FF2B5EF4-FFF2-40B4-BE49-F238E27FC236}">
                <a16:creationId xmlns:a16="http://schemas.microsoft.com/office/drawing/2014/main" id="{0925C1CD-EE3D-EF25-1E1F-A2618A2ABAF5}"/>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EDBE11BA-332C-5525-60E5-3C33B62275C2}"/>
              </a:ext>
            </a:extLst>
          </p:cNvPr>
          <p:cNvSpPr>
            <a:spLocks noGrp="1"/>
          </p:cNvSpPr>
          <p:nvPr>
            <p:ph type="sldNum" sz="quarter" idx="12"/>
          </p:nvPr>
        </p:nvSpPr>
        <p:spPr/>
        <p:txBody>
          <a:bodyPr/>
          <a:lstStyle/>
          <a:p>
            <a:fld id="{588949A8-7CCD-4D90-AA9A-1451BFC6FB3A}" type="slidenum">
              <a:rPr lang="en-US" smtClean="0"/>
              <a:t>22</a:t>
            </a:fld>
            <a:endParaRPr lang="en-US"/>
          </a:p>
        </p:txBody>
      </p:sp>
      <p:pic>
        <p:nvPicPr>
          <p:cNvPr id="2050" name="Picture 2" descr="Smiley - Wikipedia">
            <a:extLst>
              <a:ext uri="{FF2B5EF4-FFF2-40B4-BE49-F238E27FC236}">
                <a16:creationId xmlns:a16="http://schemas.microsoft.com/office/drawing/2014/main" id="{86E1A76B-E61E-B32B-404B-CA82B433B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7623" y="2550571"/>
            <a:ext cx="814062" cy="81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18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435FE5CE-15BE-8B4A-54CC-D52C7DCC0F08}"/>
              </a:ext>
            </a:extLst>
          </p:cNvPr>
          <p:cNvPicPr>
            <a:picLocks noChangeAspect="1"/>
          </p:cNvPicPr>
          <p:nvPr/>
        </p:nvPicPr>
        <p:blipFill>
          <a:blip r:embed="rId2"/>
          <a:stretch>
            <a:fillRect/>
          </a:stretch>
        </p:blipFill>
        <p:spPr>
          <a:xfrm>
            <a:off x="1569327" y="2112150"/>
            <a:ext cx="9053345" cy="2633700"/>
          </a:xfrm>
          <a:prstGeom prst="rect">
            <a:avLst/>
          </a:prstGeom>
        </p:spPr>
      </p:pic>
      <p:sp>
        <p:nvSpPr>
          <p:cNvPr id="2" name="Date Placeholder 1">
            <a:extLst>
              <a:ext uri="{FF2B5EF4-FFF2-40B4-BE49-F238E27FC236}">
                <a16:creationId xmlns:a16="http://schemas.microsoft.com/office/drawing/2014/main" id="{9BC7A3F4-3753-8E74-B80F-E4A0CDA88DCA}"/>
              </a:ext>
            </a:extLst>
          </p:cNvPr>
          <p:cNvSpPr>
            <a:spLocks noGrp="1"/>
          </p:cNvSpPr>
          <p:nvPr>
            <p:ph type="dt" sz="half" idx="10"/>
          </p:nvPr>
        </p:nvSpPr>
        <p:spPr/>
        <p:txBody>
          <a:bodyPr/>
          <a:lstStyle/>
          <a:p>
            <a:r>
              <a:rPr lang="en-US"/>
              <a:t>11/2/2023</a:t>
            </a:r>
          </a:p>
        </p:txBody>
      </p:sp>
      <p:sp>
        <p:nvSpPr>
          <p:cNvPr id="5" name="Footer Placeholder 4">
            <a:extLst>
              <a:ext uri="{FF2B5EF4-FFF2-40B4-BE49-F238E27FC236}">
                <a16:creationId xmlns:a16="http://schemas.microsoft.com/office/drawing/2014/main" id="{B694EB52-3E2F-D919-9945-B83A314B8D83}"/>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ED2B2BA8-B4EE-1D7F-CA31-9C6885451165}"/>
              </a:ext>
            </a:extLst>
          </p:cNvPr>
          <p:cNvSpPr>
            <a:spLocks noGrp="1"/>
          </p:cNvSpPr>
          <p:nvPr>
            <p:ph type="sldNum" sz="quarter" idx="12"/>
          </p:nvPr>
        </p:nvSpPr>
        <p:spPr/>
        <p:txBody>
          <a:bodyPr/>
          <a:lstStyle/>
          <a:p>
            <a:fld id="{588949A8-7CCD-4D90-AA9A-1451BFC6FB3A}" type="slidenum">
              <a:rPr lang="en-US" smtClean="0"/>
              <a:t>23</a:t>
            </a:fld>
            <a:endParaRPr lang="en-US"/>
          </a:p>
        </p:txBody>
      </p:sp>
    </p:spTree>
    <p:extLst>
      <p:ext uri="{BB962C8B-B14F-4D97-AF65-F5344CB8AC3E}">
        <p14:creationId xmlns:p14="http://schemas.microsoft.com/office/powerpoint/2010/main" val="3042306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17AF1A-0210-5C1D-E761-72D7705A9EB0}"/>
              </a:ext>
            </a:extLst>
          </p:cNvPr>
          <p:cNvSpPr>
            <a:spLocks noGrp="1"/>
          </p:cNvSpPr>
          <p:nvPr>
            <p:ph type="title"/>
          </p:nvPr>
        </p:nvSpPr>
        <p:spPr>
          <a:xfrm>
            <a:off x="838200" y="365126"/>
            <a:ext cx="10515600" cy="947252"/>
          </a:xfrm>
        </p:spPr>
        <p:txBody>
          <a:bodyPr/>
          <a:lstStyle/>
          <a:p>
            <a:r>
              <a:rPr lang="en-US" b="1" dirty="0">
                <a:solidFill>
                  <a:schemeClr val="accent1"/>
                </a:solidFill>
              </a:rPr>
              <a:t>Proposals for ePIC Membership</a:t>
            </a:r>
          </a:p>
        </p:txBody>
      </p:sp>
      <p:sp>
        <p:nvSpPr>
          <p:cNvPr id="6" name="Content Placeholder 5">
            <a:extLst>
              <a:ext uri="{FF2B5EF4-FFF2-40B4-BE49-F238E27FC236}">
                <a16:creationId xmlns:a16="http://schemas.microsoft.com/office/drawing/2014/main" id="{27A92EBA-3233-A254-7ACE-D22BCA3013C3}"/>
              </a:ext>
            </a:extLst>
          </p:cNvPr>
          <p:cNvSpPr>
            <a:spLocks noGrp="1"/>
          </p:cNvSpPr>
          <p:nvPr>
            <p:ph idx="1"/>
          </p:nvPr>
        </p:nvSpPr>
        <p:spPr>
          <a:xfrm>
            <a:off x="2434166" y="3324037"/>
            <a:ext cx="7323667" cy="2647806"/>
          </a:xfrm>
        </p:spPr>
        <p:txBody>
          <a:bodyPr>
            <a:normAutofit/>
          </a:bodyPr>
          <a:lstStyle/>
          <a:p>
            <a:r>
              <a:rPr lang="en-US" dirty="0"/>
              <a:t>University of Debrecen</a:t>
            </a:r>
          </a:p>
          <a:p>
            <a:endParaRPr lang="en-US" dirty="0"/>
          </a:p>
          <a:p>
            <a:endParaRPr lang="en-US" dirty="0"/>
          </a:p>
          <a:p>
            <a:r>
              <a:rPr lang="en-US" dirty="0"/>
              <a:t>Nara Women’s University </a:t>
            </a:r>
          </a:p>
          <a:p>
            <a:pPr marL="0" indent="0">
              <a:buNone/>
            </a:pPr>
            <a:endParaRPr lang="en-US" dirty="0"/>
          </a:p>
        </p:txBody>
      </p:sp>
      <p:sp>
        <p:nvSpPr>
          <p:cNvPr id="2" name="Date Placeholder 1">
            <a:extLst>
              <a:ext uri="{FF2B5EF4-FFF2-40B4-BE49-F238E27FC236}">
                <a16:creationId xmlns:a16="http://schemas.microsoft.com/office/drawing/2014/main" id="{CB8AF91A-6A7B-9D7E-B95E-ABEDF765F924}"/>
              </a:ext>
            </a:extLst>
          </p:cNvPr>
          <p:cNvSpPr>
            <a:spLocks noGrp="1"/>
          </p:cNvSpPr>
          <p:nvPr>
            <p:ph type="dt" sz="half" idx="10"/>
          </p:nvPr>
        </p:nvSpPr>
        <p:spPr/>
        <p:txBody>
          <a:bodyPr/>
          <a:lstStyle/>
          <a:p>
            <a:r>
              <a:rPr lang="en-US"/>
              <a:t>11/2/2023</a:t>
            </a:r>
          </a:p>
        </p:txBody>
      </p:sp>
      <p:sp>
        <p:nvSpPr>
          <p:cNvPr id="3" name="Footer Placeholder 2">
            <a:extLst>
              <a:ext uri="{FF2B5EF4-FFF2-40B4-BE49-F238E27FC236}">
                <a16:creationId xmlns:a16="http://schemas.microsoft.com/office/drawing/2014/main" id="{A167AA97-B0D7-4BBE-3F44-26C5A59DADFC}"/>
              </a:ext>
            </a:extLst>
          </p:cNvPr>
          <p:cNvSpPr>
            <a:spLocks noGrp="1"/>
          </p:cNvSpPr>
          <p:nvPr>
            <p:ph type="ftr" sz="quarter" idx="11"/>
          </p:nvPr>
        </p:nvSpPr>
        <p:spPr/>
        <p:txBody>
          <a:bodyPr/>
          <a:lstStyle/>
          <a:p>
            <a:r>
              <a:rPr lang="en-US"/>
              <a:t>ePIC General Meeting </a:t>
            </a:r>
          </a:p>
        </p:txBody>
      </p:sp>
      <p:sp>
        <p:nvSpPr>
          <p:cNvPr id="4" name="Slide Number Placeholder 3">
            <a:extLst>
              <a:ext uri="{FF2B5EF4-FFF2-40B4-BE49-F238E27FC236}">
                <a16:creationId xmlns:a16="http://schemas.microsoft.com/office/drawing/2014/main" id="{4F3E2595-B209-06FF-7149-D1729A42A4BE}"/>
              </a:ext>
            </a:extLst>
          </p:cNvPr>
          <p:cNvSpPr>
            <a:spLocks noGrp="1"/>
          </p:cNvSpPr>
          <p:nvPr>
            <p:ph type="sldNum" sz="quarter" idx="12"/>
          </p:nvPr>
        </p:nvSpPr>
        <p:spPr/>
        <p:txBody>
          <a:bodyPr/>
          <a:lstStyle/>
          <a:p>
            <a:fld id="{930EE141-3249-4852-981F-FC922C9C40C2}" type="slidenum">
              <a:rPr lang="en-US" smtClean="0"/>
              <a:t>24</a:t>
            </a:fld>
            <a:endParaRPr lang="en-US"/>
          </a:p>
        </p:txBody>
      </p:sp>
      <p:sp>
        <p:nvSpPr>
          <p:cNvPr id="7" name="TextBox 6">
            <a:extLst>
              <a:ext uri="{FF2B5EF4-FFF2-40B4-BE49-F238E27FC236}">
                <a16:creationId xmlns:a16="http://schemas.microsoft.com/office/drawing/2014/main" id="{961E9021-D007-E443-6A93-09ED80827E1E}"/>
              </a:ext>
            </a:extLst>
          </p:cNvPr>
          <p:cNvSpPr txBox="1"/>
          <p:nvPr/>
        </p:nvSpPr>
        <p:spPr>
          <a:xfrm>
            <a:off x="1276709" y="1562257"/>
            <a:ext cx="9563819" cy="923330"/>
          </a:xfrm>
          <a:prstGeom prst="rect">
            <a:avLst/>
          </a:prstGeom>
          <a:noFill/>
          <a:ln>
            <a:solidFill>
              <a:schemeClr val="tx1"/>
            </a:solidFill>
          </a:ln>
        </p:spPr>
        <p:txBody>
          <a:bodyPr wrap="square" rtlCol="0">
            <a:spAutoFit/>
          </a:bodyPr>
          <a:lstStyle/>
          <a:p>
            <a:pPr algn="l"/>
            <a:r>
              <a:rPr lang="en-US" sz="1800" b="0" i="0" u="none" strike="noStrike" baseline="0" dirty="0">
                <a:latin typeface="SFRM1095"/>
              </a:rPr>
              <a:t>After initial formation, new institutions are admitted to EPIC by a super-majority vote as described in Voting and Elections provisions of this Charter, after a proposal made to the Collaboration Spokesperson and Executive Board. </a:t>
            </a:r>
            <a:endParaRPr lang="en-US" dirty="0"/>
          </a:p>
        </p:txBody>
      </p:sp>
      <p:sp>
        <p:nvSpPr>
          <p:cNvPr id="8" name="TextBox 7">
            <a:extLst>
              <a:ext uri="{FF2B5EF4-FFF2-40B4-BE49-F238E27FC236}">
                <a16:creationId xmlns:a16="http://schemas.microsoft.com/office/drawing/2014/main" id="{EF10BAB8-FDAB-2425-9415-6E8452A3DADF}"/>
              </a:ext>
            </a:extLst>
          </p:cNvPr>
          <p:cNvSpPr txBox="1"/>
          <p:nvPr/>
        </p:nvSpPr>
        <p:spPr>
          <a:xfrm>
            <a:off x="333554" y="1171084"/>
            <a:ext cx="2973237" cy="369332"/>
          </a:xfrm>
          <a:prstGeom prst="rect">
            <a:avLst/>
          </a:prstGeom>
          <a:noFill/>
        </p:spPr>
        <p:txBody>
          <a:bodyPr wrap="square" rtlCol="0">
            <a:spAutoFit/>
          </a:bodyPr>
          <a:lstStyle/>
          <a:p>
            <a:r>
              <a:rPr lang="en-US" dirty="0"/>
              <a:t>from the ePIC Charter: </a:t>
            </a:r>
          </a:p>
        </p:txBody>
      </p:sp>
      <p:pic>
        <p:nvPicPr>
          <p:cNvPr id="10" name="Picture 2" descr="Nara Women's University 2021/22 Student Exchange Program, Japan - Info  Scholarship">
            <a:extLst>
              <a:ext uri="{FF2B5EF4-FFF2-40B4-BE49-F238E27FC236}">
                <a16:creationId xmlns:a16="http://schemas.microsoft.com/office/drawing/2014/main" id="{CDB5A2D2-317F-73CB-0665-0AA864312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320" y="4436010"/>
            <a:ext cx="1245876" cy="13066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Debrecen - Wikipedia">
            <a:extLst>
              <a:ext uri="{FF2B5EF4-FFF2-40B4-BE49-F238E27FC236}">
                <a16:creationId xmlns:a16="http://schemas.microsoft.com/office/drawing/2014/main" id="{8693E490-AC4B-FAA8-B4B6-64F52A329E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859" y="2735466"/>
            <a:ext cx="1574797" cy="1574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716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0FE67-9D5B-ECED-8848-326F83A764C0}"/>
              </a:ext>
            </a:extLst>
          </p:cNvPr>
          <p:cNvSpPr>
            <a:spLocks noGrp="1"/>
          </p:cNvSpPr>
          <p:nvPr>
            <p:ph type="title"/>
          </p:nvPr>
        </p:nvSpPr>
        <p:spPr/>
        <p:txBody>
          <a:bodyPr/>
          <a:lstStyle/>
          <a:p>
            <a:r>
              <a:rPr lang="en-US" b="1" dirty="0">
                <a:solidFill>
                  <a:schemeClr val="accent1"/>
                </a:solidFill>
              </a:rPr>
              <a:t>ePIC Resources – Get Connected!</a:t>
            </a:r>
          </a:p>
        </p:txBody>
      </p:sp>
      <p:sp>
        <p:nvSpPr>
          <p:cNvPr id="3" name="Content Placeholder 2">
            <a:extLst>
              <a:ext uri="{FF2B5EF4-FFF2-40B4-BE49-F238E27FC236}">
                <a16:creationId xmlns:a16="http://schemas.microsoft.com/office/drawing/2014/main" id="{306D1AF7-3004-22EC-1474-7A5C89501A70}"/>
              </a:ext>
            </a:extLst>
          </p:cNvPr>
          <p:cNvSpPr>
            <a:spLocks noGrp="1"/>
          </p:cNvSpPr>
          <p:nvPr>
            <p:ph idx="1"/>
          </p:nvPr>
        </p:nvSpPr>
        <p:spPr/>
        <p:txBody>
          <a:bodyPr/>
          <a:lstStyle/>
          <a:p>
            <a:r>
              <a:rPr lang="en-US" dirty="0"/>
              <a:t>Mailing Lists – </a:t>
            </a:r>
            <a:r>
              <a:rPr lang="en-US" dirty="0">
                <a:hlinkClick r:id="rId2"/>
              </a:rPr>
              <a:t>https://lists.bnl.gov/mailman/listinfo</a:t>
            </a:r>
            <a:endParaRPr lang="en-US" dirty="0"/>
          </a:p>
          <a:p>
            <a:r>
              <a:rPr lang="en-US" dirty="0"/>
              <a:t>Indico Agenda - </a:t>
            </a:r>
            <a:r>
              <a:rPr lang="en-US" dirty="0">
                <a:hlinkClick r:id="rId3"/>
              </a:rPr>
              <a:t>https://indico.bnl.gov/category/402/</a:t>
            </a:r>
            <a:endParaRPr lang="en-US" dirty="0"/>
          </a:p>
          <a:p>
            <a:r>
              <a:rPr lang="en-US" dirty="0"/>
              <a:t>Wiki - </a:t>
            </a:r>
            <a:r>
              <a:rPr lang="en-US" dirty="0">
                <a:hlinkClick r:id="rId4"/>
              </a:rPr>
              <a:t>https://wiki.bnl.gov/EPIC</a:t>
            </a:r>
            <a:endParaRPr lang="en-US" dirty="0"/>
          </a:p>
          <a:p>
            <a:r>
              <a:rPr lang="en-US" dirty="0"/>
              <a:t>ePIC Software Training: </a:t>
            </a:r>
          </a:p>
          <a:p>
            <a:pPr marL="0" marR="0">
              <a:spcBef>
                <a:spcPts val="0"/>
              </a:spcBef>
              <a:spcAft>
                <a:spcPts val="0"/>
              </a:spcAft>
            </a:pPr>
            <a:r>
              <a:rPr lang="en-US" sz="1800" u="sng" dirty="0">
                <a:solidFill>
                  <a:srgbClr val="0000FF"/>
                </a:solidFill>
                <a:effectLst/>
                <a:latin typeface="Calibri" panose="020F0502020204030204" pitchFamily="34" charset="0"/>
                <a:ea typeface="Times New Roman" panose="02020603050405020304" pitchFamily="18" charset="0"/>
                <a:hlinkClick r:id="rId5"/>
              </a:rPr>
              <a:t>https://eic.github.io/tutorial-setting-up-environment/</a:t>
            </a:r>
            <a:r>
              <a:rPr lang="en-US" sz="1800" dirty="0">
                <a:effectLst/>
                <a:latin typeface="Calibri" panose="020F0502020204030204" pitchFamily="34" charset="0"/>
                <a:ea typeface="Times New Roman" panose="02020603050405020304" pitchFamily="18" charset="0"/>
              </a:rPr>
              <a:t> </a:t>
            </a:r>
          </a:p>
          <a:p>
            <a:pPr marL="0" marR="0">
              <a:spcBef>
                <a:spcPts val="0"/>
              </a:spcBef>
              <a:spcAft>
                <a:spcPts val="0"/>
              </a:spcAft>
            </a:pPr>
            <a:r>
              <a:rPr lang="en-US" sz="1800" u="sng" dirty="0">
                <a:solidFill>
                  <a:srgbClr val="0000FF"/>
                </a:solidFill>
                <a:effectLst/>
                <a:latin typeface="Calibri" panose="020F0502020204030204" pitchFamily="34" charset="0"/>
                <a:ea typeface="Times New Roman" panose="02020603050405020304" pitchFamily="18" charset="0"/>
                <a:hlinkClick r:id="rId6"/>
              </a:rPr>
              <a:t>https://eic.github.io/tutorial-geometry-development-using-dd4hep/</a:t>
            </a:r>
            <a:r>
              <a:rPr lang="en-US" sz="1800" dirty="0">
                <a:effectLst/>
                <a:latin typeface="Calibri" panose="020F0502020204030204" pitchFamily="34" charset="0"/>
                <a:ea typeface="Times New Roman" panose="02020603050405020304" pitchFamily="18" charset="0"/>
              </a:rPr>
              <a:t>  </a:t>
            </a:r>
          </a:p>
          <a:p>
            <a:pPr marL="0" marR="0">
              <a:spcBef>
                <a:spcPts val="0"/>
              </a:spcBef>
              <a:spcAft>
                <a:spcPts val="0"/>
              </a:spcAft>
            </a:pPr>
            <a:r>
              <a:rPr lang="en-US" sz="1800" u="sng" dirty="0">
                <a:solidFill>
                  <a:srgbClr val="0000FF"/>
                </a:solidFill>
                <a:effectLst/>
                <a:latin typeface="Calibri" panose="020F0502020204030204" pitchFamily="34" charset="0"/>
                <a:ea typeface="Times New Roman" panose="02020603050405020304" pitchFamily="18" charset="0"/>
                <a:hlinkClick r:id="rId7"/>
              </a:rPr>
              <a:t>https://eic.github.io/tutorial-simulations-using-ddsim-and-geant4/</a:t>
            </a:r>
            <a:r>
              <a:rPr lang="en-US" sz="1800" dirty="0">
                <a:effectLst/>
                <a:latin typeface="Calibri" panose="020F0502020204030204" pitchFamily="34" charset="0"/>
                <a:ea typeface="Times New Roman" panose="02020603050405020304" pitchFamily="18" charset="0"/>
              </a:rPr>
              <a:t>  </a:t>
            </a:r>
          </a:p>
          <a:p>
            <a:pPr marL="0" marR="0">
              <a:spcBef>
                <a:spcPts val="0"/>
              </a:spcBef>
              <a:spcAft>
                <a:spcPts val="0"/>
              </a:spcAft>
            </a:pPr>
            <a:r>
              <a:rPr lang="en-US" sz="1800" u="sng" dirty="0">
                <a:solidFill>
                  <a:srgbClr val="0000FF"/>
                </a:solidFill>
                <a:effectLst/>
                <a:latin typeface="Calibri" panose="020F0502020204030204" pitchFamily="34" charset="0"/>
                <a:ea typeface="Times New Roman" panose="02020603050405020304" pitchFamily="18" charset="0"/>
                <a:hlinkClick r:id="rId8"/>
              </a:rPr>
              <a:t>https://eic.github.io/tutorial-jana2/</a:t>
            </a:r>
            <a:r>
              <a:rPr lang="en-US" sz="1800" dirty="0">
                <a:effectLst/>
                <a:latin typeface="Calibri" panose="020F0502020204030204" pitchFamily="34" charset="0"/>
                <a:ea typeface="Times New Roman" panose="02020603050405020304" pitchFamily="18" charset="0"/>
              </a:rPr>
              <a:t> </a:t>
            </a:r>
          </a:p>
          <a:p>
            <a:pPr marL="0" marR="0">
              <a:spcBef>
                <a:spcPts val="0"/>
              </a:spcBef>
              <a:spcAft>
                <a:spcPts val="0"/>
              </a:spcAft>
            </a:pPr>
            <a:r>
              <a:rPr lang="en-US" sz="1800" dirty="0">
                <a:latin typeface="Calibri" panose="020F0502020204030204" pitchFamily="34" charset="0"/>
                <a:ea typeface="Calibri" panose="020F0502020204030204" pitchFamily="34" charset="0"/>
              </a:rPr>
              <a:t>Recordings: </a:t>
            </a:r>
            <a:r>
              <a:rPr lang="en-US" sz="1800" u="sng" dirty="0">
                <a:solidFill>
                  <a:srgbClr val="0000FF"/>
                </a:solidFill>
                <a:effectLst/>
                <a:latin typeface="Calibri" panose="020F0502020204030204" pitchFamily="34" charset="0"/>
                <a:ea typeface="Times New Roman" panose="02020603050405020304" pitchFamily="18" charset="0"/>
                <a:hlinkClick r:id="rId9"/>
              </a:rPr>
              <a:t>https://www.youtube.com/@eicusergroup1532</a:t>
            </a: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05A33174-440E-B1FE-8A81-A42EDEA115F1}"/>
              </a:ext>
            </a:extLst>
          </p:cNvPr>
          <p:cNvSpPr>
            <a:spLocks noGrp="1"/>
          </p:cNvSpPr>
          <p:nvPr>
            <p:ph type="dt" sz="half" idx="10"/>
          </p:nvPr>
        </p:nvSpPr>
        <p:spPr/>
        <p:txBody>
          <a:bodyPr/>
          <a:lstStyle/>
          <a:p>
            <a:r>
              <a:rPr lang="en-US"/>
              <a:t>11/2/2023</a:t>
            </a:r>
          </a:p>
        </p:txBody>
      </p:sp>
      <p:sp>
        <p:nvSpPr>
          <p:cNvPr id="5" name="Footer Placeholder 4">
            <a:extLst>
              <a:ext uri="{FF2B5EF4-FFF2-40B4-BE49-F238E27FC236}">
                <a16:creationId xmlns:a16="http://schemas.microsoft.com/office/drawing/2014/main" id="{777C5152-5C66-ADE9-28B0-E50A432F72B4}"/>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DCD83489-A8D7-47EB-69C6-8F7CAA7BAA18}"/>
              </a:ext>
            </a:extLst>
          </p:cNvPr>
          <p:cNvSpPr>
            <a:spLocks noGrp="1"/>
          </p:cNvSpPr>
          <p:nvPr>
            <p:ph type="sldNum" sz="quarter" idx="12"/>
          </p:nvPr>
        </p:nvSpPr>
        <p:spPr/>
        <p:txBody>
          <a:bodyPr/>
          <a:lstStyle/>
          <a:p>
            <a:fld id="{588949A8-7CCD-4D90-AA9A-1451BFC6FB3A}" type="slidenum">
              <a:rPr lang="en-US" smtClean="0"/>
              <a:t>25</a:t>
            </a:fld>
            <a:endParaRPr lang="en-US"/>
          </a:p>
        </p:txBody>
      </p:sp>
      <p:sp>
        <p:nvSpPr>
          <p:cNvPr id="8" name="TextBox 7">
            <a:extLst>
              <a:ext uri="{FF2B5EF4-FFF2-40B4-BE49-F238E27FC236}">
                <a16:creationId xmlns:a16="http://schemas.microsoft.com/office/drawing/2014/main" id="{C1ABCE38-D1DA-0664-F7E8-007574003201}"/>
              </a:ext>
            </a:extLst>
          </p:cNvPr>
          <p:cNvSpPr txBox="1"/>
          <p:nvPr/>
        </p:nvSpPr>
        <p:spPr>
          <a:xfrm>
            <a:off x="4859364" y="5190853"/>
            <a:ext cx="3619099" cy="369332"/>
          </a:xfrm>
          <a:prstGeom prst="rect">
            <a:avLst/>
          </a:prstGeom>
          <a:noFill/>
        </p:spPr>
        <p:txBody>
          <a:bodyPr wrap="square" rtlCol="0">
            <a:spAutoFit/>
          </a:bodyPr>
          <a:lstStyle/>
          <a:p>
            <a:r>
              <a:rPr lang="en-US" dirty="0"/>
              <a:t>QR code for </a:t>
            </a:r>
            <a:r>
              <a:rPr lang="en-US" dirty="0" err="1"/>
              <a:t>Mattermost</a:t>
            </a:r>
            <a:r>
              <a:rPr lang="en-US" dirty="0"/>
              <a:t> channels: </a:t>
            </a:r>
          </a:p>
        </p:txBody>
      </p:sp>
      <p:pic>
        <p:nvPicPr>
          <p:cNvPr id="1026" name="433E8245-8881-43C9-A44D-DEB3CF29C373">
            <a:extLst>
              <a:ext uri="{FF2B5EF4-FFF2-40B4-BE49-F238E27FC236}">
                <a16:creationId xmlns:a16="http://schemas.microsoft.com/office/drawing/2014/main" id="{FAC1A211-4187-90F3-9ECB-6A33C3812E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9178" y="3032369"/>
            <a:ext cx="3501822" cy="350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539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circle with an arrow and waves&#10;&#10;Description automatically generated">
            <a:extLst>
              <a:ext uri="{FF2B5EF4-FFF2-40B4-BE49-F238E27FC236}">
                <a16:creationId xmlns:a16="http://schemas.microsoft.com/office/drawing/2014/main" id="{45E19F64-D7CC-3A46-AE5A-90461E1CC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495" y="2707363"/>
            <a:ext cx="3480044" cy="3042663"/>
          </a:xfrm>
          <a:prstGeom prst="rect">
            <a:avLst/>
          </a:prstGeom>
        </p:spPr>
      </p:pic>
      <p:sp>
        <p:nvSpPr>
          <p:cNvPr id="2" name="Title 1">
            <a:extLst>
              <a:ext uri="{FF2B5EF4-FFF2-40B4-BE49-F238E27FC236}">
                <a16:creationId xmlns:a16="http://schemas.microsoft.com/office/drawing/2014/main" id="{5BBFA4F9-5649-0168-6C84-176E3B20FFFD}"/>
              </a:ext>
            </a:extLst>
          </p:cNvPr>
          <p:cNvSpPr>
            <a:spLocks noGrp="1"/>
          </p:cNvSpPr>
          <p:nvPr>
            <p:ph type="title"/>
          </p:nvPr>
        </p:nvSpPr>
        <p:spPr>
          <a:xfrm>
            <a:off x="838200" y="365125"/>
            <a:ext cx="10515600" cy="997331"/>
          </a:xfrm>
        </p:spPr>
        <p:txBody>
          <a:bodyPr/>
          <a:lstStyle/>
          <a:p>
            <a:r>
              <a:rPr lang="en-US" b="1" dirty="0">
                <a:solidFill>
                  <a:schemeClr val="accent1"/>
                </a:solidFill>
              </a:rPr>
              <a:t>EICUG Membership</a:t>
            </a:r>
          </a:p>
        </p:txBody>
      </p:sp>
      <p:sp>
        <p:nvSpPr>
          <p:cNvPr id="3" name="Content Placeholder 2">
            <a:extLst>
              <a:ext uri="{FF2B5EF4-FFF2-40B4-BE49-F238E27FC236}">
                <a16:creationId xmlns:a16="http://schemas.microsoft.com/office/drawing/2014/main" id="{075F0A71-F146-499F-F3E2-55D9C6D02AEC}"/>
              </a:ext>
            </a:extLst>
          </p:cNvPr>
          <p:cNvSpPr>
            <a:spLocks noGrp="1"/>
          </p:cNvSpPr>
          <p:nvPr>
            <p:ph idx="1"/>
          </p:nvPr>
        </p:nvSpPr>
        <p:spPr>
          <a:xfrm>
            <a:off x="838200" y="1444752"/>
            <a:ext cx="5080462" cy="4732211"/>
          </a:xfrm>
        </p:spPr>
        <p:txBody>
          <a:bodyPr>
            <a:normAutofit fontScale="92500" lnSpcReduction="10000"/>
          </a:bodyPr>
          <a:lstStyle/>
          <a:p>
            <a:r>
              <a:rPr lang="en-US" dirty="0"/>
              <a:t>The EICUG is a vital organization to promote the interests of the EIC community! </a:t>
            </a:r>
          </a:p>
          <a:p>
            <a:pPr lvl="1"/>
            <a:r>
              <a:rPr lang="en-US" dirty="0"/>
              <a:t>Without the EICUG we would never have gotten far enough to form ePIC!</a:t>
            </a:r>
          </a:p>
          <a:p>
            <a:endParaRPr lang="en-US" dirty="0"/>
          </a:p>
          <a:p>
            <a:r>
              <a:rPr lang="en-US" dirty="0"/>
              <a:t>Please register your institution!</a:t>
            </a:r>
          </a:p>
          <a:p>
            <a:r>
              <a:rPr lang="en-US" dirty="0"/>
              <a:t>Check with your EICUG IB representative to get registered as a member</a:t>
            </a:r>
          </a:p>
          <a:p>
            <a:pPr marL="0" indent="0">
              <a:buNone/>
            </a:pPr>
            <a:endParaRPr lang="en-US" dirty="0"/>
          </a:p>
          <a:p>
            <a:r>
              <a:rPr lang="en-US" sz="2000" dirty="0">
                <a:hlinkClick r:id="rId3"/>
              </a:rPr>
              <a:t>https://www.eicug.org/content/join.html</a:t>
            </a:r>
            <a:endParaRPr lang="en-US" sz="2000" dirty="0"/>
          </a:p>
        </p:txBody>
      </p:sp>
      <p:sp>
        <p:nvSpPr>
          <p:cNvPr id="4" name="Date Placeholder 3">
            <a:extLst>
              <a:ext uri="{FF2B5EF4-FFF2-40B4-BE49-F238E27FC236}">
                <a16:creationId xmlns:a16="http://schemas.microsoft.com/office/drawing/2014/main" id="{3DFBAFB3-EA53-8EC0-5C8F-7BE1EEA28B5D}"/>
              </a:ext>
            </a:extLst>
          </p:cNvPr>
          <p:cNvSpPr>
            <a:spLocks noGrp="1"/>
          </p:cNvSpPr>
          <p:nvPr>
            <p:ph type="dt" sz="half" idx="10"/>
          </p:nvPr>
        </p:nvSpPr>
        <p:spPr/>
        <p:txBody>
          <a:bodyPr/>
          <a:lstStyle/>
          <a:p>
            <a:r>
              <a:rPr lang="en-US"/>
              <a:t>11/2/2023</a:t>
            </a:r>
          </a:p>
        </p:txBody>
      </p:sp>
      <p:sp>
        <p:nvSpPr>
          <p:cNvPr id="5" name="Footer Placeholder 4">
            <a:extLst>
              <a:ext uri="{FF2B5EF4-FFF2-40B4-BE49-F238E27FC236}">
                <a16:creationId xmlns:a16="http://schemas.microsoft.com/office/drawing/2014/main" id="{5F3F8EBB-F05B-ED9D-C631-A549F811B3C8}"/>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BF27FBA4-B080-5115-1688-5F1217E4E6FE}"/>
              </a:ext>
            </a:extLst>
          </p:cNvPr>
          <p:cNvSpPr>
            <a:spLocks noGrp="1"/>
          </p:cNvSpPr>
          <p:nvPr>
            <p:ph type="sldNum" sz="quarter" idx="12"/>
          </p:nvPr>
        </p:nvSpPr>
        <p:spPr/>
        <p:txBody>
          <a:bodyPr/>
          <a:lstStyle/>
          <a:p>
            <a:fld id="{588949A8-7CCD-4D90-AA9A-1451BFC6FB3A}" type="slidenum">
              <a:rPr lang="en-US" smtClean="0"/>
              <a:t>26</a:t>
            </a:fld>
            <a:endParaRPr lang="en-US"/>
          </a:p>
        </p:txBody>
      </p:sp>
      <p:pic>
        <p:nvPicPr>
          <p:cNvPr id="2050" name="Picture 2">
            <a:extLst>
              <a:ext uri="{FF2B5EF4-FFF2-40B4-BE49-F238E27FC236}">
                <a16:creationId xmlns:a16="http://schemas.microsoft.com/office/drawing/2014/main" id="{B566A896-3E41-F7FC-CBB1-3F0CDF77C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3918" y="1807178"/>
            <a:ext cx="4899513" cy="90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24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CFBAB-D85B-616C-BE71-3324DEB58734}"/>
              </a:ext>
            </a:extLst>
          </p:cNvPr>
          <p:cNvSpPr>
            <a:spLocks noGrp="1"/>
          </p:cNvSpPr>
          <p:nvPr>
            <p:ph type="title"/>
          </p:nvPr>
        </p:nvSpPr>
        <p:spPr>
          <a:xfrm>
            <a:off x="838200" y="381453"/>
            <a:ext cx="10515600" cy="983999"/>
          </a:xfrm>
        </p:spPr>
        <p:txBody>
          <a:bodyPr/>
          <a:lstStyle/>
          <a:p>
            <a:r>
              <a:rPr lang="en-US" b="1" dirty="0">
                <a:solidFill>
                  <a:schemeClr val="accent1"/>
                </a:solidFill>
              </a:rPr>
              <a:t>Today’s Agenda</a:t>
            </a:r>
          </a:p>
        </p:txBody>
      </p:sp>
      <p:sp>
        <p:nvSpPr>
          <p:cNvPr id="3" name="Content Placeholder 2">
            <a:extLst>
              <a:ext uri="{FF2B5EF4-FFF2-40B4-BE49-F238E27FC236}">
                <a16:creationId xmlns:a16="http://schemas.microsoft.com/office/drawing/2014/main" id="{78CEDCC6-E806-E521-F0FC-2A2706AEB0AE}"/>
              </a:ext>
            </a:extLst>
          </p:cNvPr>
          <p:cNvSpPr>
            <a:spLocks noGrp="1"/>
          </p:cNvSpPr>
          <p:nvPr>
            <p:ph idx="1"/>
          </p:nvPr>
        </p:nvSpPr>
        <p:spPr>
          <a:xfrm>
            <a:off x="196893" y="2208076"/>
            <a:ext cx="3841707" cy="2441848"/>
          </a:xfrm>
          <a:solidFill>
            <a:schemeClr val="bg1"/>
          </a:solidFill>
        </p:spPr>
        <p:txBody>
          <a:bodyPr>
            <a:normAutofit fontScale="92500" lnSpcReduction="10000"/>
          </a:bodyPr>
          <a:lstStyle/>
          <a:p>
            <a:r>
              <a:rPr lang="en-US" dirty="0"/>
              <a:t>News from SP Office</a:t>
            </a:r>
          </a:p>
          <a:p>
            <a:r>
              <a:rPr lang="en-US" dirty="0"/>
              <a:t>Tracking</a:t>
            </a:r>
          </a:p>
          <a:p>
            <a:r>
              <a:rPr lang="en-US" dirty="0"/>
              <a:t>News from the </a:t>
            </a:r>
            <a:br>
              <a:rPr lang="en-US" dirty="0"/>
            </a:br>
            <a:r>
              <a:rPr lang="en-US" dirty="0"/>
              <a:t>Project</a:t>
            </a:r>
          </a:p>
          <a:p>
            <a:r>
              <a:rPr lang="en-US" dirty="0"/>
              <a:t>Streaming Computing Model</a:t>
            </a:r>
          </a:p>
        </p:txBody>
      </p:sp>
      <p:sp>
        <p:nvSpPr>
          <p:cNvPr id="4" name="Date Placeholder 3">
            <a:extLst>
              <a:ext uri="{FF2B5EF4-FFF2-40B4-BE49-F238E27FC236}">
                <a16:creationId xmlns:a16="http://schemas.microsoft.com/office/drawing/2014/main" id="{85755F5A-17B9-14B6-AACE-984A9336578C}"/>
              </a:ext>
            </a:extLst>
          </p:cNvPr>
          <p:cNvSpPr>
            <a:spLocks noGrp="1"/>
          </p:cNvSpPr>
          <p:nvPr>
            <p:ph type="dt" sz="half" idx="10"/>
          </p:nvPr>
        </p:nvSpPr>
        <p:spPr/>
        <p:txBody>
          <a:bodyPr/>
          <a:lstStyle/>
          <a:p>
            <a:r>
              <a:rPr lang="en-US"/>
              <a:t>11/2/2023</a:t>
            </a:r>
          </a:p>
        </p:txBody>
      </p:sp>
      <p:sp>
        <p:nvSpPr>
          <p:cNvPr id="8" name="Footer Placeholder 7">
            <a:extLst>
              <a:ext uri="{FF2B5EF4-FFF2-40B4-BE49-F238E27FC236}">
                <a16:creationId xmlns:a16="http://schemas.microsoft.com/office/drawing/2014/main" id="{C0FEC896-7332-DCFC-31DA-2D89763EB75A}"/>
              </a:ext>
            </a:extLst>
          </p:cNvPr>
          <p:cNvSpPr>
            <a:spLocks noGrp="1"/>
          </p:cNvSpPr>
          <p:nvPr>
            <p:ph type="ftr" sz="quarter" idx="11"/>
          </p:nvPr>
        </p:nvSpPr>
        <p:spPr/>
        <p:txBody>
          <a:bodyPr/>
          <a:lstStyle/>
          <a:p>
            <a:r>
              <a:rPr lang="en-US"/>
              <a:t>ePIC General Meeting </a:t>
            </a:r>
          </a:p>
        </p:txBody>
      </p:sp>
      <p:sp>
        <p:nvSpPr>
          <p:cNvPr id="9" name="Slide Number Placeholder 8">
            <a:extLst>
              <a:ext uri="{FF2B5EF4-FFF2-40B4-BE49-F238E27FC236}">
                <a16:creationId xmlns:a16="http://schemas.microsoft.com/office/drawing/2014/main" id="{3DB6E5B0-FB56-1746-FA4B-BF9790AF0E48}"/>
              </a:ext>
            </a:extLst>
          </p:cNvPr>
          <p:cNvSpPr>
            <a:spLocks noGrp="1"/>
          </p:cNvSpPr>
          <p:nvPr>
            <p:ph type="sldNum" sz="quarter" idx="12"/>
          </p:nvPr>
        </p:nvSpPr>
        <p:spPr/>
        <p:txBody>
          <a:bodyPr/>
          <a:lstStyle/>
          <a:p>
            <a:fld id="{588949A8-7CCD-4D90-AA9A-1451BFC6FB3A}" type="slidenum">
              <a:rPr lang="en-US" smtClean="0"/>
              <a:t>3</a:t>
            </a:fld>
            <a:endParaRPr lang="en-US"/>
          </a:p>
        </p:txBody>
      </p:sp>
      <p:pic>
        <p:nvPicPr>
          <p:cNvPr id="6" name="Picture 5" descr="A screenshot of a computer&#10;&#10;Description automatically generated">
            <a:extLst>
              <a:ext uri="{FF2B5EF4-FFF2-40B4-BE49-F238E27FC236}">
                <a16:creationId xmlns:a16="http://schemas.microsoft.com/office/drawing/2014/main" id="{CEED8062-ACF3-4F20-964D-F75E893F8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112" y="1243683"/>
            <a:ext cx="8131667" cy="4958334"/>
          </a:xfrm>
          <a:prstGeom prst="rect">
            <a:avLst/>
          </a:prstGeom>
        </p:spPr>
      </p:pic>
    </p:spTree>
    <p:extLst>
      <p:ext uri="{BB962C8B-B14F-4D97-AF65-F5344CB8AC3E}">
        <p14:creationId xmlns:p14="http://schemas.microsoft.com/office/powerpoint/2010/main" val="131354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EEA6-29DC-3C4F-B949-67AE8F8CAE11}"/>
              </a:ext>
            </a:extLst>
          </p:cNvPr>
          <p:cNvSpPr>
            <a:spLocks noGrp="1"/>
          </p:cNvSpPr>
          <p:nvPr>
            <p:ph type="title"/>
          </p:nvPr>
        </p:nvSpPr>
        <p:spPr>
          <a:xfrm>
            <a:off x="1623753" y="51803"/>
            <a:ext cx="9144000" cy="710005"/>
          </a:xfrm>
        </p:spPr>
        <p:txBody>
          <a:bodyPr>
            <a:normAutofit/>
          </a:bodyPr>
          <a:lstStyle/>
          <a:p>
            <a:r>
              <a:rPr lang="en-US" dirty="0"/>
              <a:t>Reviews, Reviews, Reviews…</a:t>
            </a:r>
          </a:p>
        </p:txBody>
      </p:sp>
      <p:sp>
        <p:nvSpPr>
          <p:cNvPr id="3" name="Content Placeholder 2">
            <a:extLst>
              <a:ext uri="{FF2B5EF4-FFF2-40B4-BE49-F238E27FC236}">
                <a16:creationId xmlns:a16="http://schemas.microsoft.com/office/drawing/2014/main" id="{BEA76DB9-7047-3345-8AF1-C0C39A8DDEF1}"/>
              </a:ext>
            </a:extLst>
          </p:cNvPr>
          <p:cNvSpPr>
            <a:spLocks noGrp="1"/>
          </p:cNvSpPr>
          <p:nvPr>
            <p:ph idx="1"/>
          </p:nvPr>
        </p:nvSpPr>
        <p:spPr>
          <a:xfrm>
            <a:off x="454480" y="814129"/>
            <a:ext cx="11391156" cy="5807524"/>
          </a:xfrm>
        </p:spPr>
        <p:txBody>
          <a:bodyPr vert="horz" lIns="91440" tIns="45720" rIns="91440" bIns="45720" rtlCol="0" anchor="t">
            <a:normAutofit fontScale="92500" lnSpcReduction="10000"/>
          </a:bodyPr>
          <a:lstStyle/>
          <a:p>
            <a:pPr>
              <a:buClr>
                <a:srgbClr val="0000FF"/>
              </a:buClr>
              <a:buFont typeface="Wingdings" pitchFamily="2" charset="2"/>
              <a:buChar char="§"/>
            </a:pPr>
            <a:r>
              <a:rPr lang="en-US" sz="2400" dirty="0"/>
              <a:t>July 5 + 6:	Particle Identification Detectors Interim Design Review</a:t>
            </a:r>
            <a:endParaRPr lang="en-US" sz="2000" dirty="0"/>
          </a:p>
          <a:p>
            <a:pPr>
              <a:buClr>
                <a:srgbClr val="0000FF"/>
              </a:buClr>
              <a:buFont typeface="Wingdings" pitchFamily="2" charset="2"/>
              <a:buChar char="§"/>
            </a:pPr>
            <a:r>
              <a:rPr lang="en-US" sz="2400" dirty="0"/>
              <a:t>July 21: 	Final Design Review of the PbWO4 Crystals for the ePIC Backward 			EM Calorimeter (LLP)</a:t>
            </a:r>
          </a:p>
          <a:p>
            <a:pPr>
              <a:buClr>
                <a:srgbClr val="0000FF"/>
              </a:buClr>
              <a:buFont typeface="Wingdings" pitchFamily="2" charset="2"/>
              <a:buChar char="§"/>
            </a:pPr>
            <a:r>
              <a:rPr lang="en-US" sz="2400" dirty="0"/>
              <a:t>August 28 + 31:	DAC Review of Detector R&amp;D</a:t>
            </a:r>
          </a:p>
          <a:p>
            <a:pPr>
              <a:buClr>
                <a:srgbClr val="0000FF"/>
              </a:buClr>
              <a:buFont typeface="Wingdings" pitchFamily="2" charset="2"/>
              <a:buChar char="§"/>
            </a:pPr>
            <a:r>
              <a:rPr lang="en-US" sz="2400" dirty="0"/>
              <a:t>August 29 + 30:	ePIC Comprehensive Design Review by DAC</a:t>
            </a:r>
          </a:p>
          <a:p>
            <a:pPr>
              <a:buClr>
                <a:srgbClr val="0000FF"/>
              </a:buClr>
              <a:buFont typeface="Wingdings" pitchFamily="2" charset="2"/>
              <a:buChar char="§"/>
            </a:pPr>
            <a:r>
              <a:rPr lang="en-US" sz="2400" dirty="0"/>
              <a:t>September 13:	</a:t>
            </a:r>
            <a:r>
              <a:rPr lang="en-US" sz="2400" dirty="0" err="1"/>
              <a:t>SciFi</a:t>
            </a:r>
            <a:r>
              <a:rPr lang="en-US" sz="2400" dirty="0"/>
              <a:t> Applications Final Design Review (LLP)</a:t>
            </a:r>
          </a:p>
          <a:p>
            <a:pPr>
              <a:buClr>
                <a:srgbClr val="0000FF"/>
              </a:buClr>
              <a:buFont typeface="Wingdings" pitchFamily="2" charset="2"/>
              <a:buChar char="§"/>
            </a:pPr>
            <a:r>
              <a:rPr lang="en-US" sz="2400" dirty="0"/>
              <a:t>September 14:	</a:t>
            </a:r>
            <a:r>
              <a:rPr lang="en-US" sz="2400" dirty="0" err="1"/>
              <a:t>SiPM</a:t>
            </a:r>
            <a:r>
              <a:rPr lang="en-US" sz="2400" dirty="0"/>
              <a:t> Applications Final Design Review (LLP)</a:t>
            </a:r>
          </a:p>
          <a:p>
            <a:pPr>
              <a:buClr>
                <a:srgbClr val="0000FF"/>
              </a:buClr>
              <a:buFont typeface="Wingdings" pitchFamily="2" charset="2"/>
              <a:buChar char="§"/>
            </a:pPr>
            <a:r>
              <a:rPr lang="en-US" sz="2400" dirty="0"/>
              <a:t>September 25:	Final Design Review Forward HCAL W &amp; Steel (LLP)</a:t>
            </a:r>
          </a:p>
          <a:p>
            <a:pPr>
              <a:buClr>
                <a:srgbClr val="0000FF"/>
              </a:buClr>
              <a:buFont typeface="Wingdings" pitchFamily="2" charset="2"/>
              <a:buChar char="§"/>
            </a:pPr>
            <a:r>
              <a:rPr lang="en-US" sz="2400" dirty="0"/>
              <a:t>October 5-6:		Final Design Review of Magnet (MARCO)</a:t>
            </a:r>
          </a:p>
          <a:p>
            <a:pPr>
              <a:buClr>
                <a:srgbClr val="0000FF"/>
              </a:buClr>
              <a:buFont typeface="Wingdings" pitchFamily="2" charset="2"/>
              <a:buChar char="§"/>
            </a:pPr>
            <a:r>
              <a:rPr lang="en-US" sz="2400" dirty="0"/>
              <a:t>October 10-12:	DOE CD-3A Director’s Review</a:t>
            </a:r>
          </a:p>
          <a:p>
            <a:pPr>
              <a:buClr>
                <a:srgbClr val="0000FF"/>
              </a:buClr>
              <a:buFont typeface="Wingdings" pitchFamily="2" charset="2"/>
              <a:buChar char="§"/>
            </a:pPr>
            <a:r>
              <a:rPr lang="en-US" sz="2400" dirty="0"/>
              <a:t>October 19-20:        ePIC Computing Model Review</a:t>
            </a:r>
          </a:p>
          <a:p>
            <a:pPr>
              <a:buClr>
                <a:srgbClr val="0000FF"/>
              </a:buClr>
              <a:buFont typeface="Wingdings" pitchFamily="2" charset="2"/>
              <a:buChar char="§"/>
            </a:pPr>
            <a:r>
              <a:rPr lang="en-US" sz="2400" dirty="0"/>
              <a:t>November 14-16:	DOE CD-3A Independent Project Review</a:t>
            </a:r>
          </a:p>
          <a:p>
            <a:pPr>
              <a:buClr>
                <a:srgbClr val="0000FF"/>
              </a:buClr>
              <a:buFont typeface="Wingdings" pitchFamily="2" charset="2"/>
              <a:buChar char="§"/>
            </a:pPr>
            <a:r>
              <a:rPr lang="en-US" sz="2400" dirty="0"/>
              <a:t>December 7 + 8:	2</a:t>
            </a:r>
            <a:r>
              <a:rPr lang="en-US" sz="2400" baseline="30000" dirty="0"/>
              <a:t>nd</a:t>
            </a:r>
            <a:r>
              <a:rPr lang="en-US" sz="2400" dirty="0"/>
              <a:t> Resource Review Board meeting @ CUA</a:t>
            </a:r>
          </a:p>
          <a:p>
            <a:pPr>
              <a:buClr>
                <a:srgbClr val="0000FF"/>
              </a:buClr>
              <a:buFont typeface="Wingdings" pitchFamily="2" charset="2"/>
              <a:buChar char="§"/>
            </a:pPr>
            <a:r>
              <a:rPr lang="en-US" sz="2400" dirty="0"/>
              <a:t>Dec/Jan (TBD):	Preliminary Design Review of Far-Forward/Far-Backward Detectors</a:t>
            </a:r>
            <a:endParaRPr lang="en-US" sz="2000" dirty="0"/>
          </a:p>
        </p:txBody>
      </p:sp>
      <p:sp>
        <p:nvSpPr>
          <p:cNvPr id="4" name="Slide Number Placeholder 3">
            <a:extLst>
              <a:ext uri="{FF2B5EF4-FFF2-40B4-BE49-F238E27FC236}">
                <a16:creationId xmlns:a16="http://schemas.microsoft.com/office/drawing/2014/main" id="{C85FE887-504A-024B-AF41-AE9C2EEAB558}"/>
              </a:ext>
            </a:extLst>
          </p:cNvPr>
          <p:cNvSpPr>
            <a:spLocks noGrp="1"/>
          </p:cNvSpPr>
          <p:nvPr>
            <p:ph type="sldNum" sz="quarter" idx="12"/>
          </p:nvPr>
        </p:nvSpPr>
        <p:spPr/>
        <p:txBody>
          <a:bodyPr/>
          <a:lstStyle/>
          <a:p>
            <a:fld id="{893C5830-40F3-F04E-B2E3-10E6672BA8FF}" type="slidenum">
              <a:rPr lang="en-US">
                <a:solidFill>
                  <a:prstClr val="white"/>
                </a:solidFill>
              </a:rPr>
              <a:pPr/>
              <a:t>4</a:t>
            </a:fld>
            <a:endParaRPr lang="en-US" dirty="0">
              <a:solidFill>
                <a:prstClr val="white"/>
              </a:solidFill>
            </a:endParaRPr>
          </a:p>
        </p:txBody>
      </p:sp>
      <p:sp>
        <p:nvSpPr>
          <p:cNvPr id="5" name="Date Placeholder 4">
            <a:extLst>
              <a:ext uri="{FF2B5EF4-FFF2-40B4-BE49-F238E27FC236}">
                <a16:creationId xmlns:a16="http://schemas.microsoft.com/office/drawing/2014/main" id="{698F3154-3DCC-3781-D1C8-D7582338C0C0}"/>
              </a:ext>
            </a:extLst>
          </p:cNvPr>
          <p:cNvSpPr>
            <a:spLocks noGrp="1"/>
          </p:cNvSpPr>
          <p:nvPr>
            <p:ph type="dt" sz="half" idx="10"/>
          </p:nvPr>
        </p:nvSpPr>
        <p:spPr/>
        <p:txBody>
          <a:bodyPr/>
          <a:lstStyle/>
          <a:p>
            <a:r>
              <a:rPr lang="en-US"/>
              <a:t>11/2/2023</a:t>
            </a:r>
            <a:endParaRPr lang="en-US" dirty="0"/>
          </a:p>
        </p:txBody>
      </p:sp>
      <p:sp>
        <p:nvSpPr>
          <p:cNvPr id="6" name="Footer Placeholder 5">
            <a:extLst>
              <a:ext uri="{FF2B5EF4-FFF2-40B4-BE49-F238E27FC236}">
                <a16:creationId xmlns:a16="http://schemas.microsoft.com/office/drawing/2014/main" id="{F375B9A2-E464-EC7B-CF29-1E51D9DB7D2E}"/>
              </a:ext>
            </a:extLst>
          </p:cNvPr>
          <p:cNvSpPr>
            <a:spLocks noGrp="1"/>
          </p:cNvSpPr>
          <p:nvPr>
            <p:ph type="ftr" sz="quarter" idx="11"/>
          </p:nvPr>
        </p:nvSpPr>
        <p:spPr/>
        <p:txBody>
          <a:bodyPr/>
          <a:lstStyle/>
          <a:p>
            <a:r>
              <a:rPr lang="en-US"/>
              <a:t>ePIC General Meeting </a:t>
            </a:r>
            <a:endParaRPr lang="en-US" dirty="0"/>
          </a:p>
        </p:txBody>
      </p:sp>
      <p:cxnSp>
        <p:nvCxnSpPr>
          <p:cNvPr id="11" name="Straight Connector 10">
            <a:extLst>
              <a:ext uri="{FF2B5EF4-FFF2-40B4-BE49-F238E27FC236}">
                <a16:creationId xmlns:a16="http://schemas.microsoft.com/office/drawing/2014/main" id="{FD93D1E8-4A44-38E1-3615-09393654C4D2}"/>
              </a:ext>
            </a:extLst>
          </p:cNvPr>
          <p:cNvCxnSpPr>
            <a:cxnSpLocks/>
          </p:cNvCxnSpPr>
          <p:nvPr/>
        </p:nvCxnSpPr>
        <p:spPr>
          <a:xfrm>
            <a:off x="773084" y="955964"/>
            <a:ext cx="896943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BB1425-FEA8-81EF-E44F-2D0D54C499F5}"/>
              </a:ext>
            </a:extLst>
          </p:cNvPr>
          <p:cNvCxnSpPr>
            <a:cxnSpLocks/>
          </p:cNvCxnSpPr>
          <p:nvPr/>
        </p:nvCxnSpPr>
        <p:spPr>
          <a:xfrm>
            <a:off x="757181" y="1351601"/>
            <a:ext cx="105433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CC4FFC-B9C9-C8E1-A092-992EB07794F3}"/>
              </a:ext>
            </a:extLst>
          </p:cNvPr>
          <p:cNvCxnSpPr>
            <a:cxnSpLocks/>
          </p:cNvCxnSpPr>
          <p:nvPr/>
        </p:nvCxnSpPr>
        <p:spPr>
          <a:xfrm>
            <a:off x="2028305" y="1664231"/>
            <a:ext cx="310618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687750-359E-E9E7-5662-E8C280AA31A6}"/>
              </a:ext>
            </a:extLst>
          </p:cNvPr>
          <p:cNvCxnSpPr>
            <a:cxnSpLocks/>
          </p:cNvCxnSpPr>
          <p:nvPr/>
        </p:nvCxnSpPr>
        <p:spPr>
          <a:xfrm>
            <a:off x="773084" y="2421776"/>
            <a:ext cx="81761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0A2C12D-7891-4841-62C4-6566805ED0EC}"/>
              </a:ext>
            </a:extLst>
          </p:cNvPr>
          <p:cNvCxnSpPr>
            <a:cxnSpLocks/>
          </p:cNvCxnSpPr>
          <p:nvPr/>
        </p:nvCxnSpPr>
        <p:spPr>
          <a:xfrm>
            <a:off x="782474" y="2022764"/>
            <a:ext cx="659199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4D73FE1-58CE-19A7-17F3-33AE99905101}"/>
              </a:ext>
            </a:extLst>
          </p:cNvPr>
          <p:cNvCxnSpPr>
            <a:cxnSpLocks/>
          </p:cNvCxnSpPr>
          <p:nvPr/>
        </p:nvCxnSpPr>
        <p:spPr>
          <a:xfrm>
            <a:off x="782474" y="2836773"/>
            <a:ext cx="81761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B814453-78D9-5884-164F-7FA59D80EE03}"/>
              </a:ext>
            </a:extLst>
          </p:cNvPr>
          <p:cNvCxnSpPr>
            <a:cxnSpLocks/>
          </p:cNvCxnSpPr>
          <p:nvPr/>
        </p:nvCxnSpPr>
        <p:spPr>
          <a:xfrm>
            <a:off x="757181" y="3211912"/>
            <a:ext cx="81761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7B8AB2-1660-D61A-12BB-045999A8793B}"/>
              </a:ext>
            </a:extLst>
          </p:cNvPr>
          <p:cNvCxnSpPr>
            <a:cxnSpLocks/>
          </p:cNvCxnSpPr>
          <p:nvPr/>
        </p:nvCxnSpPr>
        <p:spPr>
          <a:xfrm>
            <a:off x="782474" y="3582361"/>
            <a:ext cx="907897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ADC9443-D211-E841-871A-5C075C1907AA}"/>
              </a:ext>
            </a:extLst>
          </p:cNvPr>
          <p:cNvSpPr/>
          <p:nvPr/>
        </p:nvSpPr>
        <p:spPr>
          <a:xfrm>
            <a:off x="454481" y="5011206"/>
            <a:ext cx="8176184" cy="365126"/>
          </a:xfrm>
          <a:prstGeom prst="rect">
            <a:avLst/>
          </a:prstGeom>
          <a:noFill/>
          <a:ln w="254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411CB7D-33C7-C3EB-5BDD-9B49F5A4CE10}"/>
              </a:ext>
            </a:extLst>
          </p:cNvPr>
          <p:cNvCxnSpPr>
            <a:cxnSpLocks/>
          </p:cNvCxnSpPr>
          <p:nvPr/>
        </p:nvCxnSpPr>
        <p:spPr>
          <a:xfrm>
            <a:off x="782474" y="4006736"/>
            <a:ext cx="775661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933AE5-E954-02BB-D970-30D32D4B071B}"/>
              </a:ext>
            </a:extLst>
          </p:cNvPr>
          <p:cNvCxnSpPr>
            <a:cxnSpLocks/>
          </p:cNvCxnSpPr>
          <p:nvPr/>
        </p:nvCxnSpPr>
        <p:spPr>
          <a:xfrm>
            <a:off x="773084" y="4402976"/>
            <a:ext cx="634047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0D59150-9ABA-9C58-07EF-CD29326CE55C}"/>
              </a:ext>
            </a:extLst>
          </p:cNvPr>
          <p:cNvCxnSpPr>
            <a:cxnSpLocks/>
          </p:cNvCxnSpPr>
          <p:nvPr/>
        </p:nvCxnSpPr>
        <p:spPr>
          <a:xfrm>
            <a:off x="782474" y="4803905"/>
            <a:ext cx="634047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454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A1B1-CF93-6AE7-04A8-57301F6A505F}"/>
              </a:ext>
            </a:extLst>
          </p:cNvPr>
          <p:cNvSpPr>
            <a:spLocks noGrp="1"/>
          </p:cNvSpPr>
          <p:nvPr>
            <p:ph type="title"/>
          </p:nvPr>
        </p:nvSpPr>
        <p:spPr/>
        <p:txBody>
          <a:bodyPr/>
          <a:lstStyle/>
          <a:p>
            <a:r>
              <a:rPr lang="en-US" b="1" dirty="0">
                <a:solidFill>
                  <a:schemeClr val="accent1"/>
                </a:solidFill>
              </a:rPr>
              <a:t>Streaming Computing Model Review</a:t>
            </a:r>
          </a:p>
        </p:txBody>
      </p:sp>
      <p:sp>
        <p:nvSpPr>
          <p:cNvPr id="3" name="Content Placeholder 2">
            <a:extLst>
              <a:ext uri="{FF2B5EF4-FFF2-40B4-BE49-F238E27FC236}">
                <a16:creationId xmlns:a16="http://schemas.microsoft.com/office/drawing/2014/main" id="{9D9B4EB5-5B7C-1C4A-0EFC-AF0E6E28AA83}"/>
              </a:ext>
            </a:extLst>
          </p:cNvPr>
          <p:cNvSpPr>
            <a:spLocks noGrp="1"/>
          </p:cNvSpPr>
          <p:nvPr>
            <p:ph idx="1"/>
          </p:nvPr>
        </p:nvSpPr>
        <p:spPr>
          <a:xfrm>
            <a:off x="838200" y="1561514"/>
            <a:ext cx="10515600" cy="4615449"/>
          </a:xfrm>
        </p:spPr>
        <p:txBody>
          <a:bodyPr/>
          <a:lstStyle/>
          <a:p>
            <a:r>
              <a:rPr lang="en-US" dirty="0"/>
              <a:t>Review held Oct 19-20</a:t>
            </a:r>
            <a:r>
              <a:rPr lang="en-US" baseline="30000" dirty="0"/>
              <a:t>th</a:t>
            </a:r>
            <a:r>
              <a:rPr lang="en-US" dirty="0"/>
              <a:t>, SURA HQ in Washington D.C.</a:t>
            </a:r>
          </a:p>
          <a:p>
            <a:pPr lvl="1"/>
            <a:r>
              <a:rPr lang="en-US" dirty="0"/>
              <a:t>Called by David Dean and Haiyan Gao</a:t>
            </a:r>
          </a:p>
          <a:p>
            <a:endParaRPr lang="en-US" dirty="0"/>
          </a:p>
        </p:txBody>
      </p:sp>
      <p:sp>
        <p:nvSpPr>
          <p:cNvPr id="4" name="Date Placeholder 3">
            <a:extLst>
              <a:ext uri="{FF2B5EF4-FFF2-40B4-BE49-F238E27FC236}">
                <a16:creationId xmlns:a16="http://schemas.microsoft.com/office/drawing/2014/main" id="{B6B391F5-685B-D3F0-5394-DA987720063E}"/>
              </a:ext>
            </a:extLst>
          </p:cNvPr>
          <p:cNvSpPr>
            <a:spLocks noGrp="1"/>
          </p:cNvSpPr>
          <p:nvPr>
            <p:ph type="dt" sz="half" idx="10"/>
          </p:nvPr>
        </p:nvSpPr>
        <p:spPr/>
        <p:txBody>
          <a:bodyPr/>
          <a:lstStyle/>
          <a:p>
            <a:r>
              <a:rPr lang="en-US"/>
              <a:t>11/2/2023</a:t>
            </a:r>
          </a:p>
        </p:txBody>
      </p:sp>
      <p:sp>
        <p:nvSpPr>
          <p:cNvPr id="5" name="Footer Placeholder 4">
            <a:extLst>
              <a:ext uri="{FF2B5EF4-FFF2-40B4-BE49-F238E27FC236}">
                <a16:creationId xmlns:a16="http://schemas.microsoft.com/office/drawing/2014/main" id="{6680C3AD-37AE-9682-87DA-B63B168C6EF4}"/>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FB7E803E-BA65-15CB-2B74-59B68BC2F494}"/>
              </a:ext>
            </a:extLst>
          </p:cNvPr>
          <p:cNvSpPr>
            <a:spLocks noGrp="1"/>
          </p:cNvSpPr>
          <p:nvPr>
            <p:ph type="sldNum" sz="quarter" idx="12"/>
          </p:nvPr>
        </p:nvSpPr>
        <p:spPr/>
        <p:txBody>
          <a:bodyPr/>
          <a:lstStyle/>
          <a:p>
            <a:fld id="{588949A8-7CCD-4D90-AA9A-1451BFC6FB3A}" type="slidenum">
              <a:rPr lang="en-US" smtClean="0"/>
              <a:t>5</a:t>
            </a:fld>
            <a:endParaRPr lang="en-US"/>
          </a:p>
        </p:txBody>
      </p:sp>
      <p:sp>
        <p:nvSpPr>
          <p:cNvPr id="7" name="TextBox 6">
            <a:extLst>
              <a:ext uri="{FF2B5EF4-FFF2-40B4-BE49-F238E27FC236}">
                <a16:creationId xmlns:a16="http://schemas.microsoft.com/office/drawing/2014/main" id="{AF35721A-53B1-4BA2-EAA6-0D0B64441316}"/>
              </a:ext>
            </a:extLst>
          </p:cNvPr>
          <p:cNvSpPr txBox="1"/>
          <p:nvPr/>
        </p:nvSpPr>
        <p:spPr>
          <a:xfrm>
            <a:off x="335090" y="2640313"/>
            <a:ext cx="6247453" cy="369331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t>At this stage, approximately ten years prior to data collection, is there a comprehensive and cost-effective long-term plan for the software and computing of the experiment?</a:t>
            </a:r>
          </a:p>
          <a:p>
            <a:pPr marL="285750" indent="-285750">
              <a:buFont typeface="Arial" panose="020B0604020202020204" pitchFamily="34" charset="0"/>
              <a:buChar char="•"/>
            </a:pPr>
            <a:r>
              <a:rPr lang="en-US" dirty="0"/>
              <a:t>Are the plans for integrating international partners' contributions adequate at this stage of the project?</a:t>
            </a:r>
          </a:p>
          <a:p>
            <a:pPr marL="285750" indent="-285750">
              <a:buFont typeface="Arial" panose="020B0604020202020204" pitchFamily="34" charset="0"/>
              <a:buChar char="•"/>
            </a:pPr>
            <a:r>
              <a:rPr lang="en-US" dirty="0"/>
              <a:t>Are the plans for software and computing integrated with the HEP/NP community developments, especially given data taking in ten years?  </a:t>
            </a:r>
          </a:p>
          <a:p>
            <a:pPr marL="285750" indent="-285750">
              <a:buFont typeface="Arial" panose="020B0604020202020204" pitchFamily="34" charset="0"/>
              <a:buChar char="•"/>
            </a:pPr>
            <a:r>
              <a:rPr lang="en-US" dirty="0"/>
              <a:t>Are the resources for software and computing sufficient to deliver the detector conceptional and technical design reports?</a:t>
            </a:r>
          </a:p>
          <a:p>
            <a:pPr marL="285750" indent="-285750">
              <a:buFont typeface="Arial" panose="020B0604020202020204" pitchFamily="34" charset="0"/>
              <a:buChar char="•"/>
            </a:pPr>
            <a:r>
              <a:rPr lang="en-US" dirty="0"/>
              <a:t>Are the ECSJI plans to integrate into the software and computing plans of the experiment sufficient?</a:t>
            </a:r>
          </a:p>
        </p:txBody>
      </p:sp>
      <p:sp>
        <p:nvSpPr>
          <p:cNvPr id="8" name="TextBox 7">
            <a:extLst>
              <a:ext uri="{FF2B5EF4-FFF2-40B4-BE49-F238E27FC236}">
                <a16:creationId xmlns:a16="http://schemas.microsoft.com/office/drawing/2014/main" id="{8D18E8C3-DE69-2674-EEB8-F33F8AC93A15}"/>
              </a:ext>
            </a:extLst>
          </p:cNvPr>
          <p:cNvSpPr txBox="1"/>
          <p:nvPr/>
        </p:nvSpPr>
        <p:spPr>
          <a:xfrm>
            <a:off x="7315200" y="3055811"/>
            <a:ext cx="3935895" cy="2862322"/>
          </a:xfrm>
          <a:prstGeom prst="rect">
            <a:avLst/>
          </a:prstGeom>
          <a:noFill/>
          <a:ln>
            <a:solidFill>
              <a:schemeClr val="tx1"/>
            </a:solidFill>
          </a:ln>
        </p:spPr>
        <p:txBody>
          <a:bodyPr wrap="square" rtlCol="0">
            <a:spAutoFit/>
          </a:bodyPr>
          <a:lstStyle/>
          <a:p>
            <a:r>
              <a:rPr lang="en-US" b="1" dirty="0"/>
              <a:t>EIC Computing and Software Advisory Committee (ECSAC)</a:t>
            </a:r>
          </a:p>
          <a:p>
            <a:endParaRPr lang="en-US" dirty="0"/>
          </a:p>
          <a:p>
            <a:r>
              <a:rPr lang="en-US" dirty="0"/>
              <a:t>Mohammad Al-</a:t>
            </a:r>
            <a:r>
              <a:rPr lang="en-US" dirty="0" err="1"/>
              <a:t>Turany</a:t>
            </a:r>
            <a:r>
              <a:rPr lang="en-US" dirty="0"/>
              <a:t> (GSI)</a:t>
            </a:r>
          </a:p>
          <a:p>
            <a:r>
              <a:rPr lang="en-US" dirty="0"/>
              <a:t>David Brown (LBNL)</a:t>
            </a:r>
          </a:p>
          <a:p>
            <a:r>
              <a:rPr lang="en-US" dirty="0"/>
              <a:t>Simone Campana (CERN)</a:t>
            </a:r>
          </a:p>
          <a:p>
            <a:r>
              <a:rPr lang="en-US" dirty="0"/>
              <a:t>Pere Mato (CERN)</a:t>
            </a:r>
          </a:p>
          <a:p>
            <a:r>
              <a:rPr lang="en-US" dirty="0"/>
              <a:t>Christoph </a:t>
            </a:r>
            <a:r>
              <a:rPr lang="en-US" dirty="0" err="1"/>
              <a:t>Pauss</a:t>
            </a:r>
            <a:r>
              <a:rPr lang="en-US" dirty="0"/>
              <a:t> (MIT)</a:t>
            </a:r>
          </a:p>
          <a:p>
            <a:r>
              <a:rPr lang="en-US" dirty="0"/>
              <a:t>Heidi </a:t>
            </a:r>
            <a:r>
              <a:rPr lang="en-US" dirty="0" err="1"/>
              <a:t>Schellman</a:t>
            </a:r>
            <a:r>
              <a:rPr lang="en-US" dirty="0"/>
              <a:t> (</a:t>
            </a:r>
            <a:r>
              <a:rPr lang="en-US" dirty="0" err="1"/>
              <a:t>UOregon</a:t>
            </a:r>
            <a:r>
              <a:rPr lang="en-US" dirty="0"/>
              <a:t>)</a:t>
            </a:r>
          </a:p>
          <a:p>
            <a:r>
              <a:rPr lang="en-US" dirty="0"/>
              <a:t>Frank </a:t>
            </a:r>
            <a:r>
              <a:rPr lang="en-US" dirty="0" err="1"/>
              <a:t>Wuerthwein</a:t>
            </a:r>
            <a:r>
              <a:rPr lang="en-US" dirty="0"/>
              <a:t> (UCSD)</a:t>
            </a:r>
          </a:p>
        </p:txBody>
      </p:sp>
      <p:pic>
        <p:nvPicPr>
          <p:cNvPr id="1026" name="Picture 2" descr="Washington, D.C. | History, Map, Population, &amp; Facts | Britannica">
            <a:extLst>
              <a:ext uri="{FF2B5EF4-FFF2-40B4-BE49-F238E27FC236}">
                <a16:creationId xmlns:a16="http://schemas.microsoft.com/office/drawing/2014/main" id="{76E668DA-0220-EC0B-528B-A8A51D045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4877" y="590758"/>
            <a:ext cx="26003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260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F9D57-1735-D6EE-BF26-35C3727CAE8D}"/>
              </a:ext>
            </a:extLst>
          </p:cNvPr>
          <p:cNvSpPr>
            <a:spLocks noGrp="1"/>
          </p:cNvSpPr>
          <p:nvPr>
            <p:ph type="title"/>
          </p:nvPr>
        </p:nvSpPr>
        <p:spPr>
          <a:xfrm>
            <a:off x="838200" y="365125"/>
            <a:ext cx="10515600" cy="980917"/>
          </a:xfrm>
        </p:spPr>
        <p:txBody>
          <a:bodyPr/>
          <a:lstStyle/>
          <a:p>
            <a:r>
              <a:rPr lang="en-US" b="1" dirty="0">
                <a:solidFill>
                  <a:schemeClr val="accent1"/>
                </a:solidFill>
              </a:rPr>
              <a:t>Review Agenda</a:t>
            </a:r>
          </a:p>
        </p:txBody>
      </p:sp>
      <p:sp>
        <p:nvSpPr>
          <p:cNvPr id="3" name="Content Placeholder 2">
            <a:extLst>
              <a:ext uri="{FF2B5EF4-FFF2-40B4-BE49-F238E27FC236}">
                <a16:creationId xmlns:a16="http://schemas.microsoft.com/office/drawing/2014/main" id="{347AC2AA-BC39-9054-CEF2-9448245D1199}"/>
              </a:ext>
            </a:extLst>
          </p:cNvPr>
          <p:cNvSpPr>
            <a:spLocks noGrp="1"/>
          </p:cNvSpPr>
          <p:nvPr>
            <p:ph idx="1"/>
          </p:nvPr>
        </p:nvSpPr>
        <p:spPr>
          <a:xfrm>
            <a:off x="838200" y="1436913"/>
            <a:ext cx="10515600" cy="5055961"/>
          </a:xfrm>
        </p:spPr>
        <p:txBody>
          <a:bodyPr>
            <a:normAutofit fontScale="92500" lnSpcReduction="20000"/>
          </a:bodyPr>
          <a:lstStyle/>
          <a:p>
            <a:r>
              <a:rPr lang="en-US" dirty="0"/>
              <a:t>Introducing the ePIC Experiment: Exploring Use Cases and Workflows</a:t>
            </a:r>
          </a:p>
          <a:p>
            <a:pPr lvl="1"/>
            <a:r>
              <a:rPr lang="en-US" dirty="0"/>
              <a:t>Rosi Reed</a:t>
            </a:r>
          </a:p>
          <a:p>
            <a:r>
              <a:rPr lang="en-US" dirty="0"/>
              <a:t>ePIC Software Stack: Status and Plans</a:t>
            </a:r>
          </a:p>
          <a:p>
            <a:pPr lvl="1"/>
            <a:r>
              <a:rPr lang="en-US" dirty="0"/>
              <a:t>Sylvester Joosten</a:t>
            </a:r>
          </a:p>
          <a:p>
            <a:r>
              <a:rPr lang="en-US" dirty="0"/>
              <a:t>The ePIC Computing Model</a:t>
            </a:r>
          </a:p>
          <a:p>
            <a:pPr lvl="1"/>
            <a:r>
              <a:rPr lang="en-US" dirty="0"/>
              <a:t>Markus Diefenthaler</a:t>
            </a:r>
          </a:p>
          <a:p>
            <a:r>
              <a:rPr lang="en-US" dirty="0"/>
              <a:t>Organizational Structure of ECSJI</a:t>
            </a:r>
          </a:p>
          <a:p>
            <a:pPr lvl="1"/>
            <a:r>
              <a:rPr lang="en-US" dirty="0"/>
              <a:t>Eric Lancon and Amber Boehnlein</a:t>
            </a:r>
          </a:p>
          <a:p>
            <a:r>
              <a:rPr lang="en-US" dirty="0"/>
              <a:t>International Data Facilities Perspective on the Computing Model</a:t>
            </a:r>
          </a:p>
          <a:p>
            <a:pPr lvl="1"/>
            <a:r>
              <a:rPr lang="en-US" dirty="0"/>
              <a:t>Andrea Bressan (with input from Canada, Italy, and the UK)</a:t>
            </a:r>
          </a:p>
          <a:p>
            <a:pPr marL="457200" lvl="1" indent="0">
              <a:buNone/>
            </a:pPr>
            <a:endParaRPr lang="en-US" dirty="0"/>
          </a:p>
          <a:p>
            <a:r>
              <a:rPr lang="en-US" dirty="0"/>
              <a:t>ePIC talks are posted in ePIC-accessible Indico (S&amp;C Weekly):</a:t>
            </a:r>
          </a:p>
          <a:p>
            <a:pPr lvl="1"/>
            <a:r>
              <a:rPr lang="en-US" dirty="0">
                <a:hlinkClick r:id="rId2"/>
              </a:rPr>
              <a:t>https://indico.bnl.gov/event/20894/</a:t>
            </a:r>
            <a:endParaRPr lang="en-US" dirty="0"/>
          </a:p>
          <a:p>
            <a:pPr lvl="1"/>
            <a:r>
              <a:rPr lang="en-US" dirty="0">
                <a:hlinkClick r:id="rId3"/>
              </a:rPr>
              <a:t>https://indico.bnl.gov/event/20960/</a:t>
            </a:r>
            <a:r>
              <a:rPr lang="en-US" dirty="0"/>
              <a:t> </a:t>
            </a:r>
          </a:p>
        </p:txBody>
      </p:sp>
      <p:sp>
        <p:nvSpPr>
          <p:cNvPr id="4" name="Date Placeholder 3">
            <a:extLst>
              <a:ext uri="{FF2B5EF4-FFF2-40B4-BE49-F238E27FC236}">
                <a16:creationId xmlns:a16="http://schemas.microsoft.com/office/drawing/2014/main" id="{5D3FF7D5-0FF5-A015-4C8C-046D066B3D5B}"/>
              </a:ext>
            </a:extLst>
          </p:cNvPr>
          <p:cNvSpPr>
            <a:spLocks noGrp="1"/>
          </p:cNvSpPr>
          <p:nvPr>
            <p:ph type="dt" sz="half" idx="10"/>
          </p:nvPr>
        </p:nvSpPr>
        <p:spPr/>
        <p:txBody>
          <a:bodyPr/>
          <a:lstStyle/>
          <a:p>
            <a:r>
              <a:rPr lang="en-US"/>
              <a:t>11/2/2023</a:t>
            </a:r>
          </a:p>
        </p:txBody>
      </p:sp>
      <p:sp>
        <p:nvSpPr>
          <p:cNvPr id="5" name="Footer Placeholder 4">
            <a:extLst>
              <a:ext uri="{FF2B5EF4-FFF2-40B4-BE49-F238E27FC236}">
                <a16:creationId xmlns:a16="http://schemas.microsoft.com/office/drawing/2014/main" id="{02A1D86B-7988-98F0-4432-D761B8ED6DB0}"/>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A4B402CF-0F17-FFDE-000E-A147872DA6B5}"/>
              </a:ext>
            </a:extLst>
          </p:cNvPr>
          <p:cNvSpPr>
            <a:spLocks noGrp="1"/>
          </p:cNvSpPr>
          <p:nvPr>
            <p:ph type="sldNum" sz="quarter" idx="12"/>
          </p:nvPr>
        </p:nvSpPr>
        <p:spPr/>
        <p:txBody>
          <a:bodyPr/>
          <a:lstStyle/>
          <a:p>
            <a:fld id="{588949A8-7CCD-4D90-AA9A-1451BFC6FB3A}" type="slidenum">
              <a:rPr lang="en-US" smtClean="0"/>
              <a:t>6</a:t>
            </a:fld>
            <a:endParaRPr lang="en-US"/>
          </a:p>
        </p:txBody>
      </p:sp>
    </p:spTree>
    <p:extLst>
      <p:ext uri="{BB962C8B-B14F-4D97-AF65-F5344CB8AC3E}">
        <p14:creationId xmlns:p14="http://schemas.microsoft.com/office/powerpoint/2010/main" val="1059748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7C6D-1D28-AA5F-8D3E-4401C87AA127}"/>
              </a:ext>
            </a:extLst>
          </p:cNvPr>
          <p:cNvSpPr>
            <a:spLocks noGrp="1"/>
          </p:cNvSpPr>
          <p:nvPr>
            <p:ph type="title"/>
          </p:nvPr>
        </p:nvSpPr>
        <p:spPr>
          <a:xfrm>
            <a:off x="838200" y="365126"/>
            <a:ext cx="10515600" cy="884366"/>
          </a:xfrm>
        </p:spPr>
        <p:txBody>
          <a:bodyPr/>
          <a:lstStyle/>
          <a:p>
            <a:r>
              <a:rPr lang="en-US" b="1" dirty="0">
                <a:solidFill>
                  <a:schemeClr val="accent1"/>
                </a:solidFill>
              </a:rPr>
              <a:t>Recommendations</a:t>
            </a:r>
          </a:p>
        </p:txBody>
      </p:sp>
      <p:sp>
        <p:nvSpPr>
          <p:cNvPr id="3" name="Content Placeholder 2">
            <a:extLst>
              <a:ext uri="{FF2B5EF4-FFF2-40B4-BE49-F238E27FC236}">
                <a16:creationId xmlns:a16="http://schemas.microsoft.com/office/drawing/2014/main" id="{DA1D0F5E-E608-A112-67D2-DF273242F81D}"/>
              </a:ext>
            </a:extLst>
          </p:cNvPr>
          <p:cNvSpPr>
            <a:spLocks noGrp="1"/>
          </p:cNvSpPr>
          <p:nvPr>
            <p:ph idx="1"/>
          </p:nvPr>
        </p:nvSpPr>
        <p:spPr>
          <a:xfrm>
            <a:off x="838200" y="1249492"/>
            <a:ext cx="10515600" cy="4927471"/>
          </a:xfrm>
        </p:spPr>
        <p:txBody>
          <a:bodyPr/>
          <a:lstStyle/>
          <a:p>
            <a:r>
              <a:rPr lang="en-US" dirty="0"/>
              <a:t>All charge questions answered in the affirmative: </a:t>
            </a:r>
          </a:p>
          <a:p>
            <a:r>
              <a:rPr lang="en-US" dirty="0"/>
              <a:t>Q1 (</a:t>
            </a:r>
            <a:r>
              <a:rPr lang="en-US" dirty="0">
                <a:solidFill>
                  <a:schemeClr val="accent1"/>
                </a:solidFill>
              </a:rPr>
              <a:t>… comprehensive and cost-effective long-term plan …</a:t>
            </a:r>
            <a:r>
              <a:rPr lang="en-US" dirty="0"/>
              <a:t>): </a:t>
            </a:r>
          </a:p>
          <a:p>
            <a:pPr lvl="1"/>
            <a:r>
              <a:rPr lang="en" sz="2400" b="0" strike="noStrike" spc="-1" dirty="0">
                <a:solidFill>
                  <a:schemeClr val="dk1"/>
                </a:solidFill>
                <a:latin typeface="Arial"/>
                <a:ea typeface="Arial"/>
              </a:rPr>
              <a:t>We recommend that ECSJI verify the readiness of simulation and reconstruction for the TDR by May 2024. </a:t>
            </a:r>
            <a:endParaRPr lang="en-US" sz="2400" b="0" strike="noStrike" spc="-1" dirty="0">
              <a:solidFill>
                <a:srgbClr val="000000"/>
              </a:solidFill>
              <a:latin typeface="Arial"/>
            </a:endParaRPr>
          </a:p>
          <a:p>
            <a:pPr lvl="1"/>
            <a:r>
              <a:rPr lang="en" sz="2400" b="0" strike="noStrike" spc="-1" dirty="0">
                <a:solidFill>
                  <a:schemeClr val="dk1"/>
                </a:solidFill>
                <a:latin typeface="Arial"/>
                <a:ea typeface="Arial"/>
              </a:rPr>
              <a:t>We recommend that ePIC document a first computing needs assessment by the next ECSAC review, in roughly one year. </a:t>
            </a:r>
            <a:endParaRPr lang="en-US" sz="2400" b="0" strike="noStrike" spc="-1" dirty="0">
              <a:solidFill>
                <a:srgbClr val="000000"/>
              </a:solidFill>
              <a:latin typeface="Arial"/>
            </a:endParaRPr>
          </a:p>
          <a:p>
            <a:r>
              <a:rPr lang="en-US" dirty="0"/>
              <a:t>Q3 (</a:t>
            </a:r>
            <a:r>
              <a:rPr lang="en-US" dirty="0">
                <a:solidFill>
                  <a:schemeClr val="accent1"/>
                </a:solidFill>
              </a:rPr>
              <a:t>… integrated with the HEP/NP community developments …</a:t>
            </a:r>
            <a:r>
              <a:rPr lang="en-US" dirty="0"/>
              <a:t>): </a:t>
            </a:r>
          </a:p>
          <a:p>
            <a:pPr lvl="1"/>
            <a:r>
              <a:rPr lang="en" sz="2400" b="0" strike="noStrike" spc="-1" dirty="0">
                <a:solidFill>
                  <a:schemeClr val="dk1"/>
                </a:solidFill>
                <a:latin typeface="Arial"/>
                <a:ea typeface="Arial"/>
              </a:rPr>
              <a:t>We recommend that the ePIC collaboration starts, by the time of next year’s ECSAC review, an evolving list of software dependencies that includes: the packages, who the primary supporters are, and what the ePIC collaboration contributes to them.</a:t>
            </a:r>
            <a:endParaRPr lang="en-US" sz="2400" b="0" strike="noStrike" spc="-1" dirty="0">
              <a:solidFill>
                <a:srgbClr val="000000"/>
              </a:solidFill>
              <a:latin typeface="Arial"/>
            </a:endParaRPr>
          </a:p>
          <a:p>
            <a:pPr marL="457200" lvl="1" indent="0">
              <a:buNone/>
            </a:pPr>
            <a:endParaRPr lang="en-US" dirty="0"/>
          </a:p>
        </p:txBody>
      </p:sp>
      <p:sp>
        <p:nvSpPr>
          <p:cNvPr id="4" name="Date Placeholder 3">
            <a:extLst>
              <a:ext uri="{FF2B5EF4-FFF2-40B4-BE49-F238E27FC236}">
                <a16:creationId xmlns:a16="http://schemas.microsoft.com/office/drawing/2014/main" id="{FECE377C-5F85-18AC-D2C4-21AF17739B05}"/>
              </a:ext>
            </a:extLst>
          </p:cNvPr>
          <p:cNvSpPr>
            <a:spLocks noGrp="1"/>
          </p:cNvSpPr>
          <p:nvPr>
            <p:ph type="dt" sz="half" idx="10"/>
          </p:nvPr>
        </p:nvSpPr>
        <p:spPr/>
        <p:txBody>
          <a:bodyPr/>
          <a:lstStyle/>
          <a:p>
            <a:r>
              <a:rPr lang="en-US"/>
              <a:t>11/2/2023</a:t>
            </a:r>
          </a:p>
        </p:txBody>
      </p:sp>
      <p:sp>
        <p:nvSpPr>
          <p:cNvPr id="5" name="Footer Placeholder 4">
            <a:extLst>
              <a:ext uri="{FF2B5EF4-FFF2-40B4-BE49-F238E27FC236}">
                <a16:creationId xmlns:a16="http://schemas.microsoft.com/office/drawing/2014/main" id="{D05058D8-A349-0BA1-CBEC-AD016D227D5E}"/>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5691F55A-70DF-03E0-1284-08EDFB2BE5D5}"/>
              </a:ext>
            </a:extLst>
          </p:cNvPr>
          <p:cNvSpPr>
            <a:spLocks noGrp="1"/>
          </p:cNvSpPr>
          <p:nvPr>
            <p:ph type="sldNum" sz="quarter" idx="12"/>
          </p:nvPr>
        </p:nvSpPr>
        <p:spPr/>
        <p:txBody>
          <a:bodyPr/>
          <a:lstStyle/>
          <a:p>
            <a:fld id="{588949A8-7CCD-4D90-AA9A-1451BFC6FB3A}" type="slidenum">
              <a:rPr lang="en-US" smtClean="0"/>
              <a:t>7</a:t>
            </a:fld>
            <a:endParaRPr lang="en-US"/>
          </a:p>
        </p:txBody>
      </p:sp>
      <p:sp>
        <p:nvSpPr>
          <p:cNvPr id="7" name="TextBox 6">
            <a:extLst>
              <a:ext uri="{FF2B5EF4-FFF2-40B4-BE49-F238E27FC236}">
                <a16:creationId xmlns:a16="http://schemas.microsoft.com/office/drawing/2014/main" id="{D49ED68B-6AF6-74B5-7335-41A66E3DC45E}"/>
              </a:ext>
            </a:extLst>
          </p:cNvPr>
          <p:cNvSpPr txBox="1"/>
          <p:nvPr/>
        </p:nvSpPr>
        <p:spPr>
          <a:xfrm>
            <a:off x="497058" y="5697658"/>
            <a:ext cx="10968111" cy="646331"/>
          </a:xfrm>
          <a:prstGeom prst="rect">
            <a:avLst/>
          </a:prstGeom>
          <a:noFill/>
        </p:spPr>
        <p:txBody>
          <a:bodyPr wrap="square" rtlCol="0">
            <a:spAutoFit/>
          </a:bodyPr>
          <a:lstStyle/>
          <a:p>
            <a:r>
              <a:rPr lang="en-US" dirty="0"/>
              <a:t>Link to full closeout slides: </a:t>
            </a:r>
            <a:br>
              <a:rPr lang="en-US" dirty="0"/>
            </a:br>
            <a:r>
              <a:rPr lang="en-US" sz="1800" u="sng" dirty="0">
                <a:solidFill>
                  <a:srgbClr val="0000FF"/>
                </a:solidFill>
                <a:effectLst/>
                <a:latin typeface="Calibri" panose="020F0502020204030204" pitchFamily="34" charset="0"/>
                <a:ea typeface="Times New Roman" panose="02020603050405020304" pitchFamily="18" charset="0"/>
                <a:hlinkClick r:id="rId2"/>
              </a:rPr>
              <a:t>https://indico.bnl.gov/event/20960/contributions/82384/attachments/50617/86563/Review%20-Closeout.pdf</a:t>
            </a:r>
            <a:r>
              <a:rPr lang="en-US" sz="1800" dirty="0">
                <a:effectLst/>
                <a:latin typeface="Calibri" panose="020F0502020204030204" pitchFamily="34" charset="0"/>
                <a:ea typeface="Times New Roman" panose="02020603050405020304" pitchFamily="18" charset="0"/>
              </a:rPr>
              <a:t> </a:t>
            </a:r>
            <a:endParaRPr lang="en-US" dirty="0"/>
          </a:p>
        </p:txBody>
      </p:sp>
    </p:spTree>
    <p:extLst>
      <p:ext uri="{BB962C8B-B14F-4D97-AF65-F5344CB8AC3E}">
        <p14:creationId xmlns:p14="http://schemas.microsoft.com/office/powerpoint/2010/main" val="1637365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C87E474-3B43-327A-E074-61E5C0D28245}"/>
              </a:ext>
            </a:extLst>
          </p:cNvPr>
          <p:cNvSpPr>
            <a:spLocks noGrp="1"/>
          </p:cNvSpPr>
          <p:nvPr>
            <p:ph type="dt" sz="half" idx="10"/>
          </p:nvPr>
        </p:nvSpPr>
        <p:spPr/>
        <p:txBody>
          <a:bodyPr/>
          <a:lstStyle/>
          <a:p>
            <a:r>
              <a:rPr lang="en-US"/>
              <a:t>11/2/2023</a:t>
            </a:r>
          </a:p>
        </p:txBody>
      </p:sp>
      <p:sp>
        <p:nvSpPr>
          <p:cNvPr id="5" name="Footer Placeholder 4">
            <a:extLst>
              <a:ext uri="{FF2B5EF4-FFF2-40B4-BE49-F238E27FC236}">
                <a16:creationId xmlns:a16="http://schemas.microsoft.com/office/drawing/2014/main" id="{EDA79862-D2F7-A235-6E3A-B9F907D6BDC2}"/>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AA093EB3-BF9C-669B-8D95-86F393599931}"/>
              </a:ext>
            </a:extLst>
          </p:cNvPr>
          <p:cNvSpPr>
            <a:spLocks noGrp="1"/>
          </p:cNvSpPr>
          <p:nvPr>
            <p:ph type="sldNum" sz="quarter" idx="12"/>
          </p:nvPr>
        </p:nvSpPr>
        <p:spPr/>
        <p:txBody>
          <a:bodyPr/>
          <a:lstStyle/>
          <a:p>
            <a:fld id="{588949A8-7CCD-4D90-AA9A-1451BFC6FB3A}" type="slidenum">
              <a:rPr lang="en-US" smtClean="0"/>
              <a:t>8</a:t>
            </a:fld>
            <a:endParaRPr lang="en-US"/>
          </a:p>
        </p:txBody>
      </p:sp>
      <p:pic>
        <p:nvPicPr>
          <p:cNvPr id="8" name="Picture 7" descr="A close-up of a text&#10;&#10;Description automatically generated">
            <a:extLst>
              <a:ext uri="{FF2B5EF4-FFF2-40B4-BE49-F238E27FC236}">
                <a16:creationId xmlns:a16="http://schemas.microsoft.com/office/drawing/2014/main" id="{EA68FBD4-9981-F1E0-DF01-6B2B3F8FF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554" y="680635"/>
            <a:ext cx="6542457" cy="3681223"/>
          </a:xfrm>
          <a:prstGeom prst="rect">
            <a:avLst/>
          </a:prstGeom>
          <a:ln>
            <a:solidFill>
              <a:schemeClr val="tx1"/>
            </a:solidFill>
          </a:ln>
          <a:effectLst>
            <a:outerShdw blurRad="50800" dist="38100" dir="2700000" algn="tl" rotWithShape="0">
              <a:prstClr val="black">
                <a:alpha val="40000"/>
              </a:prstClr>
            </a:outerShdw>
          </a:effectLst>
        </p:spPr>
      </p:pic>
      <p:grpSp>
        <p:nvGrpSpPr>
          <p:cNvPr id="16" name="Group 15">
            <a:extLst>
              <a:ext uri="{FF2B5EF4-FFF2-40B4-BE49-F238E27FC236}">
                <a16:creationId xmlns:a16="http://schemas.microsoft.com/office/drawing/2014/main" id="{1944A944-8874-2936-D42A-8EFACD14C741}"/>
              </a:ext>
            </a:extLst>
          </p:cNvPr>
          <p:cNvGrpSpPr/>
          <p:nvPr/>
        </p:nvGrpSpPr>
        <p:grpSpPr>
          <a:xfrm>
            <a:off x="7710792" y="323907"/>
            <a:ext cx="4104941" cy="3752605"/>
            <a:chOff x="7725581" y="414573"/>
            <a:chExt cx="4104941" cy="3752605"/>
          </a:xfrm>
        </p:grpSpPr>
        <p:pic>
          <p:nvPicPr>
            <p:cNvPr id="10" name="Picture 9" descr="A black shirt with white text&#10;&#10;Description automatically generated">
              <a:extLst>
                <a:ext uri="{FF2B5EF4-FFF2-40B4-BE49-F238E27FC236}">
                  <a16:creationId xmlns:a16="http://schemas.microsoft.com/office/drawing/2014/main" id="{9B600C3B-C4E0-E4A3-2307-B6320264A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6054" y="959836"/>
              <a:ext cx="3944468" cy="3207342"/>
            </a:xfrm>
            <a:prstGeom prst="rect">
              <a:avLst/>
            </a:prstGeom>
          </p:spPr>
        </p:pic>
        <p:sp>
          <p:nvSpPr>
            <p:cNvPr id="14" name="TextBox 13">
              <a:extLst>
                <a:ext uri="{FF2B5EF4-FFF2-40B4-BE49-F238E27FC236}">
                  <a16:creationId xmlns:a16="http://schemas.microsoft.com/office/drawing/2014/main" id="{19F00E7D-7DDB-BE45-94D4-516611084492}"/>
                </a:ext>
              </a:extLst>
            </p:cNvPr>
            <p:cNvSpPr txBox="1"/>
            <p:nvPr/>
          </p:nvSpPr>
          <p:spPr>
            <a:xfrm>
              <a:off x="7725581" y="414573"/>
              <a:ext cx="1668821" cy="646331"/>
            </a:xfrm>
            <a:prstGeom prst="rect">
              <a:avLst/>
            </a:prstGeom>
            <a:noFill/>
          </p:spPr>
          <p:txBody>
            <a:bodyPr wrap="square" rtlCol="0">
              <a:spAutoFit/>
            </a:bodyPr>
            <a:lstStyle/>
            <a:p>
              <a:r>
                <a:rPr lang="en-US" dirty="0"/>
                <a:t>front</a:t>
              </a:r>
            </a:p>
            <a:p>
              <a:r>
                <a:rPr lang="en-US" dirty="0"/>
                <a:t>(Q1 comment)</a:t>
              </a:r>
            </a:p>
          </p:txBody>
        </p:sp>
      </p:grpSp>
      <p:grpSp>
        <p:nvGrpSpPr>
          <p:cNvPr id="15" name="Group 14">
            <a:extLst>
              <a:ext uri="{FF2B5EF4-FFF2-40B4-BE49-F238E27FC236}">
                <a16:creationId xmlns:a16="http://schemas.microsoft.com/office/drawing/2014/main" id="{BCC3A5A8-1CAA-6872-02C2-AB54A0CE21F2}"/>
              </a:ext>
            </a:extLst>
          </p:cNvPr>
          <p:cNvGrpSpPr/>
          <p:nvPr/>
        </p:nvGrpSpPr>
        <p:grpSpPr>
          <a:xfrm>
            <a:off x="4953465" y="3250076"/>
            <a:ext cx="4332068" cy="3471399"/>
            <a:chOff x="4419785" y="3136486"/>
            <a:chExt cx="4818505" cy="3471399"/>
          </a:xfrm>
        </p:grpSpPr>
        <p:pic>
          <p:nvPicPr>
            <p:cNvPr id="12" name="Picture 11" descr="A black shirt with white text&#10;&#10;Description automatically generated">
              <a:extLst>
                <a:ext uri="{FF2B5EF4-FFF2-40B4-BE49-F238E27FC236}">
                  <a16:creationId xmlns:a16="http://schemas.microsoft.com/office/drawing/2014/main" id="{EA325123-C7F5-4F50-C84A-B02DFEF90F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2002" y="3136486"/>
              <a:ext cx="4466288" cy="3471399"/>
            </a:xfrm>
            <a:prstGeom prst="rect">
              <a:avLst/>
            </a:prstGeom>
          </p:spPr>
        </p:pic>
        <p:sp>
          <p:nvSpPr>
            <p:cNvPr id="13" name="TextBox 12">
              <a:extLst>
                <a:ext uri="{FF2B5EF4-FFF2-40B4-BE49-F238E27FC236}">
                  <a16:creationId xmlns:a16="http://schemas.microsoft.com/office/drawing/2014/main" id="{37C81151-78CC-0B90-7BCB-659C84C2D20D}"/>
                </a:ext>
              </a:extLst>
            </p:cNvPr>
            <p:cNvSpPr txBox="1"/>
            <p:nvPr/>
          </p:nvSpPr>
          <p:spPr>
            <a:xfrm>
              <a:off x="4419785" y="5327070"/>
              <a:ext cx="1457996" cy="923330"/>
            </a:xfrm>
            <a:prstGeom prst="rect">
              <a:avLst/>
            </a:prstGeom>
            <a:noFill/>
          </p:spPr>
          <p:txBody>
            <a:bodyPr wrap="square" rtlCol="0">
              <a:spAutoFit/>
            </a:bodyPr>
            <a:lstStyle/>
            <a:p>
              <a:r>
                <a:rPr lang="en-US" dirty="0"/>
                <a:t>back</a:t>
              </a:r>
              <a:br>
                <a:rPr lang="en-US" dirty="0"/>
              </a:br>
              <a:r>
                <a:rPr lang="en-US" dirty="0"/>
                <a:t>(Q1 charge response)</a:t>
              </a:r>
            </a:p>
          </p:txBody>
        </p:sp>
      </p:grpSp>
      <p:sp>
        <p:nvSpPr>
          <p:cNvPr id="17" name="TextBox 16">
            <a:extLst>
              <a:ext uri="{FF2B5EF4-FFF2-40B4-BE49-F238E27FC236}">
                <a16:creationId xmlns:a16="http://schemas.microsoft.com/office/drawing/2014/main" id="{3E020B42-B2BA-BB81-9B8A-2A7ACF1A9AC1}"/>
              </a:ext>
            </a:extLst>
          </p:cNvPr>
          <p:cNvSpPr txBox="1"/>
          <p:nvPr/>
        </p:nvSpPr>
        <p:spPr>
          <a:xfrm rot="20929592">
            <a:off x="2496331" y="2592935"/>
            <a:ext cx="8128406" cy="230832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3600" dirty="0"/>
              <a:t>“A job well done” – congratulations to the ePIC S&amp;C Coordinators, Working Group Conveners, and all the WG participants.  This is an accomplishment to be proud of!</a:t>
            </a:r>
          </a:p>
        </p:txBody>
      </p:sp>
    </p:spTree>
    <p:extLst>
      <p:ext uri="{BB962C8B-B14F-4D97-AF65-F5344CB8AC3E}">
        <p14:creationId xmlns:p14="http://schemas.microsoft.com/office/powerpoint/2010/main" val="53764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33C7-5DE0-ED35-B6C7-FFFA80F933E5}"/>
              </a:ext>
            </a:extLst>
          </p:cNvPr>
          <p:cNvSpPr>
            <a:spLocks noGrp="1"/>
          </p:cNvSpPr>
          <p:nvPr>
            <p:ph type="title"/>
          </p:nvPr>
        </p:nvSpPr>
        <p:spPr>
          <a:xfrm>
            <a:off x="838200" y="365126"/>
            <a:ext cx="10515600" cy="916828"/>
          </a:xfrm>
        </p:spPr>
        <p:txBody>
          <a:bodyPr/>
          <a:lstStyle/>
          <a:p>
            <a:r>
              <a:rPr lang="en-US" b="1" dirty="0">
                <a:solidFill>
                  <a:schemeClr val="accent1"/>
                </a:solidFill>
              </a:rPr>
              <a:t>News from TIC (I)</a:t>
            </a:r>
          </a:p>
        </p:txBody>
      </p:sp>
      <p:sp>
        <p:nvSpPr>
          <p:cNvPr id="3" name="Content Placeholder 2">
            <a:extLst>
              <a:ext uri="{FF2B5EF4-FFF2-40B4-BE49-F238E27FC236}">
                <a16:creationId xmlns:a16="http://schemas.microsoft.com/office/drawing/2014/main" id="{8F94CDF6-9E5C-9334-1230-D6B157D3D8C2}"/>
              </a:ext>
            </a:extLst>
          </p:cNvPr>
          <p:cNvSpPr>
            <a:spLocks noGrp="1"/>
          </p:cNvSpPr>
          <p:nvPr>
            <p:ph idx="1"/>
          </p:nvPr>
        </p:nvSpPr>
        <p:spPr>
          <a:xfrm>
            <a:off x="215412" y="1877113"/>
            <a:ext cx="5553918" cy="3574440"/>
          </a:xfrm>
        </p:spPr>
        <p:txBody>
          <a:bodyPr>
            <a:normAutofit/>
          </a:bodyPr>
          <a:lstStyle/>
          <a:p>
            <a:r>
              <a:rPr lang="en-US" sz="2400" dirty="0"/>
              <a:t>Oct. 23</a:t>
            </a:r>
            <a:r>
              <a:rPr lang="en-US" sz="2400" baseline="30000" dirty="0"/>
              <a:t>rd</a:t>
            </a:r>
            <a:r>
              <a:rPr lang="en-US" sz="2400" dirty="0"/>
              <a:t> : Test Beam, Sim. Thresholds</a:t>
            </a:r>
          </a:p>
          <a:p>
            <a:r>
              <a:rPr lang="en-US" sz="2400" dirty="0">
                <a:hlinkClick r:id="rId2"/>
              </a:rPr>
              <a:t>https://indico.bnl.gov/event/20913/</a:t>
            </a:r>
            <a:endParaRPr lang="en-US" sz="2400" dirty="0"/>
          </a:p>
          <a:p>
            <a:r>
              <a:rPr lang="en-US" sz="2400" i="1" dirty="0"/>
              <a:t>Goal: Collect test beam needs (2024 focus), report on simulation thresholds. </a:t>
            </a:r>
          </a:p>
          <a:p>
            <a:endParaRPr lang="en-US" sz="2400" i="1" dirty="0"/>
          </a:p>
          <a:p>
            <a:r>
              <a:rPr lang="en-US" sz="2400" i="1" dirty="0"/>
              <a:t>Next slide for test beam needs</a:t>
            </a:r>
          </a:p>
          <a:p>
            <a:r>
              <a:rPr lang="en-US" sz="2400" i="1" dirty="0"/>
              <a:t>Most DSC’s reported on thresholds, but needed some additional discussion</a:t>
            </a:r>
          </a:p>
        </p:txBody>
      </p:sp>
      <p:sp>
        <p:nvSpPr>
          <p:cNvPr id="4" name="Date Placeholder 3">
            <a:extLst>
              <a:ext uri="{FF2B5EF4-FFF2-40B4-BE49-F238E27FC236}">
                <a16:creationId xmlns:a16="http://schemas.microsoft.com/office/drawing/2014/main" id="{7D33121F-A12B-2C2F-F61B-3F4E54D47FE5}"/>
              </a:ext>
            </a:extLst>
          </p:cNvPr>
          <p:cNvSpPr>
            <a:spLocks noGrp="1"/>
          </p:cNvSpPr>
          <p:nvPr>
            <p:ph type="dt" sz="half" idx="10"/>
          </p:nvPr>
        </p:nvSpPr>
        <p:spPr/>
        <p:txBody>
          <a:bodyPr/>
          <a:lstStyle/>
          <a:p>
            <a:r>
              <a:rPr lang="en-US"/>
              <a:t>11/2/2023</a:t>
            </a:r>
          </a:p>
        </p:txBody>
      </p:sp>
      <p:sp>
        <p:nvSpPr>
          <p:cNvPr id="5" name="Footer Placeholder 4">
            <a:extLst>
              <a:ext uri="{FF2B5EF4-FFF2-40B4-BE49-F238E27FC236}">
                <a16:creationId xmlns:a16="http://schemas.microsoft.com/office/drawing/2014/main" id="{853FF146-1BE5-C9B0-66D5-5BD1A7D872CA}"/>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781BEF0B-551C-3A55-9824-84E1CBFEF8FF}"/>
              </a:ext>
            </a:extLst>
          </p:cNvPr>
          <p:cNvSpPr>
            <a:spLocks noGrp="1"/>
          </p:cNvSpPr>
          <p:nvPr>
            <p:ph type="sldNum" sz="quarter" idx="12"/>
          </p:nvPr>
        </p:nvSpPr>
        <p:spPr/>
        <p:txBody>
          <a:bodyPr/>
          <a:lstStyle/>
          <a:p>
            <a:fld id="{588949A8-7CCD-4D90-AA9A-1451BFC6FB3A}" type="slidenum">
              <a:rPr lang="en-US" smtClean="0"/>
              <a:t>9</a:t>
            </a:fld>
            <a:endParaRPr lang="en-US"/>
          </a:p>
        </p:txBody>
      </p:sp>
      <p:pic>
        <p:nvPicPr>
          <p:cNvPr id="8" name="Picture 7" descr="A screenshot of a computer&#10;&#10;Description automatically generated">
            <a:extLst>
              <a:ext uri="{FF2B5EF4-FFF2-40B4-BE49-F238E27FC236}">
                <a16:creationId xmlns:a16="http://schemas.microsoft.com/office/drawing/2014/main" id="{705B9D4B-B150-2D2E-EFB1-7114C1851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1409" y="204903"/>
            <a:ext cx="7253316" cy="6448194"/>
          </a:xfrm>
          <a:prstGeom prst="rect">
            <a:avLst/>
          </a:prstGeom>
          <a:ln w="158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35275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BNL-TJNAF March 11 Meeting DRAFTv3.pptx" id="{46AF6D6A-4294-4B22-94CD-AA52460A2916}" vid="{4162AC15-BCCC-4400-91DD-5CAEFA6AE1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2306</Words>
  <Application>Microsoft Office PowerPoint</Application>
  <PresentationFormat>Widescreen</PresentationFormat>
  <Paragraphs>315</Paragraphs>
  <Slides>26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Aptos</vt:lpstr>
      <vt:lpstr>Arial</vt:lpstr>
      <vt:lpstr>Calibri</vt:lpstr>
      <vt:lpstr>Calibri Light</vt:lpstr>
      <vt:lpstr>Helvetica Neue</vt:lpstr>
      <vt:lpstr>SFRM1095</vt:lpstr>
      <vt:lpstr>Symbol</vt:lpstr>
      <vt:lpstr>Wingdings</vt:lpstr>
      <vt:lpstr>Office Theme</vt:lpstr>
      <vt:lpstr>1_Office Theme</vt:lpstr>
      <vt:lpstr>ePIC Collaboration News</vt:lpstr>
      <vt:lpstr>Hey John, start the recording….</vt:lpstr>
      <vt:lpstr>Today’s Agenda</vt:lpstr>
      <vt:lpstr>Reviews, Reviews, Reviews…</vt:lpstr>
      <vt:lpstr>Streaming Computing Model Review</vt:lpstr>
      <vt:lpstr>Review Agenda</vt:lpstr>
      <vt:lpstr>Recommendations</vt:lpstr>
      <vt:lpstr>PowerPoint Presentation</vt:lpstr>
      <vt:lpstr>News from TIC (I)</vt:lpstr>
      <vt:lpstr>Test Beam Needs (FTBF 2024) </vt:lpstr>
      <vt:lpstr>News from TIC (II) </vt:lpstr>
      <vt:lpstr>Upcoming TIC Meetings….</vt:lpstr>
      <vt:lpstr>Next Collaboration Meeting – Jan 2024</vt:lpstr>
      <vt:lpstr>Jan 2024 ePIC Meeting Workfests</vt:lpstr>
      <vt:lpstr>ePIC Web Page (Draft)</vt:lpstr>
      <vt:lpstr>Speaker Policies Reminder </vt:lpstr>
      <vt:lpstr>Upcoming Speaking Opportunities</vt:lpstr>
      <vt:lpstr>The ePIC Executive Board</vt:lpstr>
      <vt:lpstr>Upcoming General Meeting Schedule</vt:lpstr>
      <vt:lpstr>EICUG Letter</vt:lpstr>
      <vt:lpstr>Tidbits…</vt:lpstr>
      <vt:lpstr>Summary</vt:lpstr>
      <vt:lpstr>PowerPoint Presentation</vt:lpstr>
      <vt:lpstr>Proposals for ePIC Membership</vt:lpstr>
      <vt:lpstr>ePIC Resources – Get Connected!</vt:lpstr>
      <vt:lpstr>EICUG Membership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ePIC Collaboration Status</dc:title>
  <dc:creator>Lajoie, John G [PHYSA]</dc:creator>
  <cp:lastModifiedBy>Lajoie, John G [PHYSA]</cp:lastModifiedBy>
  <cp:revision>606</cp:revision>
  <dcterms:created xsi:type="dcterms:W3CDTF">2023-04-13T13:35:08Z</dcterms:created>
  <dcterms:modified xsi:type="dcterms:W3CDTF">2023-11-02T22:19:33Z</dcterms:modified>
</cp:coreProperties>
</file>