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12"/>
  </p:notesMasterIdLst>
  <p:sldIdLst>
    <p:sldId id="316" r:id="rId6"/>
    <p:sldId id="3959" r:id="rId7"/>
    <p:sldId id="3953" r:id="rId8"/>
    <p:sldId id="256" r:id="rId9"/>
    <p:sldId id="257" r:id="rId10"/>
    <p:sldId id="39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>
        <p:scale>
          <a:sx n="50" d="100"/>
          <a:sy n="50" d="100"/>
        </p:scale>
        <p:origin x="298" y="4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61A201B2-CE84-4C05-AB3F-AF2D8260053D}"/>
    <pc:docChg chg="undo redo custSel delSld modSld">
      <pc:chgData name="Fernando Barbosa" userId="26e508f0-5e45-4ff3-9cbc-2459c82fe5c2" providerId="ADAL" clId="{61A201B2-CE84-4C05-AB3F-AF2D8260053D}" dt="2023-10-25T16:05:44.314" v="972" actId="313"/>
      <pc:docMkLst>
        <pc:docMk/>
      </pc:docMkLst>
      <pc:sldChg chg="modSp">
        <pc:chgData name="Fernando Barbosa" userId="26e508f0-5e45-4ff3-9cbc-2459c82fe5c2" providerId="ADAL" clId="{61A201B2-CE84-4C05-AB3F-AF2D8260053D}" dt="2023-10-25T15:46:53.794" v="915" actId="20577"/>
        <pc:sldMkLst>
          <pc:docMk/>
          <pc:sldMk cId="4060108288" sldId="257"/>
        </pc:sldMkLst>
        <pc:spChg chg="mod">
          <ac:chgData name="Fernando Barbosa" userId="26e508f0-5e45-4ff3-9cbc-2459c82fe5c2" providerId="ADAL" clId="{61A201B2-CE84-4C05-AB3F-AF2D8260053D}" dt="2023-10-25T15:46:53.794" v="915" actId="20577"/>
          <ac:spMkLst>
            <pc:docMk/>
            <pc:sldMk cId="4060108288" sldId="257"/>
            <ac:spMk id="15" creationId="{5742C9BD-30AA-4276-AA6D-F6F83C879FD0}"/>
          </ac:spMkLst>
        </pc:spChg>
      </pc:sldChg>
      <pc:sldChg chg="modSp">
        <pc:chgData name="Fernando Barbosa" userId="26e508f0-5e45-4ff3-9cbc-2459c82fe5c2" providerId="ADAL" clId="{61A201B2-CE84-4C05-AB3F-AF2D8260053D}" dt="2023-10-25T15:18:22.126" v="3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61A201B2-CE84-4C05-AB3F-AF2D8260053D}" dt="2023-10-25T15:18:22.126" v="3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modSp">
        <pc:chgData name="Fernando Barbosa" userId="26e508f0-5e45-4ff3-9cbc-2459c82fe5c2" providerId="ADAL" clId="{61A201B2-CE84-4C05-AB3F-AF2D8260053D}" dt="2023-10-25T15:24:55.280" v="230" actId="20577"/>
        <pc:sldMkLst>
          <pc:docMk/>
          <pc:sldMk cId="757414906" sldId="3953"/>
        </pc:sldMkLst>
        <pc:spChg chg="mod">
          <ac:chgData name="Fernando Barbosa" userId="26e508f0-5e45-4ff3-9cbc-2459c82fe5c2" providerId="ADAL" clId="{61A201B2-CE84-4C05-AB3F-AF2D8260053D}" dt="2023-10-25T15:23:50.121" v="225" actId="20577"/>
          <ac:spMkLst>
            <pc:docMk/>
            <pc:sldMk cId="757414906" sldId="3953"/>
            <ac:spMk id="10" creationId="{F8A86D18-0E9B-4F7F-A215-C78ABAA4D768}"/>
          </ac:spMkLst>
        </pc:spChg>
        <pc:graphicFrameChg chg="modGraphic">
          <ac:chgData name="Fernando Barbosa" userId="26e508f0-5e45-4ff3-9cbc-2459c82fe5c2" providerId="ADAL" clId="{61A201B2-CE84-4C05-AB3F-AF2D8260053D}" dt="2023-10-25T15:24:55.280" v="230" actId="20577"/>
          <ac:graphicFrameMkLst>
            <pc:docMk/>
            <pc:sldMk cId="757414906" sldId="3953"/>
            <ac:graphicFrameMk id="12" creationId="{C1CFD6ED-F99B-427D-A0E3-99221BCF01E8}"/>
          </ac:graphicFrameMkLst>
        </pc:graphicFrameChg>
      </pc:sldChg>
      <pc:sldChg chg="modSp">
        <pc:chgData name="Fernando Barbosa" userId="26e508f0-5e45-4ff3-9cbc-2459c82fe5c2" providerId="ADAL" clId="{61A201B2-CE84-4C05-AB3F-AF2D8260053D}" dt="2023-10-25T15:48:55.485" v="971" actId="20577"/>
        <pc:sldMkLst>
          <pc:docMk/>
          <pc:sldMk cId="3149003269" sldId="3959"/>
        </pc:sldMkLst>
        <pc:spChg chg="mod">
          <ac:chgData name="Fernando Barbosa" userId="26e508f0-5e45-4ff3-9cbc-2459c82fe5c2" providerId="ADAL" clId="{61A201B2-CE84-4C05-AB3F-AF2D8260053D}" dt="2023-10-25T15:48:55.485" v="971" actId="20577"/>
          <ac:spMkLst>
            <pc:docMk/>
            <pc:sldMk cId="3149003269" sldId="3959"/>
            <ac:spMk id="19" creationId="{F2D77FD4-8FFC-42FF-80DA-E7FDD6977394}"/>
          </ac:spMkLst>
        </pc:spChg>
      </pc:sldChg>
      <pc:sldChg chg="modSp">
        <pc:chgData name="Fernando Barbosa" userId="26e508f0-5e45-4ff3-9cbc-2459c82fe5c2" providerId="ADAL" clId="{61A201B2-CE84-4C05-AB3F-AF2D8260053D}" dt="2023-10-25T16:05:44.314" v="972" actId="313"/>
        <pc:sldMkLst>
          <pc:docMk/>
          <pc:sldMk cId="2234533483" sldId="3960"/>
        </pc:sldMkLst>
        <pc:spChg chg="mod">
          <ac:chgData name="Fernando Barbosa" userId="26e508f0-5e45-4ff3-9cbc-2459c82fe5c2" providerId="ADAL" clId="{61A201B2-CE84-4C05-AB3F-AF2D8260053D}" dt="2023-10-25T16:05:44.314" v="972" actId="313"/>
          <ac:spMkLst>
            <pc:docMk/>
            <pc:sldMk cId="2234533483" sldId="3960"/>
            <ac:spMk id="15" creationId="{5742C9BD-30AA-4276-AA6D-F6F83C879FD0}"/>
          </ac:spMkLst>
        </pc:spChg>
      </pc:sldChg>
      <pc:sldChg chg="del">
        <pc:chgData name="Fernando Barbosa" userId="26e508f0-5e45-4ff3-9cbc-2459c82fe5c2" providerId="ADAL" clId="{61A201B2-CE84-4C05-AB3F-AF2D8260053D}" dt="2023-10-25T15:19:40.572" v="11" actId="2696"/>
        <pc:sldMkLst>
          <pc:docMk/>
          <pc:sldMk cId="106446372" sldId="3965"/>
        </pc:sldMkLst>
      </pc:sldChg>
      <pc:sldChg chg="del">
        <pc:chgData name="Fernando Barbosa" userId="26e508f0-5e45-4ff3-9cbc-2459c82fe5c2" providerId="ADAL" clId="{61A201B2-CE84-4C05-AB3F-AF2D8260053D}" dt="2023-10-25T15:19:43.274" v="12" actId="2696"/>
        <pc:sldMkLst>
          <pc:docMk/>
          <pc:sldMk cId="3118034460" sldId="3966"/>
        </pc:sldMkLst>
      </pc:sldChg>
      <pc:sldChg chg="del">
        <pc:chgData name="Fernando Barbosa" userId="26e508f0-5e45-4ff3-9cbc-2459c82fe5c2" providerId="ADAL" clId="{61A201B2-CE84-4C05-AB3F-AF2D8260053D}" dt="2023-10-25T15:19:44.206" v="13" actId="2696"/>
        <pc:sldMkLst>
          <pc:docMk/>
          <pc:sldMk cId="88990040" sldId="3967"/>
        </pc:sldMkLst>
      </pc:sldChg>
      <pc:sldChg chg="del">
        <pc:chgData name="Fernando Barbosa" userId="26e508f0-5e45-4ff3-9cbc-2459c82fe5c2" providerId="ADAL" clId="{61A201B2-CE84-4C05-AB3F-AF2D8260053D}" dt="2023-10-25T15:19:44.917" v="14" actId="2696"/>
        <pc:sldMkLst>
          <pc:docMk/>
          <pc:sldMk cId="1065551782" sldId="39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urldefense.proofpoint.com/v2/url?u=https-3A__brookhavenlab.sharepoint.com_-3Af-3A_s_EICPublicSharingDocs_EvgJ-5FrNRwWhOsjzDSq6tpZsB0BAvTjdVytAKFF3HOPwyoA-3Fe-3D1CaREG&amp;d=DwMGaQ&amp;c=CJqEzB1piLOyyvZjb8YUQw&amp;r=nY4KftpcqEp6IZRNMspgAG3-AMC79Hmhu7On80m3D9s&amp;m=u5OS8OE9dfdEB5xOUT9oo1ws5TkaY58TsR7KLO7amgywNk_GsaMIqcka8aYvKa7M&amp;s=mqAhDTMdqjhXxSk15bPq9JfdBz2MQN2skqSvBNnO7Yg&amp;e=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rldefense.proofpoint.com/v2/url?u=https-3A__brookhavenlab.sharepoint.com_-3Af-3A_s_EICPublicSharingDocs_EvgJ-5FrNRwWhOsjzDSq6tpZsB0BAvTjdVytAKFF3HOPwyoA-3Fe-3D1CaREG&amp;d=DwMGaQ&amp;c=CJqEzB1piLOyyvZjb8YUQw&amp;r=nY4KftpcqEp6IZRNMspgAG3-AMC79Hmhu7On80m3D9s&amp;m=u5OS8OE9dfdEB5xOUT9oo1ws5TkaY58TsR7KLO7amgywNk_GsaMIqcka8aYvKa7M&amp;s=mqAhDTMdqjhXxSk15bPq9JfdBz2MQN2skqSvBNnO7Yg&amp;e=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26 October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2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198019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2308145" y="1002577"/>
            <a:ext cx="9360691" cy="5316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Welcome &amp; News</a:t>
            </a:r>
            <a:endParaRPr lang="en-US" sz="16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FY24 eRD109 Update</a:t>
            </a:r>
          </a:p>
          <a:p>
            <a:pPr marL="0" indent="0">
              <a:buNone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Requests for Input updates: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VTRX+ quantities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rgbClr val="0000FF"/>
                </a:solidFill>
              </a:rPr>
              <a:t>Qmin</a:t>
            </a:r>
            <a:r>
              <a:rPr lang="en-US" sz="2000" dirty="0">
                <a:solidFill>
                  <a:srgbClr val="0000FF"/>
                </a:solidFill>
              </a:rPr>
              <a:t>/</a:t>
            </a:r>
            <a:r>
              <a:rPr lang="en-US" sz="2000" dirty="0" err="1">
                <a:solidFill>
                  <a:srgbClr val="0000FF"/>
                </a:solidFill>
              </a:rPr>
              <a:t>Qmax</a:t>
            </a:r>
            <a:endParaRPr lang="en-US" sz="20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Institution/Group commitments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FF"/>
                </a:solidFill>
              </a:rPr>
              <a:t>Qmin</a:t>
            </a:r>
            <a:r>
              <a:rPr lang="en-US" sz="2400" dirty="0">
                <a:solidFill>
                  <a:srgbClr val="0000FF"/>
                </a:solidFill>
              </a:rPr>
              <a:t>/</a:t>
            </a:r>
            <a:r>
              <a:rPr lang="en-US" sz="2400" dirty="0" err="1">
                <a:solidFill>
                  <a:srgbClr val="0000FF"/>
                </a:solidFill>
              </a:rPr>
              <a:t>Qmax</a:t>
            </a:r>
            <a:r>
              <a:rPr lang="en-US" sz="2400" dirty="0">
                <a:solidFill>
                  <a:srgbClr val="0000FF"/>
                </a:solidFill>
              </a:rPr>
              <a:t> for Micromegas - Irakli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AOB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00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150A8-C747-49CA-8CCB-2C71D245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C5830-40F3-F04E-B2E3-10E6672BA8FF}" type="slidenum">
              <a:rPr lang="en-US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BF5932-DA33-45EF-9BAF-1D0A6F96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652" y="196942"/>
            <a:ext cx="3646404" cy="510417"/>
          </a:xfrm>
        </p:spPr>
        <p:txBody>
          <a:bodyPr>
            <a:normAutofit/>
          </a:bodyPr>
          <a:lstStyle/>
          <a:p>
            <a:r>
              <a:rPr lang="en-US" sz="2400" dirty="0"/>
              <a:t>FY24 eRD109 Update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A58BFA-C3AA-49C7-857D-470BBEEB35D6}"/>
              </a:ext>
            </a:extLst>
          </p:cNvPr>
          <p:cNvSpPr txBox="1"/>
          <p:nvPr/>
        </p:nvSpPr>
        <p:spPr>
          <a:xfrm>
            <a:off x="2228851" y="705943"/>
            <a:ext cx="765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prstClr val="black"/>
                </a:solidFill>
              </a:rPr>
              <a:t>FY23 – All contracts have been awarded.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kern="0" dirty="0">
                <a:solidFill>
                  <a:prstClr val="black"/>
                </a:solidFill>
              </a:rPr>
              <a:t>FY24 – Proposals, DAC reviewed 28-31 August 2023: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A86D18-0E9B-4F7F-A215-C78ABAA4D768}"/>
              </a:ext>
            </a:extLst>
          </p:cNvPr>
          <p:cNvSpPr txBox="1"/>
          <p:nvPr/>
        </p:nvSpPr>
        <p:spPr>
          <a:xfrm>
            <a:off x="2228850" y="3630748"/>
            <a:ext cx="7658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</a:rPr>
              <a:t>The synergies, commitments and responsibilities of the various groups working on the clock and GTU will be considered at an upcoming Electronics &amp; DAQ WG meeting.</a:t>
            </a:r>
          </a:p>
          <a:p>
            <a:pPr marL="285750" indent="-285750" defTabSz="457200">
              <a:buFont typeface="Wingdings" panose="05000000000000000000" pitchFamily="2" charset="2"/>
              <a:buChar char="§"/>
              <a:defRPr/>
            </a:pPr>
            <a:endParaRPr lang="en-US" sz="2000" kern="0" dirty="0">
              <a:solidFill>
                <a:srgbClr val="0000FF"/>
              </a:solidFill>
            </a:endParaRPr>
          </a:p>
          <a:p>
            <a:pPr marL="342900" indent="-342900" defTabSz="457200">
              <a:buFont typeface="Wingdings" panose="05000000000000000000" pitchFamily="2" charset="2"/>
              <a:buChar char="ü"/>
              <a:defRPr/>
            </a:pPr>
            <a:r>
              <a:rPr lang="en-US" sz="2000" kern="0" dirty="0">
                <a:solidFill>
                  <a:srgbClr val="00B050"/>
                </a:solidFill>
              </a:rPr>
              <a:t>Good news - eRD109 proposals have been approved as requested.</a:t>
            </a:r>
          </a:p>
          <a:p>
            <a:pPr marL="342900" indent="-342900" defTabSz="457200">
              <a:buFont typeface="Wingdings" panose="05000000000000000000" pitchFamily="2" charset="2"/>
              <a:buChar char="ü"/>
              <a:defRPr/>
            </a:pPr>
            <a:endParaRPr lang="en-US" sz="2000" kern="0" dirty="0">
              <a:solidFill>
                <a:srgbClr val="00B050"/>
              </a:solidFill>
            </a:endParaRPr>
          </a:p>
          <a:p>
            <a:pPr marL="342900" indent="-342900" defTabSz="457200"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</a:rPr>
              <a:t>Documentation for award of contracts - in progress.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1CFD6ED-F99B-427D-A0E3-99221BCF0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734428"/>
              </p:ext>
            </p:extLst>
          </p:nvPr>
        </p:nvGraphicFramePr>
        <p:xfrm>
          <a:off x="3045360" y="1478651"/>
          <a:ext cx="5884760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378366">
                  <a:extLst>
                    <a:ext uri="{9D8B030D-6E8A-4147-A177-3AD203B41FA5}">
                      <a16:colId xmlns:a16="http://schemas.microsoft.com/office/drawing/2014/main" val="3114724028"/>
                    </a:ext>
                  </a:extLst>
                </a:gridCol>
                <a:gridCol w="1450950">
                  <a:extLst>
                    <a:ext uri="{9D8B030D-6E8A-4147-A177-3AD203B41FA5}">
                      <a16:colId xmlns:a16="http://schemas.microsoft.com/office/drawing/2014/main" val="1230121553"/>
                    </a:ext>
                  </a:extLst>
                </a:gridCol>
                <a:gridCol w="1915885">
                  <a:extLst>
                    <a:ext uri="{9D8B030D-6E8A-4147-A177-3AD203B41FA5}">
                      <a16:colId xmlns:a16="http://schemas.microsoft.com/office/drawing/2014/main" val="2435463164"/>
                    </a:ext>
                  </a:extLst>
                </a:gridCol>
                <a:gridCol w="2139559">
                  <a:extLst>
                    <a:ext uri="{9D8B030D-6E8A-4147-A177-3AD203B41FA5}">
                      <a16:colId xmlns:a16="http://schemas.microsoft.com/office/drawing/2014/main" val="4234082765"/>
                    </a:ext>
                  </a:extLst>
                </a:gridCol>
              </a:tblGrid>
              <a:tr h="3327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Detector/Technology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Discrete/ASIC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54756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IUCF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386455"/>
                  </a:ext>
                </a:extLst>
              </a:tr>
              <a:tr h="102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HGCROC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376927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INFN – BO, 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332010"/>
                  </a:ext>
                </a:extLst>
              </a:tr>
              <a:tr h="21431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AC-LGAD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Omega/IN2P3/</a:t>
                      </a:r>
                      <a:r>
                        <a:rPr lang="en-US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IJCLab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/CEA/IRFU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90916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FCFD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FNAL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63330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Barrel L-M Serv. Hybrid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92577"/>
                  </a:ext>
                </a:extLst>
              </a:tr>
              <a:tr h="323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Precision Clock Distribution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BNL/Rice/UIC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602147"/>
                  </a:ext>
                </a:extLst>
              </a:tr>
              <a:tr h="1174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MPGD/µ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RWell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185289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USP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398525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EDA4651-2940-444E-93DF-FA2C610545E7}"/>
              </a:ext>
            </a:extLst>
          </p:cNvPr>
          <p:cNvCxnSpPr>
            <a:cxnSpLocks/>
          </p:cNvCxnSpPr>
          <p:nvPr/>
        </p:nvCxnSpPr>
        <p:spPr>
          <a:xfrm flipH="1">
            <a:off x="9011248" y="3081543"/>
            <a:ext cx="4898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41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1DD238A-A0A7-45E9-B89B-F103C840C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611" y="1391884"/>
            <a:ext cx="3995740" cy="28771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6C2F1-AEC3-43DA-AF9B-B6A94F0BD6EE}"/>
              </a:ext>
            </a:extLst>
          </p:cNvPr>
          <p:cNvSpPr txBox="1"/>
          <p:nvPr/>
        </p:nvSpPr>
        <p:spPr>
          <a:xfrm>
            <a:off x="750627" y="627796"/>
            <a:ext cx="4866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VTRX+ - Versatile Link + Optical Link Module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C73C9C-8B06-4A6A-832A-4A45584EB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957" y="1095375"/>
            <a:ext cx="2962275" cy="233362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33EF631-1C34-4FEA-ABD3-B651F461A6FE}"/>
              </a:ext>
            </a:extLst>
          </p:cNvPr>
          <p:cNvSpPr/>
          <p:nvPr/>
        </p:nvSpPr>
        <p:spPr>
          <a:xfrm>
            <a:off x="2464904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C07B16-F2F3-447E-AE35-470035CADE72}"/>
              </a:ext>
            </a:extLst>
          </p:cNvPr>
          <p:cNvSpPr/>
          <p:nvPr/>
        </p:nvSpPr>
        <p:spPr>
          <a:xfrm>
            <a:off x="3030756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2E4B9C-8ED1-4931-A54A-890F45580619}"/>
              </a:ext>
            </a:extLst>
          </p:cNvPr>
          <p:cNvSpPr txBox="1"/>
          <p:nvPr/>
        </p:nvSpPr>
        <p:spPr>
          <a:xfrm>
            <a:off x="1093255" y="3492812"/>
            <a:ext cx="161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Rad Hard ASICs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26F048-5149-4594-931D-A9E2B083FD41}"/>
              </a:ext>
            </a:extLst>
          </p:cNvPr>
          <p:cNvSpPr txBox="1"/>
          <p:nvPr/>
        </p:nvSpPr>
        <p:spPr>
          <a:xfrm>
            <a:off x="1312460" y="1608526"/>
            <a:ext cx="5998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RX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Tx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519DB9-F0C5-4613-8009-1E31D5528ED3}"/>
              </a:ext>
            </a:extLst>
          </p:cNvPr>
          <p:cNvSpPr txBox="1"/>
          <p:nvPr/>
        </p:nvSpPr>
        <p:spPr>
          <a:xfrm>
            <a:off x="3633730" y="3492812"/>
            <a:ext cx="244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COTs – Rad Tol screened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437F0C-42AC-4B59-A27F-BFFC086A3FBE}"/>
              </a:ext>
            </a:extLst>
          </p:cNvPr>
          <p:cNvSpPr txBox="1"/>
          <p:nvPr/>
        </p:nvSpPr>
        <p:spPr>
          <a:xfrm>
            <a:off x="4452779" y="2461138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Multi-Mode Fiber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20BAA1-72D0-4628-963E-AF851FA43910}"/>
              </a:ext>
            </a:extLst>
          </p:cNvPr>
          <p:cNvSpPr txBox="1"/>
          <p:nvPr/>
        </p:nvSpPr>
        <p:spPr>
          <a:xfrm>
            <a:off x="7177850" y="784859"/>
            <a:ext cx="29081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TX: 5-10 Gbps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Rx: 2.5 – 5 Gbps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Pd ~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320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mW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mm x 10 mm x 2.5 mm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 $150.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587951" y="3910646"/>
            <a:ext cx="1034059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CERN-initiated production to start in early 2024.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Ken Wyllie is managing production requests for us on needed documentation to commit to production, to purchase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, etc.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need input from you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regarding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fit, needs and quantities.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Refer to latest VTRxPlus_spec.pdf here </a:t>
            </a:r>
            <a:r>
              <a:rPr lang="en-US" u="sng" dirty="0" err="1">
                <a:hlinkClick r:id="rId4"/>
              </a:rPr>
              <a:t>DAQ&amp;Electronics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150548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VTRX+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 Update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34059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b="1" dirty="0">
                <a:solidFill>
                  <a:prstClr val="black"/>
                </a:solidFill>
              </a:rPr>
              <a:t>1 – VTRX+ quantities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31 October 2023</a:t>
            </a:r>
          </a:p>
          <a:p>
            <a:pPr lvl="0">
              <a:defRPr/>
            </a:pPr>
            <a:endParaRPr lang="en-US" sz="2000" i="1" dirty="0">
              <a:solidFill>
                <a:srgbClr val="0000FF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At our meeting last week, we discussed procurement of this module and we have two options: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/>
              <a:t>Procure only quantities where this module is absolutely required and use cheaper COTS transceivers everywhere else: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Radiation, Size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MAPS (~1,300) + </a:t>
            </a:r>
            <a:r>
              <a:rPr lang="en-US" sz="2000" dirty="0" err="1"/>
              <a:t>dRICH</a:t>
            </a:r>
            <a:r>
              <a:rPr lang="en-US" sz="2000" dirty="0"/>
              <a:t> (~1,000) + QA enhancement = 3,000 - 3,500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Cost ~US$ 500,000.00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n-US" sz="2000" dirty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/>
              <a:t>Standardize on VTRX+ for EIC: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Product discontinuation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Cost &gt;US$ 1 M</a:t>
            </a:r>
          </a:p>
          <a:p>
            <a:pPr lvl="0">
              <a:defRPr/>
            </a:pPr>
            <a:endParaRPr lang="en-US" sz="2000" i="1" dirty="0">
              <a:solidFill>
                <a:srgbClr val="0000FF"/>
              </a:solidFill>
            </a:endParaRPr>
          </a:p>
          <a:p>
            <a:pPr lvl="0">
              <a:defRPr/>
            </a:pPr>
            <a:endParaRPr lang="en-US" sz="2000" i="1" dirty="0">
              <a:solidFill>
                <a:srgbClr val="0000FF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7FB2AA6-EA79-4745-9037-E780D181CAAC}"/>
              </a:ext>
            </a:extLst>
          </p:cNvPr>
          <p:cNvSpPr txBox="1">
            <a:spLocks/>
          </p:cNvSpPr>
          <p:nvPr/>
        </p:nvSpPr>
        <p:spPr>
          <a:xfrm>
            <a:off x="750627" y="150548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Requests for Input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10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34059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b="1" dirty="0">
                <a:solidFill>
                  <a:prstClr val="black"/>
                </a:solidFill>
              </a:rPr>
              <a:t>2 – </a:t>
            </a:r>
            <a:r>
              <a:rPr lang="en-US" sz="2000" b="1" dirty="0" err="1">
                <a:solidFill>
                  <a:prstClr val="black"/>
                </a:solidFill>
              </a:rPr>
              <a:t>Qmin</a:t>
            </a:r>
            <a:r>
              <a:rPr lang="en-US" sz="2000" b="1" dirty="0">
                <a:solidFill>
                  <a:prstClr val="black"/>
                </a:solidFill>
              </a:rPr>
              <a:t> – </a:t>
            </a:r>
            <a:r>
              <a:rPr lang="en-US" sz="2000" b="1" dirty="0" err="1">
                <a:solidFill>
                  <a:prstClr val="black"/>
                </a:solidFill>
              </a:rPr>
              <a:t>Qmax</a:t>
            </a:r>
            <a:r>
              <a:rPr lang="en-US" sz="2000" b="1" dirty="0">
                <a:solidFill>
                  <a:prstClr val="black"/>
                </a:solidFill>
              </a:rPr>
              <a:t>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1 December 2023</a:t>
            </a:r>
            <a:endParaRPr kumimoji="0" lang="en-US" sz="240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need to finalize the specifications/requirements for the ASICs: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Minimum signal of interest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Maximum expected signal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Maximum rates per channel (Elke).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Sub-Detector groups to provide these specs (from simulations, tests, …).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quantities need to be finalized this Fall 2023.</a:t>
            </a:r>
          </a:p>
          <a:p>
            <a:r>
              <a:rPr lang="en-US" sz="2000" b="1" dirty="0">
                <a:solidFill>
                  <a:prstClr val="black"/>
                </a:solidFill>
              </a:rPr>
              <a:t>3 – Development Commitments – </a:t>
            </a:r>
            <a:r>
              <a:rPr lang="en-US" sz="2000" i="1" dirty="0">
                <a:solidFill>
                  <a:srgbClr val="0000FF"/>
                </a:solidFill>
              </a:rPr>
              <a:t>Plan to finalize this by 19 January 2024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We need to assess and establish responsibilities for development of the electronics &amp; DAQ </a:t>
            </a:r>
            <a:r>
              <a:rPr lang="en-US" sz="2400" u="sng" dirty="0">
                <a:solidFill>
                  <a:srgbClr val="0000FF"/>
                </a:solidFill>
              </a:rPr>
              <a:t>HW/FW</a:t>
            </a:r>
            <a:r>
              <a:rPr lang="en-US" sz="2400" dirty="0">
                <a:solidFill>
                  <a:prstClr val="black"/>
                </a:solidFill>
              </a:rPr>
              <a:t>/SW for all the sub-detectors: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u="sng" dirty="0">
                <a:solidFill>
                  <a:srgbClr val="0000FF"/>
                </a:solidFill>
              </a:rPr>
              <a:t>Adapter, FEB, RDO, GTU, DAM</a:t>
            </a:r>
            <a:r>
              <a:rPr lang="en-US" sz="2400" dirty="0">
                <a:solidFill>
                  <a:prstClr val="black"/>
                </a:solidFill>
              </a:rPr>
              <a:t>, cabling, tests, …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Parts or full RO chain.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List of sub-detectors with institutions, groups, people, …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</a:rPr>
              <a:t>Enter values into </a:t>
            </a:r>
            <a:r>
              <a:rPr lang="en-US" sz="2400" dirty="0" err="1">
                <a:solidFill>
                  <a:prstClr val="black"/>
                </a:solidFill>
              </a:rPr>
              <a:t>ePIC</a:t>
            </a:r>
            <a:r>
              <a:rPr lang="en-US" sz="2400" dirty="0">
                <a:solidFill>
                  <a:prstClr val="black"/>
                </a:solidFill>
              </a:rPr>
              <a:t> Detector Information Request.xlsx here </a:t>
            </a:r>
            <a:r>
              <a:rPr lang="en-US" u="sng" dirty="0">
                <a:hlinkClick r:id="rId2"/>
              </a:rPr>
              <a:t>DAQ Electronics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7FB2AA6-EA79-4745-9037-E780D181CAAC}"/>
              </a:ext>
            </a:extLst>
          </p:cNvPr>
          <p:cNvSpPr txBox="1">
            <a:spLocks/>
          </p:cNvSpPr>
          <p:nvPr/>
        </p:nvSpPr>
        <p:spPr>
          <a:xfrm>
            <a:off x="750627" y="150548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Requests for Input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33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2" ma:contentTypeDescription="Create a new document." ma:contentTypeScope="" ma:versionID="470862fbaf5568658fb819899f066ca7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287720239c1b6a8db7e21d9ab43ac6bd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26b74de-0581-4e94-90c0-1abf6215444e"/>
    <ds:schemaRef ds:uri="dcff909e-542d-4672-8557-4ef8d9009dce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77DAA8-1418-4C8B-BAB2-EC57744EDB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129479</TotalTime>
  <Words>518</Words>
  <Application>Microsoft Office PowerPoint</Application>
  <PresentationFormat>Widescreen</PresentationFormat>
  <Paragraphs>104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1_Office Theme</vt:lpstr>
      <vt:lpstr>Electronics &amp; DAQ WG </vt:lpstr>
      <vt:lpstr>Agenda</vt:lpstr>
      <vt:lpstr>FY24 eRD109 Update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469</cp:revision>
  <dcterms:created xsi:type="dcterms:W3CDTF">2020-03-06T15:05:08Z</dcterms:created>
  <dcterms:modified xsi:type="dcterms:W3CDTF">2023-10-25T16:11:29Z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