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1"/>
  </p:notesMasterIdLst>
  <p:sldIdLst>
    <p:sldId id="256" r:id="rId5"/>
    <p:sldId id="263" r:id="rId6"/>
    <p:sldId id="257" r:id="rId7"/>
    <p:sldId id="262" r:id="rId8"/>
    <p:sldId id="259" r:id="rId9"/>
    <p:sldId id="266" r:id="rId10"/>
    <p:sldId id="265" r:id="rId11"/>
    <p:sldId id="267" r:id="rId12"/>
    <p:sldId id="271" r:id="rId13"/>
    <p:sldId id="272" r:id="rId14"/>
    <p:sldId id="278" r:id="rId15"/>
    <p:sldId id="279" r:id="rId16"/>
    <p:sldId id="258" r:id="rId17"/>
    <p:sldId id="276" r:id="rId18"/>
    <p:sldId id="270" r:id="rId19"/>
    <p:sldId id="26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196F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832269-59DB-48FC-8120-64869328CE86}" v="2506" dt="2023-11-21T12:21:56.9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59" autoAdjust="0"/>
    <p:restoredTop sz="94694"/>
  </p:normalViewPr>
  <p:slideViewPr>
    <p:cSldViewPr snapToGrid="0" snapToObjects="1">
      <p:cViewPr varScale="1">
        <p:scale>
          <a:sx n="78" d="100"/>
          <a:sy n="78" d="100"/>
        </p:scale>
        <p:origin x="24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11/20/2023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7.wdp"/><Relationship Id="rId18" Type="http://schemas.openxmlformats.org/officeDocument/2006/relationships/image" Target="../media/image42.png"/><Relationship Id="rId3" Type="http://schemas.microsoft.com/office/2007/relationships/hdphoto" Target="../media/hdphoto2.wdp"/><Relationship Id="rId21" Type="http://schemas.microsoft.com/office/2007/relationships/hdphoto" Target="../media/hdphoto11.wdp"/><Relationship Id="rId7" Type="http://schemas.microsoft.com/office/2007/relationships/hdphoto" Target="../media/hdphoto4.wdp"/><Relationship Id="rId12" Type="http://schemas.openxmlformats.org/officeDocument/2006/relationships/image" Target="../media/image39.png"/><Relationship Id="rId17" Type="http://schemas.microsoft.com/office/2007/relationships/hdphoto" Target="../media/hdphoto9.wdp"/><Relationship Id="rId25" Type="http://schemas.microsoft.com/office/2007/relationships/hdphoto" Target="../media/hdphoto13.wdp"/><Relationship Id="rId2" Type="http://schemas.openxmlformats.org/officeDocument/2006/relationships/image" Target="../media/image34.png"/><Relationship Id="rId16" Type="http://schemas.openxmlformats.org/officeDocument/2006/relationships/image" Target="../media/image41.png"/><Relationship Id="rId20" Type="http://schemas.openxmlformats.org/officeDocument/2006/relationships/image" Target="../media/image43.png"/><Relationship Id="rId1" Type="http://schemas.openxmlformats.org/officeDocument/2006/relationships/slideLayout" Target="../slideLayouts/slideLayout8.xml"/><Relationship Id="rId6" Type="http://schemas.openxmlformats.org/officeDocument/2006/relationships/image" Target="../media/image36.png"/><Relationship Id="rId11" Type="http://schemas.microsoft.com/office/2007/relationships/hdphoto" Target="../media/hdphoto6.wdp"/><Relationship Id="rId24" Type="http://schemas.openxmlformats.org/officeDocument/2006/relationships/image" Target="../media/image45.png"/><Relationship Id="rId5" Type="http://schemas.microsoft.com/office/2007/relationships/hdphoto" Target="../media/hdphoto3.wdp"/><Relationship Id="rId15" Type="http://schemas.microsoft.com/office/2007/relationships/hdphoto" Target="../media/hdphoto8.wdp"/><Relationship Id="rId23" Type="http://schemas.microsoft.com/office/2007/relationships/hdphoto" Target="../media/hdphoto12.wdp"/><Relationship Id="rId10" Type="http://schemas.openxmlformats.org/officeDocument/2006/relationships/image" Target="../media/image38.png"/><Relationship Id="rId19" Type="http://schemas.microsoft.com/office/2007/relationships/hdphoto" Target="../media/hdphoto10.wdp"/><Relationship Id="rId4" Type="http://schemas.openxmlformats.org/officeDocument/2006/relationships/image" Target="../media/image35.png"/><Relationship Id="rId9" Type="http://schemas.microsoft.com/office/2007/relationships/hdphoto" Target="../media/hdphoto5.wdp"/><Relationship Id="rId14" Type="http://schemas.openxmlformats.org/officeDocument/2006/relationships/image" Target="../media/image40.png"/><Relationship Id="rId22"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p:txBody>
          <a:bodyPr/>
          <a:lstStyle/>
          <a:p>
            <a:r>
              <a:rPr lang="en-US" dirty="0"/>
              <a:t>Introduction to event and recovery plans</a:t>
            </a:r>
          </a:p>
        </p:txBody>
      </p:sp>
      <p:sp>
        <p:nvSpPr>
          <p:cNvPr id="3" name="Subtitle 2">
            <a:extLst>
              <a:ext uri="{FF2B5EF4-FFF2-40B4-BE49-F238E27FC236}">
                <a16:creationId xmlns:a16="http://schemas.microsoft.com/office/drawing/2014/main" id="{FDB0E14B-6889-F849-8A8C-D01D7C36038D}"/>
              </a:ext>
            </a:extLst>
          </p:cNvPr>
          <p:cNvSpPr>
            <a:spLocks noGrp="1"/>
          </p:cNvSpPr>
          <p:nvPr>
            <p:ph type="subTitle" idx="1"/>
          </p:nvPr>
        </p:nvSpPr>
        <p:spPr/>
        <p:txBody>
          <a:bodyPr/>
          <a:lstStyle/>
          <a:p>
            <a:r>
              <a:rPr lang="en-US" dirty="0"/>
              <a:t>11/28/23</a:t>
            </a:r>
          </a:p>
        </p:txBody>
      </p:sp>
      <p:sp>
        <p:nvSpPr>
          <p:cNvPr id="4" name="Text Placeholder 3">
            <a:extLst>
              <a:ext uri="{FF2B5EF4-FFF2-40B4-BE49-F238E27FC236}">
                <a16:creationId xmlns:a16="http://schemas.microsoft.com/office/drawing/2014/main" id="{BD0F4563-AB5E-1F4E-B28C-08AC1323034C}"/>
              </a:ext>
            </a:extLst>
          </p:cNvPr>
          <p:cNvSpPr>
            <a:spLocks noGrp="1"/>
          </p:cNvSpPr>
          <p:nvPr>
            <p:ph type="body" sz="quarter" idx="10"/>
          </p:nvPr>
        </p:nvSpPr>
        <p:spPr/>
        <p:txBody>
          <a:bodyPr/>
          <a:lstStyle/>
          <a:p>
            <a:r>
              <a:rPr lang="en-US" dirty="0"/>
              <a:t>Russell Feder</a:t>
            </a:r>
          </a:p>
        </p:txBody>
      </p:sp>
    </p:spTree>
    <p:extLst>
      <p:ext uri="{BB962C8B-B14F-4D97-AF65-F5344CB8AC3E}">
        <p14:creationId xmlns:p14="http://schemas.microsoft.com/office/powerpoint/2010/main" val="2246755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3C62E0-E24D-430F-9A44-AF85144EFF4F}"/>
              </a:ext>
            </a:extLst>
          </p:cNvPr>
          <p:cNvSpPr>
            <a:spLocks noGrp="1"/>
          </p:cNvSpPr>
          <p:nvPr>
            <p:ph type="sldNum" sz="quarter" idx="4"/>
          </p:nvPr>
        </p:nvSpPr>
        <p:spPr/>
        <p:txBody>
          <a:bodyPr/>
          <a:lstStyle/>
          <a:p>
            <a:fld id="{933A556B-7C63-244D-9B7C-B0EA8042B330}" type="slidenum">
              <a:rPr lang="en-US" smtClean="0"/>
              <a:pPr/>
              <a:t>10</a:t>
            </a:fld>
            <a:endParaRPr lang="en-US" sz="1000" dirty="0"/>
          </a:p>
        </p:txBody>
      </p:sp>
      <p:sp>
        <p:nvSpPr>
          <p:cNvPr id="4" name="TextBox 3">
            <a:extLst>
              <a:ext uri="{FF2B5EF4-FFF2-40B4-BE49-F238E27FC236}">
                <a16:creationId xmlns:a16="http://schemas.microsoft.com/office/drawing/2014/main" id="{25C69804-2CB9-4185-9DDC-77832A4F9312}"/>
              </a:ext>
            </a:extLst>
          </p:cNvPr>
          <p:cNvSpPr txBox="1"/>
          <p:nvPr/>
        </p:nvSpPr>
        <p:spPr>
          <a:xfrm>
            <a:off x="569284" y="468285"/>
            <a:ext cx="8770350" cy="584775"/>
          </a:xfrm>
          <a:prstGeom prst="rect">
            <a:avLst/>
          </a:prstGeom>
          <a:noFill/>
        </p:spPr>
        <p:txBody>
          <a:bodyPr wrap="none" rtlCol="0">
            <a:spAutoFit/>
          </a:bodyPr>
          <a:lstStyle/>
          <a:p>
            <a:r>
              <a:rPr lang="en-US" sz="3200" dirty="0"/>
              <a:t>B4DX DX magnet removed to start 4:00 repairs</a:t>
            </a:r>
          </a:p>
        </p:txBody>
      </p:sp>
      <p:pic>
        <p:nvPicPr>
          <p:cNvPr id="5" name="Picture 4">
            <a:extLst>
              <a:ext uri="{FF2B5EF4-FFF2-40B4-BE49-F238E27FC236}">
                <a16:creationId xmlns:a16="http://schemas.microsoft.com/office/drawing/2014/main" id="{B9674735-4056-4ECA-96B4-44BFD0F41107}"/>
              </a:ext>
            </a:extLst>
          </p:cNvPr>
          <p:cNvPicPr>
            <a:picLocks noChangeAspect="1"/>
          </p:cNvPicPr>
          <p:nvPr/>
        </p:nvPicPr>
        <p:blipFill>
          <a:blip r:embed="rId2"/>
          <a:stretch>
            <a:fillRect/>
          </a:stretch>
        </p:blipFill>
        <p:spPr>
          <a:xfrm>
            <a:off x="399469" y="1124760"/>
            <a:ext cx="5658270" cy="4227443"/>
          </a:xfrm>
          <a:prstGeom prst="rect">
            <a:avLst/>
          </a:prstGeom>
        </p:spPr>
      </p:pic>
      <p:pic>
        <p:nvPicPr>
          <p:cNvPr id="6" name="Picture 5">
            <a:extLst>
              <a:ext uri="{FF2B5EF4-FFF2-40B4-BE49-F238E27FC236}">
                <a16:creationId xmlns:a16="http://schemas.microsoft.com/office/drawing/2014/main" id="{06BDC8EA-2603-40C7-96EB-15105A8B5764}"/>
              </a:ext>
            </a:extLst>
          </p:cNvPr>
          <p:cNvPicPr>
            <a:picLocks noChangeAspect="1"/>
          </p:cNvPicPr>
          <p:nvPr/>
        </p:nvPicPr>
        <p:blipFill>
          <a:blip r:embed="rId3"/>
          <a:stretch>
            <a:fillRect/>
          </a:stretch>
        </p:blipFill>
        <p:spPr>
          <a:xfrm>
            <a:off x="5393635" y="3041322"/>
            <a:ext cx="6398896" cy="3640398"/>
          </a:xfrm>
          <a:prstGeom prst="rect">
            <a:avLst/>
          </a:prstGeom>
        </p:spPr>
      </p:pic>
      <p:sp>
        <p:nvSpPr>
          <p:cNvPr id="7" name="TextBox 6">
            <a:extLst>
              <a:ext uri="{FF2B5EF4-FFF2-40B4-BE49-F238E27FC236}">
                <a16:creationId xmlns:a16="http://schemas.microsoft.com/office/drawing/2014/main" id="{8AC105D3-B03F-4937-9410-D0E2F2E60D18}"/>
              </a:ext>
            </a:extLst>
          </p:cNvPr>
          <p:cNvSpPr txBox="1"/>
          <p:nvPr/>
        </p:nvSpPr>
        <p:spPr>
          <a:xfrm>
            <a:off x="475551" y="6189660"/>
            <a:ext cx="3502882" cy="400110"/>
          </a:xfrm>
          <a:prstGeom prst="rect">
            <a:avLst/>
          </a:prstGeom>
          <a:solidFill>
            <a:schemeClr val="accent4">
              <a:lumMod val="20000"/>
              <a:lumOff val="80000"/>
            </a:schemeClr>
          </a:solidFill>
          <a:ln>
            <a:solidFill>
              <a:schemeClr val="accent1">
                <a:lumMod val="60000"/>
                <a:lumOff val="40000"/>
              </a:schemeClr>
            </a:solidFill>
          </a:ln>
        </p:spPr>
        <p:txBody>
          <a:bodyPr wrap="none" rtlCol="0">
            <a:spAutoFit/>
          </a:bodyPr>
          <a:lstStyle/>
          <a:p>
            <a:r>
              <a:rPr lang="en-US" sz="1000" b="1" i="1" u="sng" dirty="0"/>
              <a:t>For more information on the DX magnet recovery work</a:t>
            </a:r>
            <a:endParaRPr lang="en-US" sz="1000" dirty="0"/>
          </a:p>
          <a:p>
            <a:r>
              <a:rPr lang="en-US" sz="1000" dirty="0">
                <a:sym typeface="Wingdings" panose="05000000000000000000" pitchFamily="2" charset="2"/>
              </a:rPr>
              <a:t> </a:t>
            </a:r>
            <a:r>
              <a:rPr lang="en-US" sz="1000" dirty="0"/>
              <a:t>Talk coming up by Joe Tuozzolo and Scott </a:t>
            </a:r>
            <a:r>
              <a:rPr lang="en-US" sz="1000" dirty="0" err="1"/>
              <a:t>Seberg</a:t>
            </a:r>
            <a:endParaRPr lang="en-US" sz="1000" dirty="0"/>
          </a:p>
        </p:txBody>
      </p:sp>
    </p:spTree>
    <p:extLst>
      <p:ext uri="{BB962C8B-B14F-4D97-AF65-F5344CB8AC3E}">
        <p14:creationId xmlns:p14="http://schemas.microsoft.com/office/powerpoint/2010/main" val="4101296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9DEBD6-A3F2-4883-92A5-20D6DC452F82}"/>
              </a:ext>
            </a:extLst>
          </p:cNvPr>
          <p:cNvSpPr>
            <a:spLocks noGrp="1"/>
          </p:cNvSpPr>
          <p:nvPr>
            <p:ph type="sldNum" sz="quarter" idx="4"/>
          </p:nvPr>
        </p:nvSpPr>
        <p:spPr>
          <a:solidFill>
            <a:schemeClr val="accent1">
              <a:lumMod val="60000"/>
              <a:lumOff val="40000"/>
            </a:schemeClr>
          </a:solidFill>
          <a:ln>
            <a:solidFill>
              <a:schemeClr val="accent1">
                <a:lumMod val="60000"/>
                <a:lumOff val="40000"/>
              </a:schemeClr>
            </a:solidFill>
          </a:ln>
        </p:spPr>
        <p:txBody>
          <a:bodyPr/>
          <a:lstStyle/>
          <a:p>
            <a:fld id="{933A556B-7C63-244D-9B7C-B0EA8042B330}" type="slidenum">
              <a:rPr lang="en-US" smtClean="0"/>
              <a:pPr/>
              <a:t>11</a:t>
            </a:fld>
            <a:endParaRPr lang="en-US" sz="1000" dirty="0"/>
          </a:p>
        </p:txBody>
      </p:sp>
      <p:sp>
        <p:nvSpPr>
          <p:cNvPr id="4" name="TextBox 3">
            <a:extLst>
              <a:ext uri="{FF2B5EF4-FFF2-40B4-BE49-F238E27FC236}">
                <a16:creationId xmlns:a16="http://schemas.microsoft.com/office/drawing/2014/main" id="{1AA7F4BF-4207-4310-9DE2-F973F95FF914}"/>
              </a:ext>
            </a:extLst>
          </p:cNvPr>
          <p:cNvSpPr txBox="1"/>
          <p:nvPr/>
        </p:nvSpPr>
        <p:spPr>
          <a:xfrm>
            <a:off x="569284" y="211858"/>
            <a:ext cx="5745932" cy="1200329"/>
          </a:xfrm>
          <a:prstGeom prst="rect">
            <a:avLst/>
          </a:prstGeom>
          <a:noFill/>
        </p:spPr>
        <p:txBody>
          <a:bodyPr wrap="none" rtlCol="0">
            <a:spAutoFit/>
          </a:bodyPr>
          <a:lstStyle/>
          <a:p>
            <a:r>
              <a:rPr lang="en-US" sz="3200" dirty="0"/>
              <a:t>RHIC Recovery Schedule</a:t>
            </a:r>
          </a:p>
          <a:p>
            <a:pPr marL="457200" indent="-457200">
              <a:buFont typeface="Arial" panose="020B0604020202020204" pitchFamily="34" charset="0"/>
              <a:buChar char="•"/>
            </a:pPr>
            <a:r>
              <a:rPr lang="en-US" sz="2000" dirty="0"/>
              <a:t>Technically-driven RHIC restart date, 3/27/24</a:t>
            </a:r>
          </a:p>
          <a:p>
            <a:pPr marL="457200" indent="-457200">
              <a:buFont typeface="Arial" panose="020B0604020202020204" pitchFamily="34" charset="0"/>
              <a:buChar char="•"/>
            </a:pPr>
            <a:r>
              <a:rPr lang="en-US" sz="2000" dirty="0"/>
              <a:t>45k wave start requires ASE approval</a:t>
            </a:r>
          </a:p>
        </p:txBody>
      </p:sp>
      <p:graphicFrame>
        <p:nvGraphicFramePr>
          <p:cNvPr id="5" name="Table 4">
            <a:extLst>
              <a:ext uri="{FF2B5EF4-FFF2-40B4-BE49-F238E27FC236}">
                <a16:creationId xmlns:a16="http://schemas.microsoft.com/office/drawing/2014/main" id="{C6392B14-39F6-4A92-B186-6ADF536AD705}"/>
              </a:ext>
            </a:extLst>
          </p:cNvPr>
          <p:cNvGraphicFramePr>
            <a:graphicFrameLocks noGrp="1"/>
          </p:cNvGraphicFramePr>
          <p:nvPr>
            <p:extLst>
              <p:ext uri="{D42A27DB-BD31-4B8C-83A1-F6EECF244321}">
                <p14:modId xmlns:p14="http://schemas.microsoft.com/office/powerpoint/2010/main" val="4125236174"/>
              </p:ext>
            </p:extLst>
          </p:nvPr>
        </p:nvGraphicFramePr>
        <p:xfrm>
          <a:off x="359229" y="1412188"/>
          <a:ext cx="11617781" cy="5269536"/>
        </p:xfrm>
        <a:graphic>
          <a:graphicData uri="http://schemas.openxmlformats.org/drawingml/2006/table">
            <a:tbl>
              <a:tblPr firstRow="1" bandRow="1">
                <a:tableStyleId>{5940675A-B579-460E-94D1-54222C63F5DA}</a:tableStyleId>
              </a:tblPr>
              <a:tblGrid>
                <a:gridCol w="3812721">
                  <a:extLst>
                    <a:ext uri="{9D8B030D-6E8A-4147-A177-3AD203B41FA5}">
                      <a16:colId xmlns:a16="http://schemas.microsoft.com/office/drawing/2014/main" val="1264872253"/>
                    </a:ext>
                  </a:extLst>
                </a:gridCol>
                <a:gridCol w="877661">
                  <a:extLst>
                    <a:ext uri="{9D8B030D-6E8A-4147-A177-3AD203B41FA5}">
                      <a16:colId xmlns:a16="http://schemas.microsoft.com/office/drawing/2014/main" val="302709854"/>
                    </a:ext>
                  </a:extLst>
                </a:gridCol>
                <a:gridCol w="877661">
                  <a:extLst>
                    <a:ext uri="{9D8B030D-6E8A-4147-A177-3AD203B41FA5}">
                      <a16:colId xmlns:a16="http://schemas.microsoft.com/office/drawing/2014/main" val="963466248"/>
                    </a:ext>
                  </a:extLst>
                </a:gridCol>
                <a:gridCol w="860946">
                  <a:extLst>
                    <a:ext uri="{9D8B030D-6E8A-4147-A177-3AD203B41FA5}">
                      <a16:colId xmlns:a16="http://schemas.microsoft.com/office/drawing/2014/main" val="726215955"/>
                    </a:ext>
                  </a:extLst>
                </a:gridCol>
                <a:gridCol w="648599">
                  <a:extLst>
                    <a:ext uri="{9D8B030D-6E8A-4147-A177-3AD203B41FA5}">
                      <a16:colId xmlns:a16="http://schemas.microsoft.com/office/drawing/2014/main" val="2085674454"/>
                    </a:ext>
                  </a:extLst>
                </a:gridCol>
                <a:gridCol w="648599">
                  <a:extLst>
                    <a:ext uri="{9D8B030D-6E8A-4147-A177-3AD203B41FA5}">
                      <a16:colId xmlns:a16="http://schemas.microsoft.com/office/drawing/2014/main" val="781935643"/>
                    </a:ext>
                  </a:extLst>
                </a:gridCol>
                <a:gridCol w="648599">
                  <a:extLst>
                    <a:ext uri="{9D8B030D-6E8A-4147-A177-3AD203B41FA5}">
                      <a16:colId xmlns:a16="http://schemas.microsoft.com/office/drawing/2014/main" val="337466883"/>
                    </a:ext>
                  </a:extLst>
                </a:gridCol>
                <a:gridCol w="648599">
                  <a:extLst>
                    <a:ext uri="{9D8B030D-6E8A-4147-A177-3AD203B41FA5}">
                      <a16:colId xmlns:a16="http://schemas.microsoft.com/office/drawing/2014/main" val="3915074125"/>
                    </a:ext>
                  </a:extLst>
                </a:gridCol>
                <a:gridCol w="648599">
                  <a:extLst>
                    <a:ext uri="{9D8B030D-6E8A-4147-A177-3AD203B41FA5}">
                      <a16:colId xmlns:a16="http://schemas.microsoft.com/office/drawing/2014/main" val="525269895"/>
                    </a:ext>
                  </a:extLst>
                </a:gridCol>
                <a:gridCol w="648599">
                  <a:extLst>
                    <a:ext uri="{9D8B030D-6E8A-4147-A177-3AD203B41FA5}">
                      <a16:colId xmlns:a16="http://schemas.microsoft.com/office/drawing/2014/main" val="58832827"/>
                    </a:ext>
                  </a:extLst>
                </a:gridCol>
                <a:gridCol w="648599">
                  <a:extLst>
                    <a:ext uri="{9D8B030D-6E8A-4147-A177-3AD203B41FA5}">
                      <a16:colId xmlns:a16="http://schemas.microsoft.com/office/drawing/2014/main" val="3802065866"/>
                    </a:ext>
                  </a:extLst>
                </a:gridCol>
                <a:gridCol w="648599">
                  <a:extLst>
                    <a:ext uri="{9D8B030D-6E8A-4147-A177-3AD203B41FA5}">
                      <a16:colId xmlns:a16="http://schemas.microsoft.com/office/drawing/2014/main" val="2078870124"/>
                    </a:ext>
                  </a:extLst>
                </a:gridCol>
              </a:tblGrid>
              <a:tr h="277344">
                <a:tc>
                  <a:txBody>
                    <a:bodyPr/>
                    <a:lstStyle/>
                    <a:p>
                      <a:r>
                        <a:rPr lang="en-US" sz="1000" b="1" u="none" dirty="0">
                          <a:solidFill>
                            <a:schemeClr val="tx1"/>
                          </a:solidFill>
                        </a:rPr>
                        <a:t>Activity</a:t>
                      </a:r>
                    </a:p>
                  </a:txBody>
                  <a:tcPr marT="0" marB="0" anchor="ctr">
                    <a:solidFill>
                      <a:schemeClr val="bg1"/>
                    </a:solidFill>
                  </a:tcPr>
                </a:tc>
                <a:tc>
                  <a:txBody>
                    <a:bodyPr/>
                    <a:lstStyle/>
                    <a:p>
                      <a:pPr marL="0" algn="ctr" defTabSz="914400" rtl="0" eaLnBrk="1" latinLnBrk="0" hangingPunct="1"/>
                      <a:r>
                        <a:rPr lang="en-US" sz="1100" b="1" kern="1200" dirty="0">
                          <a:solidFill>
                            <a:schemeClr val="tx1"/>
                          </a:solidFill>
                          <a:latin typeface="+mn-lt"/>
                          <a:ea typeface="+mn-ea"/>
                          <a:cs typeface="+mn-cs"/>
                        </a:rPr>
                        <a:t>Start</a:t>
                      </a:r>
                    </a:p>
                  </a:txBody>
                  <a:tcPr marL="0" marR="0" marT="0" marB="0" anchor="ctr">
                    <a:solidFill>
                      <a:schemeClr val="bg1"/>
                    </a:solidFill>
                  </a:tcPr>
                </a:tc>
                <a:tc>
                  <a:txBody>
                    <a:bodyPr/>
                    <a:lstStyle/>
                    <a:p>
                      <a:pPr marL="0" algn="ctr" defTabSz="914400" rtl="0" eaLnBrk="1" latinLnBrk="0" hangingPunct="1"/>
                      <a:r>
                        <a:rPr lang="en-US" sz="1100" b="1" kern="1200" dirty="0">
                          <a:solidFill>
                            <a:schemeClr val="tx1"/>
                          </a:solidFill>
                          <a:latin typeface="+mn-lt"/>
                          <a:ea typeface="+mn-ea"/>
                          <a:cs typeface="+mn-cs"/>
                        </a:rPr>
                        <a:t>End</a:t>
                      </a:r>
                    </a:p>
                  </a:txBody>
                  <a:tcPr marL="0" marR="0" marT="0" marB="0" anchor="ctr">
                    <a:solidFill>
                      <a:schemeClr val="bg1"/>
                    </a:solidFill>
                  </a:tcPr>
                </a:tc>
                <a:tc>
                  <a:txBody>
                    <a:bodyPr/>
                    <a:lstStyle/>
                    <a:p>
                      <a:pPr algn="ctr"/>
                      <a:r>
                        <a:rPr lang="en-US" sz="1000" b="1" dirty="0">
                          <a:solidFill>
                            <a:schemeClr val="tx1"/>
                          </a:solidFill>
                        </a:rPr>
                        <a:t>Aug 23</a:t>
                      </a:r>
                    </a:p>
                  </a:txBody>
                  <a:tcPr marL="0" marR="0" marT="0" marB="0" anchor="ctr">
                    <a:solidFill>
                      <a:schemeClr val="bg1"/>
                    </a:solidFill>
                  </a:tcPr>
                </a:tc>
                <a:tc>
                  <a:txBody>
                    <a:bodyPr/>
                    <a:lstStyle/>
                    <a:p>
                      <a:pPr algn="ctr"/>
                      <a:r>
                        <a:rPr lang="en-US" sz="1000" b="1" dirty="0">
                          <a:solidFill>
                            <a:schemeClr val="tx1"/>
                          </a:solidFill>
                        </a:rPr>
                        <a:t>Sept 23</a:t>
                      </a:r>
                    </a:p>
                  </a:txBody>
                  <a:tcPr marL="0" marR="0" marT="0" marB="0" anchor="ctr">
                    <a:solidFill>
                      <a:schemeClr val="bg1"/>
                    </a:solidFill>
                  </a:tcPr>
                </a:tc>
                <a:tc>
                  <a:txBody>
                    <a:bodyPr/>
                    <a:lstStyle/>
                    <a:p>
                      <a:pPr algn="ctr"/>
                      <a:r>
                        <a:rPr lang="en-US" sz="1000" b="1" dirty="0">
                          <a:solidFill>
                            <a:schemeClr val="tx1"/>
                          </a:solidFill>
                        </a:rPr>
                        <a:t>Oct 23</a:t>
                      </a:r>
                    </a:p>
                  </a:txBody>
                  <a:tcPr marL="0" marR="0" marT="0" marB="0" anchor="ctr">
                    <a:solidFill>
                      <a:schemeClr val="bg1"/>
                    </a:solidFill>
                  </a:tcPr>
                </a:tc>
                <a:tc>
                  <a:txBody>
                    <a:bodyPr/>
                    <a:lstStyle/>
                    <a:p>
                      <a:pPr algn="ctr"/>
                      <a:r>
                        <a:rPr lang="en-US" sz="1000" b="1" dirty="0">
                          <a:solidFill>
                            <a:schemeClr val="tx1"/>
                          </a:solidFill>
                        </a:rPr>
                        <a:t>Nov 23</a:t>
                      </a:r>
                    </a:p>
                  </a:txBody>
                  <a:tcPr marL="0" marR="0" marT="0" marB="0" anchor="ctr">
                    <a:solidFill>
                      <a:schemeClr val="bg1"/>
                    </a:solidFill>
                  </a:tcPr>
                </a:tc>
                <a:tc>
                  <a:txBody>
                    <a:bodyPr/>
                    <a:lstStyle/>
                    <a:p>
                      <a:pPr algn="ctr"/>
                      <a:r>
                        <a:rPr lang="en-US" sz="1000" b="1" dirty="0">
                          <a:solidFill>
                            <a:schemeClr val="tx1"/>
                          </a:solidFill>
                        </a:rPr>
                        <a:t>Dec 23</a:t>
                      </a:r>
                    </a:p>
                  </a:txBody>
                  <a:tcPr marL="0" marR="0" marT="0" marB="0" anchor="ctr">
                    <a:solidFill>
                      <a:schemeClr val="bg1"/>
                    </a:solidFill>
                  </a:tcPr>
                </a:tc>
                <a:tc>
                  <a:txBody>
                    <a:bodyPr/>
                    <a:lstStyle/>
                    <a:p>
                      <a:pPr algn="ctr"/>
                      <a:r>
                        <a:rPr lang="en-US" sz="1000" b="1" dirty="0">
                          <a:solidFill>
                            <a:schemeClr val="tx1"/>
                          </a:solidFill>
                        </a:rPr>
                        <a:t>Jan 24</a:t>
                      </a:r>
                    </a:p>
                  </a:txBody>
                  <a:tcPr marL="0" marR="0" marT="0" marB="0" anchor="ctr">
                    <a:solidFill>
                      <a:schemeClr val="bg1"/>
                    </a:solidFill>
                  </a:tcPr>
                </a:tc>
                <a:tc>
                  <a:txBody>
                    <a:bodyPr/>
                    <a:lstStyle/>
                    <a:p>
                      <a:pPr algn="ctr"/>
                      <a:r>
                        <a:rPr lang="en-US" sz="1000" b="1" dirty="0">
                          <a:solidFill>
                            <a:schemeClr val="tx1"/>
                          </a:solidFill>
                        </a:rPr>
                        <a:t>Feb 24</a:t>
                      </a:r>
                    </a:p>
                  </a:txBody>
                  <a:tcPr marL="0" marR="0" marT="0" marB="0" anchor="ctr">
                    <a:solidFill>
                      <a:schemeClr val="bg1"/>
                    </a:solidFill>
                  </a:tcPr>
                </a:tc>
                <a:tc>
                  <a:txBody>
                    <a:bodyPr/>
                    <a:lstStyle/>
                    <a:p>
                      <a:pPr algn="ctr"/>
                      <a:r>
                        <a:rPr lang="en-US" sz="1000" b="1" dirty="0">
                          <a:solidFill>
                            <a:schemeClr val="tx1"/>
                          </a:solidFill>
                        </a:rPr>
                        <a:t>Mar 24</a:t>
                      </a:r>
                    </a:p>
                  </a:txBody>
                  <a:tcPr marL="0" marR="0" marT="0" marB="0" anchor="ctr">
                    <a:solidFill>
                      <a:schemeClr val="bg1"/>
                    </a:solidFill>
                  </a:tcPr>
                </a:tc>
                <a:tc>
                  <a:txBody>
                    <a:bodyPr/>
                    <a:lstStyle/>
                    <a:p>
                      <a:pPr algn="ctr"/>
                      <a:r>
                        <a:rPr lang="en-US" sz="1000" b="1" dirty="0">
                          <a:solidFill>
                            <a:schemeClr val="tx1"/>
                          </a:solidFill>
                        </a:rPr>
                        <a:t>April 24</a:t>
                      </a:r>
                    </a:p>
                  </a:txBody>
                  <a:tcPr marL="0" marR="0" marT="0" marB="0" anchor="ctr">
                    <a:solidFill>
                      <a:schemeClr val="bg1"/>
                    </a:solidFill>
                  </a:tcPr>
                </a:tc>
                <a:extLst>
                  <a:ext uri="{0D108BD9-81ED-4DB2-BD59-A6C34878D82A}">
                    <a16:rowId xmlns:a16="http://schemas.microsoft.com/office/drawing/2014/main" val="3396725485"/>
                  </a:ext>
                </a:extLst>
              </a:tr>
              <a:tr h="277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latin typeface="+mn-lt"/>
                          <a:ea typeface="+mn-ea"/>
                          <a:cs typeface="+mn-cs"/>
                        </a:rPr>
                        <a:t>1004B and 4:00 failure investigation, design, fabricate</a:t>
                      </a:r>
                    </a:p>
                  </a:txBody>
                  <a:tcPr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8/1/23</a:t>
                      </a:r>
                    </a:p>
                  </a:txBody>
                  <a:tcPr marL="0" marR="0"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10/31/23</a:t>
                      </a:r>
                    </a:p>
                  </a:txBody>
                  <a:tcPr marL="0" marR="0" marT="0" marB="0" anchor="ctr">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i="1" dirty="0">
                        <a:solidFill>
                          <a:srgbClr val="00B050"/>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extLst>
                  <a:ext uri="{0D108BD9-81ED-4DB2-BD59-A6C34878D82A}">
                    <a16:rowId xmlns:a16="http://schemas.microsoft.com/office/drawing/2014/main" val="743417421"/>
                  </a:ext>
                </a:extLst>
              </a:tr>
              <a:tr h="277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latin typeface="+mn-lt"/>
                          <a:ea typeface="+mn-ea"/>
                          <a:cs typeface="+mn-cs"/>
                        </a:rPr>
                        <a:t>1004B Valve Box: Feedthrough Pipe Repair</a:t>
                      </a:r>
                    </a:p>
                  </a:txBody>
                  <a:tcPr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11/1/23</a:t>
                      </a:r>
                    </a:p>
                  </a:txBody>
                  <a:tcPr marL="0" marR="0"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11/19/23</a:t>
                      </a:r>
                    </a:p>
                  </a:txBody>
                  <a:tcPr marL="0" marR="0" marT="0" marB="0" anchor="ctr">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extLst>
                  <a:ext uri="{0D108BD9-81ED-4DB2-BD59-A6C34878D82A}">
                    <a16:rowId xmlns:a16="http://schemas.microsoft.com/office/drawing/2014/main" val="2671176493"/>
                  </a:ext>
                </a:extLst>
              </a:tr>
              <a:tr h="277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latin typeface="+mn-lt"/>
                          <a:ea typeface="+mn-ea"/>
                          <a:cs typeface="+mn-cs"/>
                        </a:rPr>
                        <a:t>1004B Valve Box: Install Spare 12x150 Current Lead</a:t>
                      </a:r>
                    </a:p>
                  </a:txBody>
                  <a:tcPr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11/20/23</a:t>
                      </a:r>
                    </a:p>
                  </a:txBody>
                  <a:tcPr marL="0" marR="0"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12/8/23</a:t>
                      </a:r>
                    </a:p>
                  </a:txBody>
                  <a:tcPr marL="0" marR="0" marT="0" marB="0" anchor="ctr">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extLst>
                  <a:ext uri="{0D108BD9-81ED-4DB2-BD59-A6C34878D82A}">
                    <a16:rowId xmlns:a16="http://schemas.microsoft.com/office/drawing/2014/main" val="4065766430"/>
                  </a:ext>
                </a:extLst>
              </a:tr>
              <a:tr h="277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latin typeface="+mn-lt"/>
                          <a:ea typeface="+mn-ea"/>
                          <a:cs typeface="+mn-cs"/>
                        </a:rPr>
                        <a:t>1004B Valve Box: Close lead-pots</a:t>
                      </a:r>
                      <a:endParaRPr lang="en-US" sz="1000" b="0" i="1" u="sng" kern="1200" dirty="0">
                        <a:solidFill>
                          <a:srgbClr val="FF0000"/>
                        </a:solidFill>
                        <a:latin typeface="+mn-lt"/>
                        <a:ea typeface="+mn-ea"/>
                        <a:cs typeface="+mn-cs"/>
                      </a:endParaRPr>
                    </a:p>
                  </a:txBody>
                  <a:tcPr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12/11/23</a:t>
                      </a:r>
                    </a:p>
                  </a:txBody>
                  <a:tcPr marL="0" marR="0"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12/22/23</a:t>
                      </a:r>
                    </a:p>
                  </a:txBody>
                  <a:tcPr marL="0" marR="0" marT="0" marB="0" anchor="ctr">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extLst>
                  <a:ext uri="{0D108BD9-81ED-4DB2-BD59-A6C34878D82A}">
                    <a16:rowId xmlns:a16="http://schemas.microsoft.com/office/drawing/2014/main" val="2101703854"/>
                  </a:ext>
                </a:extLst>
              </a:tr>
              <a:tr h="277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latin typeface="+mn-lt"/>
                          <a:ea typeface="+mn-ea"/>
                          <a:cs typeface="+mn-cs"/>
                        </a:rPr>
                        <a:t>1004B Valve Box: Close and pump down</a:t>
                      </a:r>
                    </a:p>
                  </a:txBody>
                  <a:tcPr marT="0" marB="0" anchor="ctr">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latin typeface="+mn-lt"/>
                          <a:ea typeface="+mn-ea"/>
                          <a:cs typeface="+mn-cs"/>
                        </a:rPr>
                        <a:t>1/22/24</a:t>
                      </a:r>
                    </a:p>
                  </a:txBody>
                  <a:tcPr marL="0" marR="0"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1/26/24</a:t>
                      </a:r>
                    </a:p>
                  </a:txBody>
                  <a:tcPr marL="0" marR="0" marT="0" marB="0" anchor="ctr">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extLst>
                  <a:ext uri="{0D108BD9-81ED-4DB2-BD59-A6C34878D82A}">
                    <a16:rowId xmlns:a16="http://schemas.microsoft.com/office/drawing/2014/main" val="2903937946"/>
                  </a:ext>
                </a:extLst>
              </a:tr>
              <a:tr h="277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latin typeface="+mn-lt"/>
                          <a:ea typeface="+mn-ea"/>
                          <a:cs typeface="+mn-cs"/>
                        </a:rPr>
                        <a:t>DX magnet: Prep spare at bldg. 912</a:t>
                      </a:r>
                    </a:p>
                  </a:txBody>
                  <a:tcPr marT="0" marB="0" anchor="ctr">
                    <a:solidFill>
                      <a:schemeClr val="bg1">
                        <a:lumMod val="8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10/1/23</a:t>
                      </a:r>
                    </a:p>
                  </a:txBody>
                  <a:tcPr marL="0" marR="0" marT="0" marB="0" anchor="ctr">
                    <a:solidFill>
                      <a:schemeClr val="bg1">
                        <a:lumMod val="8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11/28/23</a:t>
                      </a:r>
                    </a:p>
                  </a:txBody>
                  <a:tcPr marL="0" marR="0" marT="0"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extLst>
                  <a:ext uri="{0D108BD9-81ED-4DB2-BD59-A6C34878D82A}">
                    <a16:rowId xmlns:a16="http://schemas.microsoft.com/office/drawing/2014/main" val="3188318030"/>
                  </a:ext>
                </a:extLst>
              </a:tr>
              <a:tr h="277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latin typeface="+mn-lt"/>
                          <a:ea typeface="+mn-ea"/>
                          <a:cs typeface="+mn-cs"/>
                        </a:rPr>
                        <a:t>DX magnet: Magnet testing at bldg. 902 (SMD)</a:t>
                      </a:r>
                    </a:p>
                  </a:txBody>
                  <a:tcPr marT="0" marB="0" anchor="ctr">
                    <a:solidFill>
                      <a:schemeClr val="bg1">
                        <a:lumMod val="8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11/29/23</a:t>
                      </a:r>
                    </a:p>
                  </a:txBody>
                  <a:tcPr marL="0" marR="0" marT="0" marB="0" anchor="ctr">
                    <a:solidFill>
                      <a:schemeClr val="bg1">
                        <a:lumMod val="8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12/13/23</a:t>
                      </a:r>
                    </a:p>
                  </a:txBody>
                  <a:tcPr marL="0" marR="0" marT="0"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a:solidFill>
                          <a:schemeClr val="tx1"/>
                        </a:solidFill>
                      </a:endParaRPr>
                    </a:p>
                  </a:txBody>
                  <a:tcPr marL="0" marR="0" marT="0" marB="0" anchor="ctr">
                    <a:solidFill>
                      <a:schemeClr val="bg1">
                        <a:lumMod val="85000"/>
                      </a:schemeClr>
                    </a:solidFill>
                  </a:tcPr>
                </a:tc>
                <a:extLst>
                  <a:ext uri="{0D108BD9-81ED-4DB2-BD59-A6C34878D82A}">
                    <a16:rowId xmlns:a16="http://schemas.microsoft.com/office/drawing/2014/main" val="3475488583"/>
                  </a:ext>
                </a:extLst>
              </a:tr>
              <a:tr h="277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latin typeface="+mn-lt"/>
                          <a:ea typeface="+mn-ea"/>
                          <a:cs typeface="+mn-cs"/>
                        </a:rPr>
                        <a:t>DX magnet: transport to 4:00, re-connect, electrical tests</a:t>
                      </a:r>
                    </a:p>
                  </a:txBody>
                  <a:tcPr marT="0" marB="0" anchor="ctr">
                    <a:solidFill>
                      <a:schemeClr val="bg1">
                        <a:lumMod val="8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12/13/23</a:t>
                      </a:r>
                    </a:p>
                  </a:txBody>
                  <a:tcPr marL="0" marR="0" marT="0" marB="0" anchor="ctr">
                    <a:solidFill>
                      <a:schemeClr val="bg1">
                        <a:lumMod val="8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1/12/24</a:t>
                      </a:r>
                    </a:p>
                  </a:txBody>
                  <a:tcPr marL="0" marR="0" marT="0"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a:solidFill>
                          <a:schemeClr val="tx1"/>
                        </a:solidFill>
                      </a:endParaRPr>
                    </a:p>
                  </a:txBody>
                  <a:tcPr marL="0" marR="0" marT="0" marB="0" anchor="ctr">
                    <a:solidFill>
                      <a:schemeClr val="bg1">
                        <a:lumMod val="85000"/>
                      </a:schemeClr>
                    </a:solidFill>
                  </a:tcPr>
                </a:tc>
                <a:tc>
                  <a:txBody>
                    <a:bodyPr/>
                    <a:lstStyle/>
                    <a:p>
                      <a:endParaRPr lang="en-US" sz="900" b="1">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extLst>
                  <a:ext uri="{0D108BD9-81ED-4DB2-BD59-A6C34878D82A}">
                    <a16:rowId xmlns:a16="http://schemas.microsoft.com/office/drawing/2014/main" val="3068231441"/>
                  </a:ext>
                </a:extLst>
              </a:tr>
              <a:tr h="277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latin typeface="+mn-lt"/>
                          <a:ea typeface="+mn-ea"/>
                          <a:cs typeface="+mn-cs"/>
                        </a:rPr>
                        <a:t>4:00: Pre-DX repair and splice-in new SC bus cables</a:t>
                      </a:r>
                    </a:p>
                  </a:txBody>
                  <a:tcPr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10/11/23</a:t>
                      </a:r>
                    </a:p>
                  </a:txBody>
                  <a:tcPr marL="0" marR="0"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12/13/23</a:t>
                      </a:r>
                    </a:p>
                  </a:txBody>
                  <a:tcPr marL="0" marR="0" marT="0" marB="0" anchor="ctr">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extLst>
                  <a:ext uri="{0D108BD9-81ED-4DB2-BD59-A6C34878D82A}">
                    <a16:rowId xmlns:a16="http://schemas.microsoft.com/office/drawing/2014/main" val="3159742922"/>
                  </a:ext>
                </a:extLst>
              </a:tr>
              <a:tr h="277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latin typeface="+mn-lt"/>
                          <a:ea typeface="+mn-ea"/>
                          <a:cs typeface="+mn-cs"/>
                        </a:rPr>
                        <a:t>4:00: Close splice cans and ready for M-line test</a:t>
                      </a:r>
                    </a:p>
                  </a:txBody>
                  <a:tcPr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1/13/24</a:t>
                      </a:r>
                    </a:p>
                  </a:txBody>
                  <a:tcPr marL="0" marR="0"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1/17/24</a:t>
                      </a:r>
                    </a:p>
                  </a:txBody>
                  <a:tcPr marL="0" marR="0" marT="0" marB="0" anchor="ctr">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extLst>
                  <a:ext uri="{0D108BD9-81ED-4DB2-BD59-A6C34878D82A}">
                    <a16:rowId xmlns:a16="http://schemas.microsoft.com/office/drawing/2014/main" val="4079720641"/>
                  </a:ext>
                </a:extLst>
              </a:tr>
              <a:tr h="277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latin typeface="+mn-lt"/>
                          <a:ea typeface="+mn-ea"/>
                          <a:cs typeface="+mn-cs"/>
                        </a:rPr>
                        <a:t>1004B and 4:00: M-line pressure test</a:t>
                      </a:r>
                    </a:p>
                  </a:txBody>
                  <a:tcPr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1/18/24</a:t>
                      </a:r>
                    </a:p>
                  </a:txBody>
                  <a:tcPr marL="0" marR="0"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1/21/24</a:t>
                      </a:r>
                    </a:p>
                  </a:txBody>
                  <a:tcPr marL="0" marR="0" marT="0" marB="0" anchor="ctr">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extLst>
                  <a:ext uri="{0D108BD9-81ED-4DB2-BD59-A6C34878D82A}">
                    <a16:rowId xmlns:a16="http://schemas.microsoft.com/office/drawing/2014/main" val="3767603761"/>
                  </a:ext>
                </a:extLst>
              </a:tr>
              <a:tr h="277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latin typeface="+mn-lt"/>
                          <a:ea typeface="+mn-ea"/>
                          <a:cs typeface="+mn-cs"/>
                        </a:rPr>
                        <a:t>4:00 Close DX-DO cryostats, install and </a:t>
                      </a:r>
                      <a:r>
                        <a:rPr lang="en-US" sz="1000" b="1" i="0" u="sng" kern="1200" dirty="0">
                          <a:solidFill>
                            <a:schemeClr val="tx1"/>
                          </a:solidFill>
                          <a:latin typeface="+mn-lt"/>
                          <a:ea typeface="+mn-ea"/>
                          <a:cs typeface="+mn-cs"/>
                        </a:rPr>
                        <a:t>bake beam tube</a:t>
                      </a:r>
                    </a:p>
                  </a:txBody>
                  <a:tcPr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1/22/24</a:t>
                      </a:r>
                    </a:p>
                  </a:txBody>
                  <a:tcPr marL="0" marR="0"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2/23/24</a:t>
                      </a:r>
                    </a:p>
                  </a:txBody>
                  <a:tcPr marL="0" marR="0" marT="0" marB="0" anchor="ctr">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extLst>
                  <a:ext uri="{0D108BD9-81ED-4DB2-BD59-A6C34878D82A}">
                    <a16:rowId xmlns:a16="http://schemas.microsoft.com/office/drawing/2014/main" val="3864601246"/>
                  </a:ext>
                </a:extLst>
              </a:tr>
              <a:tr h="277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latin typeface="+mn-lt"/>
                          <a:ea typeface="+mn-ea"/>
                          <a:cs typeface="+mn-cs"/>
                        </a:rPr>
                        <a:t>RHIC ASE and USI draft through ALD ESH approval</a:t>
                      </a:r>
                    </a:p>
                  </a:txBody>
                  <a:tcPr marT="0" marB="0" anchor="ctr">
                    <a:solidFill>
                      <a:schemeClr val="bg1">
                        <a:lumMod val="8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10/24/23</a:t>
                      </a:r>
                    </a:p>
                  </a:txBody>
                  <a:tcPr marL="0" marR="0" marT="0" marB="0" anchor="ctr">
                    <a:solidFill>
                      <a:schemeClr val="bg1">
                        <a:lumMod val="8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12/19/23</a:t>
                      </a:r>
                    </a:p>
                  </a:txBody>
                  <a:tcPr marL="0" marR="0" marT="0"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extLst>
                  <a:ext uri="{0D108BD9-81ED-4DB2-BD59-A6C34878D82A}">
                    <a16:rowId xmlns:a16="http://schemas.microsoft.com/office/drawing/2014/main" val="2919966704"/>
                  </a:ext>
                </a:extLst>
              </a:tr>
              <a:tr h="277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latin typeface="+mn-lt"/>
                          <a:ea typeface="+mn-ea"/>
                          <a:cs typeface="+mn-cs"/>
                        </a:rPr>
                        <a:t>RHIC ASE and USI review and approval</a:t>
                      </a:r>
                    </a:p>
                  </a:txBody>
                  <a:tcPr marT="0" marB="0" anchor="ctr">
                    <a:solidFill>
                      <a:schemeClr val="bg1">
                        <a:lumMod val="8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12/20/23</a:t>
                      </a:r>
                    </a:p>
                  </a:txBody>
                  <a:tcPr marL="0" marR="0" marT="0" marB="0" anchor="ctr">
                    <a:solidFill>
                      <a:schemeClr val="bg1">
                        <a:lumMod val="8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2/18/24</a:t>
                      </a:r>
                    </a:p>
                  </a:txBody>
                  <a:tcPr marL="0" marR="0" marT="0" marB="0" anchor="c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a:solidFill>
                          <a:schemeClr val="tx1"/>
                        </a:solidFill>
                      </a:endParaRPr>
                    </a:p>
                  </a:txBody>
                  <a:tcPr marL="0" marR="0" marT="0" marB="0" anchor="ctr">
                    <a:solidFill>
                      <a:schemeClr val="bg1">
                        <a:lumMod val="85000"/>
                      </a:schemeClr>
                    </a:solidFill>
                  </a:tcPr>
                </a:tc>
                <a:tc>
                  <a:txBody>
                    <a:bodyPr/>
                    <a:lstStyle/>
                    <a:p>
                      <a:endParaRPr lang="en-US" sz="900" b="1">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tc>
                  <a:txBody>
                    <a:bodyPr/>
                    <a:lstStyle/>
                    <a:p>
                      <a:endParaRPr lang="en-US" sz="900" b="1" dirty="0">
                        <a:solidFill>
                          <a:schemeClr val="tx1"/>
                        </a:solidFill>
                      </a:endParaRPr>
                    </a:p>
                  </a:txBody>
                  <a:tcPr marL="0" marR="0" marT="0" marB="0" anchor="ctr">
                    <a:solidFill>
                      <a:schemeClr val="bg1">
                        <a:lumMod val="85000"/>
                      </a:schemeClr>
                    </a:solidFill>
                  </a:tcPr>
                </a:tc>
                <a:extLst>
                  <a:ext uri="{0D108BD9-81ED-4DB2-BD59-A6C34878D82A}">
                    <a16:rowId xmlns:a16="http://schemas.microsoft.com/office/drawing/2014/main" val="1659236399"/>
                  </a:ext>
                </a:extLst>
              </a:tr>
              <a:tr h="277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latin typeface="+mn-lt"/>
                          <a:ea typeface="+mn-ea"/>
                          <a:cs typeface="+mn-cs"/>
                        </a:rPr>
                        <a:t>Cryo: Start system scrub</a:t>
                      </a:r>
                    </a:p>
                  </a:txBody>
                  <a:tcPr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1/22/24</a:t>
                      </a:r>
                    </a:p>
                  </a:txBody>
                  <a:tcPr marL="0" marR="0"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2/18/24</a:t>
                      </a:r>
                    </a:p>
                  </a:txBody>
                  <a:tcPr marL="0" marR="0" marT="0" marB="0" anchor="ctr">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extLst>
                  <a:ext uri="{0D108BD9-81ED-4DB2-BD59-A6C34878D82A}">
                    <a16:rowId xmlns:a16="http://schemas.microsoft.com/office/drawing/2014/main" val="4271673658"/>
                  </a:ext>
                </a:extLst>
              </a:tr>
              <a:tr h="277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latin typeface="+mn-lt"/>
                          <a:ea typeface="+mn-ea"/>
                          <a:cs typeface="+mn-cs"/>
                        </a:rPr>
                        <a:t>Cryo: Start 45K wave</a:t>
                      </a:r>
                      <a:endParaRPr lang="en-US" sz="1000" b="1" i="0" kern="1200" dirty="0">
                        <a:solidFill>
                          <a:srgbClr val="00B050"/>
                        </a:solidFill>
                        <a:latin typeface="+mn-lt"/>
                        <a:ea typeface="+mn-ea"/>
                        <a:cs typeface="+mn-cs"/>
                      </a:endParaRPr>
                    </a:p>
                  </a:txBody>
                  <a:tcPr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2/19/24</a:t>
                      </a:r>
                    </a:p>
                  </a:txBody>
                  <a:tcPr marL="0" marR="0"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3/18/24</a:t>
                      </a:r>
                    </a:p>
                  </a:txBody>
                  <a:tcPr marL="0" marR="0" marT="0" marB="0" anchor="ctr">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extLst>
                  <a:ext uri="{0D108BD9-81ED-4DB2-BD59-A6C34878D82A}">
                    <a16:rowId xmlns:a16="http://schemas.microsoft.com/office/drawing/2014/main" val="2964836295"/>
                  </a:ext>
                </a:extLst>
              </a:tr>
              <a:tr h="277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latin typeface="+mn-lt"/>
                          <a:ea typeface="+mn-ea"/>
                          <a:cs typeface="+mn-cs"/>
                        </a:rPr>
                        <a:t>Cryo: 4.5K wave</a:t>
                      </a:r>
                      <a:endParaRPr lang="en-US" sz="1000" b="1" i="0" kern="1200" dirty="0">
                        <a:solidFill>
                          <a:srgbClr val="FF0000"/>
                        </a:solidFill>
                        <a:latin typeface="+mn-lt"/>
                        <a:ea typeface="+mn-ea"/>
                        <a:cs typeface="+mn-cs"/>
                      </a:endParaRPr>
                    </a:p>
                  </a:txBody>
                  <a:tcPr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3/19/24</a:t>
                      </a:r>
                    </a:p>
                  </a:txBody>
                  <a:tcPr marL="0" marR="0"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3/26/24</a:t>
                      </a:r>
                    </a:p>
                  </a:txBody>
                  <a:tcPr marL="0" marR="0" marT="0" marB="0" anchor="ctr">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extLst>
                  <a:ext uri="{0D108BD9-81ED-4DB2-BD59-A6C34878D82A}">
                    <a16:rowId xmlns:a16="http://schemas.microsoft.com/office/drawing/2014/main" val="687932974"/>
                  </a:ext>
                </a:extLst>
              </a:tr>
              <a:tr h="277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kern="1200" dirty="0">
                          <a:solidFill>
                            <a:schemeClr val="tx1"/>
                          </a:solidFill>
                          <a:latin typeface="+mn-lt"/>
                          <a:ea typeface="+mn-ea"/>
                          <a:cs typeface="+mn-cs"/>
                        </a:rPr>
                        <a:t>RHIC 2024 Start </a:t>
                      </a:r>
                      <a:r>
                        <a:rPr lang="en-US" sz="1000" b="1" i="0" kern="1200" dirty="0">
                          <a:solidFill>
                            <a:schemeClr val="accent1">
                              <a:lumMod val="60000"/>
                              <a:lumOff val="40000"/>
                            </a:schemeClr>
                          </a:solidFill>
                          <a:latin typeface="+mn-lt"/>
                          <a:ea typeface="+mn-ea"/>
                          <a:cs typeface="+mn-cs"/>
                        </a:rPr>
                        <a:t>+ DX and 12X150 lead cold tests start</a:t>
                      </a:r>
                    </a:p>
                  </a:txBody>
                  <a:tcPr marT="0" marB="0" anchor="ctr">
                    <a:solidFill>
                      <a:schemeClr val="bg2">
                        <a:lumMod val="95000"/>
                      </a:schemeClr>
                    </a:solidFill>
                  </a:tcPr>
                </a:tc>
                <a:tc>
                  <a:txBody>
                    <a:bodyPr/>
                    <a:lstStyle/>
                    <a:p>
                      <a:pPr marL="0" algn="ctr" defTabSz="914400" rtl="0" eaLnBrk="1" latinLnBrk="0" hangingPunct="1"/>
                      <a:r>
                        <a:rPr lang="en-US" sz="1100" b="1" kern="1200" dirty="0">
                          <a:solidFill>
                            <a:schemeClr val="tx1"/>
                          </a:solidFill>
                          <a:latin typeface="+mn-lt"/>
                          <a:ea typeface="+mn-ea"/>
                          <a:cs typeface="+mn-cs"/>
                        </a:rPr>
                        <a:t>3/27/24</a:t>
                      </a:r>
                    </a:p>
                  </a:txBody>
                  <a:tcPr marL="0" marR="0" marT="0" marB="0" anchor="ctr">
                    <a:solidFill>
                      <a:schemeClr val="bg2">
                        <a:lumMod val="95000"/>
                      </a:schemeClr>
                    </a:solidFill>
                  </a:tcPr>
                </a:tc>
                <a:tc>
                  <a:txBody>
                    <a:bodyPr/>
                    <a:lstStyle/>
                    <a:p>
                      <a:pPr marL="0" algn="ctr" defTabSz="914400" rtl="0" eaLnBrk="1" latinLnBrk="0" hangingPunct="1"/>
                      <a:endParaRPr lang="en-US" sz="1100" b="1" kern="1200" dirty="0">
                        <a:solidFill>
                          <a:schemeClr val="tx1"/>
                        </a:solidFill>
                        <a:latin typeface="+mn-lt"/>
                        <a:ea typeface="+mn-ea"/>
                        <a:cs typeface="+mn-cs"/>
                      </a:endParaRPr>
                    </a:p>
                  </a:txBody>
                  <a:tcPr marL="0" marR="0" marT="0" marB="0" anchor="ctr">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a:solidFill>
                          <a:schemeClr val="tx1"/>
                        </a:solidFill>
                      </a:endParaRPr>
                    </a:p>
                  </a:txBody>
                  <a:tcPr marL="0" marR="0" marT="0" marB="0" anchor="ctr">
                    <a:solidFill>
                      <a:schemeClr val="bg2">
                        <a:lumMod val="95000"/>
                      </a:schemeClr>
                    </a:solidFill>
                  </a:tcPr>
                </a:tc>
                <a:tc>
                  <a:txBody>
                    <a:bodyPr/>
                    <a:lstStyle/>
                    <a:p>
                      <a:endParaRPr lang="en-US" sz="900" b="1" dirty="0">
                        <a:solidFill>
                          <a:schemeClr val="tx1"/>
                        </a:solidFill>
                      </a:endParaRPr>
                    </a:p>
                  </a:txBody>
                  <a:tcPr marL="0" marR="0" marT="0" marB="0" anchor="ctr">
                    <a:solidFill>
                      <a:schemeClr val="bg2">
                        <a:lumMod val="95000"/>
                      </a:schemeClr>
                    </a:solidFill>
                  </a:tcPr>
                </a:tc>
                <a:extLst>
                  <a:ext uri="{0D108BD9-81ED-4DB2-BD59-A6C34878D82A}">
                    <a16:rowId xmlns:a16="http://schemas.microsoft.com/office/drawing/2014/main" val="1660858884"/>
                  </a:ext>
                </a:extLst>
              </a:tr>
            </a:tbl>
          </a:graphicData>
        </a:graphic>
      </p:graphicFrame>
      <p:sp>
        <p:nvSpPr>
          <p:cNvPr id="20" name="Rectangle 19">
            <a:extLst>
              <a:ext uri="{FF2B5EF4-FFF2-40B4-BE49-F238E27FC236}">
                <a16:creationId xmlns:a16="http://schemas.microsoft.com/office/drawing/2014/main" id="{74F809FF-1B2F-4D65-98D1-A38044E26894}"/>
              </a:ext>
            </a:extLst>
          </p:cNvPr>
          <p:cNvSpPr/>
          <p:nvPr/>
        </p:nvSpPr>
        <p:spPr>
          <a:xfrm>
            <a:off x="5935436" y="1796142"/>
            <a:ext cx="2151430" cy="666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3EBEAC7-4A8D-4CE3-A4A0-16B064CCED29}"/>
              </a:ext>
            </a:extLst>
          </p:cNvPr>
          <p:cNvSpPr/>
          <p:nvPr/>
        </p:nvSpPr>
        <p:spPr>
          <a:xfrm>
            <a:off x="8086866" y="2064201"/>
            <a:ext cx="412155" cy="734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9F4338D-6F9A-4498-B42A-F6A49FD62C14}"/>
              </a:ext>
            </a:extLst>
          </p:cNvPr>
          <p:cNvSpPr/>
          <p:nvPr/>
        </p:nvSpPr>
        <p:spPr>
          <a:xfrm>
            <a:off x="8499021" y="2339066"/>
            <a:ext cx="448752" cy="802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30ED749-56AD-43FF-BCD9-65EE5EFA1E68}"/>
              </a:ext>
            </a:extLst>
          </p:cNvPr>
          <p:cNvSpPr/>
          <p:nvPr/>
        </p:nvSpPr>
        <p:spPr>
          <a:xfrm>
            <a:off x="8947774" y="2613931"/>
            <a:ext cx="343184" cy="734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26E305E-6422-4CF6-90C2-9FB1FB7EC1F1}"/>
              </a:ext>
            </a:extLst>
          </p:cNvPr>
          <p:cNvSpPr/>
          <p:nvPr/>
        </p:nvSpPr>
        <p:spPr>
          <a:xfrm>
            <a:off x="9837963" y="2888795"/>
            <a:ext cx="160565" cy="734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8EFFE0A6-155B-45C1-AB92-33FE9917228E}"/>
              </a:ext>
            </a:extLst>
          </p:cNvPr>
          <p:cNvSpPr/>
          <p:nvPr/>
        </p:nvSpPr>
        <p:spPr>
          <a:xfrm>
            <a:off x="9739993" y="4584245"/>
            <a:ext cx="97970" cy="7347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7ED72555-248B-45EE-BF40-F3239799CDD7}"/>
              </a:ext>
            </a:extLst>
          </p:cNvPr>
          <p:cNvCxnSpPr>
            <a:endCxn id="24" idx="1"/>
          </p:cNvCxnSpPr>
          <p:nvPr/>
        </p:nvCxnSpPr>
        <p:spPr>
          <a:xfrm flipV="1">
            <a:off x="9837963" y="2925535"/>
            <a:ext cx="0" cy="16587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81F4B9A8-0B3D-4407-898C-3C6B64C343F5}"/>
              </a:ext>
            </a:extLst>
          </p:cNvPr>
          <p:cNvSpPr/>
          <p:nvPr/>
        </p:nvSpPr>
        <p:spPr>
          <a:xfrm>
            <a:off x="9837963" y="4853666"/>
            <a:ext cx="751114" cy="7347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0" name="Straight Connector 29">
            <a:extLst>
              <a:ext uri="{FF2B5EF4-FFF2-40B4-BE49-F238E27FC236}">
                <a16:creationId xmlns:a16="http://schemas.microsoft.com/office/drawing/2014/main" id="{BE483BF0-AF89-47C5-BA95-369015BFCFBC}"/>
              </a:ext>
            </a:extLst>
          </p:cNvPr>
          <p:cNvCxnSpPr>
            <a:stCxn id="25" idx="3"/>
          </p:cNvCxnSpPr>
          <p:nvPr/>
        </p:nvCxnSpPr>
        <p:spPr>
          <a:xfrm>
            <a:off x="9837963" y="4620985"/>
            <a:ext cx="0" cy="30616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BE6327C9-5DAD-46FA-BE22-48BC8334B298}"/>
              </a:ext>
            </a:extLst>
          </p:cNvPr>
          <p:cNvSpPr/>
          <p:nvPr/>
        </p:nvSpPr>
        <p:spPr>
          <a:xfrm>
            <a:off x="5951763" y="3181348"/>
            <a:ext cx="2751359" cy="7347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1327805-D6B1-419E-B16E-6CBA81F86A50}"/>
              </a:ext>
            </a:extLst>
          </p:cNvPr>
          <p:cNvSpPr/>
          <p:nvPr/>
        </p:nvSpPr>
        <p:spPr>
          <a:xfrm>
            <a:off x="9601196" y="4308020"/>
            <a:ext cx="135933" cy="8028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4ED7C721-F9B7-479D-81F5-CF8DBEC20AEC}"/>
              </a:ext>
            </a:extLst>
          </p:cNvPr>
          <p:cNvCxnSpPr>
            <a:stCxn id="32" idx="3"/>
            <a:endCxn id="25" idx="1"/>
          </p:cNvCxnSpPr>
          <p:nvPr/>
        </p:nvCxnSpPr>
        <p:spPr>
          <a:xfrm>
            <a:off x="9737129" y="4348162"/>
            <a:ext cx="2864" cy="2728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05E5F60-2DC9-47DB-8555-B0ADB362CEE2}"/>
              </a:ext>
            </a:extLst>
          </p:cNvPr>
          <p:cNvSpPr/>
          <p:nvPr/>
        </p:nvSpPr>
        <p:spPr>
          <a:xfrm>
            <a:off x="7535497" y="4034708"/>
            <a:ext cx="1510801" cy="8028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20B79FC-0BDD-4B4A-9232-55B662B9844D}"/>
              </a:ext>
            </a:extLst>
          </p:cNvPr>
          <p:cNvSpPr/>
          <p:nvPr/>
        </p:nvSpPr>
        <p:spPr>
          <a:xfrm>
            <a:off x="8703123" y="3473899"/>
            <a:ext cx="343184" cy="7347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4F1AEE5-4A40-4C3F-839A-9BD6428C662F}"/>
              </a:ext>
            </a:extLst>
          </p:cNvPr>
          <p:cNvSpPr/>
          <p:nvPr/>
        </p:nvSpPr>
        <p:spPr>
          <a:xfrm>
            <a:off x="9046306" y="3748764"/>
            <a:ext cx="554881" cy="8028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5686762D-6733-443D-994F-480AE74A23AF}"/>
              </a:ext>
            </a:extLst>
          </p:cNvPr>
          <p:cNvCxnSpPr>
            <a:cxnSpLocks/>
            <a:stCxn id="37" idx="3"/>
            <a:endCxn id="32" idx="1"/>
          </p:cNvCxnSpPr>
          <p:nvPr/>
        </p:nvCxnSpPr>
        <p:spPr>
          <a:xfrm>
            <a:off x="9601187" y="3788906"/>
            <a:ext cx="9" cy="5592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E4E19DF-3E50-45ED-A07A-6E46AFE4C56E}"/>
              </a:ext>
            </a:extLst>
          </p:cNvPr>
          <p:cNvCxnSpPr>
            <a:stCxn id="36" idx="3"/>
            <a:endCxn id="37" idx="1"/>
          </p:cNvCxnSpPr>
          <p:nvPr/>
        </p:nvCxnSpPr>
        <p:spPr>
          <a:xfrm flipH="1">
            <a:off x="9046306" y="3510639"/>
            <a:ext cx="1" cy="27826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A9EF50B-686C-4FA6-AC36-A4420D92844C}"/>
              </a:ext>
            </a:extLst>
          </p:cNvPr>
          <p:cNvCxnSpPr>
            <a:endCxn id="36" idx="1"/>
          </p:cNvCxnSpPr>
          <p:nvPr/>
        </p:nvCxnSpPr>
        <p:spPr>
          <a:xfrm>
            <a:off x="8703123" y="3181348"/>
            <a:ext cx="0" cy="3292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CA87C90-DB55-4CA3-AB6A-EC3CC7A2A394}"/>
              </a:ext>
            </a:extLst>
          </p:cNvPr>
          <p:cNvCxnSpPr>
            <a:stCxn id="37" idx="1"/>
            <a:endCxn id="35" idx="3"/>
          </p:cNvCxnSpPr>
          <p:nvPr/>
        </p:nvCxnSpPr>
        <p:spPr>
          <a:xfrm flipH="1">
            <a:off x="9046298" y="3788906"/>
            <a:ext cx="8" cy="285944"/>
          </a:xfrm>
          <a:prstGeom prst="line">
            <a:avLst/>
          </a:prstGeom>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32A60B04-AB36-41CB-8523-8D026D4A164B}"/>
              </a:ext>
            </a:extLst>
          </p:cNvPr>
          <p:cNvSpPr/>
          <p:nvPr/>
        </p:nvSpPr>
        <p:spPr>
          <a:xfrm>
            <a:off x="9837963" y="5694216"/>
            <a:ext cx="571499" cy="7347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B605453-7D7C-41DD-BB9E-023C3590BAE8}"/>
              </a:ext>
            </a:extLst>
          </p:cNvPr>
          <p:cNvSpPr/>
          <p:nvPr/>
        </p:nvSpPr>
        <p:spPr>
          <a:xfrm>
            <a:off x="10409462" y="5960917"/>
            <a:ext cx="571499" cy="7347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652577F-AE6F-495E-BEC2-45F6A7A6861C}"/>
              </a:ext>
            </a:extLst>
          </p:cNvPr>
          <p:cNvSpPr/>
          <p:nvPr/>
        </p:nvSpPr>
        <p:spPr>
          <a:xfrm>
            <a:off x="10980962" y="6227618"/>
            <a:ext cx="302082" cy="7347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a:extLst>
              <a:ext uri="{FF2B5EF4-FFF2-40B4-BE49-F238E27FC236}">
                <a16:creationId xmlns:a16="http://schemas.microsoft.com/office/drawing/2014/main" id="{01303C90-3C91-450A-84AD-902E5F20EC4C}"/>
              </a:ext>
            </a:extLst>
          </p:cNvPr>
          <p:cNvCxnSpPr>
            <a:cxnSpLocks/>
            <a:stCxn id="25" idx="3"/>
            <a:endCxn id="50" idx="1"/>
          </p:cNvCxnSpPr>
          <p:nvPr/>
        </p:nvCxnSpPr>
        <p:spPr>
          <a:xfrm>
            <a:off x="9837963" y="4620985"/>
            <a:ext cx="0" cy="110997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9F110AF-C587-45AF-83CD-F4AAE5428F3B}"/>
              </a:ext>
            </a:extLst>
          </p:cNvPr>
          <p:cNvCxnSpPr>
            <a:endCxn id="51" idx="1"/>
          </p:cNvCxnSpPr>
          <p:nvPr/>
        </p:nvCxnSpPr>
        <p:spPr>
          <a:xfrm>
            <a:off x="10409462" y="5730956"/>
            <a:ext cx="0" cy="2667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E187662-4680-4418-86C6-76B40106CD2A}"/>
              </a:ext>
            </a:extLst>
          </p:cNvPr>
          <p:cNvCxnSpPr>
            <a:stCxn id="51" idx="3"/>
            <a:endCxn id="52" idx="1"/>
          </p:cNvCxnSpPr>
          <p:nvPr/>
        </p:nvCxnSpPr>
        <p:spPr>
          <a:xfrm>
            <a:off x="10980961" y="5997657"/>
            <a:ext cx="1" cy="2667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0" name="Star: 5 Points 59">
            <a:extLst>
              <a:ext uri="{FF2B5EF4-FFF2-40B4-BE49-F238E27FC236}">
                <a16:creationId xmlns:a16="http://schemas.microsoft.com/office/drawing/2014/main" id="{491A8A08-D340-4F6E-829B-ADF152A51AF4}"/>
              </a:ext>
            </a:extLst>
          </p:cNvPr>
          <p:cNvSpPr/>
          <p:nvPr/>
        </p:nvSpPr>
        <p:spPr>
          <a:xfrm>
            <a:off x="11212502" y="6462651"/>
            <a:ext cx="198661" cy="16229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811DA8D1-10B2-477F-B00F-FB8FB785C6C5}"/>
              </a:ext>
            </a:extLst>
          </p:cNvPr>
          <p:cNvSpPr/>
          <p:nvPr/>
        </p:nvSpPr>
        <p:spPr>
          <a:xfrm>
            <a:off x="9144280" y="5401662"/>
            <a:ext cx="1265182" cy="73479"/>
          </a:xfrm>
          <a:prstGeom prst="rect">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C0E7E767-6B22-4251-9046-E518811E4A1E}"/>
              </a:ext>
            </a:extLst>
          </p:cNvPr>
          <p:cNvCxnSpPr>
            <a:cxnSpLocks/>
            <a:stCxn id="61" idx="3"/>
            <a:endCxn id="51" idx="1"/>
          </p:cNvCxnSpPr>
          <p:nvPr/>
        </p:nvCxnSpPr>
        <p:spPr>
          <a:xfrm>
            <a:off x="10409462" y="5438402"/>
            <a:ext cx="0" cy="559255"/>
          </a:xfrm>
          <a:prstGeom prst="line">
            <a:avLst/>
          </a:prstGeom>
          <a:ln w="190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A70FC6B4-D518-44BA-94BF-B96E2F61324A}"/>
              </a:ext>
            </a:extLst>
          </p:cNvPr>
          <p:cNvSpPr/>
          <p:nvPr/>
        </p:nvSpPr>
        <p:spPr>
          <a:xfrm>
            <a:off x="7879098" y="5130506"/>
            <a:ext cx="1265182" cy="73479"/>
          </a:xfrm>
          <a:prstGeom prst="rect">
            <a:avLst/>
          </a:prstGeom>
          <a:solidFill>
            <a:schemeClr val="accent4">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a16="http://schemas.microsoft.com/office/drawing/2014/main" id="{69012804-F058-4E0F-8776-34F4A98091B3}"/>
              </a:ext>
            </a:extLst>
          </p:cNvPr>
          <p:cNvCxnSpPr>
            <a:stCxn id="65" idx="3"/>
            <a:endCxn id="61" idx="1"/>
          </p:cNvCxnSpPr>
          <p:nvPr/>
        </p:nvCxnSpPr>
        <p:spPr>
          <a:xfrm>
            <a:off x="9144280" y="5167246"/>
            <a:ext cx="0" cy="271156"/>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C817E724-04E3-4941-9E48-B8BC26FD2F49}"/>
              </a:ext>
            </a:extLst>
          </p:cNvPr>
          <p:cNvCxnSpPr>
            <a:stCxn id="35" idx="3"/>
            <a:endCxn id="32" idx="1"/>
          </p:cNvCxnSpPr>
          <p:nvPr/>
        </p:nvCxnSpPr>
        <p:spPr>
          <a:xfrm>
            <a:off x="9046298" y="4074850"/>
            <a:ext cx="554898" cy="273312"/>
          </a:xfrm>
          <a:prstGeom prst="bentConnector3">
            <a:avLst/>
          </a:prstGeom>
          <a:ln>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D2B553A-3F99-468A-B0A2-9D2DEA14D3BC}"/>
              </a:ext>
            </a:extLst>
          </p:cNvPr>
          <p:cNvCxnSpPr>
            <a:cxnSpLocks/>
            <a:stCxn id="20" idx="3"/>
            <a:endCxn id="21" idx="1"/>
          </p:cNvCxnSpPr>
          <p:nvPr/>
        </p:nvCxnSpPr>
        <p:spPr>
          <a:xfrm>
            <a:off x="8086866" y="1829479"/>
            <a:ext cx="0" cy="271462"/>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2BA780A-0EC5-4304-AB86-968780415A3D}"/>
              </a:ext>
            </a:extLst>
          </p:cNvPr>
          <p:cNvCxnSpPr>
            <a:cxnSpLocks/>
            <a:stCxn id="21" idx="3"/>
            <a:endCxn id="22" idx="1"/>
          </p:cNvCxnSpPr>
          <p:nvPr/>
        </p:nvCxnSpPr>
        <p:spPr>
          <a:xfrm>
            <a:off x="8499021" y="2100941"/>
            <a:ext cx="0" cy="278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A93C18C7-E374-41CC-86D7-48FCA3312D8B}"/>
              </a:ext>
            </a:extLst>
          </p:cNvPr>
          <p:cNvCxnSpPr>
            <a:cxnSpLocks/>
            <a:stCxn id="22" idx="3"/>
            <a:endCxn id="23" idx="1"/>
          </p:cNvCxnSpPr>
          <p:nvPr/>
        </p:nvCxnSpPr>
        <p:spPr>
          <a:xfrm>
            <a:off x="8947773" y="2379208"/>
            <a:ext cx="1" cy="271463"/>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7770F5F9-37A4-4899-88D5-166779B1A253}"/>
              </a:ext>
            </a:extLst>
          </p:cNvPr>
          <p:cNvCxnSpPr>
            <a:stCxn id="23" idx="3"/>
            <a:endCxn id="24" idx="1"/>
          </p:cNvCxnSpPr>
          <p:nvPr/>
        </p:nvCxnSpPr>
        <p:spPr>
          <a:xfrm>
            <a:off x="9290958" y="2650671"/>
            <a:ext cx="547005" cy="274864"/>
          </a:xfrm>
          <a:prstGeom prst="bentConnector3">
            <a:avLst/>
          </a:prstGeom>
          <a:ln>
            <a:prstDash val="dash"/>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D6EE8CC-0D69-4C24-932E-A04635A74602}"/>
              </a:ext>
            </a:extLst>
          </p:cNvPr>
          <p:cNvSpPr/>
          <p:nvPr/>
        </p:nvSpPr>
        <p:spPr>
          <a:xfrm>
            <a:off x="383721" y="4490357"/>
            <a:ext cx="9583303" cy="220436"/>
          </a:xfrm>
          <a:prstGeom prst="rect">
            <a:avLst/>
          </a:prstGeom>
          <a:solidFill>
            <a:srgbClr val="FF0000">
              <a:alpha val="1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9902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A3AA-1324-48FB-91F7-AA41A11805E1}"/>
              </a:ext>
            </a:extLst>
          </p:cNvPr>
          <p:cNvSpPr>
            <a:spLocks noGrp="1"/>
          </p:cNvSpPr>
          <p:nvPr>
            <p:ph type="title"/>
          </p:nvPr>
        </p:nvSpPr>
        <p:spPr>
          <a:xfrm>
            <a:off x="571500" y="4830"/>
            <a:ext cx="11049000" cy="1325563"/>
          </a:xfrm>
        </p:spPr>
        <p:txBody>
          <a:bodyPr/>
          <a:lstStyle/>
          <a:p>
            <a:r>
              <a:rPr lang="en-US" dirty="0"/>
              <a:t>On the road to RHIC recovery</a:t>
            </a:r>
          </a:p>
        </p:txBody>
      </p:sp>
      <p:sp>
        <p:nvSpPr>
          <p:cNvPr id="3" name="Slide Number Placeholder 2">
            <a:extLst>
              <a:ext uri="{FF2B5EF4-FFF2-40B4-BE49-F238E27FC236}">
                <a16:creationId xmlns:a16="http://schemas.microsoft.com/office/drawing/2014/main" id="{7BAD5118-9EB8-425D-89F5-2628A5CC922E}"/>
              </a:ext>
            </a:extLst>
          </p:cNvPr>
          <p:cNvSpPr>
            <a:spLocks noGrp="1"/>
          </p:cNvSpPr>
          <p:nvPr>
            <p:ph type="sldNum" sz="quarter" idx="4"/>
          </p:nvPr>
        </p:nvSpPr>
        <p:spPr/>
        <p:txBody>
          <a:bodyPr/>
          <a:lstStyle/>
          <a:p>
            <a:fld id="{933A556B-7C63-244D-9B7C-B0EA8042B330}" type="slidenum">
              <a:rPr lang="en-US" smtClean="0"/>
              <a:pPr/>
              <a:t>12</a:t>
            </a:fld>
            <a:endParaRPr lang="en-US" sz="1000" dirty="0"/>
          </a:p>
        </p:txBody>
      </p:sp>
      <p:sp>
        <p:nvSpPr>
          <p:cNvPr id="4" name="TextBox 3">
            <a:extLst>
              <a:ext uri="{FF2B5EF4-FFF2-40B4-BE49-F238E27FC236}">
                <a16:creationId xmlns:a16="http://schemas.microsoft.com/office/drawing/2014/main" id="{40C1630C-8702-4509-B622-00BFC21145D1}"/>
              </a:ext>
            </a:extLst>
          </p:cNvPr>
          <p:cNvSpPr txBox="1"/>
          <p:nvPr/>
        </p:nvSpPr>
        <p:spPr>
          <a:xfrm>
            <a:off x="571500" y="989957"/>
            <a:ext cx="11049001" cy="5509200"/>
          </a:xfrm>
          <a:prstGeom prst="rect">
            <a:avLst/>
          </a:prstGeom>
          <a:noFill/>
        </p:spPr>
        <p:txBody>
          <a:bodyPr wrap="square" rtlCol="0">
            <a:spAutoFit/>
          </a:bodyPr>
          <a:lstStyle/>
          <a:p>
            <a:pPr marL="342900" indent="-342900">
              <a:buFont typeface="+mj-lt"/>
              <a:buAutoNum type="arabicPeriod"/>
            </a:pPr>
            <a:r>
              <a:rPr lang="en-US" sz="1600" u="sng" dirty="0"/>
              <a:t>BNL team effort supporting several parallel workstreams</a:t>
            </a:r>
          </a:p>
          <a:p>
            <a:pPr marL="800100" lvl="1" indent="-342900">
              <a:buFont typeface="+mj-lt"/>
              <a:buAutoNum type="alphaUcPeriod"/>
            </a:pPr>
            <a:r>
              <a:rPr lang="en-US" sz="1600" dirty="0"/>
              <a:t>1004B valve box mechanical repairs</a:t>
            </a:r>
          </a:p>
          <a:p>
            <a:pPr marL="800100" lvl="1" indent="-342900">
              <a:buFont typeface="+mj-lt"/>
              <a:buAutoNum type="alphaUcPeriod"/>
            </a:pPr>
            <a:r>
              <a:rPr lang="en-US" sz="1600" dirty="0"/>
              <a:t>1004B spare 12X150 current lead preparation and valve box electrical work</a:t>
            </a:r>
          </a:p>
          <a:p>
            <a:pPr marL="800100" lvl="1" indent="-342900">
              <a:buFont typeface="+mj-lt"/>
              <a:buAutoNum type="alphaUcPeriod"/>
            </a:pPr>
            <a:r>
              <a:rPr lang="en-US" sz="1600" dirty="0"/>
              <a:t>4:00 DX magnet and magnet bus repairs, mechanical and electrical work</a:t>
            </a:r>
          </a:p>
          <a:p>
            <a:pPr marL="800100" lvl="1" indent="-342900">
              <a:buFont typeface="+mj-lt"/>
              <a:buAutoNum type="alphaUcPeriod"/>
            </a:pPr>
            <a:r>
              <a:rPr lang="en-US" sz="1600" dirty="0"/>
              <a:t>912 and 902 DX magnet preparation and testing</a:t>
            </a:r>
          </a:p>
          <a:p>
            <a:pPr marL="800100" lvl="1" indent="-342900">
              <a:buFont typeface="+mj-lt"/>
              <a:buAutoNum type="alphaUcPeriod"/>
            </a:pPr>
            <a:r>
              <a:rPr lang="en-US" sz="1600" dirty="0"/>
              <a:t>Spare 12X150 current lead preparation and valve box electrical work</a:t>
            </a:r>
          </a:p>
          <a:p>
            <a:pPr marL="800100" lvl="1" indent="-342900">
              <a:buFont typeface="+mj-lt"/>
              <a:buAutoNum type="alphaUcPeriod"/>
            </a:pPr>
            <a:r>
              <a:rPr lang="en-US" sz="1600" dirty="0"/>
              <a:t>ASE and USI documents and supporting ODH calculations</a:t>
            </a:r>
          </a:p>
          <a:p>
            <a:pPr marL="800100" lvl="1" indent="-342900">
              <a:buFont typeface="+mj-lt"/>
              <a:buAutoNum type="alphaUcPeriod"/>
            </a:pPr>
            <a:endParaRPr lang="en-US" sz="1600" dirty="0"/>
          </a:p>
          <a:p>
            <a:pPr marL="342900" indent="-342900">
              <a:buFont typeface="+mj-lt"/>
              <a:buAutoNum type="arabicPeriod"/>
            </a:pPr>
            <a:r>
              <a:rPr lang="en-US" sz="1600" u="sng" dirty="0"/>
              <a:t>Schedule pacers</a:t>
            </a:r>
          </a:p>
          <a:p>
            <a:pPr marL="800100" lvl="1" indent="-342900">
              <a:buFont typeface="+mj-lt"/>
              <a:buAutoNum type="alphaUcPeriod"/>
            </a:pPr>
            <a:r>
              <a:rPr lang="en-US" sz="1600" dirty="0"/>
              <a:t>New DX magnet install at 4:00 </a:t>
            </a:r>
            <a:r>
              <a:rPr lang="en-US" sz="1600" dirty="0">
                <a:sym typeface="Wingdings" panose="05000000000000000000" pitchFamily="2" charset="2"/>
              </a:rPr>
              <a:t> M-line pressure test</a:t>
            </a:r>
            <a:endParaRPr lang="en-US" sz="1600" dirty="0"/>
          </a:p>
          <a:p>
            <a:pPr marL="800100" lvl="1" indent="-342900">
              <a:buFont typeface="+mj-lt"/>
              <a:buAutoNum type="alphaUcPeriod"/>
            </a:pPr>
            <a:r>
              <a:rPr lang="en-US" sz="1600" dirty="0"/>
              <a:t>M-line piping pressure test </a:t>
            </a:r>
            <a:r>
              <a:rPr lang="en-US" sz="1600" dirty="0">
                <a:sym typeface="Wingdings" panose="05000000000000000000" pitchFamily="2" charset="2"/>
              </a:rPr>
              <a:t> Close 1004B valve box, close DX-DO cryostats</a:t>
            </a:r>
          </a:p>
          <a:p>
            <a:pPr marL="800100" lvl="1" indent="-342900">
              <a:buFont typeface="+mj-lt"/>
              <a:buAutoNum type="alphaUcPeriod"/>
            </a:pPr>
            <a:r>
              <a:rPr lang="en-US" sz="1600" dirty="0"/>
              <a:t>M-line piping pressure test </a:t>
            </a:r>
            <a:r>
              <a:rPr lang="en-US" sz="1600" dirty="0">
                <a:sym typeface="Wingdings" panose="05000000000000000000" pitchFamily="2" charset="2"/>
              </a:rPr>
              <a:t> Cryo-scrub and 45K cooldown wave each require ~1-month</a:t>
            </a:r>
          </a:p>
          <a:p>
            <a:pPr marL="800100" lvl="1" indent="-342900">
              <a:buFont typeface="+mj-lt"/>
              <a:buAutoNum type="alphaUcPeriod"/>
            </a:pPr>
            <a:endParaRPr lang="en-US" sz="1600" dirty="0">
              <a:sym typeface="Wingdings" panose="05000000000000000000" pitchFamily="2" charset="2"/>
            </a:endParaRPr>
          </a:p>
          <a:p>
            <a:pPr marL="342900" indent="-342900">
              <a:buFont typeface="+mj-lt"/>
              <a:buAutoNum type="arabicPeriod"/>
            </a:pPr>
            <a:r>
              <a:rPr lang="en-US" sz="1600" u="sng" dirty="0">
                <a:sym typeface="Wingdings" panose="05000000000000000000" pitchFamily="2" charset="2"/>
              </a:rPr>
              <a:t>ODH modeling, USIs, and RHIC ASE revision</a:t>
            </a:r>
          </a:p>
          <a:p>
            <a:pPr marL="800100" lvl="1" indent="-342900">
              <a:buFont typeface="+mj-lt"/>
              <a:buAutoNum type="alphaUcPeriod"/>
            </a:pPr>
            <a:r>
              <a:rPr lang="en-US" sz="1600" dirty="0">
                <a:sym typeface="Wingdings" panose="05000000000000000000" pitchFamily="2" charset="2"/>
              </a:rPr>
              <a:t>Updated service building ODH models to now include </a:t>
            </a:r>
            <a:r>
              <a:rPr lang="en-US" sz="1600" dirty="0" err="1">
                <a:sym typeface="Wingdings" panose="05000000000000000000" pitchFamily="2" charset="2"/>
              </a:rPr>
              <a:t>o-ring</a:t>
            </a:r>
            <a:r>
              <a:rPr lang="en-US" sz="1600" dirty="0">
                <a:sym typeface="Wingdings" panose="05000000000000000000" pitchFamily="2" charset="2"/>
              </a:rPr>
              <a:t> and bellows leaks into room</a:t>
            </a:r>
          </a:p>
          <a:p>
            <a:pPr marL="800100" lvl="1" indent="-342900">
              <a:buFont typeface="+mj-lt"/>
              <a:buAutoNum type="alphaUcPeriod"/>
            </a:pPr>
            <a:r>
              <a:rPr lang="en-US" sz="1600" dirty="0"/>
              <a:t>There are two USIs.  The first pertains to RHIC room-temperature scrubbing. The second requires a change to the RHIC Accelerator Safety Envelope (ASE) to allow operation of RHIC below 285K. </a:t>
            </a:r>
          </a:p>
          <a:p>
            <a:pPr marL="800100" lvl="1" indent="-342900">
              <a:buFont typeface="+mj-lt"/>
              <a:buAutoNum type="alphaUcPeriod"/>
            </a:pPr>
            <a:endParaRPr lang="en-US" sz="1600" dirty="0">
              <a:sym typeface="Wingdings" panose="05000000000000000000" pitchFamily="2" charset="2"/>
            </a:endParaRPr>
          </a:p>
          <a:p>
            <a:pPr marL="342900" indent="-342900">
              <a:buFont typeface="+mj-lt"/>
              <a:buAutoNum type="arabicPeriod"/>
            </a:pPr>
            <a:r>
              <a:rPr lang="en-US" sz="1600" u="sng" dirty="0">
                <a:sym typeface="Wingdings" panose="05000000000000000000" pitchFamily="2" charset="2"/>
              </a:rPr>
              <a:t> Causal analysis team understands what happened</a:t>
            </a:r>
          </a:p>
          <a:p>
            <a:pPr marL="800100" lvl="1" indent="-342900">
              <a:buFont typeface="+mj-lt"/>
              <a:buAutoNum type="alphaUcPeriod"/>
            </a:pPr>
            <a:r>
              <a:rPr lang="en-US" sz="1600" dirty="0">
                <a:sym typeface="Wingdings" panose="05000000000000000000" pitchFamily="2" charset="2"/>
              </a:rPr>
              <a:t>Spare 12X150 current lead for remaining two RHIC campaigns + possible improvements in gas-cooled lead flow control to limit current lead thermal cycling (see following presentations)</a:t>
            </a:r>
          </a:p>
          <a:p>
            <a:pPr marL="800100" lvl="1" indent="-342900">
              <a:buFont typeface="+mj-lt"/>
              <a:buAutoNum type="alphaUcPeriod"/>
            </a:pPr>
            <a:r>
              <a:rPr lang="en-US" sz="1600" dirty="0">
                <a:sym typeface="Wingdings" panose="05000000000000000000" pitchFamily="2" charset="2"/>
              </a:rPr>
              <a:t>Improved 12X150 design for EIC</a:t>
            </a:r>
            <a:endParaRPr lang="en-US" sz="1600" dirty="0"/>
          </a:p>
        </p:txBody>
      </p:sp>
    </p:spTree>
    <p:extLst>
      <p:ext uri="{BB962C8B-B14F-4D97-AF65-F5344CB8AC3E}">
        <p14:creationId xmlns:p14="http://schemas.microsoft.com/office/powerpoint/2010/main" val="1971755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E147A3-EBAC-5C4E-8CD3-74DAF0B9A4F7}"/>
              </a:ext>
            </a:extLst>
          </p:cNvPr>
          <p:cNvSpPr>
            <a:spLocks noGrp="1"/>
          </p:cNvSpPr>
          <p:nvPr>
            <p:ph type="sldNum" sz="quarter" idx="4"/>
          </p:nvPr>
        </p:nvSpPr>
        <p:spPr/>
        <p:txBody>
          <a:bodyPr/>
          <a:lstStyle/>
          <a:p>
            <a:fld id="{933A556B-7C63-244D-9B7C-B0EA8042B330}" type="slidenum">
              <a:rPr lang="en-US" smtClean="0"/>
              <a:pPr/>
              <a:t>13</a:t>
            </a:fld>
            <a:endParaRPr lang="en-US" dirty="0">
              <a:solidFill>
                <a:schemeClr val="bg1"/>
              </a:solidFill>
            </a:endParaRPr>
          </a:p>
        </p:txBody>
      </p:sp>
      <p:sp>
        <p:nvSpPr>
          <p:cNvPr id="2" name="Title 1">
            <a:extLst>
              <a:ext uri="{FF2B5EF4-FFF2-40B4-BE49-F238E27FC236}">
                <a16:creationId xmlns:a16="http://schemas.microsoft.com/office/drawing/2014/main" id="{0BDB68A9-B5EB-314F-849D-FB440A7B37AA}"/>
              </a:ext>
            </a:extLst>
          </p:cNvPr>
          <p:cNvSpPr>
            <a:spLocks noGrp="1"/>
          </p:cNvSpPr>
          <p:nvPr>
            <p:ph type="ctrTitle"/>
          </p:nvPr>
        </p:nvSpPr>
        <p:spPr/>
        <p:txBody>
          <a:bodyPr/>
          <a:lstStyle/>
          <a:p>
            <a:r>
              <a:rPr lang="en-US" dirty="0"/>
              <a:t>Backup Material</a:t>
            </a:r>
          </a:p>
        </p:txBody>
      </p:sp>
    </p:spTree>
    <p:extLst>
      <p:ext uri="{BB962C8B-B14F-4D97-AF65-F5344CB8AC3E}">
        <p14:creationId xmlns:p14="http://schemas.microsoft.com/office/powerpoint/2010/main" val="1215709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F386D6-7C0A-48C0-8350-C3D41234CA32}"/>
              </a:ext>
            </a:extLst>
          </p:cNvPr>
          <p:cNvSpPr>
            <a:spLocks noGrp="1"/>
          </p:cNvSpPr>
          <p:nvPr>
            <p:ph type="sldNum" sz="quarter" idx="4"/>
          </p:nvPr>
        </p:nvSpPr>
        <p:spPr/>
        <p:txBody>
          <a:bodyPr/>
          <a:lstStyle/>
          <a:p>
            <a:fld id="{933A556B-7C63-244D-9B7C-B0EA8042B330}" type="slidenum">
              <a:rPr lang="en-US" smtClean="0"/>
              <a:pPr/>
              <a:t>14</a:t>
            </a:fld>
            <a:endParaRPr lang="en-US" sz="1000" dirty="0"/>
          </a:p>
        </p:txBody>
      </p:sp>
      <p:sp>
        <p:nvSpPr>
          <p:cNvPr id="6" name="Rectangle 5">
            <a:extLst>
              <a:ext uri="{FF2B5EF4-FFF2-40B4-BE49-F238E27FC236}">
                <a16:creationId xmlns:a16="http://schemas.microsoft.com/office/drawing/2014/main" id="{AE04506D-7BAC-48BB-97D8-7BA502A98191}"/>
              </a:ext>
            </a:extLst>
          </p:cNvPr>
          <p:cNvSpPr/>
          <p:nvPr/>
        </p:nvSpPr>
        <p:spPr>
          <a:xfrm>
            <a:off x="666749" y="3582576"/>
            <a:ext cx="10858500" cy="2462213"/>
          </a:xfrm>
          <a:prstGeom prst="rect">
            <a:avLst/>
          </a:prstGeom>
        </p:spPr>
        <p:txBody>
          <a:bodyPr wrap="square">
            <a:spAutoFit/>
          </a:bodyPr>
          <a:lstStyle/>
          <a:p>
            <a:r>
              <a:rPr lang="en-US" sz="1400" b="1" dirty="0">
                <a:solidFill>
                  <a:srgbClr val="242424"/>
                </a:solidFill>
              </a:rPr>
              <a:t>08/01/2023 | 12:32:06.339 | ALM_ALM92 |     RING RECOOLER </a:t>
            </a:r>
            <a:r>
              <a:rPr lang="en-US" sz="1400" b="1" dirty="0" err="1">
                <a:solidFill>
                  <a:srgbClr val="242424"/>
                </a:solidFill>
              </a:rPr>
              <a:t>LHe</a:t>
            </a:r>
            <a:r>
              <a:rPr lang="en-US" sz="1400" b="1" dirty="0">
                <a:solidFill>
                  <a:srgbClr val="242424"/>
                </a:solidFill>
              </a:rPr>
              <a:t> LEVEL HI/LO ALARM - - - - - - - - - - - - - - - -  D237</a:t>
            </a:r>
            <a:endParaRPr lang="en-US" sz="1200" b="1" dirty="0">
              <a:solidFill>
                <a:srgbClr val="242424"/>
              </a:solidFill>
            </a:endParaRPr>
          </a:p>
          <a:p>
            <a:r>
              <a:rPr lang="en-US" sz="1400" b="1" dirty="0">
                <a:solidFill>
                  <a:srgbClr val="242424"/>
                </a:solidFill>
              </a:rPr>
              <a:t>08/01/2023 | 12:32:09.457 | ALM_ALM63 |     VALVE BOX INSULATING VACUUM FAILURE   - - - - - - - - - - - - - - -  D245</a:t>
            </a:r>
            <a:endParaRPr lang="en-US" sz="1200" b="1" dirty="0">
              <a:solidFill>
                <a:srgbClr val="242424"/>
              </a:solidFill>
            </a:endParaRPr>
          </a:p>
          <a:p>
            <a:r>
              <a:rPr lang="en-US" sz="1400" b="1" dirty="0">
                <a:solidFill>
                  <a:srgbClr val="242424"/>
                </a:solidFill>
              </a:rPr>
              <a:t>08/01/2023 | 12:32:09.457 | ALM_ALM92 |     RING RECOOLER </a:t>
            </a:r>
            <a:r>
              <a:rPr lang="en-US" sz="1400" b="1" dirty="0" err="1">
                <a:solidFill>
                  <a:srgbClr val="242424"/>
                </a:solidFill>
              </a:rPr>
              <a:t>LHe</a:t>
            </a:r>
            <a:r>
              <a:rPr lang="en-US" sz="1400" b="1" dirty="0">
                <a:solidFill>
                  <a:srgbClr val="242424"/>
                </a:solidFill>
              </a:rPr>
              <a:t> LEVEL HI/LO ALARM - - - - - - - - - - - - - - - -  D237</a:t>
            </a:r>
            <a:endParaRPr lang="en-US" sz="1200" b="1" dirty="0">
              <a:solidFill>
                <a:srgbClr val="242424"/>
              </a:solidFill>
            </a:endParaRPr>
          </a:p>
          <a:p>
            <a:r>
              <a:rPr lang="en-US" sz="1400" b="1" dirty="0">
                <a:solidFill>
                  <a:srgbClr val="242424"/>
                </a:solidFill>
              </a:rPr>
              <a:t>08/01/2023 | 12:32:09.457 | ALM_ALM63 |     VALVE BOX INSULATING VACUUM FAILURE   - - - - - - - - - - - - - - -  D245</a:t>
            </a:r>
            <a:endParaRPr lang="en-US" sz="1200" b="1" dirty="0">
              <a:solidFill>
                <a:srgbClr val="242424"/>
              </a:solidFill>
            </a:endParaRPr>
          </a:p>
          <a:p>
            <a:r>
              <a:rPr lang="en-US" sz="1400" b="1" dirty="0">
                <a:solidFill>
                  <a:srgbClr val="242424"/>
                </a:solidFill>
              </a:rPr>
              <a:t>08/01/2023 | 12:32:21.900 | ALM_ALM61 |     REFRG SUPPLY TO RING FLOW FE210H OUT OF LIMITS  - - - - - - - - - -  D37</a:t>
            </a:r>
            <a:endParaRPr lang="en-US" sz="1200" b="1" dirty="0">
              <a:solidFill>
                <a:srgbClr val="242424"/>
              </a:solidFill>
            </a:endParaRPr>
          </a:p>
          <a:p>
            <a:r>
              <a:rPr lang="en-US" sz="1400" b="1" dirty="0">
                <a:solidFill>
                  <a:srgbClr val="242424"/>
                </a:solidFill>
              </a:rPr>
              <a:t>08/01/2023 | 12:32:43.590 | ALM_ALM92 |     RING RECOOLER </a:t>
            </a:r>
            <a:r>
              <a:rPr lang="en-US" sz="1400" b="1" dirty="0" err="1">
                <a:solidFill>
                  <a:srgbClr val="242424"/>
                </a:solidFill>
              </a:rPr>
              <a:t>LHe</a:t>
            </a:r>
            <a:r>
              <a:rPr lang="en-US" sz="1400" b="1" dirty="0">
                <a:solidFill>
                  <a:srgbClr val="242424"/>
                </a:solidFill>
              </a:rPr>
              <a:t> LEVEL HI/LO ALARM - - - - - - - - - - - - - - - -  D237</a:t>
            </a:r>
            <a:endParaRPr lang="en-US" sz="1200" b="1" dirty="0">
              <a:solidFill>
                <a:srgbClr val="242424"/>
              </a:solidFill>
            </a:endParaRPr>
          </a:p>
          <a:p>
            <a:r>
              <a:rPr lang="en-US" sz="1400" b="1" dirty="0">
                <a:solidFill>
                  <a:srgbClr val="242424"/>
                </a:solidFill>
              </a:rPr>
              <a:t>08/01/2023 | 12:32:56.119 | ALM_ALM132|     BLU RING 'S' HEADER PRESS CNTRL (H4501A) DP DEVIATION ALARM   - - -  D101</a:t>
            </a:r>
            <a:endParaRPr lang="en-US" sz="1200" b="1" dirty="0">
              <a:solidFill>
                <a:srgbClr val="242424"/>
              </a:solidFill>
            </a:endParaRPr>
          </a:p>
          <a:p>
            <a:r>
              <a:rPr lang="en-US" sz="1400" b="1" dirty="0">
                <a:solidFill>
                  <a:srgbClr val="242424"/>
                </a:solidFill>
              </a:rPr>
              <a:t>08/01/2023 | 12:33:01.289 | ALM_ALM92 |     RING RECOOLER </a:t>
            </a:r>
            <a:r>
              <a:rPr lang="en-US" sz="1400" b="1" dirty="0" err="1">
                <a:solidFill>
                  <a:srgbClr val="242424"/>
                </a:solidFill>
              </a:rPr>
              <a:t>LHe</a:t>
            </a:r>
            <a:r>
              <a:rPr lang="en-US" sz="1400" b="1" dirty="0">
                <a:solidFill>
                  <a:srgbClr val="242424"/>
                </a:solidFill>
              </a:rPr>
              <a:t> LEVEL HI/LO ALARM - - - - - - - - - - - - - - - -  D237</a:t>
            </a:r>
            <a:endParaRPr lang="en-US" sz="1200" b="1" dirty="0">
              <a:solidFill>
                <a:srgbClr val="242424"/>
              </a:solidFill>
            </a:endParaRPr>
          </a:p>
          <a:p>
            <a:r>
              <a:rPr lang="en-US" sz="1400" b="1" dirty="0">
                <a:solidFill>
                  <a:srgbClr val="242424"/>
                </a:solidFill>
              </a:rPr>
              <a:t>08/01/2023 | 12:33:01.289 | ALM_ALM95 |     RING CORRECTOR LEAD FLOW - HIGH FLOW ALARM  - - - - - - - - - - - -  D223</a:t>
            </a:r>
            <a:endParaRPr lang="en-US" sz="1200" b="1" dirty="0">
              <a:solidFill>
                <a:srgbClr val="242424"/>
              </a:solidFill>
            </a:endParaRPr>
          </a:p>
          <a:p>
            <a:r>
              <a:rPr lang="en-US" sz="1400" b="1" dirty="0">
                <a:solidFill>
                  <a:srgbClr val="242424"/>
                </a:solidFill>
              </a:rPr>
              <a:t>08/01/2023 | 12:33:01.289 | ALM_ALM92 |     RING RECOOLER </a:t>
            </a:r>
            <a:r>
              <a:rPr lang="en-US" sz="1400" b="1" dirty="0" err="1">
                <a:solidFill>
                  <a:srgbClr val="242424"/>
                </a:solidFill>
              </a:rPr>
              <a:t>LHe</a:t>
            </a:r>
            <a:r>
              <a:rPr lang="en-US" sz="1400" b="1" dirty="0">
                <a:solidFill>
                  <a:srgbClr val="242424"/>
                </a:solidFill>
              </a:rPr>
              <a:t> LEVEL HI/LO ALARM - - - - - - - - - - - - - - - -  D237</a:t>
            </a:r>
            <a:endParaRPr lang="en-US" sz="1200" b="1" dirty="0">
              <a:solidFill>
                <a:srgbClr val="242424"/>
              </a:solidFill>
            </a:endParaRPr>
          </a:p>
          <a:p>
            <a:r>
              <a:rPr lang="en-US" sz="1400" b="1" dirty="0">
                <a:solidFill>
                  <a:srgbClr val="242424"/>
                </a:solidFill>
              </a:rPr>
              <a:t>08/01/2023 | 12:33:08.535 | ALM_ALM91 |     CRYO PERMISSIVE INTERLOCK OPEN, CRYO STATUS - NOT READY!  - - - - -  D19</a:t>
            </a:r>
            <a:endParaRPr lang="en-US" sz="1200" b="1" dirty="0">
              <a:solidFill>
                <a:srgbClr val="242424"/>
              </a:solidFill>
              <a:effectLst/>
            </a:endParaRPr>
          </a:p>
        </p:txBody>
      </p:sp>
      <p:sp>
        <p:nvSpPr>
          <p:cNvPr id="7" name="Rectangle 6">
            <a:extLst>
              <a:ext uri="{FF2B5EF4-FFF2-40B4-BE49-F238E27FC236}">
                <a16:creationId xmlns:a16="http://schemas.microsoft.com/office/drawing/2014/main" id="{1F2EF95B-A391-4765-A890-7D0B7718F588}"/>
              </a:ext>
            </a:extLst>
          </p:cNvPr>
          <p:cNvSpPr/>
          <p:nvPr/>
        </p:nvSpPr>
        <p:spPr>
          <a:xfrm>
            <a:off x="666749" y="1415549"/>
            <a:ext cx="11236779" cy="2031325"/>
          </a:xfrm>
          <a:prstGeom prst="rect">
            <a:avLst/>
          </a:prstGeom>
        </p:spPr>
        <p:txBody>
          <a:bodyPr wrap="square">
            <a:spAutoFit/>
          </a:bodyPr>
          <a:lstStyle/>
          <a:p>
            <a:r>
              <a:rPr lang="en-US" dirty="0">
                <a:solidFill>
                  <a:srgbClr val="242424"/>
                </a:solidFill>
                <a:latin typeface="Arial" panose="020B0604020202020204" pitchFamily="34" charset="0"/>
              </a:rPr>
              <a:t>The event timeline as seen from the cryo control system, filtered for the first event that indicated a problem -</a:t>
            </a:r>
            <a:r>
              <a:rPr lang="en-US" i="1" dirty="0">
                <a:solidFill>
                  <a:srgbClr val="242424"/>
                </a:solidFill>
                <a:latin typeface="Arial" panose="020B0604020202020204" pitchFamily="34" charset="0"/>
              </a:rPr>
              <a:t>Ring </a:t>
            </a:r>
            <a:r>
              <a:rPr lang="en-US" i="1" dirty="0" err="1">
                <a:solidFill>
                  <a:srgbClr val="242424"/>
                </a:solidFill>
                <a:latin typeface="Arial" panose="020B0604020202020204" pitchFamily="34" charset="0"/>
              </a:rPr>
              <a:t>Recooler</a:t>
            </a:r>
            <a:r>
              <a:rPr lang="en-US" i="1" dirty="0">
                <a:solidFill>
                  <a:srgbClr val="242424"/>
                </a:solidFill>
                <a:latin typeface="Arial" panose="020B0604020202020204" pitchFamily="34" charset="0"/>
              </a:rPr>
              <a:t> Level</a:t>
            </a:r>
            <a:r>
              <a:rPr lang="en-US" dirty="0">
                <a:solidFill>
                  <a:srgbClr val="242424"/>
                </a:solidFill>
                <a:latin typeface="Arial" panose="020B0604020202020204" pitchFamily="34" charset="0"/>
              </a:rPr>
              <a:t>.  The second alarm, </a:t>
            </a:r>
            <a:r>
              <a:rPr lang="en-US" i="1" dirty="0">
                <a:solidFill>
                  <a:srgbClr val="242424"/>
                </a:solidFill>
                <a:latin typeface="Arial" panose="020B0604020202020204" pitchFamily="34" charset="0"/>
              </a:rPr>
              <a:t>Valve Box Insulating Vacuum Failure</a:t>
            </a:r>
            <a:r>
              <a:rPr lang="en-US" dirty="0">
                <a:solidFill>
                  <a:srgbClr val="242424"/>
                </a:solidFill>
                <a:latin typeface="Arial" panose="020B0604020202020204" pitchFamily="34" charset="0"/>
              </a:rPr>
              <a:t>, is when the slide valve closed which isolated the 4VB vessel from the vacuum pumps because helium was leaking into the vacuum space. The chain continues until the cryo interlock opens about a minute later. </a:t>
            </a:r>
            <a:endParaRPr lang="en-US" sz="1600" dirty="0">
              <a:solidFill>
                <a:srgbClr val="242424"/>
              </a:solidFill>
              <a:latin typeface="Calibri" panose="020F0502020204030204" pitchFamily="34" charset="0"/>
            </a:endParaRPr>
          </a:p>
          <a:p>
            <a:r>
              <a:rPr lang="en-US" dirty="0">
                <a:solidFill>
                  <a:srgbClr val="242424"/>
                </a:solidFill>
                <a:latin typeface="Arial" panose="020B0604020202020204" pitchFamily="34" charset="0"/>
              </a:rPr>
              <a:t> </a:t>
            </a:r>
            <a:endParaRPr lang="en-US" sz="1600" dirty="0">
              <a:solidFill>
                <a:srgbClr val="242424"/>
              </a:solidFill>
              <a:latin typeface="Calibri" panose="020F0502020204030204" pitchFamily="34" charset="0"/>
            </a:endParaRPr>
          </a:p>
          <a:p>
            <a:r>
              <a:rPr lang="en-US" dirty="0">
                <a:solidFill>
                  <a:srgbClr val="242424"/>
                </a:solidFill>
                <a:latin typeface="Arial" panose="020B0604020202020204" pitchFamily="34" charset="0"/>
              </a:rPr>
              <a:t>The timestamps have a high degree of precision, however, this should not be considered as absolute reference time.  The actual events preceded these times by as much as 5 seconds.</a:t>
            </a:r>
            <a:endParaRPr lang="en-US" sz="1600" b="0" i="0" dirty="0">
              <a:solidFill>
                <a:srgbClr val="242424"/>
              </a:solidFill>
              <a:effectLst/>
              <a:latin typeface="Calibri" panose="020F0502020204030204" pitchFamily="34" charset="0"/>
            </a:endParaRPr>
          </a:p>
        </p:txBody>
      </p:sp>
      <p:sp>
        <p:nvSpPr>
          <p:cNvPr id="5" name="TextBox 4">
            <a:extLst>
              <a:ext uri="{FF2B5EF4-FFF2-40B4-BE49-F238E27FC236}">
                <a16:creationId xmlns:a16="http://schemas.microsoft.com/office/drawing/2014/main" id="{1273A633-2582-42E6-ADD0-17B3754F9198}"/>
              </a:ext>
            </a:extLst>
          </p:cNvPr>
          <p:cNvSpPr txBox="1"/>
          <p:nvPr/>
        </p:nvSpPr>
        <p:spPr>
          <a:xfrm>
            <a:off x="666749" y="468285"/>
            <a:ext cx="8831264" cy="584775"/>
          </a:xfrm>
          <a:prstGeom prst="rect">
            <a:avLst/>
          </a:prstGeom>
          <a:noFill/>
        </p:spPr>
        <p:txBody>
          <a:bodyPr wrap="none" rtlCol="0">
            <a:spAutoFit/>
          </a:bodyPr>
          <a:lstStyle/>
          <a:p>
            <a:r>
              <a:rPr lang="en-US" sz="3200" dirty="0"/>
              <a:t>1004B valve box failure </a:t>
            </a:r>
            <a:r>
              <a:rPr lang="en-US" sz="3200" dirty="0">
                <a:sym typeface="Wingdings" panose="05000000000000000000" pitchFamily="2" charset="2"/>
              </a:rPr>
              <a:t> C</a:t>
            </a:r>
            <a:r>
              <a:rPr lang="en-US" sz="3200" dirty="0"/>
              <a:t>ryo controls alarms</a:t>
            </a:r>
          </a:p>
        </p:txBody>
      </p:sp>
      <p:sp>
        <p:nvSpPr>
          <p:cNvPr id="2" name="Rectangle 1">
            <a:extLst>
              <a:ext uri="{FF2B5EF4-FFF2-40B4-BE49-F238E27FC236}">
                <a16:creationId xmlns:a16="http://schemas.microsoft.com/office/drawing/2014/main" id="{49B79CDD-A073-4032-934C-089F657E3AC7}"/>
              </a:ext>
            </a:extLst>
          </p:cNvPr>
          <p:cNvSpPr/>
          <p:nvPr/>
        </p:nvSpPr>
        <p:spPr>
          <a:xfrm>
            <a:off x="666749" y="3644900"/>
            <a:ext cx="9742715" cy="1682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29B6365-C3F2-4E18-A800-EA0D08589D4F}"/>
              </a:ext>
            </a:extLst>
          </p:cNvPr>
          <p:cNvSpPr/>
          <p:nvPr/>
        </p:nvSpPr>
        <p:spPr>
          <a:xfrm>
            <a:off x="666749" y="3864940"/>
            <a:ext cx="9742715" cy="16827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FFC31B3-609D-4057-8BC5-BAE2F5829496}"/>
              </a:ext>
            </a:extLst>
          </p:cNvPr>
          <p:cNvSpPr/>
          <p:nvPr/>
        </p:nvSpPr>
        <p:spPr>
          <a:xfrm>
            <a:off x="666749" y="4490868"/>
            <a:ext cx="10110108" cy="16827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6131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51DC21-20CC-41AB-8B27-16DE7D6B307E}"/>
              </a:ext>
            </a:extLst>
          </p:cNvPr>
          <p:cNvSpPr>
            <a:spLocks noGrp="1"/>
          </p:cNvSpPr>
          <p:nvPr>
            <p:ph type="sldNum" sz="quarter" idx="4"/>
          </p:nvPr>
        </p:nvSpPr>
        <p:spPr/>
        <p:txBody>
          <a:bodyPr/>
          <a:lstStyle/>
          <a:p>
            <a:fld id="{933A556B-7C63-244D-9B7C-B0EA8042B330}" type="slidenum">
              <a:rPr lang="en-US" smtClean="0"/>
              <a:pPr/>
              <a:t>15</a:t>
            </a:fld>
            <a:endParaRPr lang="en-US" sz="1000" dirty="0"/>
          </a:p>
        </p:txBody>
      </p:sp>
      <p:sp>
        <p:nvSpPr>
          <p:cNvPr id="2" name="TextBox 1">
            <a:extLst>
              <a:ext uri="{FF2B5EF4-FFF2-40B4-BE49-F238E27FC236}">
                <a16:creationId xmlns:a16="http://schemas.microsoft.com/office/drawing/2014/main" id="{D6D1D56C-0C66-4250-82AC-D266B1404EAD}"/>
              </a:ext>
            </a:extLst>
          </p:cNvPr>
          <p:cNvSpPr txBox="1"/>
          <p:nvPr/>
        </p:nvSpPr>
        <p:spPr>
          <a:xfrm>
            <a:off x="538842" y="365998"/>
            <a:ext cx="9572429" cy="523220"/>
          </a:xfrm>
          <a:prstGeom prst="rect">
            <a:avLst/>
          </a:prstGeom>
          <a:noFill/>
        </p:spPr>
        <p:txBody>
          <a:bodyPr wrap="none" rtlCol="0">
            <a:spAutoFit/>
          </a:bodyPr>
          <a:lstStyle/>
          <a:p>
            <a:r>
              <a:rPr lang="en-US" sz="2800" dirty="0"/>
              <a:t>RHIC Valve Box Lead Pots and Gas-Cooled Current Leads</a:t>
            </a:r>
          </a:p>
        </p:txBody>
      </p:sp>
      <p:grpSp>
        <p:nvGrpSpPr>
          <p:cNvPr id="7" name="Group 6">
            <a:extLst>
              <a:ext uri="{FF2B5EF4-FFF2-40B4-BE49-F238E27FC236}">
                <a16:creationId xmlns:a16="http://schemas.microsoft.com/office/drawing/2014/main" id="{97619E2D-4F4B-4771-A60B-1F630C26225D}"/>
              </a:ext>
            </a:extLst>
          </p:cNvPr>
          <p:cNvGrpSpPr/>
          <p:nvPr/>
        </p:nvGrpSpPr>
        <p:grpSpPr>
          <a:xfrm>
            <a:off x="1526720" y="973147"/>
            <a:ext cx="9334721" cy="5629018"/>
            <a:chOff x="1526720" y="973147"/>
            <a:chExt cx="9334721" cy="5629018"/>
          </a:xfrm>
        </p:grpSpPr>
        <p:pic>
          <p:nvPicPr>
            <p:cNvPr id="6" name="Picture 5">
              <a:extLst>
                <a:ext uri="{FF2B5EF4-FFF2-40B4-BE49-F238E27FC236}">
                  <a16:creationId xmlns:a16="http://schemas.microsoft.com/office/drawing/2014/main" id="{01D0BE9D-08BA-48BF-82EF-E63EDD17FA3B}"/>
                </a:ext>
              </a:extLst>
            </p:cNvPr>
            <p:cNvPicPr>
              <a:picLocks noChangeAspect="1"/>
            </p:cNvPicPr>
            <p:nvPr/>
          </p:nvPicPr>
          <p:blipFill rotWithShape="1">
            <a:blip r:embed="rId2"/>
            <a:srcRect b="6075"/>
            <a:stretch/>
          </p:blipFill>
          <p:spPr>
            <a:xfrm>
              <a:off x="1526720" y="973147"/>
              <a:ext cx="9334721" cy="5237312"/>
            </a:xfrm>
            <a:prstGeom prst="rect">
              <a:avLst/>
            </a:prstGeom>
            <a:ln>
              <a:noFill/>
            </a:ln>
          </p:spPr>
        </p:pic>
        <p:sp>
          <p:nvSpPr>
            <p:cNvPr id="3" name="TextBox 2">
              <a:extLst>
                <a:ext uri="{FF2B5EF4-FFF2-40B4-BE49-F238E27FC236}">
                  <a16:creationId xmlns:a16="http://schemas.microsoft.com/office/drawing/2014/main" id="{6FA056D9-F3DC-42DF-9DDC-AC4C2B25ABD4}"/>
                </a:ext>
              </a:extLst>
            </p:cNvPr>
            <p:cNvSpPr txBox="1"/>
            <p:nvPr/>
          </p:nvSpPr>
          <p:spPr>
            <a:xfrm>
              <a:off x="3242088" y="6294388"/>
              <a:ext cx="3278462" cy="307777"/>
            </a:xfrm>
            <a:prstGeom prst="rect">
              <a:avLst/>
            </a:prstGeom>
            <a:noFill/>
          </p:spPr>
          <p:txBody>
            <a:bodyPr wrap="none" rtlCol="0">
              <a:spAutoFit/>
            </a:bodyPr>
            <a:lstStyle/>
            <a:p>
              <a:r>
                <a:rPr lang="en-US" sz="1400" i="1" u="sng" dirty="0"/>
                <a:t>Schematic created by Frederic Micolon</a:t>
              </a:r>
            </a:p>
          </p:txBody>
        </p:sp>
      </p:grpSp>
    </p:spTree>
    <p:extLst>
      <p:ext uri="{BB962C8B-B14F-4D97-AF65-F5344CB8AC3E}">
        <p14:creationId xmlns:p14="http://schemas.microsoft.com/office/powerpoint/2010/main" val="4262816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0D2EBA-591D-0D41-9C46-2E17C49223CD}"/>
              </a:ext>
            </a:extLst>
          </p:cNvPr>
          <p:cNvSpPr>
            <a:spLocks noGrp="1"/>
          </p:cNvSpPr>
          <p:nvPr>
            <p:ph type="sldNum" sz="quarter" idx="4"/>
          </p:nvPr>
        </p:nvSpPr>
        <p:spPr/>
        <p:txBody>
          <a:bodyPr/>
          <a:lstStyle/>
          <a:p>
            <a:fld id="{933A556B-7C63-244D-9B7C-B0EA8042B330}" type="slidenum">
              <a:rPr lang="en-US" smtClean="0"/>
              <a:pPr/>
              <a:t>16</a:t>
            </a:fld>
            <a:endParaRPr lang="en-US" sz="1000" dirty="0"/>
          </a:p>
        </p:txBody>
      </p:sp>
      <p:graphicFrame>
        <p:nvGraphicFramePr>
          <p:cNvPr id="2" name="Table 1">
            <a:extLst>
              <a:ext uri="{FF2B5EF4-FFF2-40B4-BE49-F238E27FC236}">
                <a16:creationId xmlns:a16="http://schemas.microsoft.com/office/drawing/2014/main" id="{436E601E-0F5C-46C2-8B2A-BFFA38CD8632}"/>
              </a:ext>
            </a:extLst>
          </p:cNvPr>
          <p:cNvGraphicFramePr>
            <a:graphicFrameLocks noGrp="1"/>
          </p:cNvGraphicFramePr>
          <p:nvPr>
            <p:extLst>
              <p:ext uri="{D42A27DB-BD31-4B8C-83A1-F6EECF244321}">
                <p14:modId xmlns:p14="http://schemas.microsoft.com/office/powerpoint/2010/main" val="2309881888"/>
              </p:ext>
            </p:extLst>
          </p:nvPr>
        </p:nvGraphicFramePr>
        <p:xfrm>
          <a:off x="372824" y="1823820"/>
          <a:ext cx="11533990" cy="4532395"/>
        </p:xfrm>
        <a:graphic>
          <a:graphicData uri="http://schemas.openxmlformats.org/drawingml/2006/table">
            <a:tbl>
              <a:tblPr firstRow="1" bandRow="1">
                <a:tableStyleId>{5940675A-B579-460E-94D1-54222C63F5DA}</a:tableStyleId>
              </a:tblPr>
              <a:tblGrid>
                <a:gridCol w="443464">
                  <a:extLst>
                    <a:ext uri="{9D8B030D-6E8A-4147-A177-3AD203B41FA5}">
                      <a16:colId xmlns:a16="http://schemas.microsoft.com/office/drawing/2014/main" val="1599778771"/>
                    </a:ext>
                  </a:extLst>
                </a:gridCol>
                <a:gridCol w="1848421">
                  <a:extLst>
                    <a:ext uri="{9D8B030D-6E8A-4147-A177-3AD203B41FA5}">
                      <a16:colId xmlns:a16="http://schemas.microsoft.com/office/drawing/2014/main" val="3134961842"/>
                    </a:ext>
                  </a:extLst>
                </a:gridCol>
                <a:gridCol w="1848421">
                  <a:extLst>
                    <a:ext uri="{9D8B030D-6E8A-4147-A177-3AD203B41FA5}">
                      <a16:colId xmlns:a16="http://schemas.microsoft.com/office/drawing/2014/main" val="2769698609"/>
                    </a:ext>
                  </a:extLst>
                </a:gridCol>
                <a:gridCol w="1848421">
                  <a:extLst>
                    <a:ext uri="{9D8B030D-6E8A-4147-A177-3AD203B41FA5}">
                      <a16:colId xmlns:a16="http://schemas.microsoft.com/office/drawing/2014/main" val="942881426"/>
                    </a:ext>
                  </a:extLst>
                </a:gridCol>
                <a:gridCol w="1848421">
                  <a:extLst>
                    <a:ext uri="{9D8B030D-6E8A-4147-A177-3AD203B41FA5}">
                      <a16:colId xmlns:a16="http://schemas.microsoft.com/office/drawing/2014/main" val="4084508226"/>
                    </a:ext>
                  </a:extLst>
                </a:gridCol>
                <a:gridCol w="1848421">
                  <a:extLst>
                    <a:ext uri="{9D8B030D-6E8A-4147-A177-3AD203B41FA5}">
                      <a16:colId xmlns:a16="http://schemas.microsoft.com/office/drawing/2014/main" val="3536358852"/>
                    </a:ext>
                  </a:extLst>
                </a:gridCol>
                <a:gridCol w="1848421">
                  <a:extLst>
                    <a:ext uri="{9D8B030D-6E8A-4147-A177-3AD203B41FA5}">
                      <a16:colId xmlns:a16="http://schemas.microsoft.com/office/drawing/2014/main" val="983269942"/>
                    </a:ext>
                  </a:extLst>
                </a:gridCol>
              </a:tblGrid>
              <a:tr h="406655">
                <a:tc>
                  <a:txBody>
                    <a:bodyPr/>
                    <a:lstStyle/>
                    <a:p>
                      <a:endParaRPr lang="en-US" dirty="0"/>
                    </a:p>
                  </a:txBody>
                  <a:tcPr/>
                </a:tc>
                <a:tc>
                  <a:txBody>
                    <a:bodyPr/>
                    <a:lstStyle/>
                    <a:p>
                      <a:pPr algn="ctr"/>
                      <a:r>
                        <a:rPr lang="en-US" dirty="0"/>
                        <a:t>2:00</a:t>
                      </a:r>
                    </a:p>
                  </a:txBody>
                  <a:tcPr anchor="ctr"/>
                </a:tc>
                <a:tc>
                  <a:txBody>
                    <a:bodyPr/>
                    <a:lstStyle/>
                    <a:p>
                      <a:pPr algn="ctr"/>
                      <a:r>
                        <a:rPr lang="en-US" dirty="0"/>
                        <a:t>4:00</a:t>
                      </a:r>
                    </a:p>
                  </a:txBody>
                  <a:tcPr anchor="ctr"/>
                </a:tc>
                <a:tc>
                  <a:txBody>
                    <a:bodyPr/>
                    <a:lstStyle/>
                    <a:p>
                      <a:pPr algn="ctr"/>
                      <a:r>
                        <a:rPr lang="en-US" dirty="0"/>
                        <a:t>6:00</a:t>
                      </a:r>
                    </a:p>
                  </a:txBody>
                  <a:tcPr anchor="ctr"/>
                </a:tc>
                <a:tc>
                  <a:txBody>
                    <a:bodyPr/>
                    <a:lstStyle/>
                    <a:p>
                      <a:pPr algn="ctr"/>
                      <a:r>
                        <a:rPr lang="en-US" dirty="0"/>
                        <a:t>8:00</a:t>
                      </a:r>
                    </a:p>
                  </a:txBody>
                  <a:tcPr anchor="ctr"/>
                </a:tc>
                <a:tc>
                  <a:txBody>
                    <a:bodyPr/>
                    <a:lstStyle/>
                    <a:p>
                      <a:pPr algn="ctr"/>
                      <a:r>
                        <a:rPr lang="en-US" dirty="0"/>
                        <a:t>10:00</a:t>
                      </a:r>
                    </a:p>
                  </a:txBody>
                  <a:tcPr anchor="ctr"/>
                </a:tc>
                <a:tc>
                  <a:txBody>
                    <a:bodyPr/>
                    <a:lstStyle/>
                    <a:p>
                      <a:pPr algn="ctr"/>
                      <a:r>
                        <a:rPr lang="en-US" dirty="0"/>
                        <a:t>12:00</a:t>
                      </a:r>
                    </a:p>
                  </a:txBody>
                  <a:tcPr anchor="ctr"/>
                </a:tc>
                <a:extLst>
                  <a:ext uri="{0D108BD9-81ED-4DB2-BD59-A6C34878D82A}">
                    <a16:rowId xmlns:a16="http://schemas.microsoft.com/office/drawing/2014/main" val="2631080475"/>
                  </a:ext>
                </a:extLst>
              </a:tr>
              <a:tr h="2062870">
                <a:tc>
                  <a:txBody>
                    <a:bodyPr/>
                    <a:lstStyle/>
                    <a:p>
                      <a:pPr algn="ctr"/>
                      <a:r>
                        <a:rPr lang="en-US" b="1" dirty="0">
                          <a:solidFill>
                            <a:schemeClr val="tx1"/>
                          </a:solidFill>
                          <a:highlight>
                            <a:srgbClr val="00FFFF"/>
                          </a:highlight>
                        </a:rPr>
                        <a:t>B</a:t>
                      </a:r>
                    </a:p>
                  </a:txBody>
                  <a:tcPr anchor="ct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233016570"/>
                  </a:ext>
                </a:extLst>
              </a:tr>
              <a:tr h="2062870">
                <a:tc>
                  <a:txBody>
                    <a:bodyPr/>
                    <a:lstStyle/>
                    <a:p>
                      <a:pPr algn="ctr"/>
                      <a:r>
                        <a:rPr lang="en-US" b="1" dirty="0">
                          <a:highlight>
                            <a:srgbClr val="FFFF00"/>
                          </a:highlight>
                        </a:rPr>
                        <a:t>Y</a:t>
                      </a:r>
                    </a:p>
                  </a:txBody>
                  <a:tcPr anchor="ct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82857132"/>
                  </a:ext>
                </a:extLst>
              </a:tr>
            </a:tbl>
          </a:graphicData>
        </a:graphic>
      </p:graphicFrame>
      <p:sp>
        <p:nvSpPr>
          <p:cNvPr id="18" name="TextBox 17">
            <a:extLst>
              <a:ext uri="{FF2B5EF4-FFF2-40B4-BE49-F238E27FC236}">
                <a16:creationId xmlns:a16="http://schemas.microsoft.com/office/drawing/2014/main" id="{0D2B5771-10F6-43C8-BA98-853974E9FD1F}"/>
              </a:ext>
            </a:extLst>
          </p:cNvPr>
          <p:cNvSpPr txBox="1"/>
          <p:nvPr/>
        </p:nvSpPr>
        <p:spPr>
          <a:xfrm>
            <a:off x="422078" y="355601"/>
            <a:ext cx="5932009" cy="523220"/>
          </a:xfrm>
          <a:prstGeom prst="rect">
            <a:avLst/>
          </a:prstGeom>
          <a:noFill/>
        </p:spPr>
        <p:txBody>
          <a:bodyPr wrap="none" rtlCol="0">
            <a:spAutoFit/>
          </a:bodyPr>
          <a:lstStyle/>
          <a:p>
            <a:r>
              <a:rPr lang="en-US" sz="2800" dirty="0"/>
              <a:t>RHIC Valve Box Power Leads Map</a:t>
            </a:r>
          </a:p>
        </p:txBody>
      </p:sp>
      <p:grpSp>
        <p:nvGrpSpPr>
          <p:cNvPr id="28" name="Group 27">
            <a:extLst>
              <a:ext uri="{FF2B5EF4-FFF2-40B4-BE49-F238E27FC236}">
                <a16:creationId xmlns:a16="http://schemas.microsoft.com/office/drawing/2014/main" id="{85A6F624-7E18-4136-AE18-CF2F2DB8B88D}"/>
              </a:ext>
            </a:extLst>
          </p:cNvPr>
          <p:cNvGrpSpPr/>
          <p:nvPr/>
        </p:nvGrpSpPr>
        <p:grpSpPr>
          <a:xfrm>
            <a:off x="825899" y="2275251"/>
            <a:ext cx="11045505" cy="4064777"/>
            <a:chOff x="825899" y="2140440"/>
            <a:chExt cx="11045505" cy="4064777"/>
          </a:xfrm>
        </p:grpSpPr>
        <p:pic>
          <p:nvPicPr>
            <p:cNvPr id="4" name="Picture 3">
              <a:extLst>
                <a:ext uri="{FF2B5EF4-FFF2-40B4-BE49-F238E27FC236}">
                  <a16:creationId xmlns:a16="http://schemas.microsoft.com/office/drawing/2014/main" id="{45CB0C39-66B9-47F1-A79C-283ADE9C0870}"/>
                </a:ext>
              </a:extLst>
            </p:cNvPr>
            <p:cNvPicPr>
              <a:picLocks noChangeAspect="1"/>
            </p:cNvPicPr>
            <p:nvPr/>
          </p:nvPicPr>
          <p:blipFill rotWithShape="1">
            <a:blip r:embed="rId2">
              <a:grayscl/>
              <a:extLst>
                <a:ext uri="{BEBA8EAE-BF5A-486C-A8C5-ECC9F3942E4B}">
                  <a14:imgProps xmlns:a14="http://schemas.microsoft.com/office/drawing/2010/main">
                    <a14:imgLayer r:embed="rId3">
                      <a14:imgEffect>
                        <a14:artisticPhotocopy/>
                      </a14:imgEffect>
                    </a14:imgLayer>
                  </a14:imgProps>
                </a:ext>
              </a:extLst>
            </a:blip>
            <a:srcRect t="32862"/>
            <a:stretch/>
          </p:blipFill>
          <p:spPr>
            <a:xfrm>
              <a:off x="860731" y="2754973"/>
              <a:ext cx="1752962" cy="882037"/>
            </a:xfrm>
            <a:prstGeom prst="rect">
              <a:avLst/>
            </a:prstGeom>
          </p:spPr>
        </p:pic>
        <p:pic>
          <p:nvPicPr>
            <p:cNvPr id="5" name="Picture 4">
              <a:extLst>
                <a:ext uri="{FF2B5EF4-FFF2-40B4-BE49-F238E27FC236}">
                  <a16:creationId xmlns:a16="http://schemas.microsoft.com/office/drawing/2014/main" id="{D40B4E11-07A9-4412-96FE-E7710767D65C}"/>
                </a:ext>
              </a:extLst>
            </p:cNvPr>
            <p:cNvPicPr>
              <a:picLocks noChangeAspect="1"/>
            </p:cNvPicPr>
            <p:nvPr/>
          </p:nvPicPr>
          <p:blipFill rotWithShape="1">
            <a:blip r:embed="rId4">
              <a:grayscl/>
              <a:extLst>
                <a:ext uri="{BEBA8EAE-BF5A-486C-A8C5-ECC9F3942E4B}">
                  <a14:imgProps xmlns:a14="http://schemas.microsoft.com/office/drawing/2010/main">
                    <a14:imgLayer r:embed="rId5">
                      <a14:imgEffect>
                        <a14:artisticPhotocopy/>
                      </a14:imgEffect>
                    </a14:imgLayer>
                  </a14:imgProps>
                </a:ext>
              </a:extLst>
            </a:blip>
            <a:srcRect l="1172" t="13137" r="52143" b="10016"/>
            <a:stretch/>
          </p:blipFill>
          <p:spPr>
            <a:xfrm>
              <a:off x="2798913" y="2233018"/>
              <a:ext cx="1372791" cy="946038"/>
            </a:xfrm>
            <a:prstGeom prst="rect">
              <a:avLst/>
            </a:prstGeom>
          </p:spPr>
        </p:pic>
        <p:pic>
          <p:nvPicPr>
            <p:cNvPr id="6" name="Picture 5">
              <a:extLst>
                <a:ext uri="{FF2B5EF4-FFF2-40B4-BE49-F238E27FC236}">
                  <a16:creationId xmlns:a16="http://schemas.microsoft.com/office/drawing/2014/main" id="{34537C10-BBFA-49AC-A189-2E776952A215}"/>
                </a:ext>
              </a:extLst>
            </p:cNvPr>
            <p:cNvPicPr>
              <a:picLocks noChangeAspect="1"/>
            </p:cNvPicPr>
            <p:nvPr/>
          </p:nvPicPr>
          <p:blipFill rotWithShape="1">
            <a:blip r:embed="rId4">
              <a:grayscl/>
              <a:extLst>
                <a:ext uri="{BEBA8EAE-BF5A-486C-A8C5-ECC9F3942E4B}">
                  <a14:imgProps xmlns:a14="http://schemas.microsoft.com/office/drawing/2010/main">
                    <a14:imgLayer r:embed="rId5">
                      <a14:imgEffect>
                        <a14:artisticPhotocopy/>
                      </a14:imgEffect>
                    </a14:imgLayer>
                  </a14:imgProps>
                </a:ext>
              </a:extLst>
            </a:blip>
            <a:srcRect l="50135" t="8810" r="1793" b="12034"/>
            <a:stretch/>
          </p:blipFill>
          <p:spPr>
            <a:xfrm>
              <a:off x="3001857" y="3149307"/>
              <a:ext cx="1403438" cy="967455"/>
            </a:xfrm>
            <a:prstGeom prst="rect">
              <a:avLst/>
            </a:prstGeom>
          </p:spPr>
        </p:pic>
        <p:sp>
          <p:nvSpPr>
            <p:cNvPr id="7" name="TextBox 6">
              <a:extLst>
                <a:ext uri="{FF2B5EF4-FFF2-40B4-BE49-F238E27FC236}">
                  <a16:creationId xmlns:a16="http://schemas.microsoft.com/office/drawing/2014/main" id="{4A0D2A5E-03BA-40E5-9067-05F0733C3FE3}"/>
                </a:ext>
              </a:extLst>
            </p:cNvPr>
            <p:cNvSpPr txBox="1"/>
            <p:nvPr/>
          </p:nvSpPr>
          <p:spPr>
            <a:xfrm>
              <a:off x="1167003" y="2456200"/>
              <a:ext cx="279244" cy="261610"/>
            </a:xfrm>
            <a:prstGeom prst="rect">
              <a:avLst/>
            </a:prstGeom>
            <a:noFill/>
          </p:spPr>
          <p:txBody>
            <a:bodyPr wrap="none" rtlCol="0">
              <a:spAutoFit/>
            </a:bodyPr>
            <a:lstStyle/>
            <a:p>
              <a:r>
                <a:rPr lang="en-US" sz="1050" dirty="0"/>
                <a:t>A</a:t>
              </a:r>
            </a:p>
          </p:txBody>
        </p:sp>
        <p:sp>
          <p:nvSpPr>
            <p:cNvPr id="8" name="TextBox 7">
              <a:extLst>
                <a:ext uri="{FF2B5EF4-FFF2-40B4-BE49-F238E27FC236}">
                  <a16:creationId xmlns:a16="http://schemas.microsoft.com/office/drawing/2014/main" id="{BA891460-ED5A-4181-B867-3557EC89227D}"/>
                </a:ext>
              </a:extLst>
            </p:cNvPr>
            <p:cNvSpPr txBox="1"/>
            <p:nvPr/>
          </p:nvSpPr>
          <p:spPr>
            <a:xfrm>
              <a:off x="3001857" y="2200969"/>
              <a:ext cx="279244" cy="261610"/>
            </a:xfrm>
            <a:prstGeom prst="rect">
              <a:avLst/>
            </a:prstGeom>
            <a:noFill/>
          </p:spPr>
          <p:txBody>
            <a:bodyPr wrap="none" rtlCol="0">
              <a:spAutoFit/>
            </a:bodyPr>
            <a:lstStyle/>
            <a:p>
              <a:r>
                <a:rPr lang="en-US" sz="1050" dirty="0"/>
                <a:t>A</a:t>
              </a:r>
            </a:p>
          </p:txBody>
        </p:sp>
        <p:sp>
          <p:nvSpPr>
            <p:cNvPr id="9" name="TextBox 8">
              <a:extLst>
                <a:ext uri="{FF2B5EF4-FFF2-40B4-BE49-F238E27FC236}">
                  <a16:creationId xmlns:a16="http://schemas.microsoft.com/office/drawing/2014/main" id="{AD34AB21-92BF-4067-B9E2-CD260DCEADBB}"/>
                </a:ext>
              </a:extLst>
            </p:cNvPr>
            <p:cNvSpPr txBox="1"/>
            <p:nvPr/>
          </p:nvSpPr>
          <p:spPr>
            <a:xfrm>
              <a:off x="2973969" y="3054116"/>
              <a:ext cx="279244" cy="261610"/>
            </a:xfrm>
            <a:prstGeom prst="rect">
              <a:avLst/>
            </a:prstGeom>
            <a:noFill/>
          </p:spPr>
          <p:txBody>
            <a:bodyPr wrap="none" rtlCol="0">
              <a:spAutoFit/>
            </a:bodyPr>
            <a:lstStyle/>
            <a:p>
              <a:r>
                <a:rPr lang="en-US" sz="1050" dirty="0"/>
                <a:t>B</a:t>
              </a:r>
            </a:p>
          </p:txBody>
        </p:sp>
        <p:pic>
          <p:nvPicPr>
            <p:cNvPr id="10" name="Picture 9">
              <a:extLst>
                <a:ext uri="{FF2B5EF4-FFF2-40B4-BE49-F238E27FC236}">
                  <a16:creationId xmlns:a16="http://schemas.microsoft.com/office/drawing/2014/main" id="{637EB510-34AD-4EC4-A152-0ADF84834609}"/>
                </a:ext>
              </a:extLst>
            </p:cNvPr>
            <p:cNvPicPr>
              <a:picLocks noChangeAspect="1"/>
            </p:cNvPicPr>
            <p:nvPr/>
          </p:nvPicPr>
          <p:blipFill rotWithShape="1">
            <a:blip r:embed="rId6">
              <a:grayscl/>
              <a:extLst>
                <a:ext uri="{BEBA8EAE-BF5A-486C-A8C5-ECC9F3942E4B}">
                  <a14:imgProps xmlns:a14="http://schemas.microsoft.com/office/drawing/2010/main">
                    <a14:imgLayer r:embed="rId7">
                      <a14:imgEffect>
                        <a14:artisticPhotocopy/>
                      </a14:imgEffect>
                    </a14:imgLayer>
                  </a14:imgProps>
                </a:ext>
              </a:extLst>
            </a:blip>
            <a:srcRect l="2778" r="22816"/>
            <a:stretch/>
          </p:blipFill>
          <p:spPr>
            <a:xfrm>
              <a:off x="4568986" y="2664710"/>
              <a:ext cx="1726924" cy="1046845"/>
            </a:xfrm>
            <a:prstGeom prst="rect">
              <a:avLst/>
            </a:prstGeom>
          </p:spPr>
        </p:pic>
        <p:sp>
          <p:nvSpPr>
            <p:cNvPr id="11" name="TextBox 10">
              <a:extLst>
                <a:ext uri="{FF2B5EF4-FFF2-40B4-BE49-F238E27FC236}">
                  <a16:creationId xmlns:a16="http://schemas.microsoft.com/office/drawing/2014/main" id="{3DE27A93-0524-44BF-9F5D-76057AE0D76A}"/>
                </a:ext>
              </a:extLst>
            </p:cNvPr>
            <p:cNvSpPr txBox="1"/>
            <p:nvPr/>
          </p:nvSpPr>
          <p:spPr>
            <a:xfrm>
              <a:off x="4784704" y="2493363"/>
              <a:ext cx="279244" cy="261610"/>
            </a:xfrm>
            <a:prstGeom prst="rect">
              <a:avLst/>
            </a:prstGeom>
            <a:noFill/>
          </p:spPr>
          <p:txBody>
            <a:bodyPr wrap="none" rtlCol="0">
              <a:spAutoFit/>
            </a:bodyPr>
            <a:lstStyle/>
            <a:p>
              <a:r>
                <a:rPr lang="en-US" sz="1050" dirty="0"/>
                <a:t>A</a:t>
              </a:r>
            </a:p>
          </p:txBody>
        </p:sp>
        <p:pic>
          <p:nvPicPr>
            <p:cNvPr id="12" name="Picture 11">
              <a:extLst>
                <a:ext uri="{FF2B5EF4-FFF2-40B4-BE49-F238E27FC236}">
                  <a16:creationId xmlns:a16="http://schemas.microsoft.com/office/drawing/2014/main" id="{389C1539-DD4D-4261-A76E-38F53E2A4ABF}"/>
                </a:ext>
              </a:extLst>
            </p:cNvPr>
            <p:cNvPicPr>
              <a:picLocks noChangeAspect="1"/>
            </p:cNvPicPr>
            <p:nvPr/>
          </p:nvPicPr>
          <p:blipFill rotWithShape="1">
            <a:blip r:embed="rId8">
              <a:grayscl/>
              <a:extLst>
                <a:ext uri="{BEBA8EAE-BF5A-486C-A8C5-ECC9F3942E4B}">
                  <a14:imgProps xmlns:a14="http://schemas.microsoft.com/office/drawing/2010/main">
                    <a14:imgLayer r:embed="rId9">
                      <a14:imgEffect>
                        <a14:artisticPhotocopy/>
                      </a14:imgEffect>
                    </a14:imgLayer>
                  </a14:imgProps>
                </a:ext>
              </a:extLst>
            </a:blip>
            <a:srcRect l="4307" r="9686"/>
            <a:stretch/>
          </p:blipFill>
          <p:spPr>
            <a:xfrm>
              <a:off x="6377187" y="2615718"/>
              <a:ext cx="1767392" cy="1148937"/>
            </a:xfrm>
            <a:prstGeom prst="rect">
              <a:avLst/>
            </a:prstGeom>
          </p:spPr>
        </p:pic>
        <p:pic>
          <p:nvPicPr>
            <p:cNvPr id="13" name="Picture 12">
              <a:extLst>
                <a:ext uri="{FF2B5EF4-FFF2-40B4-BE49-F238E27FC236}">
                  <a16:creationId xmlns:a16="http://schemas.microsoft.com/office/drawing/2014/main" id="{D95DF9A8-27E2-4076-A2FD-C56AA033718B}"/>
                </a:ext>
              </a:extLst>
            </p:cNvPr>
            <p:cNvPicPr>
              <a:picLocks noChangeAspect="1"/>
            </p:cNvPicPr>
            <p:nvPr/>
          </p:nvPicPr>
          <p:blipFill rotWithShape="1">
            <a:blip r:embed="rId10">
              <a:grayscl/>
              <a:extLst>
                <a:ext uri="{BEBA8EAE-BF5A-486C-A8C5-ECC9F3942E4B}">
                  <a14:imgProps xmlns:a14="http://schemas.microsoft.com/office/drawing/2010/main">
                    <a14:imgLayer r:embed="rId11">
                      <a14:imgEffect>
                        <a14:artisticPhotocopy/>
                      </a14:imgEffect>
                    </a14:imgLayer>
                  </a14:imgProps>
                </a:ext>
              </a:extLst>
            </a:blip>
            <a:srcRect l="1742" t="7074" r="54308" b="15058"/>
            <a:stretch/>
          </p:blipFill>
          <p:spPr>
            <a:xfrm>
              <a:off x="8319661" y="2140440"/>
              <a:ext cx="1460102" cy="967455"/>
            </a:xfrm>
            <a:prstGeom prst="rect">
              <a:avLst/>
            </a:prstGeom>
          </p:spPr>
        </p:pic>
        <p:pic>
          <p:nvPicPr>
            <p:cNvPr id="14" name="Picture 13">
              <a:extLst>
                <a:ext uri="{FF2B5EF4-FFF2-40B4-BE49-F238E27FC236}">
                  <a16:creationId xmlns:a16="http://schemas.microsoft.com/office/drawing/2014/main" id="{0BE52925-F493-408F-9257-5C0F76E343C8}"/>
                </a:ext>
              </a:extLst>
            </p:cNvPr>
            <p:cNvPicPr>
              <a:picLocks noChangeAspect="1"/>
            </p:cNvPicPr>
            <p:nvPr/>
          </p:nvPicPr>
          <p:blipFill rotWithShape="1">
            <a:blip r:embed="rId10">
              <a:grayscl/>
              <a:extLst>
                <a:ext uri="{BEBA8EAE-BF5A-486C-A8C5-ECC9F3942E4B}">
                  <a14:imgProps xmlns:a14="http://schemas.microsoft.com/office/drawing/2010/main">
                    <a14:imgLayer r:embed="rId11">
                      <a14:imgEffect>
                        <a14:artisticPhotocopy/>
                      </a14:imgEffect>
                    </a14:imgLayer>
                  </a14:imgProps>
                </a:ext>
              </a:extLst>
            </a:blip>
            <a:srcRect l="49277" t="7404" r="8506" b="15058"/>
            <a:stretch/>
          </p:blipFill>
          <p:spPr>
            <a:xfrm>
              <a:off x="8578878" y="3137236"/>
              <a:ext cx="1373562" cy="943452"/>
            </a:xfrm>
            <a:prstGeom prst="rect">
              <a:avLst/>
            </a:prstGeom>
          </p:spPr>
        </p:pic>
        <p:sp>
          <p:nvSpPr>
            <p:cNvPr id="15" name="TextBox 14">
              <a:extLst>
                <a:ext uri="{FF2B5EF4-FFF2-40B4-BE49-F238E27FC236}">
                  <a16:creationId xmlns:a16="http://schemas.microsoft.com/office/drawing/2014/main" id="{0E42AB3A-901D-4C81-B7F9-CEC648B0F72A}"/>
                </a:ext>
              </a:extLst>
            </p:cNvPr>
            <p:cNvSpPr txBox="1"/>
            <p:nvPr/>
          </p:nvSpPr>
          <p:spPr>
            <a:xfrm>
              <a:off x="8511150" y="2201863"/>
              <a:ext cx="279244" cy="261610"/>
            </a:xfrm>
            <a:prstGeom prst="rect">
              <a:avLst/>
            </a:prstGeom>
            <a:noFill/>
          </p:spPr>
          <p:txBody>
            <a:bodyPr wrap="none" rtlCol="0">
              <a:spAutoFit/>
            </a:bodyPr>
            <a:lstStyle/>
            <a:p>
              <a:r>
                <a:rPr lang="en-US" sz="1050" dirty="0"/>
                <a:t>A</a:t>
              </a:r>
            </a:p>
          </p:txBody>
        </p:sp>
        <p:sp>
          <p:nvSpPr>
            <p:cNvPr id="16" name="TextBox 15">
              <a:extLst>
                <a:ext uri="{FF2B5EF4-FFF2-40B4-BE49-F238E27FC236}">
                  <a16:creationId xmlns:a16="http://schemas.microsoft.com/office/drawing/2014/main" id="{1ED1ABD0-4682-4085-895C-77D4080EDA7A}"/>
                </a:ext>
              </a:extLst>
            </p:cNvPr>
            <p:cNvSpPr txBox="1"/>
            <p:nvPr/>
          </p:nvSpPr>
          <p:spPr>
            <a:xfrm>
              <a:off x="8483262" y="3055010"/>
              <a:ext cx="279244" cy="261610"/>
            </a:xfrm>
            <a:prstGeom prst="rect">
              <a:avLst/>
            </a:prstGeom>
            <a:noFill/>
          </p:spPr>
          <p:txBody>
            <a:bodyPr wrap="none" rtlCol="0">
              <a:spAutoFit/>
            </a:bodyPr>
            <a:lstStyle/>
            <a:p>
              <a:r>
                <a:rPr lang="en-US" sz="1050" dirty="0"/>
                <a:t>B</a:t>
              </a:r>
            </a:p>
          </p:txBody>
        </p:sp>
        <p:sp>
          <p:nvSpPr>
            <p:cNvPr id="17" name="TextBox 16">
              <a:extLst>
                <a:ext uri="{FF2B5EF4-FFF2-40B4-BE49-F238E27FC236}">
                  <a16:creationId xmlns:a16="http://schemas.microsoft.com/office/drawing/2014/main" id="{6CD2A610-2FC0-4416-A08A-0C2B46431897}"/>
                </a:ext>
              </a:extLst>
            </p:cNvPr>
            <p:cNvSpPr txBox="1"/>
            <p:nvPr/>
          </p:nvSpPr>
          <p:spPr>
            <a:xfrm>
              <a:off x="6629666" y="2535570"/>
              <a:ext cx="279244" cy="261610"/>
            </a:xfrm>
            <a:prstGeom prst="rect">
              <a:avLst/>
            </a:prstGeom>
            <a:noFill/>
          </p:spPr>
          <p:txBody>
            <a:bodyPr wrap="none" rtlCol="0">
              <a:spAutoFit/>
            </a:bodyPr>
            <a:lstStyle/>
            <a:p>
              <a:r>
                <a:rPr lang="en-US" sz="1050" dirty="0"/>
                <a:t>A</a:t>
              </a:r>
            </a:p>
          </p:txBody>
        </p:sp>
        <p:pic>
          <p:nvPicPr>
            <p:cNvPr id="19" name="Picture 18">
              <a:extLst>
                <a:ext uri="{FF2B5EF4-FFF2-40B4-BE49-F238E27FC236}">
                  <a16:creationId xmlns:a16="http://schemas.microsoft.com/office/drawing/2014/main" id="{68C06CBE-00AC-489F-937C-50620A64F83B}"/>
                </a:ext>
              </a:extLst>
            </p:cNvPr>
            <p:cNvPicPr>
              <a:picLocks noChangeAspect="1"/>
            </p:cNvPicPr>
            <p:nvPr/>
          </p:nvPicPr>
          <p:blipFill rotWithShape="1">
            <a:blip r:embed="rId12">
              <a:extLst>
                <a:ext uri="{BEBA8EAE-BF5A-486C-A8C5-ECC9F3942E4B}">
                  <a14:imgProps xmlns:a14="http://schemas.microsoft.com/office/drawing/2010/main">
                    <a14:imgLayer r:embed="rId13">
                      <a14:imgEffect>
                        <a14:artisticPhotocopy/>
                      </a14:imgEffect>
                    </a14:imgLayer>
                  </a14:imgProps>
                </a:ext>
              </a:extLst>
            </a:blip>
            <a:srcRect l="2732" r="1"/>
            <a:stretch/>
          </p:blipFill>
          <p:spPr>
            <a:xfrm>
              <a:off x="10074143" y="2717810"/>
              <a:ext cx="1797261" cy="993745"/>
            </a:xfrm>
            <a:prstGeom prst="rect">
              <a:avLst/>
            </a:prstGeom>
          </p:spPr>
        </p:pic>
        <p:pic>
          <p:nvPicPr>
            <p:cNvPr id="20" name="Picture 19">
              <a:extLst>
                <a:ext uri="{FF2B5EF4-FFF2-40B4-BE49-F238E27FC236}">
                  <a16:creationId xmlns:a16="http://schemas.microsoft.com/office/drawing/2014/main" id="{2BE4CACD-915E-42F1-A369-716959221544}"/>
                </a:ext>
              </a:extLst>
            </p:cNvPr>
            <p:cNvPicPr>
              <a:picLocks noChangeAspect="1"/>
            </p:cNvPicPr>
            <p:nvPr/>
          </p:nvPicPr>
          <p:blipFill rotWithShape="1">
            <a:blip r:embed="rId14">
              <a:extLst>
                <a:ext uri="{BEBA8EAE-BF5A-486C-A8C5-ECC9F3942E4B}">
                  <a14:imgProps xmlns:a14="http://schemas.microsoft.com/office/drawing/2010/main">
                    <a14:imgLayer r:embed="rId15">
                      <a14:imgEffect>
                        <a14:artisticPhotocopy/>
                      </a14:imgEffect>
                    </a14:imgLayer>
                  </a14:imgProps>
                </a:ext>
              </a:extLst>
            </a:blip>
            <a:srcRect r="3944"/>
            <a:stretch/>
          </p:blipFill>
          <p:spPr>
            <a:xfrm>
              <a:off x="825899" y="4639353"/>
              <a:ext cx="1793476" cy="1003961"/>
            </a:xfrm>
            <a:prstGeom prst="rect">
              <a:avLst/>
            </a:prstGeom>
          </p:spPr>
        </p:pic>
        <p:pic>
          <p:nvPicPr>
            <p:cNvPr id="21" name="Picture 20">
              <a:extLst>
                <a:ext uri="{FF2B5EF4-FFF2-40B4-BE49-F238E27FC236}">
                  <a16:creationId xmlns:a16="http://schemas.microsoft.com/office/drawing/2014/main" id="{0FAC9FE5-EE74-4A4B-8490-F23E0CA5B127}"/>
                </a:ext>
              </a:extLst>
            </p:cNvPr>
            <p:cNvPicPr>
              <a:picLocks noChangeAspect="1"/>
            </p:cNvPicPr>
            <p:nvPr/>
          </p:nvPicPr>
          <p:blipFill rotWithShape="1">
            <a:blip r:embed="rId16">
              <a:extLst>
                <a:ext uri="{BEBA8EAE-BF5A-486C-A8C5-ECC9F3942E4B}">
                  <a14:imgProps xmlns:a14="http://schemas.microsoft.com/office/drawing/2010/main">
                    <a14:imgLayer r:embed="rId17">
                      <a14:imgEffect>
                        <a14:artisticPhotocopy/>
                      </a14:imgEffect>
                    </a14:imgLayer>
                  </a14:imgProps>
                </a:ext>
              </a:extLst>
            </a:blip>
            <a:srcRect l="2746"/>
            <a:stretch/>
          </p:blipFill>
          <p:spPr>
            <a:xfrm>
              <a:off x="2716225" y="4550299"/>
              <a:ext cx="1793476" cy="947323"/>
            </a:xfrm>
            <a:prstGeom prst="rect">
              <a:avLst/>
            </a:prstGeom>
          </p:spPr>
        </p:pic>
        <p:pic>
          <p:nvPicPr>
            <p:cNvPr id="22" name="Picture 21">
              <a:extLst>
                <a:ext uri="{FF2B5EF4-FFF2-40B4-BE49-F238E27FC236}">
                  <a16:creationId xmlns:a16="http://schemas.microsoft.com/office/drawing/2014/main" id="{01F7B2A8-BA1E-4B58-91C2-E09A3A69B821}"/>
                </a:ext>
              </a:extLst>
            </p:cNvPr>
            <p:cNvPicPr>
              <a:picLocks noChangeAspect="1"/>
            </p:cNvPicPr>
            <p:nvPr/>
          </p:nvPicPr>
          <p:blipFill>
            <a:blip r:embed="rId18">
              <a:extLst>
                <a:ext uri="{BEBA8EAE-BF5A-486C-A8C5-ECC9F3942E4B}">
                  <a14:imgProps xmlns:a14="http://schemas.microsoft.com/office/drawing/2010/main">
                    <a14:imgLayer r:embed="rId19">
                      <a14:imgEffect>
                        <a14:artisticPhotocopy/>
                      </a14:imgEffect>
                    </a14:imgLayer>
                  </a14:imgProps>
                </a:ext>
              </a:extLst>
            </a:blip>
            <a:stretch>
              <a:fillRect/>
            </a:stretch>
          </p:blipFill>
          <p:spPr>
            <a:xfrm>
              <a:off x="4538408" y="4552948"/>
              <a:ext cx="1793475" cy="981273"/>
            </a:xfrm>
            <a:prstGeom prst="rect">
              <a:avLst/>
            </a:prstGeom>
          </p:spPr>
        </p:pic>
        <p:pic>
          <p:nvPicPr>
            <p:cNvPr id="23" name="Picture 22">
              <a:extLst>
                <a:ext uri="{FF2B5EF4-FFF2-40B4-BE49-F238E27FC236}">
                  <a16:creationId xmlns:a16="http://schemas.microsoft.com/office/drawing/2014/main" id="{12B34665-CC89-4082-8344-2C00C5530C37}"/>
                </a:ext>
              </a:extLst>
            </p:cNvPr>
            <p:cNvPicPr>
              <a:picLocks noChangeAspect="1"/>
            </p:cNvPicPr>
            <p:nvPr/>
          </p:nvPicPr>
          <p:blipFill>
            <a:blip r:embed="rId20">
              <a:extLst>
                <a:ext uri="{BEBA8EAE-BF5A-486C-A8C5-ECC9F3942E4B}">
                  <a14:imgProps xmlns:a14="http://schemas.microsoft.com/office/drawing/2010/main">
                    <a14:imgLayer r:embed="rId21">
                      <a14:imgEffect>
                        <a14:artisticPhotocopy/>
                      </a14:imgEffect>
                    </a14:imgLayer>
                  </a14:imgProps>
                </a:ext>
              </a:extLst>
            </a:blip>
            <a:stretch>
              <a:fillRect/>
            </a:stretch>
          </p:blipFill>
          <p:spPr>
            <a:xfrm>
              <a:off x="6390633" y="4527702"/>
              <a:ext cx="1793475" cy="998495"/>
            </a:xfrm>
            <a:prstGeom prst="rect">
              <a:avLst/>
            </a:prstGeom>
          </p:spPr>
        </p:pic>
        <p:pic>
          <p:nvPicPr>
            <p:cNvPr id="24" name="Picture 23">
              <a:extLst>
                <a:ext uri="{FF2B5EF4-FFF2-40B4-BE49-F238E27FC236}">
                  <a16:creationId xmlns:a16="http://schemas.microsoft.com/office/drawing/2014/main" id="{070C0D49-3119-449F-B1CB-63EBD852C510}"/>
                </a:ext>
              </a:extLst>
            </p:cNvPr>
            <p:cNvPicPr>
              <a:picLocks noChangeAspect="1"/>
            </p:cNvPicPr>
            <p:nvPr/>
          </p:nvPicPr>
          <p:blipFill rotWithShape="1">
            <a:blip r:embed="rId22">
              <a:extLst>
                <a:ext uri="{BEBA8EAE-BF5A-486C-A8C5-ECC9F3942E4B}">
                  <a14:imgProps xmlns:a14="http://schemas.microsoft.com/office/drawing/2010/main">
                    <a14:imgLayer r:embed="rId23">
                      <a14:imgEffect>
                        <a14:artisticPhotocopy/>
                      </a14:imgEffect>
                    </a14:imgLayer>
                  </a14:imgProps>
                </a:ext>
              </a:extLst>
            </a:blip>
            <a:srcRect l="53279" t="12071"/>
            <a:stretch/>
          </p:blipFill>
          <p:spPr>
            <a:xfrm>
              <a:off x="8309642" y="5193758"/>
              <a:ext cx="1453189" cy="1011459"/>
            </a:xfrm>
            <a:prstGeom prst="rect">
              <a:avLst/>
            </a:prstGeom>
          </p:spPr>
        </p:pic>
        <p:pic>
          <p:nvPicPr>
            <p:cNvPr id="25" name="Picture 24">
              <a:extLst>
                <a:ext uri="{FF2B5EF4-FFF2-40B4-BE49-F238E27FC236}">
                  <a16:creationId xmlns:a16="http://schemas.microsoft.com/office/drawing/2014/main" id="{7337628D-BC87-4A63-8623-89D1367A8ED4}"/>
                </a:ext>
              </a:extLst>
            </p:cNvPr>
            <p:cNvPicPr>
              <a:picLocks noChangeAspect="1"/>
            </p:cNvPicPr>
            <p:nvPr/>
          </p:nvPicPr>
          <p:blipFill rotWithShape="1">
            <a:blip r:embed="rId22">
              <a:extLst>
                <a:ext uri="{BEBA8EAE-BF5A-486C-A8C5-ECC9F3942E4B}">
                  <a14:imgProps xmlns:a14="http://schemas.microsoft.com/office/drawing/2010/main">
                    <a14:imgLayer r:embed="rId23">
                      <a14:imgEffect>
                        <a14:artisticPhotocopy/>
                      </a14:imgEffect>
                    </a14:imgLayer>
                  </a14:imgProps>
                </a:ext>
              </a:extLst>
            </a:blip>
            <a:srcRect l="1515" t="12071" r="50977"/>
            <a:stretch/>
          </p:blipFill>
          <p:spPr>
            <a:xfrm>
              <a:off x="8511150" y="4225539"/>
              <a:ext cx="1453189" cy="994692"/>
            </a:xfrm>
            <a:prstGeom prst="rect">
              <a:avLst/>
            </a:prstGeom>
          </p:spPr>
        </p:pic>
        <p:pic>
          <p:nvPicPr>
            <p:cNvPr id="26" name="Picture 25">
              <a:extLst>
                <a:ext uri="{FF2B5EF4-FFF2-40B4-BE49-F238E27FC236}">
                  <a16:creationId xmlns:a16="http://schemas.microsoft.com/office/drawing/2014/main" id="{DBCB1A18-D593-4827-A22E-FBD5F19FA186}"/>
                </a:ext>
              </a:extLst>
            </p:cNvPr>
            <p:cNvPicPr>
              <a:picLocks noChangeAspect="1"/>
            </p:cNvPicPr>
            <p:nvPr/>
          </p:nvPicPr>
          <p:blipFill>
            <a:blip r:embed="rId24">
              <a:extLst>
                <a:ext uri="{BEBA8EAE-BF5A-486C-A8C5-ECC9F3942E4B}">
                  <a14:imgProps xmlns:a14="http://schemas.microsoft.com/office/drawing/2010/main">
                    <a14:imgLayer r:embed="rId25">
                      <a14:imgEffect>
                        <a14:artisticPhotocopy/>
                      </a14:imgEffect>
                    </a14:imgLayer>
                  </a14:imgProps>
                </a:ext>
              </a:extLst>
            </a:blip>
            <a:stretch>
              <a:fillRect/>
            </a:stretch>
          </p:blipFill>
          <p:spPr>
            <a:xfrm>
              <a:off x="10104405" y="4580042"/>
              <a:ext cx="1766999" cy="954179"/>
            </a:xfrm>
            <a:prstGeom prst="rect">
              <a:avLst/>
            </a:prstGeom>
          </p:spPr>
        </p:pic>
      </p:grpSp>
      <p:sp>
        <p:nvSpPr>
          <p:cNvPr id="29" name="Diamond 28">
            <a:extLst>
              <a:ext uri="{FF2B5EF4-FFF2-40B4-BE49-F238E27FC236}">
                <a16:creationId xmlns:a16="http://schemas.microsoft.com/office/drawing/2014/main" id="{96D41AD6-A58D-4A7D-B26F-178414C03930}"/>
              </a:ext>
            </a:extLst>
          </p:cNvPr>
          <p:cNvSpPr/>
          <p:nvPr/>
        </p:nvSpPr>
        <p:spPr>
          <a:xfrm>
            <a:off x="504653" y="1245730"/>
            <a:ext cx="314325" cy="314325"/>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600" dirty="0">
                <a:solidFill>
                  <a:schemeClr val="tx1"/>
                </a:solidFill>
              </a:rPr>
              <a:t>TBX</a:t>
            </a:r>
          </a:p>
        </p:txBody>
      </p:sp>
      <p:sp>
        <p:nvSpPr>
          <p:cNvPr id="30" name="TextBox 29">
            <a:extLst>
              <a:ext uri="{FF2B5EF4-FFF2-40B4-BE49-F238E27FC236}">
                <a16:creationId xmlns:a16="http://schemas.microsoft.com/office/drawing/2014/main" id="{C249BFEA-E9D7-485D-8F30-718E0234A49B}"/>
              </a:ext>
            </a:extLst>
          </p:cNvPr>
          <p:cNvSpPr txBox="1"/>
          <p:nvPr/>
        </p:nvSpPr>
        <p:spPr>
          <a:xfrm>
            <a:off x="799948" y="1218226"/>
            <a:ext cx="1845377" cy="369332"/>
          </a:xfrm>
          <a:prstGeom prst="rect">
            <a:avLst/>
          </a:prstGeom>
          <a:noFill/>
        </p:spPr>
        <p:txBody>
          <a:bodyPr wrap="none" rtlCol="0">
            <a:spAutoFit/>
          </a:bodyPr>
          <a:lstStyle/>
          <a:p>
            <a:r>
              <a:rPr lang="en-US" dirty="0"/>
              <a:t>= 12 x 150 amp</a:t>
            </a:r>
          </a:p>
        </p:txBody>
      </p:sp>
      <p:sp>
        <p:nvSpPr>
          <p:cNvPr id="31" name="Oval 30">
            <a:extLst>
              <a:ext uri="{FF2B5EF4-FFF2-40B4-BE49-F238E27FC236}">
                <a16:creationId xmlns:a16="http://schemas.microsoft.com/office/drawing/2014/main" id="{CFA63162-7181-43F9-8908-349648959956}"/>
              </a:ext>
            </a:extLst>
          </p:cNvPr>
          <p:cNvSpPr/>
          <p:nvPr/>
        </p:nvSpPr>
        <p:spPr>
          <a:xfrm>
            <a:off x="2752499" y="1248053"/>
            <a:ext cx="300042" cy="30004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600" dirty="0">
                <a:solidFill>
                  <a:schemeClr val="tx1"/>
                </a:solidFill>
              </a:rPr>
              <a:t>12D0</a:t>
            </a:r>
          </a:p>
        </p:txBody>
      </p:sp>
      <p:sp>
        <p:nvSpPr>
          <p:cNvPr id="32" name="TextBox 31">
            <a:extLst>
              <a:ext uri="{FF2B5EF4-FFF2-40B4-BE49-F238E27FC236}">
                <a16:creationId xmlns:a16="http://schemas.microsoft.com/office/drawing/2014/main" id="{FDAFE5EA-4EA5-49F9-9E5E-6CA796457B80}"/>
              </a:ext>
            </a:extLst>
          </p:cNvPr>
          <p:cNvSpPr txBox="1"/>
          <p:nvPr/>
        </p:nvSpPr>
        <p:spPr>
          <a:xfrm>
            <a:off x="3052541" y="1205617"/>
            <a:ext cx="1306768" cy="369332"/>
          </a:xfrm>
          <a:prstGeom prst="rect">
            <a:avLst/>
          </a:prstGeom>
          <a:noFill/>
        </p:spPr>
        <p:txBody>
          <a:bodyPr wrap="none" rtlCol="0">
            <a:spAutoFit/>
          </a:bodyPr>
          <a:lstStyle/>
          <a:p>
            <a:r>
              <a:rPr lang="en-US" dirty="0"/>
              <a:t>= XXXXXX</a:t>
            </a:r>
          </a:p>
        </p:txBody>
      </p:sp>
      <p:sp>
        <p:nvSpPr>
          <p:cNvPr id="33" name="Rectangle 32">
            <a:extLst>
              <a:ext uri="{FF2B5EF4-FFF2-40B4-BE49-F238E27FC236}">
                <a16:creationId xmlns:a16="http://schemas.microsoft.com/office/drawing/2014/main" id="{817B8985-23E0-447B-8D0D-01C3A4A2DFD4}"/>
              </a:ext>
            </a:extLst>
          </p:cNvPr>
          <p:cNvSpPr/>
          <p:nvPr/>
        </p:nvSpPr>
        <p:spPr>
          <a:xfrm>
            <a:off x="4592697" y="1260013"/>
            <a:ext cx="384014" cy="3000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sz="600" dirty="0">
                <a:solidFill>
                  <a:schemeClr val="tx1"/>
                </a:solidFill>
              </a:rPr>
              <a:t>XXXX</a:t>
            </a:r>
          </a:p>
          <a:p>
            <a:pPr algn="ctr"/>
            <a:r>
              <a:rPr lang="en-US" sz="600" dirty="0">
                <a:solidFill>
                  <a:schemeClr val="tx1"/>
                </a:solidFill>
              </a:rPr>
              <a:t>XXXXX</a:t>
            </a:r>
          </a:p>
        </p:txBody>
      </p:sp>
      <p:sp>
        <p:nvSpPr>
          <p:cNvPr id="34" name="TextBox 33">
            <a:extLst>
              <a:ext uri="{FF2B5EF4-FFF2-40B4-BE49-F238E27FC236}">
                <a16:creationId xmlns:a16="http://schemas.microsoft.com/office/drawing/2014/main" id="{C69D3199-AB06-4044-956C-FD2591A924BA}"/>
              </a:ext>
            </a:extLst>
          </p:cNvPr>
          <p:cNvSpPr txBox="1"/>
          <p:nvPr/>
        </p:nvSpPr>
        <p:spPr>
          <a:xfrm>
            <a:off x="5025115" y="1234497"/>
            <a:ext cx="1306768" cy="369332"/>
          </a:xfrm>
          <a:prstGeom prst="rect">
            <a:avLst/>
          </a:prstGeom>
          <a:noFill/>
        </p:spPr>
        <p:txBody>
          <a:bodyPr wrap="none" rtlCol="0">
            <a:spAutoFit/>
          </a:bodyPr>
          <a:lstStyle/>
          <a:p>
            <a:r>
              <a:rPr lang="en-US" dirty="0"/>
              <a:t>= XXXXXX</a:t>
            </a:r>
          </a:p>
        </p:txBody>
      </p:sp>
    </p:spTree>
    <p:extLst>
      <p:ext uri="{BB962C8B-B14F-4D97-AF65-F5344CB8AC3E}">
        <p14:creationId xmlns:p14="http://schemas.microsoft.com/office/powerpoint/2010/main" val="724808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2</a:t>
            </a:fld>
            <a:endParaRPr lang="en-US" sz="1000" dirty="0"/>
          </a:p>
        </p:txBody>
      </p:sp>
      <p:sp>
        <p:nvSpPr>
          <p:cNvPr id="6" name="TextBox 5">
            <a:extLst>
              <a:ext uri="{FF2B5EF4-FFF2-40B4-BE49-F238E27FC236}">
                <a16:creationId xmlns:a16="http://schemas.microsoft.com/office/drawing/2014/main" id="{E28CF3C0-37E4-4897-B838-CC5D593A6B7A}"/>
              </a:ext>
            </a:extLst>
          </p:cNvPr>
          <p:cNvSpPr txBox="1"/>
          <p:nvPr/>
        </p:nvSpPr>
        <p:spPr>
          <a:xfrm>
            <a:off x="741724" y="382390"/>
            <a:ext cx="8199681" cy="584775"/>
          </a:xfrm>
          <a:prstGeom prst="rect">
            <a:avLst/>
          </a:prstGeom>
          <a:noFill/>
        </p:spPr>
        <p:txBody>
          <a:bodyPr wrap="none" rtlCol="0">
            <a:spAutoFit/>
          </a:bodyPr>
          <a:lstStyle/>
          <a:p>
            <a:r>
              <a:rPr lang="en-US" sz="3200" dirty="0"/>
              <a:t>Incident and initial entry by emergency team</a:t>
            </a:r>
          </a:p>
        </p:txBody>
      </p:sp>
      <p:pic>
        <p:nvPicPr>
          <p:cNvPr id="2" name="Picture 1">
            <a:extLst>
              <a:ext uri="{FF2B5EF4-FFF2-40B4-BE49-F238E27FC236}">
                <a16:creationId xmlns:a16="http://schemas.microsoft.com/office/drawing/2014/main" id="{374E57E4-CC22-439B-8ED2-5EEB24047033}"/>
              </a:ext>
            </a:extLst>
          </p:cNvPr>
          <p:cNvPicPr>
            <a:picLocks noChangeAspect="1"/>
          </p:cNvPicPr>
          <p:nvPr/>
        </p:nvPicPr>
        <p:blipFill rotWithShape="1">
          <a:blip r:embed="rId2"/>
          <a:srcRect l="3327" r="2833" b="8107"/>
          <a:stretch/>
        </p:blipFill>
        <p:spPr>
          <a:xfrm>
            <a:off x="627993" y="989768"/>
            <a:ext cx="6891315" cy="5274230"/>
          </a:xfrm>
          <a:prstGeom prst="rect">
            <a:avLst/>
          </a:prstGeom>
          <a:ln w="19050">
            <a:solidFill>
              <a:schemeClr val="accent1">
                <a:lumMod val="40000"/>
                <a:lumOff val="60000"/>
              </a:schemeClr>
            </a:solidFill>
          </a:ln>
        </p:spPr>
      </p:pic>
      <p:pic>
        <p:nvPicPr>
          <p:cNvPr id="7" name="Picture 6">
            <a:extLst>
              <a:ext uri="{FF2B5EF4-FFF2-40B4-BE49-F238E27FC236}">
                <a16:creationId xmlns:a16="http://schemas.microsoft.com/office/drawing/2014/main" id="{3AE8253A-B623-4678-BC41-3E449C357D1E}"/>
              </a:ext>
            </a:extLst>
          </p:cNvPr>
          <p:cNvPicPr>
            <a:picLocks noChangeAspect="1"/>
          </p:cNvPicPr>
          <p:nvPr/>
        </p:nvPicPr>
        <p:blipFill>
          <a:blip r:embed="rId3"/>
          <a:stretch>
            <a:fillRect/>
          </a:stretch>
        </p:blipFill>
        <p:spPr>
          <a:xfrm>
            <a:off x="7971524" y="1153957"/>
            <a:ext cx="2933798" cy="4978017"/>
          </a:xfrm>
          <a:prstGeom prst="rect">
            <a:avLst/>
          </a:prstGeom>
        </p:spPr>
      </p:pic>
      <p:sp>
        <p:nvSpPr>
          <p:cNvPr id="8" name="TextBox 7">
            <a:extLst>
              <a:ext uri="{FF2B5EF4-FFF2-40B4-BE49-F238E27FC236}">
                <a16:creationId xmlns:a16="http://schemas.microsoft.com/office/drawing/2014/main" id="{A681E0CC-E120-4411-BC05-DC2F6B37DD2C}"/>
              </a:ext>
            </a:extLst>
          </p:cNvPr>
          <p:cNvSpPr txBox="1"/>
          <p:nvPr/>
        </p:nvSpPr>
        <p:spPr>
          <a:xfrm>
            <a:off x="9264650" y="967165"/>
            <a:ext cx="2544286" cy="369332"/>
          </a:xfrm>
          <a:prstGeom prst="rect">
            <a:avLst/>
          </a:prstGeom>
          <a:solidFill>
            <a:schemeClr val="bg1"/>
          </a:solidFill>
          <a:ln>
            <a:solidFill>
              <a:schemeClr val="accent1">
                <a:lumMod val="60000"/>
                <a:lumOff val="40000"/>
              </a:schemeClr>
            </a:solidFill>
          </a:ln>
        </p:spPr>
        <p:txBody>
          <a:bodyPr wrap="none" rtlCol="0">
            <a:spAutoFit/>
          </a:bodyPr>
          <a:lstStyle/>
          <a:p>
            <a:r>
              <a:rPr lang="en-US" dirty="0"/>
              <a:t>Show initial entry video</a:t>
            </a:r>
          </a:p>
        </p:txBody>
      </p:sp>
      <p:sp>
        <p:nvSpPr>
          <p:cNvPr id="9" name="TextBox 8">
            <a:extLst>
              <a:ext uri="{FF2B5EF4-FFF2-40B4-BE49-F238E27FC236}">
                <a16:creationId xmlns:a16="http://schemas.microsoft.com/office/drawing/2014/main" id="{2B88B916-66C2-4CB9-B5DB-59F014802B49}"/>
              </a:ext>
            </a:extLst>
          </p:cNvPr>
          <p:cNvSpPr txBox="1"/>
          <p:nvPr/>
        </p:nvSpPr>
        <p:spPr>
          <a:xfrm>
            <a:off x="3804514" y="6323283"/>
            <a:ext cx="5006499" cy="400110"/>
          </a:xfrm>
          <a:prstGeom prst="rect">
            <a:avLst/>
          </a:prstGeom>
          <a:solidFill>
            <a:schemeClr val="accent4">
              <a:lumMod val="20000"/>
              <a:lumOff val="80000"/>
            </a:schemeClr>
          </a:solidFill>
          <a:ln>
            <a:solidFill>
              <a:schemeClr val="accent1">
                <a:lumMod val="60000"/>
                <a:lumOff val="40000"/>
              </a:schemeClr>
            </a:solidFill>
          </a:ln>
        </p:spPr>
        <p:txBody>
          <a:bodyPr wrap="none" rtlCol="0">
            <a:spAutoFit/>
          </a:bodyPr>
          <a:lstStyle/>
          <a:p>
            <a:r>
              <a:rPr lang="en-US" sz="1000" b="1" i="1" u="sng" dirty="0"/>
              <a:t>For more information on the 1004B ODH analysis and the RHIC ASE revision</a:t>
            </a:r>
            <a:endParaRPr lang="en-US" sz="1000" dirty="0"/>
          </a:p>
          <a:p>
            <a:r>
              <a:rPr lang="en-US" sz="1000" dirty="0">
                <a:sym typeface="Wingdings" panose="05000000000000000000" pitchFamily="2" charset="2"/>
              </a:rPr>
              <a:t> </a:t>
            </a:r>
            <a:r>
              <a:rPr lang="en-US" sz="1000" dirty="0"/>
              <a:t>Talk later today by Ray </a:t>
            </a:r>
            <a:r>
              <a:rPr lang="en-US" sz="1000" dirty="0" err="1"/>
              <a:t>Fliller</a:t>
            </a:r>
            <a:r>
              <a:rPr lang="en-US" sz="1000" dirty="0"/>
              <a:t>, Roberto Than, Ashish Shukla, and Chintan </a:t>
            </a:r>
            <a:r>
              <a:rPr lang="en-US" sz="1000" dirty="0" err="1"/>
              <a:t>Sheth</a:t>
            </a:r>
            <a:endParaRPr lang="en-US" sz="1000" dirty="0"/>
          </a:p>
        </p:txBody>
      </p:sp>
    </p:spTree>
    <p:extLst>
      <p:ext uri="{BB962C8B-B14F-4D97-AF65-F5344CB8AC3E}">
        <p14:creationId xmlns:p14="http://schemas.microsoft.com/office/powerpoint/2010/main" val="3976223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D153C9-B6EC-5440-87A3-9DCF9B76E78F}"/>
              </a:ext>
            </a:extLst>
          </p:cNvPr>
          <p:cNvSpPr>
            <a:spLocks noGrp="1"/>
          </p:cNvSpPr>
          <p:nvPr>
            <p:ph type="sldNum" sz="quarter" idx="4"/>
          </p:nvPr>
        </p:nvSpPr>
        <p:spPr/>
        <p:txBody>
          <a:bodyPr/>
          <a:lstStyle/>
          <a:p>
            <a:fld id="{933A556B-7C63-244D-9B7C-B0EA8042B330}" type="slidenum">
              <a:rPr lang="en-US" smtClean="0"/>
              <a:pPr/>
              <a:t>3</a:t>
            </a:fld>
            <a:endParaRPr lang="en-US" dirty="0"/>
          </a:p>
        </p:txBody>
      </p:sp>
      <p:sp>
        <p:nvSpPr>
          <p:cNvPr id="11" name="TextBox 10">
            <a:extLst>
              <a:ext uri="{FF2B5EF4-FFF2-40B4-BE49-F238E27FC236}">
                <a16:creationId xmlns:a16="http://schemas.microsoft.com/office/drawing/2014/main" id="{A701A688-F52B-41ED-93D4-933BE1DC0CA2}"/>
              </a:ext>
            </a:extLst>
          </p:cNvPr>
          <p:cNvSpPr txBox="1"/>
          <p:nvPr/>
        </p:nvSpPr>
        <p:spPr>
          <a:xfrm>
            <a:off x="430574" y="230851"/>
            <a:ext cx="6259021" cy="584775"/>
          </a:xfrm>
          <a:prstGeom prst="rect">
            <a:avLst/>
          </a:prstGeom>
          <a:noFill/>
        </p:spPr>
        <p:txBody>
          <a:bodyPr wrap="none" rtlCol="0">
            <a:spAutoFit/>
          </a:bodyPr>
          <a:lstStyle/>
          <a:p>
            <a:r>
              <a:rPr lang="en-US" sz="3200" dirty="0"/>
              <a:t>1004B, The 4:00 Service Building</a:t>
            </a:r>
          </a:p>
        </p:txBody>
      </p:sp>
      <p:pic>
        <p:nvPicPr>
          <p:cNvPr id="13" name="Picture 12">
            <a:extLst>
              <a:ext uri="{FF2B5EF4-FFF2-40B4-BE49-F238E27FC236}">
                <a16:creationId xmlns:a16="http://schemas.microsoft.com/office/drawing/2014/main" id="{BC2FBF52-F36D-4B94-ABE9-FA192FEAADE4}"/>
              </a:ext>
            </a:extLst>
          </p:cNvPr>
          <p:cNvPicPr>
            <a:picLocks noChangeAspect="1"/>
          </p:cNvPicPr>
          <p:nvPr/>
        </p:nvPicPr>
        <p:blipFill rotWithShape="1">
          <a:blip r:embed="rId2"/>
          <a:srcRect l="3027" r="18101"/>
          <a:stretch/>
        </p:blipFill>
        <p:spPr>
          <a:xfrm>
            <a:off x="4874319" y="1503070"/>
            <a:ext cx="7187926" cy="4548275"/>
          </a:xfrm>
          <a:prstGeom prst="rect">
            <a:avLst/>
          </a:prstGeom>
          <a:ln>
            <a:solidFill>
              <a:schemeClr val="accent1">
                <a:lumMod val="40000"/>
                <a:lumOff val="60000"/>
              </a:schemeClr>
            </a:solidFill>
          </a:ln>
        </p:spPr>
      </p:pic>
      <p:pic>
        <p:nvPicPr>
          <p:cNvPr id="14" name="Picture 13">
            <a:extLst>
              <a:ext uri="{FF2B5EF4-FFF2-40B4-BE49-F238E27FC236}">
                <a16:creationId xmlns:a16="http://schemas.microsoft.com/office/drawing/2014/main" id="{15D7970C-ACAC-4B7C-9123-805A3E9421B6}"/>
              </a:ext>
            </a:extLst>
          </p:cNvPr>
          <p:cNvPicPr>
            <a:picLocks noChangeAspect="1"/>
          </p:cNvPicPr>
          <p:nvPr/>
        </p:nvPicPr>
        <p:blipFill>
          <a:blip r:embed="rId3"/>
          <a:stretch>
            <a:fillRect/>
          </a:stretch>
        </p:blipFill>
        <p:spPr>
          <a:xfrm>
            <a:off x="316680" y="2018154"/>
            <a:ext cx="4498696" cy="4033191"/>
          </a:xfrm>
          <a:prstGeom prst="rect">
            <a:avLst/>
          </a:prstGeom>
          <a:ln>
            <a:solidFill>
              <a:schemeClr val="accent1">
                <a:lumMod val="40000"/>
                <a:lumOff val="60000"/>
              </a:schemeClr>
            </a:solidFill>
          </a:ln>
        </p:spPr>
      </p:pic>
      <p:pic>
        <p:nvPicPr>
          <p:cNvPr id="9" name="Picture 8">
            <a:extLst>
              <a:ext uri="{FF2B5EF4-FFF2-40B4-BE49-F238E27FC236}">
                <a16:creationId xmlns:a16="http://schemas.microsoft.com/office/drawing/2014/main" id="{C9B8A614-7F68-4D38-9DCC-58B7046549F8}"/>
              </a:ext>
            </a:extLst>
          </p:cNvPr>
          <p:cNvPicPr>
            <a:picLocks noChangeAspect="1"/>
          </p:cNvPicPr>
          <p:nvPr/>
        </p:nvPicPr>
        <p:blipFill>
          <a:blip r:embed="rId4"/>
          <a:stretch>
            <a:fillRect/>
          </a:stretch>
        </p:blipFill>
        <p:spPr>
          <a:xfrm>
            <a:off x="532183" y="926728"/>
            <a:ext cx="2806230" cy="1928967"/>
          </a:xfrm>
          <a:prstGeom prst="rect">
            <a:avLst/>
          </a:prstGeom>
          <a:ln>
            <a:solidFill>
              <a:srgbClr val="FFFF00"/>
            </a:solidFill>
          </a:ln>
        </p:spPr>
      </p:pic>
      <p:pic>
        <p:nvPicPr>
          <p:cNvPr id="12" name="Picture 11">
            <a:extLst>
              <a:ext uri="{FF2B5EF4-FFF2-40B4-BE49-F238E27FC236}">
                <a16:creationId xmlns:a16="http://schemas.microsoft.com/office/drawing/2014/main" id="{5F68F032-6636-4858-AB0D-3AF617251E1D}"/>
              </a:ext>
            </a:extLst>
          </p:cNvPr>
          <p:cNvPicPr>
            <a:picLocks noChangeAspect="1"/>
          </p:cNvPicPr>
          <p:nvPr/>
        </p:nvPicPr>
        <p:blipFill>
          <a:blip r:embed="rId5"/>
          <a:stretch>
            <a:fillRect/>
          </a:stretch>
        </p:blipFill>
        <p:spPr>
          <a:xfrm>
            <a:off x="3475557" y="1134900"/>
            <a:ext cx="1261617" cy="1360911"/>
          </a:xfrm>
          <a:prstGeom prst="rect">
            <a:avLst/>
          </a:prstGeom>
          <a:ln>
            <a:solidFill>
              <a:srgbClr val="FFFF00"/>
            </a:solidFill>
          </a:ln>
        </p:spPr>
      </p:pic>
      <p:sp>
        <p:nvSpPr>
          <p:cNvPr id="15" name="Rectangle 14">
            <a:extLst>
              <a:ext uri="{FF2B5EF4-FFF2-40B4-BE49-F238E27FC236}">
                <a16:creationId xmlns:a16="http://schemas.microsoft.com/office/drawing/2014/main" id="{EC19946A-1486-4833-8CA3-8812F7C5875C}"/>
              </a:ext>
            </a:extLst>
          </p:cNvPr>
          <p:cNvSpPr/>
          <p:nvPr/>
        </p:nvSpPr>
        <p:spPr>
          <a:xfrm>
            <a:off x="3503407" y="4063768"/>
            <a:ext cx="660400" cy="406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88217813-2494-4D96-AF55-E3A6A7F6C16B}"/>
              </a:ext>
            </a:extLst>
          </p:cNvPr>
          <p:cNvCxnSpPr>
            <a:endCxn id="9" idx="2"/>
          </p:cNvCxnSpPr>
          <p:nvPr/>
        </p:nvCxnSpPr>
        <p:spPr>
          <a:xfrm flipH="1" flipV="1">
            <a:off x="1935298" y="2855695"/>
            <a:ext cx="1893752" cy="1179054"/>
          </a:xfrm>
          <a:prstGeom prst="line">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221EF63-72F0-49A8-88E8-58FE9729E2B7}"/>
              </a:ext>
            </a:extLst>
          </p:cNvPr>
          <p:cNvCxnSpPr/>
          <p:nvPr/>
        </p:nvCxnSpPr>
        <p:spPr>
          <a:xfrm flipV="1">
            <a:off x="2520950" y="1815355"/>
            <a:ext cx="1416122" cy="217258"/>
          </a:xfrm>
          <a:prstGeom prst="line">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8FA37B6-C5D3-409E-800D-025B16369808}"/>
              </a:ext>
            </a:extLst>
          </p:cNvPr>
          <p:cNvSpPr/>
          <p:nvPr/>
        </p:nvSpPr>
        <p:spPr>
          <a:xfrm>
            <a:off x="8135247" y="3078854"/>
            <a:ext cx="346144" cy="13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7B80F4C-1BD6-4C44-A898-C70F4D98F554}"/>
              </a:ext>
            </a:extLst>
          </p:cNvPr>
          <p:cNvSpPr/>
          <p:nvPr/>
        </p:nvSpPr>
        <p:spPr>
          <a:xfrm>
            <a:off x="8481391" y="5130732"/>
            <a:ext cx="671098" cy="13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1362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B03103-09B2-4AE0-ABBD-68D775FAD7AC}"/>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sp>
        <p:nvSpPr>
          <p:cNvPr id="6" name="TextBox 5">
            <a:extLst>
              <a:ext uri="{FF2B5EF4-FFF2-40B4-BE49-F238E27FC236}">
                <a16:creationId xmlns:a16="http://schemas.microsoft.com/office/drawing/2014/main" id="{E28CF3C0-37E4-4897-B838-CC5D593A6B7A}"/>
              </a:ext>
            </a:extLst>
          </p:cNvPr>
          <p:cNvSpPr txBox="1"/>
          <p:nvPr/>
        </p:nvSpPr>
        <p:spPr>
          <a:xfrm>
            <a:off x="510594" y="221359"/>
            <a:ext cx="4233851" cy="892552"/>
          </a:xfrm>
          <a:prstGeom prst="rect">
            <a:avLst/>
          </a:prstGeom>
          <a:noFill/>
        </p:spPr>
        <p:txBody>
          <a:bodyPr wrap="none" rtlCol="0">
            <a:spAutoFit/>
          </a:bodyPr>
          <a:lstStyle/>
          <a:p>
            <a:r>
              <a:rPr lang="en-US" sz="3200" dirty="0"/>
              <a:t>1004B Blue Valve Box</a:t>
            </a:r>
          </a:p>
          <a:p>
            <a:r>
              <a:rPr lang="en-US" i="1" dirty="0"/>
              <a:t>CAD models and drawings</a:t>
            </a:r>
          </a:p>
        </p:txBody>
      </p:sp>
      <p:grpSp>
        <p:nvGrpSpPr>
          <p:cNvPr id="3" name="Group 2">
            <a:extLst>
              <a:ext uri="{FF2B5EF4-FFF2-40B4-BE49-F238E27FC236}">
                <a16:creationId xmlns:a16="http://schemas.microsoft.com/office/drawing/2014/main" id="{26B2D814-D83D-4304-8CCF-5DDF43F4813D}"/>
              </a:ext>
            </a:extLst>
          </p:cNvPr>
          <p:cNvGrpSpPr/>
          <p:nvPr/>
        </p:nvGrpSpPr>
        <p:grpSpPr>
          <a:xfrm>
            <a:off x="6566347" y="393189"/>
            <a:ext cx="5054153" cy="1797561"/>
            <a:chOff x="6561637" y="164589"/>
            <a:chExt cx="5054153" cy="1797561"/>
          </a:xfrm>
        </p:grpSpPr>
        <p:pic>
          <p:nvPicPr>
            <p:cNvPr id="9" name="Picture 8">
              <a:extLst>
                <a:ext uri="{FF2B5EF4-FFF2-40B4-BE49-F238E27FC236}">
                  <a16:creationId xmlns:a16="http://schemas.microsoft.com/office/drawing/2014/main" id="{D03F2DCD-41CC-41EE-89C9-5D820B27BCD0}"/>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hotocopy/>
                      </a14:imgEffect>
                    </a14:imgLayer>
                  </a14:imgProps>
                </a:ext>
              </a:extLst>
            </a:blip>
            <a:srcRect l="1549" t="20944" r="1822" b="2733"/>
            <a:stretch/>
          </p:blipFill>
          <p:spPr>
            <a:xfrm>
              <a:off x="6561637" y="164589"/>
              <a:ext cx="5054153" cy="1797561"/>
            </a:xfrm>
            <a:prstGeom prst="rect">
              <a:avLst/>
            </a:prstGeom>
            <a:ln>
              <a:solidFill>
                <a:schemeClr val="accent1">
                  <a:lumMod val="40000"/>
                  <a:lumOff val="60000"/>
                </a:schemeClr>
              </a:solidFill>
            </a:ln>
          </p:spPr>
        </p:pic>
        <p:sp>
          <p:nvSpPr>
            <p:cNvPr id="12" name="Oval 11">
              <a:extLst>
                <a:ext uri="{FF2B5EF4-FFF2-40B4-BE49-F238E27FC236}">
                  <a16:creationId xmlns:a16="http://schemas.microsoft.com/office/drawing/2014/main" id="{A9124F30-584B-4788-A932-DC04AEFA3FA7}"/>
                </a:ext>
              </a:extLst>
            </p:cNvPr>
            <p:cNvSpPr/>
            <p:nvPr/>
          </p:nvSpPr>
          <p:spPr>
            <a:xfrm>
              <a:off x="7524749" y="1190625"/>
              <a:ext cx="400051" cy="419100"/>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84DC6A90-B734-4A5B-A898-D48DC790BBEF}"/>
              </a:ext>
            </a:extLst>
          </p:cNvPr>
          <p:cNvGrpSpPr/>
          <p:nvPr/>
        </p:nvGrpSpPr>
        <p:grpSpPr>
          <a:xfrm>
            <a:off x="6640165" y="265277"/>
            <a:ext cx="4764092" cy="6504833"/>
            <a:chOff x="6640165" y="265277"/>
            <a:chExt cx="4764092" cy="6504833"/>
          </a:xfrm>
        </p:grpSpPr>
        <p:pic>
          <p:nvPicPr>
            <p:cNvPr id="15" name="Picture 14">
              <a:extLst>
                <a:ext uri="{FF2B5EF4-FFF2-40B4-BE49-F238E27FC236}">
                  <a16:creationId xmlns:a16="http://schemas.microsoft.com/office/drawing/2014/main" id="{8E32B46C-F48F-4BB4-AD66-3AFC7B200BFE}"/>
                </a:ext>
              </a:extLst>
            </p:cNvPr>
            <p:cNvPicPr>
              <a:picLocks noChangeAspect="1"/>
            </p:cNvPicPr>
            <p:nvPr/>
          </p:nvPicPr>
          <p:blipFill>
            <a:blip r:embed="rId4"/>
            <a:stretch>
              <a:fillRect/>
            </a:stretch>
          </p:blipFill>
          <p:spPr>
            <a:xfrm>
              <a:off x="6640165" y="2318662"/>
              <a:ext cx="4764092" cy="4451448"/>
            </a:xfrm>
            <a:prstGeom prst="rect">
              <a:avLst/>
            </a:prstGeom>
            <a:ln>
              <a:solidFill>
                <a:schemeClr val="accent1">
                  <a:lumMod val="60000"/>
                  <a:lumOff val="40000"/>
                </a:schemeClr>
              </a:solidFill>
            </a:ln>
          </p:spPr>
        </p:pic>
        <p:sp>
          <p:nvSpPr>
            <p:cNvPr id="2" name="TextBox 1">
              <a:extLst>
                <a:ext uri="{FF2B5EF4-FFF2-40B4-BE49-F238E27FC236}">
                  <a16:creationId xmlns:a16="http://schemas.microsoft.com/office/drawing/2014/main" id="{22BAD614-DF19-4F7A-B611-30AF20643A65}"/>
                </a:ext>
              </a:extLst>
            </p:cNvPr>
            <p:cNvSpPr txBox="1"/>
            <p:nvPr/>
          </p:nvSpPr>
          <p:spPr>
            <a:xfrm>
              <a:off x="7529459" y="265277"/>
              <a:ext cx="3121367" cy="230832"/>
            </a:xfrm>
            <a:prstGeom prst="rect">
              <a:avLst/>
            </a:prstGeom>
            <a:solidFill>
              <a:schemeClr val="bg1"/>
            </a:solidFill>
            <a:ln>
              <a:solidFill>
                <a:schemeClr val="accent1">
                  <a:lumMod val="60000"/>
                  <a:lumOff val="40000"/>
                </a:schemeClr>
              </a:solidFill>
            </a:ln>
          </p:spPr>
          <p:txBody>
            <a:bodyPr wrap="none" rtlCol="0">
              <a:spAutoFit/>
            </a:bodyPr>
            <a:lstStyle/>
            <a:p>
              <a:r>
                <a:rPr lang="en-US" sz="900" b="1" i="1" dirty="0"/>
                <a:t>1004B Blue Valve Box Feedthrough Map (from above)</a:t>
              </a:r>
            </a:p>
          </p:txBody>
        </p:sp>
        <p:sp>
          <p:nvSpPr>
            <p:cNvPr id="13" name="TextBox 12">
              <a:extLst>
                <a:ext uri="{FF2B5EF4-FFF2-40B4-BE49-F238E27FC236}">
                  <a16:creationId xmlns:a16="http://schemas.microsoft.com/office/drawing/2014/main" id="{8C18BA5B-A431-48D2-BF2F-652EEE1CAA43}"/>
                </a:ext>
              </a:extLst>
            </p:cNvPr>
            <p:cNvSpPr txBox="1"/>
            <p:nvPr/>
          </p:nvSpPr>
          <p:spPr>
            <a:xfrm>
              <a:off x="8837049" y="6450888"/>
              <a:ext cx="2435282" cy="230832"/>
            </a:xfrm>
            <a:prstGeom prst="rect">
              <a:avLst/>
            </a:prstGeom>
            <a:solidFill>
              <a:schemeClr val="bg1"/>
            </a:solidFill>
            <a:ln>
              <a:solidFill>
                <a:schemeClr val="accent1">
                  <a:lumMod val="60000"/>
                  <a:lumOff val="40000"/>
                </a:schemeClr>
              </a:solidFill>
            </a:ln>
          </p:spPr>
          <p:txBody>
            <a:bodyPr wrap="none" rtlCol="0">
              <a:spAutoFit/>
            </a:bodyPr>
            <a:lstStyle/>
            <a:p>
              <a:r>
                <a:rPr lang="en-US" sz="900" b="1" i="1" dirty="0"/>
                <a:t>“TBD” 12X150 current lead cross section</a:t>
              </a:r>
            </a:p>
          </p:txBody>
        </p:sp>
      </p:grpSp>
      <p:grpSp>
        <p:nvGrpSpPr>
          <p:cNvPr id="7" name="Group 6">
            <a:extLst>
              <a:ext uri="{FF2B5EF4-FFF2-40B4-BE49-F238E27FC236}">
                <a16:creationId xmlns:a16="http://schemas.microsoft.com/office/drawing/2014/main" id="{669EA061-0D93-425A-8086-9DE668A935C8}"/>
              </a:ext>
            </a:extLst>
          </p:cNvPr>
          <p:cNvGrpSpPr/>
          <p:nvPr/>
        </p:nvGrpSpPr>
        <p:grpSpPr>
          <a:xfrm>
            <a:off x="504515" y="1172727"/>
            <a:ext cx="5301976" cy="5026239"/>
            <a:chOff x="504515" y="1172727"/>
            <a:chExt cx="5301976" cy="5026239"/>
          </a:xfrm>
        </p:grpSpPr>
        <p:pic>
          <p:nvPicPr>
            <p:cNvPr id="5" name="Picture 4">
              <a:extLst>
                <a:ext uri="{FF2B5EF4-FFF2-40B4-BE49-F238E27FC236}">
                  <a16:creationId xmlns:a16="http://schemas.microsoft.com/office/drawing/2014/main" id="{A46D368A-81BB-4C60-8AFE-8829759592F2}"/>
                </a:ext>
              </a:extLst>
            </p:cNvPr>
            <p:cNvPicPr>
              <a:picLocks noChangeAspect="1"/>
            </p:cNvPicPr>
            <p:nvPr/>
          </p:nvPicPr>
          <p:blipFill rotWithShape="1">
            <a:blip r:embed="rId5"/>
            <a:srcRect t="16221" b="12960"/>
            <a:stretch/>
          </p:blipFill>
          <p:spPr>
            <a:xfrm>
              <a:off x="504515" y="1172727"/>
              <a:ext cx="5301976" cy="1915154"/>
            </a:xfrm>
            <a:prstGeom prst="rect">
              <a:avLst/>
            </a:prstGeom>
          </p:spPr>
        </p:pic>
        <p:pic>
          <p:nvPicPr>
            <p:cNvPr id="11" name="Picture 10">
              <a:extLst>
                <a:ext uri="{FF2B5EF4-FFF2-40B4-BE49-F238E27FC236}">
                  <a16:creationId xmlns:a16="http://schemas.microsoft.com/office/drawing/2014/main" id="{A48683CD-57B7-435A-B3E7-8F3FC785031D}"/>
                </a:ext>
              </a:extLst>
            </p:cNvPr>
            <p:cNvPicPr>
              <a:picLocks noChangeAspect="1"/>
            </p:cNvPicPr>
            <p:nvPr/>
          </p:nvPicPr>
          <p:blipFill>
            <a:blip r:embed="rId6"/>
            <a:stretch>
              <a:fillRect/>
            </a:stretch>
          </p:blipFill>
          <p:spPr>
            <a:xfrm>
              <a:off x="510594" y="3236293"/>
              <a:ext cx="5295897" cy="2962673"/>
            </a:xfrm>
            <a:prstGeom prst="rect">
              <a:avLst/>
            </a:prstGeom>
          </p:spPr>
        </p:pic>
        <p:sp>
          <p:nvSpPr>
            <p:cNvPr id="14" name="TextBox 13">
              <a:extLst>
                <a:ext uri="{FF2B5EF4-FFF2-40B4-BE49-F238E27FC236}">
                  <a16:creationId xmlns:a16="http://schemas.microsoft.com/office/drawing/2014/main" id="{DC3B2ECB-6ED3-43AD-A3D2-924A7FF538C4}"/>
                </a:ext>
              </a:extLst>
            </p:cNvPr>
            <p:cNvSpPr txBox="1"/>
            <p:nvPr/>
          </p:nvSpPr>
          <p:spPr>
            <a:xfrm>
              <a:off x="3658170" y="2815839"/>
              <a:ext cx="2044149" cy="230832"/>
            </a:xfrm>
            <a:prstGeom prst="rect">
              <a:avLst/>
            </a:prstGeom>
            <a:solidFill>
              <a:schemeClr val="bg1"/>
            </a:solidFill>
            <a:ln>
              <a:solidFill>
                <a:schemeClr val="accent1">
                  <a:lumMod val="60000"/>
                  <a:lumOff val="40000"/>
                </a:schemeClr>
              </a:solidFill>
            </a:ln>
          </p:spPr>
          <p:txBody>
            <a:bodyPr wrap="none" rtlCol="0">
              <a:spAutoFit/>
            </a:bodyPr>
            <a:lstStyle/>
            <a:p>
              <a:r>
                <a:rPr lang="en-US" sz="900" b="1" i="1" dirty="0"/>
                <a:t>1004B Blue Valve Box CAD model</a:t>
              </a:r>
            </a:p>
          </p:txBody>
        </p:sp>
        <p:sp>
          <p:nvSpPr>
            <p:cNvPr id="16" name="TextBox 15">
              <a:extLst>
                <a:ext uri="{FF2B5EF4-FFF2-40B4-BE49-F238E27FC236}">
                  <a16:creationId xmlns:a16="http://schemas.microsoft.com/office/drawing/2014/main" id="{B15E05F6-3CC4-4434-9B21-BD468DDE9A19}"/>
                </a:ext>
              </a:extLst>
            </p:cNvPr>
            <p:cNvSpPr txBox="1"/>
            <p:nvPr/>
          </p:nvSpPr>
          <p:spPr>
            <a:xfrm>
              <a:off x="3658169" y="5891053"/>
              <a:ext cx="2044149" cy="230832"/>
            </a:xfrm>
            <a:prstGeom prst="rect">
              <a:avLst/>
            </a:prstGeom>
            <a:solidFill>
              <a:schemeClr val="bg1"/>
            </a:solidFill>
            <a:ln>
              <a:solidFill>
                <a:schemeClr val="accent1">
                  <a:lumMod val="60000"/>
                  <a:lumOff val="40000"/>
                </a:schemeClr>
              </a:solidFill>
            </a:ln>
          </p:spPr>
          <p:txBody>
            <a:bodyPr wrap="none" rtlCol="0">
              <a:spAutoFit/>
            </a:bodyPr>
            <a:lstStyle/>
            <a:p>
              <a:r>
                <a:rPr lang="en-US" sz="900" b="1" i="1" dirty="0"/>
                <a:t>1004B Blue Valve Box CAD model</a:t>
              </a:r>
            </a:p>
          </p:txBody>
        </p:sp>
      </p:grpSp>
    </p:spTree>
    <p:extLst>
      <p:ext uri="{BB962C8B-B14F-4D97-AF65-F5344CB8AC3E}">
        <p14:creationId xmlns:p14="http://schemas.microsoft.com/office/powerpoint/2010/main" val="1565790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0D2EBA-591D-0D41-9C46-2E17C49223CD}"/>
              </a:ext>
            </a:extLst>
          </p:cNvPr>
          <p:cNvSpPr>
            <a:spLocks noGrp="1"/>
          </p:cNvSpPr>
          <p:nvPr>
            <p:ph type="sldNum" sz="quarter" idx="4"/>
          </p:nvPr>
        </p:nvSpPr>
        <p:spPr/>
        <p:txBody>
          <a:bodyPr/>
          <a:lstStyle/>
          <a:p>
            <a:fld id="{933A556B-7C63-244D-9B7C-B0EA8042B330}" type="slidenum">
              <a:rPr lang="en-US" smtClean="0"/>
              <a:pPr/>
              <a:t>5</a:t>
            </a:fld>
            <a:endParaRPr lang="en-US" sz="1000" dirty="0"/>
          </a:p>
        </p:txBody>
      </p:sp>
      <p:pic>
        <p:nvPicPr>
          <p:cNvPr id="4100" name="Picture 4" descr="https://brookhavenlab.sharepoint.com/sites/rhic-1004brepair2/1004b%20valve%20box%20repair/photos/lead%20pot%20with%20damage/damage_1.jpg?web=1">
            <a:extLst>
              <a:ext uri="{FF2B5EF4-FFF2-40B4-BE49-F238E27FC236}">
                <a16:creationId xmlns:a16="http://schemas.microsoft.com/office/drawing/2014/main" id="{6A182BF7-CA75-4119-81DF-DA25677F03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5131" y="3032873"/>
            <a:ext cx="2292583" cy="305677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brookhavenlab.sharepoint.com/sites/rhic-1004brepair2/1004b%20valve%20box%20repair/photos/lead%20pot%20with%20damage/img_2144%20(1).jpg?web=1">
            <a:extLst>
              <a:ext uri="{FF2B5EF4-FFF2-40B4-BE49-F238E27FC236}">
                <a16:creationId xmlns:a16="http://schemas.microsoft.com/office/drawing/2014/main" id="{F7DF2E5A-1365-4061-BFB8-5547084C0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5131" y="1254155"/>
            <a:ext cx="2288991" cy="170991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brookhavenlab.sharepoint.com/sites/rhic-1004brepair2/1004b%20valve%20box%20repair/photos/lead%20pot%20with%20damage/img_2157.jpg?web=1">
            <a:extLst>
              <a:ext uri="{FF2B5EF4-FFF2-40B4-BE49-F238E27FC236}">
                <a16:creationId xmlns:a16="http://schemas.microsoft.com/office/drawing/2014/main" id="{8316228D-13C5-4854-8C7F-2FE40894C6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4107" y="1254155"/>
            <a:ext cx="2279886" cy="170991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brookhavenlab.sharepoint.com/sites/rhic-1004brepair2/1004b%20valve%20box%20repair/photos/lead%20pot%20with%20damage/20230920_091118.jpg?web=1">
            <a:extLst>
              <a:ext uri="{FF2B5EF4-FFF2-40B4-BE49-F238E27FC236}">
                <a16:creationId xmlns:a16="http://schemas.microsoft.com/office/drawing/2014/main" id="{FA2174D3-E7ED-490B-BEE1-ACB8B845FA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8361"/>
          <a:stretch/>
        </p:blipFill>
        <p:spPr bwMode="auto">
          <a:xfrm rot="5400000">
            <a:off x="7791237" y="3415743"/>
            <a:ext cx="3056778" cy="229103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02910DE-18C7-4093-99B7-CB1E4BBDF8A0}"/>
              </a:ext>
            </a:extLst>
          </p:cNvPr>
          <p:cNvSpPr txBox="1"/>
          <p:nvPr/>
        </p:nvSpPr>
        <p:spPr>
          <a:xfrm>
            <a:off x="690924" y="292800"/>
            <a:ext cx="10849445" cy="892552"/>
          </a:xfrm>
          <a:prstGeom prst="rect">
            <a:avLst/>
          </a:prstGeom>
          <a:noFill/>
        </p:spPr>
        <p:txBody>
          <a:bodyPr wrap="none" rtlCol="0">
            <a:spAutoFit/>
          </a:bodyPr>
          <a:lstStyle/>
          <a:p>
            <a:r>
              <a:rPr lang="en-US" sz="3200" dirty="0"/>
              <a:t>Lead pot “A” “TBD” feedthrough piping damage</a:t>
            </a:r>
          </a:p>
          <a:p>
            <a:r>
              <a:rPr lang="en-US" sz="2000" i="1" dirty="0"/>
              <a:t>This feedthrough is part of the M-line pressure boundary and the valve box pressure boundary</a:t>
            </a:r>
          </a:p>
        </p:txBody>
      </p:sp>
      <p:grpSp>
        <p:nvGrpSpPr>
          <p:cNvPr id="4" name="Group 3">
            <a:extLst>
              <a:ext uri="{FF2B5EF4-FFF2-40B4-BE49-F238E27FC236}">
                <a16:creationId xmlns:a16="http://schemas.microsoft.com/office/drawing/2014/main" id="{0C7B09AD-AE22-4F81-8C3B-AB2F32ED5867}"/>
              </a:ext>
            </a:extLst>
          </p:cNvPr>
          <p:cNvGrpSpPr/>
          <p:nvPr/>
        </p:nvGrpSpPr>
        <p:grpSpPr>
          <a:xfrm>
            <a:off x="538374" y="1374494"/>
            <a:ext cx="3849873" cy="5255666"/>
            <a:chOff x="1318074" y="1426054"/>
            <a:chExt cx="3849873" cy="5255666"/>
          </a:xfrm>
        </p:grpSpPr>
        <p:pic>
          <p:nvPicPr>
            <p:cNvPr id="11" name="Picture 10">
              <a:extLst>
                <a:ext uri="{FF2B5EF4-FFF2-40B4-BE49-F238E27FC236}">
                  <a16:creationId xmlns:a16="http://schemas.microsoft.com/office/drawing/2014/main" id="{4BF44668-A63F-4AE7-94F9-35F23A579037}"/>
                </a:ext>
              </a:extLst>
            </p:cNvPr>
            <p:cNvPicPr>
              <a:picLocks noChangeAspect="1"/>
            </p:cNvPicPr>
            <p:nvPr/>
          </p:nvPicPr>
          <p:blipFill rotWithShape="1">
            <a:blip r:embed="rId6"/>
            <a:srcRect l="47407" t="10661" b="12499"/>
            <a:stretch/>
          </p:blipFill>
          <p:spPr>
            <a:xfrm>
              <a:off x="1318074" y="1426054"/>
              <a:ext cx="3849873" cy="5255666"/>
            </a:xfrm>
            <a:prstGeom prst="rect">
              <a:avLst/>
            </a:prstGeom>
          </p:spPr>
        </p:pic>
        <p:grpSp>
          <p:nvGrpSpPr>
            <p:cNvPr id="2" name="Group 1">
              <a:extLst>
                <a:ext uri="{FF2B5EF4-FFF2-40B4-BE49-F238E27FC236}">
                  <a16:creationId xmlns:a16="http://schemas.microsoft.com/office/drawing/2014/main" id="{512BBB28-2823-459A-9E0C-6A60D883AA73}"/>
                </a:ext>
              </a:extLst>
            </p:cNvPr>
            <p:cNvGrpSpPr/>
            <p:nvPr/>
          </p:nvGrpSpPr>
          <p:grpSpPr>
            <a:xfrm>
              <a:off x="3155950" y="4044950"/>
              <a:ext cx="139700" cy="2044700"/>
              <a:chOff x="3155950" y="4044950"/>
              <a:chExt cx="139700" cy="2044700"/>
            </a:xfrm>
          </p:grpSpPr>
          <p:cxnSp>
            <p:nvCxnSpPr>
              <p:cNvPr id="7" name="Straight Connector 6">
                <a:extLst>
                  <a:ext uri="{FF2B5EF4-FFF2-40B4-BE49-F238E27FC236}">
                    <a16:creationId xmlns:a16="http://schemas.microsoft.com/office/drawing/2014/main" id="{517A33E7-8102-46C4-99FF-A2DC8BEF5A0F}"/>
                  </a:ext>
                </a:extLst>
              </p:cNvPr>
              <p:cNvCxnSpPr/>
              <p:nvPr/>
            </p:nvCxnSpPr>
            <p:spPr>
              <a:xfrm>
                <a:off x="3155950" y="4044950"/>
                <a:ext cx="0" cy="2044700"/>
              </a:xfrm>
              <a:prstGeom prst="line">
                <a:avLst/>
              </a:prstGeom>
              <a:ln w="285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966467B-9464-4276-805C-0EE042A43624}"/>
                  </a:ext>
                </a:extLst>
              </p:cNvPr>
              <p:cNvCxnSpPr/>
              <p:nvPr/>
            </p:nvCxnSpPr>
            <p:spPr>
              <a:xfrm flipV="1">
                <a:off x="3295650" y="4311650"/>
                <a:ext cx="0" cy="996950"/>
              </a:xfrm>
              <a:prstGeom prst="line">
                <a:avLst/>
              </a:prstGeom>
              <a:ln w="38100">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grpSp>
      </p:grpSp>
      <p:sp>
        <p:nvSpPr>
          <p:cNvPr id="20" name="TextBox 19">
            <a:extLst>
              <a:ext uri="{FF2B5EF4-FFF2-40B4-BE49-F238E27FC236}">
                <a16:creationId xmlns:a16="http://schemas.microsoft.com/office/drawing/2014/main" id="{E5EF59E7-DFEA-415B-B662-D5EEE8475741}"/>
              </a:ext>
            </a:extLst>
          </p:cNvPr>
          <p:cNvSpPr txBox="1"/>
          <p:nvPr/>
        </p:nvSpPr>
        <p:spPr>
          <a:xfrm>
            <a:off x="5495131" y="6316595"/>
            <a:ext cx="5620449" cy="400110"/>
          </a:xfrm>
          <a:prstGeom prst="rect">
            <a:avLst/>
          </a:prstGeom>
          <a:solidFill>
            <a:schemeClr val="accent4">
              <a:lumMod val="20000"/>
              <a:lumOff val="80000"/>
            </a:schemeClr>
          </a:solidFill>
          <a:ln>
            <a:solidFill>
              <a:schemeClr val="accent1">
                <a:lumMod val="60000"/>
                <a:lumOff val="40000"/>
              </a:schemeClr>
            </a:solidFill>
          </a:ln>
        </p:spPr>
        <p:txBody>
          <a:bodyPr wrap="none" rtlCol="0">
            <a:spAutoFit/>
          </a:bodyPr>
          <a:lstStyle/>
          <a:p>
            <a:r>
              <a:rPr lang="en-US" sz="1000" b="1" i="1" u="sng" dirty="0"/>
              <a:t>For more information on the causal analysis and electrical events that lead to this damage</a:t>
            </a:r>
            <a:endParaRPr lang="en-US" sz="1000" dirty="0"/>
          </a:p>
          <a:p>
            <a:r>
              <a:rPr lang="en-US" sz="1000" dirty="0">
                <a:sym typeface="Wingdings" panose="05000000000000000000" pitchFamily="2" charset="2"/>
              </a:rPr>
              <a:t> </a:t>
            </a:r>
            <a:r>
              <a:rPr lang="en-US" sz="1000" dirty="0"/>
              <a:t>Talks coming up next by Jon Sandberg, </a:t>
            </a:r>
            <a:r>
              <a:rPr lang="en-US" sz="1000" dirty="0" err="1"/>
              <a:t>Chaofeng</a:t>
            </a:r>
            <a:r>
              <a:rPr lang="en-US" sz="1000" dirty="0"/>
              <a:t> Mi, and John </a:t>
            </a:r>
            <a:r>
              <a:rPr lang="en-US" sz="1000" dirty="0" err="1"/>
              <a:t>Escalier</a:t>
            </a:r>
            <a:endParaRPr lang="en-US" sz="1000" dirty="0"/>
          </a:p>
        </p:txBody>
      </p:sp>
      <p:sp>
        <p:nvSpPr>
          <p:cNvPr id="15" name="TextBox 14">
            <a:extLst>
              <a:ext uri="{FF2B5EF4-FFF2-40B4-BE49-F238E27FC236}">
                <a16:creationId xmlns:a16="http://schemas.microsoft.com/office/drawing/2014/main" id="{998B21DD-CFEB-401A-B2DF-EDB55470DA46}"/>
              </a:ext>
            </a:extLst>
          </p:cNvPr>
          <p:cNvSpPr txBox="1"/>
          <p:nvPr/>
        </p:nvSpPr>
        <p:spPr>
          <a:xfrm>
            <a:off x="448530" y="6323874"/>
            <a:ext cx="2435282" cy="230832"/>
          </a:xfrm>
          <a:prstGeom prst="rect">
            <a:avLst/>
          </a:prstGeom>
          <a:solidFill>
            <a:schemeClr val="bg1"/>
          </a:solidFill>
          <a:ln>
            <a:solidFill>
              <a:schemeClr val="accent1">
                <a:lumMod val="60000"/>
                <a:lumOff val="40000"/>
              </a:schemeClr>
            </a:solidFill>
          </a:ln>
        </p:spPr>
        <p:txBody>
          <a:bodyPr wrap="none" rtlCol="0">
            <a:spAutoFit/>
          </a:bodyPr>
          <a:lstStyle/>
          <a:p>
            <a:r>
              <a:rPr lang="en-US" sz="900" b="1" i="1" dirty="0"/>
              <a:t>“TBD” 12X150 current lead cross section</a:t>
            </a:r>
          </a:p>
        </p:txBody>
      </p:sp>
      <p:sp>
        <p:nvSpPr>
          <p:cNvPr id="16" name="TextBox 15">
            <a:extLst>
              <a:ext uri="{FF2B5EF4-FFF2-40B4-BE49-F238E27FC236}">
                <a16:creationId xmlns:a16="http://schemas.microsoft.com/office/drawing/2014/main" id="{5771F7F4-E425-4728-9E10-38438385B3B3}"/>
              </a:ext>
            </a:extLst>
          </p:cNvPr>
          <p:cNvSpPr txBox="1"/>
          <p:nvPr/>
        </p:nvSpPr>
        <p:spPr>
          <a:xfrm>
            <a:off x="3021406" y="5138342"/>
            <a:ext cx="2087333" cy="577081"/>
          </a:xfrm>
          <a:prstGeom prst="rect">
            <a:avLst/>
          </a:prstGeom>
          <a:solidFill>
            <a:schemeClr val="bg1"/>
          </a:solidFill>
          <a:ln>
            <a:solidFill>
              <a:srgbClr val="FF0000"/>
            </a:solidFill>
          </a:ln>
        </p:spPr>
        <p:txBody>
          <a:bodyPr wrap="square" rtlCol="0">
            <a:spAutoFit/>
          </a:bodyPr>
          <a:lstStyle/>
          <a:p>
            <a:r>
              <a:rPr lang="en-US" sz="1050" b="1" i="1" dirty="0"/>
              <a:t>.025” wall feedthrough tube and bellows were ruptured by current lead arc failure</a:t>
            </a:r>
          </a:p>
        </p:txBody>
      </p:sp>
      <p:cxnSp>
        <p:nvCxnSpPr>
          <p:cNvPr id="6" name="Straight Arrow Connector 5">
            <a:extLst>
              <a:ext uri="{FF2B5EF4-FFF2-40B4-BE49-F238E27FC236}">
                <a16:creationId xmlns:a16="http://schemas.microsoft.com/office/drawing/2014/main" id="{50E5D9BA-9E97-464D-AED9-76998291A6E5}"/>
              </a:ext>
            </a:extLst>
          </p:cNvPr>
          <p:cNvCxnSpPr>
            <a:stCxn id="16" idx="1"/>
          </p:cNvCxnSpPr>
          <p:nvPr/>
        </p:nvCxnSpPr>
        <p:spPr>
          <a:xfrm flipH="1" flipV="1">
            <a:off x="2376250" y="5396593"/>
            <a:ext cx="645156" cy="302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3C8A274-5087-4E7F-8E17-5502A3300BD7}"/>
              </a:ext>
            </a:extLst>
          </p:cNvPr>
          <p:cNvCxnSpPr>
            <a:stCxn id="16" idx="1"/>
          </p:cNvCxnSpPr>
          <p:nvPr/>
        </p:nvCxnSpPr>
        <p:spPr>
          <a:xfrm flipH="1" flipV="1">
            <a:off x="2607115" y="4949200"/>
            <a:ext cx="414291" cy="4776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CE7143C-C41A-4405-9917-81EE7D6BF9B1}"/>
              </a:ext>
            </a:extLst>
          </p:cNvPr>
          <p:cNvSpPr txBox="1"/>
          <p:nvPr/>
        </p:nvSpPr>
        <p:spPr>
          <a:xfrm>
            <a:off x="5565211" y="1296879"/>
            <a:ext cx="1056700" cy="230832"/>
          </a:xfrm>
          <a:prstGeom prst="rect">
            <a:avLst/>
          </a:prstGeom>
          <a:solidFill>
            <a:schemeClr val="bg1"/>
          </a:solidFill>
          <a:ln>
            <a:solidFill>
              <a:schemeClr val="accent1">
                <a:lumMod val="60000"/>
                <a:lumOff val="40000"/>
              </a:schemeClr>
            </a:solidFill>
          </a:ln>
        </p:spPr>
        <p:txBody>
          <a:bodyPr wrap="none" rtlCol="0">
            <a:spAutoFit/>
          </a:bodyPr>
          <a:lstStyle/>
          <a:p>
            <a:r>
              <a:rPr lang="en-US" sz="900" b="1" i="1" dirty="0"/>
              <a:t>Bellows rupture</a:t>
            </a:r>
          </a:p>
        </p:txBody>
      </p:sp>
      <p:sp>
        <p:nvSpPr>
          <p:cNvPr id="22" name="TextBox 21">
            <a:extLst>
              <a:ext uri="{FF2B5EF4-FFF2-40B4-BE49-F238E27FC236}">
                <a16:creationId xmlns:a16="http://schemas.microsoft.com/office/drawing/2014/main" id="{8391179C-081B-4A92-A0D3-8A0EE4C56A6B}"/>
              </a:ext>
            </a:extLst>
          </p:cNvPr>
          <p:cNvSpPr txBox="1"/>
          <p:nvPr/>
        </p:nvSpPr>
        <p:spPr>
          <a:xfrm>
            <a:off x="5565211" y="3085521"/>
            <a:ext cx="1601721" cy="230832"/>
          </a:xfrm>
          <a:prstGeom prst="rect">
            <a:avLst/>
          </a:prstGeom>
          <a:solidFill>
            <a:schemeClr val="bg1"/>
          </a:solidFill>
          <a:ln>
            <a:solidFill>
              <a:schemeClr val="accent1">
                <a:lumMod val="60000"/>
                <a:lumOff val="40000"/>
              </a:schemeClr>
            </a:solidFill>
          </a:ln>
        </p:spPr>
        <p:txBody>
          <a:bodyPr wrap="none" rtlCol="0">
            <a:spAutoFit/>
          </a:bodyPr>
          <a:lstStyle/>
          <a:p>
            <a:r>
              <a:rPr lang="en-US" sz="900" b="1" i="1" dirty="0"/>
              <a:t>Feedthrough tube rupture</a:t>
            </a:r>
          </a:p>
        </p:txBody>
      </p:sp>
      <p:sp>
        <p:nvSpPr>
          <p:cNvPr id="23" name="TextBox 22">
            <a:extLst>
              <a:ext uri="{FF2B5EF4-FFF2-40B4-BE49-F238E27FC236}">
                <a16:creationId xmlns:a16="http://schemas.microsoft.com/office/drawing/2014/main" id="{E09ECC19-ACE4-4536-A12E-8A51B065A3A7}"/>
              </a:ext>
            </a:extLst>
          </p:cNvPr>
          <p:cNvSpPr txBox="1"/>
          <p:nvPr/>
        </p:nvSpPr>
        <p:spPr>
          <a:xfrm>
            <a:off x="9730859" y="2400100"/>
            <a:ext cx="1995778" cy="507831"/>
          </a:xfrm>
          <a:prstGeom prst="rect">
            <a:avLst/>
          </a:prstGeom>
          <a:solidFill>
            <a:schemeClr val="bg1"/>
          </a:solidFill>
          <a:ln>
            <a:solidFill>
              <a:srgbClr val="FF0000"/>
            </a:solidFill>
          </a:ln>
        </p:spPr>
        <p:txBody>
          <a:bodyPr wrap="square" rtlCol="0">
            <a:spAutoFit/>
          </a:bodyPr>
          <a:lstStyle/>
          <a:p>
            <a:r>
              <a:rPr lang="en-US" sz="900" b="1" i="1" dirty="0"/>
              <a:t>Copper from the melted current lead re-deposited on inside of feedthrough flange</a:t>
            </a:r>
          </a:p>
        </p:txBody>
      </p:sp>
      <p:sp>
        <p:nvSpPr>
          <p:cNvPr id="24" name="TextBox 23">
            <a:extLst>
              <a:ext uri="{FF2B5EF4-FFF2-40B4-BE49-F238E27FC236}">
                <a16:creationId xmlns:a16="http://schemas.microsoft.com/office/drawing/2014/main" id="{7AD8957E-1CD4-4B0B-9792-63F698F9F0A4}"/>
              </a:ext>
            </a:extLst>
          </p:cNvPr>
          <p:cNvSpPr txBox="1"/>
          <p:nvPr/>
        </p:nvSpPr>
        <p:spPr>
          <a:xfrm>
            <a:off x="8240374" y="3122505"/>
            <a:ext cx="1601721" cy="230832"/>
          </a:xfrm>
          <a:prstGeom prst="rect">
            <a:avLst/>
          </a:prstGeom>
          <a:solidFill>
            <a:schemeClr val="bg1"/>
          </a:solidFill>
          <a:ln>
            <a:solidFill>
              <a:schemeClr val="accent1">
                <a:lumMod val="60000"/>
                <a:lumOff val="40000"/>
              </a:schemeClr>
            </a:solidFill>
          </a:ln>
        </p:spPr>
        <p:txBody>
          <a:bodyPr wrap="none" rtlCol="0">
            <a:spAutoFit/>
          </a:bodyPr>
          <a:lstStyle/>
          <a:p>
            <a:r>
              <a:rPr lang="en-US" sz="900" b="1" i="1" dirty="0"/>
              <a:t>Feedthrough tube rupture</a:t>
            </a:r>
          </a:p>
        </p:txBody>
      </p:sp>
      <p:cxnSp>
        <p:nvCxnSpPr>
          <p:cNvPr id="17" name="Straight Arrow Connector 16">
            <a:extLst>
              <a:ext uri="{FF2B5EF4-FFF2-40B4-BE49-F238E27FC236}">
                <a16:creationId xmlns:a16="http://schemas.microsoft.com/office/drawing/2014/main" id="{A7129C81-C24D-4E09-860A-CC87B58F871D}"/>
              </a:ext>
            </a:extLst>
          </p:cNvPr>
          <p:cNvCxnSpPr/>
          <p:nvPr/>
        </p:nvCxnSpPr>
        <p:spPr>
          <a:xfrm flipH="1" flipV="1">
            <a:off x="8694964" y="1855197"/>
            <a:ext cx="1035895" cy="8102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988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48FA7E-922D-422A-8DD6-2DEC6C89B25C}"/>
              </a:ext>
            </a:extLst>
          </p:cNvPr>
          <p:cNvSpPr>
            <a:spLocks noGrp="1"/>
          </p:cNvSpPr>
          <p:nvPr>
            <p:ph type="sldNum" sz="quarter" idx="4"/>
          </p:nvPr>
        </p:nvSpPr>
        <p:spPr/>
        <p:txBody>
          <a:bodyPr/>
          <a:lstStyle/>
          <a:p>
            <a:fld id="{933A556B-7C63-244D-9B7C-B0EA8042B330}" type="slidenum">
              <a:rPr lang="en-US" smtClean="0"/>
              <a:pPr/>
              <a:t>6</a:t>
            </a:fld>
            <a:endParaRPr lang="en-US" sz="1000" dirty="0"/>
          </a:p>
        </p:txBody>
      </p:sp>
      <p:pic>
        <p:nvPicPr>
          <p:cNvPr id="4" name="Picture 2" descr="https://brookhavenlab.sharepoint.com/sites/rhic-1004brepair2/1004b%20valve%20box%20repair/photos/lead%20pot%20with%20damage/img_2146.jpg?web=1">
            <a:extLst>
              <a:ext uri="{FF2B5EF4-FFF2-40B4-BE49-F238E27FC236}">
                <a16:creationId xmlns:a16="http://schemas.microsoft.com/office/drawing/2014/main" id="{5460F797-ADFA-4F88-A663-CCBDD583E1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11551" y="1986490"/>
            <a:ext cx="4232207" cy="317415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brookhavenlab.sharepoint.com/sites/rhic-1004brepair2/1004b%20valve%20box%20repair/photos/lead%20pot%20with%20damage/20230918_131638.jpg?web=1">
            <a:extLst>
              <a:ext uri="{FF2B5EF4-FFF2-40B4-BE49-F238E27FC236}">
                <a16:creationId xmlns:a16="http://schemas.microsoft.com/office/drawing/2014/main" id="{B3CE998F-F6DA-4F65-916E-9CE04236C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928" y="1311866"/>
            <a:ext cx="5567602" cy="25721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brookhavenlab.sharepoint.com/sites/rhic-1004brepair2/1004b%20valve%20box%20repair/photos/lead%20pot%20with%20damage/img_2151.jpg?web=1">
            <a:extLst>
              <a:ext uri="{FF2B5EF4-FFF2-40B4-BE49-F238E27FC236}">
                <a16:creationId xmlns:a16="http://schemas.microsoft.com/office/drawing/2014/main" id="{C127A408-1420-4690-A730-98488687A1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624" b="24658"/>
          <a:stretch/>
        </p:blipFill>
        <p:spPr bwMode="auto">
          <a:xfrm>
            <a:off x="1221928" y="4010496"/>
            <a:ext cx="5567602" cy="21595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AF46453-B787-4428-B579-43CC17FC6C01}"/>
              </a:ext>
            </a:extLst>
          </p:cNvPr>
          <p:cNvSpPr txBox="1"/>
          <p:nvPr/>
        </p:nvSpPr>
        <p:spPr>
          <a:xfrm>
            <a:off x="511310" y="238667"/>
            <a:ext cx="9041258" cy="892552"/>
          </a:xfrm>
          <a:prstGeom prst="rect">
            <a:avLst/>
          </a:prstGeom>
          <a:noFill/>
        </p:spPr>
        <p:txBody>
          <a:bodyPr wrap="none" rtlCol="0">
            <a:spAutoFit/>
          </a:bodyPr>
          <a:lstStyle/>
          <a:p>
            <a:r>
              <a:rPr lang="en-US" sz="3200" dirty="0"/>
              <a:t>Lead pot “A” “TBD” 12X150 current lead damage</a:t>
            </a:r>
          </a:p>
          <a:p>
            <a:r>
              <a:rPr lang="en-US" sz="2000" i="1" dirty="0"/>
              <a:t>Photos of the damaged 12X150 current lead</a:t>
            </a:r>
            <a:endParaRPr lang="en-US" sz="2000" i="1" dirty="0">
              <a:solidFill>
                <a:srgbClr val="FF0000"/>
              </a:solidFill>
            </a:endParaRPr>
          </a:p>
        </p:txBody>
      </p:sp>
      <p:sp>
        <p:nvSpPr>
          <p:cNvPr id="8" name="TextBox 7">
            <a:extLst>
              <a:ext uri="{FF2B5EF4-FFF2-40B4-BE49-F238E27FC236}">
                <a16:creationId xmlns:a16="http://schemas.microsoft.com/office/drawing/2014/main" id="{73138641-8FCD-4178-A63A-01D4C34C108F}"/>
              </a:ext>
            </a:extLst>
          </p:cNvPr>
          <p:cNvSpPr txBox="1"/>
          <p:nvPr/>
        </p:nvSpPr>
        <p:spPr>
          <a:xfrm>
            <a:off x="5654157" y="6316595"/>
            <a:ext cx="5620449" cy="400110"/>
          </a:xfrm>
          <a:prstGeom prst="rect">
            <a:avLst/>
          </a:prstGeom>
          <a:solidFill>
            <a:schemeClr val="accent4">
              <a:lumMod val="20000"/>
              <a:lumOff val="80000"/>
            </a:schemeClr>
          </a:solidFill>
          <a:ln>
            <a:solidFill>
              <a:schemeClr val="accent1">
                <a:lumMod val="60000"/>
                <a:lumOff val="40000"/>
              </a:schemeClr>
            </a:solidFill>
          </a:ln>
        </p:spPr>
        <p:txBody>
          <a:bodyPr wrap="none" rtlCol="0">
            <a:spAutoFit/>
          </a:bodyPr>
          <a:lstStyle/>
          <a:p>
            <a:r>
              <a:rPr lang="en-US" sz="1000" b="1" i="1" u="sng" dirty="0"/>
              <a:t>For more information on the causal analysis and electrical events that lead to this damage</a:t>
            </a:r>
            <a:endParaRPr lang="en-US" sz="1000" dirty="0"/>
          </a:p>
          <a:p>
            <a:r>
              <a:rPr lang="en-US" sz="1000" dirty="0">
                <a:sym typeface="Wingdings" panose="05000000000000000000" pitchFamily="2" charset="2"/>
              </a:rPr>
              <a:t> </a:t>
            </a:r>
            <a:r>
              <a:rPr lang="en-US" sz="1000" dirty="0"/>
              <a:t>Talks coming up next by Jon Sandberg, </a:t>
            </a:r>
            <a:r>
              <a:rPr lang="en-US" sz="1000" dirty="0" err="1"/>
              <a:t>Chaofeng</a:t>
            </a:r>
            <a:r>
              <a:rPr lang="en-US" sz="1000" dirty="0"/>
              <a:t> Mi, and John </a:t>
            </a:r>
            <a:r>
              <a:rPr lang="en-US" sz="1000" dirty="0" err="1"/>
              <a:t>Escalier</a:t>
            </a:r>
            <a:endParaRPr lang="en-US" sz="1000" dirty="0"/>
          </a:p>
        </p:txBody>
      </p:sp>
    </p:spTree>
    <p:extLst>
      <p:ext uri="{BB962C8B-B14F-4D97-AF65-F5344CB8AC3E}">
        <p14:creationId xmlns:p14="http://schemas.microsoft.com/office/powerpoint/2010/main" val="3512171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05634F-06B4-4D23-9126-320E90868D83}"/>
              </a:ext>
            </a:extLst>
          </p:cNvPr>
          <p:cNvSpPr>
            <a:spLocks noGrp="1"/>
          </p:cNvSpPr>
          <p:nvPr>
            <p:ph type="sldNum" sz="quarter" idx="4"/>
          </p:nvPr>
        </p:nvSpPr>
        <p:spPr/>
        <p:txBody>
          <a:bodyPr/>
          <a:lstStyle/>
          <a:p>
            <a:fld id="{933A556B-7C63-244D-9B7C-B0EA8042B330}" type="slidenum">
              <a:rPr lang="en-US" smtClean="0"/>
              <a:pPr/>
              <a:t>7</a:t>
            </a:fld>
            <a:endParaRPr lang="en-US" sz="1000" dirty="0"/>
          </a:p>
        </p:txBody>
      </p:sp>
      <p:pic>
        <p:nvPicPr>
          <p:cNvPr id="1026" name="Picture 2" descr="https://lh3.googleusercontent.com/pw/ADCreHfBti7k6_XJVswwNlwlcoATOV_FPKy_LAySEFQeWM0UtimQ-1lGoBqBY4e8WOP5H-12ANe2ZMQgd3dmT9KtDjYoyPhPXZXCPWOni_OqBsWfCzNO5VcSgeWMP2hVKyyyinQWa3D5hraQoT-Kf03A15SlpjXgdyZuxFQPfleXZJd_vb0pT5EaCn8ipE5MHfiTToz-3SAoWLzBay8zmIcZK_ees5Cig3wiVp_66cQ1rSCVlKuZGlIF9km2diCrs250qteoItuue7CZ6BgHWMt5f0JraXsbGyerkcrCJwKljkGCB5Tq5Iz6KFWqvV8PJDz46-bqGbMlb1YcKLSee5vJOCcRZndNx_TcxLY8ujCbKc3R-iDLT73yTwJtCLikTWnhElmKxnDAoNEFeY5GCH7PHtNJK6QiCtG1CkJNYarX1EOFe77o0ywJJMG2fM4__i_pysNCvlBLmPAJIi_0nn5-IudBG2dKXQOP2NqpyPILPS2XMYPKQZ1oRmrz7lVeEQocOgjWjxB12QG2MGap1fUqYF004JyRLyzsxBDDLHHCARXJxIH5XI8oqB0RPsVn5flAMr_LJQAhJhk1h1AxhmK9A0SlYumtVijqypWaJFK7dPXEMINydZFc721A5xIUTPT9bG7wbu2GzRdjXeE4JQlbsEDN4BnEF2Ypjbd-rVkt9fztfVdvlzsGUS-e3qU34rk7BSOqbyIALOVn2l2cHy-MSfFXoi4r7bW810Kq1gHK1pYWljDTDYLyMUk2y_TNmikMS5WwcQgj_hqMeWVp5SjLvye3lVdqOHGOQvhy73lIEgehBd2324jPA7VmWGqOxLeCbDtYZZnH-GciSkkK4x7DQsgK90p-XXofv9_ytf93OXIHLO30BCpNaaTBPzFnoXq92twZoQ5aNQc4DkJaJAFnee90w8bu5o6UTpj5gcrunm5XMRynXx0LC7d5-KKh=w3840-h1775-s-no-gm?authuser=0">
            <a:extLst>
              <a:ext uri="{FF2B5EF4-FFF2-40B4-BE49-F238E27FC236}">
                <a16:creationId xmlns:a16="http://schemas.microsoft.com/office/drawing/2014/main" id="{4B58BBE4-8634-4279-8376-BB249847D6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2905"/>
          <a:stretch/>
        </p:blipFill>
        <p:spPr bwMode="auto">
          <a:xfrm flipH="1">
            <a:off x="383754" y="1185352"/>
            <a:ext cx="7909346" cy="28186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brookhavenlab.sharepoint.com/sites/rhic-1004brepair2/1004b%20valve%20box%20repair/photos/lead%20pot%20with%20damage/img_2151.jpg?web=1">
            <a:extLst>
              <a:ext uri="{FF2B5EF4-FFF2-40B4-BE49-F238E27FC236}">
                <a16:creationId xmlns:a16="http://schemas.microsoft.com/office/drawing/2014/main" id="{5B3B33E5-1EC5-4939-BFA0-37EA57FEF9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624" b="24658"/>
          <a:stretch/>
        </p:blipFill>
        <p:spPr bwMode="auto">
          <a:xfrm>
            <a:off x="4009604" y="3497308"/>
            <a:ext cx="7909346" cy="30678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FF18B0F-CCEB-4153-8450-F3EEB2BDDB69}"/>
              </a:ext>
            </a:extLst>
          </p:cNvPr>
          <p:cNvSpPr txBox="1"/>
          <p:nvPr/>
        </p:nvSpPr>
        <p:spPr>
          <a:xfrm>
            <a:off x="383754" y="300425"/>
            <a:ext cx="9041258" cy="584775"/>
          </a:xfrm>
          <a:prstGeom prst="rect">
            <a:avLst/>
          </a:prstGeom>
          <a:noFill/>
        </p:spPr>
        <p:txBody>
          <a:bodyPr wrap="none" rtlCol="0">
            <a:spAutoFit/>
          </a:bodyPr>
          <a:lstStyle/>
          <a:p>
            <a:r>
              <a:rPr lang="en-US" sz="3200" dirty="0"/>
              <a:t>Lead pot “A” “TBD” 12X150 current lead damage</a:t>
            </a:r>
          </a:p>
        </p:txBody>
      </p:sp>
      <p:sp>
        <p:nvSpPr>
          <p:cNvPr id="5" name="TextBox 4">
            <a:extLst>
              <a:ext uri="{FF2B5EF4-FFF2-40B4-BE49-F238E27FC236}">
                <a16:creationId xmlns:a16="http://schemas.microsoft.com/office/drawing/2014/main" id="{644F53D4-68D6-48E3-B2B8-2C716EA09D65}"/>
              </a:ext>
            </a:extLst>
          </p:cNvPr>
          <p:cNvSpPr txBox="1"/>
          <p:nvPr/>
        </p:nvSpPr>
        <p:spPr>
          <a:xfrm>
            <a:off x="457200" y="1282700"/>
            <a:ext cx="3441968" cy="369332"/>
          </a:xfrm>
          <a:prstGeom prst="rect">
            <a:avLst/>
          </a:prstGeom>
          <a:noFill/>
        </p:spPr>
        <p:txBody>
          <a:bodyPr wrap="none" rtlCol="0">
            <a:spAutoFit/>
          </a:bodyPr>
          <a:lstStyle/>
          <a:p>
            <a:r>
              <a:rPr lang="en-US" b="1" i="1" dirty="0"/>
              <a:t>New 12X150 amp current lead</a:t>
            </a:r>
          </a:p>
        </p:txBody>
      </p:sp>
      <p:sp>
        <p:nvSpPr>
          <p:cNvPr id="9" name="TextBox 8">
            <a:extLst>
              <a:ext uri="{FF2B5EF4-FFF2-40B4-BE49-F238E27FC236}">
                <a16:creationId xmlns:a16="http://schemas.microsoft.com/office/drawing/2014/main" id="{C84381DF-F8F9-4231-9C49-B750FC9E3421}"/>
              </a:ext>
            </a:extLst>
          </p:cNvPr>
          <p:cNvSpPr txBox="1"/>
          <p:nvPr/>
        </p:nvSpPr>
        <p:spPr>
          <a:xfrm>
            <a:off x="4108450" y="3634627"/>
            <a:ext cx="6096541" cy="369332"/>
          </a:xfrm>
          <a:prstGeom prst="rect">
            <a:avLst/>
          </a:prstGeom>
          <a:noFill/>
        </p:spPr>
        <p:txBody>
          <a:bodyPr wrap="none" rtlCol="0">
            <a:spAutoFit/>
          </a:bodyPr>
          <a:lstStyle/>
          <a:p>
            <a:r>
              <a:rPr lang="en-US" b="1" i="1" dirty="0"/>
              <a:t>Scorched 1004B Blue “TBD” 12X150 amp current lead</a:t>
            </a:r>
          </a:p>
        </p:txBody>
      </p:sp>
      <p:sp>
        <p:nvSpPr>
          <p:cNvPr id="8" name="TextBox 7">
            <a:extLst>
              <a:ext uri="{FF2B5EF4-FFF2-40B4-BE49-F238E27FC236}">
                <a16:creationId xmlns:a16="http://schemas.microsoft.com/office/drawing/2014/main" id="{5F25E48C-9C2D-4A05-816E-489F5AF36515}"/>
              </a:ext>
            </a:extLst>
          </p:cNvPr>
          <p:cNvSpPr txBox="1"/>
          <p:nvPr/>
        </p:nvSpPr>
        <p:spPr>
          <a:xfrm>
            <a:off x="5654157" y="6316595"/>
            <a:ext cx="5620449" cy="400110"/>
          </a:xfrm>
          <a:prstGeom prst="rect">
            <a:avLst/>
          </a:prstGeom>
          <a:solidFill>
            <a:schemeClr val="accent4">
              <a:lumMod val="20000"/>
              <a:lumOff val="80000"/>
            </a:schemeClr>
          </a:solidFill>
          <a:ln>
            <a:solidFill>
              <a:schemeClr val="accent1">
                <a:lumMod val="60000"/>
                <a:lumOff val="40000"/>
              </a:schemeClr>
            </a:solidFill>
          </a:ln>
        </p:spPr>
        <p:txBody>
          <a:bodyPr wrap="none" rtlCol="0">
            <a:spAutoFit/>
          </a:bodyPr>
          <a:lstStyle/>
          <a:p>
            <a:r>
              <a:rPr lang="en-US" sz="1000" b="1" i="1" u="sng" dirty="0"/>
              <a:t>For more information on the causal analysis and electrical events that lead to this damage</a:t>
            </a:r>
            <a:endParaRPr lang="en-US" sz="1000" dirty="0"/>
          </a:p>
          <a:p>
            <a:r>
              <a:rPr lang="en-US" sz="1000" dirty="0">
                <a:sym typeface="Wingdings" panose="05000000000000000000" pitchFamily="2" charset="2"/>
              </a:rPr>
              <a:t> </a:t>
            </a:r>
            <a:r>
              <a:rPr lang="en-US" sz="1000" dirty="0"/>
              <a:t>Talks coming up next by Jon Sandberg, </a:t>
            </a:r>
            <a:r>
              <a:rPr lang="en-US" sz="1000" dirty="0" err="1"/>
              <a:t>Chaofeng</a:t>
            </a:r>
            <a:r>
              <a:rPr lang="en-US" sz="1000" dirty="0"/>
              <a:t> Mi, and John </a:t>
            </a:r>
            <a:r>
              <a:rPr lang="en-US" sz="1000" dirty="0" err="1"/>
              <a:t>Escalier</a:t>
            </a:r>
            <a:endParaRPr lang="en-US" sz="1000" dirty="0"/>
          </a:p>
        </p:txBody>
      </p:sp>
    </p:spTree>
    <p:extLst>
      <p:ext uri="{BB962C8B-B14F-4D97-AF65-F5344CB8AC3E}">
        <p14:creationId xmlns:p14="http://schemas.microsoft.com/office/powerpoint/2010/main" val="2623153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16095C-B1A6-44A5-BCFD-95B7096419CB}"/>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p:pic>
        <p:nvPicPr>
          <p:cNvPr id="7" name="Picture 6">
            <a:extLst>
              <a:ext uri="{FF2B5EF4-FFF2-40B4-BE49-F238E27FC236}">
                <a16:creationId xmlns:a16="http://schemas.microsoft.com/office/drawing/2014/main" id="{66324A17-8B09-4B3E-A3B1-C4E8D0EF01C3}"/>
              </a:ext>
            </a:extLst>
          </p:cNvPr>
          <p:cNvPicPr>
            <a:picLocks noChangeAspect="1"/>
          </p:cNvPicPr>
          <p:nvPr/>
        </p:nvPicPr>
        <p:blipFill>
          <a:blip r:embed="rId2"/>
          <a:stretch>
            <a:fillRect/>
          </a:stretch>
        </p:blipFill>
        <p:spPr>
          <a:xfrm>
            <a:off x="311450" y="1955109"/>
            <a:ext cx="11445414" cy="4293249"/>
          </a:xfrm>
          <a:prstGeom prst="rect">
            <a:avLst/>
          </a:prstGeom>
        </p:spPr>
      </p:pic>
      <p:sp>
        <p:nvSpPr>
          <p:cNvPr id="8" name="TextBox 7">
            <a:extLst>
              <a:ext uri="{FF2B5EF4-FFF2-40B4-BE49-F238E27FC236}">
                <a16:creationId xmlns:a16="http://schemas.microsoft.com/office/drawing/2014/main" id="{FA6DD295-EA95-47D1-9E5A-929023D31B12}"/>
              </a:ext>
            </a:extLst>
          </p:cNvPr>
          <p:cNvSpPr txBox="1"/>
          <p:nvPr/>
        </p:nvSpPr>
        <p:spPr>
          <a:xfrm>
            <a:off x="436763" y="289853"/>
            <a:ext cx="11393011" cy="1323439"/>
          </a:xfrm>
          <a:prstGeom prst="rect">
            <a:avLst/>
          </a:prstGeom>
          <a:noFill/>
        </p:spPr>
        <p:txBody>
          <a:bodyPr wrap="square" rtlCol="0">
            <a:spAutoFit/>
          </a:bodyPr>
          <a:lstStyle/>
          <a:p>
            <a:r>
              <a:rPr lang="en-US" sz="3200" dirty="0"/>
              <a:t>4:00 DX and D0 cryostats and magnets</a:t>
            </a:r>
          </a:p>
          <a:p>
            <a:pPr marL="285750" indent="-285750">
              <a:buFont typeface="Arial" panose="020B0604020202020204" pitchFamily="34" charset="0"/>
              <a:buChar char="•"/>
            </a:pPr>
            <a:r>
              <a:rPr lang="en-US" sz="1600" i="1" dirty="0"/>
              <a:t>After the damaged 12X150 current lead was removed, the team was still measuring shorts-to-ground in the dipole and quad bus back towards the 4:00 D0-DX magnets</a:t>
            </a:r>
          </a:p>
          <a:p>
            <a:pPr marL="285750" indent="-285750">
              <a:buFont typeface="Arial" panose="020B0604020202020204" pitchFamily="34" charset="0"/>
              <a:buChar char="•"/>
            </a:pPr>
            <a:r>
              <a:rPr lang="en-US" sz="1600" i="1" dirty="0"/>
              <a:t>Found damage in the #2 and #3 splice cans at the B4DX magnet</a:t>
            </a:r>
          </a:p>
        </p:txBody>
      </p:sp>
      <p:cxnSp>
        <p:nvCxnSpPr>
          <p:cNvPr id="10" name="Straight Connector 9">
            <a:extLst>
              <a:ext uri="{FF2B5EF4-FFF2-40B4-BE49-F238E27FC236}">
                <a16:creationId xmlns:a16="http://schemas.microsoft.com/office/drawing/2014/main" id="{24C90C9C-AB23-4B94-82E2-C35FFE07D137}"/>
              </a:ext>
            </a:extLst>
          </p:cNvPr>
          <p:cNvCxnSpPr/>
          <p:nvPr/>
        </p:nvCxnSpPr>
        <p:spPr>
          <a:xfrm>
            <a:off x="6873461" y="2654852"/>
            <a:ext cx="0" cy="561009"/>
          </a:xfrm>
          <a:prstGeom prst="line">
            <a:avLst/>
          </a:prstGeom>
          <a:ln w="9525">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6C0FD66-260B-4BC1-AE83-4CAEF93E102C}"/>
              </a:ext>
            </a:extLst>
          </p:cNvPr>
          <p:cNvCxnSpPr>
            <a:cxnSpLocks/>
          </p:cNvCxnSpPr>
          <p:nvPr/>
        </p:nvCxnSpPr>
        <p:spPr>
          <a:xfrm>
            <a:off x="6873461" y="2244035"/>
            <a:ext cx="0" cy="227495"/>
          </a:xfrm>
          <a:prstGeom prst="line">
            <a:avLst/>
          </a:prstGeom>
          <a:ln w="9525">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153981-5C04-40C0-99D8-8BB5E0797B09}"/>
              </a:ext>
            </a:extLst>
          </p:cNvPr>
          <p:cNvCxnSpPr>
            <a:cxnSpLocks/>
          </p:cNvCxnSpPr>
          <p:nvPr/>
        </p:nvCxnSpPr>
        <p:spPr>
          <a:xfrm flipH="1">
            <a:off x="6093791" y="3271492"/>
            <a:ext cx="258417" cy="0"/>
          </a:xfrm>
          <a:prstGeom prst="line">
            <a:avLst/>
          </a:prstGeom>
          <a:ln w="9525">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E021B01-B873-4C58-8174-75E98CC0100A}"/>
              </a:ext>
            </a:extLst>
          </p:cNvPr>
          <p:cNvCxnSpPr>
            <a:cxnSpLocks/>
          </p:cNvCxnSpPr>
          <p:nvPr/>
        </p:nvCxnSpPr>
        <p:spPr>
          <a:xfrm flipH="1">
            <a:off x="4006574" y="3627092"/>
            <a:ext cx="258417" cy="0"/>
          </a:xfrm>
          <a:prstGeom prst="line">
            <a:avLst/>
          </a:prstGeom>
          <a:ln w="9525">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9EE6B74-E84A-4368-86CA-13C3284BB556}"/>
              </a:ext>
            </a:extLst>
          </p:cNvPr>
          <p:cNvCxnSpPr>
            <a:cxnSpLocks/>
          </p:cNvCxnSpPr>
          <p:nvPr/>
        </p:nvCxnSpPr>
        <p:spPr>
          <a:xfrm flipH="1">
            <a:off x="5084417" y="3321878"/>
            <a:ext cx="205409" cy="216452"/>
          </a:xfrm>
          <a:prstGeom prst="line">
            <a:avLst/>
          </a:prstGeom>
          <a:ln w="9525">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CBB0BF0-7F0B-4F95-9BE4-A97F066B5E37}"/>
              </a:ext>
            </a:extLst>
          </p:cNvPr>
          <p:cNvCxnSpPr>
            <a:cxnSpLocks/>
          </p:cNvCxnSpPr>
          <p:nvPr/>
        </p:nvCxnSpPr>
        <p:spPr>
          <a:xfrm flipH="1">
            <a:off x="2268330" y="3337753"/>
            <a:ext cx="258417" cy="0"/>
          </a:xfrm>
          <a:prstGeom prst="line">
            <a:avLst/>
          </a:prstGeom>
          <a:ln w="9525">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73FB9B5-9095-4D01-988D-D2926562DB80}"/>
              </a:ext>
            </a:extLst>
          </p:cNvPr>
          <p:cNvSpPr txBox="1"/>
          <p:nvPr/>
        </p:nvSpPr>
        <p:spPr>
          <a:xfrm>
            <a:off x="5654157" y="6316595"/>
            <a:ext cx="5620449" cy="400110"/>
          </a:xfrm>
          <a:prstGeom prst="rect">
            <a:avLst/>
          </a:prstGeom>
          <a:solidFill>
            <a:schemeClr val="accent4">
              <a:lumMod val="20000"/>
              <a:lumOff val="80000"/>
            </a:schemeClr>
          </a:solidFill>
          <a:ln>
            <a:solidFill>
              <a:schemeClr val="accent1">
                <a:lumMod val="60000"/>
                <a:lumOff val="40000"/>
              </a:schemeClr>
            </a:solidFill>
          </a:ln>
        </p:spPr>
        <p:txBody>
          <a:bodyPr wrap="none" rtlCol="0">
            <a:spAutoFit/>
          </a:bodyPr>
          <a:lstStyle/>
          <a:p>
            <a:r>
              <a:rPr lang="en-US" sz="1000" b="1" i="1" u="sng" dirty="0"/>
              <a:t>For more information on the causal analysis and electrical events that lead to this damage</a:t>
            </a:r>
            <a:endParaRPr lang="en-US" sz="1000" dirty="0"/>
          </a:p>
          <a:p>
            <a:r>
              <a:rPr lang="en-US" sz="1000" dirty="0">
                <a:sym typeface="Wingdings" panose="05000000000000000000" pitchFamily="2" charset="2"/>
              </a:rPr>
              <a:t> </a:t>
            </a:r>
            <a:r>
              <a:rPr lang="en-US" sz="1000" dirty="0"/>
              <a:t>Talks coming up next by Jon Sandberg, </a:t>
            </a:r>
            <a:r>
              <a:rPr lang="en-US" sz="1000" dirty="0" err="1"/>
              <a:t>Chaofeng</a:t>
            </a:r>
            <a:r>
              <a:rPr lang="en-US" sz="1000" dirty="0"/>
              <a:t> Mi, and John </a:t>
            </a:r>
            <a:r>
              <a:rPr lang="en-US" sz="1000" dirty="0" err="1"/>
              <a:t>Escalier</a:t>
            </a:r>
            <a:endParaRPr lang="en-US" sz="1000" dirty="0"/>
          </a:p>
        </p:txBody>
      </p:sp>
    </p:spTree>
    <p:extLst>
      <p:ext uri="{BB962C8B-B14F-4D97-AF65-F5344CB8AC3E}">
        <p14:creationId xmlns:p14="http://schemas.microsoft.com/office/powerpoint/2010/main" val="1636281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3C62E0-E24D-430F-9A44-AF85144EFF4F}"/>
              </a:ext>
            </a:extLst>
          </p:cNvPr>
          <p:cNvSpPr>
            <a:spLocks noGrp="1"/>
          </p:cNvSpPr>
          <p:nvPr>
            <p:ph type="sldNum" sz="quarter" idx="4"/>
          </p:nvPr>
        </p:nvSpPr>
        <p:spPr/>
        <p:txBody>
          <a:bodyPr/>
          <a:lstStyle/>
          <a:p>
            <a:fld id="{933A556B-7C63-244D-9B7C-B0EA8042B330}" type="slidenum">
              <a:rPr lang="en-US" smtClean="0"/>
              <a:pPr/>
              <a:t>9</a:t>
            </a:fld>
            <a:endParaRPr lang="en-US" sz="1000" dirty="0"/>
          </a:p>
        </p:txBody>
      </p:sp>
      <p:sp>
        <p:nvSpPr>
          <p:cNvPr id="4" name="TextBox 3">
            <a:extLst>
              <a:ext uri="{FF2B5EF4-FFF2-40B4-BE49-F238E27FC236}">
                <a16:creationId xmlns:a16="http://schemas.microsoft.com/office/drawing/2014/main" id="{7EE0468F-6AAF-474D-9108-4DD960E2D4B4}"/>
              </a:ext>
            </a:extLst>
          </p:cNvPr>
          <p:cNvSpPr txBox="1"/>
          <p:nvPr/>
        </p:nvSpPr>
        <p:spPr>
          <a:xfrm>
            <a:off x="366084" y="287210"/>
            <a:ext cx="10775707" cy="892552"/>
          </a:xfrm>
          <a:prstGeom prst="rect">
            <a:avLst/>
          </a:prstGeom>
          <a:noFill/>
        </p:spPr>
        <p:txBody>
          <a:bodyPr wrap="none" rtlCol="0">
            <a:spAutoFit/>
          </a:bodyPr>
          <a:lstStyle/>
          <a:p>
            <a:r>
              <a:rPr lang="en-US" sz="3200" dirty="0"/>
              <a:t>Incinerated splice joints found in DX splice cans #2 and #3</a:t>
            </a:r>
          </a:p>
          <a:p>
            <a:r>
              <a:rPr lang="en-US" sz="2000" i="1" dirty="0"/>
              <a:t>Source of shorts-to-ground in dipole and quad bus</a:t>
            </a:r>
          </a:p>
        </p:txBody>
      </p:sp>
      <p:pic>
        <p:nvPicPr>
          <p:cNvPr id="7" name="Picture 6">
            <a:extLst>
              <a:ext uri="{FF2B5EF4-FFF2-40B4-BE49-F238E27FC236}">
                <a16:creationId xmlns:a16="http://schemas.microsoft.com/office/drawing/2014/main" id="{2991674D-0F41-42E1-BA98-010DD91029B6}"/>
              </a:ext>
            </a:extLst>
          </p:cNvPr>
          <p:cNvPicPr>
            <a:picLocks noChangeAspect="1"/>
          </p:cNvPicPr>
          <p:nvPr/>
        </p:nvPicPr>
        <p:blipFill rotWithShape="1">
          <a:blip r:embed="rId2"/>
          <a:srcRect t="15919" b="385"/>
          <a:stretch/>
        </p:blipFill>
        <p:spPr>
          <a:xfrm>
            <a:off x="293786" y="1316384"/>
            <a:ext cx="6546020" cy="2950818"/>
          </a:xfrm>
          <a:prstGeom prst="rect">
            <a:avLst/>
          </a:prstGeom>
        </p:spPr>
      </p:pic>
      <p:pic>
        <p:nvPicPr>
          <p:cNvPr id="6" name="Picture 5">
            <a:extLst>
              <a:ext uri="{FF2B5EF4-FFF2-40B4-BE49-F238E27FC236}">
                <a16:creationId xmlns:a16="http://schemas.microsoft.com/office/drawing/2014/main" id="{6C2F2E6F-CF81-48C5-9A42-8E6ADC905692}"/>
              </a:ext>
            </a:extLst>
          </p:cNvPr>
          <p:cNvPicPr>
            <a:picLocks noChangeAspect="1"/>
          </p:cNvPicPr>
          <p:nvPr/>
        </p:nvPicPr>
        <p:blipFill>
          <a:blip r:embed="rId3"/>
          <a:stretch>
            <a:fillRect/>
          </a:stretch>
        </p:blipFill>
        <p:spPr>
          <a:xfrm>
            <a:off x="5084415" y="3625499"/>
            <a:ext cx="6888603" cy="2764216"/>
          </a:xfrm>
          <a:prstGeom prst="rect">
            <a:avLst/>
          </a:prstGeom>
        </p:spPr>
      </p:pic>
      <p:pic>
        <p:nvPicPr>
          <p:cNvPr id="8" name="Picture 7">
            <a:extLst>
              <a:ext uri="{FF2B5EF4-FFF2-40B4-BE49-F238E27FC236}">
                <a16:creationId xmlns:a16="http://schemas.microsoft.com/office/drawing/2014/main" id="{D89FBE3F-4F40-4B9A-A1C3-54E3654819AF}"/>
              </a:ext>
            </a:extLst>
          </p:cNvPr>
          <p:cNvPicPr>
            <a:picLocks noChangeAspect="1"/>
          </p:cNvPicPr>
          <p:nvPr/>
        </p:nvPicPr>
        <p:blipFill>
          <a:blip r:embed="rId4"/>
          <a:stretch>
            <a:fillRect/>
          </a:stretch>
        </p:blipFill>
        <p:spPr>
          <a:xfrm>
            <a:off x="7165009" y="1219518"/>
            <a:ext cx="4049252" cy="2264510"/>
          </a:xfrm>
          <a:prstGeom prst="rect">
            <a:avLst/>
          </a:prstGeom>
        </p:spPr>
      </p:pic>
      <p:sp>
        <p:nvSpPr>
          <p:cNvPr id="9" name="TextBox 8">
            <a:extLst>
              <a:ext uri="{FF2B5EF4-FFF2-40B4-BE49-F238E27FC236}">
                <a16:creationId xmlns:a16="http://schemas.microsoft.com/office/drawing/2014/main" id="{29BAA0B3-A56D-4F83-885E-619EC0505369}"/>
              </a:ext>
            </a:extLst>
          </p:cNvPr>
          <p:cNvSpPr txBox="1"/>
          <p:nvPr/>
        </p:nvSpPr>
        <p:spPr>
          <a:xfrm>
            <a:off x="366084" y="1395896"/>
            <a:ext cx="1300356" cy="307777"/>
          </a:xfrm>
          <a:prstGeom prst="rect">
            <a:avLst/>
          </a:prstGeom>
          <a:solidFill>
            <a:schemeClr val="bg1"/>
          </a:solidFill>
          <a:ln>
            <a:solidFill>
              <a:schemeClr val="tx1"/>
            </a:solidFill>
          </a:ln>
        </p:spPr>
        <p:txBody>
          <a:bodyPr wrap="none" rtlCol="0">
            <a:spAutoFit/>
          </a:bodyPr>
          <a:lstStyle/>
          <a:p>
            <a:r>
              <a:rPr lang="en-US" sz="1400" i="1" dirty="0"/>
              <a:t>Splice Can #2</a:t>
            </a:r>
          </a:p>
        </p:txBody>
      </p:sp>
      <p:sp>
        <p:nvSpPr>
          <p:cNvPr id="10" name="TextBox 9">
            <a:extLst>
              <a:ext uri="{FF2B5EF4-FFF2-40B4-BE49-F238E27FC236}">
                <a16:creationId xmlns:a16="http://schemas.microsoft.com/office/drawing/2014/main" id="{0A213A8A-7730-4F21-9270-D1E9FAAC4418}"/>
              </a:ext>
            </a:extLst>
          </p:cNvPr>
          <p:cNvSpPr txBox="1"/>
          <p:nvPr/>
        </p:nvSpPr>
        <p:spPr>
          <a:xfrm>
            <a:off x="10491613" y="3728271"/>
            <a:ext cx="1300356" cy="307777"/>
          </a:xfrm>
          <a:prstGeom prst="rect">
            <a:avLst/>
          </a:prstGeom>
          <a:solidFill>
            <a:schemeClr val="bg1"/>
          </a:solidFill>
          <a:ln>
            <a:solidFill>
              <a:schemeClr val="tx1"/>
            </a:solidFill>
          </a:ln>
        </p:spPr>
        <p:txBody>
          <a:bodyPr wrap="none" rtlCol="0">
            <a:spAutoFit/>
          </a:bodyPr>
          <a:lstStyle/>
          <a:p>
            <a:r>
              <a:rPr lang="en-US" sz="1400" i="1" dirty="0"/>
              <a:t>Splice Can #3</a:t>
            </a:r>
          </a:p>
        </p:txBody>
      </p:sp>
      <p:sp>
        <p:nvSpPr>
          <p:cNvPr id="11" name="TextBox 10">
            <a:extLst>
              <a:ext uri="{FF2B5EF4-FFF2-40B4-BE49-F238E27FC236}">
                <a16:creationId xmlns:a16="http://schemas.microsoft.com/office/drawing/2014/main" id="{C94981D2-218C-402D-826F-1A4648B7A339}"/>
              </a:ext>
            </a:extLst>
          </p:cNvPr>
          <p:cNvSpPr txBox="1"/>
          <p:nvPr/>
        </p:nvSpPr>
        <p:spPr>
          <a:xfrm>
            <a:off x="7631352" y="1102093"/>
            <a:ext cx="3056734" cy="307777"/>
          </a:xfrm>
          <a:prstGeom prst="rect">
            <a:avLst/>
          </a:prstGeom>
          <a:solidFill>
            <a:schemeClr val="bg1"/>
          </a:solidFill>
          <a:ln>
            <a:solidFill>
              <a:schemeClr val="tx1"/>
            </a:solidFill>
          </a:ln>
        </p:spPr>
        <p:txBody>
          <a:bodyPr wrap="none" rtlCol="0">
            <a:spAutoFit/>
          </a:bodyPr>
          <a:lstStyle/>
          <a:p>
            <a:r>
              <a:rPr lang="en-US" sz="1400" i="1" dirty="0"/>
              <a:t>Sooty, but undamaged splice can #1</a:t>
            </a:r>
          </a:p>
        </p:txBody>
      </p:sp>
      <p:sp>
        <p:nvSpPr>
          <p:cNvPr id="12" name="TextBox 11">
            <a:extLst>
              <a:ext uri="{FF2B5EF4-FFF2-40B4-BE49-F238E27FC236}">
                <a16:creationId xmlns:a16="http://schemas.microsoft.com/office/drawing/2014/main" id="{C9C4B1A7-2931-4E82-96F9-2FEDFB9D3F00}"/>
              </a:ext>
            </a:extLst>
          </p:cNvPr>
          <p:cNvSpPr txBox="1"/>
          <p:nvPr/>
        </p:nvSpPr>
        <p:spPr>
          <a:xfrm>
            <a:off x="475551" y="6335663"/>
            <a:ext cx="5620449" cy="400110"/>
          </a:xfrm>
          <a:prstGeom prst="rect">
            <a:avLst/>
          </a:prstGeom>
          <a:solidFill>
            <a:schemeClr val="accent4">
              <a:lumMod val="20000"/>
              <a:lumOff val="80000"/>
            </a:schemeClr>
          </a:solidFill>
          <a:ln>
            <a:solidFill>
              <a:schemeClr val="accent1">
                <a:lumMod val="60000"/>
                <a:lumOff val="40000"/>
              </a:schemeClr>
            </a:solidFill>
          </a:ln>
        </p:spPr>
        <p:txBody>
          <a:bodyPr wrap="none" rtlCol="0">
            <a:spAutoFit/>
          </a:bodyPr>
          <a:lstStyle/>
          <a:p>
            <a:r>
              <a:rPr lang="en-US" sz="1000" b="1" i="1" u="sng" dirty="0"/>
              <a:t>For more information on the causal analysis and electrical events that lead to this damage</a:t>
            </a:r>
            <a:endParaRPr lang="en-US" sz="1000" dirty="0"/>
          </a:p>
          <a:p>
            <a:r>
              <a:rPr lang="en-US" sz="1000" dirty="0">
                <a:sym typeface="Wingdings" panose="05000000000000000000" pitchFamily="2" charset="2"/>
              </a:rPr>
              <a:t> </a:t>
            </a:r>
            <a:r>
              <a:rPr lang="en-US" sz="1000" dirty="0"/>
              <a:t>Talks coming up next by Jon Sandberg, </a:t>
            </a:r>
            <a:r>
              <a:rPr lang="en-US" sz="1000" dirty="0" err="1"/>
              <a:t>Chaofeng</a:t>
            </a:r>
            <a:r>
              <a:rPr lang="en-US" sz="1000" dirty="0"/>
              <a:t> Mi, and John </a:t>
            </a:r>
            <a:r>
              <a:rPr lang="en-US" sz="1000" dirty="0" err="1"/>
              <a:t>Escalier</a:t>
            </a:r>
            <a:endParaRPr lang="en-US" sz="1000" dirty="0"/>
          </a:p>
        </p:txBody>
      </p:sp>
    </p:spTree>
    <p:extLst>
      <p:ext uri="{BB962C8B-B14F-4D97-AF65-F5344CB8AC3E}">
        <p14:creationId xmlns:p14="http://schemas.microsoft.com/office/powerpoint/2010/main" val="3395523862"/>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b144b1dc-77a5-4b17-aa1a-cf3189630eb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4EC9F13F8E21F40A240E78DF835E721" ma:contentTypeVersion="16" ma:contentTypeDescription="Create a new document." ma:contentTypeScope="" ma:versionID="4ba9059294f98c20fff4ba3922414b89">
  <xsd:schema xmlns:xsd="http://www.w3.org/2001/XMLSchema" xmlns:xs="http://www.w3.org/2001/XMLSchema" xmlns:p="http://schemas.microsoft.com/office/2006/metadata/properties" xmlns:ns3="b144b1dc-77a5-4b17-aa1a-cf3189630eb6" xmlns:ns4="eed46eea-df07-4d52-a948-077d58a744ae" targetNamespace="http://schemas.microsoft.com/office/2006/metadata/properties" ma:root="true" ma:fieldsID="047aad4c14dc56b10475826e39db4341" ns3:_="" ns4:_="">
    <xsd:import namespace="b144b1dc-77a5-4b17-aa1a-cf3189630eb6"/>
    <xsd:import namespace="eed46eea-df07-4d52-a948-077d58a744a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DateTaken" minOccurs="0"/>
                <xsd:element ref="ns3:MediaLengthInSeconds" minOccurs="0"/>
                <xsd:element ref="ns3:MediaServiceLocation"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44b1dc-77a5-4b17-aa1a-cf3189630e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ed46eea-df07-4d52-a948-077d58a744a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06DDCD-E5D5-468E-AA0E-7573816C292C}">
  <ds:schemaRefs>
    <ds:schemaRef ds:uri="http://schemas.microsoft.com/sharepoint/v3/contenttype/forms"/>
  </ds:schemaRefs>
</ds:datastoreItem>
</file>

<file path=customXml/itemProps2.xml><?xml version="1.0" encoding="utf-8"?>
<ds:datastoreItem xmlns:ds="http://schemas.openxmlformats.org/officeDocument/2006/customXml" ds:itemID="{3132B668-6925-48A0-B8B3-556B764F4856}">
  <ds:schemaRef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eed46eea-df07-4d52-a948-077d58a744ae"/>
    <ds:schemaRef ds:uri="http://purl.org/dc/elements/1.1/"/>
    <ds:schemaRef ds:uri="http://schemas.microsoft.com/office/2006/metadata/properties"/>
    <ds:schemaRef ds:uri="b144b1dc-77a5-4b17-aa1a-cf3189630eb6"/>
    <ds:schemaRef ds:uri="http://www.w3.org/XML/1998/namespace"/>
    <ds:schemaRef ds:uri="http://purl.org/dc/dcmitype/"/>
  </ds:schemaRefs>
</ds:datastoreItem>
</file>

<file path=customXml/itemProps3.xml><?xml version="1.0" encoding="utf-8"?>
<ds:datastoreItem xmlns:ds="http://schemas.openxmlformats.org/officeDocument/2006/customXml" ds:itemID="{947EE709-6774-4074-A873-F44D2F5718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44b1dc-77a5-4b17-aa1a-cf3189630eb6"/>
    <ds:schemaRef ds:uri="eed46eea-df07-4d52-a948-077d58a744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bnl_ppt_template_2021_widescreen_compressed (2)</Template>
  <TotalTime>12719</TotalTime>
  <Words>1508</Words>
  <Application>Microsoft Office PowerPoint</Application>
  <PresentationFormat>Widescreen</PresentationFormat>
  <Paragraphs>193</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Wingdings</vt:lpstr>
      <vt:lpstr>BNL</vt:lpstr>
      <vt:lpstr>Introduction to event and recovery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 the road to RHIC recovery</vt:lpstr>
      <vt:lpstr>Backup Material</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Feder, Russell</dc:creator>
  <cp:keywords/>
  <dc:description/>
  <cp:lastModifiedBy>Feder, Russell</cp:lastModifiedBy>
  <cp:revision>3</cp:revision>
  <dcterms:created xsi:type="dcterms:W3CDTF">2023-11-06T20:53:10Z</dcterms:created>
  <dcterms:modified xsi:type="dcterms:W3CDTF">2023-11-21T12:21:56Z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0x01010084EC9F13F8E21F40A240E78DF835E721</vt:lpwstr>
  </property>
</Properties>
</file>