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media/image5.jpg" ContentType="image/jpeg"/>
  <Override PartName="/ppt/theme/theme3.xml" ContentType="application/vnd.openxmlformats-officedocument.theme+xml"/>
  <Override PartName="/ppt/notesSlides/notesSlide1.xml" ContentType="application/vnd.openxmlformats-officedocument.presentationml.notesSlide+xml"/>
  <Override PartName="/ppt/media/image7.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7" r:id="rId4"/>
    <p:sldMasterId id="2147483660" r:id="rId5"/>
  </p:sldMasterIdLst>
  <p:notesMasterIdLst>
    <p:notesMasterId r:id="rId20"/>
  </p:notesMasterIdLst>
  <p:sldIdLst>
    <p:sldId id="265" r:id="rId6"/>
    <p:sldId id="313" r:id="rId7"/>
    <p:sldId id="327" r:id="rId8"/>
    <p:sldId id="329" r:id="rId9"/>
    <p:sldId id="304" r:id="rId10"/>
    <p:sldId id="328" r:id="rId11"/>
    <p:sldId id="315" r:id="rId12"/>
    <p:sldId id="316" r:id="rId13"/>
    <p:sldId id="330" r:id="rId14"/>
    <p:sldId id="331" r:id="rId15"/>
    <p:sldId id="332" r:id="rId16"/>
    <p:sldId id="312" r:id="rId17"/>
    <p:sldId id="333" r:id="rId18"/>
    <p:sldId id="334" r:id="rId19"/>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14"/>
    <p:restoredTop sz="94694"/>
  </p:normalViewPr>
  <p:slideViewPr>
    <p:cSldViewPr>
      <p:cViewPr varScale="1">
        <p:scale>
          <a:sx n="93" d="100"/>
          <a:sy n="93" d="100"/>
        </p:scale>
        <p:origin x="114" y="474"/>
      </p:cViewPr>
      <p:guideLst>
        <p:guide orient="horz" pos="288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214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539" y="0"/>
            <a:ext cx="4028440" cy="352143"/>
          </a:xfrm>
          <a:prstGeom prst="rect">
            <a:avLst/>
          </a:prstGeom>
        </p:spPr>
        <p:txBody>
          <a:bodyPr vert="horz" lIns="91440" tIns="45720" rIns="91440" bIns="45720" rtlCol="0"/>
          <a:lstStyle>
            <a:lvl1pPr algn="r">
              <a:defRPr sz="1200"/>
            </a:lvl1pPr>
          </a:lstStyle>
          <a:p>
            <a:fld id="{4914F64C-B12D-418E-8038-2062D8D6EE02}" type="datetimeFigureOut">
              <a:rPr lang="en-US" smtClean="0"/>
              <a:t>11/21/2023</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9640" y="3373756"/>
            <a:ext cx="7437120" cy="276034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258"/>
            <a:ext cx="4028440" cy="35214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539" y="6658258"/>
            <a:ext cx="4028440" cy="352142"/>
          </a:xfrm>
          <a:prstGeom prst="rect">
            <a:avLst/>
          </a:prstGeom>
        </p:spPr>
        <p:txBody>
          <a:bodyPr vert="horz" lIns="91440" tIns="45720" rIns="91440" bIns="45720" rtlCol="0" anchor="b"/>
          <a:lstStyle>
            <a:lvl1pPr algn="r">
              <a:defRPr sz="1200"/>
            </a:lvl1pPr>
          </a:lstStyle>
          <a:p>
            <a:fld id="{5BDEBA5F-D452-45FA-866A-ED7735EAE04A}" type="slidenum">
              <a:rPr lang="en-US" smtClean="0"/>
              <a:t>‹#›</a:t>
            </a:fld>
            <a:endParaRPr lang="en-US"/>
          </a:p>
        </p:txBody>
      </p:sp>
    </p:spTree>
    <p:extLst>
      <p:ext uri="{BB962C8B-B14F-4D97-AF65-F5344CB8AC3E}">
        <p14:creationId xmlns:p14="http://schemas.microsoft.com/office/powerpoint/2010/main" val="2350330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DEBA5F-D452-45FA-866A-ED7735EAE04A}" type="slidenum">
              <a:rPr lang="en-US" smtClean="0"/>
              <a:t>1</a:t>
            </a:fld>
            <a:endParaRPr lang="en-US"/>
          </a:p>
        </p:txBody>
      </p:sp>
    </p:spTree>
    <p:extLst>
      <p:ext uri="{BB962C8B-B14F-4D97-AF65-F5344CB8AC3E}">
        <p14:creationId xmlns:p14="http://schemas.microsoft.com/office/powerpoint/2010/main" val="1110878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11/21/2023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1999" cy="6857999"/>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8385810" y="5755385"/>
            <a:ext cx="3238499" cy="419099"/>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60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11/21/2023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1" i="0">
                <a:solidFill>
                  <a:schemeClr val="bg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11/21/2023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11/21/2023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11/21/2023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bg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813175" y="5773229"/>
            <a:ext cx="10334625" cy="746185"/>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pic>
        <p:nvPicPr>
          <p:cNvPr id="8" name="Picture 7">
            <a:extLst>
              <a:ext uri="{FF2B5EF4-FFF2-40B4-BE49-F238E27FC236}">
                <a16:creationId xmlns:a16="http://schemas.microsoft.com/office/drawing/2014/main" id="{A1CCAF04-6C30-614D-8071-3CC683E9765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6083" y="5755088"/>
            <a:ext cx="3238500" cy="4191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3840" userDrawn="1">
          <p15:clr>
            <a:srgbClr val="FBAE40"/>
          </p15:clr>
        </p15:guide>
        <p15:guide id="9" orient="horz" pos="3888" userDrawn="1">
          <p15:clr>
            <a:srgbClr val="FBAE40"/>
          </p15:clr>
        </p15:guide>
        <p15:guide id="10" pos="360" userDrawn="1">
          <p15:clr>
            <a:srgbClr val="FBAE40"/>
          </p15:clr>
        </p15:guide>
        <p15:guide id="11" pos="7320" userDrawn="1">
          <p15:clr>
            <a:srgbClr val="FBAE40"/>
          </p15:clr>
        </p15:guide>
        <p15:guide id="12" orient="horz" pos="3984"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2048255" cy="6857999"/>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891914" y="2462050"/>
            <a:ext cx="10408170" cy="939800"/>
          </a:xfrm>
          <a:prstGeom prst="rect">
            <a:avLst/>
          </a:prstGeom>
        </p:spPr>
        <p:txBody>
          <a:bodyPr wrap="square" lIns="0" tIns="0" rIns="0" bIns="0">
            <a:spAutoFit/>
          </a:bodyPr>
          <a:lstStyle>
            <a:lvl1pPr>
              <a:defRPr sz="6000" b="1" i="0">
                <a:solidFill>
                  <a:schemeClr val="bg1"/>
                </a:solidFill>
                <a:latin typeface="Arial"/>
                <a:cs typeface="Arial"/>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11/21/2023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6"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571500" y="365125"/>
            <a:ext cx="11049000"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571500" y="1825625"/>
            <a:ext cx="11049000" cy="4207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3840" userDrawn="1">
          <p15:clr>
            <a:srgbClr val="F26B43"/>
          </p15:clr>
        </p15:guide>
        <p15:guide id="9" pos="360" userDrawn="1">
          <p15:clr>
            <a:srgbClr val="F26B43"/>
          </p15:clr>
        </p15:guide>
        <p15:guide id="10" orient="horz" pos="3888" userDrawn="1">
          <p15:clr>
            <a:srgbClr val="F26B43"/>
          </p15:clr>
        </p15:guide>
        <p15:guide id="11" pos="732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0DD7A-F596-45D8-BB36-6C2EDCDAC2D3}"/>
              </a:ext>
            </a:extLst>
          </p:cNvPr>
          <p:cNvSpPr>
            <a:spLocks noGrp="1"/>
          </p:cNvSpPr>
          <p:nvPr>
            <p:ph type="ctrTitle"/>
          </p:nvPr>
        </p:nvSpPr>
        <p:spPr>
          <a:xfrm>
            <a:off x="685800" y="1295400"/>
            <a:ext cx="10334625" cy="1947460"/>
          </a:xfrm>
        </p:spPr>
        <p:txBody>
          <a:bodyPr>
            <a:normAutofit fontScale="90000"/>
          </a:bodyPr>
          <a:lstStyle/>
          <a:p>
            <a:r>
              <a:rPr lang="en-US" dirty="0"/>
              <a:t>4B Valve Box Failure</a:t>
            </a:r>
            <a:br>
              <a:rPr lang="en-US" dirty="0"/>
            </a:br>
            <a:br>
              <a:rPr lang="en-US" sz="1000" dirty="0"/>
            </a:br>
            <a:r>
              <a:rPr lang="en-US" sz="4000" dirty="0"/>
              <a:t>Likelihood of </a:t>
            </a:r>
            <a:r>
              <a:rPr lang="en-US" sz="4000" dirty="0" err="1"/>
              <a:t>Reocurrence</a:t>
            </a:r>
            <a:br>
              <a:rPr lang="en-US" sz="3600" dirty="0"/>
            </a:br>
            <a:br>
              <a:rPr lang="en-US" sz="3600" dirty="0"/>
            </a:br>
            <a:r>
              <a:rPr lang="en-US" sz="3100" dirty="0"/>
              <a:t>Nov 28, 2023</a:t>
            </a:r>
            <a:br>
              <a:rPr lang="en-US" sz="3600" dirty="0"/>
            </a:br>
            <a:br>
              <a:rPr lang="en-US" sz="3600" dirty="0"/>
            </a:br>
            <a:r>
              <a:rPr lang="en-US" sz="3100" dirty="0"/>
              <a:t>Jon Sandberg</a:t>
            </a:r>
          </a:p>
        </p:txBody>
      </p:sp>
      <p:sp>
        <p:nvSpPr>
          <p:cNvPr id="3" name="Subtitle 2">
            <a:extLst>
              <a:ext uri="{FF2B5EF4-FFF2-40B4-BE49-F238E27FC236}">
                <a16:creationId xmlns:a16="http://schemas.microsoft.com/office/drawing/2014/main" id="{7623E775-080F-4FBD-BE9B-0703181CF469}"/>
              </a:ext>
            </a:extLst>
          </p:cNvPr>
          <p:cNvSpPr>
            <a:spLocks noGrp="1"/>
          </p:cNvSpPr>
          <p:nvPr>
            <p:ph type="subTitle" idx="1"/>
          </p:nvPr>
        </p:nvSpPr>
        <p:spPr>
          <a:xfrm>
            <a:off x="685800" y="5189507"/>
            <a:ext cx="10616825" cy="746185"/>
          </a:xfrm>
        </p:spPr>
        <p:txBody>
          <a:bodyPr/>
          <a:lstStyle/>
          <a:p>
            <a:r>
              <a:rPr lang="en-US" dirty="0"/>
              <a:t>Thanks To: </a:t>
            </a:r>
            <a:r>
              <a:rPr lang="en-US" dirty="0" err="1"/>
              <a:t>C.Mi</a:t>
            </a:r>
            <a:r>
              <a:rPr lang="en-US" dirty="0"/>
              <a:t>, J. Escallier, T. </a:t>
            </a:r>
            <a:r>
              <a:rPr lang="en-US" dirty="0" err="1"/>
              <a:t>Samms</a:t>
            </a:r>
            <a:r>
              <a:rPr lang="en-US" dirty="0"/>
              <a:t>, G. Heppner, D. Bruno, C. </a:t>
            </a:r>
            <a:r>
              <a:rPr lang="en-US" dirty="0" err="1"/>
              <a:t>Schultheiss</a:t>
            </a:r>
            <a:r>
              <a:rPr lang="en-US" dirty="0"/>
              <a:t>, R. Lambiase, F. </a:t>
            </a:r>
            <a:r>
              <a:rPr lang="en-US" dirty="0" err="1"/>
              <a:t>Micolon</a:t>
            </a:r>
            <a:r>
              <a:rPr lang="en-US" dirty="0"/>
              <a:t>, </a:t>
            </a:r>
            <a:r>
              <a:rPr lang="en-US" dirty="0" err="1"/>
              <a:t>G.Ganetis</a:t>
            </a:r>
            <a:r>
              <a:rPr lang="en-US" dirty="0"/>
              <a:t> </a:t>
            </a:r>
          </a:p>
        </p:txBody>
      </p:sp>
    </p:spTree>
    <p:extLst>
      <p:ext uri="{BB962C8B-B14F-4D97-AF65-F5344CB8AC3E}">
        <p14:creationId xmlns:p14="http://schemas.microsoft.com/office/powerpoint/2010/main" val="3698540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E9AA4C-436F-237D-1980-94EDD904D29B}"/>
              </a:ext>
            </a:extLst>
          </p:cNvPr>
          <p:cNvSpPr txBox="1"/>
          <p:nvPr/>
        </p:nvSpPr>
        <p:spPr>
          <a:xfrm>
            <a:off x="2286000" y="685800"/>
            <a:ext cx="7620000" cy="584775"/>
          </a:xfrm>
          <a:prstGeom prst="rect">
            <a:avLst/>
          </a:prstGeom>
          <a:noFill/>
        </p:spPr>
        <p:txBody>
          <a:bodyPr wrap="square" rtlCol="0">
            <a:spAutoFit/>
          </a:bodyPr>
          <a:lstStyle/>
          <a:p>
            <a:pPr algn="ctr"/>
            <a:r>
              <a:rPr lang="en-US" sz="3200" dirty="0"/>
              <a:t>Minimizing Temperature Excursions</a:t>
            </a:r>
          </a:p>
        </p:txBody>
      </p:sp>
      <p:sp>
        <p:nvSpPr>
          <p:cNvPr id="3" name="TextBox 2">
            <a:extLst>
              <a:ext uri="{FF2B5EF4-FFF2-40B4-BE49-F238E27FC236}">
                <a16:creationId xmlns:a16="http://schemas.microsoft.com/office/drawing/2014/main" id="{B13B2FD5-252A-4A8D-FD1A-08957EE152DB}"/>
              </a:ext>
            </a:extLst>
          </p:cNvPr>
          <p:cNvSpPr txBox="1"/>
          <p:nvPr/>
        </p:nvSpPr>
        <p:spPr>
          <a:xfrm>
            <a:off x="1295400" y="1600200"/>
            <a:ext cx="9753600" cy="2308324"/>
          </a:xfrm>
          <a:prstGeom prst="rect">
            <a:avLst/>
          </a:prstGeom>
          <a:noFill/>
        </p:spPr>
        <p:txBody>
          <a:bodyPr wrap="square" rtlCol="0">
            <a:spAutoFit/>
          </a:bodyPr>
          <a:lstStyle/>
          <a:p>
            <a:pPr marL="285750" indent="-285750">
              <a:buFont typeface="Wingdings" panose="05000000000000000000" pitchFamily="2" charset="2"/>
              <a:buChar char="Ø"/>
            </a:pPr>
            <a:r>
              <a:rPr lang="en-US" dirty="0"/>
              <a:t>The lead flow must be adjusted for every operating cycle to minimize temperature excursions on the 12 X 150 feedthroughs as measured by the voltage drops across them</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The current waveshapes should be adjusted to   align with the response time of the helium flow</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The control system should track the temperature excursions and alarm if they are exceeded. </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p:txBody>
      </p:sp>
      <p:pic>
        <p:nvPicPr>
          <p:cNvPr id="4" name="Picture 3">
            <a:extLst>
              <a:ext uri="{FF2B5EF4-FFF2-40B4-BE49-F238E27FC236}">
                <a16:creationId xmlns:a16="http://schemas.microsoft.com/office/drawing/2014/main" id="{8D6C61D8-6679-AAA8-9C61-69FBD71E2F52}"/>
              </a:ext>
            </a:extLst>
          </p:cNvPr>
          <p:cNvPicPr>
            <a:picLocks noChangeAspect="1"/>
          </p:cNvPicPr>
          <p:nvPr/>
        </p:nvPicPr>
        <p:blipFill>
          <a:blip r:embed="rId2"/>
          <a:stretch>
            <a:fillRect/>
          </a:stretch>
        </p:blipFill>
        <p:spPr>
          <a:xfrm>
            <a:off x="2590800" y="3352800"/>
            <a:ext cx="6424492" cy="3337486"/>
          </a:xfrm>
          <a:prstGeom prst="rect">
            <a:avLst/>
          </a:prstGeom>
        </p:spPr>
      </p:pic>
    </p:spTree>
    <p:extLst>
      <p:ext uri="{BB962C8B-B14F-4D97-AF65-F5344CB8AC3E}">
        <p14:creationId xmlns:p14="http://schemas.microsoft.com/office/powerpoint/2010/main" val="1597054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C15E26-EBA5-9286-4F00-BBCA60EF0888}"/>
              </a:ext>
            </a:extLst>
          </p:cNvPr>
          <p:cNvSpPr txBox="1"/>
          <p:nvPr/>
        </p:nvSpPr>
        <p:spPr>
          <a:xfrm>
            <a:off x="1520575" y="1905000"/>
            <a:ext cx="9144000" cy="1015663"/>
          </a:xfrm>
          <a:prstGeom prst="rect">
            <a:avLst/>
          </a:prstGeom>
          <a:noFill/>
        </p:spPr>
        <p:txBody>
          <a:bodyPr wrap="square" rtlCol="0">
            <a:spAutoFit/>
          </a:bodyPr>
          <a:lstStyle/>
          <a:p>
            <a:pPr algn="ctr"/>
            <a:r>
              <a:rPr lang="en-US" sz="6000" dirty="0">
                <a:latin typeface="Cavolini" panose="03000502040302020204" pitchFamily="66" charset="0"/>
                <a:cs typeface="Cavolini" panose="03000502040302020204" pitchFamily="66" charset="0"/>
              </a:rPr>
              <a:t>Questions?</a:t>
            </a:r>
          </a:p>
        </p:txBody>
      </p:sp>
    </p:spTree>
    <p:extLst>
      <p:ext uri="{BB962C8B-B14F-4D97-AF65-F5344CB8AC3E}">
        <p14:creationId xmlns:p14="http://schemas.microsoft.com/office/powerpoint/2010/main" val="2424617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4E7A9E-FF3C-8B20-C812-D2DE795EA310}"/>
              </a:ext>
            </a:extLst>
          </p:cNvPr>
          <p:cNvPicPr>
            <a:picLocks noChangeAspect="1"/>
          </p:cNvPicPr>
          <p:nvPr/>
        </p:nvPicPr>
        <p:blipFill>
          <a:blip r:embed="rId2"/>
          <a:stretch>
            <a:fillRect/>
          </a:stretch>
        </p:blipFill>
        <p:spPr>
          <a:xfrm>
            <a:off x="1535527" y="1060606"/>
            <a:ext cx="9537165" cy="4954501"/>
          </a:xfrm>
          <a:prstGeom prst="rect">
            <a:avLst/>
          </a:prstGeom>
        </p:spPr>
      </p:pic>
    </p:spTree>
    <p:extLst>
      <p:ext uri="{BB962C8B-B14F-4D97-AF65-F5344CB8AC3E}">
        <p14:creationId xmlns:p14="http://schemas.microsoft.com/office/powerpoint/2010/main" val="20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51BC2E-EAAA-A6A8-6C89-711951272E12}"/>
              </a:ext>
            </a:extLst>
          </p:cNvPr>
          <p:cNvPicPr>
            <a:picLocks noChangeAspect="1"/>
          </p:cNvPicPr>
          <p:nvPr/>
        </p:nvPicPr>
        <p:blipFill>
          <a:blip r:embed="rId2"/>
          <a:stretch>
            <a:fillRect/>
          </a:stretch>
        </p:blipFill>
        <p:spPr>
          <a:xfrm>
            <a:off x="27998" y="0"/>
            <a:ext cx="12136004" cy="6858000"/>
          </a:xfrm>
          <a:prstGeom prst="rect">
            <a:avLst/>
          </a:prstGeom>
        </p:spPr>
      </p:pic>
      <p:sp>
        <p:nvSpPr>
          <p:cNvPr id="5" name="TextBox 4">
            <a:extLst>
              <a:ext uri="{FF2B5EF4-FFF2-40B4-BE49-F238E27FC236}">
                <a16:creationId xmlns:a16="http://schemas.microsoft.com/office/drawing/2014/main" id="{2FA760EC-B6BA-BF8A-138B-BFB4EC1A29DA}"/>
              </a:ext>
            </a:extLst>
          </p:cNvPr>
          <p:cNvSpPr txBox="1"/>
          <p:nvPr/>
        </p:nvSpPr>
        <p:spPr>
          <a:xfrm>
            <a:off x="8763000" y="76200"/>
            <a:ext cx="6138808" cy="369332"/>
          </a:xfrm>
          <a:prstGeom prst="rect">
            <a:avLst/>
          </a:prstGeom>
          <a:noFill/>
        </p:spPr>
        <p:txBody>
          <a:bodyPr wrap="square">
            <a:spAutoFit/>
          </a:bodyPr>
          <a:lstStyle/>
          <a:p>
            <a:r>
              <a:rPr lang="en-US" dirty="0"/>
              <a:t>Slide from Frederic </a:t>
            </a:r>
            <a:r>
              <a:rPr lang="en-US" dirty="0" err="1"/>
              <a:t>Micolon</a:t>
            </a:r>
            <a:endParaRPr lang="en-US" dirty="0"/>
          </a:p>
        </p:txBody>
      </p:sp>
    </p:spTree>
    <p:extLst>
      <p:ext uri="{BB962C8B-B14F-4D97-AF65-F5344CB8AC3E}">
        <p14:creationId xmlns:p14="http://schemas.microsoft.com/office/powerpoint/2010/main" val="2124392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D78E5E-832A-8415-FA88-E82309F0468F}"/>
              </a:ext>
            </a:extLst>
          </p:cNvPr>
          <p:cNvPicPr>
            <a:picLocks noChangeAspect="1"/>
          </p:cNvPicPr>
          <p:nvPr/>
        </p:nvPicPr>
        <p:blipFill>
          <a:blip r:embed="rId2"/>
          <a:stretch>
            <a:fillRect/>
          </a:stretch>
        </p:blipFill>
        <p:spPr>
          <a:xfrm>
            <a:off x="40404" y="0"/>
            <a:ext cx="12111192" cy="6858000"/>
          </a:xfrm>
          <a:prstGeom prst="rect">
            <a:avLst/>
          </a:prstGeom>
        </p:spPr>
      </p:pic>
      <p:sp>
        <p:nvSpPr>
          <p:cNvPr id="4" name="TextBox 3">
            <a:extLst>
              <a:ext uri="{FF2B5EF4-FFF2-40B4-BE49-F238E27FC236}">
                <a16:creationId xmlns:a16="http://schemas.microsoft.com/office/drawing/2014/main" id="{E5B79CE0-4AE6-3FD7-8B3A-1D415BE1052A}"/>
              </a:ext>
            </a:extLst>
          </p:cNvPr>
          <p:cNvSpPr txBox="1"/>
          <p:nvPr/>
        </p:nvSpPr>
        <p:spPr>
          <a:xfrm>
            <a:off x="8686800" y="152400"/>
            <a:ext cx="3200400" cy="369332"/>
          </a:xfrm>
          <a:prstGeom prst="rect">
            <a:avLst/>
          </a:prstGeom>
          <a:noFill/>
        </p:spPr>
        <p:txBody>
          <a:bodyPr wrap="square" rtlCol="0">
            <a:spAutoFit/>
          </a:bodyPr>
          <a:lstStyle/>
          <a:p>
            <a:r>
              <a:rPr lang="en-US" dirty="0"/>
              <a:t>Slide from Frederic </a:t>
            </a:r>
            <a:r>
              <a:rPr lang="en-US" dirty="0" err="1"/>
              <a:t>Micolon</a:t>
            </a:r>
            <a:endParaRPr lang="en-US" dirty="0"/>
          </a:p>
        </p:txBody>
      </p:sp>
    </p:spTree>
    <p:extLst>
      <p:ext uri="{BB962C8B-B14F-4D97-AF65-F5344CB8AC3E}">
        <p14:creationId xmlns:p14="http://schemas.microsoft.com/office/powerpoint/2010/main" val="1865229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870D19-56F0-95A6-6C99-C949FDAD62E7}"/>
              </a:ext>
            </a:extLst>
          </p:cNvPr>
          <p:cNvSpPr txBox="1"/>
          <p:nvPr/>
        </p:nvSpPr>
        <p:spPr>
          <a:xfrm>
            <a:off x="2247900" y="1295400"/>
            <a:ext cx="7696200" cy="3970318"/>
          </a:xfrm>
          <a:prstGeom prst="rect">
            <a:avLst/>
          </a:prstGeom>
          <a:noFill/>
        </p:spPr>
        <p:txBody>
          <a:bodyPr wrap="square" rtlCol="0">
            <a:spAutoFit/>
          </a:bodyPr>
          <a:lstStyle/>
          <a:p>
            <a:pPr algn="ctr"/>
            <a:r>
              <a:rPr lang="en-US" sz="3600" dirty="0"/>
              <a:t>The investigation is ongoing and detailed inspection of voltage and current signals have been extensive and are continue.</a:t>
            </a:r>
          </a:p>
          <a:p>
            <a:pPr algn="ctr"/>
            <a:r>
              <a:rPr lang="en-US" sz="3600" dirty="0"/>
              <a:t>We have not found a precursor that would have indicated a failure was imminent.</a:t>
            </a:r>
          </a:p>
        </p:txBody>
      </p:sp>
    </p:spTree>
    <p:extLst>
      <p:ext uri="{BB962C8B-B14F-4D97-AF65-F5344CB8AC3E}">
        <p14:creationId xmlns:p14="http://schemas.microsoft.com/office/powerpoint/2010/main" val="3533840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D029FD-ED39-07F8-9E9C-227A12BA0829}"/>
              </a:ext>
            </a:extLst>
          </p:cNvPr>
          <p:cNvSpPr txBox="1"/>
          <p:nvPr/>
        </p:nvSpPr>
        <p:spPr>
          <a:xfrm>
            <a:off x="2628900" y="347990"/>
            <a:ext cx="6934200" cy="523220"/>
          </a:xfrm>
          <a:prstGeom prst="rect">
            <a:avLst/>
          </a:prstGeom>
          <a:noFill/>
        </p:spPr>
        <p:txBody>
          <a:bodyPr wrap="square" rtlCol="0">
            <a:spAutoFit/>
          </a:bodyPr>
          <a:lstStyle/>
          <a:p>
            <a:pPr algn="ctr"/>
            <a:r>
              <a:rPr lang="en-US" sz="2800" dirty="0"/>
              <a:t>What we know </a:t>
            </a:r>
          </a:p>
        </p:txBody>
      </p:sp>
      <p:sp>
        <p:nvSpPr>
          <p:cNvPr id="3" name="TextBox 2">
            <a:extLst>
              <a:ext uri="{FF2B5EF4-FFF2-40B4-BE49-F238E27FC236}">
                <a16:creationId xmlns:a16="http://schemas.microsoft.com/office/drawing/2014/main" id="{D93A4357-C233-DAA4-2EA5-7F76F7374371}"/>
              </a:ext>
            </a:extLst>
          </p:cNvPr>
          <p:cNvSpPr txBox="1"/>
          <p:nvPr/>
        </p:nvSpPr>
        <p:spPr>
          <a:xfrm>
            <a:off x="876300" y="982176"/>
            <a:ext cx="10439400" cy="5447645"/>
          </a:xfrm>
          <a:prstGeom prst="rect">
            <a:avLst/>
          </a:prstGeom>
          <a:noFill/>
        </p:spPr>
        <p:txBody>
          <a:bodyPr wrap="square" rtlCol="0">
            <a:spAutoFit/>
          </a:bodyPr>
          <a:lstStyle/>
          <a:p>
            <a:pPr marL="285750" indent="-285750">
              <a:buFont typeface="Wingdings" pitchFamily="2" charset="2"/>
              <a:buChar char="Ø"/>
            </a:pPr>
            <a:r>
              <a:rPr lang="en-US" sz="2400" dirty="0"/>
              <a:t>The Quench Link Interlock (QLI) was pulled due to a problem in its cabling or its electronics.  A magnet or power supply event did not trigger this QLI.</a:t>
            </a:r>
          </a:p>
          <a:p>
            <a:endParaRPr lang="en-US" sz="2400" dirty="0"/>
          </a:p>
          <a:p>
            <a:pPr marL="285750" indent="-285750">
              <a:buFont typeface="Wingdings" pitchFamily="2" charset="2"/>
              <a:buChar char="Ø"/>
            </a:pPr>
            <a:r>
              <a:rPr lang="en-US" sz="2400" dirty="0"/>
              <a:t>QLI’s have occurred many hundreds of times over the 23 years RHIC has been in operations.  A QLI is a normal occurrence, and the system is designed to handle it.  It should be less disruptive than an actual quench or power supply failure. </a:t>
            </a:r>
          </a:p>
          <a:p>
            <a:endParaRPr lang="en-US" sz="2400" dirty="0"/>
          </a:p>
          <a:p>
            <a:pPr marL="285750" indent="-285750">
              <a:buFont typeface="Wingdings" pitchFamily="2" charset="2"/>
              <a:buChar char="Ø"/>
            </a:pPr>
            <a:r>
              <a:rPr lang="en-US" sz="2400" dirty="0"/>
              <a:t>The energy extraction system worked correctly and the currents in the magnets began decaying normally.</a:t>
            </a:r>
          </a:p>
          <a:p>
            <a:endParaRPr lang="en-US" sz="2400" dirty="0"/>
          </a:p>
          <a:p>
            <a:pPr marL="285750" indent="-285750">
              <a:buFont typeface="Wingdings" pitchFamily="2" charset="2"/>
              <a:buChar char="Ø"/>
            </a:pPr>
            <a:r>
              <a:rPr lang="en-US" sz="2400" dirty="0"/>
              <a:t>After ~ 60 </a:t>
            </a:r>
            <a:r>
              <a:rPr lang="en-US" sz="2400" dirty="0" err="1"/>
              <a:t>ms</a:t>
            </a:r>
            <a:r>
              <a:rPr lang="en-US" sz="2400" dirty="0"/>
              <a:t> there was an event in the TBD feedthrough which caused the copper wires soldered to the feedthrough studs to flashover and to burn a hole in the metal pipe which separated the helium from the insulating vacuum.</a:t>
            </a:r>
          </a:p>
          <a:p>
            <a:endParaRPr lang="en-US" sz="2400" dirty="0"/>
          </a:p>
          <a:p>
            <a:endParaRPr lang="en-US" sz="1200" dirty="0"/>
          </a:p>
        </p:txBody>
      </p:sp>
    </p:spTree>
    <p:extLst>
      <p:ext uri="{BB962C8B-B14F-4D97-AF65-F5344CB8AC3E}">
        <p14:creationId xmlns:p14="http://schemas.microsoft.com/office/powerpoint/2010/main" val="986520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D029FD-ED39-07F8-9E9C-227A12BA0829}"/>
              </a:ext>
            </a:extLst>
          </p:cNvPr>
          <p:cNvSpPr txBox="1"/>
          <p:nvPr/>
        </p:nvSpPr>
        <p:spPr>
          <a:xfrm>
            <a:off x="2628900" y="347990"/>
            <a:ext cx="6934200" cy="523220"/>
          </a:xfrm>
          <a:prstGeom prst="rect">
            <a:avLst/>
          </a:prstGeom>
          <a:noFill/>
        </p:spPr>
        <p:txBody>
          <a:bodyPr wrap="square" rtlCol="0">
            <a:spAutoFit/>
          </a:bodyPr>
          <a:lstStyle/>
          <a:p>
            <a:pPr algn="ctr"/>
            <a:r>
              <a:rPr lang="en-US" sz="2800" dirty="0"/>
              <a:t>What we know </a:t>
            </a:r>
          </a:p>
        </p:txBody>
      </p:sp>
      <p:sp>
        <p:nvSpPr>
          <p:cNvPr id="3" name="TextBox 2">
            <a:extLst>
              <a:ext uri="{FF2B5EF4-FFF2-40B4-BE49-F238E27FC236}">
                <a16:creationId xmlns:a16="http://schemas.microsoft.com/office/drawing/2014/main" id="{D93A4357-C233-DAA4-2EA5-7F76F7374371}"/>
              </a:ext>
            </a:extLst>
          </p:cNvPr>
          <p:cNvSpPr txBox="1"/>
          <p:nvPr/>
        </p:nvSpPr>
        <p:spPr>
          <a:xfrm>
            <a:off x="876300" y="982176"/>
            <a:ext cx="10439400" cy="6063198"/>
          </a:xfrm>
          <a:prstGeom prst="rect">
            <a:avLst/>
          </a:prstGeom>
          <a:noFill/>
        </p:spPr>
        <p:txBody>
          <a:bodyPr wrap="square" rtlCol="0">
            <a:spAutoFit/>
          </a:bodyPr>
          <a:lstStyle/>
          <a:p>
            <a:pPr marL="285750" indent="-285750">
              <a:buFont typeface="Wingdings" pitchFamily="2" charset="2"/>
              <a:buChar char="Ø"/>
            </a:pPr>
            <a:r>
              <a:rPr lang="en-US" sz="2400" dirty="0"/>
              <a:t>All but two of the copper wires were burned off the feedthrough but the superconductor connected to the copper were intact.</a:t>
            </a:r>
          </a:p>
          <a:p>
            <a:endParaRPr lang="en-US" sz="1000" dirty="0"/>
          </a:p>
          <a:p>
            <a:pPr marL="285750" indent="-285750">
              <a:buFont typeface="Wingdings" pitchFamily="2" charset="2"/>
              <a:buChar char="Ø"/>
            </a:pPr>
            <a:r>
              <a:rPr lang="en-US" sz="2400" dirty="0"/>
              <a:t>Almost  1.5 seconds later there were voltage disturbances on the TQ voltages.  These signals go through the splice boxes on the DX magnet and are not associated with the TBD feedthrough.  This indicates that these splices burned after the feedthrough failure</a:t>
            </a:r>
          </a:p>
          <a:p>
            <a:endParaRPr lang="en-US" sz="1000" dirty="0"/>
          </a:p>
          <a:p>
            <a:pPr marL="285750" indent="-285750">
              <a:buFont typeface="Wingdings" pitchFamily="2" charset="2"/>
              <a:buChar char="Ø"/>
            </a:pPr>
            <a:r>
              <a:rPr lang="en-US" sz="2400" dirty="0"/>
              <a:t>Evidence from the postmortem indicates that the solder joints between the copper wire and the feedthrough were problematic.  There were indications of arcing between the copper wire and the feedthrough studs to which they were attached.  This left eruptions on the surface of studs and compromised the voltage hold off between studs. There was evidence that the solder had cracked in places,  probably due to thermal expansion and contraction.</a:t>
            </a:r>
          </a:p>
          <a:p>
            <a:pPr marL="285750" indent="-285750">
              <a:buFont typeface="Wingdings" pitchFamily="2" charset="2"/>
              <a:buChar char="Ø"/>
            </a:pPr>
            <a:endParaRPr lang="en-US" sz="2400" dirty="0"/>
          </a:p>
          <a:p>
            <a:pPr marL="285750" indent="-285750">
              <a:buFont typeface="Wingdings" pitchFamily="2" charset="2"/>
              <a:buChar char="Ø"/>
            </a:pPr>
            <a:endParaRPr lang="en-US" sz="2400" dirty="0"/>
          </a:p>
          <a:p>
            <a:endParaRPr lang="en-US" sz="2000" dirty="0"/>
          </a:p>
          <a:p>
            <a:endParaRPr lang="en-US" sz="1200" dirty="0"/>
          </a:p>
        </p:txBody>
      </p:sp>
    </p:spTree>
    <p:extLst>
      <p:ext uri="{BB962C8B-B14F-4D97-AF65-F5344CB8AC3E}">
        <p14:creationId xmlns:p14="http://schemas.microsoft.com/office/powerpoint/2010/main" val="3393209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D029FD-ED39-07F8-9E9C-227A12BA0829}"/>
              </a:ext>
            </a:extLst>
          </p:cNvPr>
          <p:cNvSpPr txBox="1"/>
          <p:nvPr/>
        </p:nvSpPr>
        <p:spPr>
          <a:xfrm>
            <a:off x="2628900" y="347990"/>
            <a:ext cx="6934200" cy="523220"/>
          </a:xfrm>
          <a:prstGeom prst="rect">
            <a:avLst/>
          </a:prstGeom>
          <a:noFill/>
        </p:spPr>
        <p:txBody>
          <a:bodyPr wrap="square" rtlCol="0">
            <a:spAutoFit/>
          </a:bodyPr>
          <a:lstStyle/>
          <a:p>
            <a:pPr algn="ctr"/>
            <a:r>
              <a:rPr lang="en-US" sz="2800" dirty="0"/>
              <a:t>What we Know </a:t>
            </a:r>
          </a:p>
        </p:txBody>
      </p:sp>
      <p:sp>
        <p:nvSpPr>
          <p:cNvPr id="3" name="TextBox 2">
            <a:extLst>
              <a:ext uri="{FF2B5EF4-FFF2-40B4-BE49-F238E27FC236}">
                <a16:creationId xmlns:a16="http://schemas.microsoft.com/office/drawing/2014/main" id="{D93A4357-C233-DAA4-2EA5-7F76F7374371}"/>
              </a:ext>
            </a:extLst>
          </p:cNvPr>
          <p:cNvSpPr txBox="1"/>
          <p:nvPr/>
        </p:nvSpPr>
        <p:spPr>
          <a:xfrm>
            <a:off x="876300" y="871210"/>
            <a:ext cx="10439400" cy="4585871"/>
          </a:xfrm>
          <a:prstGeom prst="rect">
            <a:avLst/>
          </a:prstGeom>
          <a:noFill/>
        </p:spPr>
        <p:txBody>
          <a:bodyPr wrap="square" rtlCol="0">
            <a:spAutoFit/>
          </a:bodyPr>
          <a:lstStyle/>
          <a:p>
            <a:endParaRPr lang="en-US" sz="2000" dirty="0"/>
          </a:p>
          <a:p>
            <a:endParaRPr lang="en-US" sz="2000" dirty="0"/>
          </a:p>
          <a:p>
            <a:pPr marL="285750" indent="-285750">
              <a:buFont typeface="Wingdings" pitchFamily="2" charset="2"/>
              <a:buChar char="Ø"/>
            </a:pPr>
            <a:r>
              <a:rPr lang="en-US" sz="2000" dirty="0"/>
              <a:t>Several of the adjacent studs on the feedthroughs were connected to the middle of the return buss and the beginning of the supply buss.  They would have the largest voltage differential during a QLI of any feedthrough pins in the system </a:t>
            </a:r>
          </a:p>
          <a:p>
            <a:pPr marL="285750" indent="-285750">
              <a:buFont typeface="Wingdings" pitchFamily="2" charset="2"/>
              <a:buChar char="Ø"/>
            </a:pPr>
            <a:endParaRPr lang="en-US" sz="2000" dirty="0"/>
          </a:p>
          <a:p>
            <a:pPr marL="285750" indent="-285750">
              <a:buFont typeface="Wingdings" pitchFamily="2" charset="2"/>
              <a:buChar char="Ø"/>
            </a:pPr>
            <a:r>
              <a:rPr lang="en-US" sz="2000" dirty="0"/>
              <a:t>There is evidence that there is a large temperature change in TBD gas cooled leads (GCL) when the magnets are energized.  This in part because of the helium flow to the leads and the rate at which the current changes.  This would aggravate problems with the solder joints.   </a:t>
            </a:r>
          </a:p>
          <a:p>
            <a:pPr marL="285750" indent="-285750">
              <a:buFont typeface="Wingdings" pitchFamily="2" charset="2"/>
              <a:buChar char="Ø"/>
            </a:pPr>
            <a:endParaRPr lang="en-US" sz="2000" dirty="0"/>
          </a:p>
          <a:p>
            <a:pPr marL="285750" indent="-285750">
              <a:buFont typeface="Wingdings" pitchFamily="2" charset="2"/>
              <a:buChar char="Ø"/>
            </a:pPr>
            <a:r>
              <a:rPr lang="en-US" sz="2000" dirty="0"/>
              <a:t>There were no indications in the splice cans that there had been a short to ground in the can even though the bundle of wires was touching the can in places.  </a:t>
            </a:r>
          </a:p>
          <a:p>
            <a:pPr marL="285750" indent="-285750">
              <a:buFont typeface="Wingdings" pitchFamily="2" charset="2"/>
              <a:buChar char="Ø"/>
            </a:pPr>
            <a:endParaRPr lang="en-US" sz="2000" dirty="0"/>
          </a:p>
          <a:p>
            <a:endParaRPr lang="en-US" sz="2000" dirty="0"/>
          </a:p>
          <a:p>
            <a:endParaRPr lang="en-US" sz="1200" dirty="0"/>
          </a:p>
        </p:txBody>
      </p:sp>
    </p:spTree>
    <p:extLst>
      <p:ext uri="{BB962C8B-B14F-4D97-AF65-F5344CB8AC3E}">
        <p14:creationId xmlns:p14="http://schemas.microsoft.com/office/powerpoint/2010/main" val="2261941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D029FD-ED39-07F8-9E9C-227A12BA0829}"/>
              </a:ext>
            </a:extLst>
          </p:cNvPr>
          <p:cNvSpPr txBox="1"/>
          <p:nvPr/>
        </p:nvSpPr>
        <p:spPr>
          <a:xfrm>
            <a:off x="2667000" y="347990"/>
            <a:ext cx="6934200" cy="523220"/>
          </a:xfrm>
          <a:prstGeom prst="rect">
            <a:avLst/>
          </a:prstGeom>
          <a:noFill/>
        </p:spPr>
        <p:txBody>
          <a:bodyPr wrap="square" rtlCol="0">
            <a:spAutoFit/>
          </a:bodyPr>
          <a:lstStyle/>
          <a:p>
            <a:pPr algn="ctr"/>
            <a:r>
              <a:rPr lang="en-US" sz="2800" dirty="0"/>
              <a:t>What we don’t Know </a:t>
            </a:r>
          </a:p>
        </p:txBody>
      </p:sp>
      <p:sp>
        <p:nvSpPr>
          <p:cNvPr id="3" name="TextBox 2">
            <a:extLst>
              <a:ext uri="{FF2B5EF4-FFF2-40B4-BE49-F238E27FC236}">
                <a16:creationId xmlns:a16="http://schemas.microsoft.com/office/drawing/2014/main" id="{D93A4357-C233-DAA4-2EA5-7F76F7374371}"/>
              </a:ext>
            </a:extLst>
          </p:cNvPr>
          <p:cNvSpPr txBox="1"/>
          <p:nvPr/>
        </p:nvSpPr>
        <p:spPr>
          <a:xfrm>
            <a:off x="876300" y="871210"/>
            <a:ext cx="10439400" cy="5816977"/>
          </a:xfrm>
          <a:prstGeom prst="rect">
            <a:avLst/>
          </a:prstGeom>
          <a:noFill/>
        </p:spPr>
        <p:txBody>
          <a:bodyPr wrap="square" rtlCol="0">
            <a:spAutoFit/>
          </a:bodyPr>
          <a:lstStyle/>
          <a:p>
            <a:endParaRPr lang="en-US" sz="2000" dirty="0"/>
          </a:p>
          <a:p>
            <a:pPr marL="285750" indent="-285750">
              <a:buFont typeface="Wingdings" pitchFamily="2" charset="2"/>
              <a:buChar char="Ø"/>
            </a:pPr>
            <a:r>
              <a:rPr lang="en-US" sz="2000" dirty="0"/>
              <a:t>What exactly caused the flashover in the feedthrough.</a:t>
            </a:r>
          </a:p>
          <a:p>
            <a:pPr marL="800100" lvl="1" indent="-342900">
              <a:buFont typeface="Arial" panose="020B0604020202020204" pitchFamily="34" charset="0"/>
              <a:buChar char="•"/>
            </a:pPr>
            <a:r>
              <a:rPr lang="en-US" sz="2000" dirty="0"/>
              <a:t>The solder joints were problematic, and the surface conditions of the studs would have compromised the voltage hold between studs.  Could it have flashed over?</a:t>
            </a:r>
          </a:p>
          <a:p>
            <a:pPr marL="800100" lvl="1" indent="-342900">
              <a:buFont typeface="Arial" panose="020B0604020202020204" pitchFamily="34" charset="0"/>
              <a:buChar char="•"/>
            </a:pPr>
            <a:r>
              <a:rPr lang="en-US" sz="2000" dirty="0"/>
              <a:t>Could one of the wires tried to pull out of its stud and try to open a current carrying circuit?</a:t>
            </a:r>
          </a:p>
          <a:p>
            <a:pPr lvl="1"/>
            <a:endParaRPr lang="en-US" sz="2000" dirty="0"/>
          </a:p>
          <a:p>
            <a:pPr marL="285750" indent="-285750">
              <a:buFont typeface="Wingdings" pitchFamily="2" charset="2"/>
              <a:buChar char="Ø"/>
            </a:pPr>
            <a:r>
              <a:rPr lang="en-US" sz="2000" dirty="0"/>
              <a:t>Why did both the splice joints associated with the DX magnet fail?  They certainly had experience many QLI’s with their DX heaters firing.  The difference is that the TBD feedthrough had failed and there were substantial ground currents and helium was being vented out of the valve box.</a:t>
            </a:r>
          </a:p>
          <a:p>
            <a:pPr marL="800100" lvl="1" indent="-342900">
              <a:buFont typeface="Arial" panose="020B0604020202020204" pitchFamily="34" charset="0"/>
              <a:buChar char="•"/>
            </a:pPr>
            <a:r>
              <a:rPr lang="en-US" sz="2000" dirty="0"/>
              <a:t>With the quad and dipole buss shorted together and high ground currents some of the superconducting wires in the slice box may have been carrying larger currents than normal.</a:t>
            </a:r>
          </a:p>
          <a:p>
            <a:pPr marL="800100" lvl="1" indent="-342900">
              <a:buFont typeface="Arial" panose="020B0604020202020204" pitchFamily="34" charset="0"/>
              <a:buChar char="•"/>
            </a:pPr>
            <a:r>
              <a:rPr lang="en-US" sz="2000" dirty="0"/>
              <a:t>The currents in the CCB may no longer have been balanced causing a magnetic field in the buss which changed its critical temperature.</a:t>
            </a:r>
          </a:p>
          <a:p>
            <a:pPr marL="800100" lvl="1" indent="-342900">
              <a:buFont typeface="Arial" panose="020B0604020202020204" pitchFamily="34" charset="0"/>
              <a:buChar char="•"/>
            </a:pPr>
            <a:r>
              <a:rPr lang="en-US" sz="2000" dirty="0"/>
              <a:t>When the DX heaters fired and the magnet quenched, warmer gas flowed over the splices.</a:t>
            </a:r>
          </a:p>
          <a:p>
            <a:pPr marL="800100" lvl="1" indent="-342900">
              <a:buFont typeface="Arial" panose="020B0604020202020204" pitchFamily="34" charset="0"/>
              <a:buChar char="•"/>
            </a:pPr>
            <a:r>
              <a:rPr lang="en-US" sz="2000" dirty="0"/>
              <a:t>The splice can in the DO magnet which presumably had the same current as the other spice cans did not fail.  </a:t>
            </a:r>
          </a:p>
          <a:p>
            <a:endParaRPr lang="en-US" sz="2000" dirty="0"/>
          </a:p>
          <a:p>
            <a:endParaRPr lang="en-US" sz="1200" dirty="0"/>
          </a:p>
        </p:txBody>
      </p:sp>
    </p:spTree>
    <p:extLst>
      <p:ext uri="{BB962C8B-B14F-4D97-AF65-F5344CB8AC3E}">
        <p14:creationId xmlns:p14="http://schemas.microsoft.com/office/powerpoint/2010/main" val="1370605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0572A3-D5D5-FB64-B682-ADFF3766AF81}"/>
              </a:ext>
            </a:extLst>
          </p:cNvPr>
          <p:cNvSpPr txBox="1"/>
          <p:nvPr/>
        </p:nvSpPr>
        <p:spPr>
          <a:xfrm>
            <a:off x="2705100" y="457200"/>
            <a:ext cx="6781800" cy="523220"/>
          </a:xfrm>
          <a:prstGeom prst="rect">
            <a:avLst/>
          </a:prstGeom>
          <a:noFill/>
        </p:spPr>
        <p:txBody>
          <a:bodyPr wrap="square" rtlCol="0">
            <a:spAutoFit/>
          </a:bodyPr>
          <a:lstStyle/>
          <a:p>
            <a:pPr algn="ctr"/>
            <a:r>
              <a:rPr lang="en-US" sz="2800" dirty="0"/>
              <a:t>Can this Happen Again</a:t>
            </a:r>
          </a:p>
        </p:txBody>
      </p:sp>
      <p:sp>
        <p:nvSpPr>
          <p:cNvPr id="4" name="TextBox 3">
            <a:extLst>
              <a:ext uri="{FF2B5EF4-FFF2-40B4-BE49-F238E27FC236}">
                <a16:creationId xmlns:a16="http://schemas.microsoft.com/office/drawing/2014/main" id="{A3F4E234-953C-2F48-FF10-7C787438C710}"/>
              </a:ext>
            </a:extLst>
          </p:cNvPr>
          <p:cNvSpPr txBox="1"/>
          <p:nvPr/>
        </p:nvSpPr>
        <p:spPr>
          <a:xfrm>
            <a:off x="1828800" y="1371600"/>
            <a:ext cx="8534400" cy="4893647"/>
          </a:xfrm>
          <a:prstGeom prst="rect">
            <a:avLst/>
          </a:prstGeom>
          <a:noFill/>
        </p:spPr>
        <p:txBody>
          <a:bodyPr wrap="square" rtlCol="0">
            <a:spAutoFit/>
          </a:bodyPr>
          <a:lstStyle/>
          <a:p>
            <a:pPr marL="285750" indent="-285750">
              <a:buFont typeface="Wingdings" panose="05000000000000000000" pitchFamily="2" charset="2"/>
              <a:buChar char="Ø"/>
            </a:pPr>
            <a:r>
              <a:rPr lang="en-US" sz="2400" dirty="0"/>
              <a:t>There will certainly be many QLI’s in the Future.  This is unavoidable and the system must successfully withstand these events.  </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dirty="0"/>
              <a:t>We have not seen a precursor to this failure and our best information suggest that it occurred due to a long-term degradation of the 12 X 150 feedthrough.   It is likely that other feedthroughs in the system are in similar condition.  We therefore can not say this will not happen again with any certainty. </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dirty="0"/>
              <a:t>Given these circumstances we must develop a plan to go forward trying to mitigate the risk of recurrence. </a:t>
            </a:r>
          </a:p>
        </p:txBody>
      </p:sp>
    </p:spTree>
    <p:extLst>
      <p:ext uri="{BB962C8B-B14F-4D97-AF65-F5344CB8AC3E}">
        <p14:creationId xmlns:p14="http://schemas.microsoft.com/office/powerpoint/2010/main" val="2602987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02A21A-D2FE-7757-5AD9-4EDB9D661ECA}"/>
              </a:ext>
            </a:extLst>
          </p:cNvPr>
          <p:cNvSpPr txBox="1"/>
          <p:nvPr/>
        </p:nvSpPr>
        <p:spPr>
          <a:xfrm>
            <a:off x="2514600" y="609600"/>
            <a:ext cx="7696200" cy="584775"/>
          </a:xfrm>
          <a:prstGeom prst="rect">
            <a:avLst/>
          </a:prstGeom>
          <a:noFill/>
        </p:spPr>
        <p:txBody>
          <a:bodyPr wrap="square" rtlCol="0">
            <a:spAutoFit/>
          </a:bodyPr>
          <a:lstStyle/>
          <a:p>
            <a:pPr algn="ctr"/>
            <a:r>
              <a:rPr lang="en-US" sz="3200" dirty="0"/>
              <a:t>Path Forward</a:t>
            </a:r>
          </a:p>
        </p:txBody>
      </p:sp>
      <p:sp>
        <p:nvSpPr>
          <p:cNvPr id="4" name="TextBox 3">
            <a:extLst>
              <a:ext uri="{FF2B5EF4-FFF2-40B4-BE49-F238E27FC236}">
                <a16:creationId xmlns:a16="http://schemas.microsoft.com/office/drawing/2014/main" id="{7CE648C1-2F27-0379-5529-71788B2CC22A}"/>
              </a:ext>
            </a:extLst>
          </p:cNvPr>
          <p:cNvSpPr txBox="1"/>
          <p:nvPr/>
        </p:nvSpPr>
        <p:spPr>
          <a:xfrm>
            <a:off x="914400" y="1194375"/>
            <a:ext cx="10744200" cy="2862322"/>
          </a:xfrm>
          <a:prstGeom prst="rect">
            <a:avLst/>
          </a:prstGeom>
          <a:noFill/>
        </p:spPr>
        <p:txBody>
          <a:bodyPr wrap="square" rtlCol="0">
            <a:spAutoFit/>
          </a:bodyPr>
          <a:lstStyle/>
          <a:p>
            <a:r>
              <a:rPr lang="en-US" dirty="0"/>
              <a:t>There are two theories on why the feedthrough arced over.  Both theories revolve around temperature excursions of the feedthroughs solder joint:</a:t>
            </a:r>
          </a:p>
          <a:p>
            <a:endParaRPr lang="en-US" dirty="0"/>
          </a:p>
          <a:p>
            <a:pPr marL="342900" indent="396875">
              <a:buFont typeface="+mj-lt"/>
              <a:buAutoNum type="arabicPeriod"/>
            </a:pPr>
            <a:r>
              <a:rPr lang="en-US" dirty="0"/>
              <a:t>	A solder joint may have cracked and attempted to open an energized circuit causing an arc  which ingulfed surrounding leads.</a:t>
            </a:r>
          </a:p>
          <a:p>
            <a:pPr marL="342900" indent="396875">
              <a:buFont typeface="+mj-lt"/>
              <a:buAutoNum type="arabicPeriod"/>
            </a:pPr>
            <a:endParaRPr lang="en-US" dirty="0"/>
          </a:p>
          <a:p>
            <a:pPr marL="342900" indent="396875">
              <a:buFont typeface="+mj-lt"/>
              <a:buAutoNum type="arabicPeriod"/>
            </a:pPr>
            <a:r>
              <a:rPr lang="en-US" dirty="0"/>
              <a:t>A Flashover occurred during ramp down of the quad buss centered around a previous eruption  of the solder joint.  This created a sharp emitting surface, reduced the distance between live conductors, and punctured the </a:t>
            </a:r>
            <a:r>
              <a:rPr lang="en-US" dirty="0" err="1"/>
              <a:t>Tefzel</a:t>
            </a:r>
            <a:r>
              <a:rPr lang="en-US" dirty="0"/>
              <a:t> insulation wrap,  greatly reducing the voltage holdoff of the feedthrough. </a:t>
            </a:r>
          </a:p>
          <a:p>
            <a:endParaRPr lang="en-US" dirty="0"/>
          </a:p>
        </p:txBody>
      </p:sp>
      <p:pic>
        <p:nvPicPr>
          <p:cNvPr id="5" name="Picture 4" descr="A close-up of a crack&#10;&#10;Description automatically generated">
            <a:extLst>
              <a:ext uri="{FF2B5EF4-FFF2-40B4-BE49-F238E27FC236}">
                <a16:creationId xmlns:a16="http://schemas.microsoft.com/office/drawing/2014/main" id="{5202C031-F095-B960-C3B3-C5B212ECBC88}"/>
              </a:ext>
            </a:extLst>
          </p:cNvPr>
          <p:cNvPicPr>
            <a:picLocks noChangeAspect="1"/>
          </p:cNvPicPr>
          <p:nvPr/>
        </p:nvPicPr>
        <p:blipFill rotWithShape="1">
          <a:blip r:embed="rId2"/>
          <a:srcRect l="3441" t="18297" r="4317" b="3002"/>
          <a:stretch/>
        </p:blipFill>
        <p:spPr>
          <a:xfrm>
            <a:off x="2167460" y="3886200"/>
            <a:ext cx="8030497" cy="2497394"/>
          </a:xfrm>
          <a:prstGeom prst="rect">
            <a:avLst/>
          </a:prstGeom>
        </p:spPr>
      </p:pic>
    </p:spTree>
    <p:extLst>
      <p:ext uri="{BB962C8B-B14F-4D97-AF65-F5344CB8AC3E}">
        <p14:creationId xmlns:p14="http://schemas.microsoft.com/office/powerpoint/2010/main" val="3932989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BD0C6C-1778-F24C-7497-5D85133409BA}"/>
              </a:ext>
            </a:extLst>
          </p:cNvPr>
          <p:cNvSpPr txBox="1"/>
          <p:nvPr/>
        </p:nvSpPr>
        <p:spPr>
          <a:xfrm>
            <a:off x="2362200" y="609600"/>
            <a:ext cx="7620000" cy="523220"/>
          </a:xfrm>
          <a:prstGeom prst="rect">
            <a:avLst/>
          </a:prstGeom>
          <a:noFill/>
        </p:spPr>
        <p:txBody>
          <a:bodyPr wrap="square" rtlCol="0">
            <a:spAutoFit/>
          </a:bodyPr>
          <a:lstStyle/>
          <a:p>
            <a:pPr algn="ctr"/>
            <a:r>
              <a:rPr lang="en-US" sz="2800" dirty="0"/>
              <a:t>Plan Going Forward</a:t>
            </a:r>
          </a:p>
        </p:txBody>
      </p:sp>
      <p:sp>
        <p:nvSpPr>
          <p:cNvPr id="3" name="TextBox 2">
            <a:extLst>
              <a:ext uri="{FF2B5EF4-FFF2-40B4-BE49-F238E27FC236}">
                <a16:creationId xmlns:a16="http://schemas.microsoft.com/office/drawing/2014/main" id="{C0432086-6259-C7B3-0CAD-6CCFF3FC56BD}"/>
              </a:ext>
            </a:extLst>
          </p:cNvPr>
          <p:cNvSpPr txBox="1"/>
          <p:nvPr/>
        </p:nvSpPr>
        <p:spPr>
          <a:xfrm>
            <a:off x="1447800" y="1132820"/>
            <a:ext cx="9982200" cy="5570756"/>
          </a:xfrm>
          <a:prstGeom prst="rect">
            <a:avLst/>
          </a:prstGeom>
          <a:noFill/>
        </p:spPr>
        <p:txBody>
          <a:bodyPr wrap="square" rtlCol="0">
            <a:spAutoFit/>
          </a:bodyPr>
          <a:lstStyle/>
          <a:p>
            <a:r>
              <a:rPr lang="en-US" sz="2400" dirty="0"/>
              <a:t>Reassemble the TBD feedthrough with improved soldering techniques learned from the postmortem of the failed unit.  Limit the temperature excursions on the 12 X 150 feedthroughs. Monitor the temperature changes on each 12 X 150  and alarm if these changes go outside a specified limit.  Run in this mode until the end of RHIC operations (2 years).  At that time open a sample of other valve boxes and lead pots and assess the condition of other feedthroughs.  A new feedthrough is being designed for EIC so that it can run at higher currents.  If inspection shows damage to the existing feedthroughs they can be replaced with the newer design. </a:t>
            </a:r>
          </a:p>
          <a:p>
            <a:endParaRPr lang="en-US" sz="2400" dirty="0"/>
          </a:p>
          <a:p>
            <a:r>
              <a:rPr lang="en-US" sz="2400" dirty="0"/>
              <a:t>The existing feedthroughs have run for 23 years with one failure the probability of another going in the next two years is low.  The 4 B valve box feedthroughs see the larges voltage difference between pins in a quench.</a:t>
            </a:r>
          </a:p>
          <a:p>
            <a:endParaRPr lang="en-US" sz="2400" dirty="0"/>
          </a:p>
          <a:p>
            <a:pPr marL="285750" indent="-285750">
              <a:buFont typeface="Wingdings" panose="05000000000000000000" pitchFamily="2" charset="2"/>
              <a:buChar char="Ø"/>
            </a:pPr>
            <a:endParaRPr lang="en-US" sz="2000" dirty="0"/>
          </a:p>
        </p:txBody>
      </p:sp>
    </p:spTree>
    <p:extLst>
      <p:ext uri="{BB962C8B-B14F-4D97-AF65-F5344CB8AC3E}">
        <p14:creationId xmlns:p14="http://schemas.microsoft.com/office/powerpoint/2010/main" val="30208227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_PPT_Template_2021_Widescreen_Compressed_060121" id="{12E83E08-87E0-F644-89EB-87DEB220AE0B}" vid="{EBE5DD67-AF26-1345-A97E-9F8C3AF25A6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08412F7E9AA741BE3DDB71F43036C7" ma:contentTypeVersion="3" ma:contentTypeDescription="Create a new document." ma:contentTypeScope="" ma:versionID="c58b287159bfcf2151803c7e95d0bf01">
  <xsd:schema xmlns:xsd="http://www.w3.org/2001/XMLSchema" xmlns:xs="http://www.w3.org/2001/XMLSchema" xmlns:p="http://schemas.microsoft.com/office/2006/metadata/properties" xmlns:ns2="fd304794-51f5-45d7-9603-68dcae1dede9" targetNamespace="http://schemas.microsoft.com/office/2006/metadata/properties" ma:root="true" ma:fieldsID="70447ab1cc1453ce6314296b20de278d" ns2:_="">
    <xsd:import namespace="fd304794-51f5-45d7-9603-68dcae1dede9"/>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304794-51f5-45d7-9603-68dcae1ded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3255CAB-5056-41B9-ADEA-66FBA9DCCE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304794-51f5-45d7-9603-68dcae1ded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5BDE3B2-1FDE-4D0E-8390-DBDD14B1FEED}">
  <ds:schemaRefs>
    <ds:schemaRef ds:uri="http://schemas.microsoft.com/sharepoint/v3/contenttype/forms"/>
  </ds:schemaRefs>
</ds:datastoreItem>
</file>

<file path=customXml/itemProps3.xml><?xml version="1.0" encoding="utf-8"?>
<ds:datastoreItem xmlns:ds="http://schemas.openxmlformats.org/officeDocument/2006/customXml" ds:itemID="{4615876E-DC74-4ED5-9FCE-3FB397766CD5}">
  <ds:schemaRefs>
    <ds:schemaRef ds:uri="http://purl.org/dc/elements/1.1/"/>
    <ds:schemaRef ds:uri="http://purl.org/dc/dcmitype/"/>
    <ds:schemaRef ds:uri="http://purl.org/dc/terms/"/>
    <ds:schemaRef ds:uri="http://schemas.microsoft.com/office/infopath/2007/PartnerControls"/>
    <ds:schemaRef ds:uri="fd304794-51f5-45d7-9603-68dcae1dede9"/>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959</TotalTime>
  <Words>1142</Words>
  <Application>Microsoft Office PowerPoint</Application>
  <PresentationFormat>Widescreen</PresentationFormat>
  <Paragraphs>66</Paragraphs>
  <Slides>14</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Cavolini</vt:lpstr>
      <vt:lpstr>Wingdings</vt:lpstr>
      <vt:lpstr>Office Theme</vt:lpstr>
      <vt:lpstr>BNL</vt:lpstr>
      <vt:lpstr>4B Valve Box Failure  Likelihood of Reocurrence  Nov 28, 2023  Jon Sandberg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Tulio, Alexis Ross</dc:creator>
  <cp:lastModifiedBy>Sandberg, Jon N</cp:lastModifiedBy>
  <cp:revision>87</cp:revision>
  <cp:lastPrinted>2023-08-29T14:35:52Z</cp:lastPrinted>
  <dcterms:created xsi:type="dcterms:W3CDTF">2023-08-10T17:03:24Z</dcterms:created>
  <dcterms:modified xsi:type="dcterms:W3CDTF">2023-11-21T14:33:44Z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2021-10-12T00:00:00Z</vt:filetime>
  </property>
  <property fmtid="{D5CDD505-2E9C-101B-9397-08002B2CF9AE}" pid="3" name="Creator">
    <vt:lpwstr>Acrobat PDFMaker 20 for PowerPoint</vt:lpwstr>
  </property>
  <property fmtid="{D5CDD505-2E9C-101B-9397-08002B2CF9AE}" pid="4" name="LastSaved">
    <vt:filetime>2023-08-10T00:00:00Z</vt:filetime>
  </property>
  <property fmtid="{D5CDD505-2E9C-101B-9397-08002B2CF9AE}" pid="5" name="ContentTypeId">
    <vt:lpwstr>0x0101008C08412F7E9AA741BE3DDB71F43036C7</vt:lpwstr>
  </property>
</Properties>
</file>