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28"/>
  </p:notesMasterIdLst>
  <p:sldIdLst>
    <p:sldId id="256" r:id="rId5"/>
    <p:sldId id="286" r:id="rId6"/>
    <p:sldId id="297" r:id="rId7"/>
    <p:sldId id="263" r:id="rId8"/>
    <p:sldId id="289" r:id="rId9"/>
    <p:sldId id="290" r:id="rId10"/>
    <p:sldId id="280" r:id="rId11"/>
    <p:sldId id="284" r:id="rId12"/>
    <p:sldId id="288" r:id="rId13"/>
    <p:sldId id="285" r:id="rId14"/>
    <p:sldId id="282" r:id="rId15"/>
    <p:sldId id="291" r:id="rId16"/>
    <p:sldId id="292" r:id="rId17"/>
    <p:sldId id="293" r:id="rId18"/>
    <p:sldId id="294" r:id="rId19"/>
    <p:sldId id="295" r:id="rId20"/>
    <p:sldId id="296" r:id="rId21"/>
    <p:sldId id="283" r:id="rId22"/>
    <p:sldId id="298" r:id="rId23"/>
    <p:sldId id="302" r:id="rId24"/>
    <p:sldId id="299" r:id="rId25"/>
    <p:sldId id="300" r:id="rId26"/>
    <p:sldId id="30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196F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59" autoAdjust="0"/>
    <p:restoredTop sz="94694"/>
  </p:normalViewPr>
  <p:slideViewPr>
    <p:cSldViewPr snapToGrid="0" snapToObjects="1">
      <p:cViewPr varScale="1">
        <p:scale>
          <a:sx n="166" d="100"/>
          <a:sy n="166" d="100"/>
        </p:scale>
        <p:origin x="168" y="2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11/23/2023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Edit Master text styles</a:t>
            </a:r>
          </a:p>
        </p:txBody>
      </p:sp>
      <p:pic>
        <p:nvPicPr>
          <p:cNvPr id="8" name="Picture 7">
            <a:extLst>
              <a:ext uri="{FF2B5EF4-FFF2-40B4-BE49-F238E27FC236}">
                <a16:creationId xmlns:a16="http://schemas.microsoft.com/office/drawing/2014/main" id="{A1CCAF04-6C30-614D-8071-3CC683E9765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6083" y="5755088"/>
            <a:ext cx="3238500" cy="4191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6033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811919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81660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066097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Edit Master text styles</a:t>
            </a:r>
          </a:p>
        </p:txBody>
      </p:sp>
      <p:pic>
        <p:nvPicPr>
          <p:cNvPr id="7" name="Picture 6">
            <a:extLst>
              <a:ext uri="{FF2B5EF4-FFF2-40B4-BE49-F238E27FC236}">
                <a16:creationId xmlns:a16="http://schemas.microsoft.com/office/drawing/2014/main" id="{E64EB6B9-C6AF-7F40-9A3F-E71E87EB2DF9}"/>
              </a:ext>
            </a:extLst>
          </p:cNvPr>
          <p:cNvPicPr>
            <a:picLocks noChangeAspect="1"/>
          </p:cNvPicPr>
          <p:nvPr userDrawn="1"/>
        </p:nvPicPr>
        <p:blipFill>
          <a:blip r:embed="rId3"/>
          <a:stretch>
            <a:fillRect/>
          </a:stretch>
        </p:blipFill>
        <p:spPr>
          <a:xfrm>
            <a:off x="8386083" y="5742910"/>
            <a:ext cx="3238500" cy="419100"/>
          </a:xfrm>
          <a:prstGeom prst="rect">
            <a:avLst/>
          </a:prstGeom>
        </p:spPr>
      </p:pic>
    </p:spTree>
    <p:extLst>
      <p:ext uri="{BB962C8B-B14F-4D97-AF65-F5344CB8AC3E}">
        <p14:creationId xmlns:p14="http://schemas.microsoft.com/office/powerpoint/2010/main" val="3440654292"/>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79456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Edit Master text styles</a:t>
            </a:r>
          </a:p>
        </p:txBody>
      </p:sp>
    </p:spTree>
    <p:extLst>
      <p:ext uri="{BB962C8B-B14F-4D97-AF65-F5344CB8AC3E}">
        <p14:creationId xmlns:p14="http://schemas.microsoft.com/office/powerpoint/2010/main" val="4223687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Edit Master text styles</a:t>
            </a:r>
          </a:p>
        </p:txBody>
      </p:sp>
    </p:spTree>
    <p:extLst>
      <p:ext uri="{BB962C8B-B14F-4D97-AF65-F5344CB8AC3E}">
        <p14:creationId xmlns:p14="http://schemas.microsoft.com/office/powerpoint/2010/main" val="1724543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5715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0960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630614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5715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57150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571500"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60960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60960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573931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33593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91252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571500" y="365125"/>
            <a:ext cx="11049000" cy="1325563"/>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571500" y="1825625"/>
            <a:ext cx="11049000" cy="420718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7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em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3.xml"/><Relationship Id="rId4" Type="http://schemas.openxmlformats.org/officeDocument/2006/relationships/image" Target="../media/image27.jpg"/></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3.xml"/><Relationship Id="rId4" Type="http://schemas.openxmlformats.org/officeDocument/2006/relationships/image" Target="../media/image12.emf"/></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p:txBody>
          <a:bodyPr>
            <a:normAutofit/>
          </a:bodyPr>
          <a:lstStyle/>
          <a:p>
            <a:pPr algn="ctr"/>
            <a:r>
              <a:rPr lang="en-US" sz="4400" dirty="0"/>
              <a:t>12 by 150 amp</a:t>
            </a:r>
            <a:br>
              <a:rPr lang="en-US" sz="4400" dirty="0"/>
            </a:br>
            <a:r>
              <a:rPr lang="en-US" sz="4400" dirty="0"/>
              <a:t>warm to cold feedthrough</a:t>
            </a:r>
            <a:br>
              <a:rPr lang="en-US" sz="4400" dirty="0"/>
            </a:br>
            <a:r>
              <a:rPr lang="en-US" sz="4400" dirty="0"/>
              <a:t>Failure analysis</a:t>
            </a:r>
          </a:p>
        </p:txBody>
      </p:sp>
      <p:sp>
        <p:nvSpPr>
          <p:cNvPr id="3" name="Subtitle 2">
            <a:extLst>
              <a:ext uri="{FF2B5EF4-FFF2-40B4-BE49-F238E27FC236}">
                <a16:creationId xmlns:a16="http://schemas.microsoft.com/office/drawing/2014/main" id="{FDB0E14B-6889-F849-8A8C-D01D7C36038D}"/>
              </a:ext>
            </a:extLst>
          </p:cNvPr>
          <p:cNvSpPr>
            <a:spLocks noGrp="1"/>
          </p:cNvSpPr>
          <p:nvPr>
            <p:ph type="subTitle" idx="1"/>
          </p:nvPr>
        </p:nvSpPr>
        <p:spPr/>
        <p:txBody>
          <a:bodyPr/>
          <a:lstStyle/>
          <a:p>
            <a:r>
              <a:rPr lang="en-US" dirty="0"/>
              <a:t>11/28/23</a:t>
            </a:r>
          </a:p>
        </p:txBody>
      </p:sp>
      <p:sp>
        <p:nvSpPr>
          <p:cNvPr id="4" name="Text Placeholder 3">
            <a:extLst>
              <a:ext uri="{FF2B5EF4-FFF2-40B4-BE49-F238E27FC236}">
                <a16:creationId xmlns:a16="http://schemas.microsoft.com/office/drawing/2014/main" id="{BD0F4563-AB5E-1F4E-B28C-08AC1323034C}"/>
              </a:ext>
            </a:extLst>
          </p:cNvPr>
          <p:cNvSpPr>
            <a:spLocks noGrp="1"/>
          </p:cNvSpPr>
          <p:nvPr>
            <p:ph type="body" sz="quarter" idx="10"/>
          </p:nvPr>
        </p:nvSpPr>
        <p:spPr/>
        <p:txBody>
          <a:bodyPr/>
          <a:lstStyle/>
          <a:p>
            <a:r>
              <a:rPr lang="en-US" dirty="0"/>
              <a:t>John Escallier</a:t>
            </a:r>
          </a:p>
        </p:txBody>
      </p:sp>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B03103-09B2-4AE0-ABBD-68D775FAD7AC}"/>
              </a:ext>
            </a:extLst>
          </p:cNvPr>
          <p:cNvSpPr>
            <a:spLocks noGrp="1"/>
          </p:cNvSpPr>
          <p:nvPr>
            <p:ph type="sldNum" sz="quarter" idx="4"/>
          </p:nvPr>
        </p:nvSpPr>
        <p:spPr/>
        <p:txBody>
          <a:bodyPr/>
          <a:lstStyle/>
          <a:p>
            <a:fld id="{933A556B-7C63-244D-9B7C-B0EA8042B330}" type="slidenum">
              <a:rPr lang="en-US" smtClean="0"/>
              <a:pPr/>
              <a:t>10</a:t>
            </a:fld>
            <a:endParaRPr lang="en-US" sz="1000" dirty="0"/>
          </a:p>
        </p:txBody>
      </p:sp>
      <p:sp>
        <p:nvSpPr>
          <p:cNvPr id="2" name="Title 1">
            <a:extLst>
              <a:ext uri="{FF2B5EF4-FFF2-40B4-BE49-F238E27FC236}">
                <a16:creationId xmlns:a16="http://schemas.microsoft.com/office/drawing/2014/main" id="{9CBDEC85-23F6-F4CF-687B-FFC487BD98BE}"/>
              </a:ext>
            </a:extLst>
          </p:cNvPr>
          <p:cNvSpPr txBox="1">
            <a:spLocks/>
          </p:cNvSpPr>
          <p:nvPr/>
        </p:nvSpPr>
        <p:spPr>
          <a:xfrm>
            <a:off x="156661" y="190110"/>
            <a:ext cx="10941500" cy="289213"/>
          </a:xfrm>
          <a:prstGeom prst="rect">
            <a:avLst/>
          </a:prstGeom>
        </p:spPr>
        <p:txBody>
          <a:bodyPr vert="horz" lIns="91440" tIns="45720" rIns="91440" bIns="45720" rtlCol="0" anchor="t" anchorCtr="0">
            <a:normAutofit fontScale="70000" lnSpcReduction="20000"/>
          </a:bodyPr>
          <a:lstStyle>
            <a:lvl1pPr algn="l" defTabSz="914400" rtl="0" eaLnBrk="1" latinLnBrk="0" hangingPunct="1">
              <a:lnSpc>
                <a:spcPct val="90000"/>
              </a:lnSpc>
              <a:spcBef>
                <a:spcPct val="0"/>
              </a:spcBef>
              <a:buNone/>
              <a:defRPr sz="6000" b="1" i="0" kern="1200">
                <a:solidFill>
                  <a:schemeClr val="tx1"/>
                </a:solidFill>
                <a:latin typeface="+mn-lt"/>
                <a:ea typeface="+mj-ea"/>
                <a:cs typeface="Arial" panose="020B0604020202020204" pitchFamily="34" charset="0"/>
              </a:defRPr>
            </a:lvl1pPr>
          </a:lstStyle>
          <a:p>
            <a:r>
              <a:rPr lang="en-US" altLang="en-US" sz="2400" dirty="0"/>
              <a:t>Joint #4, showing failure of the entire solder joint internal to the joint</a:t>
            </a:r>
          </a:p>
        </p:txBody>
      </p:sp>
      <p:pic>
        <p:nvPicPr>
          <p:cNvPr id="6" name="Picture 5" descr="A close-up of a rock&#10;&#10;Description automatically generated">
            <a:extLst>
              <a:ext uri="{FF2B5EF4-FFF2-40B4-BE49-F238E27FC236}">
                <a16:creationId xmlns:a16="http://schemas.microsoft.com/office/drawing/2014/main" id="{F86DA811-1F4F-7EF8-3097-832CCCECAE7B}"/>
              </a:ext>
            </a:extLst>
          </p:cNvPr>
          <p:cNvPicPr>
            <a:picLocks noChangeAspect="1"/>
          </p:cNvPicPr>
          <p:nvPr/>
        </p:nvPicPr>
        <p:blipFill>
          <a:blip r:embed="rId2"/>
          <a:stretch>
            <a:fillRect/>
          </a:stretch>
        </p:blipFill>
        <p:spPr>
          <a:xfrm>
            <a:off x="1539240" y="864870"/>
            <a:ext cx="9113520" cy="5128260"/>
          </a:xfrm>
          <a:prstGeom prst="rect">
            <a:avLst/>
          </a:prstGeom>
        </p:spPr>
      </p:pic>
    </p:spTree>
    <p:extLst>
      <p:ext uri="{BB962C8B-B14F-4D97-AF65-F5344CB8AC3E}">
        <p14:creationId xmlns:p14="http://schemas.microsoft.com/office/powerpoint/2010/main" val="14475671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B03103-09B2-4AE0-ABBD-68D775FAD7AC}"/>
              </a:ext>
            </a:extLst>
          </p:cNvPr>
          <p:cNvSpPr>
            <a:spLocks noGrp="1"/>
          </p:cNvSpPr>
          <p:nvPr>
            <p:ph type="sldNum" sz="quarter" idx="4"/>
          </p:nvPr>
        </p:nvSpPr>
        <p:spPr/>
        <p:txBody>
          <a:bodyPr/>
          <a:lstStyle/>
          <a:p>
            <a:fld id="{933A556B-7C63-244D-9B7C-B0EA8042B330}" type="slidenum">
              <a:rPr lang="en-US" smtClean="0"/>
              <a:pPr/>
              <a:t>11</a:t>
            </a:fld>
            <a:endParaRPr lang="en-US" sz="1000" dirty="0"/>
          </a:p>
        </p:txBody>
      </p:sp>
      <p:sp>
        <p:nvSpPr>
          <p:cNvPr id="2" name="Title 1">
            <a:extLst>
              <a:ext uri="{FF2B5EF4-FFF2-40B4-BE49-F238E27FC236}">
                <a16:creationId xmlns:a16="http://schemas.microsoft.com/office/drawing/2014/main" id="{753FDF67-FD56-8296-2E8F-B1ECA4AEEB9E}"/>
              </a:ext>
            </a:extLst>
          </p:cNvPr>
          <p:cNvSpPr txBox="1">
            <a:spLocks/>
          </p:cNvSpPr>
          <p:nvPr/>
        </p:nvSpPr>
        <p:spPr>
          <a:xfrm>
            <a:off x="156661" y="190110"/>
            <a:ext cx="10941500" cy="289213"/>
          </a:xfrm>
          <a:prstGeom prst="rect">
            <a:avLst/>
          </a:prstGeom>
        </p:spPr>
        <p:txBody>
          <a:bodyPr vert="horz" lIns="91440" tIns="45720" rIns="91440" bIns="45720" rtlCol="0" anchor="t" anchorCtr="0">
            <a:normAutofit fontScale="62500" lnSpcReduction="20000"/>
          </a:bodyPr>
          <a:lstStyle>
            <a:lvl1pPr algn="l" defTabSz="914400" rtl="0" eaLnBrk="1" latinLnBrk="0" hangingPunct="1">
              <a:lnSpc>
                <a:spcPct val="90000"/>
              </a:lnSpc>
              <a:spcBef>
                <a:spcPct val="0"/>
              </a:spcBef>
              <a:buNone/>
              <a:defRPr sz="6000" b="1" i="0" kern="1200">
                <a:solidFill>
                  <a:schemeClr val="tx1"/>
                </a:solidFill>
                <a:latin typeface="+mn-lt"/>
                <a:ea typeface="+mj-ea"/>
                <a:cs typeface="Arial" panose="020B0604020202020204" pitchFamily="34" charset="0"/>
              </a:defRPr>
            </a:lvl1pPr>
          </a:lstStyle>
          <a:p>
            <a:r>
              <a:rPr lang="en-US" altLang="en-US" sz="2400" b="0" dirty="0"/>
              <a:t>Joint #2, which was also untouched by the arc. The entire fillet was cracked, and there was a side eruption as well</a:t>
            </a:r>
          </a:p>
        </p:txBody>
      </p:sp>
      <p:pic>
        <p:nvPicPr>
          <p:cNvPr id="3" name="Picture 2">
            <a:extLst>
              <a:ext uri="{FF2B5EF4-FFF2-40B4-BE49-F238E27FC236}">
                <a16:creationId xmlns:a16="http://schemas.microsoft.com/office/drawing/2014/main" id="{3A27A83D-05A2-FBF9-BCBA-817F36BBCDDF}"/>
              </a:ext>
            </a:extLst>
          </p:cNvPr>
          <p:cNvPicPr>
            <a:picLocks noChangeAspect="1"/>
          </p:cNvPicPr>
          <p:nvPr/>
        </p:nvPicPr>
        <p:blipFill>
          <a:blip r:embed="rId2"/>
          <a:stretch>
            <a:fillRect/>
          </a:stretch>
        </p:blipFill>
        <p:spPr>
          <a:xfrm>
            <a:off x="891325" y="705809"/>
            <a:ext cx="9964635" cy="2815228"/>
          </a:xfrm>
          <a:prstGeom prst="rect">
            <a:avLst/>
          </a:prstGeom>
        </p:spPr>
      </p:pic>
      <p:sp>
        <p:nvSpPr>
          <p:cNvPr id="5" name="Title 1">
            <a:extLst>
              <a:ext uri="{FF2B5EF4-FFF2-40B4-BE49-F238E27FC236}">
                <a16:creationId xmlns:a16="http://schemas.microsoft.com/office/drawing/2014/main" id="{24186ADF-40FE-6D8C-184F-AD327840D8EB}"/>
              </a:ext>
            </a:extLst>
          </p:cNvPr>
          <p:cNvSpPr txBox="1">
            <a:spLocks/>
          </p:cNvSpPr>
          <p:nvPr/>
        </p:nvSpPr>
        <p:spPr>
          <a:xfrm>
            <a:off x="545035" y="3747523"/>
            <a:ext cx="5490005" cy="2404668"/>
          </a:xfrm>
          <a:prstGeom prst="rect">
            <a:avLst/>
          </a:prstGeom>
        </p:spPr>
        <p:txBody>
          <a:bodyPr vert="horz" lIns="91440" tIns="45720" rIns="91440" bIns="45720" rtlCol="0" anchor="t" anchorCtr="0">
            <a:normAutofit fontScale="85000" lnSpcReduction="20000"/>
          </a:bodyPr>
          <a:lstStyle>
            <a:lvl1pPr algn="l" defTabSz="914400" rtl="0" eaLnBrk="1" latinLnBrk="0" hangingPunct="1">
              <a:lnSpc>
                <a:spcPct val="90000"/>
              </a:lnSpc>
              <a:spcBef>
                <a:spcPct val="0"/>
              </a:spcBef>
              <a:buNone/>
              <a:defRPr sz="6000" b="1" i="0" kern="1200">
                <a:solidFill>
                  <a:schemeClr val="tx1"/>
                </a:solidFill>
                <a:latin typeface="+mn-lt"/>
                <a:ea typeface="+mj-ea"/>
                <a:cs typeface="Arial" panose="020B0604020202020204" pitchFamily="34" charset="0"/>
              </a:defRPr>
            </a:lvl1pPr>
          </a:lstStyle>
          <a:p>
            <a:r>
              <a:rPr lang="en-US" altLang="en-US" sz="2400" b="0" dirty="0"/>
              <a:t>Both joint 2 and 4 show extensive evidence of </a:t>
            </a:r>
            <a:r>
              <a:rPr lang="en-US" altLang="en-US" sz="2400" i="1" dirty="0"/>
              <a:t>thermal cycle fatigue</a:t>
            </a:r>
            <a:r>
              <a:rPr lang="en-US" altLang="en-US" sz="2400" b="0" dirty="0"/>
              <a:t>. Both have a fully detached solder joint, and both have a side eruption which welded the inner wire to the outer.</a:t>
            </a:r>
          </a:p>
          <a:p>
            <a:r>
              <a:rPr lang="en-US" altLang="en-US" sz="2400" b="0" dirty="0"/>
              <a:t>The side eruption also destroyed the </a:t>
            </a:r>
            <a:r>
              <a:rPr lang="en-US" altLang="en-US" sz="2400" b="0" dirty="0" err="1"/>
              <a:t>tefzel</a:t>
            </a:r>
            <a:r>
              <a:rPr lang="en-US" altLang="en-US" sz="2400" b="0" dirty="0"/>
              <a:t> </a:t>
            </a:r>
            <a:r>
              <a:rPr lang="en-US" altLang="en-US" sz="2400" b="0" dirty="0" err="1"/>
              <a:t>heatshrink</a:t>
            </a:r>
            <a:r>
              <a:rPr lang="en-US" altLang="en-US" sz="2400" b="0" dirty="0"/>
              <a:t> tubing that covered the end of the lead, lowering the voltage withstanding capability to any neighbor.</a:t>
            </a:r>
          </a:p>
          <a:p>
            <a:r>
              <a:rPr lang="en-US" altLang="en-US" sz="2400" b="0" dirty="0"/>
              <a:t>  </a:t>
            </a:r>
          </a:p>
        </p:txBody>
      </p:sp>
      <p:pic>
        <p:nvPicPr>
          <p:cNvPr id="7" name="Picture 6" descr="A close-up of a rock&#10;&#10;Description automatically generated">
            <a:extLst>
              <a:ext uri="{FF2B5EF4-FFF2-40B4-BE49-F238E27FC236}">
                <a16:creationId xmlns:a16="http://schemas.microsoft.com/office/drawing/2014/main" id="{5199514D-67B6-0ED2-744D-3A224CF49B22}"/>
              </a:ext>
            </a:extLst>
          </p:cNvPr>
          <p:cNvPicPr>
            <a:picLocks noChangeAspect="1"/>
          </p:cNvPicPr>
          <p:nvPr/>
        </p:nvPicPr>
        <p:blipFill rotWithShape="1">
          <a:blip r:embed="rId3"/>
          <a:srcRect l="41344" t="38698" r="9279" b="19278"/>
          <a:stretch/>
        </p:blipFill>
        <p:spPr>
          <a:xfrm>
            <a:off x="5873642" y="3596138"/>
            <a:ext cx="4945815" cy="2367781"/>
          </a:xfrm>
          <a:prstGeom prst="rect">
            <a:avLst/>
          </a:prstGeom>
        </p:spPr>
      </p:pic>
      <p:sp>
        <p:nvSpPr>
          <p:cNvPr id="8" name="Oval 7">
            <a:extLst>
              <a:ext uri="{FF2B5EF4-FFF2-40B4-BE49-F238E27FC236}">
                <a16:creationId xmlns:a16="http://schemas.microsoft.com/office/drawing/2014/main" id="{188DB26E-4987-E922-5FCE-8AB7E9E51555}"/>
              </a:ext>
            </a:extLst>
          </p:cNvPr>
          <p:cNvSpPr/>
          <p:nvPr/>
        </p:nvSpPr>
        <p:spPr>
          <a:xfrm>
            <a:off x="8443287" y="3367234"/>
            <a:ext cx="3818029" cy="991739"/>
          </a:xfrm>
          <a:prstGeom prst="ellipse">
            <a:avLst/>
          </a:prstGeom>
          <a:solidFill>
            <a:srgbClr val="FFAFA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This is protruding out 25 mils (.65 mm)</a:t>
            </a:r>
          </a:p>
        </p:txBody>
      </p:sp>
      <p:cxnSp>
        <p:nvCxnSpPr>
          <p:cNvPr id="9" name="Straight Arrow Connector 8">
            <a:extLst>
              <a:ext uri="{FF2B5EF4-FFF2-40B4-BE49-F238E27FC236}">
                <a16:creationId xmlns:a16="http://schemas.microsoft.com/office/drawing/2014/main" id="{E231BCB9-DB06-E639-24AE-14A68090EB7A}"/>
              </a:ext>
            </a:extLst>
          </p:cNvPr>
          <p:cNvCxnSpPr>
            <a:cxnSpLocks/>
          </p:cNvCxnSpPr>
          <p:nvPr/>
        </p:nvCxnSpPr>
        <p:spPr>
          <a:xfrm flipH="1">
            <a:off x="7543800" y="4079240"/>
            <a:ext cx="1615440" cy="52324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7629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B03103-09B2-4AE0-ABBD-68D775FAD7AC}"/>
              </a:ext>
            </a:extLst>
          </p:cNvPr>
          <p:cNvSpPr>
            <a:spLocks noGrp="1"/>
          </p:cNvSpPr>
          <p:nvPr>
            <p:ph type="sldNum" sz="quarter" idx="4"/>
          </p:nvPr>
        </p:nvSpPr>
        <p:spPr/>
        <p:txBody>
          <a:bodyPr/>
          <a:lstStyle/>
          <a:p>
            <a:fld id="{933A556B-7C63-244D-9B7C-B0EA8042B330}" type="slidenum">
              <a:rPr lang="en-US" smtClean="0"/>
              <a:pPr/>
              <a:t>12</a:t>
            </a:fld>
            <a:endParaRPr lang="en-US" sz="1000" dirty="0"/>
          </a:p>
        </p:txBody>
      </p:sp>
      <p:sp>
        <p:nvSpPr>
          <p:cNvPr id="2" name="Title 1">
            <a:extLst>
              <a:ext uri="{FF2B5EF4-FFF2-40B4-BE49-F238E27FC236}">
                <a16:creationId xmlns:a16="http://schemas.microsoft.com/office/drawing/2014/main" id="{4FF2D081-3EE2-748C-B25D-43B6D259D637}"/>
              </a:ext>
            </a:extLst>
          </p:cNvPr>
          <p:cNvSpPr txBox="1">
            <a:spLocks/>
          </p:cNvSpPr>
          <p:nvPr/>
        </p:nvSpPr>
        <p:spPr>
          <a:xfrm>
            <a:off x="489183" y="3163273"/>
            <a:ext cx="5540806" cy="1810284"/>
          </a:xfrm>
          <a:prstGeom prst="rect">
            <a:avLst/>
          </a:prstGeom>
        </p:spPr>
        <p:txBody>
          <a:bodyPr vert="horz" lIns="91440" tIns="45720" rIns="91440" bIns="45720" rtlCol="0" anchor="t" anchorCtr="0">
            <a:normAutofit fontScale="85000" lnSpcReduction="20000"/>
          </a:bodyPr>
          <a:lstStyle>
            <a:lvl1pPr algn="l" defTabSz="914400" rtl="0" eaLnBrk="1" latinLnBrk="0" hangingPunct="1">
              <a:lnSpc>
                <a:spcPct val="90000"/>
              </a:lnSpc>
              <a:spcBef>
                <a:spcPct val="0"/>
              </a:spcBef>
              <a:buNone/>
              <a:defRPr sz="6000" b="1" i="0" kern="1200">
                <a:solidFill>
                  <a:schemeClr val="tx1"/>
                </a:solidFill>
                <a:latin typeface="+mn-lt"/>
                <a:ea typeface="+mj-ea"/>
                <a:cs typeface="Arial" panose="020B0604020202020204" pitchFamily="34" charset="0"/>
              </a:defRPr>
            </a:lvl1pPr>
          </a:lstStyle>
          <a:p>
            <a:r>
              <a:rPr lang="en-US" altLang="en-US" sz="2400" b="0" dirty="0"/>
              <a:t>4 joints show mechanical failure of the solder by temp cycle fatigue.</a:t>
            </a:r>
          </a:p>
          <a:p>
            <a:endParaRPr lang="en-US" altLang="en-US" sz="2400" b="0" dirty="0"/>
          </a:p>
          <a:p>
            <a:r>
              <a:rPr lang="en-US" altLang="en-US" sz="2400" b="0" dirty="0"/>
              <a:t>6 joints had nothing left to view, all was vaporized.</a:t>
            </a:r>
          </a:p>
          <a:p>
            <a:endParaRPr lang="en-US" altLang="en-US" sz="2400" b="0" dirty="0"/>
          </a:p>
          <a:p>
            <a:r>
              <a:rPr lang="en-US" altLang="en-US" sz="2400" b="0" dirty="0"/>
              <a:t>Both eruption leads have temp cycle fatigued solder joints.</a:t>
            </a:r>
          </a:p>
          <a:p>
            <a:endParaRPr lang="en-US" altLang="en-US" sz="2400" b="0" dirty="0"/>
          </a:p>
        </p:txBody>
      </p:sp>
      <p:pic>
        <p:nvPicPr>
          <p:cNvPr id="3" name="Picture 2" descr="A close up of a piece of wood&#10;&#10;Description automatically generated">
            <a:extLst>
              <a:ext uri="{FF2B5EF4-FFF2-40B4-BE49-F238E27FC236}">
                <a16:creationId xmlns:a16="http://schemas.microsoft.com/office/drawing/2014/main" id="{F7FA00DC-A063-2BFF-B574-F0F4F9790474}"/>
              </a:ext>
            </a:extLst>
          </p:cNvPr>
          <p:cNvPicPr>
            <a:picLocks noChangeAspect="1"/>
          </p:cNvPicPr>
          <p:nvPr/>
        </p:nvPicPr>
        <p:blipFill rotWithShape="1">
          <a:blip r:embed="rId2"/>
          <a:srcRect t="16253" b="20487"/>
          <a:stretch/>
        </p:blipFill>
        <p:spPr>
          <a:xfrm>
            <a:off x="402794" y="617675"/>
            <a:ext cx="5087395" cy="1810284"/>
          </a:xfrm>
          <a:prstGeom prst="rect">
            <a:avLst/>
          </a:prstGeom>
        </p:spPr>
      </p:pic>
      <p:pic>
        <p:nvPicPr>
          <p:cNvPr id="5" name="Picture 4" descr="A close-up of a brown surface&#10;&#10;Description automatically generated">
            <a:extLst>
              <a:ext uri="{FF2B5EF4-FFF2-40B4-BE49-F238E27FC236}">
                <a16:creationId xmlns:a16="http://schemas.microsoft.com/office/drawing/2014/main" id="{31D14271-D7D8-2BB8-82CA-F6E8E561FF04}"/>
              </a:ext>
            </a:extLst>
          </p:cNvPr>
          <p:cNvPicPr>
            <a:picLocks noChangeAspect="1"/>
          </p:cNvPicPr>
          <p:nvPr/>
        </p:nvPicPr>
        <p:blipFill rotWithShape="1">
          <a:blip r:embed="rId3"/>
          <a:srcRect t="16545" b="24050"/>
          <a:stretch/>
        </p:blipFill>
        <p:spPr>
          <a:xfrm>
            <a:off x="6029989" y="624558"/>
            <a:ext cx="5397007" cy="1803401"/>
          </a:xfrm>
          <a:prstGeom prst="rect">
            <a:avLst/>
          </a:prstGeom>
        </p:spPr>
      </p:pic>
      <p:pic>
        <p:nvPicPr>
          <p:cNvPr id="6" name="Picture 5" descr="A close-up of a crack in a concrete surface&#10;&#10;Description automatically generated">
            <a:extLst>
              <a:ext uri="{FF2B5EF4-FFF2-40B4-BE49-F238E27FC236}">
                <a16:creationId xmlns:a16="http://schemas.microsoft.com/office/drawing/2014/main" id="{45F2E168-132D-D84E-61CA-53D967AB417E}"/>
              </a:ext>
            </a:extLst>
          </p:cNvPr>
          <p:cNvPicPr>
            <a:picLocks noChangeAspect="1"/>
          </p:cNvPicPr>
          <p:nvPr/>
        </p:nvPicPr>
        <p:blipFill rotWithShape="1">
          <a:blip r:embed="rId4"/>
          <a:srcRect t="22013" b="5184"/>
          <a:stretch/>
        </p:blipFill>
        <p:spPr>
          <a:xfrm>
            <a:off x="6188359" y="2885608"/>
            <a:ext cx="5048915" cy="2067604"/>
          </a:xfrm>
          <a:prstGeom prst="rect">
            <a:avLst/>
          </a:prstGeom>
        </p:spPr>
      </p:pic>
      <p:sp>
        <p:nvSpPr>
          <p:cNvPr id="7" name="TextBox 6">
            <a:extLst>
              <a:ext uri="{FF2B5EF4-FFF2-40B4-BE49-F238E27FC236}">
                <a16:creationId xmlns:a16="http://schemas.microsoft.com/office/drawing/2014/main" id="{FE47109D-5955-72F4-E490-AFAEBFA10965}"/>
              </a:ext>
            </a:extLst>
          </p:cNvPr>
          <p:cNvSpPr txBox="1"/>
          <p:nvPr/>
        </p:nvSpPr>
        <p:spPr>
          <a:xfrm>
            <a:off x="2433036" y="2453938"/>
            <a:ext cx="1026910" cy="369332"/>
          </a:xfrm>
          <a:prstGeom prst="rect">
            <a:avLst/>
          </a:prstGeom>
          <a:noFill/>
        </p:spPr>
        <p:txBody>
          <a:bodyPr wrap="square" rtlCol="0">
            <a:spAutoFit/>
          </a:bodyPr>
          <a:lstStyle/>
          <a:p>
            <a:r>
              <a:rPr lang="en-US" dirty="0"/>
              <a:t>Joint 2</a:t>
            </a:r>
          </a:p>
        </p:txBody>
      </p:sp>
      <p:sp>
        <p:nvSpPr>
          <p:cNvPr id="8" name="TextBox 7">
            <a:extLst>
              <a:ext uri="{FF2B5EF4-FFF2-40B4-BE49-F238E27FC236}">
                <a16:creationId xmlns:a16="http://schemas.microsoft.com/office/drawing/2014/main" id="{6BB79E5D-95CB-1C4E-122E-942FF609B2F9}"/>
              </a:ext>
            </a:extLst>
          </p:cNvPr>
          <p:cNvSpPr txBox="1"/>
          <p:nvPr/>
        </p:nvSpPr>
        <p:spPr>
          <a:xfrm>
            <a:off x="8341076" y="2464396"/>
            <a:ext cx="1026910" cy="369332"/>
          </a:xfrm>
          <a:prstGeom prst="rect">
            <a:avLst/>
          </a:prstGeom>
          <a:noFill/>
        </p:spPr>
        <p:txBody>
          <a:bodyPr wrap="square" rtlCol="0">
            <a:spAutoFit/>
          </a:bodyPr>
          <a:lstStyle/>
          <a:p>
            <a:r>
              <a:rPr lang="en-US" dirty="0"/>
              <a:t>Joint 5</a:t>
            </a:r>
          </a:p>
        </p:txBody>
      </p:sp>
      <p:sp>
        <p:nvSpPr>
          <p:cNvPr id="9" name="TextBox 8">
            <a:extLst>
              <a:ext uri="{FF2B5EF4-FFF2-40B4-BE49-F238E27FC236}">
                <a16:creationId xmlns:a16="http://schemas.microsoft.com/office/drawing/2014/main" id="{AC9E1206-4FA5-02D7-4357-542A65FEE4EC}"/>
              </a:ext>
            </a:extLst>
          </p:cNvPr>
          <p:cNvSpPr txBox="1"/>
          <p:nvPr/>
        </p:nvSpPr>
        <p:spPr>
          <a:xfrm>
            <a:off x="8341076" y="4911236"/>
            <a:ext cx="1026910" cy="369332"/>
          </a:xfrm>
          <a:prstGeom prst="rect">
            <a:avLst/>
          </a:prstGeom>
          <a:noFill/>
        </p:spPr>
        <p:txBody>
          <a:bodyPr wrap="square" rtlCol="0">
            <a:spAutoFit/>
          </a:bodyPr>
          <a:lstStyle/>
          <a:p>
            <a:r>
              <a:rPr lang="en-US" dirty="0"/>
              <a:t>Joint 8</a:t>
            </a:r>
          </a:p>
        </p:txBody>
      </p:sp>
      <p:sp>
        <p:nvSpPr>
          <p:cNvPr id="10" name="Title 1">
            <a:extLst>
              <a:ext uri="{FF2B5EF4-FFF2-40B4-BE49-F238E27FC236}">
                <a16:creationId xmlns:a16="http://schemas.microsoft.com/office/drawing/2014/main" id="{D22CBD6E-C3A2-E457-6F96-25122E444803}"/>
              </a:ext>
            </a:extLst>
          </p:cNvPr>
          <p:cNvSpPr txBox="1">
            <a:spLocks/>
          </p:cNvSpPr>
          <p:nvPr/>
        </p:nvSpPr>
        <p:spPr>
          <a:xfrm>
            <a:off x="156661" y="190110"/>
            <a:ext cx="11686698" cy="28921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i="0" kern="1200">
                <a:solidFill>
                  <a:schemeClr val="tx1"/>
                </a:solidFill>
                <a:latin typeface="+mn-lt"/>
                <a:ea typeface="+mj-ea"/>
                <a:cs typeface="Arial" panose="020B0604020202020204" pitchFamily="34" charset="0"/>
              </a:defRPr>
            </a:lvl1pPr>
          </a:lstStyle>
          <a:p>
            <a:r>
              <a:rPr lang="en-US" altLang="en-US" sz="1800" b="0" dirty="0"/>
              <a:t>Joints 2, 5, and 8 also show shear failure of the solder. Leads 6,7,9,10,11, and 12 have nothing left to examine. </a:t>
            </a:r>
          </a:p>
        </p:txBody>
      </p:sp>
    </p:spTree>
    <p:extLst>
      <p:ext uri="{BB962C8B-B14F-4D97-AF65-F5344CB8AC3E}">
        <p14:creationId xmlns:p14="http://schemas.microsoft.com/office/powerpoint/2010/main" val="309238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5EF2644-F99D-9D8B-97B2-CFF58E87F7B0}"/>
              </a:ext>
            </a:extLst>
          </p:cNvPr>
          <p:cNvPicPr>
            <a:picLocks noChangeAspect="1"/>
          </p:cNvPicPr>
          <p:nvPr/>
        </p:nvPicPr>
        <p:blipFill>
          <a:blip r:embed="rId2"/>
          <a:stretch>
            <a:fillRect/>
          </a:stretch>
        </p:blipFill>
        <p:spPr>
          <a:xfrm>
            <a:off x="538495" y="934891"/>
            <a:ext cx="9394709" cy="4497201"/>
          </a:xfrm>
          <a:prstGeom prst="rect">
            <a:avLst/>
          </a:prstGeom>
        </p:spPr>
      </p:pic>
      <p:sp>
        <p:nvSpPr>
          <p:cNvPr id="4" name="Slide Number Placeholder 3">
            <a:extLst>
              <a:ext uri="{FF2B5EF4-FFF2-40B4-BE49-F238E27FC236}">
                <a16:creationId xmlns:a16="http://schemas.microsoft.com/office/drawing/2014/main" id="{B0B03103-09B2-4AE0-ABBD-68D775FAD7AC}"/>
              </a:ext>
            </a:extLst>
          </p:cNvPr>
          <p:cNvSpPr>
            <a:spLocks noGrp="1"/>
          </p:cNvSpPr>
          <p:nvPr>
            <p:ph type="sldNum" sz="quarter" idx="4"/>
          </p:nvPr>
        </p:nvSpPr>
        <p:spPr/>
        <p:txBody>
          <a:bodyPr/>
          <a:lstStyle/>
          <a:p>
            <a:fld id="{933A556B-7C63-244D-9B7C-B0EA8042B330}" type="slidenum">
              <a:rPr lang="en-US" smtClean="0"/>
              <a:pPr/>
              <a:t>13</a:t>
            </a:fld>
            <a:endParaRPr lang="en-US" sz="1000" dirty="0"/>
          </a:p>
        </p:txBody>
      </p:sp>
      <p:sp>
        <p:nvSpPr>
          <p:cNvPr id="2" name="Title 1">
            <a:extLst>
              <a:ext uri="{FF2B5EF4-FFF2-40B4-BE49-F238E27FC236}">
                <a16:creationId xmlns:a16="http://schemas.microsoft.com/office/drawing/2014/main" id="{0FB3736F-83D4-696D-FCE8-CC0A1C88C240}"/>
              </a:ext>
            </a:extLst>
          </p:cNvPr>
          <p:cNvSpPr txBox="1">
            <a:spLocks/>
          </p:cNvSpPr>
          <p:nvPr/>
        </p:nvSpPr>
        <p:spPr>
          <a:xfrm>
            <a:off x="373075" y="190110"/>
            <a:ext cx="11214345" cy="761161"/>
          </a:xfrm>
          <a:prstGeom prst="rect">
            <a:avLst/>
          </a:prstGeom>
        </p:spPr>
        <p:txBody>
          <a:bodyPr vert="horz" lIns="91440" tIns="45720" rIns="91440" bIns="45720" rtlCol="0" anchor="t" anchorCtr="0">
            <a:normAutofit fontScale="85000" lnSpcReduction="20000"/>
          </a:bodyPr>
          <a:lstStyle>
            <a:lvl1pPr algn="l" defTabSz="914400" rtl="0" eaLnBrk="1" latinLnBrk="0" hangingPunct="1">
              <a:lnSpc>
                <a:spcPct val="90000"/>
              </a:lnSpc>
              <a:spcBef>
                <a:spcPct val="0"/>
              </a:spcBef>
              <a:buNone/>
              <a:defRPr sz="6000" b="1" i="0" kern="1200">
                <a:solidFill>
                  <a:schemeClr val="tx1"/>
                </a:solidFill>
                <a:latin typeface="+mn-lt"/>
                <a:ea typeface="+mj-ea"/>
                <a:cs typeface="Arial" panose="020B0604020202020204" pitchFamily="34" charset="0"/>
              </a:defRPr>
            </a:lvl1pPr>
          </a:lstStyle>
          <a:p>
            <a:r>
              <a:rPr lang="en-US" altLang="en-US" sz="2400" b="0" dirty="0"/>
              <a:t>Telemetry of the feedthrough was then examined.  It shows that the solder joint area of the feedthrough was experiencing thermal swings of between 50 to 150</a:t>
            </a:r>
            <a:r>
              <a:rPr lang="en-US" altLang="en-US" sz="2800" b="0" baseline="30000" dirty="0"/>
              <a:t>o</a:t>
            </a:r>
            <a:r>
              <a:rPr lang="en-US" altLang="en-US" sz="2400" b="0" dirty="0"/>
              <a:t>C during every RHIC ramp to full energy. The overshoot at the leading edge represents the increased resistance of the lead.</a:t>
            </a:r>
          </a:p>
        </p:txBody>
      </p:sp>
      <p:sp>
        <p:nvSpPr>
          <p:cNvPr id="5" name="Oval 4">
            <a:extLst>
              <a:ext uri="{FF2B5EF4-FFF2-40B4-BE49-F238E27FC236}">
                <a16:creationId xmlns:a16="http://schemas.microsoft.com/office/drawing/2014/main" id="{3CA413BB-1C7E-EBE4-2E55-1DBF822C194A}"/>
              </a:ext>
            </a:extLst>
          </p:cNvPr>
          <p:cNvSpPr/>
          <p:nvPr/>
        </p:nvSpPr>
        <p:spPr>
          <a:xfrm>
            <a:off x="10244083" y="2539045"/>
            <a:ext cx="1887861" cy="701732"/>
          </a:xfrm>
          <a:prstGeom prst="ellipse">
            <a:avLst/>
          </a:prstGeom>
          <a:solidFill>
            <a:srgbClr val="FFAFA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Thermal overshoot </a:t>
            </a:r>
          </a:p>
        </p:txBody>
      </p:sp>
      <p:cxnSp>
        <p:nvCxnSpPr>
          <p:cNvPr id="6" name="Straight Arrow Connector 5">
            <a:extLst>
              <a:ext uri="{FF2B5EF4-FFF2-40B4-BE49-F238E27FC236}">
                <a16:creationId xmlns:a16="http://schemas.microsoft.com/office/drawing/2014/main" id="{B9E23963-C5A2-F974-8BFC-3A9641F16B71}"/>
              </a:ext>
            </a:extLst>
          </p:cNvPr>
          <p:cNvCxnSpPr>
            <a:cxnSpLocks/>
            <a:stCxn id="5" idx="2"/>
            <a:endCxn id="7" idx="7"/>
          </p:cNvCxnSpPr>
          <p:nvPr/>
        </p:nvCxnSpPr>
        <p:spPr>
          <a:xfrm flipH="1">
            <a:off x="9168889" y="2889911"/>
            <a:ext cx="1075194" cy="64217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80C95036-CB7E-D453-7F0A-7C2EC0345BF5}"/>
              </a:ext>
            </a:extLst>
          </p:cNvPr>
          <p:cNvSpPr/>
          <p:nvPr/>
        </p:nvSpPr>
        <p:spPr>
          <a:xfrm>
            <a:off x="5980248" y="3477022"/>
            <a:ext cx="3735725" cy="37596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8" name="Title 1">
            <a:extLst>
              <a:ext uri="{FF2B5EF4-FFF2-40B4-BE49-F238E27FC236}">
                <a16:creationId xmlns:a16="http://schemas.microsoft.com/office/drawing/2014/main" id="{6689351A-A2FA-94BE-EF39-714004C1A9D8}"/>
              </a:ext>
            </a:extLst>
          </p:cNvPr>
          <p:cNvSpPr txBox="1">
            <a:spLocks/>
          </p:cNvSpPr>
          <p:nvPr/>
        </p:nvSpPr>
        <p:spPr>
          <a:xfrm>
            <a:off x="2108200" y="5419219"/>
            <a:ext cx="9512300" cy="108318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i="0" kern="1200">
                <a:solidFill>
                  <a:schemeClr val="tx1"/>
                </a:solidFill>
                <a:latin typeface="+mn-lt"/>
                <a:ea typeface="+mj-ea"/>
                <a:cs typeface="Arial" panose="020B0604020202020204" pitchFamily="34" charset="0"/>
              </a:defRPr>
            </a:lvl1pPr>
          </a:lstStyle>
          <a:p>
            <a:r>
              <a:rPr lang="en-US" altLang="en-US" sz="1800" b="0" dirty="0"/>
              <a:t>The resistance of copper increases .4% per degree C. With the 50 mV of the 2/0 wiring drop subtracted, this 85 to 75 mV drop is actually 35 to 25 mV in the feedthrough. This represents a 40% drop in voltage of the lead on average, or 100</a:t>
            </a:r>
            <a:r>
              <a:rPr lang="en-US" altLang="en-US" sz="1800" b="0" baseline="30000" dirty="0"/>
              <a:t>o</a:t>
            </a:r>
            <a:r>
              <a:rPr lang="en-US" altLang="en-US" sz="1800" b="0" dirty="0"/>
              <a:t>C </a:t>
            </a:r>
            <a:r>
              <a:rPr lang="en-US" altLang="en-US" sz="1800" i="1" dirty="0"/>
              <a:t>on average</a:t>
            </a:r>
            <a:r>
              <a:rPr lang="en-US" altLang="en-US" sz="1800" b="0" dirty="0"/>
              <a:t>.  Since the super did not quench, the lead bottom never exceeds 10 Kelvin.</a:t>
            </a:r>
          </a:p>
        </p:txBody>
      </p:sp>
      <p:cxnSp>
        <p:nvCxnSpPr>
          <p:cNvPr id="9" name="Straight Connector 8">
            <a:extLst>
              <a:ext uri="{FF2B5EF4-FFF2-40B4-BE49-F238E27FC236}">
                <a16:creationId xmlns:a16="http://schemas.microsoft.com/office/drawing/2014/main" id="{E7039736-2FD2-1724-ACE2-B00561DB57FE}"/>
              </a:ext>
            </a:extLst>
          </p:cNvPr>
          <p:cNvCxnSpPr>
            <a:cxnSpLocks/>
          </p:cNvCxnSpPr>
          <p:nvPr/>
        </p:nvCxnSpPr>
        <p:spPr>
          <a:xfrm>
            <a:off x="917816" y="4068329"/>
            <a:ext cx="9015388" cy="0"/>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Right Brace 9">
            <a:extLst>
              <a:ext uri="{FF2B5EF4-FFF2-40B4-BE49-F238E27FC236}">
                <a16:creationId xmlns:a16="http://schemas.microsoft.com/office/drawing/2014/main" id="{709BA37A-EEC9-B6F2-2595-383E19D345D3}"/>
              </a:ext>
            </a:extLst>
          </p:cNvPr>
          <p:cNvSpPr/>
          <p:nvPr/>
        </p:nvSpPr>
        <p:spPr>
          <a:xfrm>
            <a:off x="9998369" y="4068329"/>
            <a:ext cx="280041" cy="693824"/>
          </a:xfrm>
          <a:prstGeom prst="rightBrace">
            <a:avLst/>
          </a:prstGeom>
          <a:ln w="2222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itle 1">
            <a:extLst>
              <a:ext uri="{FF2B5EF4-FFF2-40B4-BE49-F238E27FC236}">
                <a16:creationId xmlns:a16="http://schemas.microsoft.com/office/drawing/2014/main" id="{752471A4-5085-7C3C-72BF-69BE46B30C62}"/>
              </a:ext>
            </a:extLst>
          </p:cNvPr>
          <p:cNvSpPr txBox="1">
            <a:spLocks/>
          </p:cNvSpPr>
          <p:nvPr/>
        </p:nvSpPr>
        <p:spPr>
          <a:xfrm>
            <a:off x="7288251" y="5044252"/>
            <a:ext cx="2644953" cy="354440"/>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6000" b="1" i="0" kern="1200">
                <a:solidFill>
                  <a:schemeClr val="tx1"/>
                </a:solidFill>
                <a:latin typeface="+mn-lt"/>
                <a:ea typeface="+mj-ea"/>
                <a:cs typeface="Arial" panose="020B0604020202020204" pitchFamily="34" charset="0"/>
              </a:defRPr>
            </a:lvl1pPr>
          </a:lstStyle>
          <a:p>
            <a:r>
              <a:rPr lang="en-US" altLang="en-US" sz="1200" b="0" dirty="0"/>
              <a:t>Telemetry courtesy of Michiko Minty</a:t>
            </a:r>
          </a:p>
        </p:txBody>
      </p:sp>
      <p:cxnSp>
        <p:nvCxnSpPr>
          <p:cNvPr id="14" name="Straight Arrow Connector 13">
            <a:extLst>
              <a:ext uri="{FF2B5EF4-FFF2-40B4-BE49-F238E27FC236}">
                <a16:creationId xmlns:a16="http://schemas.microsoft.com/office/drawing/2014/main" id="{ADF7961D-DEE0-7A1A-C29F-C4F13FDC2C4E}"/>
              </a:ext>
            </a:extLst>
          </p:cNvPr>
          <p:cNvCxnSpPr>
            <a:cxnSpLocks/>
          </p:cNvCxnSpPr>
          <p:nvPr/>
        </p:nvCxnSpPr>
        <p:spPr>
          <a:xfrm flipH="1">
            <a:off x="5828520" y="2190894"/>
            <a:ext cx="790415" cy="375965"/>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2C7C439-122E-6A86-C7B6-32D2B9A9ECE8}"/>
              </a:ext>
            </a:extLst>
          </p:cNvPr>
          <p:cNvSpPr txBox="1"/>
          <p:nvPr/>
        </p:nvSpPr>
        <p:spPr>
          <a:xfrm>
            <a:off x="2798030" y="1111134"/>
            <a:ext cx="1574442" cy="307777"/>
          </a:xfrm>
          <a:prstGeom prst="rect">
            <a:avLst/>
          </a:prstGeom>
          <a:noFill/>
        </p:spPr>
        <p:txBody>
          <a:bodyPr wrap="square">
            <a:spAutoFit/>
          </a:bodyPr>
          <a:lstStyle/>
          <a:p>
            <a:r>
              <a:rPr lang="en-US" sz="1400" dirty="0"/>
              <a:t>Dipole top energy</a:t>
            </a:r>
          </a:p>
        </p:txBody>
      </p:sp>
      <p:sp>
        <p:nvSpPr>
          <p:cNvPr id="20" name="TextBox 19">
            <a:extLst>
              <a:ext uri="{FF2B5EF4-FFF2-40B4-BE49-F238E27FC236}">
                <a16:creationId xmlns:a16="http://schemas.microsoft.com/office/drawing/2014/main" id="{AE644B33-4E59-1222-87E3-C9EAED701671}"/>
              </a:ext>
            </a:extLst>
          </p:cNvPr>
          <p:cNvSpPr txBox="1"/>
          <p:nvPr/>
        </p:nvSpPr>
        <p:spPr>
          <a:xfrm>
            <a:off x="5588752" y="1488232"/>
            <a:ext cx="790415" cy="738664"/>
          </a:xfrm>
          <a:prstGeom prst="rect">
            <a:avLst/>
          </a:prstGeom>
          <a:noFill/>
        </p:spPr>
        <p:txBody>
          <a:bodyPr wrap="square">
            <a:spAutoFit/>
          </a:bodyPr>
          <a:lstStyle/>
          <a:p>
            <a:r>
              <a:rPr lang="en-US" sz="1400" dirty="0"/>
              <a:t>Dipole ramp up</a:t>
            </a:r>
          </a:p>
        </p:txBody>
      </p:sp>
      <p:sp>
        <p:nvSpPr>
          <p:cNvPr id="21" name="TextBox 20">
            <a:extLst>
              <a:ext uri="{FF2B5EF4-FFF2-40B4-BE49-F238E27FC236}">
                <a16:creationId xmlns:a16="http://schemas.microsoft.com/office/drawing/2014/main" id="{0F3A1AFD-BF5B-4EA1-5952-6764D5BCC0BD}"/>
              </a:ext>
            </a:extLst>
          </p:cNvPr>
          <p:cNvSpPr txBox="1"/>
          <p:nvPr/>
        </p:nvSpPr>
        <p:spPr>
          <a:xfrm>
            <a:off x="6187307" y="1921033"/>
            <a:ext cx="1574442" cy="307777"/>
          </a:xfrm>
          <a:prstGeom prst="rect">
            <a:avLst/>
          </a:prstGeom>
          <a:noFill/>
        </p:spPr>
        <p:txBody>
          <a:bodyPr wrap="square">
            <a:spAutoFit/>
          </a:bodyPr>
          <a:lstStyle/>
          <a:p>
            <a:r>
              <a:rPr lang="en-US" sz="1400" dirty="0"/>
              <a:t>Injection/fill</a:t>
            </a:r>
          </a:p>
        </p:txBody>
      </p:sp>
      <p:sp>
        <p:nvSpPr>
          <p:cNvPr id="25" name="TextBox 24">
            <a:extLst>
              <a:ext uri="{FF2B5EF4-FFF2-40B4-BE49-F238E27FC236}">
                <a16:creationId xmlns:a16="http://schemas.microsoft.com/office/drawing/2014/main" id="{D78A5746-7E97-9712-5CDE-F976D2C1D8EA}"/>
              </a:ext>
            </a:extLst>
          </p:cNvPr>
          <p:cNvSpPr txBox="1"/>
          <p:nvPr/>
        </p:nvSpPr>
        <p:spPr>
          <a:xfrm>
            <a:off x="10403373" y="1229582"/>
            <a:ext cx="790415" cy="523220"/>
          </a:xfrm>
          <a:prstGeom prst="rect">
            <a:avLst/>
          </a:prstGeom>
          <a:noFill/>
        </p:spPr>
        <p:txBody>
          <a:bodyPr wrap="square">
            <a:spAutoFit/>
          </a:bodyPr>
          <a:lstStyle/>
          <a:p>
            <a:r>
              <a:rPr lang="en-US" sz="1400" dirty="0"/>
              <a:t>Arc event</a:t>
            </a:r>
          </a:p>
        </p:txBody>
      </p:sp>
      <p:cxnSp>
        <p:nvCxnSpPr>
          <p:cNvPr id="26" name="Straight Arrow Connector 25">
            <a:extLst>
              <a:ext uri="{FF2B5EF4-FFF2-40B4-BE49-F238E27FC236}">
                <a16:creationId xmlns:a16="http://schemas.microsoft.com/office/drawing/2014/main" id="{64B8167D-D400-6757-BE34-961D1C1EE2A7}"/>
              </a:ext>
            </a:extLst>
          </p:cNvPr>
          <p:cNvCxnSpPr>
            <a:cxnSpLocks/>
          </p:cNvCxnSpPr>
          <p:nvPr/>
        </p:nvCxnSpPr>
        <p:spPr>
          <a:xfrm flipH="1">
            <a:off x="9796493" y="1519321"/>
            <a:ext cx="683795" cy="447484"/>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6E4C12FC-A6D6-DFA6-C96C-6E9035876F3B}"/>
              </a:ext>
            </a:extLst>
          </p:cNvPr>
          <p:cNvSpPr txBox="1"/>
          <p:nvPr/>
        </p:nvSpPr>
        <p:spPr>
          <a:xfrm>
            <a:off x="4434157" y="1709322"/>
            <a:ext cx="790415" cy="738664"/>
          </a:xfrm>
          <a:prstGeom prst="rect">
            <a:avLst/>
          </a:prstGeom>
          <a:noFill/>
        </p:spPr>
        <p:txBody>
          <a:bodyPr wrap="square">
            <a:spAutoFit/>
          </a:bodyPr>
          <a:lstStyle/>
          <a:p>
            <a:r>
              <a:rPr lang="en-US" sz="1400" dirty="0"/>
              <a:t>Dipole ramp down</a:t>
            </a:r>
          </a:p>
        </p:txBody>
      </p:sp>
      <p:sp>
        <p:nvSpPr>
          <p:cNvPr id="32" name="TextBox 31">
            <a:extLst>
              <a:ext uri="{FF2B5EF4-FFF2-40B4-BE49-F238E27FC236}">
                <a16:creationId xmlns:a16="http://schemas.microsoft.com/office/drawing/2014/main" id="{153BE052-6D49-06B3-DB76-03F676D69858}"/>
              </a:ext>
            </a:extLst>
          </p:cNvPr>
          <p:cNvSpPr txBox="1"/>
          <p:nvPr/>
        </p:nvSpPr>
        <p:spPr>
          <a:xfrm>
            <a:off x="10244083" y="3966657"/>
            <a:ext cx="1684834" cy="738664"/>
          </a:xfrm>
          <a:prstGeom prst="rect">
            <a:avLst/>
          </a:prstGeom>
          <a:noFill/>
        </p:spPr>
        <p:txBody>
          <a:bodyPr wrap="square">
            <a:spAutoFit/>
          </a:bodyPr>
          <a:lstStyle/>
          <a:p>
            <a:r>
              <a:rPr lang="en-US" sz="1400" dirty="0"/>
              <a:t>Supply wire resistance drop</a:t>
            </a:r>
          </a:p>
          <a:p>
            <a:r>
              <a:rPr lang="en-US" sz="1400" dirty="0"/>
              <a:t> at current (50 mV)</a:t>
            </a:r>
          </a:p>
        </p:txBody>
      </p:sp>
      <p:sp>
        <p:nvSpPr>
          <p:cNvPr id="35" name="TextBox 34">
            <a:extLst>
              <a:ext uri="{FF2B5EF4-FFF2-40B4-BE49-F238E27FC236}">
                <a16:creationId xmlns:a16="http://schemas.microsoft.com/office/drawing/2014/main" id="{285E73AB-C76A-D3C8-316C-48AA310F1479}"/>
              </a:ext>
            </a:extLst>
          </p:cNvPr>
          <p:cNvSpPr txBox="1"/>
          <p:nvPr/>
        </p:nvSpPr>
        <p:spPr>
          <a:xfrm>
            <a:off x="2188825" y="3492428"/>
            <a:ext cx="2792851" cy="307777"/>
          </a:xfrm>
          <a:prstGeom prst="rect">
            <a:avLst/>
          </a:prstGeom>
          <a:noFill/>
        </p:spPr>
        <p:txBody>
          <a:bodyPr wrap="square">
            <a:spAutoFit/>
          </a:bodyPr>
          <a:lstStyle/>
          <a:p>
            <a:r>
              <a:rPr lang="en-US" sz="1400" dirty="0"/>
              <a:t>Feedthrough telemetry B4/3QD</a:t>
            </a:r>
          </a:p>
        </p:txBody>
      </p:sp>
    </p:spTree>
    <p:extLst>
      <p:ext uri="{BB962C8B-B14F-4D97-AF65-F5344CB8AC3E}">
        <p14:creationId xmlns:p14="http://schemas.microsoft.com/office/powerpoint/2010/main" val="3050583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p:bldP spid="10" grpId="0" animBg="1"/>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B03103-09B2-4AE0-ABBD-68D775FAD7AC}"/>
              </a:ext>
            </a:extLst>
          </p:cNvPr>
          <p:cNvSpPr>
            <a:spLocks noGrp="1"/>
          </p:cNvSpPr>
          <p:nvPr>
            <p:ph type="sldNum" sz="quarter" idx="4"/>
          </p:nvPr>
        </p:nvSpPr>
        <p:spPr/>
        <p:txBody>
          <a:bodyPr/>
          <a:lstStyle/>
          <a:p>
            <a:fld id="{933A556B-7C63-244D-9B7C-B0EA8042B330}" type="slidenum">
              <a:rPr lang="en-US" smtClean="0"/>
              <a:pPr/>
              <a:t>14</a:t>
            </a:fld>
            <a:endParaRPr lang="en-US" sz="1000" dirty="0"/>
          </a:p>
        </p:txBody>
      </p:sp>
      <p:sp>
        <p:nvSpPr>
          <p:cNvPr id="2" name="Title 1">
            <a:extLst>
              <a:ext uri="{FF2B5EF4-FFF2-40B4-BE49-F238E27FC236}">
                <a16:creationId xmlns:a16="http://schemas.microsoft.com/office/drawing/2014/main" id="{A1BE5428-3770-217A-ADC9-60B152FE79F7}"/>
              </a:ext>
            </a:extLst>
          </p:cNvPr>
          <p:cNvSpPr txBox="1">
            <a:spLocks/>
          </p:cNvSpPr>
          <p:nvPr/>
        </p:nvSpPr>
        <p:spPr>
          <a:xfrm>
            <a:off x="156660" y="190110"/>
            <a:ext cx="11214345" cy="76116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6000" b="1" i="0" kern="1200">
                <a:solidFill>
                  <a:schemeClr val="tx1"/>
                </a:solidFill>
                <a:latin typeface="+mn-lt"/>
                <a:ea typeface="+mj-ea"/>
                <a:cs typeface="Arial" panose="020B0604020202020204" pitchFamily="34" charset="0"/>
              </a:defRPr>
            </a:lvl1pPr>
          </a:lstStyle>
          <a:p>
            <a:r>
              <a:rPr lang="en-US" altLang="en-US" sz="2400" b="0" dirty="0"/>
              <a:t>Telemetry for all quad supplies at this Blue valve box</a:t>
            </a:r>
          </a:p>
        </p:txBody>
      </p:sp>
      <p:sp>
        <p:nvSpPr>
          <p:cNvPr id="3" name="Oval 2">
            <a:extLst>
              <a:ext uri="{FF2B5EF4-FFF2-40B4-BE49-F238E27FC236}">
                <a16:creationId xmlns:a16="http://schemas.microsoft.com/office/drawing/2014/main" id="{25513E39-642F-3F28-DA47-D5281A92E1F7}"/>
              </a:ext>
            </a:extLst>
          </p:cNvPr>
          <p:cNvSpPr/>
          <p:nvPr/>
        </p:nvSpPr>
        <p:spPr>
          <a:xfrm>
            <a:off x="10045120" y="1396960"/>
            <a:ext cx="1931616" cy="2778800"/>
          </a:xfrm>
          <a:prstGeom prst="ellipse">
            <a:avLst/>
          </a:prstGeom>
          <a:solidFill>
            <a:srgbClr val="FFAFA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No thermal overshoot. These two are in a different feedthrough </a:t>
            </a:r>
          </a:p>
        </p:txBody>
      </p:sp>
      <p:pic>
        <p:nvPicPr>
          <p:cNvPr id="5" name="Picture 4" descr="A graph with numbers and text&#10;&#10;Description automatically generated with medium confidence">
            <a:extLst>
              <a:ext uri="{FF2B5EF4-FFF2-40B4-BE49-F238E27FC236}">
                <a16:creationId xmlns:a16="http://schemas.microsoft.com/office/drawing/2014/main" id="{C34BEB7A-51E3-7214-A583-82600306B61E}"/>
              </a:ext>
            </a:extLst>
          </p:cNvPr>
          <p:cNvPicPr>
            <a:picLocks noChangeAspect="1"/>
          </p:cNvPicPr>
          <p:nvPr/>
        </p:nvPicPr>
        <p:blipFill>
          <a:blip r:embed="rId2"/>
          <a:stretch>
            <a:fillRect/>
          </a:stretch>
        </p:blipFill>
        <p:spPr>
          <a:xfrm>
            <a:off x="215264" y="657554"/>
            <a:ext cx="9702583" cy="5026965"/>
          </a:xfrm>
          <a:prstGeom prst="rect">
            <a:avLst/>
          </a:prstGeom>
        </p:spPr>
      </p:pic>
      <p:cxnSp>
        <p:nvCxnSpPr>
          <p:cNvPr id="6" name="Straight Arrow Connector 5">
            <a:extLst>
              <a:ext uri="{FF2B5EF4-FFF2-40B4-BE49-F238E27FC236}">
                <a16:creationId xmlns:a16="http://schemas.microsoft.com/office/drawing/2014/main" id="{AE02CBA3-04EF-001C-50C0-55CB2C224D71}"/>
              </a:ext>
            </a:extLst>
          </p:cNvPr>
          <p:cNvCxnSpPr>
            <a:cxnSpLocks/>
            <a:stCxn id="3" idx="2"/>
            <a:endCxn id="7" idx="7"/>
          </p:cNvCxnSpPr>
          <p:nvPr/>
        </p:nvCxnSpPr>
        <p:spPr>
          <a:xfrm flipH="1">
            <a:off x="9274378" y="2786360"/>
            <a:ext cx="770742" cy="14594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17A57DD2-CF78-982F-A93E-CD7C0349EA0F}"/>
              </a:ext>
            </a:extLst>
          </p:cNvPr>
          <p:cNvSpPr/>
          <p:nvPr/>
        </p:nvSpPr>
        <p:spPr>
          <a:xfrm>
            <a:off x="6747745" y="2906472"/>
            <a:ext cx="2960135" cy="17637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8" name="Oval 7">
            <a:extLst>
              <a:ext uri="{FF2B5EF4-FFF2-40B4-BE49-F238E27FC236}">
                <a16:creationId xmlns:a16="http://schemas.microsoft.com/office/drawing/2014/main" id="{E20EFF04-61D7-FA51-81D6-1C17AF48201A}"/>
              </a:ext>
            </a:extLst>
          </p:cNvPr>
          <p:cNvSpPr/>
          <p:nvPr/>
        </p:nvSpPr>
        <p:spPr>
          <a:xfrm>
            <a:off x="6793465" y="3805632"/>
            <a:ext cx="2960135" cy="17637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cxnSp>
        <p:nvCxnSpPr>
          <p:cNvPr id="9" name="Straight Arrow Connector 8">
            <a:extLst>
              <a:ext uri="{FF2B5EF4-FFF2-40B4-BE49-F238E27FC236}">
                <a16:creationId xmlns:a16="http://schemas.microsoft.com/office/drawing/2014/main" id="{B3FD174B-98E0-637A-C753-4A9B2EAE8963}"/>
              </a:ext>
            </a:extLst>
          </p:cNvPr>
          <p:cNvCxnSpPr>
            <a:cxnSpLocks/>
            <a:stCxn id="3" idx="2"/>
          </p:cNvCxnSpPr>
          <p:nvPr/>
        </p:nvCxnSpPr>
        <p:spPr>
          <a:xfrm flipH="1">
            <a:off x="9274378" y="2786360"/>
            <a:ext cx="770742" cy="101927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D869BDF9-8E89-A211-CA5C-D86A1BBE593D}"/>
              </a:ext>
            </a:extLst>
          </p:cNvPr>
          <p:cNvSpPr txBox="1">
            <a:spLocks/>
          </p:cNvSpPr>
          <p:nvPr/>
        </p:nvSpPr>
        <p:spPr>
          <a:xfrm>
            <a:off x="2076162" y="5948022"/>
            <a:ext cx="10941500" cy="117550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6000" b="1" i="0" kern="1200">
                <a:solidFill>
                  <a:schemeClr val="tx1"/>
                </a:solidFill>
                <a:latin typeface="+mn-lt"/>
                <a:ea typeface="+mj-ea"/>
                <a:cs typeface="Arial" panose="020B0604020202020204" pitchFamily="34" charset="0"/>
              </a:defRPr>
            </a:lvl1pPr>
          </a:lstStyle>
          <a:p>
            <a:r>
              <a:rPr lang="en-US" altLang="en-US" sz="2400" b="0" dirty="0"/>
              <a:t>This shows that it should be possible to adjust the helium gas flow rate algorithm to minimize thermal cycling of the solder joints.</a:t>
            </a:r>
          </a:p>
          <a:p>
            <a:r>
              <a:rPr lang="en-US" altLang="en-US" sz="2400" b="0" dirty="0"/>
              <a:t>  </a:t>
            </a:r>
          </a:p>
        </p:txBody>
      </p:sp>
      <p:sp>
        <p:nvSpPr>
          <p:cNvPr id="11" name="Title 1">
            <a:extLst>
              <a:ext uri="{FF2B5EF4-FFF2-40B4-BE49-F238E27FC236}">
                <a16:creationId xmlns:a16="http://schemas.microsoft.com/office/drawing/2014/main" id="{CFC5CD07-480C-F3DD-972A-215DAF1B14C1}"/>
              </a:ext>
            </a:extLst>
          </p:cNvPr>
          <p:cNvSpPr txBox="1">
            <a:spLocks/>
          </p:cNvSpPr>
          <p:nvPr/>
        </p:nvSpPr>
        <p:spPr>
          <a:xfrm>
            <a:off x="6613931" y="5684519"/>
            <a:ext cx="3395786" cy="354440"/>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6000" b="1" i="0" kern="1200">
                <a:solidFill>
                  <a:schemeClr val="tx1"/>
                </a:solidFill>
                <a:latin typeface="+mn-lt"/>
                <a:ea typeface="+mj-ea"/>
                <a:cs typeface="Arial" panose="020B0604020202020204" pitchFamily="34" charset="0"/>
              </a:defRPr>
            </a:lvl1pPr>
          </a:lstStyle>
          <a:p>
            <a:r>
              <a:rPr lang="en-US" altLang="en-US" sz="1600" b="0" dirty="0"/>
              <a:t>Telemetry courtesy of Chaofeng Mi</a:t>
            </a:r>
          </a:p>
        </p:txBody>
      </p:sp>
    </p:spTree>
    <p:extLst>
      <p:ext uri="{BB962C8B-B14F-4D97-AF65-F5344CB8AC3E}">
        <p14:creationId xmlns:p14="http://schemas.microsoft.com/office/powerpoint/2010/main" val="322844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B03103-09B2-4AE0-ABBD-68D775FAD7AC}"/>
              </a:ext>
            </a:extLst>
          </p:cNvPr>
          <p:cNvSpPr>
            <a:spLocks noGrp="1"/>
          </p:cNvSpPr>
          <p:nvPr>
            <p:ph type="sldNum" sz="quarter" idx="4"/>
          </p:nvPr>
        </p:nvSpPr>
        <p:spPr/>
        <p:txBody>
          <a:bodyPr/>
          <a:lstStyle/>
          <a:p>
            <a:fld id="{933A556B-7C63-244D-9B7C-B0EA8042B330}" type="slidenum">
              <a:rPr lang="en-US" smtClean="0"/>
              <a:pPr/>
              <a:t>15</a:t>
            </a:fld>
            <a:endParaRPr lang="en-US" sz="1000" dirty="0"/>
          </a:p>
        </p:txBody>
      </p:sp>
      <p:sp>
        <p:nvSpPr>
          <p:cNvPr id="2" name="Title 1">
            <a:extLst>
              <a:ext uri="{FF2B5EF4-FFF2-40B4-BE49-F238E27FC236}">
                <a16:creationId xmlns:a16="http://schemas.microsoft.com/office/drawing/2014/main" id="{1BDE46F8-8154-09E8-9DE6-00956A9666E8}"/>
              </a:ext>
            </a:extLst>
          </p:cNvPr>
          <p:cNvSpPr txBox="1">
            <a:spLocks/>
          </p:cNvSpPr>
          <p:nvPr/>
        </p:nvSpPr>
        <p:spPr>
          <a:xfrm>
            <a:off x="156660" y="190110"/>
            <a:ext cx="11214345" cy="76116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6000" b="1" i="0" kern="1200">
                <a:solidFill>
                  <a:schemeClr val="tx1"/>
                </a:solidFill>
                <a:latin typeface="+mn-lt"/>
                <a:ea typeface="+mj-ea"/>
                <a:cs typeface="Arial" panose="020B0604020202020204" pitchFamily="34" charset="0"/>
              </a:defRPr>
            </a:lvl1pPr>
          </a:lstStyle>
          <a:p>
            <a:r>
              <a:rPr lang="en-US" altLang="en-US" sz="2400" b="0" dirty="0"/>
              <a:t>Telemetry for Blue 4 Q2 feedthrough (highest current, worst case)</a:t>
            </a:r>
          </a:p>
        </p:txBody>
      </p:sp>
      <p:sp>
        <p:nvSpPr>
          <p:cNvPr id="3" name="Oval 2">
            <a:extLst>
              <a:ext uri="{FF2B5EF4-FFF2-40B4-BE49-F238E27FC236}">
                <a16:creationId xmlns:a16="http://schemas.microsoft.com/office/drawing/2014/main" id="{F21B88D5-A7A8-BC84-C853-7D661879A729}"/>
              </a:ext>
            </a:extLst>
          </p:cNvPr>
          <p:cNvSpPr/>
          <p:nvPr/>
        </p:nvSpPr>
        <p:spPr>
          <a:xfrm>
            <a:off x="8635906" y="297655"/>
            <a:ext cx="3075174" cy="2938991"/>
          </a:xfrm>
          <a:prstGeom prst="ellipse">
            <a:avLst/>
          </a:prstGeom>
          <a:solidFill>
            <a:srgbClr val="FFAFA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The peak to steady state resistance reduction is 35% W/R to the peak, this reflects an 87</a:t>
            </a:r>
            <a:r>
              <a:rPr lang="en-US" sz="1600" baseline="30000" dirty="0">
                <a:solidFill>
                  <a:schemeClr val="tx1"/>
                </a:solidFill>
              </a:rPr>
              <a:t>o</a:t>
            </a:r>
            <a:r>
              <a:rPr lang="en-US" sz="1600" dirty="0">
                <a:solidFill>
                  <a:schemeClr val="tx1"/>
                </a:solidFill>
              </a:rPr>
              <a:t>C change in </a:t>
            </a:r>
            <a:r>
              <a:rPr lang="en-US" sz="1600" b="1" i="1" dirty="0">
                <a:solidFill>
                  <a:schemeClr val="tx1"/>
                </a:solidFill>
              </a:rPr>
              <a:t>average </a:t>
            </a:r>
            <a:r>
              <a:rPr lang="en-US" sz="1600" dirty="0">
                <a:solidFill>
                  <a:schemeClr val="tx1"/>
                </a:solidFill>
              </a:rPr>
              <a:t>temperature using room temperature resistance coefficients</a:t>
            </a:r>
          </a:p>
        </p:txBody>
      </p:sp>
      <p:sp>
        <p:nvSpPr>
          <p:cNvPr id="5" name="Title 1">
            <a:extLst>
              <a:ext uri="{FF2B5EF4-FFF2-40B4-BE49-F238E27FC236}">
                <a16:creationId xmlns:a16="http://schemas.microsoft.com/office/drawing/2014/main" id="{7DDE95A0-F20A-6B34-3A4C-F5C841B4F6C9}"/>
              </a:ext>
            </a:extLst>
          </p:cNvPr>
          <p:cNvSpPr txBox="1">
            <a:spLocks/>
          </p:cNvSpPr>
          <p:nvPr/>
        </p:nvSpPr>
        <p:spPr>
          <a:xfrm>
            <a:off x="769580" y="5422913"/>
            <a:ext cx="10941500" cy="903403"/>
          </a:xfrm>
          <a:prstGeom prst="rect">
            <a:avLst/>
          </a:prstGeom>
        </p:spPr>
        <p:txBody>
          <a:bodyPr vert="horz" lIns="91440" tIns="45720" rIns="91440" bIns="45720" rtlCol="0" anchor="t" anchorCtr="0">
            <a:normAutofit fontScale="92500" lnSpcReduction="10000"/>
          </a:bodyPr>
          <a:lstStyle>
            <a:lvl1pPr algn="l" defTabSz="914400" rtl="0" eaLnBrk="1" latinLnBrk="0" hangingPunct="1">
              <a:lnSpc>
                <a:spcPct val="90000"/>
              </a:lnSpc>
              <a:spcBef>
                <a:spcPct val="0"/>
              </a:spcBef>
              <a:buNone/>
              <a:defRPr sz="6000" b="1" i="0" kern="1200">
                <a:solidFill>
                  <a:schemeClr val="tx1"/>
                </a:solidFill>
                <a:latin typeface="+mn-lt"/>
                <a:ea typeface="+mj-ea"/>
                <a:cs typeface="Arial" panose="020B0604020202020204" pitchFamily="34" charset="0"/>
              </a:defRPr>
            </a:lvl1pPr>
          </a:lstStyle>
          <a:p>
            <a:r>
              <a:rPr lang="en-US" altLang="en-US" sz="2400" b="0" dirty="0"/>
              <a:t>It should be possible to advance the helium cooling to minimize the peak and decrease the overcooling to reduce the final temperature. Tests in that regard must look for thermal runaway of the lead, a known factor..</a:t>
            </a:r>
          </a:p>
        </p:txBody>
      </p:sp>
      <p:pic>
        <p:nvPicPr>
          <p:cNvPr id="6" name="Picture 5">
            <a:extLst>
              <a:ext uri="{FF2B5EF4-FFF2-40B4-BE49-F238E27FC236}">
                <a16:creationId xmlns:a16="http://schemas.microsoft.com/office/drawing/2014/main" id="{272AB338-600B-937B-89D4-BAD806208656}"/>
              </a:ext>
            </a:extLst>
          </p:cNvPr>
          <p:cNvPicPr>
            <a:picLocks noChangeAspect="1"/>
          </p:cNvPicPr>
          <p:nvPr/>
        </p:nvPicPr>
        <p:blipFill>
          <a:blip r:embed="rId2"/>
          <a:stretch>
            <a:fillRect/>
          </a:stretch>
        </p:blipFill>
        <p:spPr>
          <a:xfrm>
            <a:off x="552410" y="570690"/>
            <a:ext cx="7324810" cy="4580751"/>
          </a:xfrm>
          <a:prstGeom prst="rect">
            <a:avLst/>
          </a:prstGeom>
        </p:spPr>
      </p:pic>
      <p:cxnSp>
        <p:nvCxnSpPr>
          <p:cNvPr id="7" name="Straight Arrow Connector 6">
            <a:extLst>
              <a:ext uri="{FF2B5EF4-FFF2-40B4-BE49-F238E27FC236}">
                <a16:creationId xmlns:a16="http://schemas.microsoft.com/office/drawing/2014/main" id="{5C9B1059-8539-F56C-E8CA-65618D0256EE}"/>
              </a:ext>
            </a:extLst>
          </p:cNvPr>
          <p:cNvCxnSpPr>
            <a:cxnSpLocks/>
            <a:stCxn id="3" idx="2"/>
          </p:cNvCxnSpPr>
          <p:nvPr/>
        </p:nvCxnSpPr>
        <p:spPr>
          <a:xfrm flipH="1">
            <a:off x="2482850" y="1767151"/>
            <a:ext cx="6153056" cy="146949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3AD3499B-B60F-FB3C-3C35-098B00F6C151}"/>
              </a:ext>
            </a:extLst>
          </p:cNvPr>
          <p:cNvCxnSpPr>
            <a:cxnSpLocks/>
            <a:stCxn id="3" idx="2"/>
          </p:cNvCxnSpPr>
          <p:nvPr/>
        </p:nvCxnSpPr>
        <p:spPr>
          <a:xfrm flipH="1">
            <a:off x="7366000" y="1767151"/>
            <a:ext cx="1269906" cy="197299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64EAB31-2085-1BCB-FD6E-1A213AA620D2}"/>
              </a:ext>
            </a:extLst>
          </p:cNvPr>
          <p:cNvSpPr txBox="1">
            <a:spLocks/>
          </p:cNvSpPr>
          <p:nvPr/>
        </p:nvSpPr>
        <p:spPr>
          <a:xfrm>
            <a:off x="4333788" y="4921673"/>
            <a:ext cx="3667165" cy="336189"/>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6000" b="1" i="0" kern="1200">
                <a:solidFill>
                  <a:schemeClr val="tx1"/>
                </a:solidFill>
                <a:latin typeface="+mn-lt"/>
                <a:ea typeface="+mj-ea"/>
                <a:cs typeface="Arial" panose="020B0604020202020204" pitchFamily="34" charset="0"/>
              </a:defRPr>
            </a:lvl1pPr>
          </a:lstStyle>
          <a:p>
            <a:r>
              <a:rPr lang="en-US" altLang="en-US" sz="1600" b="0" dirty="0"/>
              <a:t>Analysis courtesy of Frederic Micolon</a:t>
            </a:r>
          </a:p>
        </p:txBody>
      </p:sp>
      <p:sp>
        <p:nvSpPr>
          <p:cNvPr id="18" name="Oval 17">
            <a:extLst>
              <a:ext uri="{FF2B5EF4-FFF2-40B4-BE49-F238E27FC236}">
                <a16:creationId xmlns:a16="http://schemas.microsoft.com/office/drawing/2014/main" id="{DC97C7F0-79A8-55DB-6145-307A10EE1A0E}"/>
              </a:ext>
            </a:extLst>
          </p:cNvPr>
          <p:cNvSpPr/>
          <p:nvPr/>
        </p:nvSpPr>
        <p:spPr>
          <a:xfrm>
            <a:off x="8272970" y="3335456"/>
            <a:ext cx="3347530" cy="1988646"/>
          </a:xfrm>
          <a:prstGeom prst="ellipse">
            <a:avLst/>
          </a:prstGeom>
          <a:solidFill>
            <a:srgbClr val="FFAFA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The entire feedthrough is being drastically overcooled. This was to prevent thermal runaway, but introduces temperature cycling</a:t>
            </a:r>
          </a:p>
        </p:txBody>
      </p:sp>
      <p:sp>
        <p:nvSpPr>
          <p:cNvPr id="19" name="Oval 18">
            <a:extLst>
              <a:ext uri="{FF2B5EF4-FFF2-40B4-BE49-F238E27FC236}">
                <a16:creationId xmlns:a16="http://schemas.microsoft.com/office/drawing/2014/main" id="{5E2C6474-0006-921F-8998-6BD0CAF26D01}"/>
              </a:ext>
            </a:extLst>
          </p:cNvPr>
          <p:cNvSpPr/>
          <p:nvPr/>
        </p:nvSpPr>
        <p:spPr>
          <a:xfrm>
            <a:off x="2170754" y="3731012"/>
            <a:ext cx="2505023" cy="1540046"/>
          </a:xfrm>
          <a:prstGeom prst="ellipse">
            <a:avLst/>
          </a:prstGeom>
          <a:solidFill>
            <a:srgbClr val="FFAFA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This temperature peak is caused by the delay of helium cooling</a:t>
            </a:r>
          </a:p>
        </p:txBody>
      </p:sp>
      <p:cxnSp>
        <p:nvCxnSpPr>
          <p:cNvPr id="20" name="Straight Arrow Connector 19">
            <a:extLst>
              <a:ext uri="{FF2B5EF4-FFF2-40B4-BE49-F238E27FC236}">
                <a16:creationId xmlns:a16="http://schemas.microsoft.com/office/drawing/2014/main" id="{5B70580B-B499-0C39-6DC1-B2F9A568116B}"/>
              </a:ext>
            </a:extLst>
          </p:cNvPr>
          <p:cNvCxnSpPr>
            <a:cxnSpLocks/>
          </p:cNvCxnSpPr>
          <p:nvPr/>
        </p:nvCxnSpPr>
        <p:spPr>
          <a:xfrm flipH="1" flipV="1">
            <a:off x="2432050" y="3295921"/>
            <a:ext cx="241300" cy="5633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5755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B03103-09B2-4AE0-ABBD-68D775FAD7AC}"/>
              </a:ext>
            </a:extLst>
          </p:cNvPr>
          <p:cNvSpPr>
            <a:spLocks noGrp="1"/>
          </p:cNvSpPr>
          <p:nvPr>
            <p:ph type="sldNum" sz="quarter" idx="4"/>
          </p:nvPr>
        </p:nvSpPr>
        <p:spPr/>
        <p:txBody>
          <a:bodyPr/>
          <a:lstStyle/>
          <a:p>
            <a:fld id="{933A556B-7C63-244D-9B7C-B0EA8042B330}" type="slidenum">
              <a:rPr lang="en-US" smtClean="0"/>
              <a:pPr/>
              <a:t>16</a:t>
            </a:fld>
            <a:endParaRPr lang="en-US" sz="1000" dirty="0"/>
          </a:p>
        </p:txBody>
      </p:sp>
      <p:sp>
        <p:nvSpPr>
          <p:cNvPr id="2" name="Title 1">
            <a:extLst>
              <a:ext uri="{FF2B5EF4-FFF2-40B4-BE49-F238E27FC236}">
                <a16:creationId xmlns:a16="http://schemas.microsoft.com/office/drawing/2014/main" id="{30B01D02-12D5-F2E9-EB8F-25BA94E338E3}"/>
              </a:ext>
            </a:extLst>
          </p:cNvPr>
          <p:cNvSpPr txBox="1">
            <a:spLocks/>
          </p:cNvSpPr>
          <p:nvPr/>
        </p:nvSpPr>
        <p:spPr>
          <a:xfrm>
            <a:off x="457200" y="457200"/>
            <a:ext cx="8229600" cy="56356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6000" b="1" i="0" kern="1200">
                <a:solidFill>
                  <a:schemeClr val="tx1"/>
                </a:solidFill>
                <a:latin typeface="+mn-lt"/>
                <a:ea typeface="+mj-ea"/>
                <a:cs typeface="Arial" panose="020B0604020202020204" pitchFamily="34" charset="0"/>
              </a:defRPr>
            </a:lvl1pPr>
          </a:lstStyle>
          <a:p>
            <a:r>
              <a:rPr lang="en-US" altLang="en-US" sz="2400" dirty="0"/>
              <a:t>Final notes on feedthrough design</a:t>
            </a:r>
          </a:p>
        </p:txBody>
      </p:sp>
      <p:sp>
        <p:nvSpPr>
          <p:cNvPr id="3" name="Title 1">
            <a:extLst>
              <a:ext uri="{FF2B5EF4-FFF2-40B4-BE49-F238E27FC236}">
                <a16:creationId xmlns:a16="http://schemas.microsoft.com/office/drawing/2014/main" id="{5E4BDA72-5DAA-D385-3BA3-97D1254DD180}"/>
              </a:ext>
            </a:extLst>
          </p:cNvPr>
          <p:cNvSpPr txBox="1">
            <a:spLocks/>
          </p:cNvSpPr>
          <p:nvPr/>
        </p:nvSpPr>
        <p:spPr bwMode="auto">
          <a:xfrm>
            <a:off x="457200" y="941437"/>
            <a:ext cx="11437374" cy="4898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742950" indent="-742950">
              <a:spcBef>
                <a:spcPct val="20000"/>
              </a:spcBef>
              <a:buFont typeface="Arial" panose="020B0604020202020204" pitchFamily="34" charset="0"/>
              <a:buChar char="•"/>
              <a:defRPr sz="3200">
                <a:solidFill>
                  <a:schemeClr val="tx1"/>
                </a:solidFill>
                <a:latin typeface="Calibri" panose="020F0502020204030204" pitchFamily="34" charset="0"/>
              </a:defRPr>
            </a:lvl1pPr>
            <a:lvl2pPr marL="1200150" indent="-7429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2400" dirty="0"/>
              <a:t>Solder joints are being used as a mechanical lock.  The prime rule with solder joints is make a solid mechanical connection first, then solder</a:t>
            </a:r>
          </a:p>
          <a:p>
            <a:pPr lvl="1">
              <a:spcBef>
                <a:spcPct val="0"/>
              </a:spcBef>
            </a:pPr>
            <a:r>
              <a:rPr lang="en-US" altLang="en-US" sz="1600" dirty="0"/>
              <a:t>Silver braze would be more appropriate to handle temperature cycling on a copper to copper joint, but cannot be used on a superconductor due to the high temperature required</a:t>
            </a:r>
          </a:p>
          <a:p>
            <a:pPr>
              <a:spcBef>
                <a:spcPct val="0"/>
              </a:spcBef>
            </a:pPr>
            <a:r>
              <a:rPr lang="en-US" altLang="en-US" sz="2400" dirty="0"/>
              <a:t>Blind holes should never be used for soldering.  Trapped flux and evolving gases will conspire to prevent filling of the joints with solder.</a:t>
            </a:r>
          </a:p>
          <a:p>
            <a:pPr eaLnBrk="1" hangingPunct="1">
              <a:spcBef>
                <a:spcPct val="0"/>
              </a:spcBef>
            </a:pPr>
            <a:r>
              <a:rPr lang="en-US" altLang="en-US" sz="2400" dirty="0"/>
              <a:t>In this feedthrough, 9 ribs of the helix structure were not present under the Teflon </a:t>
            </a:r>
            <a:r>
              <a:rPr lang="en-US" altLang="en-US" sz="2400" dirty="0" err="1"/>
              <a:t>heatshrink</a:t>
            </a:r>
            <a:r>
              <a:rPr lang="en-US" altLang="en-US" sz="2400" dirty="0"/>
              <a:t>, 7 more were cracked but in place (in just the lower 4.5 inches)</a:t>
            </a:r>
          </a:p>
          <a:p>
            <a:pPr lvl="1">
              <a:spcBef>
                <a:spcPct val="0"/>
              </a:spcBef>
            </a:pPr>
            <a:r>
              <a:rPr lang="en-US" altLang="en-US" sz="2000" dirty="0"/>
              <a:t>Build tolerance issues were not carefully considered, the worst case tolerance failure is 6.5 mils of interference.</a:t>
            </a:r>
          </a:p>
          <a:p>
            <a:pPr lvl="1">
              <a:spcBef>
                <a:spcPct val="0"/>
              </a:spcBef>
            </a:pPr>
            <a:r>
              <a:rPr lang="en-US" altLang="en-US" sz="2000" dirty="0"/>
              <a:t>Interference fit of the conductors along the 24 inches of the helix conspired to cause tension at the upper solder joints by stiction, helping with the temp cycle failures.</a:t>
            </a:r>
          </a:p>
          <a:p>
            <a:pPr lvl="1">
              <a:spcBef>
                <a:spcPct val="0"/>
              </a:spcBef>
            </a:pPr>
            <a:r>
              <a:rPr lang="en-US" altLang="en-US" sz="2000" dirty="0"/>
              <a:t>Unfilled </a:t>
            </a:r>
            <a:r>
              <a:rPr lang="en-US" altLang="en-US" sz="2000" dirty="0" err="1"/>
              <a:t>noryl</a:t>
            </a:r>
            <a:r>
              <a:rPr lang="en-US" altLang="en-US" sz="2000" dirty="0"/>
              <a:t> was used. Filled </a:t>
            </a:r>
            <a:r>
              <a:rPr lang="en-US" altLang="en-US" sz="2000" dirty="0" err="1"/>
              <a:t>noryl</a:t>
            </a:r>
            <a:r>
              <a:rPr lang="en-US" altLang="en-US" sz="2000" dirty="0"/>
              <a:t> will be more robust and be a better TCE match to copper.</a:t>
            </a:r>
          </a:p>
        </p:txBody>
      </p:sp>
    </p:spTree>
    <p:extLst>
      <p:ext uri="{BB962C8B-B14F-4D97-AF65-F5344CB8AC3E}">
        <p14:creationId xmlns:p14="http://schemas.microsoft.com/office/powerpoint/2010/main" val="2836747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B03103-09B2-4AE0-ABBD-68D775FAD7AC}"/>
              </a:ext>
            </a:extLst>
          </p:cNvPr>
          <p:cNvSpPr>
            <a:spLocks noGrp="1"/>
          </p:cNvSpPr>
          <p:nvPr>
            <p:ph type="sldNum" sz="quarter" idx="4"/>
          </p:nvPr>
        </p:nvSpPr>
        <p:spPr/>
        <p:txBody>
          <a:bodyPr/>
          <a:lstStyle/>
          <a:p>
            <a:fld id="{933A556B-7C63-244D-9B7C-B0EA8042B330}" type="slidenum">
              <a:rPr lang="en-US" smtClean="0"/>
              <a:pPr/>
              <a:t>17</a:t>
            </a:fld>
            <a:endParaRPr lang="en-US" sz="1000" dirty="0"/>
          </a:p>
        </p:txBody>
      </p:sp>
      <p:sp>
        <p:nvSpPr>
          <p:cNvPr id="2" name="Title 1">
            <a:extLst>
              <a:ext uri="{FF2B5EF4-FFF2-40B4-BE49-F238E27FC236}">
                <a16:creationId xmlns:a16="http://schemas.microsoft.com/office/drawing/2014/main" id="{D96A04E0-DB0E-B7B7-C85A-146D446F95C0}"/>
              </a:ext>
            </a:extLst>
          </p:cNvPr>
          <p:cNvSpPr txBox="1">
            <a:spLocks/>
          </p:cNvSpPr>
          <p:nvPr/>
        </p:nvSpPr>
        <p:spPr>
          <a:xfrm>
            <a:off x="457200" y="163830"/>
            <a:ext cx="10065774" cy="700548"/>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6000" b="1" i="0" kern="1200">
                <a:solidFill>
                  <a:schemeClr val="tx1"/>
                </a:solidFill>
                <a:latin typeface="+mn-lt"/>
                <a:ea typeface="+mj-ea"/>
                <a:cs typeface="Arial" panose="020B0604020202020204" pitchFamily="34" charset="0"/>
              </a:defRPr>
            </a:lvl1pPr>
          </a:lstStyle>
          <a:p>
            <a:r>
              <a:rPr lang="en-US" altLang="en-US" sz="2400" dirty="0"/>
              <a:t>Summary</a:t>
            </a:r>
          </a:p>
        </p:txBody>
      </p:sp>
      <p:sp>
        <p:nvSpPr>
          <p:cNvPr id="3" name="Title 1">
            <a:extLst>
              <a:ext uri="{FF2B5EF4-FFF2-40B4-BE49-F238E27FC236}">
                <a16:creationId xmlns:a16="http://schemas.microsoft.com/office/drawing/2014/main" id="{E3C7E0EC-4DDB-DB38-DC57-D8C2D963ACF7}"/>
              </a:ext>
            </a:extLst>
          </p:cNvPr>
          <p:cNvSpPr txBox="1">
            <a:spLocks/>
          </p:cNvSpPr>
          <p:nvPr/>
        </p:nvSpPr>
        <p:spPr bwMode="auto">
          <a:xfrm>
            <a:off x="514350" y="256540"/>
            <a:ext cx="11437374" cy="6344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742950" indent="-742950">
              <a:spcBef>
                <a:spcPct val="20000"/>
              </a:spcBef>
              <a:buFont typeface="Arial" panose="020B0604020202020204" pitchFamily="34" charset="0"/>
              <a:buChar char="•"/>
              <a:defRPr sz="3200">
                <a:solidFill>
                  <a:schemeClr val="tx1"/>
                </a:solidFill>
                <a:latin typeface="Calibri" panose="020F0502020204030204" pitchFamily="34" charset="0"/>
              </a:defRPr>
            </a:lvl1pPr>
            <a:lvl2pPr marL="1200150" indent="-7429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2400" dirty="0"/>
              <a:t>The initial failure is believed to be a result of a compromised lead solder joint caused by temperature cycling of the leads due to overcooling by the helium control system.</a:t>
            </a:r>
          </a:p>
          <a:p>
            <a:pPr eaLnBrk="1" hangingPunct="1">
              <a:spcBef>
                <a:spcPct val="0"/>
              </a:spcBef>
            </a:pPr>
            <a:r>
              <a:rPr lang="en-US" altLang="en-US" sz="2400" dirty="0"/>
              <a:t>This compromised lead joint reduced the ability to withstand high voltage potentials, initiating an arc.</a:t>
            </a:r>
          </a:p>
          <a:p>
            <a:pPr eaLnBrk="1" hangingPunct="1">
              <a:spcBef>
                <a:spcPct val="0"/>
              </a:spcBef>
            </a:pPr>
            <a:r>
              <a:rPr lang="en-US" altLang="en-US" sz="2400" dirty="0"/>
              <a:t>The erroneous quench signal was not the problem, ramping the quad ring down through the quench system caused high voltages between two pins of the feedthrough, this is where the arc occurred.</a:t>
            </a:r>
          </a:p>
          <a:p>
            <a:pPr eaLnBrk="1" hangingPunct="1">
              <a:spcBef>
                <a:spcPct val="0"/>
              </a:spcBef>
            </a:pPr>
            <a:r>
              <a:rPr lang="en-US" altLang="en-US" sz="2400" dirty="0"/>
              <a:t>Modification of the control loop of the helium cooling can be used to prevent further temperature cycling degradation, preventing further degradation of the feedthroughs.</a:t>
            </a:r>
          </a:p>
          <a:p>
            <a:pPr eaLnBrk="1" hangingPunct="1">
              <a:spcBef>
                <a:spcPct val="0"/>
              </a:spcBef>
            </a:pPr>
            <a:r>
              <a:rPr lang="en-US" altLang="en-US" sz="2400" dirty="0"/>
              <a:t>The high voltage at this feedthrough in valve box 4 is the highest in the ring. The 2 and 6 o’clock valve boxes have only 66% of the voltage, the 12 and 8 boxes have 33%, and 10 o’clock has zero potential.</a:t>
            </a:r>
          </a:p>
          <a:p>
            <a:pPr eaLnBrk="1" hangingPunct="1">
              <a:spcBef>
                <a:spcPct val="0"/>
              </a:spcBef>
            </a:pPr>
            <a:r>
              <a:rPr lang="en-US" altLang="en-US" sz="2400" dirty="0"/>
              <a:t>Return to operation tests will develop the proper gas cooled lead parameters to reduce the temp cycle fatigue issues.</a:t>
            </a:r>
          </a:p>
        </p:txBody>
      </p:sp>
    </p:spTree>
    <p:extLst>
      <p:ext uri="{BB962C8B-B14F-4D97-AF65-F5344CB8AC3E}">
        <p14:creationId xmlns:p14="http://schemas.microsoft.com/office/powerpoint/2010/main" val="6175018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B03103-09B2-4AE0-ABBD-68D775FAD7AC}"/>
              </a:ext>
            </a:extLst>
          </p:cNvPr>
          <p:cNvSpPr>
            <a:spLocks noGrp="1"/>
          </p:cNvSpPr>
          <p:nvPr>
            <p:ph type="sldNum" sz="quarter" idx="4"/>
          </p:nvPr>
        </p:nvSpPr>
        <p:spPr/>
        <p:txBody>
          <a:bodyPr/>
          <a:lstStyle/>
          <a:p>
            <a:fld id="{933A556B-7C63-244D-9B7C-B0EA8042B330}" type="slidenum">
              <a:rPr lang="en-US" smtClean="0"/>
              <a:pPr/>
              <a:t>18</a:t>
            </a:fld>
            <a:endParaRPr lang="en-US" sz="1000" dirty="0"/>
          </a:p>
        </p:txBody>
      </p:sp>
      <p:sp>
        <p:nvSpPr>
          <p:cNvPr id="5" name="Title 1">
            <a:extLst>
              <a:ext uri="{FF2B5EF4-FFF2-40B4-BE49-F238E27FC236}">
                <a16:creationId xmlns:a16="http://schemas.microsoft.com/office/drawing/2014/main" id="{3DBCBBAA-9638-3BF1-65A4-F6385EC6BB6B}"/>
              </a:ext>
            </a:extLst>
          </p:cNvPr>
          <p:cNvSpPr txBox="1">
            <a:spLocks/>
          </p:cNvSpPr>
          <p:nvPr/>
        </p:nvSpPr>
        <p:spPr>
          <a:xfrm>
            <a:off x="3484880" y="3043238"/>
            <a:ext cx="8229600" cy="1143000"/>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6000" b="1" i="0" kern="1200">
                <a:solidFill>
                  <a:schemeClr val="tx1"/>
                </a:solidFill>
                <a:latin typeface="+mn-lt"/>
                <a:ea typeface="+mj-ea"/>
                <a:cs typeface="Arial" panose="020B0604020202020204" pitchFamily="34" charset="0"/>
              </a:defRPr>
            </a:lvl1pPr>
          </a:lstStyle>
          <a:p>
            <a:r>
              <a:rPr lang="en-US" altLang="en-US" dirty="0"/>
              <a:t>Backup slides</a:t>
            </a:r>
          </a:p>
        </p:txBody>
      </p:sp>
    </p:spTree>
    <p:extLst>
      <p:ext uri="{BB962C8B-B14F-4D97-AF65-F5344CB8AC3E}">
        <p14:creationId xmlns:p14="http://schemas.microsoft.com/office/powerpoint/2010/main" val="34603858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B03103-09B2-4AE0-ABBD-68D775FAD7AC}"/>
              </a:ext>
            </a:extLst>
          </p:cNvPr>
          <p:cNvSpPr>
            <a:spLocks noGrp="1"/>
          </p:cNvSpPr>
          <p:nvPr>
            <p:ph type="sldNum" sz="quarter" idx="4"/>
          </p:nvPr>
        </p:nvSpPr>
        <p:spPr/>
        <p:txBody>
          <a:bodyPr/>
          <a:lstStyle/>
          <a:p>
            <a:fld id="{933A556B-7C63-244D-9B7C-B0EA8042B330}" type="slidenum">
              <a:rPr lang="en-US" smtClean="0"/>
              <a:pPr/>
              <a:t>19</a:t>
            </a:fld>
            <a:endParaRPr lang="en-US" sz="1000" dirty="0"/>
          </a:p>
        </p:txBody>
      </p:sp>
      <p:sp>
        <p:nvSpPr>
          <p:cNvPr id="2" name="Title 1">
            <a:extLst>
              <a:ext uri="{FF2B5EF4-FFF2-40B4-BE49-F238E27FC236}">
                <a16:creationId xmlns:a16="http://schemas.microsoft.com/office/drawing/2014/main" id="{8C233428-117F-732E-DFE4-EF9AB0BC39A9}"/>
              </a:ext>
            </a:extLst>
          </p:cNvPr>
          <p:cNvSpPr txBox="1">
            <a:spLocks/>
          </p:cNvSpPr>
          <p:nvPr/>
        </p:nvSpPr>
        <p:spPr>
          <a:xfrm>
            <a:off x="775471" y="327766"/>
            <a:ext cx="10641058" cy="44947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6000" b="1" i="0" kern="1200">
                <a:solidFill>
                  <a:schemeClr val="tx1"/>
                </a:solidFill>
                <a:latin typeface="+mn-lt"/>
                <a:ea typeface="+mj-ea"/>
                <a:cs typeface="Arial" panose="020B0604020202020204" pitchFamily="34" charset="0"/>
              </a:defRPr>
            </a:lvl1pPr>
          </a:lstStyle>
          <a:p>
            <a:r>
              <a:rPr lang="en-US" altLang="en-US" sz="2400" dirty="0"/>
              <a:t>Dipole ground current, quad ground current, and Q1 current sequence</a:t>
            </a:r>
          </a:p>
        </p:txBody>
      </p:sp>
      <p:pic>
        <p:nvPicPr>
          <p:cNvPr id="3" name="Picture 2">
            <a:extLst>
              <a:ext uri="{FF2B5EF4-FFF2-40B4-BE49-F238E27FC236}">
                <a16:creationId xmlns:a16="http://schemas.microsoft.com/office/drawing/2014/main" id="{E0CEC7CB-E4FE-EEBA-504D-D8B528396B98}"/>
              </a:ext>
            </a:extLst>
          </p:cNvPr>
          <p:cNvPicPr>
            <a:picLocks noChangeAspect="1"/>
          </p:cNvPicPr>
          <p:nvPr/>
        </p:nvPicPr>
        <p:blipFill>
          <a:blip r:embed="rId2"/>
          <a:stretch>
            <a:fillRect/>
          </a:stretch>
        </p:blipFill>
        <p:spPr>
          <a:xfrm>
            <a:off x="1259205" y="1191441"/>
            <a:ext cx="9673590" cy="5219700"/>
          </a:xfrm>
          <a:prstGeom prst="rect">
            <a:avLst/>
          </a:prstGeom>
        </p:spPr>
      </p:pic>
      <p:cxnSp>
        <p:nvCxnSpPr>
          <p:cNvPr id="5" name="Straight Arrow Connector 4">
            <a:extLst>
              <a:ext uri="{FF2B5EF4-FFF2-40B4-BE49-F238E27FC236}">
                <a16:creationId xmlns:a16="http://schemas.microsoft.com/office/drawing/2014/main" id="{945BD795-E40E-DC84-BD72-785E59A44E24}"/>
              </a:ext>
            </a:extLst>
          </p:cNvPr>
          <p:cNvCxnSpPr>
            <a:cxnSpLocks/>
          </p:cNvCxnSpPr>
          <p:nvPr/>
        </p:nvCxnSpPr>
        <p:spPr>
          <a:xfrm>
            <a:off x="3650226" y="2452620"/>
            <a:ext cx="1673942" cy="976380"/>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25193FFE-1B58-038D-02AB-E86D187261ED}"/>
              </a:ext>
            </a:extLst>
          </p:cNvPr>
          <p:cNvSpPr/>
          <p:nvPr/>
        </p:nvSpPr>
        <p:spPr>
          <a:xfrm>
            <a:off x="5234415" y="3620957"/>
            <a:ext cx="325728" cy="65362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cxnSp>
        <p:nvCxnSpPr>
          <p:cNvPr id="7" name="Straight Arrow Connector 6">
            <a:extLst>
              <a:ext uri="{FF2B5EF4-FFF2-40B4-BE49-F238E27FC236}">
                <a16:creationId xmlns:a16="http://schemas.microsoft.com/office/drawing/2014/main" id="{67216C86-3873-3844-1FAE-47FD8B182B7C}"/>
              </a:ext>
            </a:extLst>
          </p:cNvPr>
          <p:cNvCxnSpPr>
            <a:cxnSpLocks/>
          </p:cNvCxnSpPr>
          <p:nvPr/>
        </p:nvCxnSpPr>
        <p:spPr>
          <a:xfrm flipV="1">
            <a:off x="3650226" y="4136763"/>
            <a:ext cx="1608407" cy="55202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AB30FECE-1952-35C1-E17B-78033F25F87A}"/>
              </a:ext>
            </a:extLst>
          </p:cNvPr>
          <p:cNvSpPr txBox="1">
            <a:spLocks/>
          </p:cNvSpPr>
          <p:nvPr/>
        </p:nvSpPr>
        <p:spPr>
          <a:xfrm>
            <a:off x="1463588" y="2066725"/>
            <a:ext cx="2290998" cy="449475"/>
          </a:xfrm>
          <a:prstGeom prst="rect">
            <a:avLst/>
          </a:prstGeom>
        </p:spPr>
        <p:txBody>
          <a:bodyPr vert="horz" lIns="91440" tIns="45720" rIns="91440" bIns="45720" rtlCol="0" anchor="t" anchorCtr="0">
            <a:normAutofit fontScale="77500" lnSpcReduction="20000"/>
          </a:bodyPr>
          <a:lstStyle>
            <a:lvl1pPr algn="l" defTabSz="914400" rtl="0" eaLnBrk="1" latinLnBrk="0" hangingPunct="1">
              <a:lnSpc>
                <a:spcPct val="90000"/>
              </a:lnSpc>
              <a:spcBef>
                <a:spcPct val="0"/>
              </a:spcBef>
              <a:buNone/>
              <a:defRPr sz="6000" b="1" i="0" kern="1200">
                <a:solidFill>
                  <a:schemeClr val="tx1"/>
                </a:solidFill>
                <a:latin typeface="+mn-lt"/>
                <a:ea typeface="+mj-ea"/>
                <a:cs typeface="Arial" panose="020B0604020202020204" pitchFamily="34" charset="0"/>
              </a:defRPr>
            </a:lvl1pPr>
          </a:lstStyle>
          <a:p>
            <a:r>
              <a:rPr lang="en-US" altLang="en-US" sz="1800" b="0" dirty="0"/>
              <a:t>Q1 ramped up until dipole and quad connected at arc</a:t>
            </a:r>
          </a:p>
        </p:txBody>
      </p:sp>
      <p:sp>
        <p:nvSpPr>
          <p:cNvPr id="9" name="Title 1">
            <a:extLst>
              <a:ext uri="{FF2B5EF4-FFF2-40B4-BE49-F238E27FC236}">
                <a16:creationId xmlns:a16="http://schemas.microsoft.com/office/drawing/2014/main" id="{73711BBE-1A5F-660A-39C2-665C88CACCF1}"/>
              </a:ext>
            </a:extLst>
          </p:cNvPr>
          <p:cNvSpPr txBox="1">
            <a:spLocks/>
          </p:cNvSpPr>
          <p:nvPr/>
        </p:nvSpPr>
        <p:spPr>
          <a:xfrm>
            <a:off x="1463588" y="4556745"/>
            <a:ext cx="2290998" cy="92965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i="0" kern="1200">
                <a:solidFill>
                  <a:schemeClr val="tx1"/>
                </a:solidFill>
                <a:latin typeface="+mn-lt"/>
                <a:ea typeface="+mj-ea"/>
                <a:cs typeface="Arial" panose="020B0604020202020204" pitchFamily="34" charset="0"/>
              </a:defRPr>
            </a:lvl1pPr>
          </a:lstStyle>
          <a:p>
            <a:r>
              <a:rPr lang="en-US" altLang="en-US" sz="1400" b="0" dirty="0"/>
              <a:t>Dipole and quad “ground” currents start, tracking equal and opposite. Suspicion is each system detects the current transfer between as opposite sign.</a:t>
            </a:r>
          </a:p>
        </p:txBody>
      </p:sp>
      <p:sp>
        <p:nvSpPr>
          <p:cNvPr id="10" name="Title 1">
            <a:extLst>
              <a:ext uri="{FF2B5EF4-FFF2-40B4-BE49-F238E27FC236}">
                <a16:creationId xmlns:a16="http://schemas.microsoft.com/office/drawing/2014/main" id="{98A466C8-4B1A-DFF3-A7D7-E418F3711CF3}"/>
              </a:ext>
            </a:extLst>
          </p:cNvPr>
          <p:cNvSpPr txBox="1">
            <a:spLocks/>
          </p:cNvSpPr>
          <p:nvPr/>
        </p:nvSpPr>
        <p:spPr>
          <a:xfrm>
            <a:off x="6284060" y="4611370"/>
            <a:ext cx="1974205" cy="816247"/>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i="0" kern="1200">
                <a:solidFill>
                  <a:schemeClr val="tx1"/>
                </a:solidFill>
                <a:latin typeface="+mn-lt"/>
                <a:ea typeface="+mj-ea"/>
                <a:cs typeface="Arial" panose="020B0604020202020204" pitchFamily="34" charset="0"/>
              </a:defRPr>
            </a:lvl1pPr>
          </a:lstStyle>
          <a:p>
            <a:r>
              <a:rPr lang="en-US" altLang="en-US" sz="1400" b="0" dirty="0"/>
              <a:t>Quad and dipole connect to ground, dropping dipole to quad transfer currents</a:t>
            </a:r>
          </a:p>
        </p:txBody>
      </p:sp>
      <p:cxnSp>
        <p:nvCxnSpPr>
          <p:cNvPr id="11" name="Straight Arrow Connector 10">
            <a:extLst>
              <a:ext uri="{FF2B5EF4-FFF2-40B4-BE49-F238E27FC236}">
                <a16:creationId xmlns:a16="http://schemas.microsoft.com/office/drawing/2014/main" id="{6F82F030-24A4-4185-C4EC-BE7A6AEDCB96}"/>
              </a:ext>
            </a:extLst>
          </p:cNvPr>
          <p:cNvCxnSpPr>
            <a:cxnSpLocks/>
          </p:cNvCxnSpPr>
          <p:nvPr/>
        </p:nvCxnSpPr>
        <p:spPr>
          <a:xfrm flipV="1">
            <a:off x="7788107" y="4688786"/>
            <a:ext cx="508819" cy="14732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D1F7C946-C544-9D67-FEF4-076A8D0E7CF6}"/>
              </a:ext>
            </a:extLst>
          </p:cNvPr>
          <p:cNvSpPr/>
          <p:nvPr/>
        </p:nvSpPr>
        <p:spPr>
          <a:xfrm>
            <a:off x="8258265" y="1879897"/>
            <a:ext cx="1387180" cy="404158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13" name="Title 1">
            <a:extLst>
              <a:ext uri="{FF2B5EF4-FFF2-40B4-BE49-F238E27FC236}">
                <a16:creationId xmlns:a16="http://schemas.microsoft.com/office/drawing/2014/main" id="{059F95DE-7AC1-046A-B91A-E750B2BA8BAD}"/>
              </a:ext>
            </a:extLst>
          </p:cNvPr>
          <p:cNvSpPr txBox="1">
            <a:spLocks/>
          </p:cNvSpPr>
          <p:nvPr/>
        </p:nvSpPr>
        <p:spPr>
          <a:xfrm>
            <a:off x="7537009" y="6346290"/>
            <a:ext cx="3395786" cy="354440"/>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6000" b="1" i="0" kern="1200">
                <a:solidFill>
                  <a:schemeClr val="tx1"/>
                </a:solidFill>
                <a:latin typeface="+mn-lt"/>
                <a:ea typeface="+mj-ea"/>
                <a:cs typeface="Arial" panose="020B0604020202020204" pitchFamily="34" charset="0"/>
              </a:defRPr>
            </a:lvl1pPr>
          </a:lstStyle>
          <a:p>
            <a:r>
              <a:rPr lang="en-US" altLang="en-US" sz="1600" b="0" dirty="0"/>
              <a:t>Telemetry courtesy of Chaofeng Mi</a:t>
            </a:r>
          </a:p>
        </p:txBody>
      </p:sp>
    </p:spTree>
    <p:extLst>
      <p:ext uri="{BB962C8B-B14F-4D97-AF65-F5344CB8AC3E}">
        <p14:creationId xmlns:p14="http://schemas.microsoft.com/office/powerpoint/2010/main" val="1326186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0" grpId="0"/>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B03103-09B2-4AE0-ABBD-68D775FAD7AC}"/>
              </a:ext>
            </a:extLst>
          </p:cNvPr>
          <p:cNvSpPr>
            <a:spLocks noGrp="1"/>
          </p:cNvSpPr>
          <p:nvPr>
            <p:ph type="sldNum" sz="quarter" idx="4"/>
          </p:nvPr>
        </p:nvSpPr>
        <p:spPr/>
        <p:txBody>
          <a:bodyPr/>
          <a:lstStyle/>
          <a:p>
            <a:fld id="{933A556B-7C63-244D-9B7C-B0EA8042B330}" type="slidenum">
              <a:rPr lang="en-US" smtClean="0"/>
              <a:pPr/>
              <a:t>2</a:t>
            </a:fld>
            <a:endParaRPr lang="en-US" sz="1000" dirty="0"/>
          </a:p>
        </p:txBody>
      </p:sp>
      <p:sp>
        <p:nvSpPr>
          <p:cNvPr id="2" name="Title 1">
            <a:extLst>
              <a:ext uri="{FF2B5EF4-FFF2-40B4-BE49-F238E27FC236}">
                <a16:creationId xmlns:a16="http://schemas.microsoft.com/office/drawing/2014/main" id="{A1BE1B61-75B1-5E7F-681D-3CE0CAB4C74C}"/>
              </a:ext>
            </a:extLst>
          </p:cNvPr>
          <p:cNvSpPr txBox="1">
            <a:spLocks/>
          </p:cNvSpPr>
          <p:nvPr/>
        </p:nvSpPr>
        <p:spPr>
          <a:xfrm>
            <a:off x="457200" y="457200"/>
            <a:ext cx="8229600" cy="56356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6000" b="1" i="0" kern="1200">
                <a:solidFill>
                  <a:schemeClr val="tx1"/>
                </a:solidFill>
                <a:latin typeface="+mn-lt"/>
                <a:ea typeface="+mj-ea"/>
                <a:cs typeface="Arial" panose="020B0604020202020204" pitchFamily="34" charset="0"/>
              </a:defRPr>
            </a:lvl1pPr>
          </a:lstStyle>
          <a:p>
            <a:r>
              <a:rPr lang="en-US" altLang="en-US" sz="2400" dirty="0"/>
              <a:t>Observations</a:t>
            </a:r>
          </a:p>
        </p:txBody>
      </p:sp>
      <p:sp>
        <p:nvSpPr>
          <p:cNvPr id="3" name="Title 1">
            <a:extLst>
              <a:ext uri="{FF2B5EF4-FFF2-40B4-BE49-F238E27FC236}">
                <a16:creationId xmlns:a16="http://schemas.microsoft.com/office/drawing/2014/main" id="{3B8E31F7-82CB-0C1A-7470-93452A4144BE}"/>
              </a:ext>
            </a:extLst>
          </p:cNvPr>
          <p:cNvSpPr txBox="1">
            <a:spLocks/>
          </p:cNvSpPr>
          <p:nvPr/>
        </p:nvSpPr>
        <p:spPr bwMode="auto">
          <a:xfrm>
            <a:off x="457200" y="880110"/>
            <a:ext cx="11437374"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742950" indent="-742950">
              <a:spcBef>
                <a:spcPct val="20000"/>
              </a:spcBef>
              <a:buFont typeface="Arial" panose="020B0604020202020204" pitchFamily="34" charset="0"/>
              <a:buChar char="•"/>
              <a:defRPr sz="3200">
                <a:solidFill>
                  <a:schemeClr val="tx1"/>
                </a:solidFill>
                <a:latin typeface="Calibri" panose="020F0502020204030204" pitchFamily="34" charset="0"/>
              </a:defRPr>
            </a:lvl1pPr>
            <a:lvl2pPr marL="1200150" indent="-7429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2400" dirty="0"/>
              <a:t>Three failures occurred during the incident.</a:t>
            </a:r>
          </a:p>
          <a:p>
            <a:pPr lvl="1">
              <a:spcBef>
                <a:spcPct val="0"/>
              </a:spcBef>
            </a:pPr>
            <a:r>
              <a:rPr lang="en-US" altLang="en-US" sz="2000" dirty="0"/>
              <a:t>The 12 by 150 amp feedthrough confusingly labelled “TBD”</a:t>
            </a:r>
          </a:p>
          <a:p>
            <a:pPr lvl="1">
              <a:spcBef>
                <a:spcPct val="0"/>
              </a:spcBef>
            </a:pPr>
            <a:r>
              <a:rPr lang="en-US" altLang="en-US" sz="2000" dirty="0"/>
              <a:t>Two splice packs located in the DX cryostat in the tunnel.</a:t>
            </a:r>
          </a:p>
          <a:p>
            <a:pPr>
              <a:spcBef>
                <a:spcPct val="0"/>
              </a:spcBef>
            </a:pPr>
            <a:r>
              <a:rPr lang="en-US" altLang="en-US" sz="2400" dirty="0"/>
              <a:t>The location of the feedthrough damage is at the solder joint between the ceramic feedthrough and the square 90 mil copper conductors of the cooling helix</a:t>
            </a:r>
          </a:p>
          <a:p>
            <a:pPr>
              <a:spcBef>
                <a:spcPct val="0"/>
              </a:spcBef>
            </a:pPr>
            <a:r>
              <a:rPr lang="en-US" altLang="en-US" sz="2400" dirty="0"/>
              <a:t>The mechanism responsible for the feedthrough failure is believed to be temperature cycle fatigue of the solder joints.</a:t>
            </a:r>
          </a:p>
          <a:p>
            <a:pPr>
              <a:spcBef>
                <a:spcPct val="0"/>
              </a:spcBef>
            </a:pPr>
            <a:r>
              <a:rPr lang="en-US" altLang="en-US" sz="2400" dirty="0"/>
              <a:t>The failure of the splice joints in the DX cryostat is believed to be caused by the excessive currents caused by the feedthrough arc connecting the dipole buss to quad buss. The wires were rated to carry much higher currents, but the solder joints were not designed for that.</a:t>
            </a:r>
          </a:p>
          <a:p>
            <a:pPr>
              <a:spcBef>
                <a:spcPct val="0"/>
              </a:spcBef>
            </a:pPr>
            <a:r>
              <a:rPr lang="en-US" altLang="en-US" sz="2400" dirty="0"/>
              <a:t>A remediation plan has been developed to limit further exposure to this specific failure mechanism.</a:t>
            </a:r>
          </a:p>
        </p:txBody>
      </p:sp>
    </p:spTree>
    <p:extLst>
      <p:ext uri="{BB962C8B-B14F-4D97-AF65-F5344CB8AC3E}">
        <p14:creationId xmlns:p14="http://schemas.microsoft.com/office/powerpoint/2010/main" val="31831623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7B30B3C-6D4C-5C71-F023-81E80730F48D}"/>
              </a:ext>
            </a:extLst>
          </p:cNvPr>
          <p:cNvPicPr>
            <a:picLocks noChangeAspect="1"/>
          </p:cNvPicPr>
          <p:nvPr/>
        </p:nvPicPr>
        <p:blipFill>
          <a:blip r:embed="rId2"/>
          <a:stretch>
            <a:fillRect/>
          </a:stretch>
        </p:blipFill>
        <p:spPr>
          <a:xfrm>
            <a:off x="3124200" y="751417"/>
            <a:ext cx="5765800" cy="5525558"/>
          </a:xfrm>
          <a:prstGeom prst="rect">
            <a:avLst/>
          </a:prstGeom>
        </p:spPr>
      </p:pic>
      <p:sp>
        <p:nvSpPr>
          <p:cNvPr id="4" name="Slide Number Placeholder 3">
            <a:extLst>
              <a:ext uri="{FF2B5EF4-FFF2-40B4-BE49-F238E27FC236}">
                <a16:creationId xmlns:a16="http://schemas.microsoft.com/office/drawing/2014/main" id="{B0B03103-09B2-4AE0-ABBD-68D775FAD7AC}"/>
              </a:ext>
            </a:extLst>
          </p:cNvPr>
          <p:cNvSpPr>
            <a:spLocks noGrp="1"/>
          </p:cNvSpPr>
          <p:nvPr>
            <p:ph type="sldNum" sz="quarter" idx="4"/>
          </p:nvPr>
        </p:nvSpPr>
        <p:spPr/>
        <p:txBody>
          <a:bodyPr/>
          <a:lstStyle/>
          <a:p>
            <a:fld id="{933A556B-7C63-244D-9B7C-B0EA8042B330}" type="slidenum">
              <a:rPr lang="en-US" smtClean="0"/>
              <a:pPr/>
              <a:t>20</a:t>
            </a:fld>
            <a:endParaRPr lang="en-US" sz="1000" dirty="0"/>
          </a:p>
        </p:txBody>
      </p:sp>
      <p:sp>
        <p:nvSpPr>
          <p:cNvPr id="2" name="Title 1">
            <a:extLst>
              <a:ext uri="{FF2B5EF4-FFF2-40B4-BE49-F238E27FC236}">
                <a16:creationId xmlns:a16="http://schemas.microsoft.com/office/drawing/2014/main" id="{8C233428-117F-732E-DFE4-EF9AB0BC39A9}"/>
              </a:ext>
            </a:extLst>
          </p:cNvPr>
          <p:cNvSpPr txBox="1">
            <a:spLocks/>
          </p:cNvSpPr>
          <p:nvPr/>
        </p:nvSpPr>
        <p:spPr>
          <a:xfrm>
            <a:off x="775471" y="327766"/>
            <a:ext cx="10641058" cy="449475"/>
          </a:xfrm>
          <a:prstGeom prst="rect">
            <a:avLst/>
          </a:prstGeom>
        </p:spPr>
        <p:txBody>
          <a:bodyPr vert="horz" lIns="91440" tIns="45720" rIns="91440" bIns="45720" rtlCol="0" anchor="t" anchorCtr="0">
            <a:normAutofit fontScale="92500"/>
          </a:bodyPr>
          <a:lstStyle>
            <a:lvl1pPr algn="l" defTabSz="914400" rtl="0" eaLnBrk="1" latinLnBrk="0" hangingPunct="1">
              <a:lnSpc>
                <a:spcPct val="90000"/>
              </a:lnSpc>
              <a:spcBef>
                <a:spcPct val="0"/>
              </a:spcBef>
              <a:buNone/>
              <a:defRPr sz="6000" b="1" i="0" kern="1200">
                <a:solidFill>
                  <a:schemeClr val="tx1"/>
                </a:solidFill>
                <a:latin typeface="+mn-lt"/>
                <a:ea typeface="+mj-ea"/>
                <a:cs typeface="Arial" panose="020B0604020202020204" pitchFamily="34" charset="0"/>
              </a:defRPr>
            </a:lvl1pPr>
          </a:lstStyle>
          <a:p>
            <a:r>
              <a:rPr lang="en-US" altLang="en-US" sz="2400" dirty="0"/>
              <a:t>Dipole ground current, quad ground current, Q1 and Q9 current sequence</a:t>
            </a:r>
          </a:p>
        </p:txBody>
      </p:sp>
      <p:cxnSp>
        <p:nvCxnSpPr>
          <p:cNvPr id="5" name="Straight Arrow Connector 4">
            <a:extLst>
              <a:ext uri="{FF2B5EF4-FFF2-40B4-BE49-F238E27FC236}">
                <a16:creationId xmlns:a16="http://schemas.microsoft.com/office/drawing/2014/main" id="{945BD795-E40E-DC84-BD72-785E59A44E24}"/>
              </a:ext>
            </a:extLst>
          </p:cNvPr>
          <p:cNvCxnSpPr>
            <a:cxnSpLocks/>
            <a:endCxn id="6" idx="1"/>
          </p:cNvCxnSpPr>
          <p:nvPr/>
        </p:nvCxnSpPr>
        <p:spPr>
          <a:xfrm>
            <a:off x="4148099" y="1757730"/>
            <a:ext cx="243162" cy="1438151"/>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25193FFE-1B58-038D-02AB-E86D187261ED}"/>
              </a:ext>
            </a:extLst>
          </p:cNvPr>
          <p:cNvSpPr/>
          <p:nvPr/>
        </p:nvSpPr>
        <p:spPr>
          <a:xfrm>
            <a:off x="4343559" y="3133414"/>
            <a:ext cx="325728" cy="42655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cxnSp>
        <p:nvCxnSpPr>
          <p:cNvPr id="7" name="Straight Arrow Connector 6">
            <a:extLst>
              <a:ext uri="{FF2B5EF4-FFF2-40B4-BE49-F238E27FC236}">
                <a16:creationId xmlns:a16="http://schemas.microsoft.com/office/drawing/2014/main" id="{67216C86-3873-3844-1FAE-47FD8B182B7C}"/>
              </a:ext>
            </a:extLst>
          </p:cNvPr>
          <p:cNvCxnSpPr>
            <a:cxnSpLocks/>
            <a:endCxn id="22" idx="3"/>
          </p:cNvCxnSpPr>
          <p:nvPr/>
        </p:nvCxnSpPr>
        <p:spPr>
          <a:xfrm flipV="1">
            <a:off x="2906789" y="3889174"/>
            <a:ext cx="2402781" cy="11668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AB30FECE-1952-35C1-E17B-78033F25F87A}"/>
              </a:ext>
            </a:extLst>
          </p:cNvPr>
          <p:cNvSpPr txBox="1">
            <a:spLocks/>
          </p:cNvSpPr>
          <p:nvPr/>
        </p:nvSpPr>
        <p:spPr>
          <a:xfrm>
            <a:off x="3124200" y="1093463"/>
            <a:ext cx="2047798" cy="784492"/>
          </a:xfrm>
          <a:prstGeom prst="rect">
            <a:avLst/>
          </a:prstGeom>
        </p:spPr>
        <p:txBody>
          <a:bodyPr vert="horz" lIns="91440" tIns="45720" rIns="91440" bIns="45720" rtlCol="0" anchor="t" anchorCtr="0">
            <a:normAutofit fontScale="85000" lnSpcReduction="10000"/>
          </a:bodyPr>
          <a:lstStyle>
            <a:lvl1pPr algn="l" defTabSz="914400" rtl="0" eaLnBrk="1" latinLnBrk="0" hangingPunct="1">
              <a:lnSpc>
                <a:spcPct val="90000"/>
              </a:lnSpc>
              <a:spcBef>
                <a:spcPct val="0"/>
              </a:spcBef>
              <a:buNone/>
              <a:defRPr sz="6000" b="1" i="0" kern="1200">
                <a:solidFill>
                  <a:schemeClr val="tx1"/>
                </a:solidFill>
                <a:latin typeface="+mn-lt"/>
                <a:ea typeface="+mj-ea"/>
                <a:cs typeface="Arial" panose="020B0604020202020204" pitchFamily="34" charset="0"/>
              </a:defRPr>
            </a:lvl1pPr>
          </a:lstStyle>
          <a:p>
            <a:r>
              <a:rPr lang="en-US" altLang="en-US" sz="1800" b="0" dirty="0"/>
              <a:t>Q1 and Q9 deviate at the exact same time, 11 </a:t>
            </a:r>
            <a:r>
              <a:rPr lang="en-US" altLang="en-US" sz="1800" b="0" dirty="0" err="1"/>
              <a:t>mSec</a:t>
            </a:r>
            <a:r>
              <a:rPr lang="en-US" altLang="en-US" sz="1800" b="0" dirty="0"/>
              <a:t> after QLI </a:t>
            </a:r>
          </a:p>
        </p:txBody>
      </p:sp>
      <p:sp>
        <p:nvSpPr>
          <p:cNvPr id="9" name="Title 1">
            <a:extLst>
              <a:ext uri="{FF2B5EF4-FFF2-40B4-BE49-F238E27FC236}">
                <a16:creationId xmlns:a16="http://schemas.microsoft.com/office/drawing/2014/main" id="{73711BBE-1A5F-660A-39C2-665C88CACCF1}"/>
              </a:ext>
            </a:extLst>
          </p:cNvPr>
          <p:cNvSpPr txBox="1">
            <a:spLocks/>
          </p:cNvSpPr>
          <p:nvPr/>
        </p:nvSpPr>
        <p:spPr>
          <a:xfrm>
            <a:off x="763966" y="4611368"/>
            <a:ext cx="2290998" cy="92965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i="0" kern="1200">
                <a:solidFill>
                  <a:schemeClr val="tx1"/>
                </a:solidFill>
                <a:latin typeface="+mn-lt"/>
                <a:ea typeface="+mj-ea"/>
                <a:cs typeface="Arial" panose="020B0604020202020204" pitchFamily="34" charset="0"/>
              </a:defRPr>
            </a:lvl1pPr>
          </a:lstStyle>
          <a:p>
            <a:r>
              <a:rPr lang="en-US" altLang="en-US" sz="1400" b="0" dirty="0"/>
              <a:t>Dipole and quad “ground” currents start, tracking equal and opposite. Suspicion is each system detects the current transfer between as opposite sign.</a:t>
            </a:r>
          </a:p>
        </p:txBody>
      </p:sp>
      <p:sp>
        <p:nvSpPr>
          <p:cNvPr id="13" name="Title 1">
            <a:extLst>
              <a:ext uri="{FF2B5EF4-FFF2-40B4-BE49-F238E27FC236}">
                <a16:creationId xmlns:a16="http://schemas.microsoft.com/office/drawing/2014/main" id="{059F95DE-7AC1-046A-B91A-E750B2BA8BAD}"/>
              </a:ext>
            </a:extLst>
          </p:cNvPr>
          <p:cNvSpPr txBox="1">
            <a:spLocks/>
          </p:cNvSpPr>
          <p:nvPr/>
        </p:nvSpPr>
        <p:spPr>
          <a:xfrm>
            <a:off x="7537009" y="6346290"/>
            <a:ext cx="3395786" cy="354440"/>
          </a:xfrm>
          <a:prstGeom prst="rect">
            <a:avLst/>
          </a:prstGeom>
        </p:spPr>
        <p:txBody>
          <a:bodyPr vert="horz" lIns="91440" tIns="45720" rIns="91440" bIns="45720" rtlCol="0" anchor="t" anchorCtr="0">
            <a:normAutofit fontScale="85000" lnSpcReduction="10000"/>
          </a:bodyPr>
          <a:lstStyle>
            <a:lvl1pPr algn="l" defTabSz="914400" rtl="0" eaLnBrk="1" latinLnBrk="0" hangingPunct="1">
              <a:lnSpc>
                <a:spcPct val="90000"/>
              </a:lnSpc>
              <a:spcBef>
                <a:spcPct val="0"/>
              </a:spcBef>
              <a:buNone/>
              <a:defRPr sz="6000" b="1" i="0" kern="1200">
                <a:solidFill>
                  <a:schemeClr val="tx1"/>
                </a:solidFill>
                <a:latin typeface="+mn-lt"/>
                <a:ea typeface="+mj-ea"/>
                <a:cs typeface="Arial" panose="020B0604020202020204" pitchFamily="34" charset="0"/>
              </a:defRPr>
            </a:lvl1pPr>
          </a:lstStyle>
          <a:p>
            <a:r>
              <a:rPr lang="en-US" altLang="en-US" sz="1600" b="0" dirty="0"/>
              <a:t>Telemetry courtesy of Theodoro Samms </a:t>
            </a:r>
          </a:p>
        </p:txBody>
      </p:sp>
      <p:sp>
        <p:nvSpPr>
          <p:cNvPr id="18" name="Title 1">
            <a:extLst>
              <a:ext uri="{FF2B5EF4-FFF2-40B4-BE49-F238E27FC236}">
                <a16:creationId xmlns:a16="http://schemas.microsoft.com/office/drawing/2014/main" id="{C0A16716-B707-E651-F638-99C33137662E}"/>
              </a:ext>
            </a:extLst>
          </p:cNvPr>
          <p:cNvSpPr txBox="1">
            <a:spLocks/>
          </p:cNvSpPr>
          <p:nvPr/>
        </p:nvSpPr>
        <p:spPr>
          <a:xfrm>
            <a:off x="4881568" y="2864509"/>
            <a:ext cx="515305" cy="35235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6000" b="1" i="0" kern="1200">
                <a:solidFill>
                  <a:schemeClr val="tx1"/>
                </a:solidFill>
                <a:latin typeface="+mn-lt"/>
                <a:ea typeface="+mj-ea"/>
                <a:cs typeface="Arial" panose="020B0604020202020204" pitchFamily="34" charset="0"/>
              </a:defRPr>
            </a:lvl1pPr>
          </a:lstStyle>
          <a:p>
            <a:r>
              <a:rPr lang="en-US" altLang="en-US" sz="1400" b="0" dirty="0"/>
              <a:t>Q1 </a:t>
            </a:r>
          </a:p>
        </p:txBody>
      </p:sp>
      <p:sp>
        <p:nvSpPr>
          <p:cNvPr id="19" name="Title 1">
            <a:extLst>
              <a:ext uri="{FF2B5EF4-FFF2-40B4-BE49-F238E27FC236}">
                <a16:creationId xmlns:a16="http://schemas.microsoft.com/office/drawing/2014/main" id="{A2A00560-632E-DBD7-EC37-E0C273731B5A}"/>
              </a:ext>
            </a:extLst>
          </p:cNvPr>
          <p:cNvSpPr txBox="1">
            <a:spLocks/>
          </p:cNvSpPr>
          <p:nvPr/>
        </p:nvSpPr>
        <p:spPr>
          <a:xfrm>
            <a:off x="4797539" y="3288160"/>
            <a:ext cx="515305" cy="35235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6000" b="1" i="0" kern="1200">
                <a:solidFill>
                  <a:schemeClr val="tx1"/>
                </a:solidFill>
                <a:latin typeface="+mn-lt"/>
                <a:ea typeface="+mj-ea"/>
                <a:cs typeface="Arial" panose="020B0604020202020204" pitchFamily="34" charset="0"/>
              </a:defRPr>
            </a:lvl1pPr>
          </a:lstStyle>
          <a:p>
            <a:r>
              <a:rPr lang="en-US" altLang="en-US" sz="1400" b="0" dirty="0"/>
              <a:t>Q9 </a:t>
            </a:r>
          </a:p>
        </p:txBody>
      </p:sp>
      <p:sp>
        <p:nvSpPr>
          <p:cNvPr id="22" name="Oval 21">
            <a:extLst>
              <a:ext uri="{FF2B5EF4-FFF2-40B4-BE49-F238E27FC236}">
                <a16:creationId xmlns:a16="http://schemas.microsoft.com/office/drawing/2014/main" id="{F5FDD09B-EB9C-61DA-8500-0AD64F64448A}"/>
              </a:ext>
            </a:extLst>
          </p:cNvPr>
          <p:cNvSpPr/>
          <p:nvPr/>
        </p:nvSpPr>
        <p:spPr>
          <a:xfrm>
            <a:off x="5261868" y="3525088"/>
            <a:ext cx="325728" cy="42655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pic>
        <p:nvPicPr>
          <p:cNvPr id="25" name="Picture 24" descr="A close-up of a machine&#10;&#10;Description automatically generated">
            <a:extLst>
              <a:ext uri="{FF2B5EF4-FFF2-40B4-BE49-F238E27FC236}">
                <a16:creationId xmlns:a16="http://schemas.microsoft.com/office/drawing/2014/main" id="{8AF65D6A-0D60-0487-AAA3-5B2F87F7C2FB}"/>
              </a:ext>
            </a:extLst>
          </p:cNvPr>
          <p:cNvPicPr>
            <a:picLocks noChangeAspect="1"/>
          </p:cNvPicPr>
          <p:nvPr/>
        </p:nvPicPr>
        <p:blipFill>
          <a:blip r:embed="rId3"/>
          <a:stretch>
            <a:fillRect/>
          </a:stretch>
        </p:blipFill>
        <p:spPr>
          <a:xfrm>
            <a:off x="511120" y="2013702"/>
            <a:ext cx="2290999" cy="2282418"/>
          </a:xfrm>
          <a:prstGeom prst="rect">
            <a:avLst/>
          </a:prstGeom>
        </p:spPr>
      </p:pic>
      <p:sp>
        <p:nvSpPr>
          <p:cNvPr id="28" name="Title 1">
            <a:extLst>
              <a:ext uri="{FF2B5EF4-FFF2-40B4-BE49-F238E27FC236}">
                <a16:creationId xmlns:a16="http://schemas.microsoft.com/office/drawing/2014/main" id="{715120EC-23ED-C947-E5BB-1FAB1D14BCE7}"/>
              </a:ext>
            </a:extLst>
          </p:cNvPr>
          <p:cNvSpPr txBox="1">
            <a:spLocks/>
          </p:cNvSpPr>
          <p:nvPr/>
        </p:nvSpPr>
        <p:spPr>
          <a:xfrm>
            <a:off x="3445639" y="1789916"/>
            <a:ext cx="515305" cy="35235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6000" b="1" i="0" kern="1200">
                <a:solidFill>
                  <a:schemeClr val="tx1"/>
                </a:solidFill>
                <a:latin typeface="+mn-lt"/>
                <a:ea typeface="+mj-ea"/>
                <a:cs typeface="Arial" panose="020B0604020202020204" pitchFamily="34" charset="0"/>
              </a:defRPr>
            </a:lvl1pPr>
          </a:lstStyle>
          <a:p>
            <a:r>
              <a:rPr lang="en-US" altLang="en-US" sz="1400" b="0" dirty="0"/>
              <a:t>Q1 </a:t>
            </a:r>
          </a:p>
        </p:txBody>
      </p:sp>
      <p:sp>
        <p:nvSpPr>
          <p:cNvPr id="29" name="Title 1">
            <a:extLst>
              <a:ext uri="{FF2B5EF4-FFF2-40B4-BE49-F238E27FC236}">
                <a16:creationId xmlns:a16="http://schemas.microsoft.com/office/drawing/2014/main" id="{ED50987D-89B1-2ABB-9F82-2B18F726B06F}"/>
              </a:ext>
            </a:extLst>
          </p:cNvPr>
          <p:cNvSpPr txBox="1">
            <a:spLocks/>
          </p:cNvSpPr>
          <p:nvPr/>
        </p:nvSpPr>
        <p:spPr>
          <a:xfrm>
            <a:off x="3445208" y="2153333"/>
            <a:ext cx="515305" cy="35235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6000" b="1" i="0" kern="1200">
                <a:solidFill>
                  <a:schemeClr val="tx1"/>
                </a:solidFill>
                <a:latin typeface="+mn-lt"/>
                <a:ea typeface="+mj-ea"/>
                <a:cs typeface="Arial" panose="020B0604020202020204" pitchFamily="34" charset="0"/>
              </a:defRPr>
            </a:lvl1pPr>
          </a:lstStyle>
          <a:p>
            <a:r>
              <a:rPr lang="en-US" altLang="en-US" sz="1400" b="0" dirty="0"/>
              <a:t>Q9 </a:t>
            </a:r>
          </a:p>
        </p:txBody>
      </p:sp>
      <p:sp>
        <p:nvSpPr>
          <p:cNvPr id="30" name="Title 1">
            <a:extLst>
              <a:ext uri="{FF2B5EF4-FFF2-40B4-BE49-F238E27FC236}">
                <a16:creationId xmlns:a16="http://schemas.microsoft.com/office/drawing/2014/main" id="{E803EAC0-51C8-84F7-F34E-E414AEC17CBF}"/>
              </a:ext>
            </a:extLst>
          </p:cNvPr>
          <p:cNvSpPr txBox="1">
            <a:spLocks/>
          </p:cNvSpPr>
          <p:nvPr/>
        </p:nvSpPr>
        <p:spPr>
          <a:xfrm>
            <a:off x="3427541" y="2495923"/>
            <a:ext cx="637842" cy="35235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6000" b="1" i="0" kern="1200">
                <a:solidFill>
                  <a:schemeClr val="tx1"/>
                </a:solidFill>
                <a:latin typeface="+mn-lt"/>
                <a:ea typeface="+mj-ea"/>
                <a:cs typeface="Arial" panose="020B0604020202020204" pitchFamily="34" charset="0"/>
              </a:defRPr>
            </a:lvl1pPr>
          </a:lstStyle>
          <a:p>
            <a:r>
              <a:rPr lang="en-US" altLang="en-US" sz="1400" b="0" dirty="0"/>
              <a:t>B4D6 </a:t>
            </a:r>
          </a:p>
        </p:txBody>
      </p:sp>
      <p:cxnSp>
        <p:nvCxnSpPr>
          <p:cNvPr id="11" name="Straight Arrow Connector 10">
            <a:extLst>
              <a:ext uri="{FF2B5EF4-FFF2-40B4-BE49-F238E27FC236}">
                <a16:creationId xmlns:a16="http://schemas.microsoft.com/office/drawing/2014/main" id="{6F82F030-24A4-4185-C4EC-BE7A6AEDCB96}"/>
              </a:ext>
            </a:extLst>
          </p:cNvPr>
          <p:cNvCxnSpPr>
            <a:cxnSpLocks/>
          </p:cNvCxnSpPr>
          <p:nvPr/>
        </p:nvCxnSpPr>
        <p:spPr>
          <a:xfrm flipH="1">
            <a:off x="2260111" y="1941091"/>
            <a:ext cx="1266216" cy="86818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1C7A56F3-0D3F-1CB2-2ECC-B95FDC687CD5}"/>
              </a:ext>
            </a:extLst>
          </p:cNvPr>
          <p:cNvCxnSpPr>
            <a:cxnSpLocks/>
          </p:cNvCxnSpPr>
          <p:nvPr/>
        </p:nvCxnSpPr>
        <p:spPr>
          <a:xfrm flipH="1">
            <a:off x="2329347" y="2338108"/>
            <a:ext cx="1196980" cy="71982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B03E716A-CBD3-D717-D924-30578239D546}"/>
              </a:ext>
            </a:extLst>
          </p:cNvPr>
          <p:cNvCxnSpPr>
            <a:cxnSpLocks/>
          </p:cNvCxnSpPr>
          <p:nvPr/>
        </p:nvCxnSpPr>
        <p:spPr>
          <a:xfrm flipH="1">
            <a:off x="2397007" y="2680867"/>
            <a:ext cx="1102909" cy="607293"/>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7" name="Title 1">
            <a:extLst>
              <a:ext uri="{FF2B5EF4-FFF2-40B4-BE49-F238E27FC236}">
                <a16:creationId xmlns:a16="http://schemas.microsoft.com/office/drawing/2014/main" id="{7F26DA73-37EE-E64B-2F2D-E7D71649B72A}"/>
              </a:ext>
            </a:extLst>
          </p:cNvPr>
          <p:cNvSpPr txBox="1">
            <a:spLocks/>
          </p:cNvSpPr>
          <p:nvPr/>
        </p:nvSpPr>
        <p:spPr>
          <a:xfrm>
            <a:off x="820951" y="1724215"/>
            <a:ext cx="2152328" cy="298645"/>
          </a:xfrm>
          <a:prstGeom prst="rect">
            <a:avLst/>
          </a:prstGeom>
        </p:spPr>
        <p:txBody>
          <a:bodyPr vert="horz" lIns="91440" tIns="45720" rIns="91440" bIns="45720" rtlCol="0" anchor="t" anchorCtr="0">
            <a:normAutofit fontScale="85000" lnSpcReduction="10000"/>
          </a:bodyPr>
          <a:lstStyle>
            <a:lvl1pPr algn="l" defTabSz="914400" rtl="0" eaLnBrk="1" latinLnBrk="0" hangingPunct="1">
              <a:lnSpc>
                <a:spcPct val="90000"/>
              </a:lnSpc>
              <a:spcBef>
                <a:spcPct val="0"/>
              </a:spcBef>
              <a:buNone/>
              <a:defRPr sz="6000" b="1" i="0" kern="1200">
                <a:solidFill>
                  <a:schemeClr val="tx1"/>
                </a:solidFill>
                <a:latin typeface="+mn-lt"/>
                <a:ea typeface="+mj-ea"/>
                <a:cs typeface="Arial" panose="020B0604020202020204" pitchFamily="34" charset="0"/>
              </a:defRPr>
            </a:lvl1pPr>
          </a:lstStyle>
          <a:p>
            <a:r>
              <a:rPr lang="en-US" altLang="en-US" sz="1800" b="0" dirty="0"/>
              <a:t>Three consecutive pins</a:t>
            </a:r>
          </a:p>
        </p:txBody>
      </p:sp>
    </p:spTree>
    <p:extLst>
      <p:ext uri="{BB962C8B-B14F-4D97-AF65-F5344CB8AC3E}">
        <p14:creationId xmlns:p14="http://schemas.microsoft.com/office/powerpoint/2010/main" val="1884678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B03103-09B2-4AE0-ABBD-68D775FAD7AC}"/>
              </a:ext>
            </a:extLst>
          </p:cNvPr>
          <p:cNvSpPr>
            <a:spLocks noGrp="1"/>
          </p:cNvSpPr>
          <p:nvPr>
            <p:ph type="sldNum" sz="quarter" idx="4"/>
          </p:nvPr>
        </p:nvSpPr>
        <p:spPr/>
        <p:txBody>
          <a:bodyPr/>
          <a:lstStyle/>
          <a:p>
            <a:fld id="{933A556B-7C63-244D-9B7C-B0EA8042B330}" type="slidenum">
              <a:rPr lang="en-US" smtClean="0"/>
              <a:pPr/>
              <a:t>21</a:t>
            </a:fld>
            <a:endParaRPr lang="en-US" sz="1000" dirty="0"/>
          </a:p>
        </p:txBody>
      </p:sp>
      <p:sp>
        <p:nvSpPr>
          <p:cNvPr id="2" name="Title 1">
            <a:extLst>
              <a:ext uri="{FF2B5EF4-FFF2-40B4-BE49-F238E27FC236}">
                <a16:creationId xmlns:a16="http://schemas.microsoft.com/office/drawing/2014/main" id="{086386B3-E558-DDB3-8DA4-E20BA5D5B232}"/>
              </a:ext>
            </a:extLst>
          </p:cNvPr>
          <p:cNvSpPr txBox="1">
            <a:spLocks/>
          </p:cNvSpPr>
          <p:nvPr/>
        </p:nvSpPr>
        <p:spPr>
          <a:xfrm>
            <a:off x="4233998" y="308171"/>
            <a:ext cx="2806882" cy="727438"/>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6000" b="1" i="0" kern="1200">
                <a:solidFill>
                  <a:schemeClr val="tx1"/>
                </a:solidFill>
                <a:latin typeface="+mn-lt"/>
                <a:ea typeface="+mj-ea"/>
                <a:cs typeface="Arial" panose="020B0604020202020204" pitchFamily="34" charset="0"/>
              </a:defRPr>
            </a:lvl1pPr>
          </a:lstStyle>
          <a:p>
            <a:r>
              <a:rPr lang="en-US" altLang="en-US" sz="2400" dirty="0"/>
              <a:t>ARC connections</a:t>
            </a:r>
          </a:p>
        </p:txBody>
      </p:sp>
      <p:pic>
        <p:nvPicPr>
          <p:cNvPr id="3" name="Picture 2">
            <a:extLst>
              <a:ext uri="{FF2B5EF4-FFF2-40B4-BE49-F238E27FC236}">
                <a16:creationId xmlns:a16="http://schemas.microsoft.com/office/drawing/2014/main" id="{D056913D-6257-88D2-DCFB-944C7212BD9D}"/>
              </a:ext>
            </a:extLst>
          </p:cNvPr>
          <p:cNvPicPr>
            <a:picLocks noChangeAspect="1"/>
          </p:cNvPicPr>
          <p:nvPr/>
        </p:nvPicPr>
        <p:blipFill>
          <a:blip r:embed="rId2"/>
          <a:stretch>
            <a:fillRect/>
          </a:stretch>
        </p:blipFill>
        <p:spPr>
          <a:xfrm>
            <a:off x="2183130" y="1035609"/>
            <a:ext cx="6908619" cy="5519496"/>
          </a:xfrm>
          <a:prstGeom prst="rect">
            <a:avLst/>
          </a:prstGeom>
        </p:spPr>
      </p:pic>
      <p:sp>
        <p:nvSpPr>
          <p:cNvPr id="5" name="Title 1">
            <a:extLst>
              <a:ext uri="{FF2B5EF4-FFF2-40B4-BE49-F238E27FC236}">
                <a16:creationId xmlns:a16="http://schemas.microsoft.com/office/drawing/2014/main" id="{B45B594F-8983-CB29-1785-F342B66467A5}"/>
              </a:ext>
            </a:extLst>
          </p:cNvPr>
          <p:cNvSpPr txBox="1">
            <a:spLocks/>
          </p:cNvSpPr>
          <p:nvPr/>
        </p:nvSpPr>
        <p:spPr>
          <a:xfrm>
            <a:off x="9091749" y="1453347"/>
            <a:ext cx="2806882" cy="727438"/>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6000" b="1" i="0" kern="1200">
                <a:solidFill>
                  <a:schemeClr val="tx1"/>
                </a:solidFill>
                <a:latin typeface="+mn-lt"/>
                <a:ea typeface="+mj-ea"/>
                <a:cs typeface="Arial" panose="020B0604020202020204" pitchFamily="34" charset="0"/>
              </a:defRPr>
            </a:lvl1pPr>
          </a:lstStyle>
          <a:p>
            <a:r>
              <a:rPr lang="en-US" altLang="en-US" sz="1800" b="0" dirty="0"/>
              <a:t>Quad shunt connections in center of series string</a:t>
            </a:r>
          </a:p>
        </p:txBody>
      </p:sp>
      <p:sp>
        <p:nvSpPr>
          <p:cNvPr id="6" name="Title 1">
            <a:extLst>
              <a:ext uri="{FF2B5EF4-FFF2-40B4-BE49-F238E27FC236}">
                <a16:creationId xmlns:a16="http://schemas.microsoft.com/office/drawing/2014/main" id="{18023A69-AE5C-F2D6-66C3-29B9F6517C87}"/>
              </a:ext>
            </a:extLst>
          </p:cNvPr>
          <p:cNvSpPr txBox="1">
            <a:spLocks/>
          </p:cNvSpPr>
          <p:nvPr/>
        </p:nvSpPr>
        <p:spPr>
          <a:xfrm>
            <a:off x="9091749" y="5094953"/>
            <a:ext cx="2806882" cy="384916"/>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6000" b="1" i="0" kern="1200">
                <a:solidFill>
                  <a:schemeClr val="tx1"/>
                </a:solidFill>
                <a:latin typeface="+mn-lt"/>
                <a:ea typeface="+mj-ea"/>
                <a:cs typeface="Arial" panose="020B0604020202020204" pitchFamily="34" charset="0"/>
              </a:defRPr>
            </a:lvl1pPr>
          </a:lstStyle>
          <a:p>
            <a:r>
              <a:rPr lang="en-US" altLang="en-US" sz="1800" b="0" dirty="0"/>
              <a:t>Main quad connections</a:t>
            </a:r>
          </a:p>
        </p:txBody>
      </p:sp>
      <p:sp>
        <p:nvSpPr>
          <p:cNvPr id="7" name="Title 1">
            <a:extLst>
              <a:ext uri="{FF2B5EF4-FFF2-40B4-BE49-F238E27FC236}">
                <a16:creationId xmlns:a16="http://schemas.microsoft.com/office/drawing/2014/main" id="{2BC64C02-B0D2-A726-B19F-DF35F34D82E4}"/>
              </a:ext>
            </a:extLst>
          </p:cNvPr>
          <p:cNvSpPr txBox="1">
            <a:spLocks/>
          </p:cNvSpPr>
          <p:nvPr/>
        </p:nvSpPr>
        <p:spPr>
          <a:xfrm>
            <a:off x="8891451" y="3137701"/>
            <a:ext cx="2806882" cy="384916"/>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6000" b="1" i="0" kern="1200">
                <a:solidFill>
                  <a:schemeClr val="tx1"/>
                </a:solidFill>
                <a:latin typeface="+mn-lt"/>
                <a:ea typeface="+mj-ea"/>
                <a:cs typeface="Arial" panose="020B0604020202020204" pitchFamily="34" charset="0"/>
              </a:defRPr>
            </a:lvl1pPr>
          </a:lstStyle>
          <a:p>
            <a:r>
              <a:rPr lang="en-US" altLang="en-US" sz="1800" b="0" dirty="0"/>
              <a:t>Main dipole connections</a:t>
            </a:r>
          </a:p>
        </p:txBody>
      </p:sp>
    </p:spTree>
    <p:extLst>
      <p:ext uri="{BB962C8B-B14F-4D97-AF65-F5344CB8AC3E}">
        <p14:creationId xmlns:p14="http://schemas.microsoft.com/office/powerpoint/2010/main" val="23707412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B03103-09B2-4AE0-ABBD-68D775FAD7AC}"/>
              </a:ext>
            </a:extLst>
          </p:cNvPr>
          <p:cNvSpPr>
            <a:spLocks noGrp="1"/>
          </p:cNvSpPr>
          <p:nvPr>
            <p:ph type="sldNum" sz="quarter" idx="4"/>
          </p:nvPr>
        </p:nvSpPr>
        <p:spPr/>
        <p:txBody>
          <a:bodyPr/>
          <a:lstStyle/>
          <a:p>
            <a:fld id="{933A556B-7C63-244D-9B7C-B0EA8042B330}" type="slidenum">
              <a:rPr lang="en-US" smtClean="0"/>
              <a:pPr/>
              <a:t>22</a:t>
            </a:fld>
            <a:endParaRPr lang="en-US" sz="1000" dirty="0"/>
          </a:p>
        </p:txBody>
      </p:sp>
      <p:sp>
        <p:nvSpPr>
          <p:cNvPr id="2" name="Title 1">
            <a:extLst>
              <a:ext uri="{FF2B5EF4-FFF2-40B4-BE49-F238E27FC236}">
                <a16:creationId xmlns:a16="http://schemas.microsoft.com/office/drawing/2014/main" id="{82100890-EDEA-EACC-CDB1-B36553AE4E00}"/>
              </a:ext>
            </a:extLst>
          </p:cNvPr>
          <p:cNvSpPr txBox="1">
            <a:spLocks/>
          </p:cNvSpPr>
          <p:nvPr/>
        </p:nvSpPr>
        <p:spPr>
          <a:xfrm>
            <a:off x="4233998" y="308171"/>
            <a:ext cx="2806882" cy="727438"/>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6000" b="1" i="0" kern="1200">
                <a:solidFill>
                  <a:schemeClr val="tx1"/>
                </a:solidFill>
                <a:latin typeface="+mn-lt"/>
                <a:ea typeface="+mj-ea"/>
                <a:cs typeface="Arial" panose="020B0604020202020204" pitchFamily="34" charset="0"/>
              </a:defRPr>
            </a:lvl1pPr>
          </a:lstStyle>
          <a:p>
            <a:r>
              <a:rPr lang="en-US" altLang="en-US" sz="2400" dirty="0"/>
              <a:t>Q1 fast log data</a:t>
            </a:r>
          </a:p>
        </p:txBody>
      </p:sp>
      <p:pic>
        <p:nvPicPr>
          <p:cNvPr id="3" name="Picture 2">
            <a:extLst>
              <a:ext uri="{FF2B5EF4-FFF2-40B4-BE49-F238E27FC236}">
                <a16:creationId xmlns:a16="http://schemas.microsoft.com/office/drawing/2014/main" id="{A54A6C8D-862F-60A3-3261-E023B71FA9B8}"/>
              </a:ext>
            </a:extLst>
          </p:cNvPr>
          <p:cNvPicPr>
            <a:picLocks noChangeAspect="1"/>
          </p:cNvPicPr>
          <p:nvPr/>
        </p:nvPicPr>
        <p:blipFill>
          <a:blip r:embed="rId2"/>
          <a:stretch>
            <a:fillRect/>
          </a:stretch>
        </p:blipFill>
        <p:spPr>
          <a:xfrm>
            <a:off x="1878636" y="917752"/>
            <a:ext cx="7788931" cy="5174375"/>
          </a:xfrm>
          <a:prstGeom prst="rect">
            <a:avLst/>
          </a:prstGeom>
        </p:spPr>
      </p:pic>
      <p:sp>
        <p:nvSpPr>
          <p:cNvPr id="5" name="Oval 4">
            <a:extLst>
              <a:ext uri="{FF2B5EF4-FFF2-40B4-BE49-F238E27FC236}">
                <a16:creationId xmlns:a16="http://schemas.microsoft.com/office/drawing/2014/main" id="{D3FF15FA-65E0-2522-9244-2514CDF4ED76}"/>
              </a:ext>
            </a:extLst>
          </p:cNvPr>
          <p:cNvSpPr/>
          <p:nvPr/>
        </p:nvSpPr>
        <p:spPr>
          <a:xfrm>
            <a:off x="3554361" y="2647429"/>
            <a:ext cx="862782" cy="72743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cxnSp>
        <p:nvCxnSpPr>
          <p:cNvPr id="6" name="Straight Arrow Connector 5">
            <a:extLst>
              <a:ext uri="{FF2B5EF4-FFF2-40B4-BE49-F238E27FC236}">
                <a16:creationId xmlns:a16="http://schemas.microsoft.com/office/drawing/2014/main" id="{5A5238C2-E4D0-AE00-D49B-9D2D7915A232}"/>
              </a:ext>
            </a:extLst>
          </p:cNvPr>
          <p:cNvCxnSpPr>
            <a:cxnSpLocks/>
            <a:endCxn id="5" idx="6"/>
          </p:cNvCxnSpPr>
          <p:nvPr/>
        </p:nvCxnSpPr>
        <p:spPr>
          <a:xfrm flipH="1">
            <a:off x="4417143" y="2872166"/>
            <a:ext cx="1066718" cy="13898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7E94C471-115A-3A22-2965-47EB427159DE}"/>
              </a:ext>
            </a:extLst>
          </p:cNvPr>
          <p:cNvSpPr txBox="1">
            <a:spLocks/>
          </p:cNvSpPr>
          <p:nvPr/>
        </p:nvSpPr>
        <p:spPr>
          <a:xfrm>
            <a:off x="5483861" y="2647429"/>
            <a:ext cx="2290998" cy="449475"/>
          </a:xfrm>
          <a:prstGeom prst="rect">
            <a:avLst/>
          </a:prstGeom>
        </p:spPr>
        <p:txBody>
          <a:bodyPr vert="horz" lIns="91440" tIns="45720" rIns="91440" bIns="45720" rtlCol="0" anchor="t" anchorCtr="0">
            <a:normAutofit fontScale="62500" lnSpcReduction="20000"/>
          </a:bodyPr>
          <a:lstStyle>
            <a:lvl1pPr algn="l" defTabSz="914400" rtl="0" eaLnBrk="1" latinLnBrk="0" hangingPunct="1">
              <a:lnSpc>
                <a:spcPct val="90000"/>
              </a:lnSpc>
              <a:spcBef>
                <a:spcPct val="0"/>
              </a:spcBef>
              <a:buNone/>
              <a:defRPr sz="6000" b="1" i="0" kern="1200">
                <a:solidFill>
                  <a:schemeClr val="tx1"/>
                </a:solidFill>
                <a:latin typeface="+mn-lt"/>
                <a:ea typeface="+mj-ea"/>
                <a:cs typeface="Arial" panose="020B0604020202020204" pitchFamily="34" charset="0"/>
              </a:defRPr>
            </a:lvl1pPr>
          </a:lstStyle>
          <a:p>
            <a:r>
              <a:rPr lang="en-US" altLang="en-US" sz="1800" b="0" dirty="0"/>
              <a:t>This is an odd disturbance in the supply current.  What caused this?</a:t>
            </a:r>
          </a:p>
        </p:txBody>
      </p:sp>
      <p:sp>
        <p:nvSpPr>
          <p:cNvPr id="8" name="Title 1">
            <a:extLst>
              <a:ext uri="{FF2B5EF4-FFF2-40B4-BE49-F238E27FC236}">
                <a16:creationId xmlns:a16="http://schemas.microsoft.com/office/drawing/2014/main" id="{37D8F90A-2D51-7ADE-70FE-F394F86C187B}"/>
              </a:ext>
            </a:extLst>
          </p:cNvPr>
          <p:cNvSpPr txBox="1">
            <a:spLocks/>
          </p:cNvSpPr>
          <p:nvPr/>
        </p:nvSpPr>
        <p:spPr>
          <a:xfrm>
            <a:off x="5775518" y="3150128"/>
            <a:ext cx="2290998" cy="449475"/>
          </a:xfrm>
          <a:prstGeom prst="rect">
            <a:avLst/>
          </a:prstGeom>
        </p:spPr>
        <p:txBody>
          <a:bodyPr vert="horz" lIns="91440" tIns="45720" rIns="91440" bIns="45720" rtlCol="0" anchor="t" anchorCtr="0">
            <a:normAutofit fontScale="62500" lnSpcReduction="20000"/>
          </a:bodyPr>
          <a:lstStyle>
            <a:lvl1pPr algn="l" defTabSz="914400" rtl="0" eaLnBrk="1" latinLnBrk="0" hangingPunct="1">
              <a:lnSpc>
                <a:spcPct val="90000"/>
              </a:lnSpc>
              <a:spcBef>
                <a:spcPct val="0"/>
              </a:spcBef>
              <a:buNone/>
              <a:defRPr sz="6000" b="1" i="0" kern="1200">
                <a:solidFill>
                  <a:schemeClr val="tx1"/>
                </a:solidFill>
                <a:latin typeface="+mn-lt"/>
                <a:ea typeface="+mj-ea"/>
                <a:cs typeface="Arial" panose="020B0604020202020204" pitchFamily="34" charset="0"/>
              </a:defRPr>
            </a:lvl1pPr>
          </a:lstStyle>
          <a:p>
            <a:r>
              <a:rPr lang="en-US" altLang="en-US" sz="1800" b="0" dirty="0"/>
              <a:t>Is this supply the aggressor, or is it a victim of another event?</a:t>
            </a:r>
          </a:p>
        </p:txBody>
      </p:sp>
      <p:sp>
        <p:nvSpPr>
          <p:cNvPr id="9" name="Title 1">
            <a:extLst>
              <a:ext uri="{FF2B5EF4-FFF2-40B4-BE49-F238E27FC236}">
                <a16:creationId xmlns:a16="http://schemas.microsoft.com/office/drawing/2014/main" id="{E720F948-9636-C2EC-9279-C867DA0EA913}"/>
              </a:ext>
            </a:extLst>
          </p:cNvPr>
          <p:cNvSpPr txBox="1">
            <a:spLocks/>
          </p:cNvSpPr>
          <p:nvPr/>
        </p:nvSpPr>
        <p:spPr>
          <a:xfrm>
            <a:off x="6435069" y="6090018"/>
            <a:ext cx="3395786" cy="354440"/>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6000" b="1" i="0" kern="1200">
                <a:solidFill>
                  <a:schemeClr val="tx1"/>
                </a:solidFill>
                <a:latin typeface="+mn-lt"/>
                <a:ea typeface="+mj-ea"/>
                <a:cs typeface="Arial" panose="020B0604020202020204" pitchFamily="34" charset="0"/>
              </a:defRPr>
            </a:lvl1pPr>
          </a:lstStyle>
          <a:p>
            <a:r>
              <a:rPr lang="en-US" altLang="en-US" sz="1600" b="0" dirty="0"/>
              <a:t>Telemetry courtesy of Chaofeng Mi</a:t>
            </a:r>
          </a:p>
        </p:txBody>
      </p:sp>
    </p:spTree>
    <p:extLst>
      <p:ext uri="{BB962C8B-B14F-4D97-AF65-F5344CB8AC3E}">
        <p14:creationId xmlns:p14="http://schemas.microsoft.com/office/powerpoint/2010/main" val="374557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B03103-09B2-4AE0-ABBD-68D775FAD7AC}"/>
              </a:ext>
            </a:extLst>
          </p:cNvPr>
          <p:cNvSpPr>
            <a:spLocks noGrp="1"/>
          </p:cNvSpPr>
          <p:nvPr>
            <p:ph type="sldNum" sz="quarter" idx="4"/>
          </p:nvPr>
        </p:nvSpPr>
        <p:spPr/>
        <p:txBody>
          <a:bodyPr/>
          <a:lstStyle/>
          <a:p>
            <a:fld id="{933A556B-7C63-244D-9B7C-B0EA8042B330}" type="slidenum">
              <a:rPr lang="en-US" smtClean="0"/>
              <a:pPr/>
              <a:t>23</a:t>
            </a:fld>
            <a:endParaRPr lang="en-US" sz="1000" dirty="0"/>
          </a:p>
        </p:txBody>
      </p:sp>
      <p:pic>
        <p:nvPicPr>
          <p:cNvPr id="2" name="Picture 1">
            <a:extLst>
              <a:ext uri="{FF2B5EF4-FFF2-40B4-BE49-F238E27FC236}">
                <a16:creationId xmlns:a16="http://schemas.microsoft.com/office/drawing/2014/main" id="{F43ADB10-2B3D-E187-CB88-98F595FF55AE}"/>
              </a:ext>
            </a:extLst>
          </p:cNvPr>
          <p:cNvPicPr>
            <a:picLocks noChangeAspect="1"/>
          </p:cNvPicPr>
          <p:nvPr/>
        </p:nvPicPr>
        <p:blipFill>
          <a:blip r:embed="rId2"/>
          <a:stretch>
            <a:fillRect/>
          </a:stretch>
        </p:blipFill>
        <p:spPr>
          <a:xfrm>
            <a:off x="552410" y="570690"/>
            <a:ext cx="7324810" cy="4580751"/>
          </a:xfrm>
          <a:prstGeom prst="rect">
            <a:avLst/>
          </a:prstGeom>
        </p:spPr>
      </p:pic>
      <p:cxnSp>
        <p:nvCxnSpPr>
          <p:cNvPr id="3" name="Straight Arrow Connector 2">
            <a:extLst>
              <a:ext uri="{FF2B5EF4-FFF2-40B4-BE49-F238E27FC236}">
                <a16:creationId xmlns:a16="http://schemas.microsoft.com/office/drawing/2014/main" id="{BB7D330D-E40A-1B6A-62A3-B84BB029311F}"/>
              </a:ext>
            </a:extLst>
          </p:cNvPr>
          <p:cNvCxnSpPr>
            <a:cxnSpLocks/>
          </p:cNvCxnSpPr>
          <p:nvPr/>
        </p:nvCxnSpPr>
        <p:spPr>
          <a:xfrm flipH="1">
            <a:off x="5812536" y="3018968"/>
            <a:ext cx="113283" cy="44700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A241F2C4-CF31-8E2A-BA1E-C65405A4CD6C}"/>
              </a:ext>
            </a:extLst>
          </p:cNvPr>
          <p:cNvCxnSpPr>
            <a:cxnSpLocks/>
          </p:cNvCxnSpPr>
          <p:nvPr/>
        </p:nvCxnSpPr>
        <p:spPr>
          <a:xfrm flipV="1">
            <a:off x="5443728" y="1463591"/>
            <a:ext cx="463296" cy="130327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C3D7657B-9704-E22A-C674-1DBD6F9CC703}"/>
              </a:ext>
            </a:extLst>
          </p:cNvPr>
          <p:cNvSpPr txBox="1">
            <a:spLocks/>
          </p:cNvSpPr>
          <p:nvPr/>
        </p:nvSpPr>
        <p:spPr>
          <a:xfrm>
            <a:off x="4313189" y="5195560"/>
            <a:ext cx="3667165" cy="336189"/>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6000" b="1" i="0" kern="1200">
                <a:solidFill>
                  <a:schemeClr val="tx1"/>
                </a:solidFill>
                <a:latin typeface="+mn-lt"/>
                <a:ea typeface="+mj-ea"/>
                <a:cs typeface="Arial" panose="020B0604020202020204" pitchFamily="34" charset="0"/>
              </a:defRPr>
            </a:lvl1pPr>
          </a:lstStyle>
          <a:p>
            <a:r>
              <a:rPr lang="en-US" altLang="en-US" sz="1600" b="0" dirty="0"/>
              <a:t>Analysis courtesy of Frederic Micolon</a:t>
            </a:r>
          </a:p>
        </p:txBody>
      </p:sp>
      <p:cxnSp>
        <p:nvCxnSpPr>
          <p:cNvPr id="7" name="Straight Arrow Connector 6">
            <a:extLst>
              <a:ext uri="{FF2B5EF4-FFF2-40B4-BE49-F238E27FC236}">
                <a16:creationId xmlns:a16="http://schemas.microsoft.com/office/drawing/2014/main" id="{C69D8EA4-F08F-9641-3151-856BB429ACC8}"/>
              </a:ext>
            </a:extLst>
          </p:cNvPr>
          <p:cNvCxnSpPr>
            <a:cxnSpLocks/>
          </p:cNvCxnSpPr>
          <p:nvPr/>
        </p:nvCxnSpPr>
        <p:spPr>
          <a:xfrm flipH="1" flipV="1">
            <a:off x="1786128" y="3934334"/>
            <a:ext cx="914400" cy="43040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90BB4E84-6AAB-6748-D12D-39FAF495BAC2}"/>
              </a:ext>
            </a:extLst>
          </p:cNvPr>
          <p:cNvCxnSpPr>
            <a:cxnSpLocks/>
          </p:cNvCxnSpPr>
          <p:nvPr/>
        </p:nvCxnSpPr>
        <p:spPr>
          <a:xfrm flipH="1">
            <a:off x="1786128" y="3051048"/>
            <a:ext cx="27599" cy="1766572"/>
          </a:xfrm>
          <a:prstGeom prst="straightConnector1">
            <a:avLst/>
          </a:prstGeom>
          <a:ln w="34925">
            <a:solidFill>
              <a:schemeClr val="accent4"/>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10685069-B873-C98F-FB8F-D31DE7E4055A}"/>
              </a:ext>
            </a:extLst>
          </p:cNvPr>
          <p:cNvCxnSpPr>
            <a:cxnSpLocks/>
          </p:cNvCxnSpPr>
          <p:nvPr/>
        </p:nvCxnSpPr>
        <p:spPr>
          <a:xfrm flipH="1">
            <a:off x="1813727" y="1782082"/>
            <a:ext cx="673776" cy="2156872"/>
          </a:xfrm>
          <a:prstGeom prst="straightConnector1">
            <a:avLst/>
          </a:prstGeom>
          <a:ln w="34925">
            <a:solidFill>
              <a:srgbClr val="0070C0"/>
            </a:solidFill>
            <a:prstDash val="sysDash"/>
            <a:tailEnd type="none"/>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747B8FE4-45F5-B88C-8CF5-3384EBA066B0}"/>
              </a:ext>
            </a:extLst>
          </p:cNvPr>
          <p:cNvSpPr txBox="1">
            <a:spLocks/>
          </p:cNvSpPr>
          <p:nvPr/>
        </p:nvSpPr>
        <p:spPr>
          <a:xfrm>
            <a:off x="2658364" y="4206005"/>
            <a:ext cx="3535171" cy="449475"/>
          </a:xfrm>
          <a:prstGeom prst="rect">
            <a:avLst/>
          </a:prstGeom>
        </p:spPr>
        <p:txBody>
          <a:bodyPr vert="horz" lIns="91440" tIns="45720" rIns="91440" bIns="45720" rtlCol="0" anchor="t" anchorCtr="0">
            <a:normAutofit fontScale="62500" lnSpcReduction="20000"/>
          </a:bodyPr>
          <a:lstStyle>
            <a:lvl1pPr algn="l" defTabSz="914400" rtl="0" eaLnBrk="1" latinLnBrk="0" hangingPunct="1">
              <a:lnSpc>
                <a:spcPct val="90000"/>
              </a:lnSpc>
              <a:spcBef>
                <a:spcPct val="0"/>
              </a:spcBef>
              <a:buNone/>
              <a:defRPr sz="6000" b="1" i="0" kern="1200">
                <a:solidFill>
                  <a:schemeClr val="tx1"/>
                </a:solidFill>
                <a:latin typeface="+mn-lt"/>
                <a:ea typeface="+mj-ea"/>
                <a:cs typeface="Arial" panose="020B0604020202020204" pitchFamily="34" charset="0"/>
              </a:defRPr>
            </a:lvl1pPr>
          </a:lstStyle>
          <a:p>
            <a:r>
              <a:rPr lang="en-US" altLang="en-US" sz="1800" b="0" dirty="0"/>
              <a:t>Step 1: start helium ramp at start of current ramp. This will suppress the peak temperature.</a:t>
            </a:r>
          </a:p>
        </p:txBody>
      </p:sp>
      <p:sp>
        <p:nvSpPr>
          <p:cNvPr id="11" name="Title 1">
            <a:extLst>
              <a:ext uri="{FF2B5EF4-FFF2-40B4-BE49-F238E27FC236}">
                <a16:creationId xmlns:a16="http://schemas.microsoft.com/office/drawing/2014/main" id="{5AB59EAD-5A80-DF67-4C9E-496F11BCFCA9}"/>
              </a:ext>
            </a:extLst>
          </p:cNvPr>
          <p:cNvSpPr txBox="1">
            <a:spLocks/>
          </p:cNvSpPr>
          <p:nvPr/>
        </p:nvSpPr>
        <p:spPr>
          <a:xfrm>
            <a:off x="3304540" y="2810983"/>
            <a:ext cx="3535171" cy="383322"/>
          </a:xfrm>
          <a:prstGeom prst="rect">
            <a:avLst/>
          </a:prstGeom>
        </p:spPr>
        <p:txBody>
          <a:bodyPr vert="horz" lIns="91440" tIns="45720" rIns="91440" bIns="45720" rtlCol="0" anchor="t" anchorCtr="0">
            <a:normAutofit fontScale="70000" lnSpcReduction="20000"/>
          </a:bodyPr>
          <a:lstStyle>
            <a:lvl1pPr algn="l" defTabSz="914400" rtl="0" eaLnBrk="1" latinLnBrk="0" hangingPunct="1">
              <a:lnSpc>
                <a:spcPct val="90000"/>
              </a:lnSpc>
              <a:spcBef>
                <a:spcPct val="0"/>
              </a:spcBef>
              <a:buNone/>
              <a:defRPr sz="6000" b="1" i="0" kern="1200">
                <a:solidFill>
                  <a:schemeClr val="tx1"/>
                </a:solidFill>
                <a:latin typeface="+mn-lt"/>
                <a:ea typeface="+mj-ea"/>
                <a:cs typeface="Arial" panose="020B0604020202020204" pitchFamily="34" charset="0"/>
              </a:defRPr>
            </a:lvl1pPr>
          </a:lstStyle>
          <a:p>
            <a:r>
              <a:rPr lang="en-US" altLang="en-US" sz="1800" b="0" dirty="0"/>
              <a:t>Step 2: lower the overcooling to flatline the temperature.</a:t>
            </a:r>
          </a:p>
        </p:txBody>
      </p:sp>
      <p:cxnSp>
        <p:nvCxnSpPr>
          <p:cNvPr id="12" name="Straight Arrow Connector 11">
            <a:extLst>
              <a:ext uri="{FF2B5EF4-FFF2-40B4-BE49-F238E27FC236}">
                <a16:creationId xmlns:a16="http://schemas.microsoft.com/office/drawing/2014/main" id="{FC1BC241-CBF6-D467-F9FB-C495F3F19AA6}"/>
              </a:ext>
            </a:extLst>
          </p:cNvPr>
          <p:cNvCxnSpPr>
            <a:cxnSpLocks/>
          </p:cNvCxnSpPr>
          <p:nvPr/>
        </p:nvCxnSpPr>
        <p:spPr>
          <a:xfrm flipH="1" flipV="1">
            <a:off x="1868424" y="3481450"/>
            <a:ext cx="5538216" cy="22119"/>
          </a:xfrm>
          <a:prstGeom prst="straightConnector1">
            <a:avLst/>
          </a:prstGeom>
          <a:ln w="34925">
            <a:solidFill>
              <a:schemeClr val="bg2">
                <a:lumMod val="65000"/>
              </a:schemeClr>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2D043A1-1FCD-FE24-E924-F93348C0F68D}"/>
              </a:ext>
            </a:extLst>
          </p:cNvPr>
          <p:cNvCxnSpPr>
            <a:cxnSpLocks/>
          </p:cNvCxnSpPr>
          <p:nvPr/>
        </p:nvCxnSpPr>
        <p:spPr>
          <a:xfrm flipH="1" flipV="1">
            <a:off x="2414944" y="3288537"/>
            <a:ext cx="1468208" cy="91746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6806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par>
                                <p:cTn id="10" presetID="10"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par>
                                <p:cTn id="29" presetID="10"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B03103-09B2-4AE0-ABBD-68D775FAD7AC}"/>
              </a:ext>
            </a:extLst>
          </p:cNvPr>
          <p:cNvSpPr>
            <a:spLocks noGrp="1"/>
          </p:cNvSpPr>
          <p:nvPr>
            <p:ph type="sldNum" sz="quarter" idx="4"/>
          </p:nvPr>
        </p:nvSpPr>
        <p:spPr/>
        <p:txBody>
          <a:bodyPr/>
          <a:lstStyle/>
          <a:p>
            <a:fld id="{933A556B-7C63-244D-9B7C-B0EA8042B330}" type="slidenum">
              <a:rPr lang="en-US" smtClean="0"/>
              <a:pPr/>
              <a:t>3</a:t>
            </a:fld>
            <a:endParaRPr lang="en-US" sz="1000" dirty="0"/>
          </a:p>
        </p:txBody>
      </p:sp>
      <p:sp>
        <p:nvSpPr>
          <p:cNvPr id="2" name="Title 1">
            <a:extLst>
              <a:ext uri="{FF2B5EF4-FFF2-40B4-BE49-F238E27FC236}">
                <a16:creationId xmlns:a16="http://schemas.microsoft.com/office/drawing/2014/main" id="{511C2A57-7A7E-BB8B-5C4E-9D89FCBA9CEF}"/>
              </a:ext>
            </a:extLst>
          </p:cNvPr>
          <p:cNvSpPr txBox="1">
            <a:spLocks/>
          </p:cNvSpPr>
          <p:nvPr/>
        </p:nvSpPr>
        <p:spPr>
          <a:xfrm>
            <a:off x="4233998" y="308171"/>
            <a:ext cx="2806882" cy="727438"/>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6000" b="1" i="0" kern="1200">
                <a:solidFill>
                  <a:schemeClr val="tx1"/>
                </a:solidFill>
                <a:latin typeface="+mn-lt"/>
                <a:ea typeface="+mj-ea"/>
                <a:cs typeface="Arial" panose="020B0604020202020204" pitchFamily="34" charset="0"/>
              </a:defRPr>
            </a:lvl1pPr>
          </a:lstStyle>
          <a:p>
            <a:r>
              <a:rPr lang="en-US" altLang="en-US" sz="2400" dirty="0"/>
              <a:t>ARC connections</a:t>
            </a:r>
          </a:p>
        </p:txBody>
      </p:sp>
      <p:sp>
        <p:nvSpPr>
          <p:cNvPr id="3" name="Title 1">
            <a:extLst>
              <a:ext uri="{FF2B5EF4-FFF2-40B4-BE49-F238E27FC236}">
                <a16:creationId xmlns:a16="http://schemas.microsoft.com/office/drawing/2014/main" id="{18165528-35AC-5AF1-25D6-60A8FC45CA29}"/>
              </a:ext>
            </a:extLst>
          </p:cNvPr>
          <p:cNvSpPr txBox="1">
            <a:spLocks/>
          </p:cNvSpPr>
          <p:nvPr/>
        </p:nvSpPr>
        <p:spPr>
          <a:xfrm>
            <a:off x="245291" y="675230"/>
            <a:ext cx="2806882" cy="2007009"/>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6000" b="1" i="0" kern="1200">
                <a:solidFill>
                  <a:schemeClr val="tx1"/>
                </a:solidFill>
                <a:latin typeface="+mn-lt"/>
                <a:ea typeface="+mj-ea"/>
                <a:cs typeface="Arial" panose="020B0604020202020204" pitchFamily="34" charset="0"/>
              </a:defRPr>
            </a:lvl1pPr>
          </a:lstStyle>
          <a:p>
            <a:r>
              <a:rPr lang="en-US" altLang="en-US" sz="1800" b="0" dirty="0"/>
              <a:t>Feedthrough TBD</a:t>
            </a:r>
          </a:p>
          <a:p>
            <a:r>
              <a:rPr lang="en-US" altLang="en-US" sz="1800" b="0" dirty="0"/>
              <a:t>Where it connects to in the ring</a:t>
            </a:r>
          </a:p>
        </p:txBody>
      </p:sp>
      <p:pic>
        <p:nvPicPr>
          <p:cNvPr id="5" name="Picture 4">
            <a:extLst>
              <a:ext uri="{FF2B5EF4-FFF2-40B4-BE49-F238E27FC236}">
                <a16:creationId xmlns:a16="http://schemas.microsoft.com/office/drawing/2014/main" id="{A1B77BA3-8C13-242A-E0C8-245977A1E8E0}"/>
              </a:ext>
            </a:extLst>
          </p:cNvPr>
          <p:cNvPicPr>
            <a:picLocks noChangeAspect="1"/>
          </p:cNvPicPr>
          <p:nvPr/>
        </p:nvPicPr>
        <p:blipFill>
          <a:blip r:embed="rId2"/>
          <a:stretch>
            <a:fillRect/>
          </a:stretch>
        </p:blipFill>
        <p:spPr>
          <a:xfrm>
            <a:off x="2968752" y="0"/>
            <a:ext cx="6254496" cy="6858000"/>
          </a:xfrm>
          <a:prstGeom prst="rect">
            <a:avLst/>
          </a:prstGeom>
        </p:spPr>
      </p:pic>
      <p:sp>
        <p:nvSpPr>
          <p:cNvPr id="6" name="Oval 5">
            <a:extLst>
              <a:ext uri="{FF2B5EF4-FFF2-40B4-BE49-F238E27FC236}">
                <a16:creationId xmlns:a16="http://schemas.microsoft.com/office/drawing/2014/main" id="{9581E950-3C84-5B34-F66A-CBFFA0DBE5AF}"/>
              </a:ext>
            </a:extLst>
          </p:cNvPr>
          <p:cNvSpPr/>
          <p:nvPr/>
        </p:nvSpPr>
        <p:spPr>
          <a:xfrm>
            <a:off x="7080342" y="4042142"/>
            <a:ext cx="2173671" cy="2262138"/>
          </a:xfrm>
          <a:prstGeom prst="ellipse">
            <a:avLst/>
          </a:prstGeom>
          <a:solidFill>
            <a:srgbClr val="FFAFAF">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Terminals 2 through 7 connect the 5500 A return buss here</a:t>
            </a:r>
          </a:p>
        </p:txBody>
      </p:sp>
      <p:cxnSp>
        <p:nvCxnSpPr>
          <p:cNvPr id="7" name="Straight Arrow Connector 6">
            <a:extLst>
              <a:ext uri="{FF2B5EF4-FFF2-40B4-BE49-F238E27FC236}">
                <a16:creationId xmlns:a16="http://schemas.microsoft.com/office/drawing/2014/main" id="{7BF5E653-9B40-143F-4880-B0B205305BC8}"/>
              </a:ext>
            </a:extLst>
          </p:cNvPr>
          <p:cNvCxnSpPr>
            <a:cxnSpLocks/>
          </p:cNvCxnSpPr>
          <p:nvPr/>
        </p:nvCxnSpPr>
        <p:spPr>
          <a:xfrm flipV="1">
            <a:off x="5095240" y="4008120"/>
            <a:ext cx="721360" cy="36576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0AE0DB7-3231-87E6-03C3-FEDF72D7B403}"/>
              </a:ext>
            </a:extLst>
          </p:cNvPr>
          <p:cNvCxnSpPr>
            <a:cxnSpLocks/>
            <a:stCxn id="6" idx="1"/>
          </p:cNvCxnSpPr>
          <p:nvPr/>
        </p:nvCxnSpPr>
        <p:spPr>
          <a:xfrm flipH="1" flipV="1">
            <a:off x="5948680" y="3672840"/>
            <a:ext cx="1449989" cy="70058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26B46958-A0F7-B8BF-146A-40501B53ED6D}"/>
              </a:ext>
            </a:extLst>
          </p:cNvPr>
          <p:cNvSpPr/>
          <p:nvPr/>
        </p:nvSpPr>
        <p:spPr>
          <a:xfrm>
            <a:off x="4072128" y="9449"/>
            <a:ext cx="2364232" cy="4491431"/>
          </a:xfrm>
          <a:prstGeom prst="ellipse">
            <a:avLst/>
          </a:prstGeom>
          <a:solidFill>
            <a:srgbClr val="FFFF00">
              <a:alpha val="16000"/>
            </a:srgbClr>
          </a:solidFill>
          <a:ln w="222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10" name="Oval 9">
            <a:extLst>
              <a:ext uri="{FF2B5EF4-FFF2-40B4-BE49-F238E27FC236}">
                <a16:creationId xmlns:a16="http://schemas.microsoft.com/office/drawing/2014/main" id="{B89255B8-D7F4-4CEA-75E1-EE2DF484D7B3}"/>
              </a:ext>
            </a:extLst>
          </p:cNvPr>
          <p:cNvSpPr/>
          <p:nvPr/>
        </p:nvSpPr>
        <p:spPr>
          <a:xfrm>
            <a:off x="6960025" y="535602"/>
            <a:ext cx="2952658" cy="2893398"/>
          </a:xfrm>
          <a:prstGeom prst="ellipse">
            <a:avLst/>
          </a:prstGeom>
          <a:solidFill>
            <a:srgbClr val="FFAFAF">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The feedthrough arc shorted this entire half of the quad circuit and connected to the dipole buss</a:t>
            </a:r>
          </a:p>
        </p:txBody>
      </p:sp>
      <p:cxnSp>
        <p:nvCxnSpPr>
          <p:cNvPr id="11" name="Straight Arrow Connector 10">
            <a:extLst>
              <a:ext uri="{FF2B5EF4-FFF2-40B4-BE49-F238E27FC236}">
                <a16:creationId xmlns:a16="http://schemas.microsoft.com/office/drawing/2014/main" id="{C0E70952-87B9-63A0-8940-752407920F9B}"/>
              </a:ext>
            </a:extLst>
          </p:cNvPr>
          <p:cNvCxnSpPr>
            <a:cxnSpLocks/>
            <a:stCxn id="10" idx="2"/>
            <a:endCxn id="9" idx="6"/>
          </p:cNvCxnSpPr>
          <p:nvPr/>
        </p:nvCxnSpPr>
        <p:spPr>
          <a:xfrm flipH="1">
            <a:off x="6436360" y="1982301"/>
            <a:ext cx="523665" cy="27286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E0B90346-B0DD-483A-E869-3BB8A1E186F3}"/>
              </a:ext>
            </a:extLst>
          </p:cNvPr>
          <p:cNvSpPr/>
          <p:nvPr/>
        </p:nvSpPr>
        <p:spPr>
          <a:xfrm>
            <a:off x="3165409" y="4001502"/>
            <a:ext cx="2173671" cy="1789698"/>
          </a:xfrm>
          <a:prstGeom prst="ellipse">
            <a:avLst/>
          </a:prstGeom>
          <a:solidFill>
            <a:srgbClr val="FFAFAF">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Terminals 8 through 12 connect the 5500 A buss here</a:t>
            </a:r>
          </a:p>
        </p:txBody>
      </p:sp>
    </p:spTree>
    <p:extLst>
      <p:ext uri="{BB962C8B-B14F-4D97-AF65-F5344CB8AC3E}">
        <p14:creationId xmlns:p14="http://schemas.microsoft.com/office/powerpoint/2010/main" val="3350558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B03103-09B2-4AE0-ABBD-68D775FAD7AC}"/>
              </a:ext>
            </a:extLst>
          </p:cNvPr>
          <p:cNvSpPr>
            <a:spLocks noGrp="1"/>
          </p:cNvSpPr>
          <p:nvPr>
            <p:ph type="sldNum" sz="quarter" idx="4"/>
          </p:nvPr>
        </p:nvSpPr>
        <p:spPr/>
        <p:txBody>
          <a:bodyPr/>
          <a:lstStyle/>
          <a:p>
            <a:fld id="{933A556B-7C63-244D-9B7C-B0EA8042B330}" type="slidenum">
              <a:rPr lang="en-US" smtClean="0"/>
              <a:pPr/>
              <a:t>4</a:t>
            </a:fld>
            <a:endParaRPr lang="en-US" sz="1000" dirty="0"/>
          </a:p>
        </p:txBody>
      </p:sp>
      <p:sp>
        <p:nvSpPr>
          <p:cNvPr id="3" name="Title 1">
            <a:extLst>
              <a:ext uri="{FF2B5EF4-FFF2-40B4-BE49-F238E27FC236}">
                <a16:creationId xmlns:a16="http://schemas.microsoft.com/office/drawing/2014/main" id="{CDA1D19F-BE14-D522-582C-285A84CD9764}"/>
              </a:ext>
            </a:extLst>
          </p:cNvPr>
          <p:cNvSpPr txBox="1">
            <a:spLocks/>
          </p:cNvSpPr>
          <p:nvPr/>
        </p:nvSpPr>
        <p:spPr>
          <a:xfrm>
            <a:off x="3179724" y="129041"/>
            <a:ext cx="5688867" cy="4682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sz="1800"/>
              <a:t>Standard 12 by 150 amp warm to cold feedthrough</a:t>
            </a:r>
            <a:endParaRPr lang="en-US" sz="1800" dirty="0"/>
          </a:p>
        </p:txBody>
      </p:sp>
      <p:pic>
        <p:nvPicPr>
          <p:cNvPr id="5" name="Picture 4" descr="A drawing of a bolt&#10;&#10;Description automatically generated">
            <a:extLst>
              <a:ext uri="{FF2B5EF4-FFF2-40B4-BE49-F238E27FC236}">
                <a16:creationId xmlns:a16="http://schemas.microsoft.com/office/drawing/2014/main" id="{C4C0F78E-122A-037A-9D43-46E1817BCEBD}"/>
              </a:ext>
            </a:extLst>
          </p:cNvPr>
          <p:cNvPicPr>
            <a:picLocks noChangeAspect="1"/>
          </p:cNvPicPr>
          <p:nvPr/>
        </p:nvPicPr>
        <p:blipFill>
          <a:blip r:embed="rId2"/>
          <a:stretch>
            <a:fillRect/>
          </a:stretch>
        </p:blipFill>
        <p:spPr>
          <a:xfrm>
            <a:off x="345621" y="688101"/>
            <a:ext cx="11634041" cy="2966630"/>
          </a:xfrm>
          <a:prstGeom prst="rect">
            <a:avLst/>
          </a:prstGeom>
        </p:spPr>
      </p:pic>
      <p:pic>
        <p:nvPicPr>
          <p:cNvPr id="10" name="Picture 9" descr="A close-up of a metal pipe&#10;&#10;Description automatically generated">
            <a:extLst>
              <a:ext uri="{FF2B5EF4-FFF2-40B4-BE49-F238E27FC236}">
                <a16:creationId xmlns:a16="http://schemas.microsoft.com/office/drawing/2014/main" id="{A63B0AAC-8E0A-31F3-540F-503CB78688D6}"/>
              </a:ext>
            </a:extLst>
          </p:cNvPr>
          <p:cNvPicPr>
            <a:picLocks noChangeAspect="1"/>
          </p:cNvPicPr>
          <p:nvPr/>
        </p:nvPicPr>
        <p:blipFill>
          <a:blip r:embed="rId3"/>
          <a:stretch>
            <a:fillRect/>
          </a:stretch>
        </p:blipFill>
        <p:spPr>
          <a:xfrm>
            <a:off x="6482987" y="3654731"/>
            <a:ext cx="4045676" cy="3170611"/>
          </a:xfrm>
          <a:prstGeom prst="rect">
            <a:avLst/>
          </a:prstGeom>
        </p:spPr>
      </p:pic>
      <p:sp>
        <p:nvSpPr>
          <p:cNvPr id="11" name="Oval 10">
            <a:extLst>
              <a:ext uri="{FF2B5EF4-FFF2-40B4-BE49-F238E27FC236}">
                <a16:creationId xmlns:a16="http://schemas.microsoft.com/office/drawing/2014/main" id="{E0FB2FAB-9BE3-27ED-3E80-6556D4F67E4B}"/>
              </a:ext>
            </a:extLst>
          </p:cNvPr>
          <p:cNvSpPr/>
          <p:nvPr/>
        </p:nvSpPr>
        <p:spPr>
          <a:xfrm>
            <a:off x="87618" y="3161137"/>
            <a:ext cx="3046645" cy="701732"/>
          </a:xfrm>
          <a:prstGeom prst="ellipse">
            <a:avLst/>
          </a:prstGeom>
          <a:solidFill>
            <a:srgbClr val="FFAFA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Superconducting leads (12 by 4)</a:t>
            </a:r>
          </a:p>
        </p:txBody>
      </p:sp>
      <p:cxnSp>
        <p:nvCxnSpPr>
          <p:cNvPr id="12" name="Straight Arrow Connector 11">
            <a:extLst>
              <a:ext uri="{FF2B5EF4-FFF2-40B4-BE49-F238E27FC236}">
                <a16:creationId xmlns:a16="http://schemas.microsoft.com/office/drawing/2014/main" id="{BCBC707B-0D0D-88C1-F5BB-4FEA4FC1C519}"/>
              </a:ext>
            </a:extLst>
          </p:cNvPr>
          <p:cNvCxnSpPr>
            <a:cxnSpLocks/>
            <a:endCxn id="14" idx="4"/>
          </p:cNvCxnSpPr>
          <p:nvPr/>
        </p:nvCxnSpPr>
        <p:spPr>
          <a:xfrm flipH="1" flipV="1">
            <a:off x="1814053" y="2536722"/>
            <a:ext cx="76928" cy="72709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E7F5307-DB6D-E80F-3D1E-BE3DF01C4403}"/>
              </a:ext>
            </a:extLst>
          </p:cNvPr>
          <p:cNvCxnSpPr>
            <a:cxnSpLocks/>
            <a:stCxn id="15" idx="0"/>
          </p:cNvCxnSpPr>
          <p:nvPr/>
        </p:nvCxnSpPr>
        <p:spPr>
          <a:xfrm flipV="1">
            <a:off x="4933672" y="2211887"/>
            <a:ext cx="141398" cy="119617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0CCB7175-275F-1FEC-CA5E-BBC1A7459B09}"/>
              </a:ext>
            </a:extLst>
          </p:cNvPr>
          <p:cNvSpPr/>
          <p:nvPr/>
        </p:nvSpPr>
        <p:spPr>
          <a:xfrm>
            <a:off x="553066" y="1270857"/>
            <a:ext cx="2521973" cy="126586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15" name="Oval 14">
            <a:extLst>
              <a:ext uri="{FF2B5EF4-FFF2-40B4-BE49-F238E27FC236}">
                <a16:creationId xmlns:a16="http://schemas.microsoft.com/office/drawing/2014/main" id="{1B1CE37E-D89D-1C68-82AB-EFE4840267DE}"/>
              </a:ext>
            </a:extLst>
          </p:cNvPr>
          <p:cNvSpPr/>
          <p:nvPr/>
        </p:nvSpPr>
        <p:spPr>
          <a:xfrm>
            <a:off x="3410349" y="3408059"/>
            <a:ext cx="3046646" cy="991739"/>
          </a:xfrm>
          <a:prstGeom prst="ellipse">
            <a:avLst/>
          </a:prstGeom>
          <a:solidFill>
            <a:srgbClr val="FFAFA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90 by 90 mil </a:t>
            </a:r>
          </a:p>
          <a:p>
            <a:pPr algn="ctr"/>
            <a:r>
              <a:rPr lang="en-US" sz="2000" dirty="0">
                <a:solidFill>
                  <a:schemeClr val="tx1"/>
                </a:solidFill>
              </a:rPr>
              <a:t>ETP copper wire</a:t>
            </a:r>
          </a:p>
          <a:p>
            <a:pPr algn="ctr"/>
            <a:r>
              <a:rPr lang="en-US" sz="2000" dirty="0">
                <a:solidFill>
                  <a:schemeClr val="tx1"/>
                </a:solidFill>
              </a:rPr>
              <a:t>(12 leads</a:t>
            </a:r>
          </a:p>
        </p:txBody>
      </p:sp>
      <p:sp>
        <p:nvSpPr>
          <p:cNvPr id="16" name="Oval 15">
            <a:extLst>
              <a:ext uri="{FF2B5EF4-FFF2-40B4-BE49-F238E27FC236}">
                <a16:creationId xmlns:a16="http://schemas.microsoft.com/office/drawing/2014/main" id="{32BA0BF6-4DCD-5939-69A0-1D503B479831}"/>
              </a:ext>
            </a:extLst>
          </p:cNvPr>
          <p:cNvSpPr/>
          <p:nvPr/>
        </p:nvSpPr>
        <p:spPr>
          <a:xfrm>
            <a:off x="6382258" y="3076869"/>
            <a:ext cx="2259108" cy="535918"/>
          </a:xfrm>
          <a:prstGeom prst="ellipse">
            <a:avLst/>
          </a:prstGeom>
          <a:solidFill>
            <a:srgbClr val="FFAFA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Arc location</a:t>
            </a:r>
          </a:p>
        </p:txBody>
      </p:sp>
      <p:cxnSp>
        <p:nvCxnSpPr>
          <p:cNvPr id="17" name="Straight Arrow Connector 16">
            <a:extLst>
              <a:ext uri="{FF2B5EF4-FFF2-40B4-BE49-F238E27FC236}">
                <a16:creationId xmlns:a16="http://schemas.microsoft.com/office/drawing/2014/main" id="{888C8B74-4581-16CC-3E8D-F748653F2698}"/>
              </a:ext>
            </a:extLst>
          </p:cNvPr>
          <p:cNvCxnSpPr>
            <a:cxnSpLocks/>
            <a:stCxn id="16" idx="0"/>
          </p:cNvCxnSpPr>
          <p:nvPr/>
        </p:nvCxnSpPr>
        <p:spPr>
          <a:xfrm flipH="1" flipV="1">
            <a:off x="7093974" y="2279415"/>
            <a:ext cx="417838" cy="79745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2FB04CA-1E5F-166B-71A6-0340A113B1C4}"/>
              </a:ext>
            </a:extLst>
          </p:cNvPr>
          <p:cNvCxnSpPr>
            <a:cxnSpLocks/>
            <a:stCxn id="16" idx="4"/>
          </p:cNvCxnSpPr>
          <p:nvPr/>
        </p:nvCxnSpPr>
        <p:spPr>
          <a:xfrm>
            <a:off x="7511812" y="3612787"/>
            <a:ext cx="924265" cy="172408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4457E6BE-B53D-A7FE-AD48-A4D32BA2B486}"/>
              </a:ext>
            </a:extLst>
          </p:cNvPr>
          <p:cNvSpPr/>
          <p:nvPr/>
        </p:nvSpPr>
        <p:spPr>
          <a:xfrm>
            <a:off x="8756894" y="2957052"/>
            <a:ext cx="2429265" cy="655735"/>
          </a:xfrm>
          <a:prstGeom prst="ellipse">
            <a:avLst/>
          </a:prstGeom>
          <a:solidFill>
            <a:srgbClr val="FFAFA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Ceramic</a:t>
            </a:r>
          </a:p>
          <a:p>
            <a:pPr algn="ctr"/>
            <a:r>
              <a:rPr lang="en-US" sz="2000" dirty="0">
                <a:solidFill>
                  <a:schemeClr val="tx1"/>
                </a:solidFill>
              </a:rPr>
              <a:t>feedthroughs</a:t>
            </a:r>
          </a:p>
        </p:txBody>
      </p:sp>
      <p:cxnSp>
        <p:nvCxnSpPr>
          <p:cNvPr id="20" name="Straight Arrow Connector 19">
            <a:extLst>
              <a:ext uri="{FF2B5EF4-FFF2-40B4-BE49-F238E27FC236}">
                <a16:creationId xmlns:a16="http://schemas.microsoft.com/office/drawing/2014/main" id="{48F20081-AB10-350D-54EE-70813D574178}"/>
              </a:ext>
            </a:extLst>
          </p:cNvPr>
          <p:cNvCxnSpPr>
            <a:cxnSpLocks/>
            <a:stCxn id="19" idx="0"/>
          </p:cNvCxnSpPr>
          <p:nvPr/>
        </p:nvCxnSpPr>
        <p:spPr>
          <a:xfrm flipH="1" flipV="1">
            <a:off x="9327899" y="2096169"/>
            <a:ext cx="643628" cy="86088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0441D613-D589-9446-5F23-349E98B83D9B}"/>
              </a:ext>
            </a:extLst>
          </p:cNvPr>
          <p:cNvSpPr/>
          <p:nvPr/>
        </p:nvSpPr>
        <p:spPr>
          <a:xfrm>
            <a:off x="2050170" y="830371"/>
            <a:ext cx="2259108" cy="535918"/>
          </a:xfrm>
          <a:prstGeom prst="ellipse">
            <a:avLst/>
          </a:prstGeom>
          <a:solidFill>
            <a:srgbClr val="FFAFA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Noryl</a:t>
            </a:r>
            <a:r>
              <a:rPr lang="en-US" sz="2000" dirty="0">
                <a:solidFill>
                  <a:schemeClr val="tx1"/>
                </a:solidFill>
              </a:rPr>
              <a:t> helix</a:t>
            </a:r>
          </a:p>
        </p:txBody>
      </p:sp>
      <p:cxnSp>
        <p:nvCxnSpPr>
          <p:cNvPr id="22" name="Straight Arrow Connector 21">
            <a:extLst>
              <a:ext uri="{FF2B5EF4-FFF2-40B4-BE49-F238E27FC236}">
                <a16:creationId xmlns:a16="http://schemas.microsoft.com/office/drawing/2014/main" id="{8A6D3230-D3E3-0BAF-9B85-B247EC5CCE89}"/>
              </a:ext>
            </a:extLst>
          </p:cNvPr>
          <p:cNvCxnSpPr>
            <a:cxnSpLocks/>
            <a:stCxn id="21" idx="4"/>
          </p:cNvCxnSpPr>
          <p:nvPr/>
        </p:nvCxnSpPr>
        <p:spPr>
          <a:xfrm>
            <a:off x="3179724" y="1366289"/>
            <a:ext cx="536659" cy="58510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72A2D5F5-3873-1959-B6DB-810D04B3055E}"/>
              </a:ext>
            </a:extLst>
          </p:cNvPr>
          <p:cNvPicPr>
            <a:picLocks noChangeAspect="1"/>
          </p:cNvPicPr>
          <p:nvPr/>
        </p:nvPicPr>
        <p:blipFill rotWithShape="1">
          <a:blip r:embed="rId4"/>
          <a:srcRect t="9754" b="10513"/>
          <a:stretch/>
        </p:blipFill>
        <p:spPr>
          <a:xfrm flipH="1">
            <a:off x="1278335" y="4886124"/>
            <a:ext cx="4133176" cy="1745846"/>
          </a:xfrm>
          <a:prstGeom prst="rect">
            <a:avLst/>
          </a:prstGeom>
        </p:spPr>
      </p:pic>
      <p:cxnSp>
        <p:nvCxnSpPr>
          <p:cNvPr id="24" name="Straight Arrow Connector 23">
            <a:extLst>
              <a:ext uri="{FF2B5EF4-FFF2-40B4-BE49-F238E27FC236}">
                <a16:creationId xmlns:a16="http://schemas.microsoft.com/office/drawing/2014/main" id="{114C35E3-DECA-BEB4-FA66-FB6AF4E03D34}"/>
              </a:ext>
            </a:extLst>
          </p:cNvPr>
          <p:cNvCxnSpPr>
            <a:cxnSpLocks/>
            <a:stCxn id="15" idx="4"/>
          </p:cNvCxnSpPr>
          <p:nvPr/>
        </p:nvCxnSpPr>
        <p:spPr>
          <a:xfrm flipH="1">
            <a:off x="4685038" y="4399798"/>
            <a:ext cx="248634" cy="69111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F4B6030-31CC-42C8-A9E9-AF4E965EA70D}"/>
              </a:ext>
            </a:extLst>
          </p:cNvPr>
          <p:cNvCxnSpPr>
            <a:cxnSpLocks/>
          </p:cNvCxnSpPr>
          <p:nvPr/>
        </p:nvCxnSpPr>
        <p:spPr>
          <a:xfrm>
            <a:off x="3179724" y="1366289"/>
            <a:ext cx="366842" cy="422968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412DA27D-18A2-93C5-9813-F0036D246C6C}"/>
              </a:ext>
            </a:extLst>
          </p:cNvPr>
          <p:cNvCxnSpPr>
            <a:cxnSpLocks/>
            <a:stCxn id="11" idx="4"/>
          </p:cNvCxnSpPr>
          <p:nvPr/>
        </p:nvCxnSpPr>
        <p:spPr>
          <a:xfrm flipH="1">
            <a:off x="1363637" y="3862869"/>
            <a:ext cx="247304" cy="122804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6223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5" grpId="0" animBg="1"/>
      <p:bldP spid="16" grpId="0" animBg="1"/>
      <p:bldP spid="19"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B03103-09B2-4AE0-ABBD-68D775FAD7AC}"/>
              </a:ext>
            </a:extLst>
          </p:cNvPr>
          <p:cNvSpPr>
            <a:spLocks noGrp="1"/>
          </p:cNvSpPr>
          <p:nvPr>
            <p:ph type="sldNum" sz="quarter" idx="4"/>
          </p:nvPr>
        </p:nvSpPr>
        <p:spPr/>
        <p:txBody>
          <a:bodyPr/>
          <a:lstStyle/>
          <a:p>
            <a:fld id="{933A556B-7C63-244D-9B7C-B0EA8042B330}" type="slidenum">
              <a:rPr lang="en-US" smtClean="0"/>
              <a:pPr/>
              <a:t>5</a:t>
            </a:fld>
            <a:endParaRPr lang="en-US" sz="1000" dirty="0"/>
          </a:p>
        </p:txBody>
      </p:sp>
      <p:sp>
        <p:nvSpPr>
          <p:cNvPr id="2" name="Title 1">
            <a:extLst>
              <a:ext uri="{FF2B5EF4-FFF2-40B4-BE49-F238E27FC236}">
                <a16:creationId xmlns:a16="http://schemas.microsoft.com/office/drawing/2014/main" id="{D79B9914-0CE7-F91A-E4A7-3F17931640C4}"/>
              </a:ext>
            </a:extLst>
          </p:cNvPr>
          <p:cNvSpPr txBox="1">
            <a:spLocks/>
          </p:cNvSpPr>
          <p:nvPr/>
        </p:nvSpPr>
        <p:spPr>
          <a:xfrm>
            <a:off x="1200062" y="127409"/>
            <a:ext cx="3833134" cy="4682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sz="1800"/>
              <a:t>Terminal layout at the end flange</a:t>
            </a:r>
            <a:endParaRPr lang="en-US" sz="1800" dirty="0"/>
          </a:p>
        </p:txBody>
      </p:sp>
      <p:pic>
        <p:nvPicPr>
          <p:cNvPr id="3" name="Picture 2" descr="A close-up of a machine&#10;&#10;Description automatically generated">
            <a:extLst>
              <a:ext uri="{FF2B5EF4-FFF2-40B4-BE49-F238E27FC236}">
                <a16:creationId xmlns:a16="http://schemas.microsoft.com/office/drawing/2014/main" id="{1904D265-B427-82F1-FEE6-26F4A384354D}"/>
              </a:ext>
            </a:extLst>
          </p:cNvPr>
          <p:cNvPicPr>
            <a:picLocks noChangeAspect="1"/>
          </p:cNvPicPr>
          <p:nvPr/>
        </p:nvPicPr>
        <p:blipFill>
          <a:blip r:embed="rId2"/>
          <a:stretch>
            <a:fillRect/>
          </a:stretch>
        </p:blipFill>
        <p:spPr>
          <a:xfrm>
            <a:off x="503904" y="522487"/>
            <a:ext cx="4576103" cy="4558964"/>
          </a:xfrm>
          <a:prstGeom prst="rect">
            <a:avLst/>
          </a:prstGeom>
        </p:spPr>
      </p:pic>
      <p:cxnSp>
        <p:nvCxnSpPr>
          <p:cNvPr id="5" name="Straight Arrow Connector 4">
            <a:extLst>
              <a:ext uri="{FF2B5EF4-FFF2-40B4-BE49-F238E27FC236}">
                <a16:creationId xmlns:a16="http://schemas.microsoft.com/office/drawing/2014/main" id="{66DB38D5-E321-6A18-E84E-C130AD531C83}"/>
              </a:ext>
            </a:extLst>
          </p:cNvPr>
          <p:cNvCxnSpPr>
            <a:cxnSpLocks/>
            <a:stCxn id="6" idx="0"/>
          </p:cNvCxnSpPr>
          <p:nvPr/>
        </p:nvCxnSpPr>
        <p:spPr>
          <a:xfrm flipV="1">
            <a:off x="2600327" y="3958590"/>
            <a:ext cx="450274" cy="1292527"/>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07E0563C-965C-A7D6-EC32-F30E9F097AA7}"/>
              </a:ext>
            </a:extLst>
          </p:cNvPr>
          <p:cNvSpPr/>
          <p:nvPr/>
        </p:nvSpPr>
        <p:spPr>
          <a:xfrm>
            <a:off x="461810" y="5251117"/>
            <a:ext cx="4277033" cy="1307258"/>
          </a:xfrm>
          <a:prstGeom prst="ellipse">
            <a:avLst/>
          </a:prstGeom>
          <a:solidFill>
            <a:srgbClr val="FFAFA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Two conductors untouched by arc at flange. Both were cut at the bench</a:t>
            </a:r>
          </a:p>
        </p:txBody>
      </p:sp>
      <p:cxnSp>
        <p:nvCxnSpPr>
          <p:cNvPr id="7" name="Straight Arrow Connector 6">
            <a:extLst>
              <a:ext uri="{FF2B5EF4-FFF2-40B4-BE49-F238E27FC236}">
                <a16:creationId xmlns:a16="http://schemas.microsoft.com/office/drawing/2014/main" id="{B981282F-9D3F-1444-32E1-08A489C8823A}"/>
              </a:ext>
            </a:extLst>
          </p:cNvPr>
          <p:cNvCxnSpPr>
            <a:cxnSpLocks/>
            <a:stCxn id="6" idx="0"/>
          </p:cNvCxnSpPr>
          <p:nvPr/>
        </p:nvCxnSpPr>
        <p:spPr>
          <a:xfrm flipH="1" flipV="1">
            <a:off x="2503170" y="3867150"/>
            <a:ext cx="97157" cy="1383967"/>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980EBA05-E322-F6FD-16A4-B12C01D57058}"/>
              </a:ext>
            </a:extLst>
          </p:cNvPr>
          <p:cNvSpPr txBox="1">
            <a:spLocks/>
          </p:cNvSpPr>
          <p:nvPr/>
        </p:nvSpPr>
        <p:spPr>
          <a:xfrm>
            <a:off x="6185685" y="3031925"/>
            <a:ext cx="3833134" cy="46823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6000" b="1" i="0" kern="1200">
                <a:solidFill>
                  <a:schemeClr val="tx1"/>
                </a:solidFill>
                <a:latin typeface="+mn-lt"/>
                <a:ea typeface="+mj-ea"/>
                <a:cs typeface="Arial" panose="020B0604020202020204" pitchFamily="34" charset="0"/>
              </a:defRPr>
            </a:lvl1pPr>
          </a:lstStyle>
          <a:p>
            <a:r>
              <a:rPr lang="en-US" sz="1800" dirty="0"/>
              <a:t>Terminal connection schematic</a:t>
            </a:r>
          </a:p>
        </p:txBody>
      </p:sp>
      <p:sp>
        <p:nvSpPr>
          <p:cNvPr id="9" name="Title 1">
            <a:extLst>
              <a:ext uri="{FF2B5EF4-FFF2-40B4-BE49-F238E27FC236}">
                <a16:creationId xmlns:a16="http://schemas.microsoft.com/office/drawing/2014/main" id="{533F1DD2-ABC7-8C99-44DD-5DC3BA05819F}"/>
              </a:ext>
            </a:extLst>
          </p:cNvPr>
          <p:cNvSpPr txBox="1">
            <a:spLocks/>
          </p:cNvSpPr>
          <p:nvPr/>
        </p:nvSpPr>
        <p:spPr>
          <a:xfrm>
            <a:off x="10841816" y="3589612"/>
            <a:ext cx="1164714" cy="30711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i="0" kern="1200">
                <a:solidFill>
                  <a:schemeClr val="tx1"/>
                </a:solidFill>
                <a:latin typeface="+mn-lt"/>
                <a:ea typeface="+mj-ea"/>
                <a:cs typeface="Arial" panose="020B0604020202020204" pitchFamily="34" charset="0"/>
              </a:defRPr>
            </a:lvl1pPr>
          </a:lstStyle>
          <a:p>
            <a:r>
              <a:rPr lang="en-US" sz="1600" b="0" dirty="0"/>
              <a:t>Not used</a:t>
            </a:r>
          </a:p>
        </p:txBody>
      </p:sp>
      <p:sp>
        <p:nvSpPr>
          <p:cNvPr id="10" name="Title 1">
            <a:extLst>
              <a:ext uri="{FF2B5EF4-FFF2-40B4-BE49-F238E27FC236}">
                <a16:creationId xmlns:a16="http://schemas.microsoft.com/office/drawing/2014/main" id="{FE9F12AA-C41E-8F91-89B5-06DEEAEFD7A9}"/>
              </a:ext>
            </a:extLst>
          </p:cNvPr>
          <p:cNvSpPr txBox="1">
            <a:spLocks/>
          </p:cNvSpPr>
          <p:nvPr/>
        </p:nvSpPr>
        <p:spPr>
          <a:xfrm>
            <a:off x="10841816" y="4004688"/>
            <a:ext cx="1119046" cy="31057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i="0" kern="1200">
                <a:solidFill>
                  <a:schemeClr val="tx1"/>
                </a:solidFill>
                <a:latin typeface="+mn-lt"/>
                <a:ea typeface="+mj-ea"/>
                <a:cs typeface="Arial" panose="020B0604020202020204" pitchFamily="34" charset="0"/>
              </a:defRPr>
            </a:lvl1pPr>
          </a:lstStyle>
          <a:p>
            <a:r>
              <a:rPr lang="en-US" sz="1600" b="0" dirty="0"/>
              <a:t>144 Amps</a:t>
            </a:r>
          </a:p>
        </p:txBody>
      </p:sp>
      <p:sp>
        <p:nvSpPr>
          <p:cNvPr id="11" name="Title 1">
            <a:extLst>
              <a:ext uri="{FF2B5EF4-FFF2-40B4-BE49-F238E27FC236}">
                <a16:creationId xmlns:a16="http://schemas.microsoft.com/office/drawing/2014/main" id="{9ED6A16F-9957-D6DB-7845-5A7F912CEDD6}"/>
              </a:ext>
            </a:extLst>
          </p:cNvPr>
          <p:cNvSpPr txBox="1">
            <a:spLocks/>
          </p:cNvSpPr>
          <p:nvPr/>
        </p:nvSpPr>
        <p:spPr>
          <a:xfrm>
            <a:off x="10841816" y="4662559"/>
            <a:ext cx="1164714" cy="31057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i="0" kern="1200">
                <a:solidFill>
                  <a:schemeClr val="tx1"/>
                </a:solidFill>
                <a:latin typeface="+mn-lt"/>
                <a:ea typeface="+mj-ea"/>
                <a:cs typeface="Arial" panose="020B0604020202020204" pitchFamily="34" charset="0"/>
              </a:defRPr>
            </a:lvl1pPr>
          </a:lstStyle>
          <a:p>
            <a:r>
              <a:rPr lang="en-US" sz="1600" b="0" dirty="0"/>
              <a:t>85.8 Amps</a:t>
            </a:r>
          </a:p>
        </p:txBody>
      </p:sp>
      <p:sp>
        <p:nvSpPr>
          <p:cNvPr id="12" name="Title 1">
            <a:extLst>
              <a:ext uri="{FF2B5EF4-FFF2-40B4-BE49-F238E27FC236}">
                <a16:creationId xmlns:a16="http://schemas.microsoft.com/office/drawing/2014/main" id="{A26A5B8C-F5EA-1624-6130-3F4DF6443F24}"/>
              </a:ext>
            </a:extLst>
          </p:cNvPr>
          <p:cNvSpPr txBox="1">
            <a:spLocks/>
          </p:cNvSpPr>
          <p:nvPr/>
        </p:nvSpPr>
        <p:spPr>
          <a:xfrm>
            <a:off x="10841816" y="5079242"/>
            <a:ext cx="1164714" cy="31057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i="0" kern="1200">
                <a:solidFill>
                  <a:schemeClr val="tx1"/>
                </a:solidFill>
                <a:latin typeface="+mn-lt"/>
                <a:ea typeface="+mj-ea"/>
                <a:cs typeface="Arial" panose="020B0604020202020204" pitchFamily="34" charset="0"/>
              </a:defRPr>
            </a:lvl1pPr>
          </a:lstStyle>
          <a:p>
            <a:r>
              <a:rPr lang="en-US" sz="1600" b="0" dirty="0"/>
              <a:t>97.4 Amps</a:t>
            </a:r>
          </a:p>
        </p:txBody>
      </p:sp>
      <p:sp>
        <p:nvSpPr>
          <p:cNvPr id="13" name="Title 1">
            <a:extLst>
              <a:ext uri="{FF2B5EF4-FFF2-40B4-BE49-F238E27FC236}">
                <a16:creationId xmlns:a16="http://schemas.microsoft.com/office/drawing/2014/main" id="{2DE62B2F-2AF4-F6A6-C26C-E5D08FC8FC0E}"/>
              </a:ext>
            </a:extLst>
          </p:cNvPr>
          <p:cNvSpPr txBox="1">
            <a:spLocks/>
          </p:cNvSpPr>
          <p:nvPr/>
        </p:nvSpPr>
        <p:spPr>
          <a:xfrm>
            <a:off x="10841816" y="5469129"/>
            <a:ext cx="1164714" cy="31057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i="0" kern="1200">
                <a:solidFill>
                  <a:schemeClr val="tx1"/>
                </a:solidFill>
                <a:latin typeface="+mn-lt"/>
                <a:ea typeface="+mj-ea"/>
                <a:cs typeface="Arial" panose="020B0604020202020204" pitchFamily="34" charset="0"/>
              </a:defRPr>
            </a:lvl1pPr>
          </a:lstStyle>
          <a:p>
            <a:r>
              <a:rPr lang="en-US" sz="1600" b="0" dirty="0"/>
              <a:t>117 Amps</a:t>
            </a:r>
          </a:p>
        </p:txBody>
      </p:sp>
      <p:sp>
        <p:nvSpPr>
          <p:cNvPr id="14" name="Title 1">
            <a:extLst>
              <a:ext uri="{FF2B5EF4-FFF2-40B4-BE49-F238E27FC236}">
                <a16:creationId xmlns:a16="http://schemas.microsoft.com/office/drawing/2014/main" id="{B6D22451-C964-3E0E-F579-289CFF43294F}"/>
              </a:ext>
            </a:extLst>
          </p:cNvPr>
          <p:cNvSpPr txBox="1">
            <a:spLocks/>
          </p:cNvSpPr>
          <p:nvPr/>
        </p:nvSpPr>
        <p:spPr>
          <a:xfrm>
            <a:off x="10841816" y="5856102"/>
            <a:ext cx="1141881" cy="31057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i="0" kern="1200">
                <a:solidFill>
                  <a:schemeClr val="tx1"/>
                </a:solidFill>
                <a:latin typeface="+mn-lt"/>
                <a:ea typeface="+mj-ea"/>
                <a:cs typeface="Arial" panose="020B0604020202020204" pitchFamily="34" charset="0"/>
              </a:defRPr>
            </a:lvl1pPr>
          </a:lstStyle>
          <a:p>
            <a:r>
              <a:rPr lang="en-US" sz="1600" b="0" dirty="0"/>
              <a:t>158 Amps</a:t>
            </a:r>
          </a:p>
        </p:txBody>
      </p:sp>
      <p:pic>
        <p:nvPicPr>
          <p:cNvPr id="15" name="Picture 14">
            <a:extLst>
              <a:ext uri="{FF2B5EF4-FFF2-40B4-BE49-F238E27FC236}">
                <a16:creationId xmlns:a16="http://schemas.microsoft.com/office/drawing/2014/main" id="{C3E8E691-D63D-1AF2-CB94-D1C2D7F5F787}"/>
              </a:ext>
            </a:extLst>
          </p:cNvPr>
          <p:cNvPicPr>
            <a:picLocks noChangeAspect="1"/>
          </p:cNvPicPr>
          <p:nvPr/>
        </p:nvPicPr>
        <p:blipFill>
          <a:blip r:embed="rId3"/>
          <a:stretch>
            <a:fillRect/>
          </a:stretch>
        </p:blipFill>
        <p:spPr>
          <a:xfrm>
            <a:off x="5291961" y="3331327"/>
            <a:ext cx="5620582" cy="3115164"/>
          </a:xfrm>
          <a:prstGeom prst="rect">
            <a:avLst/>
          </a:prstGeom>
        </p:spPr>
      </p:pic>
      <p:sp>
        <p:nvSpPr>
          <p:cNvPr id="16" name="Oval 15">
            <a:extLst>
              <a:ext uri="{FF2B5EF4-FFF2-40B4-BE49-F238E27FC236}">
                <a16:creationId xmlns:a16="http://schemas.microsoft.com/office/drawing/2014/main" id="{38031458-2BEF-C536-4FBC-4C2FAE37A21E}"/>
              </a:ext>
            </a:extLst>
          </p:cNvPr>
          <p:cNvSpPr/>
          <p:nvPr/>
        </p:nvSpPr>
        <p:spPr>
          <a:xfrm>
            <a:off x="6209960" y="2309265"/>
            <a:ext cx="3056709" cy="653629"/>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Dipole 5500 amp buss connection</a:t>
            </a:r>
          </a:p>
        </p:txBody>
      </p:sp>
      <p:sp>
        <p:nvSpPr>
          <p:cNvPr id="17" name="Oval 16">
            <a:extLst>
              <a:ext uri="{FF2B5EF4-FFF2-40B4-BE49-F238E27FC236}">
                <a16:creationId xmlns:a16="http://schemas.microsoft.com/office/drawing/2014/main" id="{1818784B-32BA-43B9-F96A-1A7BDFC60735}"/>
              </a:ext>
            </a:extLst>
          </p:cNvPr>
          <p:cNvSpPr/>
          <p:nvPr/>
        </p:nvSpPr>
        <p:spPr>
          <a:xfrm>
            <a:off x="6185685" y="663905"/>
            <a:ext cx="3056709" cy="65362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Quad 5500 amp buss connections</a:t>
            </a:r>
          </a:p>
        </p:txBody>
      </p:sp>
      <p:cxnSp>
        <p:nvCxnSpPr>
          <p:cNvPr id="18" name="Straight Arrow Connector 17">
            <a:extLst>
              <a:ext uri="{FF2B5EF4-FFF2-40B4-BE49-F238E27FC236}">
                <a16:creationId xmlns:a16="http://schemas.microsoft.com/office/drawing/2014/main" id="{CF58C86C-02AF-A29F-0670-9EED4EF2574F}"/>
              </a:ext>
            </a:extLst>
          </p:cNvPr>
          <p:cNvCxnSpPr>
            <a:cxnSpLocks/>
          </p:cNvCxnSpPr>
          <p:nvPr/>
        </p:nvCxnSpPr>
        <p:spPr>
          <a:xfrm flipH="1">
            <a:off x="4311965" y="981169"/>
            <a:ext cx="1913232" cy="103161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3FC2C89-AD0E-1172-F338-C08874DC5120}"/>
              </a:ext>
            </a:extLst>
          </p:cNvPr>
          <p:cNvCxnSpPr>
            <a:cxnSpLocks/>
          </p:cNvCxnSpPr>
          <p:nvPr/>
        </p:nvCxnSpPr>
        <p:spPr>
          <a:xfrm flipH="1">
            <a:off x="2847703" y="1815915"/>
            <a:ext cx="2956299" cy="979299"/>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FE53A60E-068B-553D-2DF7-8C794882C08C}"/>
              </a:ext>
            </a:extLst>
          </p:cNvPr>
          <p:cNvSpPr/>
          <p:nvPr/>
        </p:nvSpPr>
        <p:spPr>
          <a:xfrm>
            <a:off x="5804002" y="1488075"/>
            <a:ext cx="3961978" cy="653629"/>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Quad 5500 amp return buss connections</a:t>
            </a:r>
          </a:p>
        </p:txBody>
      </p:sp>
      <p:cxnSp>
        <p:nvCxnSpPr>
          <p:cNvPr id="21" name="Straight Arrow Connector 20">
            <a:extLst>
              <a:ext uri="{FF2B5EF4-FFF2-40B4-BE49-F238E27FC236}">
                <a16:creationId xmlns:a16="http://schemas.microsoft.com/office/drawing/2014/main" id="{7852A905-4063-558A-E00A-05407F937688}"/>
              </a:ext>
            </a:extLst>
          </p:cNvPr>
          <p:cNvCxnSpPr>
            <a:cxnSpLocks/>
            <a:stCxn id="20" idx="2"/>
          </p:cNvCxnSpPr>
          <p:nvPr/>
        </p:nvCxnSpPr>
        <p:spPr>
          <a:xfrm flipH="1">
            <a:off x="4234471" y="1814890"/>
            <a:ext cx="1569531" cy="735576"/>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26AA196-4F20-66CF-7120-8A03DF78E688}"/>
              </a:ext>
            </a:extLst>
          </p:cNvPr>
          <p:cNvCxnSpPr>
            <a:cxnSpLocks/>
            <a:endCxn id="26" idx="0"/>
          </p:cNvCxnSpPr>
          <p:nvPr/>
        </p:nvCxnSpPr>
        <p:spPr>
          <a:xfrm flipH="1">
            <a:off x="4305416" y="2636079"/>
            <a:ext cx="1904544" cy="450547"/>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09B7F062-1BC4-229E-3881-E197B1CC867D}"/>
              </a:ext>
            </a:extLst>
          </p:cNvPr>
          <p:cNvSpPr/>
          <p:nvPr/>
        </p:nvSpPr>
        <p:spPr>
          <a:xfrm>
            <a:off x="1499445" y="1490288"/>
            <a:ext cx="2812520" cy="110268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24" name="Oval 23">
            <a:extLst>
              <a:ext uri="{FF2B5EF4-FFF2-40B4-BE49-F238E27FC236}">
                <a16:creationId xmlns:a16="http://schemas.microsoft.com/office/drawing/2014/main" id="{ECCED835-153E-D086-F21F-985DFF94D49D}"/>
              </a:ext>
            </a:extLst>
          </p:cNvPr>
          <p:cNvSpPr/>
          <p:nvPr/>
        </p:nvSpPr>
        <p:spPr>
          <a:xfrm rot="1637945">
            <a:off x="1447233" y="2764494"/>
            <a:ext cx="2466015" cy="1163688"/>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25" name="Oval 24">
            <a:extLst>
              <a:ext uri="{FF2B5EF4-FFF2-40B4-BE49-F238E27FC236}">
                <a16:creationId xmlns:a16="http://schemas.microsoft.com/office/drawing/2014/main" id="{50ADB03C-C7EA-2A4E-9775-3DDEB8D99246}"/>
              </a:ext>
            </a:extLst>
          </p:cNvPr>
          <p:cNvSpPr/>
          <p:nvPr/>
        </p:nvSpPr>
        <p:spPr>
          <a:xfrm rot="3913809">
            <a:off x="3487618" y="2206115"/>
            <a:ext cx="474291" cy="1266092"/>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26" name="Oval 25">
            <a:extLst>
              <a:ext uri="{FF2B5EF4-FFF2-40B4-BE49-F238E27FC236}">
                <a16:creationId xmlns:a16="http://schemas.microsoft.com/office/drawing/2014/main" id="{67335114-59DF-F2B5-9331-30406BA9DD5D}"/>
              </a:ext>
            </a:extLst>
          </p:cNvPr>
          <p:cNvSpPr/>
          <p:nvPr/>
        </p:nvSpPr>
        <p:spPr>
          <a:xfrm rot="3913809">
            <a:off x="3878063" y="2964913"/>
            <a:ext cx="474291" cy="418959"/>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27" name="Oval 26">
            <a:extLst>
              <a:ext uri="{FF2B5EF4-FFF2-40B4-BE49-F238E27FC236}">
                <a16:creationId xmlns:a16="http://schemas.microsoft.com/office/drawing/2014/main" id="{BBA00288-BEA9-929D-20C9-816E035807D1}"/>
              </a:ext>
            </a:extLst>
          </p:cNvPr>
          <p:cNvSpPr/>
          <p:nvPr/>
        </p:nvSpPr>
        <p:spPr>
          <a:xfrm>
            <a:off x="9344297" y="127409"/>
            <a:ext cx="2523309" cy="3054004"/>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Note pin pairs 9/7 and 12/6 have half the full quad string voltage between them during ramp up and down</a:t>
            </a:r>
          </a:p>
        </p:txBody>
      </p:sp>
    </p:spTree>
    <p:extLst>
      <p:ext uri="{BB962C8B-B14F-4D97-AF65-F5344CB8AC3E}">
        <p14:creationId xmlns:p14="http://schemas.microsoft.com/office/powerpoint/2010/main" val="366717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0" grpId="0" animBg="1"/>
      <p:bldP spid="23" grpId="0" animBg="1"/>
      <p:bldP spid="24" grpId="0" animBg="1"/>
      <p:bldP spid="25" grpId="0" animBg="1"/>
      <p:bldP spid="26"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B03103-09B2-4AE0-ABBD-68D775FAD7AC}"/>
              </a:ext>
            </a:extLst>
          </p:cNvPr>
          <p:cNvSpPr>
            <a:spLocks noGrp="1"/>
          </p:cNvSpPr>
          <p:nvPr>
            <p:ph type="sldNum" sz="quarter" idx="4"/>
          </p:nvPr>
        </p:nvSpPr>
        <p:spPr/>
        <p:txBody>
          <a:bodyPr/>
          <a:lstStyle/>
          <a:p>
            <a:fld id="{933A556B-7C63-244D-9B7C-B0EA8042B330}" type="slidenum">
              <a:rPr lang="en-US" smtClean="0"/>
              <a:pPr/>
              <a:t>6</a:t>
            </a:fld>
            <a:endParaRPr lang="en-US" sz="1000" dirty="0"/>
          </a:p>
        </p:txBody>
      </p:sp>
      <p:pic>
        <p:nvPicPr>
          <p:cNvPr id="2" name="Picture 1" descr="A close-up of a pipe&#10;&#10;Description automatically generated">
            <a:extLst>
              <a:ext uri="{FF2B5EF4-FFF2-40B4-BE49-F238E27FC236}">
                <a16:creationId xmlns:a16="http://schemas.microsoft.com/office/drawing/2014/main" id="{3ECED905-EC7A-DDD8-2B56-16A8932D2A81}"/>
              </a:ext>
            </a:extLst>
          </p:cNvPr>
          <p:cNvPicPr>
            <a:picLocks noChangeAspect="1"/>
          </p:cNvPicPr>
          <p:nvPr/>
        </p:nvPicPr>
        <p:blipFill>
          <a:blip r:embed="rId2"/>
          <a:stretch>
            <a:fillRect/>
          </a:stretch>
        </p:blipFill>
        <p:spPr>
          <a:xfrm>
            <a:off x="2568745" y="534243"/>
            <a:ext cx="6488991" cy="3780720"/>
          </a:xfrm>
          <a:prstGeom prst="rect">
            <a:avLst/>
          </a:prstGeom>
        </p:spPr>
      </p:pic>
      <p:sp>
        <p:nvSpPr>
          <p:cNvPr id="3" name="Title 1">
            <a:extLst>
              <a:ext uri="{FF2B5EF4-FFF2-40B4-BE49-F238E27FC236}">
                <a16:creationId xmlns:a16="http://schemas.microsoft.com/office/drawing/2014/main" id="{3AA2FDC5-19DC-9EDB-0AE4-4700645B7ADB}"/>
              </a:ext>
            </a:extLst>
          </p:cNvPr>
          <p:cNvSpPr txBox="1">
            <a:spLocks/>
          </p:cNvSpPr>
          <p:nvPr/>
        </p:nvSpPr>
        <p:spPr>
          <a:xfrm>
            <a:off x="3179724" y="129041"/>
            <a:ext cx="5688867" cy="468233"/>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sz="1800" dirty="0"/>
              <a:t>Burn pattern in the heat-shrink Teflon (FEP) points to one conductor</a:t>
            </a:r>
          </a:p>
        </p:txBody>
      </p:sp>
      <p:sp>
        <p:nvSpPr>
          <p:cNvPr id="5" name="Title 1">
            <a:extLst>
              <a:ext uri="{FF2B5EF4-FFF2-40B4-BE49-F238E27FC236}">
                <a16:creationId xmlns:a16="http://schemas.microsoft.com/office/drawing/2014/main" id="{72D1E370-F611-2036-1FD7-AB49E174CF08}"/>
              </a:ext>
            </a:extLst>
          </p:cNvPr>
          <p:cNvSpPr txBox="1">
            <a:spLocks/>
          </p:cNvSpPr>
          <p:nvPr/>
        </p:nvSpPr>
        <p:spPr>
          <a:xfrm>
            <a:off x="1047751" y="4342243"/>
            <a:ext cx="9842654" cy="1899286"/>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6000" b="1" i="0" kern="1200">
                <a:solidFill>
                  <a:schemeClr val="tx1"/>
                </a:solidFill>
                <a:latin typeface="+mn-lt"/>
                <a:ea typeface="+mj-ea"/>
                <a:cs typeface="Arial" panose="020B0604020202020204" pitchFamily="34" charset="0"/>
              </a:defRPr>
            </a:lvl1pPr>
          </a:lstStyle>
          <a:p>
            <a:r>
              <a:rPr lang="en-US" sz="1800" dirty="0"/>
              <a:t>The B4D6 conductor connects directly to the dipole 5500 amp buss at magnet D6. It remained energized the longest of all the conductors in the feedthrough.</a:t>
            </a:r>
          </a:p>
          <a:p>
            <a:r>
              <a:rPr lang="en-US" sz="1800" dirty="0"/>
              <a:t>When the arc initialized, it instantly connected the dipole buss directly to the quad buss. At .45 seconds, the hard quad connection broke to intermittent.   The dipole remained hard to ground until 1.35 seconds in, then went intermittent. During this fault, very high currents were travelling through the B4D6 wire. These currents exceeded the solder joint design capability in the splice bundles at the ends of the DX cryostat.</a:t>
            </a:r>
          </a:p>
        </p:txBody>
      </p:sp>
    </p:spTree>
    <p:extLst>
      <p:ext uri="{BB962C8B-B14F-4D97-AF65-F5344CB8AC3E}">
        <p14:creationId xmlns:p14="http://schemas.microsoft.com/office/powerpoint/2010/main" val="28529405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B03103-09B2-4AE0-ABBD-68D775FAD7AC}"/>
              </a:ext>
            </a:extLst>
          </p:cNvPr>
          <p:cNvSpPr>
            <a:spLocks noGrp="1"/>
          </p:cNvSpPr>
          <p:nvPr>
            <p:ph type="sldNum" sz="quarter" idx="4"/>
          </p:nvPr>
        </p:nvSpPr>
        <p:spPr/>
        <p:txBody>
          <a:bodyPr/>
          <a:lstStyle/>
          <a:p>
            <a:fld id="{933A556B-7C63-244D-9B7C-B0EA8042B330}" type="slidenum">
              <a:rPr lang="en-US" smtClean="0"/>
              <a:pPr/>
              <a:t>7</a:t>
            </a:fld>
            <a:endParaRPr lang="en-US" sz="1000" dirty="0"/>
          </a:p>
        </p:txBody>
      </p:sp>
      <p:sp>
        <p:nvSpPr>
          <p:cNvPr id="2" name="Title 1">
            <a:extLst>
              <a:ext uri="{FF2B5EF4-FFF2-40B4-BE49-F238E27FC236}">
                <a16:creationId xmlns:a16="http://schemas.microsoft.com/office/drawing/2014/main" id="{E2CE6ABC-91E5-E04B-3692-98B308C8A2D6}"/>
              </a:ext>
            </a:extLst>
          </p:cNvPr>
          <p:cNvSpPr txBox="1">
            <a:spLocks/>
          </p:cNvSpPr>
          <p:nvPr/>
        </p:nvSpPr>
        <p:spPr>
          <a:xfrm>
            <a:off x="670561" y="129041"/>
            <a:ext cx="11067336" cy="46823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sz="1800" dirty="0"/>
              <a:t>Wires that were burned in the splice joint in the tunnel:  B4D6 (blue) and trim supers for Quad shunts</a:t>
            </a:r>
          </a:p>
        </p:txBody>
      </p:sp>
      <p:sp>
        <p:nvSpPr>
          <p:cNvPr id="3" name="Title 1">
            <a:extLst>
              <a:ext uri="{FF2B5EF4-FFF2-40B4-BE49-F238E27FC236}">
                <a16:creationId xmlns:a16="http://schemas.microsoft.com/office/drawing/2014/main" id="{555B4F4A-4893-6B6D-4B16-2B1BD2853B4F}"/>
              </a:ext>
            </a:extLst>
          </p:cNvPr>
          <p:cNvSpPr txBox="1">
            <a:spLocks/>
          </p:cNvSpPr>
          <p:nvPr/>
        </p:nvSpPr>
        <p:spPr>
          <a:xfrm>
            <a:off x="1517193" y="5236718"/>
            <a:ext cx="9842654" cy="1128069"/>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6000" b="1" i="0" kern="1200">
                <a:solidFill>
                  <a:schemeClr val="tx1"/>
                </a:solidFill>
                <a:latin typeface="+mn-lt"/>
                <a:ea typeface="+mj-ea"/>
                <a:cs typeface="Arial" panose="020B0604020202020204" pitchFamily="34" charset="0"/>
              </a:defRPr>
            </a:lvl1pPr>
          </a:lstStyle>
          <a:p>
            <a:r>
              <a:rPr lang="en-US" sz="1800" dirty="0"/>
              <a:t>The splice package had to support the &gt;500 amp ground currents on quad and dipole through these wires and splices. As a result, the splice dissipation forced the conductors to go normal and burn. The 5500 amp cables were not burned in this manner, they had sufficient mass to carry them through the event.</a:t>
            </a:r>
          </a:p>
          <a:p>
            <a:endParaRPr lang="en-US" sz="1800" dirty="0"/>
          </a:p>
        </p:txBody>
      </p:sp>
      <p:pic>
        <p:nvPicPr>
          <p:cNvPr id="5" name="Picture 4" descr="A close-up of a broken wire&#10;&#10;Description automatically generated">
            <a:extLst>
              <a:ext uri="{FF2B5EF4-FFF2-40B4-BE49-F238E27FC236}">
                <a16:creationId xmlns:a16="http://schemas.microsoft.com/office/drawing/2014/main" id="{03E19893-C557-7A78-D443-109974634FA2}"/>
              </a:ext>
            </a:extLst>
          </p:cNvPr>
          <p:cNvPicPr>
            <a:picLocks noChangeAspect="1"/>
          </p:cNvPicPr>
          <p:nvPr/>
        </p:nvPicPr>
        <p:blipFill rotWithShape="1">
          <a:blip r:embed="rId2"/>
          <a:srcRect r="12167" b="22381"/>
          <a:stretch/>
        </p:blipFill>
        <p:spPr>
          <a:xfrm>
            <a:off x="539474" y="735929"/>
            <a:ext cx="6763120" cy="4482469"/>
          </a:xfrm>
          <a:prstGeom prst="rect">
            <a:avLst/>
          </a:prstGeom>
        </p:spPr>
      </p:pic>
      <p:sp>
        <p:nvSpPr>
          <p:cNvPr id="6" name="Oval 5">
            <a:extLst>
              <a:ext uri="{FF2B5EF4-FFF2-40B4-BE49-F238E27FC236}">
                <a16:creationId xmlns:a16="http://schemas.microsoft.com/office/drawing/2014/main" id="{D2CED03E-A8B0-E5A8-287A-F5D5CFD69313}"/>
              </a:ext>
            </a:extLst>
          </p:cNvPr>
          <p:cNvSpPr/>
          <p:nvPr/>
        </p:nvSpPr>
        <p:spPr>
          <a:xfrm>
            <a:off x="2678806" y="740338"/>
            <a:ext cx="2213233" cy="991739"/>
          </a:xfrm>
          <a:prstGeom prst="ellipse">
            <a:avLst/>
          </a:prstGeom>
          <a:solidFill>
            <a:srgbClr val="FFAFA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Quad shunt conductors</a:t>
            </a:r>
          </a:p>
        </p:txBody>
      </p:sp>
      <p:cxnSp>
        <p:nvCxnSpPr>
          <p:cNvPr id="7" name="Straight Arrow Connector 6">
            <a:extLst>
              <a:ext uri="{FF2B5EF4-FFF2-40B4-BE49-F238E27FC236}">
                <a16:creationId xmlns:a16="http://schemas.microsoft.com/office/drawing/2014/main" id="{CF05D17E-E9B4-53F6-340E-69E632E47141}"/>
              </a:ext>
            </a:extLst>
          </p:cNvPr>
          <p:cNvCxnSpPr>
            <a:cxnSpLocks/>
            <a:stCxn id="6" idx="2"/>
          </p:cNvCxnSpPr>
          <p:nvPr/>
        </p:nvCxnSpPr>
        <p:spPr>
          <a:xfrm flipH="1">
            <a:off x="1913708" y="1236208"/>
            <a:ext cx="765098" cy="41221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E41E1212-9D54-0CD1-433B-E8E706F9213B}"/>
              </a:ext>
            </a:extLst>
          </p:cNvPr>
          <p:cNvSpPr/>
          <p:nvPr/>
        </p:nvSpPr>
        <p:spPr>
          <a:xfrm>
            <a:off x="1315915" y="4143003"/>
            <a:ext cx="2213233" cy="991739"/>
          </a:xfrm>
          <a:prstGeom prst="ellipse">
            <a:avLst/>
          </a:prstGeom>
          <a:solidFill>
            <a:srgbClr val="FFAFA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B4D6 conductor</a:t>
            </a:r>
          </a:p>
        </p:txBody>
      </p:sp>
      <p:cxnSp>
        <p:nvCxnSpPr>
          <p:cNvPr id="9" name="Straight Arrow Connector 8">
            <a:extLst>
              <a:ext uri="{FF2B5EF4-FFF2-40B4-BE49-F238E27FC236}">
                <a16:creationId xmlns:a16="http://schemas.microsoft.com/office/drawing/2014/main" id="{7E6BC593-20BD-F443-CE30-E2C37EEF51FF}"/>
              </a:ext>
            </a:extLst>
          </p:cNvPr>
          <p:cNvCxnSpPr>
            <a:cxnSpLocks/>
            <a:stCxn id="8" idx="0"/>
          </p:cNvCxnSpPr>
          <p:nvPr/>
        </p:nvCxnSpPr>
        <p:spPr>
          <a:xfrm flipV="1">
            <a:off x="2422532" y="3505712"/>
            <a:ext cx="144319" cy="63729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descr="A close-up of a broken wire&#10;&#10;Description automatically generated">
            <a:extLst>
              <a:ext uri="{FF2B5EF4-FFF2-40B4-BE49-F238E27FC236}">
                <a16:creationId xmlns:a16="http://schemas.microsoft.com/office/drawing/2014/main" id="{3193D778-BAED-FD78-6DA6-1CEC33DEF452}"/>
              </a:ext>
            </a:extLst>
          </p:cNvPr>
          <p:cNvPicPr>
            <a:picLocks noChangeAspect="1"/>
          </p:cNvPicPr>
          <p:nvPr/>
        </p:nvPicPr>
        <p:blipFill rotWithShape="1">
          <a:blip r:embed="rId3"/>
          <a:srcRect l="17976" t="30000" r="33952" b="35238"/>
          <a:stretch/>
        </p:blipFill>
        <p:spPr>
          <a:xfrm>
            <a:off x="7373982" y="1580606"/>
            <a:ext cx="4395651" cy="2383971"/>
          </a:xfrm>
          <a:prstGeom prst="rect">
            <a:avLst/>
          </a:prstGeom>
        </p:spPr>
      </p:pic>
      <p:sp>
        <p:nvSpPr>
          <p:cNvPr id="11" name="TextBox 10">
            <a:extLst>
              <a:ext uri="{FF2B5EF4-FFF2-40B4-BE49-F238E27FC236}">
                <a16:creationId xmlns:a16="http://schemas.microsoft.com/office/drawing/2014/main" id="{B57613C3-4E2F-6B94-428D-A3F81EB15390}"/>
              </a:ext>
            </a:extLst>
          </p:cNvPr>
          <p:cNvSpPr txBox="1"/>
          <p:nvPr/>
        </p:nvSpPr>
        <p:spPr>
          <a:xfrm>
            <a:off x="7747194" y="3978993"/>
            <a:ext cx="3990703" cy="369332"/>
          </a:xfrm>
          <a:prstGeom prst="rect">
            <a:avLst/>
          </a:prstGeom>
          <a:noFill/>
        </p:spPr>
        <p:txBody>
          <a:bodyPr wrap="square" rtlCol="0">
            <a:spAutoFit/>
          </a:bodyPr>
          <a:lstStyle/>
          <a:p>
            <a:r>
              <a:rPr lang="en-US" dirty="0"/>
              <a:t>B4D6 to DX trim supers splice joint</a:t>
            </a:r>
          </a:p>
        </p:txBody>
      </p:sp>
      <p:sp>
        <p:nvSpPr>
          <p:cNvPr id="12" name="Oval 11">
            <a:extLst>
              <a:ext uri="{FF2B5EF4-FFF2-40B4-BE49-F238E27FC236}">
                <a16:creationId xmlns:a16="http://schemas.microsoft.com/office/drawing/2014/main" id="{2B08301D-E3DC-6980-0008-0DCBE1AF9922}"/>
              </a:ext>
            </a:extLst>
          </p:cNvPr>
          <p:cNvSpPr/>
          <p:nvPr/>
        </p:nvSpPr>
        <p:spPr>
          <a:xfrm>
            <a:off x="9374149" y="545969"/>
            <a:ext cx="2213233" cy="1838002"/>
          </a:xfrm>
          <a:prstGeom prst="ellipse">
            <a:avLst/>
          </a:prstGeom>
          <a:solidFill>
            <a:srgbClr val="FFAFA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Note the mechanical attachment prior to soldering</a:t>
            </a:r>
          </a:p>
        </p:txBody>
      </p:sp>
    </p:spTree>
    <p:extLst>
      <p:ext uri="{BB962C8B-B14F-4D97-AF65-F5344CB8AC3E}">
        <p14:creationId xmlns:p14="http://schemas.microsoft.com/office/powerpoint/2010/main" val="3706719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8"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B03103-09B2-4AE0-ABBD-68D775FAD7AC}"/>
              </a:ext>
            </a:extLst>
          </p:cNvPr>
          <p:cNvSpPr>
            <a:spLocks noGrp="1"/>
          </p:cNvSpPr>
          <p:nvPr>
            <p:ph type="sldNum" sz="quarter" idx="4"/>
          </p:nvPr>
        </p:nvSpPr>
        <p:spPr/>
        <p:txBody>
          <a:bodyPr/>
          <a:lstStyle/>
          <a:p>
            <a:fld id="{933A556B-7C63-244D-9B7C-B0EA8042B330}" type="slidenum">
              <a:rPr lang="en-US" smtClean="0"/>
              <a:pPr/>
              <a:t>8</a:t>
            </a:fld>
            <a:endParaRPr lang="en-US" sz="1000" dirty="0"/>
          </a:p>
        </p:txBody>
      </p:sp>
      <p:sp>
        <p:nvSpPr>
          <p:cNvPr id="2" name="Title 1">
            <a:extLst>
              <a:ext uri="{FF2B5EF4-FFF2-40B4-BE49-F238E27FC236}">
                <a16:creationId xmlns:a16="http://schemas.microsoft.com/office/drawing/2014/main" id="{88F544BC-3BB2-DB37-6A7C-8D64BA6DDC8D}"/>
              </a:ext>
            </a:extLst>
          </p:cNvPr>
          <p:cNvSpPr txBox="1">
            <a:spLocks/>
          </p:cNvSpPr>
          <p:nvPr/>
        </p:nvSpPr>
        <p:spPr>
          <a:xfrm>
            <a:off x="156661" y="190110"/>
            <a:ext cx="8099065" cy="289213"/>
          </a:xfrm>
          <a:prstGeom prst="rect">
            <a:avLst/>
          </a:prstGeom>
        </p:spPr>
        <p:txBody>
          <a:bodyPr vert="horz" lIns="91440" tIns="45720" rIns="91440" bIns="45720" rtlCol="0" anchor="t" anchorCtr="0">
            <a:normAutofit fontScale="62500" lnSpcReduction="20000"/>
          </a:bodyPr>
          <a:lstStyle>
            <a:lvl1pPr algn="l" defTabSz="914400" rtl="0" eaLnBrk="1" latinLnBrk="0" hangingPunct="1">
              <a:lnSpc>
                <a:spcPct val="90000"/>
              </a:lnSpc>
              <a:spcBef>
                <a:spcPct val="0"/>
              </a:spcBef>
              <a:buNone/>
              <a:defRPr sz="6000" b="1" i="0" kern="1200">
                <a:solidFill>
                  <a:schemeClr val="tx1"/>
                </a:solidFill>
                <a:latin typeface="+mn-lt"/>
                <a:ea typeface="+mj-ea"/>
                <a:cs typeface="Arial" panose="020B0604020202020204" pitchFamily="34" charset="0"/>
              </a:defRPr>
            </a:lvl1pPr>
          </a:lstStyle>
          <a:p>
            <a:r>
              <a:rPr lang="en-US" altLang="en-US" sz="2400" dirty="0"/>
              <a:t>Wire EDM slitting of the feedthrough ceramic lead to 90 mil square copper solder joints</a:t>
            </a:r>
          </a:p>
        </p:txBody>
      </p:sp>
      <p:pic>
        <p:nvPicPr>
          <p:cNvPr id="3" name="Picture 2" descr="A close up of a gold object&#10;&#10;Description automatically generated">
            <a:extLst>
              <a:ext uri="{FF2B5EF4-FFF2-40B4-BE49-F238E27FC236}">
                <a16:creationId xmlns:a16="http://schemas.microsoft.com/office/drawing/2014/main" id="{BFE63E58-6459-01F9-7487-A0CC597BF23A}"/>
              </a:ext>
            </a:extLst>
          </p:cNvPr>
          <p:cNvPicPr>
            <a:picLocks noChangeAspect="1"/>
          </p:cNvPicPr>
          <p:nvPr/>
        </p:nvPicPr>
        <p:blipFill>
          <a:blip r:embed="rId2"/>
          <a:stretch>
            <a:fillRect/>
          </a:stretch>
        </p:blipFill>
        <p:spPr>
          <a:xfrm>
            <a:off x="1958063" y="544051"/>
            <a:ext cx="8275874" cy="2330660"/>
          </a:xfrm>
          <a:prstGeom prst="rect">
            <a:avLst/>
          </a:prstGeom>
        </p:spPr>
      </p:pic>
      <p:pic>
        <p:nvPicPr>
          <p:cNvPr id="5" name="Picture 4" descr="A close up of a metal object&#10;&#10;Description automatically generated">
            <a:extLst>
              <a:ext uri="{FF2B5EF4-FFF2-40B4-BE49-F238E27FC236}">
                <a16:creationId xmlns:a16="http://schemas.microsoft.com/office/drawing/2014/main" id="{02D4F30F-A68B-D667-4119-FC948F316148}"/>
              </a:ext>
            </a:extLst>
          </p:cNvPr>
          <p:cNvPicPr>
            <a:picLocks noChangeAspect="1"/>
          </p:cNvPicPr>
          <p:nvPr/>
        </p:nvPicPr>
        <p:blipFill>
          <a:blip r:embed="rId3"/>
          <a:stretch>
            <a:fillRect/>
          </a:stretch>
        </p:blipFill>
        <p:spPr>
          <a:xfrm>
            <a:off x="1919963" y="3187164"/>
            <a:ext cx="8313974" cy="2338623"/>
          </a:xfrm>
          <a:prstGeom prst="rect">
            <a:avLst/>
          </a:prstGeom>
        </p:spPr>
      </p:pic>
      <p:sp>
        <p:nvSpPr>
          <p:cNvPr id="6" name="TextBox 5">
            <a:extLst>
              <a:ext uri="{FF2B5EF4-FFF2-40B4-BE49-F238E27FC236}">
                <a16:creationId xmlns:a16="http://schemas.microsoft.com/office/drawing/2014/main" id="{AD28005A-F8D7-0188-0214-DA93110FB013}"/>
              </a:ext>
            </a:extLst>
          </p:cNvPr>
          <p:cNvSpPr txBox="1"/>
          <p:nvPr/>
        </p:nvSpPr>
        <p:spPr>
          <a:xfrm>
            <a:off x="3662075" y="2476940"/>
            <a:ext cx="1026910" cy="369332"/>
          </a:xfrm>
          <a:prstGeom prst="rect">
            <a:avLst/>
          </a:prstGeom>
          <a:noFill/>
        </p:spPr>
        <p:txBody>
          <a:bodyPr wrap="square" rtlCol="0">
            <a:spAutoFit/>
          </a:bodyPr>
          <a:lstStyle/>
          <a:p>
            <a:r>
              <a:rPr lang="en-US" dirty="0"/>
              <a:t>Joint 1</a:t>
            </a:r>
          </a:p>
        </p:txBody>
      </p:sp>
      <p:sp>
        <p:nvSpPr>
          <p:cNvPr id="7" name="TextBox 6">
            <a:extLst>
              <a:ext uri="{FF2B5EF4-FFF2-40B4-BE49-F238E27FC236}">
                <a16:creationId xmlns:a16="http://schemas.microsoft.com/office/drawing/2014/main" id="{2DAEA699-24C2-2B01-C459-345C4454F6B9}"/>
              </a:ext>
            </a:extLst>
          </p:cNvPr>
          <p:cNvSpPr txBox="1"/>
          <p:nvPr/>
        </p:nvSpPr>
        <p:spPr>
          <a:xfrm>
            <a:off x="7863961" y="2448147"/>
            <a:ext cx="1026910" cy="369332"/>
          </a:xfrm>
          <a:prstGeom prst="rect">
            <a:avLst/>
          </a:prstGeom>
          <a:noFill/>
        </p:spPr>
        <p:txBody>
          <a:bodyPr wrap="square" rtlCol="0">
            <a:spAutoFit/>
          </a:bodyPr>
          <a:lstStyle/>
          <a:p>
            <a:r>
              <a:rPr lang="en-US" dirty="0"/>
              <a:t>Joint 3</a:t>
            </a:r>
          </a:p>
        </p:txBody>
      </p:sp>
      <p:sp>
        <p:nvSpPr>
          <p:cNvPr id="8" name="TextBox 7">
            <a:extLst>
              <a:ext uri="{FF2B5EF4-FFF2-40B4-BE49-F238E27FC236}">
                <a16:creationId xmlns:a16="http://schemas.microsoft.com/office/drawing/2014/main" id="{B65344DE-0464-E00E-8A20-D85C984A184F}"/>
              </a:ext>
            </a:extLst>
          </p:cNvPr>
          <p:cNvSpPr txBox="1"/>
          <p:nvPr/>
        </p:nvSpPr>
        <p:spPr>
          <a:xfrm>
            <a:off x="4980581" y="4802434"/>
            <a:ext cx="1026910" cy="369332"/>
          </a:xfrm>
          <a:prstGeom prst="rect">
            <a:avLst/>
          </a:prstGeom>
          <a:noFill/>
        </p:spPr>
        <p:txBody>
          <a:bodyPr wrap="square" rtlCol="0">
            <a:spAutoFit/>
          </a:bodyPr>
          <a:lstStyle/>
          <a:p>
            <a:r>
              <a:rPr lang="en-US" dirty="0"/>
              <a:t>Joint 3</a:t>
            </a:r>
          </a:p>
        </p:txBody>
      </p:sp>
      <p:sp>
        <p:nvSpPr>
          <p:cNvPr id="9" name="TextBox 8">
            <a:extLst>
              <a:ext uri="{FF2B5EF4-FFF2-40B4-BE49-F238E27FC236}">
                <a16:creationId xmlns:a16="http://schemas.microsoft.com/office/drawing/2014/main" id="{FBDBADF0-4074-1737-3909-D41570627C61}"/>
              </a:ext>
            </a:extLst>
          </p:cNvPr>
          <p:cNvSpPr txBox="1"/>
          <p:nvPr/>
        </p:nvSpPr>
        <p:spPr>
          <a:xfrm>
            <a:off x="9207027" y="4686249"/>
            <a:ext cx="1026910" cy="369332"/>
          </a:xfrm>
          <a:prstGeom prst="rect">
            <a:avLst/>
          </a:prstGeom>
          <a:noFill/>
        </p:spPr>
        <p:txBody>
          <a:bodyPr wrap="square" rtlCol="0">
            <a:spAutoFit/>
          </a:bodyPr>
          <a:lstStyle/>
          <a:p>
            <a:r>
              <a:rPr lang="en-US" dirty="0"/>
              <a:t>Joint 3</a:t>
            </a:r>
          </a:p>
        </p:txBody>
      </p:sp>
      <p:sp>
        <p:nvSpPr>
          <p:cNvPr id="13" name="Oval 12">
            <a:extLst>
              <a:ext uri="{FF2B5EF4-FFF2-40B4-BE49-F238E27FC236}">
                <a16:creationId xmlns:a16="http://schemas.microsoft.com/office/drawing/2014/main" id="{46007F1B-29BC-E4A6-97C6-4CAC8E17345B}"/>
              </a:ext>
            </a:extLst>
          </p:cNvPr>
          <p:cNvSpPr/>
          <p:nvPr/>
        </p:nvSpPr>
        <p:spPr>
          <a:xfrm>
            <a:off x="4186985" y="2476940"/>
            <a:ext cx="3818029" cy="991739"/>
          </a:xfrm>
          <a:prstGeom prst="ellipse">
            <a:avLst/>
          </a:prstGeom>
          <a:solidFill>
            <a:srgbClr val="FFAFA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Note the complete lack of solder in this area</a:t>
            </a:r>
          </a:p>
        </p:txBody>
      </p:sp>
      <p:cxnSp>
        <p:nvCxnSpPr>
          <p:cNvPr id="14" name="Straight Arrow Connector 13">
            <a:extLst>
              <a:ext uri="{FF2B5EF4-FFF2-40B4-BE49-F238E27FC236}">
                <a16:creationId xmlns:a16="http://schemas.microsoft.com/office/drawing/2014/main" id="{6445D271-8C36-60F3-D918-50365A5525F9}"/>
              </a:ext>
            </a:extLst>
          </p:cNvPr>
          <p:cNvCxnSpPr>
            <a:cxnSpLocks/>
            <a:stCxn id="13" idx="4"/>
          </p:cNvCxnSpPr>
          <p:nvPr/>
        </p:nvCxnSpPr>
        <p:spPr>
          <a:xfrm flipH="1">
            <a:off x="4009895" y="3468679"/>
            <a:ext cx="2086105" cy="121757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D1C70A0-A2D4-243F-0DBC-DE6C7DE5DA4F}"/>
              </a:ext>
            </a:extLst>
          </p:cNvPr>
          <p:cNvCxnSpPr>
            <a:cxnSpLocks/>
          </p:cNvCxnSpPr>
          <p:nvPr/>
        </p:nvCxnSpPr>
        <p:spPr>
          <a:xfrm>
            <a:off x="6096000" y="3497472"/>
            <a:ext cx="2446779" cy="68863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B9176B4-EA68-FC84-6D55-6AB35379783E}"/>
              </a:ext>
            </a:extLst>
          </p:cNvPr>
          <p:cNvSpPr txBox="1">
            <a:spLocks noChangeArrowheads="1"/>
          </p:cNvSpPr>
          <p:nvPr/>
        </p:nvSpPr>
        <p:spPr bwMode="auto">
          <a:xfrm>
            <a:off x="889818" y="5631336"/>
            <a:ext cx="1041236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dirty="0"/>
              <a:t>Both show voids in the 60 to 70% range. Joint 3 is peeled back to reveal the hidden voids.</a:t>
            </a:r>
          </a:p>
          <a:p>
            <a:pPr algn="ctr" eaLnBrk="1" hangingPunct="1">
              <a:spcBef>
                <a:spcPct val="0"/>
              </a:spcBef>
              <a:buFontTx/>
              <a:buNone/>
            </a:pPr>
            <a:r>
              <a:rPr lang="en-US" altLang="en-US" sz="1800" dirty="0"/>
              <a:t>There are NO weep holes in the lead, soldering was attempted into a blind hole.  These voids are consistent with a failure to include weep holes.</a:t>
            </a:r>
          </a:p>
        </p:txBody>
      </p:sp>
    </p:spTree>
    <p:extLst>
      <p:ext uri="{BB962C8B-B14F-4D97-AF65-F5344CB8AC3E}">
        <p14:creationId xmlns:p14="http://schemas.microsoft.com/office/powerpoint/2010/main" val="2263870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1"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animBg="1"/>
      <p:bldP spid="19" grpId="0"/>
      <p:bldP spid="1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lose-up of a metal object&#10;&#10;Description automatically generated">
            <a:extLst>
              <a:ext uri="{FF2B5EF4-FFF2-40B4-BE49-F238E27FC236}">
                <a16:creationId xmlns:a16="http://schemas.microsoft.com/office/drawing/2014/main" id="{6CE5C5B9-47F9-E3F1-DE4E-454A050A6FFD}"/>
              </a:ext>
            </a:extLst>
          </p:cNvPr>
          <p:cNvPicPr>
            <a:picLocks noChangeAspect="1"/>
          </p:cNvPicPr>
          <p:nvPr/>
        </p:nvPicPr>
        <p:blipFill>
          <a:blip r:embed="rId2"/>
          <a:stretch>
            <a:fillRect/>
          </a:stretch>
        </p:blipFill>
        <p:spPr>
          <a:xfrm>
            <a:off x="505562" y="4020076"/>
            <a:ext cx="9307830" cy="2594610"/>
          </a:xfrm>
          <a:prstGeom prst="rect">
            <a:avLst/>
          </a:prstGeom>
        </p:spPr>
      </p:pic>
      <p:sp>
        <p:nvSpPr>
          <p:cNvPr id="4" name="Slide Number Placeholder 3">
            <a:extLst>
              <a:ext uri="{FF2B5EF4-FFF2-40B4-BE49-F238E27FC236}">
                <a16:creationId xmlns:a16="http://schemas.microsoft.com/office/drawing/2014/main" id="{B0B03103-09B2-4AE0-ABBD-68D775FAD7AC}"/>
              </a:ext>
            </a:extLst>
          </p:cNvPr>
          <p:cNvSpPr>
            <a:spLocks noGrp="1"/>
          </p:cNvSpPr>
          <p:nvPr>
            <p:ph type="sldNum" sz="quarter" idx="4"/>
          </p:nvPr>
        </p:nvSpPr>
        <p:spPr/>
        <p:txBody>
          <a:bodyPr/>
          <a:lstStyle/>
          <a:p>
            <a:fld id="{933A556B-7C63-244D-9B7C-B0EA8042B330}" type="slidenum">
              <a:rPr lang="en-US" smtClean="0"/>
              <a:pPr/>
              <a:t>9</a:t>
            </a:fld>
            <a:endParaRPr lang="en-US" sz="1000" dirty="0"/>
          </a:p>
        </p:txBody>
      </p:sp>
      <p:sp>
        <p:nvSpPr>
          <p:cNvPr id="2" name="Title 1">
            <a:extLst>
              <a:ext uri="{FF2B5EF4-FFF2-40B4-BE49-F238E27FC236}">
                <a16:creationId xmlns:a16="http://schemas.microsoft.com/office/drawing/2014/main" id="{F81014B7-B054-417A-1B22-6DF4AA9DA24E}"/>
              </a:ext>
            </a:extLst>
          </p:cNvPr>
          <p:cNvSpPr txBox="1">
            <a:spLocks/>
          </p:cNvSpPr>
          <p:nvPr/>
        </p:nvSpPr>
        <p:spPr>
          <a:xfrm>
            <a:off x="156661" y="190110"/>
            <a:ext cx="10941500" cy="289213"/>
          </a:xfrm>
          <a:prstGeom prst="rect">
            <a:avLst/>
          </a:prstGeom>
        </p:spPr>
        <p:txBody>
          <a:bodyPr vert="horz" lIns="91440" tIns="45720" rIns="91440" bIns="45720" rtlCol="0" anchor="t" anchorCtr="0">
            <a:normAutofit fontScale="70000" lnSpcReduction="20000"/>
          </a:bodyPr>
          <a:lstStyle>
            <a:lvl1pPr algn="l" defTabSz="914400" rtl="0" eaLnBrk="1" latinLnBrk="0" hangingPunct="1">
              <a:lnSpc>
                <a:spcPct val="90000"/>
              </a:lnSpc>
              <a:spcBef>
                <a:spcPct val="0"/>
              </a:spcBef>
              <a:buNone/>
              <a:defRPr sz="6000" b="1" i="0" kern="1200">
                <a:solidFill>
                  <a:schemeClr val="tx1"/>
                </a:solidFill>
                <a:latin typeface="+mn-lt"/>
                <a:ea typeface="+mj-ea"/>
                <a:cs typeface="Arial" panose="020B0604020202020204" pitchFamily="34" charset="0"/>
              </a:defRPr>
            </a:lvl1pPr>
          </a:lstStyle>
          <a:p>
            <a:r>
              <a:rPr lang="en-US" altLang="en-US" sz="2400" dirty="0"/>
              <a:t>Joint #4, which was untouched by the arc. The entire fillet was cracked, and there was a side eruption </a:t>
            </a:r>
          </a:p>
        </p:txBody>
      </p:sp>
      <p:pic>
        <p:nvPicPr>
          <p:cNvPr id="3" name="Picture 2" descr="A close-up of a crack&#10;&#10;Description automatically generated">
            <a:extLst>
              <a:ext uri="{FF2B5EF4-FFF2-40B4-BE49-F238E27FC236}">
                <a16:creationId xmlns:a16="http://schemas.microsoft.com/office/drawing/2014/main" id="{D76C89FC-F324-C67C-D92D-5CE17BBD0A2A}"/>
              </a:ext>
            </a:extLst>
          </p:cNvPr>
          <p:cNvPicPr>
            <a:picLocks noChangeAspect="1"/>
          </p:cNvPicPr>
          <p:nvPr/>
        </p:nvPicPr>
        <p:blipFill rotWithShape="1">
          <a:blip r:embed="rId3"/>
          <a:srcRect l="3441" t="18297" r="4317" b="3002"/>
          <a:stretch/>
        </p:blipFill>
        <p:spPr>
          <a:xfrm>
            <a:off x="1909916" y="577003"/>
            <a:ext cx="8030497" cy="3259394"/>
          </a:xfrm>
          <a:prstGeom prst="rect">
            <a:avLst/>
          </a:prstGeom>
        </p:spPr>
      </p:pic>
      <p:sp>
        <p:nvSpPr>
          <p:cNvPr id="6" name="Oval 5">
            <a:extLst>
              <a:ext uri="{FF2B5EF4-FFF2-40B4-BE49-F238E27FC236}">
                <a16:creationId xmlns:a16="http://schemas.microsoft.com/office/drawing/2014/main" id="{836D3FD1-5918-3B7A-7B31-C44872A207A5}"/>
              </a:ext>
            </a:extLst>
          </p:cNvPr>
          <p:cNvSpPr/>
          <p:nvPr/>
        </p:nvSpPr>
        <p:spPr>
          <a:xfrm>
            <a:off x="377640" y="3051135"/>
            <a:ext cx="3818029" cy="991739"/>
          </a:xfrm>
          <a:prstGeom prst="ellipse">
            <a:avLst/>
          </a:prstGeom>
          <a:solidFill>
            <a:srgbClr val="FFAFA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Note the copper/tin intermetallic</a:t>
            </a:r>
          </a:p>
        </p:txBody>
      </p:sp>
      <p:cxnSp>
        <p:nvCxnSpPr>
          <p:cNvPr id="7" name="Straight Arrow Connector 6">
            <a:extLst>
              <a:ext uri="{FF2B5EF4-FFF2-40B4-BE49-F238E27FC236}">
                <a16:creationId xmlns:a16="http://schemas.microsoft.com/office/drawing/2014/main" id="{FB194311-BE09-36E9-6CFF-189059ED38CF}"/>
              </a:ext>
            </a:extLst>
          </p:cNvPr>
          <p:cNvCxnSpPr>
            <a:cxnSpLocks/>
          </p:cNvCxnSpPr>
          <p:nvPr/>
        </p:nvCxnSpPr>
        <p:spPr>
          <a:xfrm>
            <a:off x="2344993" y="3861634"/>
            <a:ext cx="212312" cy="72543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58E188E0-D248-03DC-86C4-3FC27B14D433}"/>
              </a:ext>
            </a:extLst>
          </p:cNvPr>
          <p:cNvCxnSpPr>
            <a:cxnSpLocks/>
          </p:cNvCxnSpPr>
          <p:nvPr/>
        </p:nvCxnSpPr>
        <p:spPr>
          <a:xfrm>
            <a:off x="2251587" y="3861634"/>
            <a:ext cx="454742" cy="186074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FA947FB2-1265-2F58-587F-FE771A03FD4C}"/>
              </a:ext>
            </a:extLst>
          </p:cNvPr>
          <p:cNvSpPr/>
          <p:nvPr/>
        </p:nvSpPr>
        <p:spPr>
          <a:xfrm>
            <a:off x="6967956" y="2869895"/>
            <a:ext cx="3818029" cy="991739"/>
          </a:xfrm>
          <a:prstGeom prst="ellipse">
            <a:avLst/>
          </a:prstGeom>
          <a:solidFill>
            <a:srgbClr val="FFAFA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Lead is welded into place</a:t>
            </a:r>
          </a:p>
        </p:txBody>
      </p:sp>
      <p:cxnSp>
        <p:nvCxnSpPr>
          <p:cNvPr id="10" name="Straight Arrow Connector 9">
            <a:extLst>
              <a:ext uri="{FF2B5EF4-FFF2-40B4-BE49-F238E27FC236}">
                <a16:creationId xmlns:a16="http://schemas.microsoft.com/office/drawing/2014/main" id="{B1AFB641-5686-4488-E3A5-AD71265E21F5}"/>
              </a:ext>
            </a:extLst>
          </p:cNvPr>
          <p:cNvCxnSpPr>
            <a:cxnSpLocks/>
            <a:stCxn id="9" idx="4"/>
          </p:cNvCxnSpPr>
          <p:nvPr/>
        </p:nvCxnSpPr>
        <p:spPr>
          <a:xfrm flipH="1">
            <a:off x="7176915" y="3861634"/>
            <a:ext cx="1700056" cy="85770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EE22E96-FA57-229D-C0AB-1F50DFDD3FF5}"/>
              </a:ext>
            </a:extLst>
          </p:cNvPr>
          <p:cNvCxnSpPr>
            <a:cxnSpLocks/>
            <a:stCxn id="9" idx="4"/>
          </p:cNvCxnSpPr>
          <p:nvPr/>
        </p:nvCxnSpPr>
        <p:spPr>
          <a:xfrm flipH="1">
            <a:off x="7270955" y="3861634"/>
            <a:ext cx="1606016" cy="226765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7F0A8194-8300-3570-BFD7-E94652168E58}"/>
              </a:ext>
            </a:extLst>
          </p:cNvPr>
          <p:cNvSpPr/>
          <p:nvPr/>
        </p:nvSpPr>
        <p:spPr>
          <a:xfrm>
            <a:off x="3149927" y="4042874"/>
            <a:ext cx="3818029" cy="991739"/>
          </a:xfrm>
          <a:prstGeom prst="ellipse">
            <a:avLst/>
          </a:prstGeom>
          <a:solidFill>
            <a:srgbClr val="FFAFA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This is protruding out 50 mils (1.27mm)</a:t>
            </a:r>
          </a:p>
        </p:txBody>
      </p:sp>
      <p:cxnSp>
        <p:nvCxnSpPr>
          <p:cNvPr id="17" name="Straight Arrow Connector 16">
            <a:extLst>
              <a:ext uri="{FF2B5EF4-FFF2-40B4-BE49-F238E27FC236}">
                <a16:creationId xmlns:a16="http://schemas.microsoft.com/office/drawing/2014/main" id="{52DF121E-2F65-2164-58D1-38AE395707DA}"/>
              </a:ext>
            </a:extLst>
          </p:cNvPr>
          <p:cNvCxnSpPr>
            <a:cxnSpLocks/>
          </p:cNvCxnSpPr>
          <p:nvPr/>
        </p:nvCxnSpPr>
        <p:spPr>
          <a:xfrm>
            <a:off x="5440680" y="4903018"/>
            <a:ext cx="2689860" cy="151302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583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6" grpId="0" animBg="1"/>
    </p:bldLst>
  </p:timing>
</p:sld>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L_PPT_Template_2021_Widescreen_Compressed_060121" id="{12E83E08-87E0-F644-89EB-87DEB220AE0B}" vid="{EBE5DD67-AF26-1345-A97E-9F8C3AF25A6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144b1dc-77a5-4b17-aa1a-cf3189630eb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4EC9F13F8E21F40A240E78DF835E721" ma:contentTypeVersion="16" ma:contentTypeDescription="Create a new document." ma:contentTypeScope="" ma:versionID="4ba9059294f98c20fff4ba3922414b89">
  <xsd:schema xmlns:xsd="http://www.w3.org/2001/XMLSchema" xmlns:xs="http://www.w3.org/2001/XMLSchema" xmlns:p="http://schemas.microsoft.com/office/2006/metadata/properties" xmlns:ns3="b144b1dc-77a5-4b17-aa1a-cf3189630eb6" xmlns:ns4="eed46eea-df07-4d52-a948-077d58a744ae" targetNamespace="http://schemas.microsoft.com/office/2006/metadata/properties" ma:root="true" ma:fieldsID="047aad4c14dc56b10475826e39db4341" ns3:_="" ns4:_="">
    <xsd:import namespace="b144b1dc-77a5-4b17-aa1a-cf3189630eb6"/>
    <xsd:import namespace="eed46eea-df07-4d52-a948-077d58a744ae"/>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MediaServiceOCR" minOccurs="0"/>
                <xsd:element ref="ns3:MediaServiceDateTaken" minOccurs="0"/>
                <xsd:element ref="ns3:MediaLengthInSeconds" minOccurs="0"/>
                <xsd:element ref="ns3:MediaServiceLocation"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44b1dc-77a5-4b17-aa1a-cf3189630e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ed46eea-df07-4d52-a948-077d58a744a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132B668-6925-48A0-B8B3-556B764F4856}">
  <ds:schemaRefs>
    <ds:schemaRef ds:uri="http://purl.org/dc/terms/"/>
    <ds:schemaRef ds:uri="http://schemas.microsoft.com/office/2006/documentManagement/types"/>
    <ds:schemaRef ds:uri="http://schemas.openxmlformats.org/package/2006/metadata/core-properties"/>
    <ds:schemaRef ds:uri="http://schemas.microsoft.com/office/infopath/2007/PartnerControls"/>
    <ds:schemaRef ds:uri="eed46eea-df07-4d52-a948-077d58a744ae"/>
    <ds:schemaRef ds:uri="http://purl.org/dc/elements/1.1/"/>
    <ds:schemaRef ds:uri="http://schemas.microsoft.com/office/2006/metadata/properties"/>
    <ds:schemaRef ds:uri="b144b1dc-77a5-4b17-aa1a-cf3189630eb6"/>
    <ds:schemaRef ds:uri="http://www.w3.org/XML/1998/namespace"/>
    <ds:schemaRef ds:uri="http://purl.org/dc/dcmitype/"/>
  </ds:schemaRefs>
</ds:datastoreItem>
</file>

<file path=customXml/itemProps2.xml><?xml version="1.0" encoding="utf-8"?>
<ds:datastoreItem xmlns:ds="http://schemas.openxmlformats.org/officeDocument/2006/customXml" ds:itemID="{F806DDCD-E5D5-468E-AA0E-7573816C292C}">
  <ds:schemaRefs>
    <ds:schemaRef ds:uri="http://schemas.microsoft.com/sharepoint/v3/contenttype/forms"/>
  </ds:schemaRefs>
</ds:datastoreItem>
</file>

<file path=customXml/itemProps3.xml><?xml version="1.0" encoding="utf-8"?>
<ds:datastoreItem xmlns:ds="http://schemas.openxmlformats.org/officeDocument/2006/customXml" ds:itemID="{947EE709-6774-4074-A873-F44D2F5718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144b1dc-77a5-4b17-aa1a-cf3189630eb6"/>
    <ds:schemaRef ds:uri="eed46eea-df07-4d52-a948-077d58a744a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bnl_ppt_template_2021_widescreen_compressed (2)</Template>
  <TotalTime>12917</TotalTime>
  <Words>1778</Words>
  <Application>Microsoft Office PowerPoint</Application>
  <PresentationFormat>Widescreen</PresentationFormat>
  <Paragraphs>162</Paragraphs>
  <Slides>23</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Arial</vt:lpstr>
      <vt:lpstr>Calibri</vt:lpstr>
      <vt:lpstr>BNL</vt:lpstr>
      <vt:lpstr>12 by 150 amp warm to cold feedthrough Failure analysis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Feder, Russell</dc:creator>
  <cp:keywords/>
  <dc:description/>
  <cp:lastModifiedBy>Escallier, John</cp:lastModifiedBy>
  <cp:revision>15</cp:revision>
  <dcterms:created xsi:type="dcterms:W3CDTF">2023-11-06T20:53:10Z</dcterms:created>
  <dcterms:modified xsi:type="dcterms:W3CDTF">2023-11-23T18:15:42Z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0x01010084EC9F13F8E21F40A240E78DF835E721</vt:lpwstr>
  </property>
</Properties>
</file>