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6"/>
  </p:notesMasterIdLst>
  <p:sldIdLst>
    <p:sldId id="256" r:id="rId5"/>
    <p:sldId id="291" r:id="rId6"/>
    <p:sldId id="292" r:id="rId7"/>
    <p:sldId id="283" r:id="rId8"/>
    <p:sldId id="285" r:id="rId9"/>
    <p:sldId id="277" r:id="rId10"/>
    <p:sldId id="278" r:id="rId11"/>
    <p:sldId id="279" r:id="rId12"/>
    <p:sldId id="280" r:id="rId13"/>
    <p:sldId id="286" r:id="rId14"/>
    <p:sldId id="290" r:id="rId15"/>
    <p:sldId id="284" r:id="rId16"/>
    <p:sldId id="293" r:id="rId17"/>
    <p:sldId id="258" r:id="rId18"/>
    <p:sldId id="282" r:id="rId19"/>
    <p:sldId id="281" r:id="rId20"/>
    <p:sldId id="270" r:id="rId21"/>
    <p:sldId id="264" r:id="rId22"/>
    <p:sldId id="287" r:id="rId23"/>
    <p:sldId id="288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A1B164-5D6E-464B-8DC0-1A9812A22524}" v="6537" dt="2023-11-21T13:58:03.8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59" autoAdjust="0"/>
    <p:restoredTop sz="94694"/>
  </p:normalViewPr>
  <p:slideViewPr>
    <p:cSldViewPr snapToGrid="0" snapToObjects="1">
      <p:cViewPr>
        <p:scale>
          <a:sx n="66" d="100"/>
          <a:sy n="66" d="100"/>
        </p:scale>
        <p:origin x="70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7.wdp"/><Relationship Id="rId18" Type="http://schemas.openxmlformats.org/officeDocument/2006/relationships/image" Target="../media/image48.png"/><Relationship Id="rId3" Type="http://schemas.microsoft.com/office/2007/relationships/hdphoto" Target="../media/hdphoto2.wdp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45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microsoft.com/office/2007/relationships/hdphoto" Target="../media/hdphoto6.wdp"/><Relationship Id="rId24" Type="http://schemas.openxmlformats.org/officeDocument/2006/relationships/image" Target="../media/image51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44.png"/><Relationship Id="rId19" Type="http://schemas.microsoft.com/office/2007/relationships/hdphoto" Target="../media/hdphoto10.wdp"/><Relationship Id="rId4" Type="http://schemas.openxmlformats.org/officeDocument/2006/relationships/image" Target="../media/image41.png"/><Relationship Id="rId9" Type="http://schemas.microsoft.com/office/2007/relationships/hdphoto" Target="../media/hdphoto5.wdp"/><Relationship Id="rId14" Type="http://schemas.openxmlformats.org/officeDocument/2006/relationships/image" Target="../media/image46.png"/><Relationship Id="rId2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Valve Box Repair Mechanical Engineering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11/28/23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Russell Feder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FD94-72B9-4A19-8358-92E6BFD8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9137"/>
            <a:ext cx="110490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Manhole cover </a:t>
            </a:r>
            <a:r>
              <a:rPr lang="en-US" sz="2800" dirty="0" err="1"/>
              <a:t>o-rings</a:t>
            </a:r>
            <a:br>
              <a:rPr lang="en-US" sz="2800" dirty="0"/>
            </a:br>
            <a:r>
              <a:rPr lang="en-US" sz="2400" b="0" i="1" dirty="0"/>
              <a:t>See talk on ODH analysis and ASE revision XXX</a:t>
            </a:r>
            <a:endParaRPr lang="en-US" sz="2800"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FA60F-834E-4502-8FC2-E430110CC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D02178-DC53-44C4-874B-6A8E119ED993}"/>
              </a:ext>
            </a:extLst>
          </p:cNvPr>
          <p:cNvGrpSpPr/>
          <p:nvPr/>
        </p:nvGrpSpPr>
        <p:grpSpPr>
          <a:xfrm>
            <a:off x="7809386" y="1275485"/>
            <a:ext cx="4208669" cy="4969810"/>
            <a:chOff x="533174" y="939991"/>
            <a:chExt cx="4208669" cy="49698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B129A7-EE8B-478C-9F6B-8A593AF6B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174" y="939991"/>
              <a:ext cx="4208669" cy="4969810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D356C24-4C78-488F-82C2-E249DC51D3F7}"/>
                </a:ext>
              </a:extLst>
            </p:cNvPr>
            <p:cNvCxnSpPr/>
            <p:nvPr/>
          </p:nvCxnSpPr>
          <p:spPr>
            <a:xfrm>
              <a:off x="2196194" y="1706336"/>
              <a:ext cx="8164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E8A2DAA-28D4-45F6-BD5E-D87D38FE9C95}"/>
                </a:ext>
              </a:extLst>
            </p:cNvPr>
            <p:cNvSpPr/>
            <p:nvPr/>
          </p:nvSpPr>
          <p:spPr>
            <a:xfrm>
              <a:off x="2277837" y="1706336"/>
              <a:ext cx="1273627" cy="3102428"/>
            </a:xfrm>
            <a:custGeom>
              <a:avLst/>
              <a:gdLst>
                <a:gd name="connsiteX0" fmla="*/ 0 w 1110343"/>
                <a:gd name="connsiteY0" fmla="*/ 0 h 3126921"/>
                <a:gd name="connsiteX1" fmla="*/ 48986 w 1110343"/>
                <a:gd name="connsiteY1" fmla="*/ 40821 h 3126921"/>
                <a:gd name="connsiteX2" fmla="*/ 97972 w 1110343"/>
                <a:gd name="connsiteY2" fmla="*/ 65314 h 3126921"/>
                <a:gd name="connsiteX3" fmla="*/ 236765 w 1110343"/>
                <a:gd name="connsiteY3" fmla="*/ 122464 h 3126921"/>
                <a:gd name="connsiteX4" fmla="*/ 359229 w 1110343"/>
                <a:gd name="connsiteY4" fmla="*/ 204107 h 3126921"/>
                <a:gd name="connsiteX5" fmla="*/ 383722 w 1110343"/>
                <a:gd name="connsiteY5" fmla="*/ 212271 h 3126921"/>
                <a:gd name="connsiteX6" fmla="*/ 424543 w 1110343"/>
                <a:gd name="connsiteY6" fmla="*/ 236764 h 3126921"/>
                <a:gd name="connsiteX7" fmla="*/ 473529 w 1110343"/>
                <a:gd name="connsiteY7" fmla="*/ 269421 h 3126921"/>
                <a:gd name="connsiteX8" fmla="*/ 547008 w 1110343"/>
                <a:gd name="connsiteY8" fmla="*/ 310243 h 3126921"/>
                <a:gd name="connsiteX9" fmla="*/ 571500 w 1110343"/>
                <a:gd name="connsiteY9" fmla="*/ 334736 h 3126921"/>
                <a:gd name="connsiteX10" fmla="*/ 587829 w 1110343"/>
                <a:gd name="connsiteY10" fmla="*/ 367393 h 3126921"/>
                <a:gd name="connsiteX11" fmla="*/ 628650 w 1110343"/>
                <a:gd name="connsiteY11" fmla="*/ 424543 h 3126921"/>
                <a:gd name="connsiteX12" fmla="*/ 636815 w 1110343"/>
                <a:gd name="connsiteY12" fmla="*/ 449036 h 3126921"/>
                <a:gd name="connsiteX13" fmla="*/ 653143 w 1110343"/>
                <a:gd name="connsiteY13" fmla="*/ 514350 h 3126921"/>
                <a:gd name="connsiteX14" fmla="*/ 661308 w 1110343"/>
                <a:gd name="connsiteY14" fmla="*/ 653143 h 3126921"/>
                <a:gd name="connsiteX15" fmla="*/ 677636 w 1110343"/>
                <a:gd name="connsiteY15" fmla="*/ 677636 h 3126921"/>
                <a:gd name="connsiteX16" fmla="*/ 710293 w 1110343"/>
                <a:gd name="connsiteY16" fmla="*/ 685800 h 3126921"/>
                <a:gd name="connsiteX17" fmla="*/ 734786 w 1110343"/>
                <a:gd name="connsiteY17" fmla="*/ 693964 h 3126921"/>
                <a:gd name="connsiteX18" fmla="*/ 816429 w 1110343"/>
                <a:gd name="connsiteY18" fmla="*/ 734786 h 3126921"/>
                <a:gd name="connsiteX19" fmla="*/ 873579 w 1110343"/>
                <a:gd name="connsiteY19" fmla="*/ 767443 h 3126921"/>
                <a:gd name="connsiteX20" fmla="*/ 930729 w 1110343"/>
                <a:gd name="connsiteY20" fmla="*/ 800100 h 3126921"/>
                <a:gd name="connsiteX21" fmla="*/ 947058 w 1110343"/>
                <a:gd name="connsiteY21" fmla="*/ 824593 h 3126921"/>
                <a:gd name="connsiteX22" fmla="*/ 971550 w 1110343"/>
                <a:gd name="connsiteY22" fmla="*/ 898071 h 3126921"/>
                <a:gd name="connsiteX23" fmla="*/ 938893 w 1110343"/>
                <a:gd name="connsiteY23" fmla="*/ 1102178 h 3126921"/>
                <a:gd name="connsiteX24" fmla="*/ 922565 w 1110343"/>
                <a:gd name="connsiteY24" fmla="*/ 1126671 h 3126921"/>
                <a:gd name="connsiteX25" fmla="*/ 930729 w 1110343"/>
                <a:gd name="connsiteY25" fmla="*/ 1232807 h 3126921"/>
                <a:gd name="connsiteX26" fmla="*/ 971550 w 1110343"/>
                <a:gd name="connsiteY26" fmla="*/ 1314450 h 3126921"/>
                <a:gd name="connsiteX27" fmla="*/ 1012372 w 1110343"/>
                <a:gd name="connsiteY27" fmla="*/ 1412421 h 3126921"/>
                <a:gd name="connsiteX28" fmla="*/ 1036865 w 1110343"/>
                <a:gd name="connsiteY28" fmla="*/ 1461407 h 3126921"/>
                <a:gd name="connsiteX29" fmla="*/ 1069522 w 1110343"/>
                <a:gd name="connsiteY29" fmla="*/ 1551214 h 3126921"/>
                <a:gd name="connsiteX30" fmla="*/ 1085850 w 1110343"/>
                <a:gd name="connsiteY30" fmla="*/ 1592036 h 3126921"/>
                <a:gd name="connsiteX31" fmla="*/ 1085850 w 1110343"/>
                <a:gd name="connsiteY31" fmla="*/ 1787978 h 3126921"/>
                <a:gd name="connsiteX32" fmla="*/ 1061358 w 1110343"/>
                <a:gd name="connsiteY32" fmla="*/ 1836964 h 3126921"/>
                <a:gd name="connsiteX33" fmla="*/ 1045029 w 1110343"/>
                <a:gd name="connsiteY33" fmla="*/ 1885950 h 3126921"/>
                <a:gd name="connsiteX34" fmla="*/ 1053193 w 1110343"/>
                <a:gd name="connsiteY34" fmla="*/ 2179864 h 3126921"/>
                <a:gd name="connsiteX35" fmla="*/ 1045029 w 1110343"/>
                <a:gd name="connsiteY35" fmla="*/ 2277836 h 3126921"/>
                <a:gd name="connsiteX36" fmla="*/ 1036865 w 1110343"/>
                <a:gd name="connsiteY36" fmla="*/ 2310493 h 3126921"/>
                <a:gd name="connsiteX37" fmla="*/ 979715 w 1110343"/>
                <a:gd name="connsiteY37" fmla="*/ 2351314 h 3126921"/>
                <a:gd name="connsiteX38" fmla="*/ 955222 w 1110343"/>
                <a:gd name="connsiteY38" fmla="*/ 2383971 h 3126921"/>
                <a:gd name="connsiteX39" fmla="*/ 979715 w 1110343"/>
                <a:gd name="connsiteY39" fmla="*/ 2506436 h 3126921"/>
                <a:gd name="connsiteX40" fmla="*/ 1004208 w 1110343"/>
                <a:gd name="connsiteY40" fmla="*/ 2530928 h 3126921"/>
                <a:gd name="connsiteX41" fmla="*/ 1036865 w 1110343"/>
                <a:gd name="connsiteY41" fmla="*/ 2579914 h 3126921"/>
                <a:gd name="connsiteX42" fmla="*/ 1045029 w 1110343"/>
                <a:gd name="connsiteY42" fmla="*/ 2612571 h 3126921"/>
                <a:gd name="connsiteX43" fmla="*/ 1012372 w 1110343"/>
                <a:gd name="connsiteY43" fmla="*/ 2718707 h 3126921"/>
                <a:gd name="connsiteX44" fmla="*/ 987879 w 1110343"/>
                <a:gd name="connsiteY44" fmla="*/ 2735036 h 3126921"/>
                <a:gd name="connsiteX45" fmla="*/ 971550 w 1110343"/>
                <a:gd name="connsiteY45" fmla="*/ 2759528 h 3126921"/>
                <a:gd name="connsiteX46" fmla="*/ 971550 w 1110343"/>
                <a:gd name="connsiteY46" fmla="*/ 2841171 h 3126921"/>
                <a:gd name="connsiteX47" fmla="*/ 979715 w 1110343"/>
                <a:gd name="connsiteY47" fmla="*/ 2873828 h 3126921"/>
                <a:gd name="connsiteX48" fmla="*/ 1028700 w 1110343"/>
                <a:gd name="connsiteY48" fmla="*/ 2890157 h 3126921"/>
                <a:gd name="connsiteX49" fmla="*/ 1077686 w 1110343"/>
                <a:gd name="connsiteY49" fmla="*/ 2922814 h 3126921"/>
                <a:gd name="connsiteX50" fmla="*/ 1110343 w 1110343"/>
                <a:gd name="connsiteY50" fmla="*/ 2971800 h 3126921"/>
                <a:gd name="connsiteX51" fmla="*/ 1102179 w 1110343"/>
                <a:gd name="connsiteY51" fmla="*/ 3126921 h 3126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110343" h="3126921">
                  <a:moveTo>
                    <a:pt x="0" y="0"/>
                  </a:moveTo>
                  <a:cubicBezTo>
                    <a:pt x="16329" y="13607"/>
                    <a:pt x="31301" y="29031"/>
                    <a:pt x="48986" y="40821"/>
                  </a:cubicBezTo>
                  <a:cubicBezTo>
                    <a:pt x="64176" y="50948"/>
                    <a:pt x="81429" y="57594"/>
                    <a:pt x="97972" y="65314"/>
                  </a:cubicBezTo>
                  <a:cubicBezTo>
                    <a:pt x="169735" y="98804"/>
                    <a:pt x="166275" y="96030"/>
                    <a:pt x="236765" y="122464"/>
                  </a:cubicBezTo>
                  <a:cubicBezTo>
                    <a:pt x="291005" y="163144"/>
                    <a:pt x="301530" y="175258"/>
                    <a:pt x="359229" y="204107"/>
                  </a:cubicBezTo>
                  <a:cubicBezTo>
                    <a:pt x="366926" y="207956"/>
                    <a:pt x="376025" y="208422"/>
                    <a:pt x="383722" y="212271"/>
                  </a:cubicBezTo>
                  <a:cubicBezTo>
                    <a:pt x="397915" y="219368"/>
                    <a:pt x="411155" y="228245"/>
                    <a:pt x="424543" y="236764"/>
                  </a:cubicBezTo>
                  <a:cubicBezTo>
                    <a:pt x="441099" y="247300"/>
                    <a:pt x="454912" y="263215"/>
                    <a:pt x="473529" y="269421"/>
                  </a:cubicBezTo>
                  <a:cubicBezTo>
                    <a:pt x="504327" y="279688"/>
                    <a:pt x="518938" y="282172"/>
                    <a:pt x="547008" y="310243"/>
                  </a:cubicBezTo>
                  <a:cubicBezTo>
                    <a:pt x="555172" y="318407"/>
                    <a:pt x="564789" y="325341"/>
                    <a:pt x="571500" y="334736"/>
                  </a:cubicBezTo>
                  <a:cubicBezTo>
                    <a:pt x="578574" y="344640"/>
                    <a:pt x="581791" y="356826"/>
                    <a:pt x="587829" y="367393"/>
                  </a:cubicBezTo>
                  <a:cubicBezTo>
                    <a:pt x="597378" y="384103"/>
                    <a:pt x="618140" y="410529"/>
                    <a:pt x="628650" y="424543"/>
                  </a:cubicBezTo>
                  <a:cubicBezTo>
                    <a:pt x="631372" y="432707"/>
                    <a:pt x="634728" y="440687"/>
                    <a:pt x="636815" y="449036"/>
                  </a:cubicBezTo>
                  <a:cubicBezTo>
                    <a:pt x="656523" y="527867"/>
                    <a:pt x="634478" y="458353"/>
                    <a:pt x="653143" y="514350"/>
                  </a:cubicBezTo>
                  <a:cubicBezTo>
                    <a:pt x="655865" y="560614"/>
                    <a:pt x="654433" y="607311"/>
                    <a:pt x="661308" y="653143"/>
                  </a:cubicBezTo>
                  <a:cubicBezTo>
                    <a:pt x="662764" y="662847"/>
                    <a:pt x="669472" y="672193"/>
                    <a:pt x="677636" y="677636"/>
                  </a:cubicBezTo>
                  <a:cubicBezTo>
                    <a:pt x="686972" y="683860"/>
                    <a:pt x="699504" y="682718"/>
                    <a:pt x="710293" y="685800"/>
                  </a:cubicBezTo>
                  <a:cubicBezTo>
                    <a:pt x="718568" y="688164"/>
                    <a:pt x="726622" y="691243"/>
                    <a:pt x="734786" y="693964"/>
                  </a:cubicBezTo>
                  <a:cubicBezTo>
                    <a:pt x="813826" y="753245"/>
                    <a:pt x="713280" y="683213"/>
                    <a:pt x="816429" y="734786"/>
                  </a:cubicBezTo>
                  <a:cubicBezTo>
                    <a:pt x="915114" y="784127"/>
                    <a:pt x="792801" y="721284"/>
                    <a:pt x="873579" y="767443"/>
                  </a:cubicBezTo>
                  <a:cubicBezTo>
                    <a:pt x="946088" y="808877"/>
                    <a:pt x="871055" y="760317"/>
                    <a:pt x="930729" y="800100"/>
                  </a:cubicBezTo>
                  <a:cubicBezTo>
                    <a:pt x="936172" y="808264"/>
                    <a:pt x="942670" y="815817"/>
                    <a:pt x="947058" y="824593"/>
                  </a:cubicBezTo>
                  <a:cubicBezTo>
                    <a:pt x="962429" y="855335"/>
                    <a:pt x="963755" y="866890"/>
                    <a:pt x="971550" y="898071"/>
                  </a:cubicBezTo>
                  <a:cubicBezTo>
                    <a:pt x="961897" y="1100787"/>
                    <a:pt x="997915" y="1019546"/>
                    <a:pt x="938893" y="1102178"/>
                  </a:cubicBezTo>
                  <a:cubicBezTo>
                    <a:pt x="933190" y="1110163"/>
                    <a:pt x="928008" y="1118507"/>
                    <a:pt x="922565" y="1126671"/>
                  </a:cubicBezTo>
                  <a:cubicBezTo>
                    <a:pt x="925286" y="1162050"/>
                    <a:pt x="921772" y="1198473"/>
                    <a:pt x="930729" y="1232807"/>
                  </a:cubicBezTo>
                  <a:cubicBezTo>
                    <a:pt x="938409" y="1262248"/>
                    <a:pt x="961928" y="1285585"/>
                    <a:pt x="971550" y="1314450"/>
                  </a:cubicBezTo>
                  <a:cubicBezTo>
                    <a:pt x="999146" y="1397237"/>
                    <a:pt x="981722" y="1366447"/>
                    <a:pt x="1012372" y="1412421"/>
                  </a:cubicBezTo>
                  <a:cubicBezTo>
                    <a:pt x="1032892" y="1473985"/>
                    <a:pt x="1005211" y="1398100"/>
                    <a:pt x="1036865" y="1461407"/>
                  </a:cubicBezTo>
                  <a:cubicBezTo>
                    <a:pt x="1054706" y="1497089"/>
                    <a:pt x="1054289" y="1513129"/>
                    <a:pt x="1069522" y="1551214"/>
                  </a:cubicBezTo>
                  <a:lnTo>
                    <a:pt x="1085850" y="1592036"/>
                  </a:lnTo>
                  <a:cubicBezTo>
                    <a:pt x="1098981" y="1683942"/>
                    <a:pt x="1098972" y="1656762"/>
                    <a:pt x="1085850" y="1787978"/>
                  </a:cubicBezTo>
                  <a:cubicBezTo>
                    <a:pt x="1082968" y="1816793"/>
                    <a:pt x="1072899" y="1810996"/>
                    <a:pt x="1061358" y="1836964"/>
                  </a:cubicBezTo>
                  <a:cubicBezTo>
                    <a:pt x="1054368" y="1852693"/>
                    <a:pt x="1045029" y="1885950"/>
                    <a:pt x="1045029" y="1885950"/>
                  </a:cubicBezTo>
                  <a:cubicBezTo>
                    <a:pt x="1047750" y="1983921"/>
                    <a:pt x="1053193" y="2081855"/>
                    <a:pt x="1053193" y="2179864"/>
                  </a:cubicBezTo>
                  <a:cubicBezTo>
                    <a:pt x="1053193" y="2212635"/>
                    <a:pt x="1049094" y="2245319"/>
                    <a:pt x="1045029" y="2277836"/>
                  </a:cubicBezTo>
                  <a:cubicBezTo>
                    <a:pt x="1043637" y="2288970"/>
                    <a:pt x="1043387" y="2301362"/>
                    <a:pt x="1036865" y="2310493"/>
                  </a:cubicBezTo>
                  <a:cubicBezTo>
                    <a:pt x="1032260" y="2316940"/>
                    <a:pt x="989641" y="2344697"/>
                    <a:pt x="979715" y="2351314"/>
                  </a:cubicBezTo>
                  <a:cubicBezTo>
                    <a:pt x="971551" y="2362200"/>
                    <a:pt x="956910" y="2370469"/>
                    <a:pt x="955222" y="2383971"/>
                  </a:cubicBezTo>
                  <a:cubicBezTo>
                    <a:pt x="948439" y="2438234"/>
                    <a:pt x="949927" y="2470692"/>
                    <a:pt x="979715" y="2506436"/>
                  </a:cubicBezTo>
                  <a:cubicBezTo>
                    <a:pt x="987107" y="2515306"/>
                    <a:pt x="996044" y="2522764"/>
                    <a:pt x="1004208" y="2530928"/>
                  </a:cubicBezTo>
                  <a:cubicBezTo>
                    <a:pt x="1029697" y="2607398"/>
                    <a:pt x="987941" y="2494297"/>
                    <a:pt x="1036865" y="2579914"/>
                  </a:cubicBezTo>
                  <a:cubicBezTo>
                    <a:pt x="1042432" y="2589656"/>
                    <a:pt x="1042308" y="2601685"/>
                    <a:pt x="1045029" y="2612571"/>
                  </a:cubicBezTo>
                  <a:cubicBezTo>
                    <a:pt x="1037604" y="2686826"/>
                    <a:pt x="1055408" y="2682844"/>
                    <a:pt x="1012372" y="2718707"/>
                  </a:cubicBezTo>
                  <a:cubicBezTo>
                    <a:pt x="1004834" y="2724989"/>
                    <a:pt x="996043" y="2729593"/>
                    <a:pt x="987879" y="2735036"/>
                  </a:cubicBezTo>
                  <a:cubicBezTo>
                    <a:pt x="982436" y="2743200"/>
                    <a:pt x="975415" y="2750509"/>
                    <a:pt x="971550" y="2759528"/>
                  </a:cubicBezTo>
                  <a:cubicBezTo>
                    <a:pt x="957529" y="2792245"/>
                    <a:pt x="964260" y="2804722"/>
                    <a:pt x="971550" y="2841171"/>
                  </a:cubicBezTo>
                  <a:cubicBezTo>
                    <a:pt x="973751" y="2852174"/>
                    <a:pt x="971196" y="2866526"/>
                    <a:pt x="979715" y="2873828"/>
                  </a:cubicBezTo>
                  <a:cubicBezTo>
                    <a:pt x="992783" y="2885029"/>
                    <a:pt x="1028700" y="2890157"/>
                    <a:pt x="1028700" y="2890157"/>
                  </a:cubicBezTo>
                  <a:cubicBezTo>
                    <a:pt x="1045029" y="2901043"/>
                    <a:pt x="1066800" y="2906485"/>
                    <a:pt x="1077686" y="2922814"/>
                  </a:cubicBezTo>
                  <a:lnTo>
                    <a:pt x="1110343" y="2971800"/>
                  </a:lnTo>
                  <a:cubicBezTo>
                    <a:pt x="1099742" y="3077814"/>
                    <a:pt x="1102179" y="3026093"/>
                    <a:pt x="1102179" y="3126921"/>
                  </a:cubicBezTo>
                </a:path>
              </a:pathLst>
            </a:cu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50882C4-2110-46E6-A107-E5435EDD1ACD}"/>
                </a:ext>
              </a:extLst>
            </p:cNvPr>
            <p:cNvSpPr/>
            <p:nvPr/>
          </p:nvSpPr>
          <p:spPr>
            <a:xfrm>
              <a:off x="1649186" y="1714500"/>
              <a:ext cx="636814" cy="3186006"/>
            </a:xfrm>
            <a:custGeom>
              <a:avLst/>
              <a:gdLst>
                <a:gd name="connsiteX0" fmla="*/ 636814 w 636814"/>
                <a:gd name="connsiteY0" fmla="*/ 0 h 3186006"/>
                <a:gd name="connsiteX1" fmla="*/ 612321 w 636814"/>
                <a:gd name="connsiteY1" fmla="*/ 114300 h 3186006"/>
                <a:gd name="connsiteX2" fmla="*/ 587828 w 636814"/>
                <a:gd name="connsiteY2" fmla="*/ 163286 h 3186006"/>
                <a:gd name="connsiteX3" fmla="*/ 563335 w 636814"/>
                <a:gd name="connsiteY3" fmla="*/ 212271 h 3186006"/>
                <a:gd name="connsiteX4" fmla="*/ 571500 w 636814"/>
                <a:gd name="connsiteY4" fmla="*/ 253093 h 3186006"/>
                <a:gd name="connsiteX5" fmla="*/ 595993 w 636814"/>
                <a:gd name="connsiteY5" fmla="*/ 269421 h 3186006"/>
                <a:gd name="connsiteX6" fmla="*/ 620485 w 636814"/>
                <a:gd name="connsiteY6" fmla="*/ 302079 h 3186006"/>
                <a:gd name="connsiteX7" fmla="*/ 612321 w 636814"/>
                <a:gd name="connsiteY7" fmla="*/ 400050 h 3186006"/>
                <a:gd name="connsiteX8" fmla="*/ 587828 w 636814"/>
                <a:gd name="connsiteY8" fmla="*/ 424543 h 3186006"/>
                <a:gd name="connsiteX9" fmla="*/ 538843 w 636814"/>
                <a:gd name="connsiteY9" fmla="*/ 449036 h 3186006"/>
                <a:gd name="connsiteX10" fmla="*/ 522514 w 636814"/>
                <a:gd name="connsiteY10" fmla="*/ 498021 h 3186006"/>
                <a:gd name="connsiteX11" fmla="*/ 514350 w 636814"/>
                <a:gd name="connsiteY11" fmla="*/ 604157 h 3186006"/>
                <a:gd name="connsiteX12" fmla="*/ 465364 w 636814"/>
                <a:gd name="connsiteY12" fmla="*/ 628650 h 3186006"/>
                <a:gd name="connsiteX13" fmla="*/ 359228 w 636814"/>
                <a:gd name="connsiteY13" fmla="*/ 653143 h 3186006"/>
                <a:gd name="connsiteX14" fmla="*/ 302078 w 636814"/>
                <a:gd name="connsiteY14" fmla="*/ 661307 h 3186006"/>
                <a:gd name="connsiteX15" fmla="*/ 261257 w 636814"/>
                <a:gd name="connsiteY15" fmla="*/ 718457 h 3186006"/>
                <a:gd name="connsiteX16" fmla="*/ 253093 w 636814"/>
                <a:gd name="connsiteY16" fmla="*/ 751114 h 3186006"/>
                <a:gd name="connsiteX17" fmla="*/ 244928 w 636814"/>
                <a:gd name="connsiteY17" fmla="*/ 775607 h 3186006"/>
                <a:gd name="connsiteX18" fmla="*/ 236764 w 636814"/>
                <a:gd name="connsiteY18" fmla="*/ 1020536 h 3186006"/>
                <a:gd name="connsiteX19" fmla="*/ 228600 w 636814"/>
                <a:gd name="connsiteY19" fmla="*/ 1045029 h 3186006"/>
                <a:gd name="connsiteX20" fmla="*/ 195943 w 636814"/>
                <a:gd name="connsiteY20" fmla="*/ 1069521 h 3186006"/>
                <a:gd name="connsiteX21" fmla="*/ 163285 w 636814"/>
                <a:gd name="connsiteY21" fmla="*/ 1102179 h 3186006"/>
                <a:gd name="connsiteX22" fmla="*/ 106135 w 636814"/>
                <a:gd name="connsiteY22" fmla="*/ 1143000 h 3186006"/>
                <a:gd name="connsiteX23" fmla="*/ 81643 w 636814"/>
                <a:gd name="connsiteY23" fmla="*/ 1151164 h 3186006"/>
                <a:gd name="connsiteX24" fmla="*/ 48985 w 636814"/>
                <a:gd name="connsiteY24" fmla="*/ 1208314 h 3186006"/>
                <a:gd name="connsiteX25" fmla="*/ 16328 w 636814"/>
                <a:gd name="connsiteY25" fmla="*/ 1257300 h 3186006"/>
                <a:gd name="connsiteX26" fmla="*/ 0 w 636814"/>
                <a:gd name="connsiteY26" fmla="*/ 1281793 h 3186006"/>
                <a:gd name="connsiteX27" fmla="*/ 8164 w 636814"/>
                <a:gd name="connsiteY27" fmla="*/ 1363436 h 3186006"/>
                <a:gd name="connsiteX28" fmla="*/ 16328 w 636814"/>
                <a:gd name="connsiteY28" fmla="*/ 1387929 h 3186006"/>
                <a:gd name="connsiteX29" fmla="*/ 48985 w 636814"/>
                <a:gd name="connsiteY29" fmla="*/ 1461407 h 3186006"/>
                <a:gd name="connsiteX30" fmla="*/ 57150 w 636814"/>
                <a:gd name="connsiteY30" fmla="*/ 1485900 h 3186006"/>
                <a:gd name="connsiteX31" fmla="*/ 65314 w 636814"/>
                <a:gd name="connsiteY31" fmla="*/ 1518557 h 3186006"/>
                <a:gd name="connsiteX32" fmla="*/ 81643 w 636814"/>
                <a:gd name="connsiteY32" fmla="*/ 1543050 h 3186006"/>
                <a:gd name="connsiteX33" fmla="*/ 89807 w 636814"/>
                <a:gd name="connsiteY33" fmla="*/ 1583871 h 3186006"/>
                <a:gd name="connsiteX34" fmla="*/ 73478 w 636814"/>
                <a:gd name="connsiteY34" fmla="*/ 1722664 h 3186006"/>
                <a:gd name="connsiteX35" fmla="*/ 106135 w 636814"/>
                <a:gd name="connsiteY35" fmla="*/ 1992086 h 3186006"/>
                <a:gd name="connsiteX36" fmla="*/ 130628 w 636814"/>
                <a:gd name="connsiteY36" fmla="*/ 2024743 h 3186006"/>
                <a:gd name="connsiteX37" fmla="*/ 155121 w 636814"/>
                <a:gd name="connsiteY37" fmla="*/ 2277836 h 3186006"/>
                <a:gd name="connsiteX38" fmla="*/ 171450 w 636814"/>
                <a:gd name="connsiteY38" fmla="*/ 2326821 h 3186006"/>
                <a:gd name="connsiteX39" fmla="*/ 179614 w 636814"/>
                <a:gd name="connsiteY39" fmla="*/ 2351314 h 3186006"/>
                <a:gd name="connsiteX40" fmla="*/ 187778 w 636814"/>
                <a:gd name="connsiteY40" fmla="*/ 2375807 h 3186006"/>
                <a:gd name="connsiteX41" fmla="*/ 195943 w 636814"/>
                <a:gd name="connsiteY41" fmla="*/ 2677886 h 3186006"/>
                <a:gd name="connsiteX42" fmla="*/ 204107 w 636814"/>
                <a:gd name="connsiteY42" fmla="*/ 2702379 h 3186006"/>
                <a:gd name="connsiteX43" fmla="*/ 212271 w 636814"/>
                <a:gd name="connsiteY43" fmla="*/ 2735036 h 3186006"/>
                <a:gd name="connsiteX44" fmla="*/ 195943 w 636814"/>
                <a:gd name="connsiteY44" fmla="*/ 2890157 h 3186006"/>
                <a:gd name="connsiteX45" fmla="*/ 155121 w 636814"/>
                <a:gd name="connsiteY45" fmla="*/ 2971800 h 3186006"/>
                <a:gd name="connsiteX46" fmla="*/ 130628 w 636814"/>
                <a:gd name="connsiteY46" fmla="*/ 2988129 h 3186006"/>
                <a:gd name="connsiteX47" fmla="*/ 114300 w 636814"/>
                <a:gd name="connsiteY47" fmla="*/ 3012621 h 3186006"/>
                <a:gd name="connsiteX48" fmla="*/ 89807 w 636814"/>
                <a:gd name="connsiteY48" fmla="*/ 3028950 h 3186006"/>
                <a:gd name="connsiteX49" fmla="*/ 81643 w 636814"/>
                <a:gd name="connsiteY49" fmla="*/ 3061607 h 3186006"/>
                <a:gd name="connsiteX50" fmla="*/ 89807 w 636814"/>
                <a:gd name="connsiteY50" fmla="*/ 3151414 h 3186006"/>
                <a:gd name="connsiteX51" fmla="*/ 97971 w 636814"/>
                <a:gd name="connsiteY51" fmla="*/ 3184071 h 3186006"/>
                <a:gd name="connsiteX52" fmla="*/ 114300 w 636814"/>
                <a:gd name="connsiteY52" fmla="*/ 3184071 h 318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36814" h="3186006">
                  <a:moveTo>
                    <a:pt x="636814" y="0"/>
                  </a:moveTo>
                  <a:cubicBezTo>
                    <a:pt x="633359" y="27641"/>
                    <a:pt x="630220" y="87451"/>
                    <a:pt x="612321" y="114300"/>
                  </a:cubicBezTo>
                  <a:cubicBezTo>
                    <a:pt x="565528" y="184493"/>
                    <a:pt x="621630" y="95683"/>
                    <a:pt x="587828" y="163286"/>
                  </a:cubicBezTo>
                  <a:cubicBezTo>
                    <a:pt x="556173" y="226596"/>
                    <a:pt x="583859" y="150707"/>
                    <a:pt x="563335" y="212271"/>
                  </a:cubicBezTo>
                  <a:cubicBezTo>
                    <a:pt x="566057" y="225878"/>
                    <a:pt x="564615" y="241045"/>
                    <a:pt x="571500" y="253093"/>
                  </a:cubicBezTo>
                  <a:cubicBezTo>
                    <a:pt x="576368" y="261612"/>
                    <a:pt x="589055" y="262483"/>
                    <a:pt x="595993" y="269421"/>
                  </a:cubicBezTo>
                  <a:cubicBezTo>
                    <a:pt x="605615" y="279043"/>
                    <a:pt x="612321" y="291193"/>
                    <a:pt x="620485" y="302079"/>
                  </a:cubicBezTo>
                  <a:cubicBezTo>
                    <a:pt x="617764" y="334736"/>
                    <a:pt x="620765" y="368386"/>
                    <a:pt x="612321" y="400050"/>
                  </a:cubicBezTo>
                  <a:cubicBezTo>
                    <a:pt x="609346" y="411206"/>
                    <a:pt x="596698" y="417151"/>
                    <a:pt x="587828" y="424543"/>
                  </a:cubicBezTo>
                  <a:cubicBezTo>
                    <a:pt x="566728" y="442126"/>
                    <a:pt x="563388" y="440853"/>
                    <a:pt x="538843" y="449036"/>
                  </a:cubicBezTo>
                  <a:cubicBezTo>
                    <a:pt x="533400" y="465364"/>
                    <a:pt x="523834" y="480860"/>
                    <a:pt x="522514" y="498021"/>
                  </a:cubicBezTo>
                  <a:cubicBezTo>
                    <a:pt x="519793" y="533400"/>
                    <a:pt x="523493" y="569872"/>
                    <a:pt x="514350" y="604157"/>
                  </a:cubicBezTo>
                  <a:cubicBezTo>
                    <a:pt x="511435" y="615087"/>
                    <a:pt x="473960" y="626306"/>
                    <a:pt x="465364" y="628650"/>
                  </a:cubicBezTo>
                  <a:cubicBezTo>
                    <a:pt x="435390" y="636825"/>
                    <a:pt x="391878" y="647701"/>
                    <a:pt x="359228" y="653143"/>
                  </a:cubicBezTo>
                  <a:cubicBezTo>
                    <a:pt x="340246" y="656306"/>
                    <a:pt x="321128" y="658586"/>
                    <a:pt x="302078" y="661307"/>
                  </a:cubicBezTo>
                  <a:cubicBezTo>
                    <a:pt x="299287" y="665028"/>
                    <a:pt x="265238" y="709168"/>
                    <a:pt x="261257" y="718457"/>
                  </a:cubicBezTo>
                  <a:cubicBezTo>
                    <a:pt x="256837" y="728770"/>
                    <a:pt x="256176" y="740325"/>
                    <a:pt x="253093" y="751114"/>
                  </a:cubicBezTo>
                  <a:cubicBezTo>
                    <a:pt x="250729" y="759389"/>
                    <a:pt x="247650" y="767443"/>
                    <a:pt x="244928" y="775607"/>
                  </a:cubicBezTo>
                  <a:cubicBezTo>
                    <a:pt x="242207" y="857250"/>
                    <a:pt x="241706" y="938997"/>
                    <a:pt x="236764" y="1020536"/>
                  </a:cubicBezTo>
                  <a:cubicBezTo>
                    <a:pt x="236243" y="1029126"/>
                    <a:pt x="234109" y="1038418"/>
                    <a:pt x="228600" y="1045029"/>
                  </a:cubicBezTo>
                  <a:cubicBezTo>
                    <a:pt x="219889" y="1055482"/>
                    <a:pt x="206183" y="1060561"/>
                    <a:pt x="195943" y="1069521"/>
                  </a:cubicBezTo>
                  <a:cubicBezTo>
                    <a:pt x="184357" y="1079659"/>
                    <a:pt x="174871" y="1092041"/>
                    <a:pt x="163285" y="1102179"/>
                  </a:cubicBezTo>
                  <a:cubicBezTo>
                    <a:pt x="158357" y="1106491"/>
                    <a:pt x="116292" y="1137921"/>
                    <a:pt x="106135" y="1143000"/>
                  </a:cubicBezTo>
                  <a:cubicBezTo>
                    <a:pt x="98438" y="1146849"/>
                    <a:pt x="89807" y="1148443"/>
                    <a:pt x="81643" y="1151164"/>
                  </a:cubicBezTo>
                  <a:cubicBezTo>
                    <a:pt x="25167" y="1235876"/>
                    <a:pt x="111124" y="1104749"/>
                    <a:pt x="48985" y="1208314"/>
                  </a:cubicBezTo>
                  <a:cubicBezTo>
                    <a:pt x="38888" y="1225142"/>
                    <a:pt x="27214" y="1240971"/>
                    <a:pt x="16328" y="1257300"/>
                  </a:cubicBezTo>
                  <a:lnTo>
                    <a:pt x="0" y="1281793"/>
                  </a:lnTo>
                  <a:cubicBezTo>
                    <a:pt x="2721" y="1309007"/>
                    <a:pt x="4005" y="1336404"/>
                    <a:pt x="8164" y="1363436"/>
                  </a:cubicBezTo>
                  <a:cubicBezTo>
                    <a:pt x="9473" y="1371942"/>
                    <a:pt x="13306" y="1379871"/>
                    <a:pt x="16328" y="1387929"/>
                  </a:cubicBezTo>
                  <a:cubicBezTo>
                    <a:pt x="54297" y="1489178"/>
                    <a:pt x="11886" y="1374844"/>
                    <a:pt x="48985" y="1461407"/>
                  </a:cubicBezTo>
                  <a:cubicBezTo>
                    <a:pt x="52375" y="1469317"/>
                    <a:pt x="54786" y="1477625"/>
                    <a:pt x="57150" y="1485900"/>
                  </a:cubicBezTo>
                  <a:cubicBezTo>
                    <a:pt x="60233" y="1496689"/>
                    <a:pt x="60894" y="1508244"/>
                    <a:pt x="65314" y="1518557"/>
                  </a:cubicBezTo>
                  <a:cubicBezTo>
                    <a:pt x="69179" y="1527576"/>
                    <a:pt x="76200" y="1534886"/>
                    <a:pt x="81643" y="1543050"/>
                  </a:cubicBezTo>
                  <a:cubicBezTo>
                    <a:pt x="84364" y="1556657"/>
                    <a:pt x="89807" y="1569995"/>
                    <a:pt x="89807" y="1583871"/>
                  </a:cubicBezTo>
                  <a:cubicBezTo>
                    <a:pt x="89807" y="1680426"/>
                    <a:pt x="91745" y="1667867"/>
                    <a:pt x="73478" y="1722664"/>
                  </a:cubicBezTo>
                  <a:cubicBezTo>
                    <a:pt x="80283" y="1913188"/>
                    <a:pt x="42816" y="1897105"/>
                    <a:pt x="106135" y="1992086"/>
                  </a:cubicBezTo>
                  <a:cubicBezTo>
                    <a:pt x="113683" y="2003408"/>
                    <a:pt x="122464" y="2013857"/>
                    <a:pt x="130628" y="2024743"/>
                  </a:cubicBezTo>
                  <a:cubicBezTo>
                    <a:pt x="159892" y="2141789"/>
                    <a:pt x="116770" y="1961443"/>
                    <a:pt x="155121" y="2277836"/>
                  </a:cubicBezTo>
                  <a:cubicBezTo>
                    <a:pt x="157192" y="2294923"/>
                    <a:pt x="166007" y="2310493"/>
                    <a:pt x="171450" y="2326821"/>
                  </a:cubicBezTo>
                  <a:lnTo>
                    <a:pt x="179614" y="2351314"/>
                  </a:lnTo>
                  <a:lnTo>
                    <a:pt x="187778" y="2375807"/>
                  </a:lnTo>
                  <a:cubicBezTo>
                    <a:pt x="174462" y="2522286"/>
                    <a:pt x="174303" y="2468702"/>
                    <a:pt x="195943" y="2677886"/>
                  </a:cubicBezTo>
                  <a:cubicBezTo>
                    <a:pt x="196829" y="2686446"/>
                    <a:pt x="201743" y="2694104"/>
                    <a:pt x="204107" y="2702379"/>
                  </a:cubicBezTo>
                  <a:cubicBezTo>
                    <a:pt x="207189" y="2713168"/>
                    <a:pt x="209550" y="2724150"/>
                    <a:pt x="212271" y="2735036"/>
                  </a:cubicBezTo>
                  <a:cubicBezTo>
                    <a:pt x="207130" y="2812161"/>
                    <a:pt x="212996" y="2833315"/>
                    <a:pt x="195943" y="2890157"/>
                  </a:cubicBezTo>
                  <a:cubicBezTo>
                    <a:pt x="184551" y="2928131"/>
                    <a:pt x="182637" y="2944284"/>
                    <a:pt x="155121" y="2971800"/>
                  </a:cubicBezTo>
                  <a:cubicBezTo>
                    <a:pt x="148183" y="2978738"/>
                    <a:pt x="138792" y="2982686"/>
                    <a:pt x="130628" y="2988129"/>
                  </a:cubicBezTo>
                  <a:cubicBezTo>
                    <a:pt x="125185" y="2996293"/>
                    <a:pt x="121238" y="3005683"/>
                    <a:pt x="114300" y="3012621"/>
                  </a:cubicBezTo>
                  <a:cubicBezTo>
                    <a:pt x="107362" y="3019559"/>
                    <a:pt x="95250" y="3020786"/>
                    <a:pt x="89807" y="3028950"/>
                  </a:cubicBezTo>
                  <a:cubicBezTo>
                    <a:pt x="83583" y="3038286"/>
                    <a:pt x="84364" y="3050721"/>
                    <a:pt x="81643" y="3061607"/>
                  </a:cubicBezTo>
                  <a:cubicBezTo>
                    <a:pt x="84364" y="3091543"/>
                    <a:pt x="85834" y="3121619"/>
                    <a:pt x="89807" y="3151414"/>
                  </a:cubicBezTo>
                  <a:cubicBezTo>
                    <a:pt x="91290" y="3162536"/>
                    <a:pt x="91239" y="3175094"/>
                    <a:pt x="97971" y="3184071"/>
                  </a:cubicBezTo>
                  <a:cubicBezTo>
                    <a:pt x="101237" y="3188425"/>
                    <a:pt x="108857" y="3184071"/>
                    <a:pt x="114300" y="3184071"/>
                  </a:cubicBezTo>
                </a:path>
              </a:pathLst>
            </a:cu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1AC102-EB1D-4057-B575-8980773284F1}"/>
                </a:ext>
              </a:extLst>
            </p:cNvPr>
            <p:cNvCxnSpPr/>
            <p:nvPr/>
          </p:nvCxnSpPr>
          <p:spPr>
            <a:xfrm flipV="1">
              <a:off x="3665764" y="4433207"/>
              <a:ext cx="571500" cy="467299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D80635-D318-42E8-9940-C3861DF33A48}"/>
                </a:ext>
              </a:extLst>
            </p:cNvPr>
            <p:cNvCxnSpPr/>
            <p:nvPr/>
          </p:nvCxnSpPr>
          <p:spPr>
            <a:xfrm>
              <a:off x="3665764" y="4900506"/>
              <a:ext cx="636814" cy="447101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8323E7A-45C0-4C56-ACE0-DA0D2A985F18}"/>
                </a:ext>
              </a:extLst>
            </p:cNvPr>
            <p:cNvCxnSpPr/>
            <p:nvPr/>
          </p:nvCxnSpPr>
          <p:spPr>
            <a:xfrm>
              <a:off x="3665764" y="4900506"/>
              <a:ext cx="636814" cy="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B7959C2-49B3-4880-BD3F-B840342F9145}"/>
                </a:ext>
              </a:extLst>
            </p:cNvPr>
            <p:cNvCxnSpPr/>
            <p:nvPr/>
          </p:nvCxnSpPr>
          <p:spPr>
            <a:xfrm flipV="1">
              <a:off x="3665764" y="4604657"/>
              <a:ext cx="636814" cy="295849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916F6E-AE02-4E3A-8C98-39F804CC393C}"/>
                </a:ext>
              </a:extLst>
            </p:cNvPr>
            <p:cNvCxnSpPr/>
            <p:nvPr/>
          </p:nvCxnSpPr>
          <p:spPr>
            <a:xfrm>
              <a:off x="3665764" y="4900506"/>
              <a:ext cx="702129" cy="275651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A67F136-AFC8-4F64-A585-57057205EC8A}"/>
              </a:ext>
            </a:extLst>
          </p:cNvPr>
          <p:cNvSpPr txBox="1"/>
          <p:nvPr/>
        </p:nvSpPr>
        <p:spPr>
          <a:xfrm>
            <a:off x="390545" y="1359733"/>
            <a:ext cx="715508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Xxx OD manhole cover Viton </a:t>
            </a:r>
            <a:r>
              <a:rPr lang="en-US" dirty="0" err="1"/>
              <a:t>o-ring</a:t>
            </a:r>
            <a:r>
              <a:rPr lang="en-US" dirty="0"/>
              <a:t> froze, cracked, and leaked due to bath of very cold helium gushing from ruptured feedthrough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found XX cracks of about xx width in the </a:t>
            </a:r>
            <a:r>
              <a:rPr lang="en-US" dirty="0" err="1"/>
              <a:t>o-ring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failure mode was not part of original ODH modeling…neither was the ruptured bellows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Considered using silicone and we tested </a:t>
            </a:r>
            <a:r>
              <a:rPr lang="en-US" dirty="0" err="1"/>
              <a:t>viton</a:t>
            </a:r>
            <a:r>
              <a:rPr lang="en-US" dirty="0"/>
              <a:t>, </a:t>
            </a:r>
            <a:r>
              <a:rPr lang="en-US" dirty="0" err="1"/>
              <a:t>buna</a:t>
            </a:r>
            <a:r>
              <a:rPr lang="en-US" dirty="0"/>
              <a:t>-N and silicone dipped in LN2.  All became brittle and cracked.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Installing new </a:t>
            </a:r>
            <a:r>
              <a:rPr lang="en-US" dirty="0" err="1"/>
              <a:t>viton</a:t>
            </a:r>
            <a:r>
              <a:rPr lang="en-US" dirty="0"/>
              <a:t> </a:t>
            </a:r>
            <a:r>
              <a:rPr lang="en-US" dirty="0" err="1"/>
              <a:t>o-rings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EIC, consider designing shroud or umbrella that diverts?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ASE update and service building ODH systems joining RHIC credited controls, don’t need to upgrade.</a:t>
            </a:r>
          </a:p>
        </p:txBody>
      </p:sp>
    </p:spTree>
    <p:extLst>
      <p:ext uri="{BB962C8B-B14F-4D97-AF65-F5344CB8AC3E}">
        <p14:creationId xmlns:p14="http://schemas.microsoft.com/office/powerpoint/2010/main" val="1510658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B8E6C-66FA-4922-AF15-837309B59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912EF03-E862-4B05-8FC5-04616530D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8590" y="607992"/>
            <a:ext cx="4726007" cy="630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3547FF-F1E8-4879-A807-CF02253E6A25}"/>
              </a:ext>
            </a:extLst>
          </p:cNvPr>
          <p:cNvSpPr txBox="1"/>
          <p:nvPr/>
        </p:nvSpPr>
        <p:spPr>
          <a:xfrm>
            <a:off x="690924" y="292800"/>
            <a:ext cx="115066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Valve box lift-plate relief valve</a:t>
            </a:r>
          </a:p>
          <a:p>
            <a:r>
              <a:rPr lang="en-US" sz="2400" i="1" dirty="0"/>
              <a:t>Dismantled and measured properties because we don’t have original design record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25DD09-6DB5-4011-A17E-4F76F75AB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668" y="1965024"/>
            <a:ext cx="7569589" cy="4534133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259633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FD94-72B9-4A19-8358-92E6BFD8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26" y="-121377"/>
            <a:ext cx="110490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Other mechanical work and notes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FA60F-834E-4502-8FC2-E430110CC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2F2542-6F9D-4D47-9DF9-3888B2D77646}"/>
              </a:ext>
            </a:extLst>
          </p:cNvPr>
          <p:cNvSpPr txBox="1"/>
          <p:nvPr/>
        </p:nvSpPr>
        <p:spPr>
          <a:xfrm>
            <a:off x="461507" y="822783"/>
            <a:ext cx="11345637" cy="590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After thorough visual search, </a:t>
            </a:r>
            <a:r>
              <a:rPr lang="en-US" b="1" i="1" u="sng" dirty="0"/>
              <a:t>no other damage found inside the valve box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>
                <a:sym typeface="Wingdings" panose="05000000000000000000" pitchFamily="2" charset="2"/>
              </a:rPr>
              <a:t>Won’t know for sure until we can pressurize the complete M-line from 1004B to 4:00 DX</a:t>
            </a:r>
          </a:p>
          <a:p>
            <a:pPr marL="914400" lvl="1" indent="-457200">
              <a:buFont typeface="+mj-lt"/>
              <a:buAutoNum type="alphaU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Cryostat relief valve and vent line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Cleaned out shredded MLI from pipe and outdoor grate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/>
              <a:t>Verified and reset spring-loaded lift plate relief valve</a:t>
            </a:r>
          </a:p>
          <a:p>
            <a:pPr marL="914400" lvl="1" indent="-457200">
              <a:buFont typeface="+mj-lt"/>
              <a:buAutoNum type="alphaU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MLI and thermal shield clean up and installation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Spare 12X150 electrical and mechanical testing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dirty="0"/>
              <a:t>Vacuum leak check, 8 atm pressure test, Hi-Pot test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dirty="0"/>
              <a:t>Only one working spare!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Ordering parts to build additional spares of current design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There is a team designing an improved current lead for EIC future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Safety </a:t>
            </a:r>
            <a:r>
              <a:rPr lang="en-US" dirty="0">
                <a:sym typeface="Wingdings" panose="05000000000000000000" pitchFamily="2" charset="2"/>
              </a:rPr>
              <a:t> Work planning, </a:t>
            </a:r>
            <a:r>
              <a:rPr lang="en-US" dirty="0"/>
              <a:t>LOTO and confined space entry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Strong partnership with ES&amp;H teams keeps everyone safe and helps to keep the work moving forward smoothly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“Lucky” this happened now </a:t>
            </a:r>
            <a:r>
              <a:rPr lang="en-US" dirty="0">
                <a:sym typeface="Wingdings" panose="05000000000000000000" pitchFamily="2" charset="2"/>
              </a:rPr>
              <a:t> Mechanical and electrical team from RHIC construction still working and able to share their experience and train people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027B86-63FC-4B83-83F5-68B36E70A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083" y="1456883"/>
            <a:ext cx="2992417" cy="353359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102105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FD94-72B9-4A19-8358-92E6BFD8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73" y="88791"/>
            <a:ext cx="110490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1004B Blue Valve Box Repair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FA60F-834E-4502-8FC2-E430110CC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E59EFF-5FF3-4A37-9E87-DD6A5406D251}"/>
              </a:ext>
            </a:extLst>
          </p:cNvPr>
          <p:cNvGrpSpPr/>
          <p:nvPr/>
        </p:nvGrpSpPr>
        <p:grpSpPr>
          <a:xfrm>
            <a:off x="7160555" y="324054"/>
            <a:ext cx="4700752" cy="6417246"/>
            <a:chOff x="1318074" y="1426054"/>
            <a:chExt cx="3849873" cy="52556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94AFA2-E007-4B36-AA66-B05CDA520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407" t="10661" b="12499"/>
            <a:stretch/>
          </p:blipFill>
          <p:spPr>
            <a:xfrm>
              <a:off x="1318074" y="1426054"/>
              <a:ext cx="3849873" cy="5255666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7DA4377-1877-4DAF-8157-5B20ADEF0A3F}"/>
                </a:ext>
              </a:extLst>
            </p:cNvPr>
            <p:cNvGrpSpPr/>
            <p:nvPr/>
          </p:nvGrpSpPr>
          <p:grpSpPr>
            <a:xfrm>
              <a:off x="3155950" y="4044950"/>
              <a:ext cx="139700" cy="2044700"/>
              <a:chOff x="3155950" y="4044950"/>
              <a:chExt cx="139700" cy="20447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A8D2A07-D035-4247-86A6-53036D73E8E6}"/>
                  </a:ext>
                </a:extLst>
              </p:cNvPr>
              <p:cNvCxnSpPr/>
              <p:nvPr/>
            </p:nvCxnSpPr>
            <p:spPr>
              <a:xfrm>
                <a:off x="3155950" y="4044950"/>
                <a:ext cx="0" cy="20447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58C7D80-6028-409F-95F0-7D3D83800E3B}"/>
                  </a:ext>
                </a:extLst>
              </p:cNvPr>
              <p:cNvCxnSpPr/>
              <p:nvPr/>
            </p:nvCxnSpPr>
            <p:spPr>
              <a:xfrm flipV="1">
                <a:off x="3295650" y="4311650"/>
                <a:ext cx="0" cy="996950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DFB95E0-53BE-40FB-9C26-C1E90A7D6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476368"/>
              </p:ext>
            </p:extLst>
          </p:nvPr>
        </p:nvGraphicFramePr>
        <p:xfrm>
          <a:off x="560412" y="1111106"/>
          <a:ext cx="6387540" cy="5087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3770">
                  <a:extLst>
                    <a:ext uri="{9D8B030D-6E8A-4147-A177-3AD203B41FA5}">
                      <a16:colId xmlns:a16="http://schemas.microsoft.com/office/drawing/2014/main" val="2738398910"/>
                    </a:ext>
                  </a:extLst>
                </a:gridCol>
                <a:gridCol w="3193770">
                  <a:extLst>
                    <a:ext uri="{9D8B030D-6E8A-4147-A177-3AD203B41FA5}">
                      <a16:colId xmlns:a16="http://schemas.microsoft.com/office/drawing/2014/main" val="2505010911"/>
                    </a:ext>
                  </a:extLst>
                </a:gridCol>
              </a:tblGrid>
              <a:tr h="451481">
                <a:tc>
                  <a:txBody>
                    <a:bodyPr/>
                    <a:lstStyle/>
                    <a:p>
                      <a:r>
                        <a:rPr lang="en-US" sz="1600" dirty="0"/>
                        <a:t>Repair Step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Status and notes as of 11/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XX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7229401"/>
                  </a:ext>
                </a:extLst>
              </a:tr>
              <a:tr h="631480">
                <a:tc>
                  <a:txBody>
                    <a:bodyPr/>
                    <a:lstStyle/>
                    <a:p>
                      <a:r>
                        <a:rPr lang="en-US" sz="1600" dirty="0"/>
                        <a:t>Weld in new “TBD” feedthrough tube and bellows, pressure test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</a:rPr>
                        <a:t>Complete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6543317"/>
                  </a:ext>
                </a:extLst>
              </a:tr>
              <a:tr h="631480">
                <a:tc>
                  <a:txBody>
                    <a:bodyPr/>
                    <a:lstStyle/>
                    <a:p>
                      <a:r>
                        <a:rPr lang="en-US" sz="1600" dirty="0"/>
                        <a:t>Insert, connect, and testing of spare 12X150 current lead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/>
                        <a:t>Start week after Thanksgiving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/>
                        <a:t>Electrical team is also working on 4:00 DX splice joints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/>
                        <a:t>Finish no later than 12/22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4104757"/>
                  </a:ext>
                </a:extLst>
              </a:tr>
              <a:tr h="631480">
                <a:tc>
                  <a:txBody>
                    <a:bodyPr/>
                    <a:lstStyle/>
                    <a:p>
                      <a:r>
                        <a:rPr lang="en-US" sz="1600" dirty="0"/>
                        <a:t>Internal and external electrical work and testing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6339106"/>
                  </a:ext>
                </a:extLst>
              </a:tr>
              <a:tr h="631480">
                <a:tc>
                  <a:txBody>
                    <a:bodyPr/>
                    <a:lstStyle/>
                    <a:p>
                      <a:r>
                        <a:rPr lang="en-US" sz="1600" dirty="0"/>
                        <a:t>Weld lead pots closed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7900952"/>
                  </a:ext>
                </a:extLst>
              </a:tr>
              <a:tr h="847204">
                <a:tc>
                  <a:txBody>
                    <a:bodyPr/>
                    <a:lstStyle/>
                    <a:p>
                      <a:r>
                        <a:rPr lang="en-US" sz="1600" dirty="0"/>
                        <a:t>M-line pressure test from 1004B to 4:00</a:t>
                      </a:r>
                      <a:endParaRPr lang="en-US" sz="16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Key step.  </a:t>
                      </a:r>
                      <a:r>
                        <a:rPr lang="en-US" sz="1600" b="0" dirty="0"/>
                        <a:t>Need to wait for DX splice cans to be closed.</a:t>
                      </a:r>
                    </a:p>
                    <a:p>
                      <a:r>
                        <a:rPr lang="en-US" sz="1600" b="1" i="1" dirty="0">
                          <a:solidFill>
                            <a:schemeClr val="accent2"/>
                          </a:solidFill>
                        </a:rPr>
                        <a:t>Enables start of Cryo scrub.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78426"/>
                  </a:ext>
                </a:extLst>
              </a:tr>
              <a:tr h="631480">
                <a:tc>
                  <a:txBody>
                    <a:bodyPr/>
                    <a:lstStyle/>
                    <a:p>
                      <a:r>
                        <a:rPr lang="en-US" sz="1600" dirty="0"/>
                        <a:t>Complete MLI and thermal shield installation, other housekeeping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Finish no later than 1/22/24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8622219"/>
                  </a:ext>
                </a:extLst>
              </a:tr>
              <a:tr h="631480">
                <a:tc>
                  <a:txBody>
                    <a:bodyPr/>
                    <a:lstStyle/>
                    <a:p>
                      <a:r>
                        <a:rPr lang="en-US" sz="1600" dirty="0"/>
                        <a:t>Re-set relief valve, close manhole covers, pump down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9903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2287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material</a:t>
            </a:r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F8ACB-0D31-4C58-B3AF-CA9482D27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27642-A315-4352-8CB0-832CEA5A4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38" y="1888080"/>
            <a:ext cx="4515526" cy="419056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ED8424C-8CEF-4555-BBE8-E017917942EC}"/>
              </a:ext>
            </a:extLst>
          </p:cNvPr>
          <p:cNvGrpSpPr/>
          <p:nvPr/>
        </p:nvGrpSpPr>
        <p:grpSpPr>
          <a:xfrm>
            <a:off x="5164024" y="2307530"/>
            <a:ext cx="6697038" cy="3155813"/>
            <a:chOff x="343949" y="3537281"/>
            <a:chExt cx="6697038" cy="31558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3CFDBB-09FE-42ED-93D4-BA4EECBBB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949" y="3537281"/>
              <a:ext cx="6697038" cy="3084912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1A0C98A-48D7-4E52-A9E9-0AD6C649322E}"/>
                </a:ext>
              </a:extLst>
            </p:cNvPr>
            <p:cNvSpPr/>
            <p:nvPr/>
          </p:nvSpPr>
          <p:spPr>
            <a:xfrm>
              <a:off x="771787" y="5897461"/>
              <a:ext cx="6199464" cy="134223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216E6E-8FC7-4BAF-A7ED-96881453254E}"/>
                </a:ext>
              </a:extLst>
            </p:cNvPr>
            <p:cNvSpPr/>
            <p:nvPr/>
          </p:nvSpPr>
          <p:spPr>
            <a:xfrm>
              <a:off x="5931017" y="4941116"/>
              <a:ext cx="310392" cy="1751978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4DD2C77-6712-4C26-B936-851664783F6C}"/>
                </a:ext>
              </a:extLst>
            </p:cNvPr>
            <p:cNvSpPr/>
            <p:nvPr/>
          </p:nvSpPr>
          <p:spPr>
            <a:xfrm>
              <a:off x="5931017" y="5897461"/>
              <a:ext cx="310392" cy="13422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00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F8ACB-0D31-4C58-B3AF-CA9482D27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CF07F3-85B5-4C79-9807-6600EF6BFFCC}"/>
              </a:ext>
            </a:extLst>
          </p:cNvPr>
          <p:cNvGrpSpPr/>
          <p:nvPr/>
        </p:nvGrpSpPr>
        <p:grpSpPr>
          <a:xfrm>
            <a:off x="346252" y="364493"/>
            <a:ext cx="11254566" cy="1200329"/>
            <a:chOff x="346252" y="364493"/>
            <a:chExt cx="11254566" cy="12003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FB993F-865D-44EF-9CB8-5CAC7C8027AA}"/>
                </a:ext>
              </a:extLst>
            </p:cNvPr>
            <p:cNvSpPr txBox="1"/>
            <p:nvPr/>
          </p:nvSpPr>
          <p:spPr>
            <a:xfrm>
              <a:off x="346252" y="364493"/>
              <a:ext cx="11254566" cy="1200329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At the test pressure of 120 psi (8 atm), and using 16.7 ksi allowable, the minimum allowable 304L tube wall thickness is ~.018”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The test apparatus tube wall is .065”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The test apparatus tube wall is .028”</a:t>
              </a:r>
            </a:p>
          </p:txBody>
        </p:sp>
        <p:sp>
          <p:nvSpPr>
            <p:cNvPr id="6" name="Smiley Face 5">
              <a:extLst>
                <a:ext uri="{FF2B5EF4-FFF2-40B4-BE49-F238E27FC236}">
                  <a16:creationId xmlns:a16="http://schemas.microsoft.com/office/drawing/2014/main" id="{CB83A332-1F67-4488-BB92-231CE60CF5D4}"/>
                </a:ext>
              </a:extLst>
            </p:cNvPr>
            <p:cNvSpPr/>
            <p:nvPr/>
          </p:nvSpPr>
          <p:spPr>
            <a:xfrm>
              <a:off x="4228051" y="998213"/>
              <a:ext cx="218191" cy="218191"/>
            </a:xfrm>
            <a:prstGeom prst="smileyFac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iley Face 6">
              <a:extLst>
                <a:ext uri="{FF2B5EF4-FFF2-40B4-BE49-F238E27FC236}">
                  <a16:creationId xmlns:a16="http://schemas.microsoft.com/office/drawing/2014/main" id="{41F05B4A-3CA4-4D4C-B052-4A468373D28D}"/>
                </a:ext>
              </a:extLst>
            </p:cNvPr>
            <p:cNvSpPr/>
            <p:nvPr/>
          </p:nvSpPr>
          <p:spPr>
            <a:xfrm>
              <a:off x="4228051" y="1281517"/>
              <a:ext cx="218191" cy="218191"/>
            </a:xfrm>
            <a:prstGeom prst="smileyFac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`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5D9BAF-E6FC-4BB9-8F16-96B11453393B}"/>
              </a:ext>
            </a:extLst>
          </p:cNvPr>
          <p:cNvGrpSpPr/>
          <p:nvPr/>
        </p:nvGrpSpPr>
        <p:grpSpPr>
          <a:xfrm>
            <a:off x="579664" y="1696292"/>
            <a:ext cx="11449050" cy="4771061"/>
            <a:chOff x="579664" y="1696292"/>
            <a:chExt cx="11449050" cy="47710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4419E2-99B8-406D-9B2F-CE8A3954B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9664" y="1696292"/>
              <a:ext cx="11449050" cy="4771061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99CEE64-90DC-428D-AFD6-8939C8ECB7D6}"/>
                </a:ext>
              </a:extLst>
            </p:cNvPr>
            <p:cNvCxnSpPr/>
            <p:nvPr/>
          </p:nvCxnSpPr>
          <p:spPr>
            <a:xfrm flipV="1">
              <a:off x="7176407" y="4620986"/>
              <a:ext cx="0" cy="110217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7A9FAB-262A-4D69-AC21-79436C3863D4}"/>
                </a:ext>
              </a:extLst>
            </p:cNvPr>
            <p:cNvCxnSpPr/>
            <p:nvPr/>
          </p:nvCxnSpPr>
          <p:spPr>
            <a:xfrm flipH="1">
              <a:off x="5951764" y="4939393"/>
              <a:ext cx="1347107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0E22A2E-96BE-4ED5-835C-1C4BBB591437}"/>
                </a:ext>
              </a:extLst>
            </p:cNvPr>
            <p:cNvCxnSpPr>
              <a:cxnSpLocks/>
            </p:cNvCxnSpPr>
            <p:nvPr/>
          </p:nvCxnSpPr>
          <p:spPr>
            <a:xfrm>
              <a:off x="5951764" y="4523014"/>
              <a:ext cx="2228850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25E249A-1072-4922-BEAA-770AB026C217}"/>
                </a:ext>
              </a:extLst>
            </p:cNvPr>
            <p:cNvCxnSpPr>
              <a:cxnSpLocks/>
            </p:cNvCxnSpPr>
            <p:nvPr/>
          </p:nvCxnSpPr>
          <p:spPr>
            <a:xfrm>
              <a:off x="5973535" y="3018064"/>
              <a:ext cx="4689022" cy="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3E26E58-4369-427E-BE88-003F86DDF103}"/>
                </a:ext>
              </a:extLst>
            </p:cNvPr>
            <p:cNvCxnSpPr>
              <a:cxnSpLocks/>
            </p:cNvCxnSpPr>
            <p:nvPr/>
          </p:nvCxnSpPr>
          <p:spPr>
            <a:xfrm>
              <a:off x="10140043" y="2669721"/>
              <a:ext cx="0" cy="3224893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20855D-CD2D-4B83-9CD0-13336D3E62C1}"/>
                </a:ext>
              </a:extLst>
            </p:cNvPr>
            <p:cNvCxnSpPr>
              <a:cxnSpLocks/>
            </p:cNvCxnSpPr>
            <p:nvPr/>
          </p:nvCxnSpPr>
          <p:spPr>
            <a:xfrm>
              <a:off x="7788729" y="4282167"/>
              <a:ext cx="0" cy="169409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CB2C8E-684F-42F7-ACBB-10CABEBD630F}"/>
                </a:ext>
              </a:extLst>
            </p:cNvPr>
            <p:cNvSpPr txBox="1"/>
            <p:nvPr/>
          </p:nvSpPr>
          <p:spPr>
            <a:xfrm>
              <a:off x="6304189" y="3791071"/>
              <a:ext cx="1947177" cy="2000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/>
                <a:t>Feedthrough repair tube wall thickness: .028”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82856D-8C70-4EB7-836D-6B2AE984E5BF}"/>
                </a:ext>
              </a:extLst>
            </p:cNvPr>
            <p:cNvSpPr txBox="1"/>
            <p:nvPr/>
          </p:nvSpPr>
          <p:spPr>
            <a:xfrm>
              <a:off x="7200905" y="2531681"/>
              <a:ext cx="2100936" cy="2154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700" b="1" i="1"/>
              </a:lvl1pPr>
            </a:lstStyle>
            <a:p>
              <a:r>
                <a:rPr lang="en-US" dirty="0"/>
                <a:t>Pressure test apparatus tube wall thickness: .065”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853AC46-F3C0-4E73-8D73-F3271F0C4870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6841674" y="3991126"/>
              <a:ext cx="436104" cy="5318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F527EDE-8B10-4097-BC9E-17CE3EE4CA68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8063575" y="2731736"/>
              <a:ext cx="187798" cy="296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D8AB609-D238-44CE-ADAE-29DBCED6381C}"/>
              </a:ext>
            </a:extLst>
          </p:cNvPr>
          <p:cNvSpPr txBox="1"/>
          <p:nvPr/>
        </p:nvSpPr>
        <p:spPr>
          <a:xfrm>
            <a:off x="5204074" y="5894614"/>
            <a:ext cx="178385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700" b="1" i="1"/>
            </a:lvl1pPr>
          </a:lstStyle>
          <a:p>
            <a:r>
              <a:rPr lang="en-US" dirty="0"/>
              <a:t>8 atm current lead test pressure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4CF2C3-A71D-43B6-8E58-9B6C6001B496}"/>
              </a:ext>
            </a:extLst>
          </p:cNvPr>
          <p:cNvCxnSpPr>
            <a:cxnSpLocks/>
          </p:cNvCxnSpPr>
          <p:nvPr/>
        </p:nvCxnSpPr>
        <p:spPr>
          <a:xfrm flipV="1">
            <a:off x="6096000" y="5257801"/>
            <a:ext cx="1080407" cy="636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898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1DC21-20CC-41AB-8B27-16DE7D6B3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D1D56C-0C66-4250-82AC-D266B1404EAD}"/>
              </a:ext>
            </a:extLst>
          </p:cNvPr>
          <p:cNvSpPr txBox="1"/>
          <p:nvPr/>
        </p:nvSpPr>
        <p:spPr>
          <a:xfrm>
            <a:off x="538842" y="365998"/>
            <a:ext cx="957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RHIC Valve Box Lead Pots and Gas-Cooled Current Leads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619E2D-4F4B-4771-A60B-1F630C26225D}"/>
              </a:ext>
            </a:extLst>
          </p:cNvPr>
          <p:cNvGrpSpPr/>
          <p:nvPr/>
        </p:nvGrpSpPr>
        <p:grpSpPr>
          <a:xfrm>
            <a:off x="1526720" y="973147"/>
            <a:ext cx="9334721" cy="5629018"/>
            <a:chOff x="1526720" y="973147"/>
            <a:chExt cx="9334721" cy="56290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D0BE9D-08BA-48BF-82EF-E63EDD17FA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075"/>
            <a:stretch/>
          </p:blipFill>
          <p:spPr>
            <a:xfrm>
              <a:off x="1526720" y="973147"/>
              <a:ext cx="9334721" cy="5237312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FA056D9-F3DC-42DF-9DDC-AC4C2B25ABD4}"/>
                </a:ext>
              </a:extLst>
            </p:cNvPr>
            <p:cNvSpPr txBox="1"/>
            <p:nvPr/>
          </p:nvSpPr>
          <p:spPr>
            <a:xfrm>
              <a:off x="3242088" y="6294388"/>
              <a:ext cx="3278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u="sng" dirty="0"/>
                <a:t>Schematic created by Frederic Micolon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816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36E601E-0F5C-46C2-8B2A-BFFA38CD8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881888"/>
              </p:ext>
            </p:extLst>
          </p:nvPr>
        </p:nvGraphicFramePr>
        <p:xfrm>
          <a:off x="372824" y="1823820"/>
          <a:ext cx="11533990" cy="45323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3464">
                  <a:extLst>
                    <a:ext uri="{9D8B030D-6E8A-4147-A177-3AD203B41FA5}">
                      <a16:colId xmlns:a16="http://schemas.microsoft.com/office/drawing/2014/main" val="1599778771"/>
                    </a:ext>
                  </a:extLst>
                </a:gridCol>
                <a:gridCol w="1848421">
                  <a:extLst>
                    <a:ext uri="{9D8B030D-6E8A-4147-A177-3AD203B41FA5}">
                      <a16:colId xmlns:a16="http://schemas.microsoft.com/office/drawing/2014/main" val="3134961842"/>
                    </a:ext>
                  </a:extLst>
                </a:gridCol>
                <a:gridCol w="1848421">
                  <a:extLst>
                    <a:ext uri="{9D8B030D-6E8A-4147-A177-3AD203B41FA5}">
                      <a16:colId xmlns:a16="http://schemas.microsoft.com/office/drawing/2014/main" val="2769698609"/>
                    </a:ext>
                  </a:extLst>
                </a:gridCol>
                <a:gridCol w="1848421">
                  <a:extLst>
                    <a:ext uri="{9D8B030D-6E8A-4147-A177-3AD203B41FA5}">
                      <a16:colId xmlns:a16="http://schemas.microsoft.com/office/drawing/2014/main" val="942881426"/>
                    </a:ext>
                  </a:extLst>
                </a:gridCol>
                <a:gridCol w="1848421">
                  <a:extLst>
                    <a:ext uri="{9D8B030D-6E8A-4147-A177-3AD203B41FA5}">
                      <a16:colId xmlns:a16="http://schemas.microsoft.com/office/drawing/2014/main" val="4084508226"/>
                    </a:ext>
                  </a:extLst>
                </a:gridCol>
                <a:gridCol w="1848421">
                  <a:extLst>
                    <a:ext uri="{9D8B030D-6E8A-4147-A177-3AD203B41FA5}">
                      <a16:colId xmlns:a16="http://schemas.microsoft.com/office/drawing/2014/main" val="3536358852"/>
                    </a:ext>
                  </a:extLst>
                </a:gridCol>
                <a:gridCol w="1848421">
                  <a:extLst>
                    <a:ext uri="{9D8B030D-6E8A-4147-A177-3AD203B41FA5}">
                      <a16:colId xmlns:a16="http://schemas.microsoft.com/office/drawing/2014/main" val="983269942"/>
                    </a:ext>
                  </a:extLst>
                </a:gridCol>
              </a:tblGrid>
              <a:tr h="406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10:00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12:00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080475"/>
                  </a:ext>
                </a:extLst>
              </a:tr>
              <a:tr h="206287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highlight>
                            <a:srgbClr val="00FFFF"/>
                          </a:highlight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016570"/>
                  </a:ext>
                </a:extLst>
              </a:tr>
              <a:tr h="206287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highlight>
                            <a:srgbClr val="FFFF00"/>
                          </a:highlight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57132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D2B5771-10F6-43C8-BA98-853974E9FD1F}"/>
              </a:ext>
            </a:extLst>
          </p:cNvPr>
          <p:cNvSpPr txBox="1"/>
          <p:nvPr/>
        </p:nvSpPr>
        <p:spPr>
          <a:xfrm>
            <a:off x="422078" y="355601"/>
            <a:ext cx="5932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RHIC Valve Box Power Leads Map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5A6F624-7E18-4136-AE18-CF2F2DB8B88D}"/>
              </a:ext>
            </a:extLst>
          </p:cNvPr>
          <p:cNvGrpSpPr/>
          <p:nvPr/>
        </p:nvGrpSpPr>
        <p:grpSpPr>
          <a:xfrm>
            <a:off x="825899" y="2275251"/>
            <a:ext cx="11045505" cy="4064777"/>
            <a:chOff x="825899" y="2140440"/>
            <a:chExt cx="11045505" cy="40647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5CB0C39-66B9-47F1-A79C-283ADE9C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t="32862"/>
            <a:stretch/>
          </p:blipFill>
          <p:spPr>
            <a:xfrm>
              <a:off x="860731" y="2754973"/>
              <a:ext cx="1752962" cy="88203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0B4E11-07A9-4412-96FE-E7710767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1172" t="13137" r="52143" b="10016"/>
            <a:stretch/>
          </p:blipFill>
          <p:spPr>
            <a:xfrm>
              <a:off x="2798913" y="2233018"/>
              <a:ext cx="1372791" cy="94603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537C10-BBFA-49AC-A189-2E776952A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50135" t="8810" r="1793" b="12034"/>
            <a:stretch/>
          </p:blipFill>
          <p:spPr>
            <a:xfrm>
              <a:off x="3001857" y="3149307"/>
              <a:ext cx="1403438" cy="9674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0D2A5E-03BA-40E5-9067-05F0733C3FE3}"/>
                </a:ext>
              </a:extLst>
            </p:cNvPr>
            <p:cNvSpPr txBox="1"/>
            <p:nvPr/>
          </p:nvSpPr>
          <p:spPr>
            <a:xfrm>
              <a:off x="1167003" y="2456200"/>
              <a:ext cx="2792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891460-ED5A-4181-B867-3557EC89227D}"/>
                </a:ext>
              </a:extLst>
            </p:cNvPr>
            <p:cNvSpPr txBox="1"/>
            <p:nvPr/>
          </p:nvSpPr>
          <p:spPr>
            <a:xfrm>
              <a:off x="3001857" y="2200969"/>
              <a:ext cx="2792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34AB21-92BF-4067-B9E2-CD260DCEADBB}"/>
                </a:ext>
              </a:extLst>
            </p:cNvPr>
            <p:cNvSpPr txBox="1"/>
            <p:nvPr/>
          </p:nvSpPr>
          <p:spPr>
            <a:xfrm>
              <a:off x="2973969" y="3054116"/>
              <a:ext cx="2792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B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7EB510-34AD-4EC4-A152-0ADF84834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2778" r="22816"/>
            <a:stretch/>
          </p:blipFill>
          <p:spPr>
            <a:xfrm>
              <a:off x="4568986" y="2664710"/>
              <a:ext cx="1726924" cy="104684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E27A93-0524-44BF-9F5D-76057AE0D76A}"/>
                </a:ext>
              </a:extLst>
            </p:cNvPr>
            <p:cNvSpPr txBox="1"/>
            <p:nvPr/>
          </p:nvSpPr>
          <p:spPr>
            <a:xfrm>
              <a:off x="4784704" y="2493363"/>
              <a:ext cx="2792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A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9C1539-DD4D-4261-A76E-38F53E2A4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grayscl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4307" r="9686"/>
            <a:stretch/>
          </p:blipFill>
          <p:spPr>
            <a:xfrm>
              <a:off x="6377187" y="2615718"/>
              <a:ext cx="1767392" cy="114893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95DF9A8-27E2-4076-A2FD-C56AA0337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grayscl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1742" t="7074" r="54308" b="15058"/>
            <a:stretch/>
          </p:blipFill>
          <p:spPr>
            <a:xfrm>
              <a:off x="8319661" y="2140440"/>
              <a:ext cx="1460102" cy="96745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E52925-F493-408F-9257-5C0F76E34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grayscl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49277" t="7404" r="8506" b="15058"/>
            <a:stretch/>
          </p:blipFill>
          <p:spPr>
            <a:xfrm>
              <a:off x="8578878" y="3137236"/>
              <a:ext cx="1373562" cy="94345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42AB3A-901D-4C81-B7F9-CEC648B0F72A}"/>
                </a:ext>
              </a:extLst>
            </p:cNvPr>
            <p:cNvSpPr txBox="1"/>
            <p:nvPr/>
          </p:nvSpPr>
          <p:spPr>
            <a:xfrm>
              <a:off x="8511150" y="2201863"/>
              <a:ext cx="2792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D1ABD0-4682-4085-895C-77D4080EDA7A}"/>
                </a:ext>
              </a:extLst>
            </p:cNvPr>
            <p:cNvSpPr txBox="1"/>
            <p:nvPr/>
          </p:nvSpPr>
          <p:spPr>
            <a:xfrm>
              <a:off x="8483262" y="3055010"/>
              <a:ext cx="2792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B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D2A610-2FC0-4416-A08A-0C2B46431897}"/>
                </a:ext>
              </a:extLst>
            </p:cNvPr>
            <p:cNvSpPr txBox="1"/>
            <p:nvPr/>
          </p:nvSpPr>
          <p:spPr>
            <a:xfrm>
              <a:off x="6629666" y="2535570"/>
              <a:ext cx="2792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A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8C06CBE-00AC-489F-937C-50620A64F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2732" r="1"/>
            <a:stretch/>
          </p:blipFill>
          <p:spPr>
            <a:xfrm>
              <a:off x="10074143" y="2717810"/>
              <a:ext cx="1797261" cy="99374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BE4CACD-915E-42F1-A369-7169592215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r="3944"/>
            <a:stretch/>
          </p:blipFill>
          <p:spPr>
            <a:xfrm>
              <a:off x="825899" y="4639353"/>
              <a:ext cx="1793476" cy="100396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FAC9FE5-EE74-4A4B-8490-F23E0CA5B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2746"/>
            <a:stretch/>
          </p:blipFill>
          <p:spPr>
            <a:xfrm>
              <a:off x="2716225" y="4550299"/>
              <a:ext cx="1793476" cy="94732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F7B2A8-BA1E-4B58-91C2-E09A3A69B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38408" y="4552948"/>
              <a:ext cx="1793475" cy="98127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2B34665-CC89-4082-8344-2C00C5530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90633" y="4527702"/>
              <a:ext cx="1793475" cy="99849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70C0D49-3119-449F-B1CB-63EBD852C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53279" t="12071"/>
            <a:stretch/>
          </p:blipFill>
          <p:spPr>
            <a:xfrm>
              <a:off x="8309642" y="5193758"/>
              <a:ext cx="1453189" cy="101145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337628D-BC87-4A63-8623-89D1367A8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1515" t="12071" r="50977"/>
            <a:stretch/>
          </p:blipFill>
          <p:spPr>
            <a:xfrm>
              <a:off x="8511150" y="4225539"/>
              <a:ext cx="1453189" cy="99469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BCB1A18-D593-4827-A22E-FBD5F19FA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04405" y="4580042"/>
              <a:ext cx="1766999" cy="954179"/>
            </a:xfrm>
            <a:prstGeom prst="rect">
              <a:avLst/>
            </a:prstGeom>
          </p:spPr>
        </p:pic>
      </p:grpSp>
      <p:sp>
        <p:nvSpPr>
          <p:cNvPr id="29" name="Diamond 28">
            <a:extLst>
              <a:ext uri="{FF2B5EF4-FFF2-40B4-BE49-F238E27FC236}">
                <a16:creationId xmlns:a16="http://schemas.microsoft.com/office/drawing/2014/main" id="{96D41AD6-A58D-4A7D-B26F-178414C03930}"/>
              </a:ext>
            </a:extLst>
          </p:cNvPr>
          <p:cNvSpPr/>
          <p:nvPr/>
        </p:nvSpPr>
        <p:spPr>
          <a:xfrm>
            <a:off x="504653" y="1245730"/>
            <a:ext cx="314325" cy="314325"/>
          </a:xfrm>
          <a:prstGeom prst="diamo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TBX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49BFEA-E9D7-485D-8F30-718E0234A49B}"/>
              </a:ext>
            </a:extLst>
          </p:cNvPr>
          <p:cNvSpPr txBox="1"/>
          <p:nvPr/>
        </p:nvSpPr>
        <p:spPr>
          <a:xfrm>
            <a:off x="799948" y="1218226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12 x 150 amp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FA63162-7181-43F9-8908-349648959956}"/>
              </a:ext>
            </a:extLst>
          </p:cNvPr>
          <p:cNvSpPr/>
          <p:nvPr/>
        </p:nvSpPr>
        <p:spPr>
          <a:xfrm>
            <a:off x="2752499" y="1248053"/>
            <a:ext cx="300042" cy="3000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12D0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AFE5EA-4EA5-49F9-9E5E-6CA796457B80}"/>
              </a:ext>
            </a:extLst>
          </p:cNvPr>
          <p:cNvSpPr txBox="1"/>
          <p:nvPr/>
        </p:nvSpPr>
        <p:spPr>
          <a:xfrm>
            <a:off x="3052541" y="1205617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XXXXXX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7B8985-23E0-447B-8D0D-01C3A4A2DFD4}"/>
              </a:ext>
            </a:extLst>
          </p:cNvPr>
          <p:cNvSpPr/>
          <p:nvPr/>
        </p:nvSpPr>
        <p:spPr>
          <a:xfrm>
            <a:off x="4592697" y="1260013"/>
            <a:ext cx="384014" cy="3000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XXXX</a:t>
            </a:r>
          </a:p>
          <a:p>
            <a:pPr algn="ctr"/>
            <a:r>
              <a:rPr lang="en-US" sz="600" dirty="0">
                <a:solidFill>
                  <a:schemeClr val="tx1"/>
                </a:solidFill>
              </a:rPr>
              <a:t>XXXXX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9D3199-AB06-4044-956C-FD2591A924BA}"/>
              </a:ext>
            </a:extLst>
          </p:cNvPr>
          <p:cNvSpPr txBox="1"/>
          <p:nvPr/>
        </p:nvSpPr>
        <p:spPr>
          <a:xfrm>
            <a:off x="5025115" y="1234497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XXXXXX</a:t>
            </a:r>
          </a:p>
        </p:txBody>
      </p:sp>
    </p:spTree>
    <p:extLst>
      <p:ext uri="{BB962C8B-B14F-4D97-AF65-F5344CB8AC3E}">
        <p14:creationId xmlns:p14="http://schemas.microsoft.com/office/powerpoint/2010/main" val="724808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1DC21-20CC-41AB-8B27-16DE7D6B3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3ECA74-78C8-42D5-9507-E33C634E1DEF}"/>
              </a:ext>
            </a:extLst>
          </p:cNvPr>
          <p:cNvSpPr txBox="1"/>
          <p:nvPr/>
        </p:nvSpPr>
        <p:spPr>
          <a:xfrm>
            <a:off x="690924" y="292800"/>
            <a:ext cx="85218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Bellows details: New repair bellows properties</a:t>
            </a:r>
          </a:p>
          <a:p>
            <a:r>
              <a:rPr lang="en-US" sz="2400" i="1" dirty="0"/>
              <a:t>Richard </a:t>
            </a:r>
            <a:r>
              <a:rPr lang="en-US" sz="2400" i="1" dirty="0" err="1"/>
              <a:t>Muscolino</a:t>
            </a:r>
            <a:endParaRPr lang="en-US" sz="24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93B62C-CA8F-45F8-92A3-4C91505A1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80" y="1306187"/>
            <a:ext cx="9109830" cy="50104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56036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03103-09B2-4AE0-ABBD-68D775FAD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8CF3C0-37E4-4897-B838-CC5D593A6B7A}"/>
              </a:ext>
            </a:extLst>
          </p:cNvPr>
          <p:cNvSpPr txBox="1"/>
          <p:nvPr/>
        </p:nvSpPr>
        <p:spPr>
          <a:xfrm>
            <a:off x="510594" y="221359"/>
            <a:ext cx="423385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1004B Blue Valve Box</a:t>
            </a:r>
          </a:p>
          <a:p>
            <a:r>
              <a:rPr lang="en-US" i="1" dirty="0"/>
              <a:t>CAD models and drawings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B2D814-D83D-4304-8CCF-5DDF43F4813D}"/>
              </a:ext>
            </a:extLst>
          </p:cNvPr>
          <p:cNvGrpSpPr/>
          <p:nvPr/>
        </p:nvGrpSpPr>
        <p:grpSpPr>
          <a:xfrm>
            <a:off x="6566347" y="393189"/>
            <a:ext cx="5054153" cy="1797561"/>
            <a:chOff x="6561637" y="164589"/>
            <a:chExt cx="5054153" cy="17975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3F2DCD-41CC-41EE-89C9-5D820B27B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1549" t="20944" r="1822" b="2733"/>
            <a:stretch/>
          </p:blipFill>
          <p:spPr>
            <a:xfrm>
              <a:off x="6561637" y="164589"/>
              <a:ext cx="5054153" cy="1797561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9124F30-584B-4788-A932-DC04AEFA3FA7}"/>
                </a:ext>
              </a:extLst>
            </p:cNvPr>
            <p:cNvSpPr/>
            <p:nvPr/>
          </p:nvSpPr>
          <p:spPr>
            <a:xfrm>
              <a:off x="7524749" y="1190625"/>
              <a:ext cx="400051" cy="4191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E32B46C-F48F-4BB4-AD66-3AFC7B200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165" y="2318662"/>
            <a:ext cx="4764092" cy="4451448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BAD614-DF19-4F7A-B611-30AF20643A65}"/>
              </a:ext>
            </a:extLst>
          </p:cNvPr>
          <p:cNvSpPr txBox="1"/>
          <p:nvPr/>
        </p:nvSpPr>
        <p:spPr>
          <a:xfrm>
            <a:off x="7529459" y="265277"/>
            <a:ext cx="3121367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900" b="1" i="1" dirty="0"/>
              <a:t>1004B Blue Valve Box Feedthrough Map (from above)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18BA5B-A431-48D2-BF2F-652EEE1CAA43}"/>
              </a:ext>
            </a:extLst>
          </p:cNvPr>
          <p:cNvSpPr txBox="1"/>
          <p:nvPr/>
        </p:nvSpPr>
        <p:spPr>
          <a:xfrm>
            <a:off x="8837049" y="6450888"/>
            <a:ext cx="2435282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900" b="1" i="1" dirty="0"/>
              <a:t>“TBD” 12X150 current lead cross section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9EA061-0D93-425A-8086-9DE668A935C8}"/>
              </a:ext>
            </a:extLst>
          </p:cNvPr>
          <p:cNvGrpSpPr/>
          <p:nvPr/>
        </p:nvGrpSpPr>
        <p:grpSpPr>
          <a:xfrm>
            <a:off x="504515" y="1172727"/>
            <a:ext cx="5301976" cy="5026239"/>
            <a:chOff x="504515" y="1172727"/>
            <a:chExt cx="5301976" cy="50262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6D368A-81BB-4C60-8AFE-882975959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221" b="12960"/>
            <a:stretch/>
          </p:blipFill>
          <p:spPr>
            <a:xfrm>
              <a:off x="504515" y="1172727"/>
              <a:ext cx="5301976" cy="19151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8683CD-57B7-435A-B3E7-8F3FC7850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94" y="3236293"/>
              <a:ext cx="5295897" cy="296267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3B2ECB-6ED3-43AD-A3D2-924A7FF538C4}"/>
                </a:ext>
              </a:extLst>
            </p:cNvPr>
            <p:cNvSpPr txBox="1"/>
            <p:nvPr/>
          </p:nvSpPr>
          <p:spPr>
            <a:xfrm>
              <a:off x="3658170" y="2815839"/>
              <a:ext cx="2044149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900" b="1" i="1" dirty="0"/>
                <a:t>1004B Blue Valve Box CAD model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5E05F6-3CC4-4434-9B21-BD468DDE9A19}"/>
                </a:ext>
              </a:extLst>
            </p:cNvPr>
            <p:cNvSpPr txBox="1"/>
            <p:nvPr/>
          </p:nvSpPr>
          <p:spPr>
            <a:xfrm>
              <a:off x="3658169" y="5891053"/>
              <a:ext cx="2044149" cy="2308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900" b="1" i="1" dirty="0"/>
                <a:t>1004B Blue Valve Box CAD model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6949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1DC21-20CC-41AB-8B27-16DE7D6B3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3D4F8-BF25-4392-8491-5928EB526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936" y="1306188"/>
            <a:ext cx="7741048" cy="5010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85A41-4374-47BF-AAF0-4E172B6D3B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52" b="18930"/>
          <a:stretch/>
        </p:blipFill>
        <p:spPr>
          <a:xfrm>
            <a:off x="730646" y="1406856"/>
            <a:ext cx="10889854" cy="31968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548271-BC6E-4363-A0AD-A54839DC79FF}"/>
              </a:ext>
            </a:extLst>
          </p:cNvPr>
          <p:cNvSpPr txBox="1"/>
          <p:nvPr/>
        </p:nvSpPr>
        <p:spPr>
          <a:xfrm>
            <a:off x="690924" y="292800"/>
            <a:ext cx="85218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Bellows details: New repair bellows properties</a:t>
            </a:r>
          </a:p>
          <a:p>
            <a:r>
              <a:rPr lang="en-US" sz="2400" i="1" dirty="0"/>
              <a:t>Jonathon Greene</a:t>
            </a:r>
          </a:p>
        </p:txBody>
      </p:sp>
    </p:spTree>
    <p:extLst>
      <p:ext uri="{BB962C8B-B14F-4D97-AF65-F5344CB8AC3E}">
        <p14:creationId xmlns:p14="http://schemas.microsoft.com/office/powerpoint/2010/main" val="1643150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1DC21-20CC-41AB-8B27-16DE7D6B3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3D4F8-BF25-4392-8491-5928EB526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09" y="1361208"/>
            <a:ext cx="8077520" cy="52281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548271-BC6E-4363-A0AD-A54839DC79FF}"/>
              </a:ext>
            </a:extLst>
          </p:cNvPr>
          <p:cNvSpPr txBox="1"/>
          <p:nvPr/>
        </p:nvSpPr>
        <p:spPr>
          <a:xfrm>
            <a:off x="690924" y="292800"/>
            <a:ext cx="85218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Bellows details: New repair bellows properties</a:t>
            </a:r>
          </a:p>
          <a:p>
            <a:r>
              <a:rPr lang="en-US" sz="2400" i="1" dirty="0"/>
              <a:t>Bellows drawings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D19B21-C07C-4E64-A1C1-D35570B5B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633" y="891316"/>
            <a:ext cx="3976805" cy="308398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96659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4100" name="Picture 4" descr="https://brookhavenlab.sharepoint.com/sites/rhic-1004brepair2/1004b%20valve%20box%20repair/photos/lead%20pot%20with%20damage/damage_1.jpg?web=1">
            <a:extLst>
              <a:ext uri="{FF2B5EF4-FFF2-40B4-BE49-F238E27FC236}">
                <a16:creationId xmlns:a16="http://schemas.microsoft.com/office/drawing/2014/main" id="{6A182BF7-CA75-4119-81DF-DA25677F0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131" y="3032873"/>
            <a:ext cx="2292583" cy="305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brookhavenlab.sharepoint.com/sites/rhic-1004brepair2/1004b%20valve%20box%20repair/photos/lead%20pot%20with%20damage/img_2144%20(1).jpg?web=1">
            <a:extLst>
              <a:ext uri="{FF2B5EF4-FFF2-40B4-BE49-F238E27FC236}">
                <a16:creationId xmlns:a16="http://schemas.microsoft.com/office/drawing/2014/main" id="{F7DF2E5A-1365-4061-BFB8-5547084C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131" y="1254155"/>
            <a:ext cx="2288991" cy="170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brookhavenlab.sharepoint.com/sites/rhic-1004brepair2/1004b%20valve%20box%20repair/photos/lead%20pot%20with%20damage/img_2157.jpg?web=1">
            <a:extLst>
              <a:ext uri="{FF2B5EF4-FFF2-40B4-BE49-F238E27FC236}">
                <a16:creationId xmlns:a16="http://schemas.microsoft.com/office/drawing/2014/main" id="{8316228D-13C5-4854-8C7F-2FE40894C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07" y="1254155"/>
            <a:ext cx="2279886" cy="170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brookhavenlab.sharepoint.com/sites/rhic-1004brepair2/1004b%20valve%20box%20repair/photos/lead%20pot%20with%20damage/20230920_091118.jpg?web=1">
            <a:extLst>
              <a:ext uri="{FF2B5EF4-FFF2-40B4-BE49-F238E27FC236}">
                <a16:creationId xmlns:a16="http://schemas.microsoft.com/office/drawing/2014/main" id="{FA2174D3-E7ED-490B-BEE1-ACB8B845F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61"/>
          <a:stretch/>
        </p:blipFill>
        <p:spPr bwMode="auto">
          <a:xfrm rot="5400000">
            <a:off x="7791237" y="3415743"/>
            <a:ext cx="3056778" cy="229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2910DE-18C7-4093-99B7-CB1E4BBDF8A0}"/>
              </a:ext>
            </a:extLst>
          </p:cNvPr>
          <p:cNvSpPr txBox="1"/>
          <p:nvPr/>
        </p:nvSpPr>
        <p:spPr>
          <a:xfrm>
            <a:off x="690924" y="292800"/>
            <a:ext cx="1084944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Lead pot “A” “TBD” feedthrough piping damage</a:t>
            </a:r>
          </a:p>
          <a:p>
            <a:r>
              <a:rPr lang="en-US" sz="2000" i="1" dirty="0"/>
              <a:t>This feedthrough is part of the M-line pressure boundary and the valve box pressure boundary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7B09AD-AE22-4F81-8C3B-AB2F32ED5867}"/>
              </a:ext>
            </a:extLst>
          </p:cNvPr>
          <p:cNvGrpSpPr/>
          <p:nvPr/>
        </p:nvGrpSpPr>
        <p:grpSpPr>
          <a:xfrm>
            <a:off x="538374" y="1374494"/>
            <a:ext cx="3849873" cy="5255666"/>
            <a:chOff x="1318074" y="1426054"/>
            <a:chExt cx="3849873" cy="52556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F44668-A63F-4AE7-94F9-35F23A57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7407" t="10661" b="12499"/>
            <a:stretch/>
          </p:blipFill>
          <p:spPr>
            <a:xfrm>
              <a:off x="1318074" y="1426054"/>
              <a:ext cx="3849873" cy="525566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12BBB28-2823-459A-9E0C-6A60D883AA73}"/>
                </a:ext>
              </a:extLst>
            </p:cNvPr>
            <p:cNvGrpSpPr/>
            <p:nvPr/>
          </p:nvGrpSpPr>
          <p:grpSpPr>
            <a:xfrm>
              <a:off x="3155950" y="4044950"/>
              <a:ext cx="139700" cy="2044700"/>
              <a:chOff x="3155950" y="4044950"/>
              <a:chExt cx="139700" cy="204470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517A33E7-8102-46C4-99FF-A2DC8BEF5A0F}"/>
                  </a:ext>
                </a:extLst>
              </p:cNvPr>
              <p:cNvCxnSpPr/>
              <p:nvPr/>
            </p:nvCxnSpPr>
            <p:spPr>
              <a:xfrm>
                <a:off x="3155950" y="4044950"/>
                <a:ext cx="0" cy="20447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966467B-9464-4276-805C-0EE042A43624}"/>
                  </a:ext>
                </a:extLst>
              </p:cNvPr>
              <p:cNvCxnSpPr/>
              <p:nvPr/>
            </p:nvCxnSpPr>
            <p:spPr>
              <a:xfrm flipV="1">
                <a:off x="3295650" y="4311650"/>
                <a:ext cx="0" cy="996950"/>
              </a:xfrm>
              <a:prstGeom prst="line">
                <a:avLst/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5EF59E7-DFEA-415B-B662-D5EEE8475741}"/>
              </a:ext>
            </a:extLst>
          </p:cNvPr>
          <p:cNvSpPr txBox="1"/>
          <p:nvPr/>
        </p:nvSpPr>
        <p:spPr>
          <a:xfrm>
            <a:off x="5495131" y="6316595"/>
            <a:ext cx="562044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i="1" u="sng" dirty="0"/>
              <a:t>For more information on the causal analysis and electrical events that lead to this damage</a:t>
            </a:r>
            <a:endParaRPr lang="en-US" sz="1000" dirty="0"/>
          </a:p>
          <a:p>
            <a:r>
              <a:rPr lang="en-US" sz="1000" dirty="0">
                <a:sym typeface="Wingdings" panose="05000000000000000000" pitchFamily="2" charset="2"/>
              </a:rPr>
              <a:t> </a:t>
            </a:r>
            <a:r>
              <a:rPr lang="en-US" sz="1000" dirty="0"/>
              <a:t>Talks coming up next by Jon Sandberg, </a:t>
            </a:r>
            <a:r>
              <a:rPr lang="en-US" sz="1000" dirty="0" err="1"/>
              <a:t>Chaofeng</a:t>
            </a:r>
            <a:r>
              <a:rPr lang="en-US" sz="1000" dirty="0"/>
              <a:t> Mi, and John </a:t>
            </a:r>
            <a:r>
              <a:rPr lang="en-US" sz="1000" dirty="0" err="1"/>
              <a:t>Escalier</a:t>
            </a:r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8B21DD-CFEB-401A-B2DF-EDB55470DA46}"/>
              </a:ext>
            </a:extLst>
          </p:cNvPr>
          <p:cNvSpPr txBox="1"/>
          <p:nvPr/>
        </p:nvSpPr>
        <p:spPr>
          <a:xfrm>
            <a:off x="448530" y="6323874"/>
            <a:ext cx="2435282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900" b="1" i="1" dirty="0"/>
              <a:t>“TBD” 12X150 current lead cross section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71F7F4-E425-4728-9E10-38438385B3B3}"/>
              </a:ext>
            </a:extLst>
          </p:cNvPr>
          <p:cNvSpPr txBox="1"/>
          <p:nvPr/>
        </p:nvSpPr>
        <p:spPr>
          <a:xfrm>
            <a:off x="3021406" y="5138342"/>
            <a:ext cx="2087333" cy="57708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i="1" dirty="0"/>
              <a:t>.025” wall feedthrough tube and bellows were ruptured by current lead arc failure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0E5D9BA-9E97-464D-AED9-76998291A6E5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2376250" y="5396593"/>
            <a:ext cx="645156" cy="302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3C8A274-5087-4E7F-8E17-5502A3300BD7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2607115" y="4949200"/>
            <a:ext cx="414291" cy="4776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CE7143C-C41A-4405-9917-81EE7D6BF9B1}"/>
              </a:ext>
            </a:extLst>
          </p:cNvPr>
          <p:cNvSpPr txBox="1"/>
          <p:nvPr/>
        </p:nvSpPr>
        <p:spPr>
          <a:xfrm>
            <a:off x="5565211" y="1296879"/>
            <a:ext cx="105670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900" b="1" i="1" dirty="0"/>
              <a:t>Bellows rupture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91179C-081B-4A92-A0D3-8A0EE4C56A6B}"/>
              </a:ext>
            </a:extLst>
          </p:cNvPr>
          <p:cNvSpPr txBox="1"/>
          <p:nvPr/>
        </p:nvSpPr>
        <p:spPr>
          <a:xfrm>
            <a:off x="5565211" y="3085521"/>
            <a:ext cx="160172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900" b="1" i="1" dirty="0"/>
              <a:t>Feedthrough tube rupture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9ECC19-ACE4-4536-A12E-8A51B065A3A7}"/>
              </a:ext>
            </a:extLst>
          </p:cNvPr>
          <p:cNvSpPr txBox="1"/>
          <p:nvPr/>
        </p:nvSpPr>
        <p:spPr>
          <a:xfrm>
            <a:off x="9730859" y="2400100"/>
            <a:ext cx="1995778" cy="5078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i="1" dirty="0"/>
              <a:t>Copper from the melted current lead re-deposited on inside of feedthrough flange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D8957E-1CD4-4B0B-9792-63F698F9F0A4}"/>
              </a:ext>
            </a:extLst>
          </p:cNvPr>
          <p:cNvSpPr txBox="1"/>
          <p:nvPr/>
        </p:nvSpPr>
        <p:spPr>
          <a:xfrm>
            <a:off x="8240374" y="3122505"/>
            <a:ext cx="160172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900" b="1" i="1" dirty="0"/>
              <a:t>Feedthrough tube rupture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7129C81-C24D-4E09-860A-CC87B58F871D}"/>
              </a:ext>
            </a:extLst>
          </p:cNvPr>
          <p:cNvCxnSpPr/>
          <p:nvPr/>
        </p:nvCxnSpPr>
        <p:spPr>
          <a:xfrm flipH="1" flipV="1">
            <a:off x="8694964" y="1855197"/>
            <a:ext cx="1035895" cy="8102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054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FD94-72B9-4A19-8358-92E6BFD8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6280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1004B Blue </a:t>
            </a:r>
            <a:r>
              <a:rPr lang="en-US" sz="3200" dirty="0" err="1"/>
              <a:t>Valvebox</a:t>
            </a:r>
            <a:r>
              <a:rPr lang="en-US" sz="3200" dirty="0"/>
              <a:t> </a:t>
            </a:r>
            <a:r>
              <a:rPr lang="en-US" sz="3200" dirty="0" err="1"/>
              <a:t>Mechancial</a:t>
            </a:r>
            <a:r>
              <a:rPr lang="en-US" sz="3200" dirty="0"/>
              <a:t> Failures and Repairs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FA60F-834E-4502-8FC2-E430110CC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571B2A-8505-48DB-B37E-BD7D77710994}"/>
              </a:ext>
            </a:extLst>
          </p:cNvPr>
          <p:cNvGraphicFramePr>
            <a:graphicFrameLocks noGrp="1"/>
          </p:cNvGraphicFramePr>
          <p:nvPr/>
        </p:nvGraphicFramePr>
        <p:xfrm>
          <a:off x="440185" y="1513100"/>
          <a:ext cx="11602137" cy="4756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1298">
                  <a:extLst>
                    <a:ext uri="{9D8B030D-6E8A-4147-A177-3AD203B41FA5}">
                      <a16:colId xmlns:a16="http://schemas.microsoft.com/office/drawing/2014/main" val="2837197675"/>
                    </a:ext>
                  </a:extLst>
                </a:gridCol>
                <a:gridCol w="3253613">
                  <a:extLst>
                    <a:ext uri="{9D8B030D-6E8A-4147-A177-3AD203B41FA5}">
                      <a16:colId xmlns:a16="http://schemas.microsoft.com/office/drawing/2014/main" val="3456186612"/>
                    </a:ext>
                  </a:extLst>
                </a:gridCol>
                <a:gridCol w="3253613">
                  <a:extLst>
                    <a:ext uri="{9D8B030D-6E8A-4147-A177-3AD203B41FA5}">
                      <a16:colId xmlns:a16="http://schemas.microsoft.com/office/drawing/2014/main" val="76392264"/>
                    </a:ext>
                  </a:extLst>
                </a:gridCol>
                <a:gridCol w="3253613">
                  <a:extLst>
                    <a:ext uri="{9D8B030D-6E8A-4147-A177-3AD203B41FA5}">
                      <a16:colId xmlns:a16="http://schemas.microsoft.com/office/drawing/2014/main" val="1091168447"/>
                    </a:ext>
                  </a:extLst>
                </a:gridCol>
              </a:tblGrid>
              <a:tr h="367620">
                <a:tc>
                  <a:txBody>
                    <a:bodyPr/>
                    <a:lstStyle/>
                    <a:p>
                      <a:r>
                        <a:rPr lang="en-US" sz="1800" dirty="0"/>
                        <a:t>What failed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Why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Repair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Future Mitigation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2236208"/>
                  </a:ext>
                </a:extLst>
              </a:tr>
              <a:tr h="1083658">
                <a:tc>
                  <a:txBody>
                    <a:bodyPr/>
                    <a:lstStyle/>
                    <a:p>
                      <a:r>
                        <a:rPr lang="en-US" sz="1800" dirty="0"/>
                        <a:t>Lead pot feedthrough tube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The thin walled tube (.025” thick) was ruptured by the energetic 12X150 current lead arc.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sz="1800" dirty="0"/>
                        <a:t>There is no room to increase the thickness of the feedthrough tube.  Need to prevent similar 12X150 current lead failures.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8565040"/>
                  </a:ext>
                </a:extLst>
              </a:tr>
              <a:tr h="1083658">
                <a:tc>
                  <a:txBody>
                    <a:bodyPr/>
                    <a:lstStyle/>
                    <a:p>
                      <a:r>
                        <a:rPr lang="en-US" sz="1800" dirty="0"/>
                        <a:t>Lead pot feedthrough bellows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The thin walled bellows (.XX” thick) was ruptured by the energetic 12X150 current lead arc.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6588895"/>
                  </a:ext>
                </a:extLst>
              </a:tr>
              <a:tr h="1083658">
                <a:tc>
                  <a:txBody>
                    <a:bodyPr/>
                    <a:lstStyle/>
                    <a:p>
                      <a:r>
                        <a:rPr lang="en-US" sz="1800" dirty="0"/>
                        <a:t>Manhole cover </a:t>
                      </a:r>
                      <a:r>
                        <a:rPr lang="en-US" sz="1800" dirty="0" err="1"/>
                        <a:t>o-ring</a:t>
                      </a:r>
                      <a:r>
                        <a:rPr lang="en-US" sz="1800" dirty="0"/>
                        <a:t> seal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The </a:t>
                      </a:r>
                      <a:r>
                        <a:rPr lang="en-US" sz="1800" dirty="0" err="1"/>
                        <a:t>o-ring</a:t>
                      </a:r>
                      <a:r>
                        <a:rPr lang="en-US" sz="1800" dirty="0"/>
                        <a:t> got very cold and cracked in three places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Installed new </a:t>
                      </a:r>
                      <a:r>
                        <a:rPr lang="en-US" sz="1800" dirty="0" err="1"/>
                        <a:t>viton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o-rings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800" dirty="0"/>
                        <a:t>Prevent similar 12X150 current lead failures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800" dirty="0"/>
                        <a:t>ODH credited controls </a:t>
                      </a:r>
                      <a:r>
                        <a:rPr lang="en-US" sz="1800" dirty="0">
                          <a:sym typeface="Wingdings" panose="05000000000000000000" pitchFamily="2" charset="2"/>
                        </a:rPr>
                        <a:t> XXXX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800" dirty="0">
                          <a:sym typeface="Wingdings" panose="05000000000000000000" pitchFamily="2" charset="2"/>
                        </a:rPr>
                        <a:t>For EIC  Design some kind of umbrella or shroud to prevent or slow freezing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6106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893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1DC21-20CC-41AB-8B27-16DE7D6B3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3ECA74-78C8-42D5-9507-E33C634E1DEF}"/>
              </a:ext>
            </a:extLst>
          </p:cNvPr>
          <p:cNvSpPr txBox="1"/>
          <p:nvPr/>
        </p:nvSpPr>
        <p:spPr>
          <a:xfrm>
            <a:off x="690924" y="292800"/>
            <a:ext cx="853951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Lead pot “A” “TBD” feedthrough repair design</a:t>
            </a:r>
          </a:p>
          <a:p>
            <a:r>
              <a:rPr lang="en-US" sz="2000" i="1" dirty="0">
                <a:highlight>
                  <a:srgbClr val="FFFF00"/>
                </a:highlight>
              </a:rPr>
              <a:t>Harlan </a:t>
            </a:r>
            <a:r>
              <a:rPr lang="en-US" sz="2000" i="1" dirty="0" err="1">
                <a:highlight>
                  <a:srgbClr val="FFFF00"/>
                </a:highlight>
              </a:rPr>
              <a:t>Lovera</a:t>
            </a:r>
            <a:r>
              <a:rPr lang="en-US" sz="2000" i="1" dirty="0">
                <a:highlight>
                  <a:srgbClr val="FFFF00"/>
                </a:highlight>
              </a:rPr>
              <a:t> and Richard </a:t>
            </a:r>
            <a:r>
              <a:rPr lang="en-US" sz="2000" i="1" dirty="0" err="1">
                <a:highlight>
                  <a:srgbClr val="FFFF00"/>
                </a:highlight>
              </a:rPr>
              <a:t>Muscolino</a:t>
            </a:r>
            <a:endParaRPr lang="en-US" sz="2000" i="1" dirty="0">
              <a:highlight>
                <a:srgbClr val="FFFF00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63C981-2CAB-49BA-B8E7-D650C8B22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30" y="1423925"/>
            <a:ext cx="7064005" cy="4575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7193F3-13D7-40B6-974E-4DCE3309C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535" y="1798601"/>
            <a:ext cx="4889535" cy="38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82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1DC21-20CC-41AB-8B27-16DE7D6B3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93366620-483B-42C8-BE6E-75CC234BC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41" y="1330435"/>
            <a:ext cx="4267037" cy="320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preview">
            <a:extLst>
              <a:ext uri="{FF2B5EF4-FFF2-40B4-BE49-F238E27FC236}">
                <a16:creationId xmlns:a16="http://schemas.microsoft.com/office/drawing/2014/main" id="{97257BFA-A909-4876-8EA8-404989E34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079" y="1071549"/>
            <a:ext cx="3625659" cy="483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3.googleusercontent.com/pw/ADCreHdo_SzryLOyAmWYbP9xQCTCunQFkVZs00KXd3Sd_IhPa57P5XP8X-wuAEA7U6ZCkf3GxE1_ZG43hsTyrs75OMML3gfMNger26Nf22aBfR-0JWhRdc_5PbdkCAcb4WUZ93JZpVgVOKxJDt0RCFSsBXNUDPBXsBGcad7qbnvQ1TiCkJZYY7zcczhp7wWSws9vddBTUox2OknnmtXUzn8bZIVnlh2N5Impm9WFNeRsjSceZxf22TA_c6HvUGmGyQMxVU_6D5Me_WiHMxlbi_ROl998RQATXaiK-sE3apMzwSS7o_YIhMmrU_CUnU3ygOSr7vBUF20c2omDbV_jZJ1hjsGyivXJGDJOYjA6RT6LARSGV5Fzk-_j6G-MfbKN0cXkyFghdHX4vbKlEIiu-8W-AIaSQ7TQB_koFPt-d8IhFl07LoKaF2qimt7ucv7LjGoyGXhwUYmlHRgUUBQpC972eNND0WwKSY23-0h6pM5itVL5GX9X70p3FGjcgdiJI5UuxnWYFmKw8n0JQ1SusEdHlV3-VjrXxVb3q55GlFB854s_N9habo_-Y_nK4WPABXvUlPKsPre_CgYG47z7OjLtXN5wsJZkZlc1gdSgDR0xGLz1TyqvqBmESkdEWDu_GPJ7o7ZKSaPtcrRqgpTwlK2oHwWrYQgfdb2GC_jasY26sjwoofjl4vCCXKkTrbC_19OcAhISb46Bx8xGZUyqSvTAVEAGA2YkxUanShyrL1qWvGsVVcyrb3BGfn-oYCtH6aNLcYwM_mUO29cDeO3HasR_UbUDOCuZZjmpLNIR-Kq8LZd_B1p9iyeesTfk_coI0vcp79zkyeRqJHpnGG_N2Lup5mfBt_eFeIf-41evHY9l0WlSgwCzb6JTQIB1L1W_XYrGtNnZ2R6cGw9XX7tc71WVag6yR3v4LjAg7CrGq3VmtYYz-vXH67NsYpkzEz2P=w1920-h887-s-no-gm?authuser=0">
            <a:extLst>
              <a:ext uri="{FF2B5EF4-FFF2-40B4-BE49-F238E27FC236}">
                <a16:creationId xmlns:a16="http://schemas.microsoft.com/office/drawing/2014/main" id="{125504C7-4CB9-4613-A0D3-B5B99752A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3" r="30155"/>
          <a:stretch/>
        </p:blipFill>
        <p:spPr bwMode="auto">
          <a:xfrm>
            <a:off x="4253594" y="2842561"/>
            <a:ext cx="4267038" cy="367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3ECA74-78C8-42D5-9507-E33C634E1DEF}"/>
              </a:ext>
            </a:extLst>
          </p:cNvPr>
          <p:cNvSpPr txBox="1"/>
          <p:nvPr/>
        </p:nvSpPr>
        <p:spPr>
          <a:xfrm>
            <a:off x="690924" y="292800"/>
            <a:ext cx="710483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Lead pot “A” “TBD” feedthrough repair</a:t>
            </a:r>
          </a:p>
          <a:p>
            <a:r>
              <a:rPr lang="en-US" sz="2000" i="1" dirty="0"/>
              <a:t>Repair completed 11/18 with successful pressure test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F8BCBF-F759-454C-8170-699979204157}"/>
              </a:ext>
            </a:extLst>
          </p:cNvPr>
          <p:cNvSpPr txBox="1"/>
          <p:nvPr/>
        </p:nvSpPr>
        <p:spPr>
          <a:xfrm>
            <a:off x="502477" y="1215019"/>
            <a:ext cx="3531736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i="1" dirty="0"/>
              <a:t>Feedthrough tube welded to top of lead pot (interior)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927E1-E31A-43C4-964A-A06D85DB54C0}"/>
              </a:ext>
            </a:extLst>
          </p:cNvPr>
          <p:cNvSpPr txBox="1"/>
          <p:nvPr/>
        </p:nvSpPr>
        <p:spPr>
          <a:xfrm>
            <a:off x="8808271" y="5788017"/>
            <a:ext cx="283282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i="1" dirty="0"/>
              <a:t>Pressure test of the repaired feedthrough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914779-6EB3-4345-A87B-145DCFB68E87}"/>
              </a:ext>
            </a:extLst>
          </p:cNvPr>
          <p:cNvSpPr txBox="1"/>
          <p:nvPr/>
        </p:nvSpPr>
        <p:spPr>
          <a:xfrm>
            <a:off x="3697220" y="6291408"/>
            <a:ext cx="3373039" cy="41549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i="1" dirty="0"/>
              <a:t>The 1004B Blue Valve Box Entry and Repair Team</a:t>
            </a:r>
          </a:p>
          <a:p>
            <a:r>
              <a:rPr lang="en-US" sz="1050" b="1" i="1" dirty="0"/>
              <a:t>Tom Wozniak, Jeff Stewart, Nick </a:t>
            </a:r>
            <a:r>
              <a:rPr lang="en-US" sz="1050" b="1" i="1" dirty="0" err="1"/>
              <a:t>Stivala</a:t>
            </a:r>
            <a:endParaRPr lang="en-US" sz="1050" b="1" i="1" dirty="0"/>
          </a:p>
        </p:txBody>
      </p:sp>
    </p:spTree>
    <p:extLst>
      <p:ext uri="{BB962C8B-B14F-4D97-AF65-F5344CB8AC3E}">
        <p14:creationId xmlns:p14="http://schemas.microsoft.com/office/powerpoint/2010/main" val="2574625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F8ACB-0D31-4C58-B3AF-CA9482D27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7A50A-C7A1-461E-8402-5BC439299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47"/>
          <a:stretch/>
        </p:blipFill>
        <p:spPr>
          <a:xfrm>
            <a:off x="223160" y="2817037"/>
            <a:ext cx="5984421" cy="3562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D23BD9-40A9-4725-8C78-6560A1D22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196" y="2954015"/>
            <a:ext cx="5905804" cy="34355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96AF61-191F-4BAE-8601-55C914CAC8BE}"/>
              </a:ext>
            </a:extLst>
          </p:cNvPr>
          <p:cNvSpPr txBox="1"/>
          <p:nvPr/>
        </p:nvSpPr>
        <p:spPr>
          <a:xfrm>
            <a:off x="2914650" y="3306536"/>
            <a:ext cx="232682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/>
              <a:t>300 psi </a:t>
            </a:r>
            <a:r>
              <a:rPr lang="en-US" sz="1200" b="1" i="1" dirty="0">
                <a:sym typeface="Wingdings" panose="05000000000000000000" pitchFamily="2" charset="2"/>
              </a:rPr>
              <a:t> </a:t>
            </a:r>
            <a:r>
              <a:rPr lang="en-US" sz="1200" b="1" i="1" dirty="0"/>
              <a:t>5.97E7 Pa = 8.7 ksi</a:t>
            </a:r>
          </a:p>
          <a:p>
            <a:r>
              <a:rPr lang="en-US" sz="1200" b="1" i="1" dirty="0"/>
              <a:t>120 psi </a:t>
            </a:r>
            <a:r>
              <a:rPr lang="en-US" sz="1200" b="1" i="1" dirty="0">
                <a:sym typeface="Wingdings" panose="05000000000000000000" pitchFamily="2" charset="2"/>
              </a:rPr>
              <a:t> 2.5E7 Pa = 3.7 ksi</a:t>
            </a:r>
            <a:endParaRPr lang="en-US" sz="12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DCDB86-6F2E-4AFA-ABA2-5DECA97657D2}"/>
              </a:ext>
            </a:extLst>
          </p:cNvPr>
          <p:cNvSpPr txBox="1"/>
          <p:nvPr/>
        </p:nvSpPr>
        <p:spPr>
          <a:xfrm>
            <a:off x="3723688" y="4073034"/>
            <a:ext cx="248389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i="1" dirty="0"/>
              <a:t>300 psi </a:t>
            </a:r>
            <a:r>
              <a:rPr lang="en-US" sz="1200" b="1" i="1" dirty="0">
                <a:sym typeface="Wingdings" panose="05000000000000000000" pitchFamily="2" charset="2"/>
              </a:rPr>
              <a:t> </a:t>
            </a:r>
            <a:r>
              <a:rPr lang="en-US" sz="1200" b="1" i="1" dirty="0"/>
              <a:t>~2.7E7 Pa = ~4 ksi</a:t>
            </a:r>
          </a:p>
          <a:p>
            <a:r>
              <a:rPr lang="en-US" sz="1200" b="1" i="1" dirty="0"/>
              <a:t>120 psi </a:t>
            </a:r>
            <a:r>
              <a:rPr lang="en-US" sz="1200" b="1" i="1" dirty="0">
                <a:sym typeface="Wingdings" panose="05000000000000000000" pitchFamily="2" charset="2"/>
              </a:rPr>
              <a:t>  ~1.2E7 Pa = ~1.8 ksi</a:t>
            </a:r>
            <a:endParaRPr lang="en-US" sz="1200" b="1" i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0B15A3-E71A-45F1-B122-D7FAF52CCF77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3894373" y="4534699"/>
            <a:ext cx="1071262" cy="372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F39B5F-BEE8-46A4-817D-86900DB8B5DD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1983922" y="3537369"/>
            <a:ext cx="930728" cy="144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BC4CC19-CCB1-425C-A324-632F0CE3F617}"/>
              </a:ext>
            </a:extLst>
          </p:cNvPr>
          <p:cNvSpPr txBox="1"/>
          <p:nvPr/>
        </p:nvSpPr>
        <p:spPr>
          <a:xfrm>
            <a:off x="515413" y="1426126"/>
            <a:ext cx="675792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u="sng" dirty="0"/>
              <a:t>Stress check at 120 psi test pressure</a:t>
            </a:r>
          </a:p>
          <a:p>
            <a:r>
              <a:rPr lang="en-US" dirty="0"/>
              <a:t>Hoop stress thin walled tube = pd/2t = 120*2/2*.065 = 1846 psi</a:t>
            </a:r>
          </a:p>
          <a:p>
            <a:r>
              <a:rPr lang="en-US" dirty="0"/>
              <a:t>FEA model combined (von mises) stress = ~1800 psi</a:t>
            </a:r>
          </a:p>
          <a:p>
            <a:r>
              <a:rPr lang="en-US" dirty="0"/>
              <a:t>Allowable = 16,700 psi</a:t>
            </a:r>
          </a:p>
        </p:txBody>
      </p:sp>
      <p:pic>
        <p:nvPicPr>
          <p:cNvPr id="13" name="Picture 2" descr="https://attachments.office.net/owa/rfeder%40bnl.gov/service.svc/s/GetAttachmentThumbnail?id=AAMkADMwNzU4OTY0LWJhMmMtNGEyZi1iZDNhLWUyNGFiNjI5NDk3OQBGAAAAAACwiB%2FCBfkaQamyiiAgYatmBwACNoQK0In%2BSZyWUKPW2WPKAAAAAAEMAAACNoQK0In%2BSZyWUKPW2WPKAAQq3ocOAAABEgAQAJVI0pbjDf1PvmPu%2FRYKq60%3D&amp;thumbnailType=2&amp;token=eyJhbGciOiJSUzI1NiIsImtpZCI6IjczRkI5QkJFRjYzNjc4RDRGN0U4NEI0NDBCQUJCMTJBMzM5RDlGOTgiLCJ0eXAiOiJKV1QiLCJ4NXQiOiJjX3VidnZZMmVOVDM2RXRFQzZ1eEtqT2RuNWcifQ.eyJvcmlnaW4iOiJodHRwczovL291dGxvb2sub2ZmaWNlMzY1LmNvbSIsInVjIjoiOWZjM2Q2NTcwYTEzNDY0M2JhMmVkMDNhYzRkYjBhNmYiLCJzaWduaW5fc3RhdGUiOiJbXCJkdmNfbW5nZFwiLFwiZHZjX2RtamRcIixcImttc2lcIl0iLCJ2ZXIiOiJFeGNoYW5nZS5DYWxsYmFjay5WMSIsImFwcGN0eHNlbmRlciI6Ik93YURvd25sb2FkQDg5NTYxZTYwLWRjNzUtNGMyOC1hMWM5LTJlOGQ4ODcwMTk2YiIsImlzc3JpbmciOiJHQ0NNb2RlcmF0ZSIsImFwcGN0eCI6IntcIm1zZXhjaHByb3RcIjpcIm93YVwiLFwicHVpZFwiOlwiMTE1MzgwMTExNTA1MDY3NzUyM1wiLFwic2NvcGVcIjpcIk93YURvd25sb2FkXCIsXCJvaWRcIjpcImIyYzc2YTIyLTFhMTctNDYzNS04ZjViLTA4YjFmNTgwYWQ5YVwiLFwicHJpbWFyeXNpZFwiOlwiUy0xLTUtMjEtMjk1ODkwNjA3MC0zNjkwNDg3ODMzLTI3MzMzNDQ2MzEtNjUxMzc4OFwifSIsIm5iZiI6MTY5NjYxMDg1MCwiZXhwIjoxNjk2NjExNDUwLCJpc3MiOiIwMDAwMDAwMi0wMDAwLTBmZjEtY2UwMC0wMDAwMDAwMDAwMDBAODk1NjFlNjAtZGM3NS00YzI4LWExYzktMmU4ZDg4NzAxOTZiIiwiYXVkIjoiMDAwMDAwMDItMDAwMC0wZmYxLWNlMDAtMDAwMDAwMDAwMDAwL2F0dGFjaG1lbnRzLm9mZmljZS5uZXRAODk1NjFlNjAtZGM3NS00YzI4LWExYzktMmU4ZDg4NzAxOTZiIiwiaGFwcCI6Im93YSJ9.LapQ5pFWssiyoYXHtKh5b5NDJillBLouc5gRYYfmkicRkBppvePXvhAHg74MFwgCPSX7gVFarBIrhU4sotBbg0da3cpAJbM2jHwxpi1Wy8-kTW_k27zfzgQqDVGN6iTda6gRHnQH_0Bj14K1dIjRAv-RCFpyopbZPtioVRWq5qt_O8dyclOAvc5AmU_EuiN4efp5KinawBPskK2CvExHL5N4irTMzvXGkLaCmBlPh3eVBqPjRiUgiJnjIaWVjRZYkM8Bry-svzGgwTUzl5P8FKofB4gtrsEG591gOeUU4lVmPl5_Vs_IVxlYWmx_dH5SDBp5IHiJiV5V2bsaCRBwUQ&amp;X-OWA-CANARY=NQw1QEgmS02jKMnl0BxbU0D8Z-6LxtsYR4PJFf30pQWXqyllc6AvMzJKqRUMX71iMkn4K9cqPoM.&amp;owa=outlook.office365.com&amp;scriptVer=20230922005.12&amp;animation=true">
            <a:extLst>
              <a:ext uri="{FF2B5EF4-FFF2-40B4-BE49-F238E27FC236}">
                <a16:creationId xmlns:a16="http://schemas.microsoft.com/office/drawing/2014/main" id="{2A6EB069-6095-4D8D-96E5-86233E4E3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8" r="51242" b="24783"/>
          <a:stretch/>
        </p:blipFill>
        <p:spPr bwMode="auto">
          <a:xfrm>
            <a:off x="8417379" y="1063710"/>
            <a:ext cx="3690253" cy="217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56A951-ED9B-446A-A217-F5107D562C69}"/>
              </a:ext>
            </a:extLst>
          </p:cNvPr>
          <p:cNvSpPr txBox="1"/>
          <p:nvPr/>
        </p:nvSpPr>
        <p:spPr>
          <a:xfrm>
            <a:off x="312253" y="263491"/>
            <a:ext cx="90310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12X150 current lead and pressure test pipe FEA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FEA at (A) 120 psi (8 atm) internal test pressure and at (B) 300 psi internal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M-line typically operates at </a:t>
            </a:r>
            <a:r>
              <a:rPr lang="en-US" i="1" dirty="0">
                <a:solidFill>
                  <a:srgbClr val="FF0000"/>
                </a:solidFill>
              </a:rPr>
              <a:t>xxx</a:t>
            </a:r>
            <a:r>
              <a:rPr lang="en-US" i="1" dirty="0"/>
              <a:t> psi</a:t>
            </a:r>
          </a:p>
        </p:txBody>
      </p:sp>
    </p:spTree>
    <p:extLst>
      <p:ext uri="{BB962C8B-B14F-4D97-AF65-F5344CB8AC3E}">
        <p14:creationId xmlns:p14="http://schemas.microsoft.com/office/powerpoint/2010/main" val="3269546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F8ACB-0D31-4C58-B3AF-CA9482D27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8C525-9E37-4E09-BE14-A718F3B1B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225" y="1491200"/>
            <a:ext cx="3511952" cy="49886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291EB0-063C-4E0E-88EA-3A1651AD67FB}"/>
              </a:ext>
            </a:extLst>
          </p:cNvPr>
          <p:cNvSpPr txBox="1"/>
          <p:nvPr/>
        </p:nvSpPr>
        <p:spPr>
          <a:xfrm>
            <a:off x="614332" y="263491"/>
            <a:ext cx="890121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Lead pot feedthrough repair FEA check</a:t>
            </a:r>
          </a:p>
          <a:p>
            <a:r>
              <a:rPr lang="en-US" i="1" dirty="0"/>
              <a:t>FEA at (A) 120 psi (8 atm) internal test pressure and at (B) 300 psi internal pressure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2F4032-60A3-4418-A9F1-F2EDDD17474C}"/>
              </a:ext>
            </a:extLst>
          </p:cNvPr>
          <p:cNvGrpSpPr/>
          <p:nvPr/>
        </p:nvGrpSpPr>
        <p:grpSpPr>
          <a:xfrm>
            <a:off x="3991575" y="1391111"/>
            <a:ext cx="4339650" cy="4819465"/>
            <a:chOff x="3860777" y="1391111"/>
            <a:chExt cx="4339650" cy="48194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370C8C-2B64-45B4-8113-1A2BA15A3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7971" y="1760443"/>
              <a:ext cx="2954633" cy="445013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E012F8-5EA8-4A03-9429-016DB4DA9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8952" y="1760443"/>
              <a:ext cx="1148172" cy="445013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11D2BDE-378B-4D69-A4BB-0E6A866C9E19}"/>
                </a:ext>
              </a:extLst>
            </p:cNvPr>
            <p:cNvSpPr/>
            <p:nvPr/>
          </p:nvSpPr>
          <p:spPr>
            <a:xfrm>
              <a:off x="4384221" y="1845129"/>
              <a:ext cx="677636" cy="1828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6FD6C22-6341-43EF-9130-B2BA8FA26BAC}"/>
                </a:ext>
              </a:extLst>
            </p:cNvPr>
            <p:cNvCxnSpPr>
              <a:stCxn id="2" idx="3"/>
            </p:cNvCxnSpPr>
            <p:nvPr/>
          </p:nvCxnSpPr>
          <p:spPr>
            <a:xfrm flipV="1">
              <a:off x="5061857" y="1760443"/>
              <a:ext cx="1887095" cy="9990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1E0A0DD-8BDB-4751-8F5E-D5C613598B5D}"/>
                </a:ext>
              </a:extLst>
            </p:cNvPr>
            <p:cNvCxnSpPr/>
            <p:nvPr/>
          </p:nvCxnSpPr>
          <p:spPr>
            <a:xfrm>
              <a:off x="5061857" y="2759529"/>
              <a:ext cx="1887095" cy="345104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C2D22E-2E96-4A00-890C-EE85539A63F8}"/>
                </a:ext>
              </a:extLst>
            </p:cNvPr>
            <p:cNvSpPr txBox="1"/>
            <p:nvPr/>
          </p:nvSpPr>
          <p:spPr>
            <a:xfrm>
              <a:off x="3860777" y="1391111"/>
              <a:ext cx="4339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Refined mesh around feedthrough repair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AAD058-B00F-4A0D-A31C-0A7E7776BDB0}"/>
              </a:ext>
            </a:extLst>
          </p:cNvPr>
          <p:cNvGrpSpPr/>
          <p:nvPr/>
        </p:nvGrpSpPr>
        <p:grpSpPr>
          <a:xfrm>
            <a:off x="788300" y="1389740"/>
            <a:ext cx="2974300" cy="4820836"/>
            <a:chOff x="886477" y="1389740"/>
            <a:chExt cx="2974300" cy="48208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E702ED-1482-42AC-B8C8-395671478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477" y="1760443"/>
              <a:ext cx="2974300" cy="4450133"/>
            </a:xfrm>
            <a:prstGeom prst="rect">
              <a:avLst/>
            </a:prstGeom>
          </p:spPr>
        </p:pic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57E1D389-B316-4AC2-9C1F-60189E91127D}"/>
                </a:ext>
              </a:extLst>
            </p:cNvPr>
            <p:cNvSpPr/>
            <p:nvPr/>
          </p:nvSpPr>
          <p:spPr>
            <a:xfrm flipV="1">
              <a:off x="1445533" y="2025655"/>
              <a:ext cx="114300" cy="119283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76BC822-6B3F-4887-992B-C77ABE749DBD}"/>
                </a:ext>
              </a:extLst>
            </p:cNvPr>
            <p:cNvSpPr/>
            <p:nvPr/>
          </p:nvSpPr>
          <p:spPr>
            <a:xfrm flipV="1">
              <a:off x="2864758" y="1978030"/>
              <a:ext cx="114300" cy="119283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E63A108-5E19-4A62-A7FA-75DB26E21B1B}"/>
                </a:ext>
              </a:extLst>
            </p:cNvPr>
            <p:cNvSpPr/>
            <p:nvPr/>
          </p:nvSpPr>
          <p:spPr>
            <a:xfrm flipV="1">
              <a:off x="2921908" y="2670180"/>
              <a:ext cx="114300" cy="119283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9D4482-2435-469B-AD7F-11FA67695177}"/>
                </a:ext>
              </a:extLst>
            </p:cNvPr>
            <p:cNvSpPr/>
            <p:nvPr/>
          </p:nvSpPr>
          <p:spPr>
            <a:xfrm flipV="1">
              <a:off x="1521877" y="2729821"/>
              <a:ext cx="114300" cy="119283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F54784-5F5D-49CB-83AE-EA79D7EC7812}"/>
                </a:ext>
              </a:extLst>
            </p:cNvPr>
            <p:cNvSpPr txBox="1"/>
            <p:nvPr/>
          </p:nvSpPr>
          <p:spPr>
            <a:xfrm>
              <a:off x="1208698" y="1389740"/>
              <a:ext cx="2339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Fixed b.c. at hangers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9F40B35-4C84-4DB6-878A-ADF75C527D82}"/>
              </a:ext>
            </a:extLst>
          </p:cNvPr>
          <p:cNvSpPr txBox="1"/>
          <p:nvPr/>
        </p:nvSpPr>
        <p:spPr>
          <a:xfrm>
            <a:off x="11403700" y="6420110"/>
            <a:ext cx="764953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i="1" dirty="0"/>
              <a:t>ruptured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827326-5C44-484A-9232-3D9409E20F5B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10809514" y="6314092"/>
            <a:ext cx="976663" cy="1060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98276D4-4025-4D55-9176-417706489DF5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11111593" y="5617029"/>
            <a:ext cx="674584" cy="8030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9A7EA87-83E1-4522-9E83-3E2E781FF66F}"/>
              </a:ext>
            </a:extLst>
          </p:cNvPr>
          <p:cNvSpPr txBox="1"/>
          <p:nvPr/>
        </p:nvSpPr>
        <p:spPr>
          <a:xfrm>
            <a:off x="6867704" y="6306069"/>
            <a:ext cx="2251683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i="1" dirty="0"/>
              <a:t>New repair flange to weld bellows to outside of valve box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2AB5FA8-9283-4D1B-92C8-BB42D2CDD199}"/>
              </a:ext>
            </a:extLst>
          </p:cNvPr>
          <p:cNvCxnSpPr>
            <a:stCxn id="29" idx="3"/>
          </p:cNvCxnSpPr>
          <p:nvPr/>
        </p:nvCxnSpPr>
        <p:spPr>
          <a:xfrm flipV="1">
            <a:off x="9119387" y="5927271"/>
            <a:ext cx="375036" cy="5942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994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F8ACB-0D31-4C58-B3AF-CA9482D27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6E7D8-64BF-4D89-8CD5-75FEF15D5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154" y="1717812"/>
            <a:ext cx="2834765" cy="4678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9FE2D-7CC7-47D5-8935-1CE5228BA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089" y="1717812"/>
            <a:ext cx="1799237" cy="4678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10C2A1-DDDF-4E82-ADB5-623CF0129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496" y="1717812"/>
            <a:ext cx="2816792" cy="49033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8D84C8-9F54-41C0-9AB8-C8F84CB65D99}"/>
              </a:ext>
            </a:extLst>
          </p:cNvPr>
          <p:cNvSpPr txBox="1"/>
          <p:nvPr/>
        </p:nvSpPr>
        <p:spPr>
          <a:xfrm>
            <a:off x="5583290" y="1156625"/>
            <a:ext cx="4190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VonMises</a:t>
            </a:r>
            <a:r>
              <a:rPr lang="en-US" dirty="0"/>
              <a:t> Stress in tube = ~6E7 Pa = 8.7 ksi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F524D6-D988-47A3-8655-BB1A89AAB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19" y="1203121"/>
            <a:ext cx="2782325" cy="5478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4D7299-4151-4567-BFE0-84DC3B7B0A76}"/>
              </a:ext>
            </a:extLst>
          </p:cNvPr>
          <p:cNvSpPr txBox="1"/>
          <p:nvPr/>
        </p:nvSpPr>
        <p:spPr>
          <a:xfrm>
            <a:off x="560961" y="1063710"/>
            <a:ext cx="2692378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b="1" i="1" dirty="0"/>
              <a:t>Internal Pressure Applied = 300 psi = 2 MPa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10B8C0-FFF2-4373-8854-E25F529D7085}"/>
              </a:ext>
            </a:extLst>
          </p:cNvPr>
          <p:cNvSpPr txBox="1"/>
          <p:nvPr/>
        </p:nvSpPr>
        <p:spPr>
          <a:xfrm>
            <a:off x="614332" y="263491"/>
            <a:ext cx="890121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Lead pot feedthrough repair FEA check</a:t>
            </a:r>
          </a:p>
          <a:p>
            <a:r>
              <a:rPr lang="en-US" i="1" dirty="0"/>
              <a:t>FEA at (A) 120 psi (8 atm) internal test pressure and at (B) 300 psi internal pressure</a:t>
            </a:r>
          </a:p>
        </p:txBody>
      </p:sp>
    </p:spTree>
    <p:extLst>
      <p:ext uri="{BB962C8B-B14F-4D97-AF65-F5344CB8AC3E}">
        <p14:creationId xmlns:p14="http://schemas.microsoft.com/office/powerpoint/2010/main" val="6375984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144b1dc-77a5-4b17-aa1a-cf3189630eb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EC9F13F8E21F40A240E78DF835E721" ma:contentTypeVersion="16" ma:contentTypeDescription="Create a new document." ma:contentTypeScope="" ma:versionID="4ba9059294f98c20fff4ba3922414b89">
  <xsd:schema xmlns:xsd="http://www.w3.org/2001/XMLSchema" xmlns:xs="http://www.w3.org/2001/XMLSchema" xmlns:p="http://schemas.microsoft.com/office/2006/metadata/properties" xmlns:ns3="b144b1dc-77a5-4b17-aa1a-cf3189630eb6" xmlns:ns4="eed46eea-df07-4d52-a948-077d58a744ae" targetNamespace="http://schemas.microsoft.com/office/2006/metadata/properties" ma:root="true" ma:fieldsID="047aad4c14dc56b10475826e39db4341" ns3:_="" ns4:_="">
    <xsd:import namespace="b144b1dc-77a5-4b17-aa1a-cf3189630eb6"/>
    <xsd:import namespace="eed46eea-df07-4d52-a948-077d58a744a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4b1dc-77a5-4b17-aa1a-cf3189630e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d46eea-df07-4d52-a948-077d58a744a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32B668-6925-48A0-B8B3-556B764F485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eed46eea-df07-4d52-a948-077d58a744ae"/>
    <ds:schemaRef ds:uri="b144b1dc-77a5-4b17-aa1a-cf3189630eb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806DDCD-E5D5-468E-AA0E-7573816C29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8ED108-B926-4D96-9F55-6F67011984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44b1dc-77a5-4b17-aa1a-cf3189630eb6"/>
    <ds:schemaRef ds:uri="eed46eea-df07-4d52-a948-077d58a744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 (2)</Template>
  <TotalTime>12816</TotalTime>
  <Words>1137</Words>
  <Application>Microsoft Office PowerPoint</Application>
  <PresentationFormat>Widescreen</PresentationFormat>
  <Paragraphs>175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BNL</vt:lpstr>
      <vt:lpstr>Valve Box Repair Mechanical Engineering</vt:lpstr>
      <vt:lpstr>PowerPoint Presentation</vt:lpstr>
      <vt:lpstr>PowerPoint Presentation</vt:lpstr>
      <vt:lpstr>1004B Blue Valvebox Mechancial Failures and Repairs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Manhole cover o-rings See talk on ODH analysis and ASE revision XXX</vt:lpstr>
      <vt:lpstr>PowerPoint Presentation</vt:lpstr>
      <vt:lpstr>Other mechanical work and notes</vt:lpstr>
      <vt:lpstr>1004B Blue Valve Box Repair</vt:lpstr>
      <vt:lpstr>Backup 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Feder, Russell</dc:creator>
  <cp:keywords/>
  <dc:description/>
  <cp:lastModifiedBy>Feder, Russell</cp:lastModifiedBy>
  <cp:revision>3</cp:revision>
  <dcterms:created xsi:type="dcterms:W3CDTF">2023-11-06T20:53:10Z</dcterms:created>
  <dcterms:modified xsi:type="dcterms:W3CDTF">2023-11-21T13:58:03Z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0x01010084EC9F13F8E21F40A240E78DF835E721</vt:lpwstr>
  </property>
</Properties>
</file>