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4" autoAdjust="0"/>
    <p:restoredTop sz="94660"/>
  </p:normalViewPr>
  <p:slideViewPr>
    <p:cSldViewPr snapToGrid="0">
      <p:cViewPr varScale="1">
        <p:scale>
          <a:sx n="96" d="100"/>
          <a:sy n="96" d="100"/>
        </p:scale>
        <p:origin x="96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93E61-32C2-4ABA-A95B-FAB0F1C0CFE1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23B3DC-5C7A-43D4-9604-C3D363D51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735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93F05-757F-61E2-40A2-928DF812DE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A357EE-1A0A-FDBD-DEB0-42BC0EBC2E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A3B5F2-6D38-5CA3-1591-A32B55AA1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97F1C-F7F1-49D3-84ED-AF903AA3D4F9}" type="datetime1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CADF1A-5A2C-94AD-32C5-406255E0B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ePIC Barrel HCAL DSC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462164-E3C0-67BE-DBEC-BF8ECDD65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073A-0A99-4EBB-B9CC-954356B21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103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01D00-93DD-E53A-858C-1C3DD142A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E50456-EA9F-F8CA-D644-D8E07E566B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93EC25-6077-746A-2213-19A3A112A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6C229-D7FC-4FE2-B599-4603EA43CA55}" type="datetime1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173DD5-19E9-B702-C391-CE78A8B2B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ePIC Barrel HCAL DSC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A751BD-EDFF-3397-FA55-BBEA602DC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073A-0A99-4EBB-B9CC-954356B21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066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9AC053-A329-FC81-7A74-174D3BCA31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355033-8EB4-7229-BBB0-17DDB012E1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28C836-F798-8D81-39AC-6BB1B2E56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F5965-87A5-408E-A201-5E591B43C2D8}" type="datetime1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E56C16-5099-88B0-8249-090430370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ePIC Barrel HCAL DSC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24A705-EFDF-5741-9825-DFAA5D936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073A-0A99-4EBB-B9CC-954356B21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25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31E01-B042-8625-AE6A-E4317BF44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68F32-D5EE-6530-3284-F2E73709E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B8B110-3012-40E0-05E8-89FAA7FD9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CDAC-B04C-4523-8D95-88679375F7CF}" type="datetime1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83D2C6-6B83-8447-0CA7-0B6F2C62B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ePIC Barrel HCAL DSC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5A3B7C-5590-50FA-367B-BBAB093CE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073A-0A99-4EBB-B9CC-954356B21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473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2D1D1-7B73-5738-737C-BBB8833D8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78D061-9EDA-ADA0-BCA8-1D99FD6156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D4F9D2-3B56-8DAC-8982-65CEC23CF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82CB7-4C67-46AF-8E2B-91AE97CD493C}" type="datetime1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8AC838-9183-51AB-5B3B-D4514A146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ePIC Barrel HCAL DSC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9F2E41-4A35-EC90-639C-219E0B335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073A-0A99-4EBB-B9CC-954356B21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224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B4B8D-C4C2-65F1-BE7D-AFC917D0E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DBDF28-65ED-5CFA-36FC-922BD818DF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90E119-90BB-F626-CDEF-239148720C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556964-BDE1-9B8F-339A-86461DD80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4A58A-8AE8-4BCA-94F9-A6D0A64B8295}" type="datetime1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4BFB2A-7E55-8ACD-982B-291D738AB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ePIC Barrel HCAL DSC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9271A7-DAF7-192C-0C88-2713EF269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073A-0A99-4EBB-B9CC-954356B21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042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CE760-DCF4-DFB6-5651-CB76D1D2D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0C6EE9-4DE5-557A-3143-199517472F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42666F-29FF-5871-27ED-71B96443D1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A31070-7E27-7681-0FAA-B5E424941B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37C490-10B5-1221-0F05-3165D17163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6DEE2-6A20-6591-70B1-26DDB4C31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E0123-1396-4ECC-B22D-BF549BC28166}" type="datetime1">
              <a:rPr lang="en-US" smtClean="0"/>
              <a:t>10/31/2023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CB3776-0531-F0DF-BD0B-1543D675F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ePIC Barrel HCAL DSC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24847B-160D-A0C3-96FB-4B99DB0F2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073A-0A99-4EBB-B9CC-954356B21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107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C2F71-FED6-F0AF-7EBB-FAEB26CF7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C4E0D4-37EF-ABEC-3E51-0D5FB1DC6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DB889-41CF-4B35-8164-A578E2B7059A}" type="datetime1">
              <a:rPr lang="en-US" smtClean="0"/>
              <a:t>10/31/2023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BC3943-DB8B-7EB5-085B-47A174612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ePIC Barrel HCAL DSC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3C9722-F909-DEB6-C287-F47FAF0E2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073A-0A99-4EBB-B9CC-954356B21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016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2620BC-1062-763C-81CE-D1D04B516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EAAC8-E1BF-4DCA-A496-A995EBFDE699}" type="datetime1">
              <a:rPr lang="en-US" smtClean="0"/>
              <a:t>10/31/2023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7DECCA-D901-CD5A-FC84-54D215126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ePIC Barrel HCAL DSC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645EEF-8D4A-710E-25A7-C8387F960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073A-0A99-4EBB-B9CC-954356B21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96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DB1D0-514C-C741-420F-2B4CA543A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3668A-B6A5-AE2F-2D7C-BE2547645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6DD258-8291-4A10-CAA5-05FAB553B1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4375F4-58C2-E024-C7FC-CBACDC633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D29E4-37F6-4BA5-AEAE-F79E6DD6C7A5}" type="datetime1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66CB32-93DB-F754-9D07-236473C35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ePIC Barrel HCAL DSC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81E18-30E2-EC01-9586-D0766F51E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073A-0A99-4EBB-B9CC-954356B21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888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F2BDD-D5B4-1E8E-9159-FA0303BFC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2E5E50-481A-24C2-B9FD-0D0BBF2220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0FD494-1C88-7C80-28ED-0310761A04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3F1D39-D564-9984-4BF3-6C2DFBF2A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B8F02-FA1E-4B7D-8FDE-6151C17A00B5}" type="datetime1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08FDB7-BCA5-7AC2-48BA-9700E1867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ePIC Barrel HCAL DSC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AB2F68-D74F-7B2E-079B-884409DA2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073A-0A99-4EBB-B9CC-954356B21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551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FCB3F1-7701-E590-2152-57B54A8CA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E29411-BB6A-CA76-D1E7-88B9547CCC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926F2E-F071-5D4A-D348-FB94AC3B9B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45DA6-54EF-4E39-A124-59DBA83D9C17}" type="datetime1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CBE355-4D52-F1EB-5BBA-04AFDCFAA7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ePIC Barrel HCAL DSC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19B61B-D2FB-7991-F66C-F54609A75E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5073A-0A99-4EBB-B9CC-954356B21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860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4190AE5-33A6-437E-41E2-8DCFE02C4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ePIC Barrel HCAL Detector Subsystem Collab.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6068BEE-2B59-BC9C-819E-B5884BA61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346"/>
            <a:ext cx="10515600" cy="488273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ePIC will re-use the existing sPHENIX Barrel HCAL</a:t>
            </a:r>
          </a:p>
          <a:p>
            <a:pPr lvl="1"/>
            <a:r>
              <a:rPr lang="en-US" dirty="0"/>
              <a:t>Refurbish with new </a:t>
            </a:r>
            <a:r>
              <a:rPr lang="en-US" dirty="0" err="1"/>
              <a:t>SiPM’s</a:t>
            </a:r>
            <a:r>
              <a:rPr lang="en-US" dirty="0"/>
              <a:t> and electronics </a:t>
            </a:r>
          </a:p>
          <a:p>
            <a:pPr lvl="2"/>
            <a:r>
              <a:rPr lang="en-US" dirty="0"/>
              <a:t>Follow sPHENIX </a:t>
            </a:r>
            <a:r>
              <a:rPr lang="en-US" dirty="0" err="1"/>
              <a:t>cosmics</a:t>
            </a:r>
            <a:r>
              <a:rPr lang="en-US" dirty="0"/>
              <a:t> testing as part of assembly &amp; QA</a:t>
            </a:r>
          </a:p>
          <a:p>
            <a:pPr lvl="1"/>
            <a:r>
              <a:rPr lang="en-US" dirty="0"/>
              <a:t>Sectors need to be ready in late 2028 to keep to very tight ePIC assembly schedule</a:t>
            </a:r>
          </a:p>
          <a:p>
            <a:pPr lvl="2"/>
            <a:r>
              <a:rPr lang="en-US" dirty="0" err="1"/>
              <a:t>SiPMs</a:t>
            </a:r>
            <a:r>
              <a:rPr lang="en-US" dirty="0"/>
              <a:t> part of CD-3A long-lead procurement</a:t>
            </a:r>
          </a:p>
          <a:p>
            <a:pPr lvl="1"/>
            <a:r>
              <a:rPr lang="en-US" dirty="0"/>
              <a:t>Need some effort to work with the new electronics as well (ORNL)</a:t>
            </a:r>
          </a:p>
          <a:p>
            <a:r>
              <a:rPr lang="en-US" dirty="0"/>
              <a:t>Need to establish a working Barrel HCAL DSC:</a:t>
            </a:r>
          </a:p>
          <a:p>
            <a:pPr lvl="1"/>
            <a:r>
              <a:rPr lang="en-US" dirty="0"/>
              <a:t>Needs at least a DSL/DSTC – identify a person</a:t>
            </a:r>
          </a:p>
          <a:p>
            <a:pPr lvl="2"/>
            <a:r>
              <a:rPr lang="en-US" dirty="0"/>
              <a:t>Mandatory presence @ Monday TIC Meetings (9AM ET)</a:t>
            </a:r>
          </a:p>
          <a:p>
            <a:pPr lvl="2"/>
            <a:r>
              <a:rPr lang="en-US" dirty="0"/>
              <a:t>Calorimetry meetings in alternate Wednesdays</a:t>
            </a:r>
          </a:p>
          <a:p>
            <a:pPr lvl="2"/>
            <a:r>
              <a:rPr lang="en-US" dirty="0"/>
              <a:t>Develop refurbishment plan, serve as project contact</a:t>
            </a:r>
          </a:p>
          <a:p>
            <a:pPr lvl="1"/>
            <a:r>
              <a:rPr lang="en-US"/>
              <a:t>Derek serving </a:t>
            </a:r>
            <a:r>
              <a:rPr lang="en-US" dirty="0"/>
              <a:t>as simulations contact</a:t>
            </a:r>
          </a:p>
          <a:p>
            <a:r>
              <a:rPr lang="en-US" dirty="0"/>
              <a:t>How do we pull new people into the group?</a:t>
            </a:r>
          </a:p>
          <a:p>
            <a:pPr lvl="1"/>
            <a:r>
              <a:rPr lang="en-US" dirty="0"/>
              <a:t>Lots of interesting simulation and reconstruction work to be done! 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2F46B0F-A32A-18A4-89BE-81E9F275F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4A99-D487-4DF1-A4FC-3EE53AFAC747}" type="datetime1">
              <a:rPr lang="en-US" smtClean="0"/>
              <a:t>10/31/2023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CDE8B4D-E1E8-3573-7FBD-63B29D203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ePIC Barrel HCAL DSC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B081FC8-2847-D697-72CE-234987DED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073A-0A99-4EBB-B9CC-954356B2135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171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46087-13EF-259C-FDFB-439493D37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039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Barrel HCAL</a:t>
            </a:r>
            <a:br>
              <a:rPr lang="en-US" b="1" dirty="0">
                <a:solidFill>
                  <a:schemeClr val="accent1"/>
                </a:solidFill>
              </a:rPr>
            </a:br>
            <a:r>
              <a:rPr lang="en-US" b="1" dirty="0">
                <a:solidFill>
                  <a:schemeClr val="accent1"/>
                </a:solidFill>
              </a:rPr>
              <a:t>Work Packages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D7141D6-B236-BA54-DB67-22C442B96723}"/>
              </a:ext>
            </a:extLst>
          </p:cNvPr>
          <p:cNvSpPr/>
          <p:nvPr/>
        </p:nvSpPr>
        <p:spPr>
          <a:xfrm>
            <a:off x="5521442" y="894630"/>
            <a:ext cx="1320878" cy="619852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6.10.06.01  </a:t>
            </a:r>
            <a:endParaRPr lang="en-US" sz="1400" dirty="0">
              <a:solidFill>
                <a:prstClr val="white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Barrel HCAL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Level-4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A8038D3A-BE12-9633-6F1B-6C090B144AAF}"/>
              </a:ext>
            </a:extLst>
          </p:cNvPr>
          <p:cNvCxnSpPr>
            <a:cxnSpLocks/>
            <a:stCxn id="3" idx="2"/>
            <a:endCxn id="5" idx="0"/>
          </p:cNvCxnSpPr>
          <p:nvPr/>
        </p:nvCxnSpPr>
        <p:spPr>
          <a:xfrm>
            <a:off x="6181881" y="1514482"/>
            <a:ext cx="2040" cy="264382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410F977E-7DB0-7D11-5593-A3BFB8606EDE}"/>
              </a:ext>
            </a:extLst>
          </p:cNvPr>
          <p:cNvSpPr/>
          <p:nvPr/>
        </p:nvSpPr>
        <p:spPr>
          <a:xfrm>
            <a:off x="5701759" y="1778864"/>
            <a:ext cx="964323" cy="48768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Photosensors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Level-5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2B998A-6FC3-D302-6322-3769260D2E73}"/>
              </a:ext>
            </a:extLst>
          </p:cNvPr>
          <p:cNvSpPr/>
          <p:nvPr/>
        </p:nvSpPr>
        <p:spPr>
          <a:xfrm>
            <a:off x="5699719" y="2980084"/>
            <a:ext cx="964323" cy="48768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prstClr val="white"/>
                </a:solidFill>
                <a:latin typeface="Calibri" panose="020F0502020204030204"/>
              </a:rPr>
              <a:t>Refurbish and Testing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Level-5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C06FAF9-9705-7CE4-96D8-0FAA1975A8F1}"/>
              </a:ext>
            </a:extLst>
          </p:cNvPr>
          <p:cNvSpPr/>
          <p:nvPr/>
        </p:nvSpPr>
        <p:spPr>
          <a:xfrm>
            <a:off x="5699718" y="3595498"/>
            <a:ext cx="964323" cy="6475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prstClr val="white"/>
                </a:solidFill>
                <a:latin typeface="Calibri" panose="020F0502020204030204"/>
              </a:rPr>
              <a:t>Modify Chimney Sectors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Level-5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7AB729C-CECD-0737-202A-7B7E45A97D7C}"/>
              </a:ext>
            </a:extLst>
          </p:cNvPr>
          <p:cNvSpPr txBox="1"/>
          <p:nvPr/>
        </p:nvSpPr>
        <p:spPr>
          <a:xfrm>
            <a:off x="6785467" y="3703219"/>
            <a:ext cx="23120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May not be required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0EDC1FE-FF0C-C838-54B1-67DD6881BEDC}"/>
              </a:ext>
            </a:extLst>
          </p:cNvPr>
          <p:cNvSpPr/>
          <p:nvPr/>
        </p:nvSpPr>
        <p:spPr>
          <a:xfrm>
            <a:off x="5699719" y="2364670"/>
            <a:ext cx="964323" cy="48768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prstClr val="white"/>
                </a:solidFill>
                <a:latin typeface="Calibri" panose="020F0502020204030204"/>
              </a:rPr>
              <a:t>sPHENIX Disassembly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Level-5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3B4CDAD-4A0B-70E4-52BF-5E837746640E}"/>
              </a:ext>
            </a:extLst>
          </p:cNvPr>
          <p:cNvSpPr/>
          <p:nvPr/>
        </p:nvSpPr>
        <p:spPr>
          <a:xfrm>
            <a:off x="5699718" y="4372222"/>
            <a:ext cx="964323" cy="48768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Barrel Assembly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Level-5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8D5DDA6-18EA-6465-C979-2C78E26D5613}"/>
              </a:ext>
            </a:extLst>
          </p:cNvPr>
          <p:cNvSpPr txBox="1"/>
          <p:nvPr/>
        </p:nvSpPr>
        <p:spPr>
          <a:xfrm>
            <a:off x="1234027" y="1311491"/>
            <a:ext cx="2043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Revised 6/18/2023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387FBDC-52EE-B381-8F0F-DB2BFF25316B}"/>
              </a:ext>
            </a:extLst>
          </p:cNvPr>
          <p:cNvSpPr/>
          <p:nvPr/>
        </p:nvSpPr>
        <p:spPr>
          <a:xfrm>
            <a:off x="5699717" y="4991988"/>
            <a:ext cx="964323" cy="48768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prstClr val="white"/>
                </a:solidFill>
                <a:latin typeface="Calibri" panose="020F0502020204030204"/>
              </a:rPr>
              <a:t>Readout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Level-5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C45B79D-CD5C-D65B-789E-0E798386B5AC}"/>
              </a:ext>
            </a:extLst>
          </p:cNvPr>
          <p:cNvSpPr txBox="1"/>
          <p:nvPr/>
        </p:nvSpPr>
        <p:spPr>
          <a:xfrm>
            <a:off x="1710354" y="2579835"/>
            <a:ext cx="405557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Interested Groups:</a:t>
            </a:r>
            <a:r>
              <a:rPr lang="en-US" dirty="0"/>
              <a:t> </a:t>
            </a:r>
          </a:p>
          <a:p>
            <a:r>
              <a:rPr lang="en-US" dirty="0"/>
              <a:t>ISU</a:t>
            </a:r>
          </a:p>
          <a:p>
            <a:r>
              <a:rPr lang="en-US" dirty="0"/>
              <a:t>Georgia State</a:t>
            </a:r>
          </a:p>
          <a:p>
            <a:r>
              <a:rPr lang="en-US" dirty="0"/>
              <a:t>Rutgers</a:t>
            </a:r>
          </a:p>
          <a:p>
            <a:r>
              <a:rPr lang="en-US" dirty="0"/>
              <a:t>Lehigh U. </a:t>
            </a:r>
          </a:p>
          <a:p>
            <a:r>
              <a:rPr lang="en-US" dirty="0"/>
              <a:t>Baruch College</a:t>
            </a:r>
          </a:p>
          <a:p>
            <a:r>
              <a:rPr lang="en-US" dirty="0"/>
              <a:t>ORNL (HGCROC)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65D8B52-888C-5964-E099-D14DC37B0A01}"/>
              </a:ext>
            </a:extLst>
          </p:cNvPr>
          <p:cNvSpPr txBox="1"/>
          <p:nvPr/>
        </p:nvSpPr>
        <p:spPr>
          <a:xfrm>
            <a:off x="6785467" y="4991988"/>
            <a:ext cx="23120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(One work package for all HGCROC calorimeters?)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2F5AD97-120F-C616-53D9-0CFDF838255C}"/>
              </a:ext>
            </a:extLst>
          </p:cNvPr>
          <p:cNvSpPr txBox="1"/>
          <p:nvPr/>
        </p:nvSpPr>
        <p:spPr>
          <a:xfrm>
            <a:off x="6842320" y="2460469"/>
            <a:ext cx="23120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BNL Engineer?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64ABAA0-9460-F667-E118-C28FBACF1E04}"/>
              </a:ext>
            </a:extLst>
          </p:cNvPr>
          <p:cNvSpPr txBox="1"/>
          <p:nvPr/>
        </p:nvSpPr>
        <p:spPr>
          <a:xfrm>
            <a:off x="6785467" y="4462173"/>
            <a:ext cx="23120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BNL Engineer?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9DF9CA5-64C8-9F6D-4918-65E5BCDA641A}"/>
              </a:ext>
            </a:extLst>
          </p:cNvPr>
          <p:cNvSpPr/>
          <p:nvPr/>
        </p:nvSpPr>
        <p:spPr>
          <a:xfrm>
            <a:off x="5699717" y="5607402"/>
            <a:ext cx="964323" cy="48768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prstClr val="white"/>
                </a:solidFill>
                <a:latin typeface="Calibri" panose="020F0502020204030204"/>
              </a:rPr>
              <a:t>Slow Controls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Level-5</a:t>
            </a:r>
          </a:p>
        </p:txBody>
      </p:sp>
      <p:sp>
        <p:nvSpPr>
          <p:cNvPr id="16" name="Date Placeholder 15">
            <a:extLst>
              <a:ext uri="{FF2B5EF4-FFF2-40B4-BE49-F238E27FC236}">
                <a16:creationId xmlns:a16="http://schemas.microsoft.com/office/drawing/2014/main" id="{72A545B9-1AC4-D68F-4905-84EE2FC82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848BA-5CB0-46B5-8CDA-674F86FBA205}" type="datetime1">
              <a:rPr lang="en-US" smtClean="0"/>
              <a:t>10/31/2023</a:t>
            </a:fld>
            <a:endParaRPr lang="en-US"/>
          </a:p>
        </p:txBody>
      </p:sp>
      <p:sp>
        <p:nvSpPr>
          <p:cNvPr id="17" name="Footer Placeholder 16">
            <a:extLst>
              <a:ext uri="{FF2B5EF4-FFF2-40B4-BE49-F238E27FC236}">
                <a16:creationId xmlns:a16="http://schemas.microsoft.com/office/drawing/2014/main" id="{3CBDD7F8-B0E0-4368-97C6-D72A3627F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ePIC Barrel HCAL DSC</a:t>
            </a:r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3945FEAD-2886-0051-CEA0-BC91465BE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E308-05C8-4089-9384-39EA1B19674E}" type="slidenum">
              <a:rPr lang="en-US" smtClean="0"/>
              <a:t>2</a:t>
            </a:fld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DAD9988-A903-188C-1D8B-52C8244CA306}"/>
              </a:ext>
            </a:extLst>
          </p:cNvPr>
          <p:cNvCxnSpPr/>
          <p:nvPr/>
        </p:nvCxnSpPr>
        <p:spPr>
          <a:xfrm>
            <a:off x="5509956" y="3569212"/>
            <a:ext cx="2631958" cy="77523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BB51D4E-C11A-70A3-958E-96D7465C0514}"/>
              </a:ext>
            </a:extLst>
          </p:cNvPr>
          <p:cNvCxnSpPr>
            <a:cxnSpLocks/>
          </p:cNvCxnSpPr>
          <p:nvPr/>
        </p:nvCxnSpPr>
        <p:spPr>
          <a:xfrm flipV="1">
            <a:off x="5509956" y="3563361"/>
            <a:ext cx="2631958" cy="64755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4814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215</Words>
  <Application>Microsoft Office PowerPoint</Application>
  <PresentationFormat>Widescreen</PresentationFormat>
  <Paragraphs>51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ePIC Barrel HCAL Detector Subsystem Collab.</vt:lpstr>
      <vt:lpstr>Barrel HCAL Work Packages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ePIC Barrel HCAL Detector Subsystem Collab.</dc:title>
  <dc:creator>Lajoie, John G [PHYSA]</dc:creator>
  <cp:lastModifiedBy>Lajoie, John G [PHYSA]</cp:lastModifiedBy>
  <cp:revision>9</cp:revision>
  <dcterms:created xsi:type="dcterms:W3CDTF">2023-10-31T18:23:22Z</dcterms:created>
  <dcterms:modified xsi:type="dcterms:W3CDTF">2023-10-31T18:47:12Z</dcterms:modified>
</cp:coreProperties>
</file>