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93E61-32C2-4ABA-A95B-FAB0F1C0CF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B3DC-5C7A-43D4-9604-C3D363D51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3F05-757F-61E2-40A2-928DF812D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357EE-1A0A-FDBD-DEB0-42BC0EBC2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3B5F2-6D38-5CA3-1591-A32B55AA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7F1C-F7F1-49D3-84ED-AF903AA3D4F9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ADF1A-5A2C-94AD-32C5-406255E0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2164-E3C0-67BE-DBEC-BF8ECDD6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0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01D00-93DD-E53A-858C-1C3DD142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50456-EA9F-F8CA-D644-D8E07E566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EC25-6077-746A-2213-19A3A112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C229-D7FC-4FE2-B599-4603EA43CA55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73DD5-19E9-B702-C391-CE78A8B2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751BD-EDFF-3397-FA55-BBEA602D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AC053-A329-FC81-7A74-174D3BCA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55033-8EB4-7229-BBB0-17DDB012E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8C836-F798-8D81-39AC-6BB1B2E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5965-87A5-408E-A201-5E591B43C2D8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56C16-5099-88B0-8249-09043037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A705-EFDF-5741-9825-DFAA5D93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1E01-B042-8625-AE6A-E4317BF4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8F32-D5EE-6530-3284-F2E73709E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8B110-3012-40E0-05E8-89FAA7FD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DAC-B04C-4523-8D95-88679375F7CF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3D2C6-6B83-8447-0CA7-0B6F2C62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A3B7C-5590-50FA-367B-BBAB093C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7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D1D1-7B73-5738-737C-BBB8833D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8D061-9EDA-ADA0-BCA8-1D99FD615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4F9D2-3B56-8DAC-8982-65CEC23C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2CB7-4C67-46AF-8E2B-91AE97CD493C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C838-9183-51AB-5B3B-D4514A14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F2E41-4A35-EC90-639C-219E0B33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2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4B8D-C4C2-65F1-BE7D-AFC917D0E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DF28-65ED-5CFA-36FC-922BD818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0E119-90BB-F626-CDEF-239148720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56964-BDE1-9B8F-339A-86461DD8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A58A-8AE8-4BCA-94F9-A6D0A64B8295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BFB2A-7E55-8ACD-982B-291D738A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271A7-DAF7-192C-0C88-2713EF26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4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E760-DCF4-DFB6-5651-CB76D1D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C6EE9-4DE5-557A-3143-199517472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2666F-29FF-5871-27ED-71B96443D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31070-7E27-7681-0FAA-B5E424941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7C490-10B5-1221-0F05-3165D1716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6DEE2-6A20-6591-70B1-26DDB4C3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0123-1396-4ECC-B22D-BF549BC28166}" type="datetime1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B3776-0531-F0DF-BD0B-1543D675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4847B-160D-A0C3-96FB-4B99DB0F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0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2F71-FED6-F0AF-7EBB-FAEB26CF7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4E0D4-37EF-ABEC-3E51-0D5FB1DC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B889-41CF-4B35-8164-A578E2B7059A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C3943-DB8B-7EB5-085B-47A17461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C9722-F909-DEB6-C287-F47FAF0E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620BC-1062-763C-81CE-D1D04B51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AAC8-E1BF-4DCA-A496-A995EBFDE699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7DECCA-D901-CD5A-FC84-54D21512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45EEF-8D4A-710E-25A7-C8387F96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B1D0-514C-C741-420F-2B4CA543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3668A-B6A5-AE2F-2D7C-BE254764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DD258-8291-4A10-CAA5-05FAB553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375F4-58C2-E024-C7FC-CBACDC63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29E4-37F6-4BA5-AEAE-F79E6DD6C7A5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6CB32-93DB-F754-9D07-236473C3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81E18-30E2-EC01-9586-D0766F51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8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2BDD-D5B4-1E8E-9159-FA0303BF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E5E50-481A-24C2-B9FD-0D0BBF222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FD494-1C88-7C80-28ED-0310761A0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F1D39-D564-9984-4BF3-6C2DFBF2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F02-FA1E-4B7D-8FDE-6151C17A00B5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FDB7-BCA5-7AC2-48BA-9700E18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B2F68-D74F-7B2E-079B-884409DA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5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FCB3F1-7701-E590-2152-57B54A8C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29411-BB6A-CA76-D1E7-88B9547CC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6F2E-F071-5D4A-D348-FB94AC3B9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5DA6-54EF-4E39-A124-59DBA83D9C17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BE355-4D52-F1EB-5BBA-04AFDCFAA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ePIC Barrel HCAL DSC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B61B-D2FB-7991-F66C-F54609A75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073A-0A99-4EBB-B9CC-954356B2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6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190AE5-33A6-437E-41E2-8DCFE02C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ePIC Barrel HCAL Detector Subsystem Collab.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68BEE-2B59-BC9C-819E-B5884BA61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346"/>
            <a:ext cx="10515600" cy="48827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ePIC will re-use the existing sPHENIX Barrel HCAL</a:t>
            </a:r>
          </a:p>
          <a:p>
            <a:pPr lvl="1"/>
            <a:r>
              <a:rPr lang="en-US" dirty="0"/>
              <a:t>Refurbish with new </a:t>
            </a:r>
            <a:r>
              <a:rPr lang="en-US" dirty="0" err="1"/>
              <a:t>SiPM’s</a:t>
            </a:r>
            <a:r>
              <a:rPr lang="en-US" dirty="0"/>
              <a:t> and electronics </a:t>
            </a:r>
          </a:p>
          <a:p>
            <a:pPr lvl="2"/>
            <a:r>
              <a:rPr lang="en-US" dirty="0"/>
              <a:t>Follow sPHENIX </a:t>
            </a:r>
            <a:r>
              <a:rPr lang="en-US" dirty="0" err="1"/>
              <a:t>cosmics</a:t>
            </a:r>
            <a:r>
              <a:rPr lang="en-US" dirty="0"/>
              <a:t> testing as part of assembly &amp; QA</a:t>
            </a:r>
          </a:p>
          <a:p>
            <a:pPr lvl="1"/>
            <a:r>
              <a:rPr lang="en-US" dirty="0"/>
              <a:t>Sectors need to be ready in late 2028 to keep to very tight ePIC assembly schedule</a:t>
            </a:r>
          </a:p>
          <a:p>
            <a:pPr lvl="2"/>
            <a:r>
              <a:rPr lang="en-US" dirty="0" err="1"/>
              <a:t>SiPMs</a:t>
            </a:r>
            <a:r>
              <a:rPr lang="en-US" dirty="0"/>
              <a:t> part of CD-3A long-lead procurement</a:t>
            </a:r>
          </a:p>
          <a:p>
            <a:pPr lvl="1"/>
            <a:r>
              <a:rPr lang="en-US" dirty="0"/>
              <a:t>Need some effort to work with the new electronics as well (ORNL)</a:t>
            </a:r>
          </a:p>
          <a:p>
            <a:r>
              <a:rPr lang="en-US" dirty="0"/>
              <a:t>Need to establish a working Barrel HCAL DSC:</a:t>
            </a:r>
          </a:p>
          <a:p>
            <a:pPr lvl="1"/>
            <a:r>
              <a:rPr lang="en-US" dirty="0"/>
              <a:t>Needs at least a DSL/DSTC – identify a person</a:t>
            </a:r>
          </a:p>
          <a:p>
            <a:pPr lvl="2"/>
            <a:r>
              <a:rPr lang="en-US" dirty="0"/>
              <a:t>Mandatory presence @ Monday TIC Meetings (9AM ET)</a:t>
            </a:r>
          </a:p>
          <a:p>
            <a:pPr lvl="2"/>
            <a:r>
              <a:rPr lang="en-US" dirty="0"/>
              <a:t>Calorimetry meetings in alternate Wednesdays</a:t>
            </a:r>
          </a:p>
          <a:p>
            <a:pPr lvl="2"/>
            <a:r>
              <a:rPr lang="en-US" dirty="0"/>
              <a:t>Develop refurbishment plan, serve as project contact</a:t>
            </a:r>
          </a:p>
          <a:p>
            <a:pPr lvl="1"/>
            <a:r>
              <a:rPr lang="en-US"/>
              <a:t>Derek serving </a:t>
            </a:r>
            <a:r>
              <a:rPr lang="en-US" dirty="0"/>
              <a:t>as simulations contact</a:t>
            </a:r>
          </a:p>
          <a:p>
            <a:r>
              <a:rPr lang="en-US" dirty="0"/>
              <a:t>How do we pull new people into the group?</a:t>
            </a:r>
          </a:p>
          <a:p>
            <a:pPr lvl="1"/>
            <a:r>
              <a:rPr lang="en-US" dirty="0"/>
              <a:t>Lots of interesting simulation and reconstruction work to be done!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F46B0F-A32A-18A4-89BE-81E9F275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4A99-D487-4DF1-A4FC-3EE53AFAC747}" type="datetime1">
              <a:rPr lang="en-US" smtClean="0"/>
              <a:t>10/31/2023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DE8B4D-E1E8-3573-7FBD-63B29D20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B081FC8-2847-D697-72CE-234987DE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073A-0A99-4EBB-B9CC-954356B213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7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6087-13EF-259C-FDFB-439493D3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Barrel HCAL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Work Packages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7141D6-B236-BA54-DB67-22C442B96723}"/>
              </a:ext>
            </a:extLst>
          </p:cNvPr>
          <p:cNvSpPr/>
          <p:nvPr/>
        </p:nvSpPr>
        <p:spPr>
          <a:xfrm>
            <a:off x="5521442" y="894630"/>
            <a:ext cx="1320878" cy="6198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6.10.06.01  </a:t>
            </a:r>
            <a:endParaRPr lang="en-US" sz="1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Barrel HCAL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Level-4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8038D3A-BE12-9633-6F1B-6C090B144AAF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6181881" y="1514482"/>
            <a:ext cx="2040" cy="2643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10F977E-7DB0-7D11-5593-A3BFB8606EDE}"/>
              </a:ext>
            </a:extLst>
          </p:cNvPr>
          <p:cNvSpPr/>
          <p:nvPr/>
        </p:nvSpPr>
        <p:spPr>
          <a:xfrm>
            <a:off x="5701759" y="1778864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Photosensors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2B998A-6FC3-D302-6322-3769260D2E73}"/>
              </a:ext>
            </a:extLst>
          </p:cNvPr>
          <p:cNvSpPr/>
          <p:nvPr/>
        </p:nvSpPr>
        <p:spPr>
          <a:xfrm>
            <a:off x="5699719" y="2980084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alibri" panose="020F0502020204030204"/>
              </a:rPr>
              <a:t>Refurbish and Testing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06FAF9-9705-7CE4-96D8-0FAA1975A8F1}"/>
              </a:ext>
            </a:extLst>
          </p:cNvPr>
          <p:cNvSpPr/>
          <p:nvPr/>
        </p:nvSpPr>
        <p:spPr>
          <a:xfrm>
            <a:off x="5699718" y="3595498"/>
            <a:ext cx="964323" cy="6475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alibri" panose="020F0502020204030204"/>
              </a:rPr>
              <a:t>Modify Chimney Sectors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B729C-CECD-0737-202A-7B7E45A97D7C}"/>
              </a:ext>
            </a:extLst>
          </p:cNvPr>
          <p:cNvSpPr txBox="1"/>
          <p:nvPr/>
        </p:nvSpPr>
        <p:spPr>
          <a:xfrm>
            <a:off x="6785467" y="3703219"/>
            <a:ext cx="231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May not be required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EDC1FE-FF0C-C838-54B1-67DD6881BEDC}"/>
              </a:ext>
            </a:extLst>
          </p:cNvPr>
          <p:cNvSpPr/>
          <p:nvPr/>
        </p:nvSpPr>
        <p:spPr>
          <a:xfrm>
            <a:off x="5699719" y="2364670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alibri" panose="020F0502020204030204"/>
              </a:rPr>
              <a:t>sPHENIX Disassembly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B4CDAD-4A0B-70E4-52BF-5E837746640E}"/>
              </a:ext>
            </a:extLst>
          </p:cNvPr>
          <p:cNvSpPr/>
          <p:nvPr/>
        </p:nvSpPr>
        <p:spPr>
          <a:xfrm>
            <a:off x="5699718" y="4372222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Barrel Assembly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D5DDA6-18EA-6465-C979-2C78E26D5613}"/>
              </a:ext>
            </a:extLst>
          </p:cNvPr>
          <p:cNvSpPr txBox="1"/>
          <p:nvPr/>
        </p:nvSpPr>
        <p:spPr>
          <a:xfrm>
            <a:off x="1234027" y="1311491"/>
            <a:ext cx="204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Revised 6/18/2023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7FBDC-52EE-B381-8F0F-DB2BFF25316B}"/>
              </a:ext>
            </a:extLst>
          </p:cNvPr>
          <p:cNvSpPr/>
          <p:nvPr/>
        </p:nvSpPr>
        <p:spPr>
          <a:xfrm>
            <a:off x="5699717" y="4991988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alibri" panose="020F0502020204030204"/>
              </a:rPr>
              <a:t>Readout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45B79D-CD5C-D65B-789E-0E798386B5AC}"/>
              </a:ext>
            </a:extLst>
          </p:cNvPr>
          <p:cNvSpPr txBox="1"/>
          <p:nvPr/>
        </p:nvSpPr>
        <p:spPr>
          <a:xfrm>
            <a:off x="1710354" y="2579835"/>
            <a:ext cx="40555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Interested Groups:</a:t>
            </a:r>
            <a:r>
              <a:rPr lang="en-US" dirty="0"/>
              <a:t> </a:t>
            </a:r>
          </a:p>
          <a:p>
            <a:r>
              <a:rPr lang="en-US" dirty="0"/>
              <a:t>ISU</a:t>
            </a:r>
          </a:p>
          <a:p>
            <a:r>
              <a:rPr lang="en-US" dirty="0"/>
              <a:t>Georgia State</a:t>
            </a:r>
          </a:p>
          <a:p>
            <a:r>
              <a:rPr lang="en-US" dirty="0"/>
              <a:t>Rutgers</a:t>
            </a:r>
          </a:p>
          <a:p>
            <a:r>
              <a:rPr lang="en-US" dirty="0"/>
              <a:t>Lehigh U. </a:t>
            </a:r>
          </a:p>
          <a:p>
            <a:r>
              <a:rPr lang="en-US" dirty="0"/>
              <a:t>Baruch College</a:t>
            </a:r>
          </a:p>
          <a:p>
            <a:r>
              <a:rPr lang="en-US" dirty="0"/>
              <a:t>ORNL (HGCROC)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D8B52-888C-5964-E099-D14DC37B0A01}"/>
              </a:ext>
            </a:extLst>
          </p:cNvPr>
          <p:cNvSpPr txBox="1"/>
          <p:nvPr/>
        </p:nvSpPr>
        <p:spPr>
          <a:xfrm>
            <a:off x="6785467" y="4991988"/>
            <a:ext cx="2312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(One work package for all HGCROC calorimeters?)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5AD97-120F-C616-53D9-0CFDF838255C}"/>
              </a:ext>
            </a:extLst>
          </p:cNvPr>
          <p:cNvSpPr txBox="1"/>
          <p:nvPr/>
        </p:nvSpPr>
        <p:spPr>
          <a:xfrm>
            <a:off x="6842320" y="2460469"/>
            <a:ext cx="231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BNL Engineer?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ABAA0-9460-F667-E118-C28FBACF1E04}"/>
              </a:ext>
            </a:extLst>
          </p:cNvPr>
          <p:cNvSpPr txBox="1"/>
          <p:nvPr/>
        </p:nvSpPr>
        <p:spPr>
          <a:xfrm>
            <a:off x="6785467" y="4462173"/>
            <a:ext cx="231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BNL Engineer?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DF9CA5-64C8-9F6D-4918-65E5BCDA641A}"/>
              </a:ext>
            </a:extLst>
          </p:cNvPr>
          <p:cNvSpPr/>
          <p:nvPr/>
        </p:nvSpPr>
        <p:spPr>
          <a:xfrm>
            <a:off x="5699717" y="5607402"/>
            <a:ext cx="964323" cy="4876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alibri" panose="020F0502020204030204"/>
              </a:rPr>
              <a:t>Slow Controls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Level-5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2A545B9-1AC4-D68F-4905-84EE2FC8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48BA-5CB0-46B5-8CDA-674F86FBA205}" type="datetime1">
              <a:rPr lang="en-US" smtClean="0"/>
              <a:t>10/31/2023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3CBDD7F8-B0E0-4368-97C6-D72A3627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Barrel HCAL DSC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945FEAD-2886-0051-CEA0-BC91465B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308-05C8-4089-9384-39EA1B19674E}" type="slidenum">
              <a:rPr lang="en-US" smtClean="0"/>
              <a:t>2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AD9988-A903-188C-1D8B-52C8244CA306}"/>
              </a:ext>
            </a:extLst>
          </p:cNvPr>
          <p:cNvCxnSpPr/>
          <p:nvPr/>
        </p:nvCxnSpPr>
        <p:spPr>
          <a:xfrm>
            <a:off x="5509956" y="3569212"/>
            <a:ext cx="2631958" cy="7752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B51D4E-C11A-70A3-958E-96D7465C0514}"/>
              </a:ext>
            </a:extLst>
          </p:cNvPr>
          <p:cNvCxnSpPr>
            <a:cxnSpLocks/>
          </p:cNvCxnSpPr>
          <p:nvPr/>
        </p:nvCxnSpPr>
        <p:spPr>
          <a:xfrm flipV="1">
            <a:off x="5509956" y="3563361"/>
            <a:ext cx="2631958" cy="6475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81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215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ePIC Barrel HCAL Detector Subsystem Collab.</vt:lpstr>
      <vt:lpstr>Barrel HCAL Work Packages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Barrel HCAL Detector Subsystem Collab.</dc:title>
  <dc:creator>Lajoie, John G [PHYSA]</dc:creator>
  <cp:lastModifiedBy>Lajoie, John G [PHYSA]</cp:lastModifiedBy>
  <cp:revision>9</cp:revision>
  <dcterms:created xsi:type="dcterms:W3CDTF">2023-10-31T18:23:22Z</dcterms:created>
  <dcterms:modified xsi:type="dcterms:W3CDTF">2023-10-31T18:47:12Z</dcterms:modified>
</cp:coreProperties>
</file>