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665" r:id="rId2"/>
    <p:sldId id="803" r:id="rId3"/>
    <p:sldId id="481" r:id="rId4"/>
    <p:sldId id="1956" r:id="rId5"/>
    <p:sldId id="801" r:id="rId6"/>
    <p:sldId id="1889" r:id="rId7"/>
    <p:sldId id="1945" r:id="rId8"/>
    <p:sldId id="1937" r:id="rId9"/>
    <p:sldId id="1924" r:id="rId10"/>
    <p:sldId id="1928" r:id="rId11"/>
    <p:sldId id="1951" r:id="rId12"/>
    <p:sldId id="1943" r:id="rId13"/>
    <p:sldId id="1979" r:id="rId14"/>
    <p:sldId id="1931" r:id="rId15"/>
    <p:sldId id="1966" r:id="rId16"/>
    <p:sldId id="1968" r:id="rId17"/>
    <p:sldId id="1970" r:id="rId18"/>
    <p:sldId id="1967" r:id="rId19"/>
    <p:sldId id="1976" r:id="rId20"/>
    <p:sldId id="1958" r:id="rId21"/>
    <p:sldId id="1973" r:id="rId22"/>
    <p:sldId id="1974" r:id="rId23"/>
    <p:sldId id="1977" r:id="rId24"/>
    <p:sldId id="259" r:id="rId25"/>
    <p:sldId id="1864" r:id="rId26"/>
    <p:sldId id="1923" r:id="rId27"/>
    <p:sldId id="1952" r:id="rId28"/>
    <p:sldId id="1953" r:id="rId29"/>
    <p:sldId id="1954" r:id="rId30"/>
    <p:sldId id="1960" r:id="rId31"/>
    <p:sldId id="1978" r:id="rId32"/>
    <p:sldId id="1955" r:id="rId33"/>
  </p:sldIdLst>
  <p:sldSz cx="9144000" cy="6858000" type="screen4x3"/>
  <p:notesSz cx="6877050" cy="916305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FFFF99"/>
    <a:srgbClr val="FFFFCC"/>
    <a:srgbClr val="EFFFAE"/>
    <a:srgbClr val="FF0066"/>
    <a:srgbClr val="929000"/>
    <a:srgbClr val="0432FF"/>
    <a:srgbClr val="EFFFF4"/>
    <a:srgbClr val="EFFFD2"/>
    <a:srgbClr val="DE1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15"/>
    <p:restoredTop sz="95897"/>
  </p:normalViewPr>
  <p:slideViewPr>
    <p:cSldViewPr>
      <p:cViewPr varScale="1">
        <p:scale>
          <a:sx n="95" d="100"/>
          <a:sy n="95" d="100"/>
        </p:scale>
        <p:origin x="20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notesViewPr>
    <p:cSldViewPr>
      <p:cViewPr varScale="1">
        <p:scale>
          <a:sx n="96" d="100"/>
          <a:sy n="96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363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4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41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1d477ff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1d477ff1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733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98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4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2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5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1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6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23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96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3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3/21/24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DAMSA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3/21/24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DAMSA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3/21/24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DAMSA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EBB36-8467-F3E5-61A0-5B3728799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5131F4-90C4-5D48-B2DB-E03FF3D7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A61460-AA36-3C49-95BE-6F0467E25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381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A5275A8-1530-0B43-A316-1571205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7D2CB81-7E8A-B04F-9010-60F46C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A657A9-50BA-B84D-9310-D83DE6AD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76511D7-2B68-8445-9211-98889C50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B7061A-6915-8C49-AE9B-EC670EFBB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3D05F-5C2B-D246-8FD7-D0DA3640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B49106-7695-8142-BA0B-D34BCB7E1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857EA20-CDBF-BE47-A70A-8624E230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E7087-1461-D942-9383-44CA043B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2904F9-125A-424B-9B22-BB376640B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chemeClr val="accent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C93AB89-E7A8-B94C-9233-33825352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ctr">
              <a:defRPr sz="1600" smtClean="0">
                <a:solidFill>
                  <a:srgbClr val="C00000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9F1C98-038E-4F4B-A16E-1047000C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1000" y="62484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 sz="1600" smtClean="0">
                <a:solidFill>
                  <a:srgbClr val="00B050"/>
                </a:solidFill>
                <a:latin typeface="+mj-lt"/>
              </a:defRPr>
            </a:lvl1pPr>
          </a:lstStyle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3/21/24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Introduction to DAMSA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DEC4405-7F65-6844-4C6D-900BCF3308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0849554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슬라이드" r:id="rId15" imgW="7772400" imgH="10058400" progId="TCLayout.ActiveDocument.1">
                  <p:embed/>
                </p:oleObj>
              </mc:Choice>
              <mc:Fallback>
                <p:oleObj name="think-cell 슬라이드" r:id="rId1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aps.org/prd/abstract/10.1103/PhysRevD.107.L03190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401.0952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401.0952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arxiv.org/abs/2401.09529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d/pdf/10.1103/PhysRevD.107.L03190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311.0991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401.09529" TargetMode="External"/><Relationship Id="rId5" Type="http://schemas.openxmlformats.org/officeDocument/2006/relationships/hyperlink" Target="https://journals.aps.org/prl/abstract/10.1103/PhysRevLett.126.201801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urnals.aps.org/prl/abstract/10.1103/PhysRevLett.126.20180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0676FEF9-159B-B441-A6FF-3FA176EE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1" y="381000"/>
            <a:ext cx="8207829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en-US" altLang="ko-KR" sz="6600" b="1" dirty="0">
                <a:ea typeface="ＭＳ Ｐゴシック" pitchFamily="-84" charset="-128"/>
                <a:cs typeface="ＭＳ Ｐゴシック" pitchFamily="-84" charset="-128"/>
              </a:rPr>
              <a:t>Introduction to DAMSA Experiment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5213D7-2B32-48DC-03C2-2E7D0EDFE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900" y="3617894"/>
            <a:ext cx="61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 Yu 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Univ. of Texas, Arlington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F977A97-510B-845A-7108-D9F08CCD1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485779"/>
            <a:ext cx="6172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HEP Seminar, BNL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latin typeface="Monotype Corsiva" pitchFamily="-84" charset="0"/>
              </a:rPr>
              <a:t>March 21, 2024</a:t>
            </a:r>
          </a:p>
        </p:txBody>
      </p:sp>
    </p:spTree>
    <p:extLst>
      <p:ext uri="{BB962C8B-B14F-4D97-AF65-F5344CB8AC3E}">
        <p14:creationId xmlns:p14="http://schemas.microsoft.com/office/powerpoint/2010/main" val="168007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1" y="76200"/>
            <a:ext cx="8839200" cy="609600"/>
          </a:xfrm>
        </p:spPr>
        <p:txBody>
          <a:bodyPr/>
          <a:lstStyle/>
          <a:p>
            <a:pPr lvl="0" latinLnBrk="1"/>
            <a:r>
              <a:rPr lang="en-US" sz="4800" b="1" dirty="0"/>
              <a:t>Physics Driven DAMSA Detector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599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Discover dark sector particles beyond ALP, such as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Dark photon / ALP to </a:t>
            </a:r>
            <a:r>
              <a:rPr lang="en-US" dirty="0" err="1">
                <a:sym typeface="Wingdings" pitchFamily="2" charset="2"/>
              </a:rPr>
              <a:t>e+e</a:t>
            </a:r>
            <a:r>
              <a:rPr lang="en-US" dirty="0">
                <a:sym typeface="Wingdings" pitchFamily="2" charset="2"/>
              </a:rPr>
              <a:t>-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Low mass dark matter, </a:t>
            </a:r>
            <a:r>
              <a:rPr lang="en-US" dirty="0" err="1">
                <a:sym typeface="Wingdings" pitchFamily="2" charset="2"/>
              </a:rPr>
              <a:t>etc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Based on the signal and neutron background mitigation studies, using GEANT4  Detector assumptions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Fine granularity for a superb shower position and angular resolutions for 2 EM particle vertex pointing &amp; DCA precision better than 1cm in the vacuum decay volume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Fast timing capability at sub-ns level (100ps or better) for two photon arrival time differences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Capability of measuring up to 500 MeV photons with as fine a mass resolution as accomplishable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5688C-1440-3D29-3AD7-CA7B1AE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BA8C37-6F92-7950-DD3B-B1F20722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C5FB-35EA-7562-0FF6-0D84791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2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921267F-C5F0-6555-A0C6-5B37D4B18099}"/>
              </a:ext>
            </a:extLst>
          </p:cNvPr>
          <p:cNvGrpSpPr/>
          <p:nvPr/>
        </p:nvGrpSpPr>
        <p:grpSpPr>
          <a:xfrm>
            <a:off x="-170" y="601980"/>
            <a:ext cx="8934450" cy="6019800"/>
            <a:chOff x="-2800350" y="685800"/>
            <a:chExt cx="8934450" cy="6019800"/>
          </a:xfrm>
        </p:grpSpPr>
        <p:pic>
          <p:nvPicPr>
            <p:cNvPr id="8" name="Picture 7" descr="A diagram of a beam dump&#10;&#10;Description automatically generated">
              <a:extLst>
                <a:ext uri="{FF2B5EF4-FFF2-40B4-BE49-F238E27FC236}">
                  <a16:creationId xmlns:a16="http://schemas.microsoft.com/office/drawing/2014/main" id="{F7F0C359-2CCB-1E03-CA79-C7FA8BDB6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800350" y="685800"/>
              <a:ext cx="8934450" cy="6019800"/>
            </a:xfrm>
            <a:prstGeom prst="rect">
              <a:avLst/>
            </a:prstGeom>
          </p:spPr>
        </p:pic>
        <p:pic>
          <p:nvPicPr>
            <p:cNvPr id="10" name="Picture 9" descr="A close up of a number&#10;&#10;Description automatically generated">
              <a:extLst>
                <a:ext uri="{FF2B5EF4-FFF2-40B4-BE49-F238E27FC236}">
                  <a16:creationId xmlns:a16="http://schemas.microsoft.com/office/drawing/2014/main" id="{D0E85B64-5D0D-2585-2290-355FE2FEB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7888" y="1898808"/>
              <a:ext cx="2503399" cy="11587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685800"/>
          </a:xfrm>
        </p:spPr>
        <p:txBody>
          <a:bodyPr/>
          <a:lstStyle/>
          <a:p>
            <a:r>
              <a:rPr lang="en-US" sz="4000" b="1" dirty="0"/>
              <a:t>DAMSA Sensitivity – Running Experiments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16CEF6-5325-492E-3CC2-1B5428165894}"/>
              </a:ext>
            </a:extLst>
          </p:cNvPr>
          <p:cNvSpPr/>
          <p:nvPr/>
        </p:nvSpPr>
        <p:spPr bwMode="auto">
          <a:xfrm rot="18682365">
            <a:off x="5468434" y="871699"/>
            <a:ext cx="786429" cy="3790527"/>
          </a:xfrm>
          <a:prstGeom prst="ellipse">
            <a:avLst/>
          </a:prstGeom>
          <a:solidFill>
            <a:schemeClr val="accent1">
              <a:lumMod val="60000"/>
              <a:lumOff val="40000"/>
              <a:alpha val="20039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82DE7AE-59A5-21F5-D9FB-2533976A5795}"/>
              </a:ext>
            </a:extLst>
          </p:cNvPr>
          <p:cNvSpPr/>
          <p:nvPr/>
        </p:nvSpPr>
        <p:spPr bwMode="auto">
          <a:xfrm rot="17338206">
            <a:off x="3011896" y="2871709"/>
            <a:ext cx="720833" cy="3338837"/>
          </a:xfrm>
          <a:prstGeom prst="ellipse">
            <a:avLst/>
          </a:prstGeom>
          <a:solidFill>
            <a:schemeClr val="accent1">
              <a:lumMod val="60000"/>
              <a:lumOff val="40000"/>
              <a:alpha val="19832"/>
            </a:schemeClr>
          </a:solidFill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EDAC7F-1878-D1D1-8971-F4D8F2C29C3A}"/>
              </a:ext>
            </a:extLst>
          </p:cNvPr>
          <p:cNvSpPr txBox="1"/>
          <p:nvPr/>
        </p:nvSpPr>
        <p:spPr>
          <a:xfrm>
            <a:off x="5715000" y="1192271"/>
            <a:ext cx="1524000" cy="1077218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Short lived! </a:t>
            </a:r>
            <a:r>
              <a:rPr lang="en-US" sz="16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Capture decay products b4 det.</a:t>
            </a:r>
          </a:p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DAMSA Strength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CE231AF-1AB4-7B9F-84AA-93FEC6FDC4EB}"/>
              </a:ext>
            </a:extLst>
          </p:cNvPr>
          <p:cNvSpPr txBox="1"/>
          <p:nvPr/>
        </p:nvSpPr>
        <p:spPr>
          <a:xfrm>
            <a:off x="1883592" y="2971800"/>
            <a:ext cx="1621608" cy="923330"/>
          </a:xfrm>
          <a:prstGeom prst="rect">
            <a:avLst/>
          </a:prstGeom>
          <a:solidFill>
            <a:srgbClr val="FFFF99">
              <a:alpha val="28000"/>
            </a:srgb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Long lived! </a:t>
            </a:r>
            <a:r>
              <a:rPr lang="en-US" sz="18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Capture decays in the detector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0FE54AC-C603-0DC7-4B33-1AC7F2065FC7}"/>
              </a:ext>
            </a:extLst>
          </p:cNvPr>
          <p:cNvSpPr txBox="1">
            <a:spLocks/>
          </p:cNvSpPr>
          <p:nvPr/>
        </p:nvSpPr>
        <p:spPr bwMode="auto">
          <a:xfrm>
            <a:off x="1066800" y="1295400"/>
            <a:ext cx="24003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A50021"/>
                </a:solidFill>
                <a:latin typeface="Arial Narrow" pitchFamily="34" charset="0"/>
              </a:defRPr>
            </a:lvl9pPr>
          </a:lstStyle>
          <a:p>
            <a:r>
              <a:rPr lang="en-US" sz="4000" b="1" kern="0" dirty="0"/>
              <a:t>Year 2031</a:t>
            </a:r>
          </a:p>
        </p:txBody>
      </p:sp>
      <p:sp>
        <p:nvSpPr>
          <p:cNvPr id="23" name="AutoShape 2">
            <a:extLst>
              <a:ext uri="{FF2B5EF4-FFF2-40B4-BE49-F238E27FC236}">
                <a16:creationId xmlns:a16="http://schemas.microsoft.com/office/drawing/2014/main" id="{B96523AA-5FFF-957D-738E-3F31E9BB2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0175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r>
              <a:rPr lang="en-US" sz="4000" b="1" dirty="0"/>
              <a:t>DAMSA Sensitivity – All Experiments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F3F1DE3-8351-EE9F-FC0A-94E8F23B99E6}"/>
              </a:ext>
            </a:extLst>
          </p:cNvPr>
          <p:cNvGrpSpPr/>
          <p:nvPr/>
        </p:nvGrpSpPr>
        <p:grpSpPr>
          <a:xfrm>
            <a:off x="0" y="533400"/>
            <a:ext cx="9144000" cy="6304877"/>
            <a:chOff x="0" y="533400"/>
            <a:chExt cx="9144000" cy="63048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6EF75C-18EC-EFB5-1DCF-E4F50BD52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533400"/>
              <a:ext cx="9144000" cy="63048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E918EF-DAD6-D581-FFAB-71709DF5F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29710" y="723900"/>
              <a:ext cx="2261890" cy="2247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950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9E774-34A7-474C-AF62-5CC7DD5252D5}" type="slidenum">
              <a:rPr lang="en-US" b="0"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13</a:t>
            </a:fld>
            <a:endParaRPr lang="en-US" b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/>
          <a:lstStyle/>
          <a:p>
            <a:r>
              <a:rPr lang="en-US" sz="5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Detector Design Concept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panose="020B0604020202020204" pitchFamily="34" charset="0"/>
                <a:cs typeface="Arial Narrow" panose="020B0604020202020204" pitchFamily="34" charset="0"/>
              </a:rPr>
              <a:t>3/21/24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Arial Narrow" panose="020B0604020202020204" pitchFamily="34" charset="0"/>
                <a:cs typeface="Arial Narrow" panose="020B0604020202020204" pitchFamily="34" charset="0"/>
              </a:rPr>
              <a:t>Introduction to DAMSA     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26EF69-6724-B050-EDE2-37B0560DA787}"/>
              </a:ext>
            </a:extLst>
          </p:cNvPr>
          <p:cNvGrpSpPr/>
          <p:nvPr/>
        </p:nvGrpSpPr>
        <p:grpSpPr>
          <a:xfrm>
            <a:off x="1295400" y="1883218"/>
            <a:ext cx="1905000" cy="3331665"/>
            <a:chOff x="1528125" y="1943100"/>
            <a:chExt cx="1425074" cy="23622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1335E9-3F2D-438D-081A-2743054B59A0}"/>
                </a:ext>
              </a:extLst>
            </p:cNvPr>
            <p:cNvSpPr/>
            <p:nvPr/>
          </p:nvSpPr>
          <p:spPr bwMode="auto">
            <a:xfrm>
              <a:off x="1528125" y="1943100"/>
              <a:ext cx="1425074" cy="2362200"/>
            </a:xfrm>
            <a:prstGeom prst="rect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EF029D-41C6-D6B4-1DFD-6354B18E0EA5}"/>
                </a:ext>
              </a:extLst>
            </p:cNvPr>
            <p:cNvSpPr txBox="1"/>
            <p:nvPr/>
          </p:nvSpPr>
          <p:spPr>
            <a:xfrm>
              <a:off x="1699136" y="2597370"/>
              <a:ext cx="1067983" cy="981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Vacuum Decay Chamber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63C0C4E-1B6F-C8A4-BB45-FC5C9C95FDC0}"/>
              </a:ext>
            </a:extLst>
          </p:cNvPr>
          <p:cNvGrpSpPr/>
          <p:nvPr/>
        </p:nvGrpSpPr>
        <p:grpSpPr>
          <a:xfrm>
            <a:off x="4217756" y="939966"/>
            <a:ext cx="3707047" cy="5079834"/>
            <a:chOff x="4751153" y="1676400"/>
            <a:chExt cx="3707047" cy="344335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CC350A4-ADF6-9432-E0C4-B9DA18E908F9}"/>
                </a:ext>
              </a:extLst>
            </p:cNvPr>
            <p:cNvSpPr/>
            <p:nvPr/>
          </p:nvSpPr>
          <p:spPr bwMode="auto">
            <a:xfrm>
              <a:off x="4810506" y="1696222"/>
              <a:ext cx="821089" cy="3423534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618AE55-F8EE-8993-ACD3-5DA0481E4F29}"/>
                </a:ext>
              </a:extLst>
            </p:cNvPr>
            <p:cNvSpPr/>
            <p:nvPr/>
          </p:nvSpPr>
          <p:spPr bwMode="auto">
            <a:xfrm>
              <a:off x="5641501" y="1681866"/>
              <a:ext cx="1940240" cy="342353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CEF1A1-A6C4-EE4E-6162-B17DFBE5546A}"/>
                </a:ext>
              </a:extLst>
            </p:cNvPr>
            <p:cNvSpPr/>
            <p:nvPr/>
          </p:nvSpPr>
          <p:spPr bwMode="auto">
            <a:xfrm>
              <a:off x="7596180" y="1676400"/>
              <a:ext cx="862020" cy="34235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F0FEFAE-44FF-9FA2-669A-EC512AA92702}"/>
                </a:ext>
              </a:extLst>
            </p:cNvPr>
            <p:cNvSpPr txBox="1"/>
            <p:nvPr/>
          </p:nvSpPr>
          <p:spPr>
            <a:xfrm rot="16200000">
              <a:off x="3599225" y="2933381"/>
              <a:ext cx="3134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HD HG-ECAL - </a:t>
              </a:r>
              <a:r>
                <a:rPr lang="en-US" dirty="0">
                  <a:latin typeface="Symbol" pitchFamily="2" charset="2"/>
                  <a:cs typeface="Arial Narrow" panose="020B0604020202020204" pitchFamily="34" charset="0"/>
                </a:rPr>
                <a:t>g</a:t>
              </a:r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converter</a:t>
              </a:r>
            </a:p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(4 low X</a:t>
              </a:r>
              <a:r>
                <a:rPr lang="en-US" baseline="-25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 layers ~3X</a:t>
              </a:r>
              <a:r>
                <a:rPr lang="en-US" baseline="-25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607DC0F-4F93-015D-3124-3728C5D34F42}"/>
                </a:ext>
              </a:extLst>
            </p:cNvPr>
            <p:cNvSpPr txBox="1"/>
            <p:nvPr/>
          </p:nvSpPr>
          <p:spPr>
            <a:xfrm rot="16200000">
              <a:off x="5412331" y="2867491"/>
              <a:ext cx="21597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2DST  W-</a:t>
              </a:r>
              <a:r>
                <a:rPr lang="en-US" dirty="0" err="1">
                  <a:latin typeface="Arial Narrow" panose="020B0604020202020204" pitchFamily="34" charset="0"/>
                  <a:cs typeface="Arial Narrow" panose="020B0604020202020204" pitchFamily="34" charset="0"/>
                </a:rPr>
                <a:t>Scint</a:t>
              </a:r>
              <a:endParaRPr 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ECAL (~13 X</a:t>
              </a:r>
              <a:r>
                <a:rPr lang="en-US" baseline="-25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51346A6-9561-E35D-D07D-8F65C8816D16}"/>
                </a:ext>
              </a:extLst>
            </p:cNvPr>
            <p:cNvSpPr txBox="1"/>
            <p:nvPr/>
          </p:nvSpPr>
          <p:spPr>
            <a:xfrm rot="16200000">
              <a:off x="7040076" y="2889976"/>
              <a:ext cx="1979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Tail catcher </a:t>
              </a:r>
            </a:p>
            <a:p>
              <a:pPr algn="ctr"/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ECAL (~5 X</a:t>
              </a:r>
              <a:r>
                <a:rPr lang="en-US" baseline="-25000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0</a:t>
              </a:r>
              <a:r>
                <a:rPr lang="en-US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7CDE490-B2D0-1497-F578-887687D7B29D}"/>
              </a:ext>
            </a:extLst>
          </p:cNvPr>
          <p:cNvGrpSpPr/>
          <p:nvPr/>
        </p:nvGrpSpPr>
        <p:grpSpPr>
          <a:xfrm>
            <a:off x="2504434" y="1549564"/>
            <a:ext cx="1848613" cy="4464340"/>
            <a:chOff x="2504434" y="1549564"/>
            <a:chExt cx="1848613" cy="446434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4CE2ED0-F61A-0BF2-31E5-8F646AD7CB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5566" y="1549564"/>
              <a:ext cx="1381637" cy="0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BDB983A-BDE8-AEE3-3BFC-D6F3F867D9B0}"/>
                </a:ext>
              </a:extLst>
            </p:cNvPr>
            <p:cNvSpPr txBox="1"/>
            <p:nvPr/>
          </p:nvSpPr>
          <p:spPr>
            <a:xfrm>
              <a:off x="2504434" y="5552239"/>
              <a:ext cx="18486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2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Magnet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DE7E5B-E80C-93C4-3069-9496411BEFB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85566" y="5493640"/>
              <a:ext cx="1381637" cy="0"/>
            </a:xfrm>
            <a:prstGeom prst="line">
              <a:avLst/>
            </a:prstGeom>
            <a:noFill/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3782BC-32A6-DAC6-8887-FD7077247C58}"/>
              </a:ext>
            </a:extLst>
          </p:cNvPr>
          <p:cNvGrpSpPr/>
          <p:nvPr/>
        </p:nvGrpSpPr>
        <p:grpSpPr>
          <a:xfrm>
            <a:off x="3352803" y="1615552"/>
            <a:ext cx="838200" cy="3815401"/>
            <a:chOff x="3352803" y="1615552"/>
            <a:chExt cx="838200" cy="381540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130BA25-1D31-5DF5-F90B-B91E90B8DBA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52803" y="1831612"/>
              <a:ext cx="0" cy="3383280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6C7821-38E2-7244-A738-B198D940E53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88083" y="1671375"/>
              <a:ext cx="0" cy="3703754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06C9D5-E4DE-838D-3A63-A6027EA215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55723" y="1671375"/>
              <a:ext cx="0" cy="3703754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E6089F-739C-9A64-1F23-34BF27AE567D}"/>
                </a:ext>
              </a:extLst>
            </p:cNvPr>
            <p:cNvSpPr txBox="1"/>
            <p:nvPr/>
          </p:nvSpPr>
          <p:spPr>
            <a:xfrm rot="16200000">
              <a:off x="2685030" y="3292420"/>
              <a:ext cx="1999265" cy="461665"/>
            </a:xfrm>
            <a:prstGeom prst="rect">
              <a:avLst/>
            </a:prstGeom>
            <a:solidFill>
              <a:srgbClr val="FFFFCC">
                <a:alpha val="65637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6 layers of Si </a:t>
              </a:r>
              <a:r>
                <a:rPr lang="en-US" dirty="0" err="1">
                  <a:solidFill>
                    <a:srgbClr val="FF0000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trk</a:t>
              </a:r>
              <a:endParaRPr lang="en-US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4EA8EA3-59C0-79BF-41A7-93926954B38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23363" y="1615552"/>
              <a:ext cx="0" cy="3815401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A2C85BC-EBC4-C8D2-393F-7C060AFF42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91003" y="1615552"/>
              <a:ext cx="0" cy="3815401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3FB96B13-7C85-CD73-40C8-A290BA1E8D4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20443" y="1831612"/>
              <a:ext cx="0" cy="3383280"/>
            </a:xfrm>
            <a:prstGeom prst="line">
              <a:avLst/>
            </a:prstGeom>
            <a:noFill/>
            <a:ln w="38100" cap="flat" cmpd="sng" algn="ctr">
              <a:solidFill>
                <a:srgbClr val="FF4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0662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14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1" cy="609600"/>
          </a:xfrm>
        </p:spPr>
        <p:txBody>
          <a:bodyPr/>
          <a:lstStyle/>
          <a:p>
            <a:pPr lvl="0" latinLnBrk="1"/>
            <a:r>
              <a:rPr lang="en-US" b="1" dirty="0"/>
              <a:t>Where is the DAMSA experiment?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09600"/>
            <a:ext cx="8991600" cy="54864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>
                <a:sym typeface="Wingdings" pitchFamily="2" charset="2"/>
              </a:rPr>
              <a:t>DAMSA has been introduced to the community throughout the past 2.5 years, more intensely in 2023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Concept included in a few Snowmass2021 white papers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Physics case study published on </a:t>
            </a:r>
            <a:r>
              <a:rPr lang="en-US" sz="2400" dirty="0">
                <a:sym typeface="Wingdings" pitchFamily="2" charset="2"/>
                <a:hlinkClick r:id="rId2"/>
              </a:rPr>
              <a:t>PRD107, L031901 (2023)</a:t>
            </a:r>
            <a:endParaRPr lang="en-US" sz="2400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Multiple presentations made at conferences, workshops and seminars in the U.S., SK and CERN in 2023</a:t>
            </a:r>
          </a:p>
          <a:p>
            <a:pPr lvl="2">
              <a:lnSpc>
                <a:spcPct val="90000"/>
              </a:lnSpc>
              <a:spcBef>
                <a:spcPts val="0"/>
              </a:spcBef>
            </a:pPr>
            <a:r>
              <a:rPr lang="en-US" sz="2000" dirty="0">
                <a:sym typeface="Wingdings" pitchFamily="2" charset="2"/>
              </a:rPr>
              <a:t>Presented at a couple of P5 townhall meetings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400" dirty="0">
                <a:sym typeface="Wingdings" pitchFamily="2" charset="2"/>
              </a:rPr>
              <a:t>Met w/ Fermilab directorate in April, May, Aug, Sept. 2023 and Jan. 2024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DAMSA collaboration building ongoing but at a critical point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Lead Investigators: J. Yu (UTA), J. Estrada (FNAL), UK Yang (SNU)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Wingdings" pitchFamily="2" charset="2"/>
              </a:rPr>
              <a:t>10 US + 10 SK institutions on DAMSA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Wingdings" pitchFamily="2" charset="2"/>
              </a:rPr>
              <a:t>Facility and experiment need to be defined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DAMSA can be a network of experiments at different facilities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C33307-897D-9F83-B2B6-399A66B7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7C9FB-226F-2B2A-7C51-1D070C8B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1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The Little DAMSA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568190"/>
            <a:ext cx="8762999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question: Can we access the targeted parameter space with a dramatically smaller scale experiment (</a:t>
            </a:r>
            <a:r>
              <a:rPr lang="en-US" sz="2800" dirty="0">
                <a:hlinkClick r:id="rId2"/>
              </a:rPr>
              <a:t>2401.09529</a:t>
            </a:r>
            <a:r>
              <a:rPr lang="en-US" sz="2800" dirty="0"/>
              <a:t>)?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Default: </a:t>
            </a:r>
            <a:r>
              <a:rPr lang="en-US" sz="2400" dirty="0" err="1"/>
              <a:t>L</a:t>
            </a:r>
            <a:r>
              <a:rPr lang="en-US" sz="2400" baseline="-25000" dirty="0" err="1"/>
              <a:t>dist</a:t>
            </a:r>
            <a:r>
              <a:rPr lang="en-US" sz="2400" dirty="0"/>
              <a:t>=1m, </a:t>
            </a:r>
            <a:r>
              <a:rPr lang="en-US" sz="2400" dirty="0" err="1"/>
              <a:t>L</a:t>
            </a:r>
            <a:r>
              <a:rPr lang="en-US" sz="2400" baseline="-25000" dirty="0" err="1"/>
              <a:t>vac</a:t>
            </a:r>
            <a:r>
              <a:rPr lang="en-US" sz="2400" dirty="0"/>
              <a:t>=10m, </a:t>
            </a:r>
            <a:r>
              <a:rPr lang="en-US" sz="2400" dirty="0" err="1">
                <a:latin typeface="Symbol" pitchFamily="2" charset="2"/>
              </a:rPr>
              <a:t>q</a:t>
            </a:r>
            <a:r>
              <a:rPr lang="en-US" sz="2400" baseline="-25000" dirty="0" err="1"/>
              <a:t>det</a:t>
            </a:r>
            <a:r>
              <a:rPr lang="en-US" sz="2400" dirty="0"/>
              <a:t>=0.5rad, </a:t>
            </a:r>
            <a:r>
              <a:rPr lang="en-US" sz="2400" dirty="0" err="1"/>
              <a:t>N</a:t>
            </a:r>
            <a:r>
              <a:rPr lang="en-US" sz="2400" baseline="-25000" dirty="0" err="1"/>
              <a:t>yr</a:t>
            </a:r>
            <a:r>
              <a:rPr lang="en-US" sz="2400" dirty="0"/>
              <a:t>=1yr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Smaller scale: </a:t>
            </a:r>
            <a:r>
              <a:rPr lang="en-US" sz="2400" dirty="0" err="1"/>
              <a:t>L</a:t>
            </a:r>
            <a:r>
              <a:rPr lang="en-US" sz="2400" baseline="-25000" dirty="0" err="1"/>
              <a:t>dist</a:t>
            </a:r>
            <a:r>
              <a:rPr lang="en-US" sz="2400" dirty="0"/>
              <a:t>=1m, </a:t>
            </a:r>
            <a:r>
              <a:rPr lang="en-US" sz="2400" dirty="0" err="1"/>
              <a:t>L</a:t>
            </a:r>
            <a:r>
              <a:rPr lang="en-US" sz="2400" baseline="-25000" dirty="0" err="1"/>
              <a:t>vac</a:t>
            </a:r>
            <a:r>
              <a:rPr lang="en-US" sz="2400" dirty="0"/>
              <a:t>=1m, </a:t>
            </a:r>
            <a:r>
              <a:rPr lang="en-US" sz="2400" dirty="0" err="1">
                <a:latin typeface="Symbol" pitchFamily="2" charset="2"/>
              </a:rPr>
              <a:t>q</a:t>
            </a:r>
            <a:r>
              <a:rPr lang="en-US" sz="2400" baseline="-25000" dirty="0" err="1"/>
              <a:t>det</a:t>
            </a:r>
            <a:r>
              <a:rPr lang="en-US" sz="2400" dirty="0"/>
              <a:t>=0.05rad, </a:t>
            </a:r>
            <a:r>
              <a:rPr lang="en-US" sz="2400" dirty="0" err="1"/>
              <a:t>N</a:t>
            </a:r>
            <a:r>
              <a:rPr lang="en-US" sz="2400" baseline="-25000" dirty="0" err="1"/>
              <a:t>yr</a:t>
            </a:r>
            <a:r>
              <a:rPr lang="en-US" sz="2400" dirty="0"/>
              <a:t>=3mo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EF335B-2A4D-7866-C798-5CB669A61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9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4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r>
              <a:rPr lang="en-US" sz="4000" b="1" dirty="0"/>
              <a:t>Small Scale DAMSA Sensitivity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B1077-C7B7-C947-37CF-4A4A1D7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C485D-04B9-2D10-0F24-ECD3F9F4F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1" y="681751"/>
            <a:ext cx="8382000" cy="58061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493AF6-A4B1-F169-2C71-F4AA9C9A3BA8}"/>
              </a:ext>
            </a:extLst>
          </p:cNvPr>
          <p:cNvSpPr txBox="1"/>
          <p:nvPr/>
        </p:nvSpPr>
        <p:spPr>
          <a:xfrm>
            <a:off x="6751025" y="2200870"/>
            <a:ext cx="1859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Solid lines w/</a:t>
            </a:r>
          </a:p>
          <a:p>
            <a:r>
              <a:rPr lang="en-US" sz="1800" dirty="0">
                <a:latin typeface="+mj-lt"/>
              </a:rPr>
              <a:t>Smaller dimensions</a:t>
            </a:r>
          </a:p>
          <a:p>
            <a:r>
              <a:rPr lang="en-US" sz="1800" dirty="0">
                <a:latin typeface="+mj-lt"/>
              </a:rPr>
              <a:t>3mo data taking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365B62-B17D-0ED4-B99C-C18A8275EDD2}"/>
              </a:ext>
            </a:extLst>
          </p:cNvPr>
          <p:cNvSpPr txBox="1"/>
          <p:nvPr/>
        </p:nvSpPr>
        <p:spPr>
          <a:xfrm>
            <a:off x="6356531" y="6104007"/>
            <a:ext cx="1644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4"/>
              </a:rPr>
              <a:t>D.Kim, Yu, et. al, </a:t>
            </a:r>
          </a:p>
          <a:p>
            <a:r>
              <a:rPr lang="en-US" sz="1600" dirty="0">
                <a:hlinkClick r:id="rId4"/>
              </a:rPr>
              <a:t>arxiv:2401.09529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745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The Little DAMSA That Could!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568190"/>
            <a:ext cx="8762999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question: Can we access the targeted parameter space with a dramatically smaller scale experiment (</a:t>
            </a:r>
            <a:r>
              <a:rPr lang="en-US" sz="2800" dirty="0">
                <a:hlinkClick r:id="rId2"/>
              </a:rPr>
              <a:t>2401.09529</a:t>
            </a:r>
            <a:r>
              <a:rPr lang="en-US" sz="2800" dirty="0"/>
              <a:t>)?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Further studied the combinations of the following cases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Reduce the detector radius to 0.1m from 1.1m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Reduce the vacuum chamber radius and length to 0.1m from 1m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Reduce the W dump length to 0.5m (case 1) &amp; 0.25m (case 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4D17E-E873-D04D-91CA-32CC20801577}"/>
              </a:ext>
            </a:extLst>
          </p:cNvPr>
          <p:cNvGrpSpPr/>
          <p:nvPr/>
        </p:nvGrpSpPr>
        <p:grpSpPr>
          <a:xfrm>
            <a:off x="852474" y="2895597"/>
            <a:ext cx="7224726" cy="3382201"/>
            <a:chOff x="383852" y="2021013"/>
            <a:chExt cx="8561329" cy="4342418"/>
          </a:xfrm>
        </p:grpSpPr>
        <p:sp>
          <p:nvSpPr>
            <p:cNvPr id="21" name="AutoShape 2">
              <a:extLst>
                <a:ext uri="{FF2B5EF4-FFF2-40B4-BE49-F238E27FC236}">
                  <a16:creationId xmlns:a16="http://schemas.microsoft.com/office/drawing/2014/main" id="{9DA62673-4527-5440-AB46-D121FD2167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352138" y="2608973"/>
              <a:ext cx="3726283" cy="3333043"/>
            </a:xfrm>
            <a:prstGeom prst="can">
              <a:avLst>
                <a:gd name="adj" fmla="val 14528"/>
              </a:avLst>
            </a:prstGeom>
            <a:solidFill>
              <a:srgbClr val="729FCF">
                <a:alpha val="50000"/>
              </a:srgbClr>
            </a:solidFill>
            <a:ln w="9525" cap="flat">
              <a:solidFill>
                <a:srgbClr val="3465A4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">
              <a:extLst>
                <a:ext uri="{FF2B5EF4-FFF2-40B4-BE49-F238E27FC236}">
                  <a16:creationId xmlns:a16="http://schemas.microsoft.com/office/drawing/2014/main" id="{93FE25D9-CC9D-5E42-A11E-781771D7E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2" y="4151131"/>
              <a:ext cx="976357" cy="1769"/>
            </a:xfrm>
            <a:prstGeom prst="line">
              <a:avLst/>
            </a:prstGeom>
            <a:noFill/>
            <a:ln w="762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FB258829-7F09-5241-8FEB-872F4433C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522259" y="3580597"/>
              <a:ext cx="995605" cy="1168239"/>
            </a:xfrm>
            <a:prstGeom prst="can">
              <a:avLst>
                <a:gd name="adj" fmla="val 10819"/>
              </a:avLst>
            </a:prstGeom>
            <a:solidFill>
              <a:srgbClr val="E8F2A1">
                <a:alpha val="50000"/>
              </a:srgbClr>
            </a:solidFill>
            <a:ln w="9525" cap="flat">
              <a:solidFill>
                <a:srgbClr val="AFD095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ED775245-F1E9-2848-95B8-EB6224785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291" y="2021013"/>
              <a:ext cx="6681999" cy="213188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2E75E35-96A8-F84C-A7AC-1DB7EA45C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290" y="4151131"/>
              <a:ext cx="6643308" cy="221230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8">
              <a:extLst>
                <a:ext uri="{FF2B5EF4-FFF2-40B4-BE49-F238E27FC236}">
                  <a16:creationId xmlns:a16="http://schemas.microsoft.com/office/drawing/2014/main" id="{49844D8E-88CF-0C4D-82A0-0B3133F09B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808952" y="3311160"/>
              <a:ext cx="965993" cy="1736725"/>
            </a:xfrm>
            <a:prstGeom prst="can">
              <a:avLst>
                <a:gd name="adj" fmla="val 27343"/>
              </a:avLst>
            </a:prstGeom>
            <a:solidFill>
              <a:srgbClr val="FFD7D7">
                <a:alpha val="50000"/>
              </a:srgbClr>
            </a:solidFill>
            <a:ln w="9525" cap="flat">
              <a:solidFill>
                <a:srgbClr val="FF0000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433117ED-9728-5442-8153-342CDC86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291" y="4171223"/>
              <a:ext cx="6952890" cy="90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037BFEDC-FA0E-064B-A1AE-9957A4E1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121" y="3684185"/>
              <a:ext cx="976357" cy="276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6002" rIns="0" bIns="0"/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9pPr>
            </a:lstStyle>
            <a:p>
              <a:pPr>
                <a:lnSpc>
                  <a:spcPct val="93000"/>
                </a:lnSpc>
              </a:pPr>
              <a:r>
                <a:rPr lang="en-US" altLang="en-US" sz="1800" b="1" dirty="0">
                  <a:solidFill>
                    <a:srgbClr val="FF0000"/>
                  </a:solidFill>
                  <a:latin typeface="+mn-lt"/>
                </a:rPr>
                <a:t>Proton</a:t>
              </a:r>
            </a:p>
          </p:txBody>
        </p: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5F0EA1BA-876E-3641-90F5-C50B8A7EDA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18999" y="4047799"/>
            <a:ext cx="1235706" cy="87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W Dump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L=0.5/0.25m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R=0.5m</a:t>
            </a: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BCA31066-6F21-CE4D-86AD-427E80F8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087" y="4177044"/>
            <a:ext cx="416913" cy="5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Vacuum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L=0.1m, 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R=0.1m 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2E1888D-B7CA-DC4A-A690-E592FE36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1447" y="4236158"/>
            <a:ext cx="904730" cy="5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Detector</a:t>
            </a:r>
          </a:p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R=0.1m</a:t>
            </a:r>
            <a:endParaRPr lang="en-US" altLang="en-US" sz="1800" b="1" dirty="0">
              <a:solidFill>
                <a:srgbClr val="00B050"/>
              </a:solidFill>
              <a:highlight>
                <a:srgbClr val="FF40FF"/>
              </a:highlight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E20AC1-75F5-B6B9-B771-52C3BB076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791" y="5437"/>
            <a:ext cx="4590809" cy="685256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FBE824-E9B4-9D83-7CCB-12528165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B1077-C7B7-C947-37CF-4A4A1D79B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A592AF-A03B-5E42-92C8-7A7D2062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CBA76-EB91-9548-A779-9F48B1AE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85800"/>
          </a:xfrm>
        </p:spPr>
        <p:txBody>
          <a:bodyPr/>
          <a:lstStyle/>
          <a:p>
            <a:r>
              <a:rPr lang="en-US" sz="4000" b="1" dirty="0"/>
              <a:t>The Little DAMSA Sensitivity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D8E7EDF-EB54-AE4C-06B4-7B371110D151}"/>
              </a:ext>
            </a:extLst>
          </p:cNvPr>
          <p:cNvGrpSpPr/>
          <p:nvPr/>
        </p:nvGrpSpPr>
        <p:grpSpPr>
          <a:xfrm>
            <a:off x="381000" y="685800"/>
            <a:ext cx="8502590" cy="5791200"/>
            <a:chOff x="381000" y="685800"/>
            <a:chExt cx="8502590" cy="5791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E586C1-5F45-76C1-1C00-57006833D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685800"/>
              <a:ext cx="8502590" cy="57912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B22E14-A6B0-CCF3-94D8-3C442DAC1790}"/>
                </a:ext>
              </a:extLst>
            </p:cNvPr>
            <p:cNvSpPr txBox="1"/>
            <p:nvPr/>
          </p:nvSpPr>
          <p:spPr>
            <a:xfrm>
              <a:off x="7010401" y="2983468"/>
              <a:ext cx="152399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1m-1m-0.05rad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247F651-50FA-A025-37B4-2A7EBCED54D9}"/>
              </a:ext>
            </a:extLst>
          </p:cNvPr>
          <p:cNvSpPr txBox="1"/>
          <p:nvPr/>
        </p:nvSpPr>
        <p:spPr>
          <a:xfrm>
            <a:off x="6370025" y="2357735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3mo data taking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63312D-8240-3D7C-6752-7062905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9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09600"/>
          </a:xfrm>
        </p:spPr>
        <p:txBody>
          <a:bodyPr/>
          <a:lstStyle/>
          <a:p>
            <a:pPr lvl="0" latinLnBrk="1"/>
            <a:r>
              <a:rPr lang="en-US" sz="4800" b="1" dirty="0"/>
              <a:t>Why Pilot DAMSA?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09600"/>
            <a:ext cx="89535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Given the results of the Little DAMSA sensitivity study, it is possible for us to think about very small pilot detector</a:t>
            </a:r>
          </a:p>
          <a:p>
            <a:pPr>
              <a:lnSpc>
                <a:spcPct val="90000"/>
              </a:lnSpc>
            </a:pPr>
            <a:r>
              <a:rPr lang="en-US" dirty="0"/>
              <a:t>Primary issues to demonstrate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Physics case feasibility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Background handling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Necessity for beam dump facility</a:t>
            </a:r>
          </a:p>
          <a:p>
            <a:pPr>
              <a:lnSpc>
                <a:spcPct val="90000"/>
              </a:lnSpc>
            </a:pPr>
            <a:r>
              <a:rPr lang="en-US" dirty="0"/>
              <a:t>Strategy for pilot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Find a pathway to focus on physics case feasibility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Need a facility that has as little neutron background from the dump as possible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Focus on the fast-decaying particles with high coupling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BFE9E7-8486-106B-273D-5A2C9EB8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BA8892-81CC-5A15-474A-9A715AEE0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15400" cy="609600"/>
          </a:xfrm>
        </p:spPr>
        <p:txBody>
          <a:bodyPr/>
          <a:lstStyle/>
          <a:p>
            <a:pPr lvl="0" latinLnBrk="1"/>
            <a:r>
              <a:rPr lang="en-US" sz="4800" b="1" dirty="0"/>
              <a:t>What is DAMSA?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609600"/>
            <a:ext cx="89535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very short baseline dark sector particle (DSP) search and discovery experiment at high intensity p beams</a:t>
            </a:r>
          </a:p>
          <a:p>
            <a:pPr>
              <a:lnSpc>
                <a:spcPct val="90000"/>
              </a:lnSpc>
            </a:pPr>
            <a:r>
              <a:rPr lang="en-US" dirty="0"/>
              <a:t>Stands for </a:t>
            </a:r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ump produced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boriginal </a:t>
            </a:r>
            <a:r>
              <a:rPr lang="en-US" b="1" u="sng" dirty="0">
                <a:solidFill>
                  <a:srgbClr val="FF0000"/>
                </a:solidFill>
              </a:rPr>
              <a:t>M</a:t>
            </a:r>
            <a:r>
              <a:rPr lang="en-US" dirty="0"/>
              <a:t>atter </a:t>
            </a:r>
            <a:r>
              <a:rPr lang="en-US" b="1" u="sng" dirty="0">
                <a:solidFill>
                  <a:srgbClr val="FF0000"/>
                </a:solidFill>
              </a:rPr>
              <a:t>S</a:t>
            </a:r>
            <a:r>
              <a:rPr lang="en-US" dirty="0"/>
              <a:t>earch at an </a:t>
            </a:r>
            <a:r>
              <a:rPr lang="en-US" b="1" u="sng" dirty="0">
                <a:solidFill>
                  <a:srgbClr val="FF0000"/>
                </a:solidFill>
              </a:rPr>
              <a:t>A</a:t>
            </a:r>
            <a:r>
              <a:rPr lang="en-US" dirty="0"/>
              <a:t>ccelerator (DAMSA)</a:t>
            </a:r>
          </a:p>
          <a:p>
            <a:pPr lvl="1">
              <a:lnSpc>
                <a:spcPct val="90000"/>
              </a:lnSpc>
            </a:pPr>
            <a:r>
              <a:rPr lang="ko-KR" altLang="en-US" sz="2400" dirty="0" err="1"/>
              <a:t>담사</a:t>
            </a:r>
            <a:r>
              <a:rPr lang="en-US" altLang="ko-KR" sz="2400" dirty="0"/>
              <a:t> (</a:t>
            </a:r>
            <a:r>
              <a:rPr lang="ja-JP" altLang="en-US" sz="2400"/>
              <a:t>潭思</a:t>
            </a:r>
            <a:r>
              <a:rPr lang="en-US" altLang="ko-KR" sz="2400" dirty="0"/>
              <a:t>) = </a:t>
            </a:r>
            <a:r>
              <a:rPr lang="ko-KR" altLang="en-US" sz="2400" dirty="0" err="1"/>
              <a:t>깊은생각</a:t>
            </a:r>
            <a:r>
              <a:rPr lang="ko-KR" altLang="en-US" sz="2400" dirty="0"/>
              <a:t> </a:t>
            </a:r>
            <a:r>
              <a:rPr lang="en-US" altLang="ko-KR" dirty="0"/>
              <a:t>– Rumination or Reflection</a:t>
            </a:r>
          </a:p>
          <a:p>
            <a:pPr lvl="2">
              <a:lnSpc>
                <a:spcPct val="90000"/>
              </a:lnSpc>
            </a:pPr>
            <a:r>
              <a:rPr lang="en-US" altLang="ko-KR" dirty="0">
                <a:hlinkClick r:id="rId3"/>
              </a:rPr>
              <a:t>J. Yu </a:t>
            </a:r>
            <a:r>
              <a:rPr lang="en-US" altLang="ko-KR" i="1" dirty="0">
                <a:hlinkClick r:id="rId3"/>
              </a:rPr>
              <a:t>et al</a:t>
            </a:r>
            <a:r>
              <a:rPr lang="en-US" altLang="ko-KR" dirty="0">
                <a:hlinkClick r:id="rId3"/>
              </a:rPr>
              <a:t>., PRD 107, L031901 (2023) </a:t>
            </a:r>
            <a:r>
              <a:rPr lang="en-US" altLang="ko-KR" dirty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Aims to discover DSP’s in the low mass regime at an accelerator </a:t>
            </a:r>
            <a:r>
              <a:rPr lang="en-US" dirty="0">
                <a:sym typeface="Wingdings" pitchFamily="2" charset="2"/>
              </a:rPr>
              <a:t> </a:t>
            </a:r>
            <a:r>
              <a:rPr lang="en-US" dirty="0" err="1">
                <a:sym typeface="Wingdings" pitchFamily="2" charset="2"/>
              </a:rPr>
              <a:t>E</a:t>
            </a:r>
            <a:r>
              <a:rPr lang="en-US" baseline="-25000" dirty="0" err="1">
                <a:sym typeface="Wingdings" pitchFamily="2" charset="2"/>
              </a:rPr>
              <a:t>beam</a:t>
            </a:r>
            <a:r>
              <a:rPr lang="en-US" dirty="0">
                <a:sym typeface="Wingdings" pitchFamily="2" charset="2"/>
              </a:rPr>
              <a:t> below the pion threshold beneficial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Wingdings" pitchFamily="2" charset="2"/>
              </a:rPr>
              <a:t>Originally developed for 600MeV proton beams at a nuclear rare isotope facility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800MeV PIP-II and the ACE beams at Fermilab fit the bill</a:t>
            </a:r>
          </a:p>
          <a:p>
            <a:pPr>
              <a:lnSpc>
                <a:spcPct val="90000"/>
              </a:lnSpc>
            </a:pPr>
            <a:r>
              <a:rPr lang="en-US" dirty="0"/>
              <a:t>DAMSA can be at any </a:t>
            </a:r>
            <a:r>
              <a:rPr lang="en-US" dirty="0" err="1"/>
              <a:t>accl</a:t>
            </a:r>
            <a:r>
              <a:rPr lang="en-US" dirty="0"/>
              <a:t>. facility, including CERN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BFE9E7-8486-106B-273D-5A2C9EB8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64BA5-04E1-5988-FC38-2FC3B216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8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>
            <a:extLst>
              <a:ext uri="{FF2B5EF4-FFF2-40B4-BE49-F238E27FC236}">
                <a16:creationId xmlns:a16="http://schemas.microsoft.com/office/drawing/2014/main" id="{59EB48A1-26CF-70DD-8690-094483B6BFC2}"/>
              </a:ext>
            </a:extLst>
          </p:cNvPr>
          <p:cNvSpPr/>
          <p:nvPr/>
        </p:nvSpPr>
        <p:spPr bwMode="auto">
          <a:xfrm>
            <a:off x="4572000" y="4343402"/>
            <a:ext cx="3195648" cy="1295398"/>
          </a:xfrm>
          <a:prstGeom prst="cube">
            <a:avLst/>
          </a:prstGeom>
          <a:solidFill>
            <a:srgbClr val="CC00CC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Cube 1">
            <a:extLst>
              <a:ext uri="{FF2B5EF4-FFF2-40B4-BE49-F238E27FC236}">
                <a16:creationId xmlns:a16="http://schemas.microsoft.com/office/drawing/2014/main" id="{958E8101-00D4-3B13-112B-6DD6D9DEAD0E}"/>
              </a:ext>
            </a:extLst>
          </p:cNvPr>
          <p:cNvSpPr/>
          <p:nvPr/>
        </p:nvSpPr>
        <p:spPr bwMode="auto">
          <a:xfrm>
            <a:off x="1681149" y="4767332"/>
            <a:ext cx="985851" cy="613470"/>
          </a:xfrm>
          <a:prstGeom prst="cub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W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The Little DAMSA Pilot Experiment!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555977"/>
            <a:ext cx="8915401" cy="554002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</a:rPr>
              <a:t>Goal: Mount and complete a physics demonstrator in the next 2 </a:t>
            </a:r>
            <a:r>
              <a:rPr lang="en-US" sz="2400" b="1" dirty="0" err="1">
                <a:solidFill>
                  <a:srgbClr val="FF0000"/>
                </a:solidFill>
              </a:rPr>
              <a:t>yrs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2400" dirty="0"/>
              <a:t>Beam: electron 300MeV @ </a:t>
            </a:r>
            <a:r>
              <a:rPr lang="en-US" sz="2400" dirty="0" err="1"/>
              <a:t>FAST@Fermilab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 greatly reduced neutron backgrounds, compared to proton beams</a:t>
            </a:r>
            <a:endParaRPr lang="en-US" sz="2400" dirty="0"/>
          </a:p>
          <a:p>
            <a:pPr>
              <a:spcBef>
                <a:spcPts val="600"/>
              </a:spcBef>
            </a:pPr>
            <a:r>
              <a:rPr lang="en-US" sz="2400" dirty="0"/>
              <a:t>Target: 5cmx5cmx10cm W block (~28.5X</a:t>
            </a:r>
            <a:r>
              <a:rPr lang="en-US" sz="2400" baseline="-25000" dirty="0"/>
              <a:t>0</a:t>
            </a:r>
            <a:r>
              <a:rPr lang="en-US" sz="2400" dirty="0"/>
              <a:t>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Vacuum decay chamber : 10cm (r) x 30cm (L)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Detector: 6x10cmx10cm Si tracker + 12cmx12cmx44cm (24.5X</a:t>
            </a:r>
            <a:r>
              <a:rPr lang="en-US" sz="2400" baseline="-25000" dirty="0"/>
              <a:t>0</a:t>
            </a:r>
            <a:r>
              <a:rPr lang="en-US" sz="2400" dirty="0"/>
              <a:t>)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err="1"/>
              <a:t>ECal</a:t>
            </a:r>
            <a:r>
              <a:rPr lang="en-US" sz="2400" dirty="0"/>
              <a:t> w/ each 1cm thick layer made of 12 – 1cmx1cmx12cm bars cut out from the existing 5cmx5cmx50cm crystals, each read out </a:t>
            </a:r>
            <a:r>
              <a:rPr lang="en-US" sz="2400"/>
              <a:t>by 2 SiPM’s</a:t>
            </a:r>
            <a:r>
              <a:rPr lang="en-US" sz="2400" dirty="0"/>
              <a:t> attached either end; two neighboring layers arranged perpendicular to each other</a:t>
            </a:r>
            <a:endParaRPr lang="en-US" sz="20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4D17E-E873-D04D-91CA-32CC20801577}"/>
              </a:ext>
            </a:extLst>
          </p:cNvPr>
          <p:cNvGrpSpPr/>
          <p:nvPr/>
        </p:nvGrpSpPr>
        <p:grpSpPr>
          <a:xfrm>
            <a:off x="776273" y="3761594"/>
            <a:ext cx="6996125" cy="2576810"/>
            <a:chOff x="293554" y="2489731"/>
            <a:chExt cx="8290435" cy="3308374"/>
          </a:xfrm>
        </p:grpSpPr>
        <p:sp>
          <p:nvSpPr>
            <p:cNvPr id="22" name="Line 3">
              <a:extLst>
                <a:ext uri="{FF2B5EF4-FFF2-40B4-BE49-F238E27FC236}">
                  <a16:creationId xmlns:a16="http://schemas.microsoft.com/office/drawing/2014/main" id="{93FE25D9-CC9D-5E42-A11E-781771D7E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52" y="4151131"/>
              <a:ext cx="976357" cy="1769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id="{FB258829-7F09-5241-8FEB-872F4433C4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31206" y="2815121"/>
              <a:ext cx="1663164" cy="2618621"/>
            </a:xfrm>
            <a:prstGeom prst="can">
              <a:avLst>
                <a:gd name="adj" fmla="val 10819"/>
              </a:avLst>
            </a:prstGeom>
            <a:solidFill>
              <a:srgbClr val="E8F2A1">
                <a:alpha val="50000"/>
              </a:srgbClr>
            </a:solidFill>
            <a:ln w="38100" cap="flat">
              <a:solidFill>
                <a:srgbClr val="AFD095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">
              <a:extLst>
                <a:ext uri="{FF2B5EF4-FFF2-40B4-BE49-F238E27FC236}">
                  <a16:creationId xmlns:a16="http://schemas.microsoft.com/office/drawing/2014/main" id="{ED775245-F1E9-2848-95B8-EB6224785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1099" y="2489731"/>
              <a:ext cx="6682000" cy="1663167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9">
              <a:extLst>
                <a:ext uri="{FF2B5EF4-FFF2-40B4-BE49-F238E27FC236}">
                  <a16:creationId xmlns:a16="http://schemas.microsoft.com/office/drawing/2014/main" id="{433117ED-9728-5442-8153-342CDC86E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1099" y="4171223"/>
              <a:ext cx="6952890" cy="907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0">
              <a:extLst>
                <a:ext uri="{FF2B5EF4-FFF2-40B4-BE49-F238E27FC236}">
                  <a16:creationId xmlns:a16="http://schemas.microsoft.com/office/drawing/2014/main" id="{037BFEDC-FA0E-064B-A1AE-9957A4E1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554" y="3628047"/>
              <a:ext cx="976357" cy="276227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16002" rIns="0" bIns="0"/>
            <a:lstStyle>
              <a:lvl1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1pPr>
              <a:lvl2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2pPr>
              <a:lvl3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3pPr>
              <a:lvl4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4pPr>
              <a:lvl5pPr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5pPr>
              <a:lvl6pPr marL="25146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6pPr>
              <a:lvl7pPr marL="29718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7pPr>
              <a:lvl8pPr marL="34290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8pPr>
              <a:lvl9pPr marL="3886200" indent="-228600" defTabSz="449263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</a:tabLst>
                <a:defRPr>
                  <a:solidFill>
                    <a:srgbClr val="000000"/>
                  </a:solidFill>
                  <a:latin typeface="Book Antiqua" panose="02040602050305030304" pitchFamily="18" charset="0"/>
                  <a:ea typeface="굴림" panose="020B0600000101010101" pitchFamily="34" charset="-127"/>
                </a:defRPr>
              </a:lvl9pPr>
            </a:lstStyle>
            <a:p>
              <a:pPr algn="ctr">
                <a:lnSpc>
                  <a:spcPct val="93000"/>
                </a:lnSpc>
              </a:pPr>
              <a:r>
                <a:rPr lang="en-US" altLang="en-US" b="1" dirty="0">
                  <a:solidFill>
                    <a:srgbClr val="FF0000"/>
                  </a:solidFill>
                  <a:latin typeface="+mn-lt"/>
                </a:rPr>
                <a:t>e</a:t>
              </a:r>
            </a:p>
          </p:txBody>
        </p:sp>
        <p:sp>
          <p:nvSpPr>
            <p:cNvPr id="26" name="Line 7">
              <a:extLst>
                <a:ext uri="{FF2B5EF4-FFF2-40B4-BE49-F238E27FC236}">
                  <a16:creationId xmlns:a16="http://schemas.microsoft.com/office/drawing/2014/main" id="{B2E75E35-96A8-F84C-A7AC-1DB7EA45C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9793" y="4173349"/>
              <a:ext cx="6823902" cy="1624756"/>
            </a:xfrm>
            <a:prstGeom prst="line">
              <a:avLst/>
            </a:prstGeom>
            <a:noFill/>
            <a:ln w="38100" cap="flat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10">
            <a:extLst>
              <a:ext uri="{FF2B5EF4-FFF2-40B4-BE49-F238E27FC236}">
                <a16:creationId xmlns:a16="http://schemas.microsoft.com/office/drawing/2014/main" id="{BCA31066-6F21-CE4D-86AD-427E80F8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1905996" cy="54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Vacuum</a:t>
            </a:r>
          </a:p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rgbClr val="FF0000"/>
                </a:solidFill>
                <a:latin typeface="+mn-lt"/>
              </a:rPr>
              <a:t>R=0.1m, L=0.3m </a:t>
            </a:r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A2E1888D-B7CA-DC4A-A690-E592FE36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5661" y="4708466"/>
            <a:ext cx="2363339" cy="93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16002" rIns="0" bIns="0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5pPr>
            <a:lvl6pPr marL="25146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6pPr>
            <a:lvl7pPr marL="29718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7pPr>
            <a:lvl8pPr marL="34290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8pPr>
            <a:lvl9pPr marL="3886200" indent="-228600" defTabSz="449263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Book Antiqua" panose="02040602050305030304" pitchFamily="18" charset="0"/>
                <a:ea typeface="굴림" panose="020B0600000101010101" pitchFamily="34" charset="-127"/>
              </a:defRPr>
            </a:lvl9pPr>
          </a:lstStyle>
          <a:p>
            <a:pPr algn="ctr">
              <a:lnSpc>
                <a:spcPct val="93000"/>
              </a:lnSpc>
            </a:pP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Detector array</a:t>
            </a:r>
          </a:p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Si </a:t>
            </a:r>
            <a:r>
              <a:rPr lang="en-US" altLang="en-US" sz="1800" b="1" dirty="0" err="1">
                <a:solidFill>
                  <a:schemeClr val="bg1"/>
                </a:solidFill>
                <a:latin typeface="+mn-lt"/>
              </a:rPr>
              <a:t>trk</a:t>
            </a:r>
            <a:r>
              <a:rPr lang="en-US" altLang="en-US" sz="1800" b="1" dirty="0">
                <a:solidFill>
                  <a:schemeClr val="bg1"/>
                </a:solidFill>
                <a:latin typeface="+mn-lt"/>
              </a:rPr>
              <a:t>: 0.1x0.1 m</a:t>
            </a:r>
            <a:r>
              <a:rPr lang="en-US" altLang="en-US" sz="1800" b="1" baseline="30000" dirty="0">
                <a:solidFill>
                  <a:schemeClr val="bg1"/>
                </a:solidFill>
                <a:latin typeface="+mn-lt"/>
              </a:rPr>
              <a:t>2</a:t>
            </a:r>
          </a:p>
          <a:p>
            <a:pPr>
              <a:lnSpc>
                <a:spcPct val="93000"/>
              </a:lnSpc>
            </a:pPr>
            <a:r>
              <a:rPr lang="en-US" altLang="en-US" sz="1800" b="1" dirty="0">
                <a:solidFill>
                  <a:schemeClr val="bg1"/>
                </a:solidFill>
                <a:highlight>
                  <a:srgbClr val="FF40FF"/>
                </a:highlight>
                <a:latin typeface="+mn-lt"/>
              </a:rPr>
              <a:t>ECAL: 0.12x0.12x 0.44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40FF"/>
                </a:highlight>
              </a:rPr>
              <a:t> </a:t>
            </a:r>
            <a:r>
              <a:rPr lang="en-US" altLang="en-US" sz="1800" b="1" dirty="0">
                <a:solidFill>
                  <a:schemeClr val="bg1"/>
                </a:solidFill>
                <a:highlight>
                  <a:srgbClr val="FF40FF"/>
                </a:highlight>
                <a:latin typeface="+mj-lt"/>
              </a:rPr>
              <a:t>m</a:t>
            </a:r>
            <a:r>
              <a:rPr lang="en-US" altLang="en-US" sz="1800" b="1" baseline="30000" dirty="0">
                <a:solidFill>
                  <a:schemeClr val="bg1"/>
                </a:solidFill>
                <a:highlight>
                  <a:srgbClr val="FF40FF"/>
                </a:highlight>
                <a:latin typeface="+mj-lt"/>
              </a:rPr>
              <a:t>3</a:t>
            </a:r>
            <a:endParaRPr lang="en-US" altLang="en-US" sz="1800" b="1" dirty="0">
              <a:solidFill>
                <a:schemeClr val="bg1"/>
              </a:solidFill>
              <a:highlight>
                <a:srgbClr val="FF40FF"/>
              </a:highlight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5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31" grpId="0"/>
      <p:bldP spid="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644"/>
            <a:ext cx="8763000" cy="609600"/>
          </a:xfrm>
        </p:spPr>
        <p:txBody>
          <a:bodyPr/>
          <a:lstStyle/>
          <a:p>
            <a:pPr lvl="0" latinLnBrk="1"/>
            <a:r>
              <a:rPr lang="en-US" sz="4000" b="1" dirty="0"/>
              <a:t>The DAMSA Pilot – the Experiment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15244"/>
            <a:ext cx="8839200" cy="54807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Tungsten target, eliminating the need for a large dump</a:t>
            </a:r>
            <a:endParaRPr lang="en-US" sz="2800" dirty="0">
              <a:sym typeface="Wingdings" pitchFamily="2" charset="2"/>
            </a:endParaRP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>
                <a:sym typeface="Wingdings" pitchFamily="2" charset="2"/>
              </a:rPr>
              <a:t>Will we need cooling? 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Depends on the power of the electron beams needed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Vacuum cylinder: 10cm (r) x30cm (L)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Are they any that is already in this size to borrow?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6 layers of 10cmx10cm Si tracker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A magnet of small aperture, short length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 err="1"/>
              <a:t>CsI</a:t>
            </a:r>
            <a:r>
              <a:rPr lang="en-US" dirty="0"/>
              <a:t> ECAL: 12 – 1cmx1cmx12 cm bars per layer in 44 layers (23.8X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Can get ~80 small bars from one U.C. bar of 5x5x50cm</a:t>
            </a:r>
            <a:r>
              <a:rPr lang="en-US" baseline="30000" dirty="0"/>
              <a:t>3</a:t>
            </a:r>
            <a:endParaRPr lang="en-US" dirty="0"/>
          </a:p>
          <a:p>
            <a:pPr lvl="2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Total number of small bars needed: 528 </a:t>
            </a:r>
            <a:r>
              <a:rPr lang="en-US" dirty="0">
                <a:sym typeface="Wingdings" pitchFamily="2" charset="2"/>
              </a:rPr>
              <a:t> 7 UC bars do the job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Total number of </a:t>
            </a:r>
            <a:r>
              <a:rPr lang="en-US" dirty="0" err="1"/>
              <a:t>SiPM’s</a:t>
            </a:r>
            <a:r>
              <a:rPr lang="en-US" dirty="0"/>
              <a:t> needed: 12*2*44=1,056 </a:t>
            </a:r>
            <a:r>
              <a:rPr lang="en-US" dirty="0" err="1"/>
              <a:t>SiPM’s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Readout electronics?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3ACB8-F871-3A87-FC0C-877E30E84797}"/>
              </a:ext>
            </a:extLst>
          </p:cNvPr>
          <p:cNvSpPr/>
          <p:nvPr/>
        </p:nvSpPr>
        <p:spPr bwMode="auto">
          <a:xfrm>
            <a:off x="152400" y="2743200"/>
            <a:ext cx="8610600" cy="914400"/>
          </a:xfrm>
          <a:prstGeom prst="rect">
            <a:avLst/>
          </a:prstGeom>
          <a:solidFill>
            <a:srgbClr val="FF0000">
              <a:alpha val="48398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51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644"/>
            <a:ext cx="8686801" cy="609600"/>
          </a:xfrm>
        </p:spPr>
        <p:txBody>
          <a:bodyPr/>
          <a:lstStyle/>
          <a:p>
            <a:pPr lvl="0" latinLnBrk="1"/>
            <a:r>
              <a:rPr lang="en-US" sz="4000" b="1" dirty="0"/>
              <a:t>Efforts on Little DAMSA Pilot – Experiment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615244"/>
            <a:ext cx="8763001" cy="54807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Tungsten target: 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UMD has a 50cmx50cmx3mm W sheet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>
                <a:sym typeface="Wingdings" pitchFamily="2" charset="2"/>
              </a:rPr>
              <a:t>Can we cut these to 5cmx5cmx3mm plate and organize them to 10cm length?</a:t>
            </a:r>
            <a:endParaRPr lang="en-US" dirty="0"/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Si Tracker 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Can we have 6 layers of CMS – LGAD? SK colleagues?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Crystal ECAL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UC (Wah) willing to provide up to 16 – 5x5x50cm</a:t>
            </a:r>
            <a:r>
              <a:rPr lang="en-US" baseline="30000" dirty="0"/>
              <a:t>3</a:t>
            </a:r>
            <a:r>
              <a:rPr lang="en-US" dirty="0"/>
              <a:t> undoped </a:t>
            </a:r>
            <a:r>
              <a:rPr lang="en-US" dirty="0" err="1"/>
              <a:t>CsI</a:t>
            </a:r>
            <a:r>
              <a:rPr lang="en-US" dirty="0"/>
              <a:t> crystal bars and test the small bars cut out, need </a:t>
            </a:r>
            <a:r>
              <a:rPr lang="en-US" dirty="0" err="1"/>
              <a:t>SiPM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ORNL colleagues willing to help with the initial crystal cutting for feasibility studies and identifying a company which can cut, polish and reflector wrap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dirty="0"/>
              <a:t>BNL’s help on this would be greatly appreciated!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644"/>
            <a:ext cx="8686801" cy="609600"/>
          </a:xfrm>
        </p:spPr>
        <p:txBody>
          <a:bodyPr/>
          <a:lstStyle/>
          <a:p>
            <a:pPr lvl="0" latinLnBrk="1"/>
            <a:r>
              <a:rPr lang="en-US" sz="4000" b="1" dirty="0"/>
              <a:t>Little DAMSA – Proposed Plan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763001" cy="548075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sz="2800" dirty="0"/>
              <a:t>Stage zero </a:t>
            </a:r>
            <a:r>
              <a:rPr lang="en-US" sz="2800" dirty="0">
                <a:sym typeface="Wingdings" pitchFamily="2" charset="2"/>
              </a:rPr>
              <a:t> e-beam background demonstrator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Measure the neutron and photon </a:t>
            </a:r>
            <a:r>
              <a:rPr lang="en-US" sz="2400" dirty="0" err="1"/>
              <a:t>bck</a:t>
            </a:r>
            <a:r>
              <a:rPr lang="en-US" sz="2400" dirty="0"/>
              <a:t> counts @e-beam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sz="2800" dirty="0"/>
              <a:t>Stage one </a:t>
            </a:r>
            <a:r>
              <a:rPr lang="en-US" sz="2800" dirty="0">
                <a:sym typeface="Wingdings" pitchFamily="2" charset="2"/>
              </a:rPr>
              <a:t> The a2</a:t>
            </a:r>
            <a:r>
              <a:rPr lang="en-US" sz="2800" dirty="0">
                <a:latin typeface="Symbol" pitchFamily="2" charset="2"/>
                <a:sym typeface="Wingdings" pitchFamily="2" charset="2"/>
              </a:rPr>
              <a:t>g</a:t>
            </a:r>
            <a:r>
              <a:rPr lang="en-US" sz="2800" dirty="0">
                <a:sym typeface="Wingdings" pitchFamily="2" charset="2"/>
              </a:rPr>
              <a:t> demonstrator @ e-beam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Build a demonstrator with only W target, vacuum decay chamber and </a:t>
            </a:r>
            <a:r>
              <a:rPr lang="en-US" sz="2400" dirty="0" err="1"/>
              <a:t>CsI</a:t>
            </a:r>
            <a:r>
              <a:rPr lang="en-US" sz="2400" dirty="0"/>
              <a:t> </a:t>
            </a:r>
            <a:r>
              <a:rPr lang="en-US" sz="2400" dirty="0" err="1"/>
              <a:t>Ecal</a:t>
            </a:r>
            <a:endParaRPr lang="en-US" sz="2400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Publish the result, clearly showing the physics reach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sz="2800" dirty="0"/>
              <a:t>Stage two </a:t>
            </a:r>
            <a:r>
              <a:rPr lang="en-US" sz="2800" dirty="0">
                <a:sym typeface="Wingdings" pitchFamily="2" charset="2"/>
              </a:rPr>
              <a:t> The a2e demonstrator @ e-beam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Upgrade the demonstrator with Si tracker and magnet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Demonstrate the expanded physics coverage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sz="2800" dirty="0"/>
              <a:t>Stage three </a:t>
            </a:r>
            <a:r>
              <a:rPr lang="en-US" sz="2800" dirty="0">
                <a:sym typeface="Wingdings" pitchFamily="2" charset="2"/>
              </a:rPr>
              <a:t> The neutron </a:t>
            </a:r>
            <a:r>
              <a:rPr lang="en-US" sz="2800" dirty="0" err="1">
                <a:sym typeface="Wingdings" pitchFamily="2" charset="2"/>
              </a:rPr>
              <a:t>bck</a:t>
            </a:r>
            <a:r>
              <a:rPr lang="en-US" sz="2800" dirty="0">
                <a:sym typeface="Wingdings" pitchFamily="2" charset="2"/>
              </a:rPr>
              <a:t> demonstrator @ p-beams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Move the demonstrator to a low power proton beams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Demonstrate neutron background handling</a:t>
            </a:r>
          </a:p>
          <a:p>
            <a:pPr>
              <a:lnSpc>
                <a:spcPct val="90000"/>
              </a:lnSpc>
              <a:spcBef>
                <a:spcPts val="72"/>
              </a:spcBef>
            </a:pPr>
            <a:r>
              <a:rPr lang="en-US" sz="2800" dirty="0"/>
              <a:t>Stage four </a:t>
            </a:r>
            <a:r>
              <a:rPr lang="en-US" sz="2800" dirty="0">
                <a:sym typeface="Wingdings" pitchFamily="2" charset="2"/>
              </a:rPr>
              <a:t> The full scale @ p-beams</a:t>
            </a:r>
            <a:endParaRPr lang="en-US" sz="2800" dirty="0"/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Move the demonstrator to available proton beam facilities</a:t>
            </a:r>
          </a:p>
          <a:p>
            <a:pPr lvl="1">
              <a:lnSpc>
                <a:spcPct val="90000"/>
              </a:lnSpc>
              <a:spcBef>
                <a:spcPts val="72"/>
              </a:spcBef>
            </a:pPr>
            <a:r>
              <a:rPr lang="en-US" sz="2400" dirty="0"/>
              <a:t>Perform search and discovery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D3B3307-DBCC-5C46-ACD1-B2DA5E640C1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CE813-469A-EF32-098D-A62A3C0F1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45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8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8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8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8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oogle Shape;104;p16">
            <a:extLst>
              <a:ext uri="{FF2B5EF4-FFF2-40B4-BE49-F238E27FC236}">
                <a16:creationId xmlns:a16="http://schemas.microsoft.com/office/drawing/2014/main" id="{19CA939F-94F3-179F-0F0B-02D78362DBF9}"/>
              </a:ext>
            </a:extLst>
          </p:cNvPr>
          <p:cNvCxnSpPr>
            <a:cxnSpLocks/>
          </p:cNvCxnSpPr>
          <p:nvPr/>
        </p:nvCxnSpPr>
        <p:spPr>
          <a:xfrm>
            <a:off x="6467792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4" name="Google Shape;94;p16"/>
          <p:cNvCxnSpPr>
            <a:cxnSpLocks/>
          </p:cNvCxnSpPr>
          <p:nvPr/>
        </p:nvCxnSpPr>
        <p:spPr>
          <a:xfrm>
            <a:off x="640002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95" name="Google Shape;95;p16"/>
          <p:cNvCxnSpPr>
            <a:cxnSpLocks/>
          </p:cNvCxnSpPr>
          <p:nvPr/>
        </p:nvCxnSpPr>
        <p:spPr>
          <a:xfrm>
            <a:off x="1805560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6" name="Google Shape;96;p16"/>
          <p:cNvSpPr txBox="1"/>
          <p:nvPr/>
        </p:nvSpPr>
        <p:spPr>
          <a:xfrm>
            <a:off x="325493" y="5769305"/>
            <a:ext cx="665107" cy="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0 2024</a:t>
            </a:r>
            <a:endParaRPr sz="2000" b="1" dirty="0">
              <a:latin typeface="+mj-lt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1482761" y="5769305"/>
            <a:ext cx="665107" cy="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1 2025 </a:t>
            </a:r>
            <a:endParaRPr sz="2000" b="1" dirty="0">
              <a:latin typeface="+mj-lt"/>
            </a:endParaRPr>
          </a:p>
        </p:txBody>
      </p:sp>
      <p:cxnSp>
        <p:nvCxnSpPr>
          <p:cNvPr id="98" name="Google Shape;98;p16"/>
          <p:cNvCxnSpPr>
            <a:cxnSpLocks/>
          </p:cNvCxnSpPr>
          <p:nvPr/>
        </p:nvCxnSpPr>
        <p:spPr>
          <a:xfrm>
            <a:off x="2971118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6"/>
          <p:cNvCxnSpPr>
            <a:cxnSpLocks/>
          </p:cNvCxnSpPr>
          <p:nvPr/>
        </p:nvCxnSpPr>
        <p:spPr>
          <a:xfrm>
            <a:off x="4136676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6"/>
          <p:cNvCxnSpPr>
            <a:cxnSpLocks/>
          </p:cNvCxnSpPr>
          <p:nvPr/>
        </p:nvCxnSpPr>
        <p:spPr>
          <a:xfrm>
            <a:off x="5302234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04" name="Google Shape;104;p16"/>
          <p:cNvCxnSpPr>
            <a:cxnSpLocks/>
          </p:cNvCxnSpPr>
          <p:nvPr/>
        </p:nvCxnSpPr>
        <p:spPr>
          <a:xfrm>
            <a:off x="8798909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5" name="Google Shape;105;p16"/>
          <p:cNvSpPr txBox="1"/>
          <p:nvPr/>
        </p:nvSpPr>
        <p:spPr>
          <a:xfrm>
            <a:off x="8483096" y="5769305"/>
            <a:ext cx="660904" cy="75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7 2031</a:t>
            </a:r>
            <a:endParaRPr sz="2000" b="1" dirty="0">
              <a:latin typeface="+mj-l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676400" y="152400"/>
            <a:ext cx="6133820" cy="495316"/>
          </a:xfrm>
          <a:prstGeom prst="roundRect">
            <a:avLst>
              <a:gd name="adj" fmla="val 16667"/>
            </a:avLst>
          </a:prstGeom>
          <a:solidFill>
            <a:srgbClr val="00FFFF">
              <a:alpha val="5077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4000" b="1" dirty="0">
                <a:solidFill>
                  <a:srgbClr val="C00000"/>
                </a:solidFill>
                <a:latin typeface="+mj-lt"/>
              </a:rPr>
              <a:t>DAMSA @ PIP-II Timeline</a:t>
            </a:r>
            <a:endParaRPr sz="4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634847" y="685800"/>
            <a:ext cx="2812963" cy="1249054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177EE"/>
              </a:gs>
              <a:gs pos="0">
                <a:srgbClr val="00FFFF"/>
              </a:gs>
              <a:gs pos="30000">
                <a:srgbClr val="215ABC"/>
              </a:gs>
              <a:gs pos="25000">
                <a:srgbClr val="194CA3"/>
              </a:gs>
              <a:gs pos="57000">
                <a:schemeClr val="tx1"/>
              </a:gs>
            </a:gsLst>
            <a:lin ang="108014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1600" b="1" dirty="0">
                <a:solidFill>
                  <a:srgbClr val="FFFFFF"/>
                </a:solidFill>
                <a:latin typeface="+mj-lt"/>
              </a:rPr>
              <a:t>Project establish, Det. Design, Demo &amp; prototyping</a:t>
            </a:r>
            <a:endParaRPr sz="1600" b="1" dirty="0">
              <a:latin typeface="+mj-l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3447826" y="1295400"/>
            <a:ext cx="3019962" cy="94094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177EE"/>
              </a:gs>
              <a:gs pos="0">
                <a:srgbClr val="FFFF00"/>
              </a:gs>
              <a:gs pos="21000">
                <a:srgbClr val="BF9000"/>
              </a:gs>
              <a:gs pos="89000">
                <a:srgbClr val="7F6000"/>
              </a:gs>
              <a:gs pos="59000">
                <a:schemeClr val="tx1"/>
              </a:gs>
            </a:gsLst>
            <a:lin ang="108014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Experiment Construction</a:t>
            </a:r>
            <a:endParaRPr sz="1800" b="1" dirty="0">
              <a:latin typeface="+mj-lt"/>
            </a:endParaRPr>
          </a:p>
        </p:txBody>
      </p:sp>
      <p:sp>
        <p:nvSpPr>
          <p:cNvPr id="29" name="Google Shape;97;p16">
            <a:extLst>
              <a:ext uri="{FF2B5EF4-FFF2-40B4-BE49-F238E27FC236}">
                <a16:creationId xmlns:a16="http://schemas.microsoft.com/office/drawing/2014/main" id="{CB9A7D3C-1957-3643-BB66-EBADF0F5724E}"/>
              </a:ext>
            </a:extLst>
          </p:cNvPr>
          <p:cNvSpPr txBox="1"/>
          <p:nvPr/>
        </p:nvSpPr>
        <p:spPr>
          <a:xfrm>
            <a:off x="2640029" y="5769305"/>
            <a:ext cx="673981" cy="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2 2026 </a:t>
            </a:r>
            <a:endParaRPr sz="2000" b="1" dirty="0">
              <a:latin typeface="+mj-lt"/>
            </a:endParaRPr>
          </a:p>
        </p:txBody>
      </p:sp>
      <p:sp>
        <p:nvSpPr>
          <p:cNvPr id="30" name="Google Shape;97;p16">
            <a:extLst>
              <a:ext uri="{FF2B5EF4-FFF2-40B4-BE49-F238E27FC236}">
                <a16:creationId xmlns:a16="http://schemas.microsoft.com/office/drawing/2014/main" id="{4E22D1F0-7EAD-2841-87AB-B7EB8D5EF589}"/>
              </a:ext>
            </a:extLst>
          </p:cNvPr>
          <p:cNvSpPr txBox="1"/>
          <p:nvPr/>
        </p:nvSpPr>
        <p:spPr>
          <a:xfrm>
            <a:off x="3806171" y="5769305"/>
            <a:ext cx="682458" cy="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3 2027 </a:t>
            </a:r>
            <a:endParaRPr sz="2000" b="1" dirty="0">
              <a:latin typeface="+mj-lt"/>
            </a:endParaRPr>
          </a:p>
        </p:txBody>
      </p:sp>
      <p:sp>
        <p:nvSpPr>
          <p:cNvPr id="31" name="Google Shape;97;p16">
            <a:extLst>
              <a:ext uri="{FF2B5EF4-FFF2-40B4-BE49-F238E27FC236}">
                <a16:creationId xmlns:a16="http://schemas.microsoft.com/office/drawing/2014/main" id="{ADBE1AC9-DB97-3248-AE48-16AE41A11C11}"/>
              </a:ext>
            </a:extLst>
          </p:cNvPr>
          <p:cNvSpPr txBox="1"/>
          <p:nvPr/>
        </p:nvSpPr>
        <p:spPr>
          <a:xfrm>
            <a:off x="4980790" y="5769305"/>
            <a:ext cx="682458" cy="68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4 2028 </a:t>
            </a:r>
            <a:endParaRPr sz="2000" b="1" dirty="0"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143FBCC-2AE4-1048-A72C-795514F54CDD}"/>
              </a:ext>
            </a:extLst>
          </p:cNvPr>
          <p:cNvGrpSpPr/>
          <p:nvPr/>
        </p:nvGrpSpPr>
        <p:grpSpPr>
          <a:xfrm>
            <a:off x="685801" y="1875146"/>
            <a:ext cx="2285316" cy="715654"/>
            <a:chOff x="2472911" y="3257434"/>
            <a:chExt cx="1617270" cy="267000"/>
          </a:xfrm>
        </p:grpSpPr>
        <p:cxnSp>
          <p:nvCxnSpPr>
            <p:cNvPr id="27" name="Google Shape;146;p17">
              <a:extLst>
                <a:ext uri="{FF2B5EF4-FFF2-40B4-BE49-F238E27FC236}">
                  <a16:creationId xmlns:a16="http://schemas.microsoft.com/office/drawing/2014/main" id="{19F4B7A7-7DD0-B14B-B308-10F8AC2FF85D}"/>
                </a:ext>
              </a:extLst>
            </p:cNvPr>
            <p:cNvCxnSpPr>
              <a:cxnSpLocks/>
            </p:cNvCxnSpPr>
            <p:nvPr/>
          </p:nvCxnSpPr>
          <p:spPr>
            <a:xfrm>
              <a:off x="2472911" y="3288518"/>
              <a:ext cx="1617270" cy="0"/>
            </a:xfrm>
            <a:prstGeom prst="straightConnector1">
              <a:avLst/>
            </a:prstGeom>
            <a:noFill/>
            <a:ln w="38100" cap="flat" cmpd="sng">
              <a:solidFill>
                <a:srgbClr val="BF9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28" name="Google Shape;148;p17">
              <a:extLst>
                <a:ext uri="{FF2B5EF4-FFF2-40B4-BE49-F238E27FC236}">
                  <a16:creationId xmlns:a16="http://schemas.microsoft.com/office/drawing/2014/main" id="{F49FCF22-76E7-8A44-9173-5879FD2D2A7C}"/>
                </a:ext>
              </a:extLst>
            </p:cNvPr>
            <p:cNvSpPr txBox="1"/>
            <p:nvPr/>
          </p:nvSpPr>
          <p:spPr>
            <a:xfrm>
              <a:off x="2528749" y="3257434"/>
              <a:ext cx="1505593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BF9000"/>
                  </a:solidFill>
                  <a:latin typeface="+mj-lt"/>
                </a:rPr>
                <a:t>Design studies, CDR &amp; TDR, Tech. Publications</a:t>
              </a:r>
              <a:endParaRPr sz="1800" b="1" dirty="0">
                <a:solidFill>
                  <a:srgbClr val="BF9000"/>
                </a:solidFill>
                <a:latin typeface="+mj-lt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0064E67-83EA-D040-B410-FC46B5592AA8}"/>
              </a:ext>
            </a:extLst>
          </p:cNvPr>
          <p:cNvGrpSpPr/>
          <p:nvPr/>
        </p:nvGrpSpPr>
        <p:grpSpPr>
          <a:xfrm>
            <a:off x="3351001" y="2209800"/>
            <a:ext cx="3430799" cy="715654"/>
            <a:chOff x="2441045" y="3257434"/>
            <a:chExt cx="1724898" cy="267000"/>
          </a:xfrm>
        </p:grpSpPr>
        <p:cxnSp>
          <p:nvCxnSpPr>
            <p:cNvPr id="33" name="Google Shape;146;p17">
              <a:extLst>
                <a:ext uri="{FF2B5EF4-FFF2-40B4-BE49-F238E27FC236}">
                  <a16:creationId xmlns:a16="http://schemas.microsoft.com/office/drawing/2014/main" id="{08A4AF01-07D3-A640-8618-BA92A03CC1AB}"/>
                </a:ext>
              </a:extLst>
            </p:cNvPr>
            <p:cNvCxnSpPr>
              <a:cxnSpLocks/>
            </p:cNvCxnSpPr>
            <p:nvPr/>
          </p:nvCxnSpPr>
          <p:spPr>
            <a:xfrm>
              <a:off x="2472911" y="3288518"/>
              <a:ext cx="1617270" cy="0"/>
            </a:xfrm>
            <a:prstGeom prst="straightConnector1">
              <a:avLst/>
            </a:prstGeom>
            <a:noFill/>
            <a:ln w="38100" cap="flat" cmpd="sng">
              <a:solidFill>
                <a:srgbClr val="BF9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34" name="Google Shape;148;p17">
              <a:extLst>
                <a:ext uri="{FF2B5EF4-FFF2-40B4-BE49-F238E27FC236}">
                  <a16:creationId xmlns:a16="http://schemas.microsoft.com/office/drawing/2014/main" id="{C025ADBE-94EE-5548-BE61-C32E38F571D3}"/>
                </a:ext>
              </a:extLst>
            </p:cNvPr>
            <p:cNvSpPr txBox="1"/>
            <p:nvPr/>
          </p:nvSpPr>
          <p:spPr>
            <a:xfrm>
              <a:off x="2441045" y="3257434"/>
              <a:ext cx="1724898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BF9000"/>
                  </a:solidFill>
                  <a:latin typeface="+mj-lt"/>
                </a:rPr>
                <a:t>Sim, analysis, recon. software development,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BF9000"/>
                  </a:solidFill>
                  <a:latin typeface="+mj-lt"/>
                </a:rPr>
                <a:t>Tech. publications </a:t>
              </a:r>
              <a:endParaRPr sz="1800" b="1" dirty="0">
                <a:solidFill>
                  <a:srgbClr val="BF9000"/>
                </a:solidFill>
                <a:latin typeface="+mj-lt"/>
              </a:endParaRPr>
            </a:p>
          </p:txBody>
        </p:sp>
      </p:grpSp>
      <p:cxnSp>
        <p:nvCxnSpPr>
          <p:cNvPr id="4" name="Google Shape;104;p16">
            <a:extLst>
              <a:ext uri="{FF2B5EF4-FFF2-40B4-BE49-F238E27FC236}">
                <a16:creationId xmlns:a16="http://schemas.microsoft.com/office/drawing/2014/main" id="{5F33A558-9BF8-53E0-9A24-01BD9806B179}"/>
              </a:ext>
            </a:extLst>
          </p:cNvPr>
          <p:cNvCxnSpPr>
            <a:cxnSpLocks/>
          </p:cNvCxnSpPr>
          <p:nvPr/>
        </p:nvCxnSpPr>
        <p:spPr>
          <a:xfrm>
            <a:off x="7633350" y="264429"/>
            <a:ext cx="0" cy="5602971"/>
          </a:xfrm>
          <a:prstGeom prst="straightConnector1">
            <a:avLst/>
          </a:prstGeom>
          <a:noFill/>
          <a:ln w="28575" cap="flat" cmpd="sng">
            <a:solidFill>
              <a:srgbClr val="B7B7B7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5" name="Google Shape;105;p16">
            <a:extLst>
              <a:ext uri="{FF2B5EF4-FFF2-40B4-BE49-F238E27FC236}">
                <a16:creationId xmlns:a16="http://schemas.microsoft.com/office/drawing/2014/main" id="{49578F5D-DBFB-3150-BB65-94BE4CFB0DF2}"/>
              </a:ext>
            </a:extLst>
          </p:cNvPr>
          <p:cNvSpPr txBox="1"/>
          <p:nvPr/>
        </p:nvSpPr>
        <p:spPr>
          <a:xfrm>
            <a:off x="7330027" y="5769305"/>
            <a:ext cx="660910" cy="75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6 2030</a:t>
            </a:r>
            <a:endParaRPr sz="2000" b="1" dirty="0">
              <a:latin typeface="+mj-lt"/>
            </a:endParaRPr>
          </a:p>
        </p:txBody>
      </p:sp>
      <p:sp>
        <p:nvSpPr>
          <p:cNvPr id="6" name="Google Shape;105;p16">
            <a:extLst>
              <a:ext uri="{FF2B5EF4-FFF2-40B4-BE49-F238E27FC236}">
                <a16:creationId xmlns:a16="http://schemas.microsoft.com/office/drawing/2014/main" id="{9A068D04-E553-1AEB-2E5C-E8B05486E418}"/>
              </a:ext>
            </a:extLst>
          </p:cNvPr>
          <p:cNvSpPr txBox="1"/>
          <p:nvPr/>
        </p:nvSpPr>
        <p:spPr>
          <a:xfrm>
            <a:off x="6155409" y="5769305"/>
            <a:ext cx="682457" cy="75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2000" b="1" dirty="0" err="1">
                <a:latin typeface="+mj-lt"/>
              </a:rPr>
              <a:t>Yr</a:t>
            </a:r>
            <a:r>
              <a:rPr lang="en" sz="2000" b="1" dirty="0">
                <a:latin typeface="+mj-lt"/>
              </a:rPr>
              <a:t> 5 2029</a:t>
            </a:r>
            <a:endParaRPr sz="2000" b="1" dirty="0">
              <a:latin typeface="+mj-lt"/>
            </a:endParaRPr>
          </a:p>
        </p:txBody>
      </p:sp>
      <p:sp>
        <p:nvSpPr>
          <p:cNvPr id="7" name="Google Shape;110;p16">
            <a:extLst>
              <a:ext uri="{FF2B5EF4-FFF2-40B4-BE49-F238E27FC236}">
                <a16:creationId xmlns:a16="http://schemas.microsoft.com/office/drawing/2014/main" id="{83B483C7-73F9-C9E4-3C03-89F24B917EDA}"/>
              </a:ext>
            </a:extLst>
          </p:cNvPr>
          <p:cNvSpPr/>
          <p:nvPr/>
        </p:nvSpPr>
        <p:spPr>
          <a:xfrm>
            <a:off x="6324601" y="2438400"/>
            <a:ext cx="2454724" cy="94094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177EE"/>
              </a:gs>
              <a:gs pos="0">
                <a:srgbClr val="FFFF00"/>
              </a:gs>
              <a:gs pos="36000">
                <a:srgbClr val="BF9000"/>
              </a:gs>
              <a:gs pos="52000">
                <a:srgbClr val="7F6000"/>
              </a:gs>
              <a:gs pos="91000">
                <a:schemeClr val="tx1"/>
              </a:gs>
            </a:gsLst>
            <a:lin ang="108014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Commissioning &amp; Data taking</a:t>
            </a:r>
            <a:endParaRPr sz="1800" b="1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B02B5CD-2595-A8FB-9883-F32F670DE15B}"/>
              </a:ext>
            </a:extLst>
          </p:cNvPr>
          <p:cNvGrpSpPr/>
          <p:nvPr/>
        </p:nvGrpSpPr>
        <p:grpSpPr>
          <a:xfrm>
            <a:off x="6349805" y="3399146"/>
            <a:ext cx="2717996" cy="715654"/>
            <a:chOff x="2472911" y="3257434"/>
            <a:chExt cx="1656757" cy="267000"/>
          </a:xfrm>
        </p:grpSpPr>
        <p:cxnSp>
          <p:nvCxnSpPr>
            <p:cNvPr id="10" name="Google Shape;146;p17">
              <a:extLst>
                <a:ext uri="{FF2B5EF4-FFF2-40B4-BE49-F238E27FC236}">
                  <a16:creationId xmlns:a16="http://schemas.microsoft.com/office/drawing/2014/main" id="{4025005C-6107-845D-F85C-2B5D1DA4893A}"/>
                </a:ext>
              </a:extLst>
            </p:cNvPr>
            <p:cNvCxnSpPr>
              <a:cxnSpLocks/>
            </p:cNvCxnSpPr>
            <p:nvPr/>
          </p:nvCxnSpPr>
          <p:spPr>
            <a:xfrm>
              <a:off x="2472911" y="3288518"/>
              <a:ext cx="1617270" cy="0"/>
            </a:xfrm>
            <a:prstGeom prst="straightConnector1">
              <a:avLst/>
            </a:prstGeom>
            <a:noFill/>
            <a:ln w="38100" cap="flat" cmpd="sng">
              <a:solidFill>
                <a:srgbClr val="BF9000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1" name="Google Shape;148;p17">
              <a:extLst>
                <a:ext uri="{FF2B5EF4-FFF2-40B4-BE49-F238E27FC236}">
                  <a16:creationId xmlns:a16="http://schemas.microsoft.com/office/drawing/2014/main" id="{9139D2C2-2D66-3003-1455-FC473C3A3AB0}"/>
                </a:ext>
              </a:extLst>
            </p:cNvPr>
            <p:cNvSpPr txBox="1"/>
            <p:nvPr/>
          </p:nvSpPr>
          <p:spPr>
            <a:xfrm>
              <a:off x="2492050" y="3257434"/>
              <a:ext cx="1637618" cy="2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rgbClr val="BF9000"/>
                  </a:solidFill>
                  <a:latin typeface="+mj-lt"/>
                </a:rPr>
                <a:t>Data analysis &amp; Tech &amp; Phys. publications</a:t>
              </a:r>
              <a:endParaRPr sz="1800" b="1" dirty="0">
                <a:solidFill>
                  <a:srgbClr val="BF9000"/>
                </a:solidFill>
                <a:latin typeface="+mj-lt"/>
              </a:endParaRPr>
            </a:p>
          </p:txBody>
        </p:sp>
      </p:grpSp>
      <p:sp>
        <p:nvSpPr>
          <p:cNvPr id="12" name="Google Shape;110;p16">
            <a:extLst>
              <a:ext uri="{FF2B5EF4-FFF2-40B4-BE49-F238E27FC236}">
                <a16:creationId xmlns:a16="http://schemas.microsoft.com/office/drawing/2014/main" id="{50B6A263-4F12-F8E1-331B-933D72B9BFFA}"/>
              </a:ext>
            </a:extLst>
          </p:cNvPr>
          <p:cNvSpPr/>
          <p:nvPr/>
        </p:nvSpPr>
        <p:spPr>
          <a:xfrm>
            <a:off x="1234702" y="3048000"/>
            <a:ext cx="1879608" cy="94094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98000">
                <a:srgbClr val="7030A0"/>
              </a:gs>
              <a:gs pos="0">
                <a:srgbClr val="7030A0"/>
              </a:gs>
              <a:gs pos="100000">
                <a:srgbClr val="FFFF00"/>
              </a:gs>
              <a:gs pos="100000">
                <a:srgbClr val="BF9000"/>
              </a:gs>
              <a:gs pos="100000">
                <a:srgbClr val="7F6000"/>
              </a:gs>
              <a:gs pos="59000">
                <a:schemeClr val="tx1"/>
              </a:gs>
            </a:gsLst>
            <a:lin ang="108000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Facility Design</a:t>
            </a:r>
            <a:endParaRPr sz="1800" b="1" dirty="0">
              <a:latin typeface="+mj-lt"/>
            </a:endParaRPr>
          </a:p>
        </p:txBody>
      </p:sp>
      <p:sp>
        <p:nvSpPr>
          <p:cNvPr id="13" name="Google Shape;110;p16">
            <a:extLst>
              <a:ext uri="{FF2B5EF4-FFF2-40B4-BE49-F238E27FC236}">
                <a16:creationId xmlns:a16="http://schemas.microsoft.com/office/drawing/2014/main" id="{6AED8671-EE2B-6CDF-98DF-99D200B77A78}"/>
              </a:ext>
            </a:extLst>
          </p:cNvPr>
          <p:cNvSpPr/>
          <p:nvPr/>
        </p:nvSpPr>
        <p:spPr>
          <a:xfrm>
            <a:off x="2971800" y="3657600"/>
            <a:ext cx="3291880" cy="94094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2D050"/>
              </a:gs>
              <a:gs pos="100000">
                <a:srgbClr val="FFFF00"/>
              </a:gs>
              <a:gs pos="100000">
                <a:srgbClr val="BF9000"/>
              </a:gs>
              <a:gs pos="0">
                <a:schemeClr val="accent1">
                  <a:lumMod val="75000"/>
                </a:schemeClr>
              </a:gs>
              <a:gs pos="72000">
                <a:schemeClr val="tx1"/>
              </a:gs>
            </a:gsLst>
            <a:lin ang="108014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FF"/>
                </a:solidFill>
                <a:latin typeface="+mj-lt"/>
              </a:rPr>
              <a:t>Facility Construction</a:t>
            </a:r>
            <a:endParaRPr sz="1800" b="1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84249D-8AA4-2FC9-76C8-4A7D434618FA}"/>
              </a:ext>
            </a:extLst>
          </p:cNvPr>
          <p:cNvSpPr txBox="1"/>
          <p:nvPr/>
        </p:nvSpPr>
        <p:spPr>
          <a:xfrm>
            <a:off x="1266095" y="3959376"/>
            <a:ext cx="1553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+mj-lt"/>
              </a:rPr>
              <a:t>Fermilab TF announced @ the PAC</a:t>
            </a:r>
          </a:p>
        </p:txBody>
      </p:sp>
      <p:sp>
        <p:nvSpPr>
          <p:cNvPr id="16" name="Google Shape;110;p16">
            <a:extLst>
              <a:ext uri="{FF2B5EF4-FFF2-40B4-BE49-F238E27FC236}">
                <a16:creationId xmlns:a16="http://schemas.microsoft.com/office/drawing/2014/main" id="{3AF9DF3A-D035-D049-ED85-9A2B9F1B37A4}"/>
              </a:ext>
            </a:extLst>
          </p:cNvPr>
          <p:cNvSpPr/>
          <p:nvPr/>
        </p:nvSpPr>
        <p:spPr>
          <a:xfrm>
            <a:off x="6155408" y="4161146"/>
            <a:ext cx="1722497" cy="940945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92D050"/>
              </a:gs>
              <a:gs pos="100000">
                <a:srgbClr val="FFFF00"/>
              </a:gs>
              <a:gs pos="100000">
                <a:srgbClr val="BF9000"/>
              </a:gs>
              <a:gs pos="84000">
                <a:schemeClr val="accent1">
                  <a:lumMod val="75000"/>
                </a:schemeClr>
              </a:gs>
              <a:gs pos="39000">
                <a:schemeClr val="tx1"/>
              </a:gs>
            </a:gsLst>
            <a:lin ang="10801400" scaled="0"/>
          </a:gra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+mj-lt"/>
              </a:rPr>
              <a:t>Facility Commissioning</a:t>
            </a:r>
            <a:endParaRPr sz="1600" b="1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FD49CC-EDA7-4CD1-E1CF-A5FFD932AB2C}"/>
              </a:ext>
            </a:extLst>
          </p:cNvPr>
          <p:cNvSpPr/>
          <p:nvPr/>
        </p:nvSpPr>
        <p:spPr bwMode="auto">
          <a:xfrm>
            <a:off x="970508" y="5275401"/>
            <a:ext cx="2477301" cy="646331"/>
          </a:xfrm>
          <a:prstGeom prst="rect">
            <a:avLst/>
          </a:prstGeom>
          <a:gradFill>
            <a:gsLst>
              <a:gs pos="54000">
                <a:srgbClr val="0432FF"/>
              </a:gs>
              <a:gs pos="100000">
                <a:srgbClr val="929000">
                  <a:shade val="67500"/>
                  <a:satMod val="115000"/>
                </a:srgbClr>
              </a:gs>
              <a:gs pos="100000">
                <a:srgbClr val="929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0000FF"/>
                </a:highlight>
                <a:latin typeface="+mj-lt"/>
              </a:rPr>
              <a:t>Seed Funds for design and prototyping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CA580-011E-BD83-75AB-22FA4F0ABC31}"/>
              </a:ext>
            </a:extLst>
          </p:cNvPr>
          <p:cNvSpPr txBox="1"/>
          <p:nvPr/>
        </p:nvSpPr>
        <p:spPr>
          <a:xfrm>
            <a:off x="3447810" y="5275401"/>
            <a:ext cx="3105383" cy="646331"/>
          </a:xfrm>
          <a:prstGeom prst="rect">
            <a:avLst/>
          </a:prstGeom>
          <a:gradFill flip="none" rotWithShape="1">
            <a:gsLst>
              <a:gs pos="41000">
                <a:srgbClr val="929000">
                  <a:shade val="30000"/>
                  <a:satMod val="115000"/>
                </a:srgbClr>
              </a:gs>
              <a:gs pos="6000">
                <a:srgbClr val="929000">
                  <a:shade val="67500"/>
                  <a:satMod val="115000"/>
                </a:srgbClr>
              </a:gs>
              <a:gs pos="78000">
                <a:srgbClr val="929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808000"/>
                </a:highlight>
                <a:latin typeface="+mj-lt"/>
              </a:rPr>
              <a:t>Construction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808000"/>
                </a:highlight>
                <a:latin typeface="+mj-lt"/>
              </a:rPr>
              <a:t>funds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91FF11-3F42-B439-AA81-9AAD079CBF72}"/>
              </a:ext>
            </a:extLst>
          </p:cNvPr>
          <p:cNvSpPr txBox="1"/>
          <p:nvPr/>
        </p:nvSpPr>
        <p:spPr>
          <a:xfrm>
            <a:off x="6553200" y="5275401"/>
            <a:ext cx="2449821" cy="646331"/>
          </a:xfrm>
          <a:prstGeom prst="rect">
            <a:avLst/>
          </a:prstGeom>
          <a:gradFill>
            <a:gsLst>
              <a:gs pos="91000">
                <a:srgbClr val="929000"/>
              </a:gs>
              <a:gs pos="37000">
                <a:srgbClr val="929000">
                  <a:shade val="67500"/>
                  <a:satMod val="115000"/>
                </a:srgbClr>
              </a:gs>
              <a:gs pos="77000">
                <a:srgbClr val="929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</a:gra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808000"/>
                </a:highlight>
                <a:latin typeface="+mj-lt"/>
              </a:rPr>
              <a:t>Operations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highlight>
                  <a:srgbClr val="808000"/>
                </a:highlight>
                <a:latin typeface="+mj-lt"/>
              </a:rPr>
              <a:t>funds</a:t>
            </a:r>
          </a:p>
        </p:txBody>
      </p:sp>
      <p:sp>
        <p:nvSpPr>
          <p:cNvPr id="20" name="Google Shape;108;p16">
            <a:extLst>
              <a:ext uri="{FF2B5EF4-FFF2-40B4-BE49-F238E27FC236}">
                <a16:creationId xmlns:a16="http://schemas.microsoft.com/office/drawing/2014/main" id="{2619609C-9CAB-30F9-1EB5-F2830F649655}"/>
              </a:ext>
            </a:extLst>
          </p:cNvPr>
          <p:cNvSpPr/>
          <p:nvPr/>
        </p:nvSpPr>
        <p:spPr>
          <a:xfrm rot="16200000">
            <a:off x="-742941" y="1733542"/>
            <a:ext cx="2133600" cy="495316"/>
          </a:xfrm>
          <a:prstGeom prst="roundRect">
            <a:avLst>
              <a:gd name="adj" fmla="val 16667"/>
            </a:avLst>
          </a:prstGeom>
          <a:solidFill>
            <a:srgbClr val="00FFFF">
              <a:alpha val="5077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solidFill>
                  <a:srgbClr val="C00000"/>
                </a:solidFill>
                <a:latin typeface="+mj-lt"/>
              </a:rPr>
              <a:t>Experiment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1" name="Google Shape;108;p16">
            <a:extLst>
              <a:ext uri="{FF2B5EF4-FFF2-40B4-BE49-F238E27FC236}">
                <a16:creationId xmlns:a16="http://schemas.microsoft.com/office/drawing/2014/main" id="{CF6876E5-276D-1FEC-0555-CD3EC4FCD1EE}"/>
              </a:ext>
            </a:extLst>
          </p:cNvPr>
          <p:cNvSpPr/>
          <p:nvPr/>
        </p:nvSpPr>
        <p:spPr>
          <a:xfrm rot="16200000">
            <a:off x="-538634" y="3864889"/>
            <a:ext cx="1724986" cy="495316"/>
          </a:xfrm>
          <a:prstGeom prst="roundRect">
            <a:avLst>
              <a:gd name="adj" fmla="val 16667"/>
            </a:avLst>
          </a:prstGeom>
          <a:solidFill>
            <a:srgbClr val="00FFFF">
              <a:alpha val="50770"/>
            </a:srgbClr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" sz="3200" b="1" dirty="0">
                <a:solidFill>
                  <a:srgbClr val="C00000"/>
                </a:solidFill>
                <a:latin typeface="+mj-lt"/>
              </a:rPr>
              <a:t>Facility</a:t>
            </a:r>
            <a:endParaRPr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55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0" grpId="0" animBg="1"/>
      <p:bldP spid="7" grpId="0" animBg="1"/>
      <p:bldP spid="12" grpId="0" animBg="1"/>
      <p:bldP spid="13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89E6-9500-3AF7-D1B2-3FA40784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0"/>
            <a:ext cx="9296400" cy="838200"/>
          </a:xfrm>
        </p:spPr>
        <p:txBody>
          <a:bodyPr/>
          <a:lstStyle/>
          <a:p>
            <a:r>
              <a:rPr lang="en-US" sz="4000" b="1" dirty="0"/>
              <a:t>Potential Fermilab Experimental Facility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330B2-3C34-B171-C0DE-90BF7D494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181600"/>
          </a:xfrm>
        </p:spPr>
        <p:txBody>
          <a:bodyPr/>
          <a:lstStyle/>
          <a:p>
            <a:r>
              <a:rPr lang="en-US" dirty="0"/>
              <a:t>Proposed Name: F2D2 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dirty="0"/>
              <a:t>ermilab </a:t>
            </a:r>
            <a:r>
              <a:rPr lang="en-US" b="1" u="sng" dirty="0">
                <a:solidFill>
                  <a:srgbClr val="FF0000"/>
                </a:solidFill>
              </a:rPr>
              <a:t>F</a:t>
            </a:r>
            <a:r>
              <a:rPr lang="en-US" dirty="0"/>
              <a:t>acility for </a:t>
            </a:r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ark matter </a:t>
            </a:r>
            <a:r>
              <a:rPr lang="en-US" b="1" u="sng" dirty="0">
                <a:solidFill>
                  <a:srgbClr val="FF0000"/>
                </a:solidFill>
              </a:rPr>
              <a:t>D</a:t>
            </a:r>
            <a:r>
              <a:rPr lang="en-US" dirty="0"/>
              <a:t>iscovery</a:t>
            </a:r>
          </a:p>
          <a:p>
            <a:pPr lvl="1"/>
            <a:r>
              <a:rPr lang="en-US" dirty="0"/>
              <a:t>Sited on part of the Tevatron field, out of any ACE plan</a:t>
            </a:r>
          </a:p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Basic assumption : multiple experiments operate simultaneously, mixture of on and off-axis</a:t>
            </a:r>
          </a:p>
          <a:p>
            <a:pPr lvl="1"/>
            <a:r>
              <a:rPr lang="en-US" dirty="0"/>
              <a:t>Sufficient footprint per experiment</a:t>
            </a:r>
          </a:p>
          <a:p>
            <a:pPr lvl="1"/>
            <a:r>
              <a:rPr lang="en-US" dirty="0"/>
              <a:t>Sufficient height of the hall w/ a large capacity crane coverage </a:t>
            </a:r>
          </a:p>
          <a:p>
            <a:pPr lvl="1"/>
            <a:r>
              <a:rPr lang="en-US" dirty="0"/>
              <a:t>Sufficient overburden (&gt;=40.m.w.e.)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165C8-D922-F85F-071B-22286CB4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4D118-3EC0-6E90-4FA2-341EBFAC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592CC-BA1F-4721-9E69-89D27727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26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" y="76200"/>
            <a:ext cx="8991601" cy="609600"/>
          </a:xfrm>
        </p:spPr>
        <p:txBody>
          <a:bodyPr/>
          <a:lstStyle/>
          <a:p>
            <a:pPr lvl="0" latinLnBrk="1"/>
            <a:r>
              <a:rPr lang="en-US" sz="4800" b="1" dirty="0"/>
              <a:t>Conclusions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" y="685800"/>
            <a:ext cx="8915399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DAMSA is a DSP search and </a:t>
            </a:r>
            <a:r>
              <a:rPr lang="en-US" sz="3000" b="1" u="sng" dirty="0">
                <a:solidFill>
                  <a:srgbClr val="FF40FF"/>
                </a:solidFill>
                <a:sym typeface="Wingdings" pitchFamily="2" charset="2"/>
              </a:rPr>
              <a:t>discovery</a:t>
            </a:r>
            <a:r>
              <a:rPr lang="en-US" sz="3000" dirty="0">
                <a:sym typeface="Wingdings" pitchFamily="2" charset="2"/>
              </a:rPr>
              <a:t> experiment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DAMSA has been making serious and steady progress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Aim to be ready for PIP-II LINAC beam in 2029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Perfect fit to </a:t>
            </a:r>
            <a:r>
              <a:rPr lang="en-US" sz="2600" b="1" u="sng" dirty="0">
                <a:solidFill>
                  <a:srgbClr val="FF0000"/>
                </a:solidFill>
                <a:sym typeface="Wingdings" pitchFamily="2" charset="2"/>
              </a:rPr>
              <a:t>ASTAE</a:t>
            </a:r>
            <a:r>
              <a:rPr lang="en-US" sz="2600" dirty="0">
                <a:sym typeface="Wingdings" pitchFamily="2" charset="2"/>
              </a:rPr>
              <a:t> program in the recently released </a:t>
            </a:r>
            <a:r>
              <a:rPr lang="en-US" sz="2600" b="1" u="sng" dirty="0">
                <a:solidFill>
                  <a:srgbClr val="FF0000"/>
                </a:solidFill>
                <a:sym typeface="Wingdings" pitchFamily="2" charset="2"/>
              </a:rPr>
              <a:t>P5 report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Planning on a series of demonstrators at a low E e-beam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06E2BA9-6E68-F063-C03A-7C2FB57DA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5AA57-9BD1-58DF-FE47-BD49D293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609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Narrow" charset="0"/>
              </a:rPr>
              <a:t>From the P5 Report – 1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25557"/>
            <a:ext cx="8686800" cy="11794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3600" dirty="0">
                <a:latin typeface="Arial Narrow" charset="0"/>
                <a:sym typeface="Wingdings" pitchFamily="2" charset="2"/>
              </a:rPr>
              <a:t>Explicit recommendations on leveraging PIP-II LINAC and support for ASTAE program</a:t>
            </a:r>
            <a:endParaRPr lang="en-US" sz="3200" dirty="0">
              <a:latin typeface="Arial Narrow" charset="0"/>
              <a:cs typeface="ＭＳ Ｐゴシック" charset="-128"/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E1278207-1039-D72A-6F5C-CAA0056C9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89" y="1722083"/>
            <a:ext cx="8111222" cy="414531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1835DA-C630-D243-06B2-7566C46DE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383EB-B6FB-87F7-E378-8ECE563F7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609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Narrow" charset="0"/>
              </a:rPr>
              <a:t>From the P5 Report – 2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25557"/>
            <a:ext cx="8686800" cy="117944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3600" dirty="0">
                <a:latin typeface="Arial Narrow" charset="0"/>
                <a:sym typeface="Wingdings" pitchFamily="2" charset="2"/>
              </a:rPr>
              <a:t>Search for ALP well-suited for agile portfolio</a:t>
            </a:r>
            <a:endParaRPr lang="en-US" sz="3200" dirty="0">
              <a:latin typeface="Arial Narrow" charset="0"/>
              <a:cs typeface="ＭＳ Ｐゴシック" charset="-128"/>
              <a:sym typeface="Wingdings" pitchFamily="2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3A3B0AA-1634-7E7C-957E-F45972BC5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7772400" cy="427138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38AAF-62FE-4C8E-0E34-0905DCD8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AAAE06-74E0-79EE-3973-354716B25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8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01000" cy="609600"/>
          </a:xfrm>
        </p:spPr>
        <p:txBody>
          <a:bodyPr/>
          <a:lstStyle/>
          <a:p>
            <a:pPr eaLnBrk="1" hangingPunct="1"/>
            <a:r>
              <a:rPr lang="en-US" b="1" dirty="0">
                <a:latin typeface="Arial Narrow" charset="0"/>
              </a:rPr>
              <a:t>From the P5 Report – 3 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37953"/>
            <a:ext cx="8610600" cy="195284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3600" b="1" u="sng" dirty="0">
                <a:solidFill>
                  <a:srgbClr val="FF0000"/>
                </a:solidFill>
                <a:latin typeface="Arial Narrow" charset="0"/>
                <a:sym typeface="Wingdings" pitchFamily="2" charset="2"/>
              </a:rPr>
              <a:t>ASTAE</a:t>
            </a:r>
            <a:r>
              <a:rPr lang="en-US" sz="3600" dirty="0">
                <a:latin typeface="Arial Narrow" charset="0"/>
                <a:sym typeface="Wingdings" pitchFamily="2" charset="2"/>
              </a:rPr>
              <a:t> – Advancing Science and Technology through Agile Experiments – A portfolio of small-scale DOE experiments and funding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Arial Narrow" charset="0"/>
                <a:cs typeface="ＭＳ Ｐゴシック" charset="-128"/>
                <a:sym typeface="Wingdings" pitchFamily="2" charset="2"/>
              </a:rPr>
              <a:t>Definition of Agile: timeline of 5 years and cost $5M – $25M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F19F0E4-416F-CD58-D4B0-FCFF12C17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89028"/>
            <a:ext cx="7772400" cy="3306776"/>
          </a:xfrm>
          <a:prstGeom prst="rect">
            <a:avLst/>
          </a:prstGeom>
        </p:spPr>
      </p:pic>
      <p:pic>
        <p:nvPicPr>
          <p:cNvPr id="9" name="Picture 8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890E81C4-8804-DAEC-0039-71F142C8A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062905"/>
            <a:ext cx="7772400" cy="118549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FEFF08-7E18-1CE3-0548-1F57D61363C5}"/>
              </a:ext>
            </a:extLst>
          </p:cNvPr>
          <p:cNvCxnSpPr>
            <a:cxnSpLocks/>
          </p:cNvCxnSpPr>
          <p:nvPr/>
        </p:nvCxnSpPr>
        <p:spPr bwMode="auto">
          <a:xfrm>
            <a:off x="914400" y="5638800"/>
            <a:ext cx="53340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C568A2-354B-EDB4-ED0B-844F05841115}"/>
              </a:ext>
            </a:extLst>
          </p:cNvPr>
          <p:cNvCxnSpPr>
            <a:cxnSpLocks/>
          </p:cNvCxnSpPr>
          <p:nvPr/>
        </p:nvCxnSpPr>
        <p:spPr bwMode="auto">
          <a:xfrm>
            <a:off x="4876800" y="5867400"/>
            <a:ext cx="35814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29BA27B-4D6C-DBC9-AB44-329ED1ECCF8C}"/>
              </a:ext>
            </a:extLst>
          </p:cNvPr>
          <p:cNvCxnSpPr>
            <a:cxnSpLocks/>
          </p:cNvCxnSpPr>
          <p:nvPr/>
        </p:nvCxnSpPr>
        <p:spPr bwMode="auto">
          <a:xfrm>
            <a:off x="914400" y="6096000"/>
            <a:ext cx="60198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1D14A30-CCEF-9EE8-924F-4645CEA3A3E9}"/>
              </a:ext>
            </a:extLst>
          </p:cNvPr>
          <p:cNvCxnSpPr>
            <a:cxnSpLocks/>
          </p:cNvCxnSpPr>
          <p:nvPr/>
        </p:nvCxnSpPr>
        <p:spPr bwMode="auto">
          <a:xfrm>
            <a:off x="6705600" y="5410200"/>
            <a:ext cx="16764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66F708-BCFC-9A8E-6FC4-1CBD274AC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5A3F-F8D2-FDB2-6F89-68F4B1A8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43799" y="5486400"/>
            <a:ext cx="457200" cy="457200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26165" y="0"/>
            <a:ext cx="8229600" cy="609600"/>
          </a:xfrm>
        </p:spPr>
        <p:txBody>
          <a:bodyPr/>
          <a:lstStyle/>
          <a:p>
            <a:pPr lvl="0" latinLnBrk="1"/>
            <a:r>
              <a:rPr lang="en-US" b="1" dirty="0"/>
              <a:t>Physics Motivation For DSP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460" y="576470"/>
            <a:ext cx="8713305" cy="207935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Direct searches have challenges in kinematic reach, leaving low mass range un-explored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3282C28-5B27-B646-9A2D-FD5F6597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4" y="1588406"/>
            <a:ext cx="3746996" cy="420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Strategy: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Search for dark sector particles in unexplored kinematic regime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Make and discover DSPs in an accelerator</a:t>
            </a:r>
          </a:p>
          <a:p>
            <a:pPr lvl="1">
              <a:lnSpc>
                <a:spcPct val="90000"/>
              </a:lnSpc>
            </a:pPr>
            <a:r>
              <a:rPr lang="en-US" kern="0" dirty="0">
                <a:latin typeface="Arial Narrow" charset="0"/>
                <a:ea typeface="ＭＳ Ｐゴシック" charset="0"/>
              </a:rPr>
              <a:t>Establish human infra on DM production &amp; US leadership</a:t>
            </a:r>
          </a:p>
        </p:txBody>
      </p:sp>
      <p:pic>
        <p:nvPicPr>
          <p:cNvPr id="4" name="Picture 3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F4E6E0A-EAD7-4F05-3292-5B46826BE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21536"/>
            <a:ext cx="5210944" cy="4474464"/>
          </a:xfrm>
          <a:prstGeom prst="rect">
            <a:avLst/>
          </a:prstGeom>
        </p:spPr>
      </p:pic>
      <p:sp>
        <p:nvSpPr>
          <p:cNvPr id="5" name="Right Arrow 4">
            <a:extLst>
              <a:ext uri="{FF2B5EF4-FFF2-40B4-BE49-F238E27FC236}">
                <a16:creationId xmlns:a16="http://schemas.microsoft.com/office/drawing/2014/main" id="{8BA68565-45FB-1F48-A213-FCBB15148B8C}"/>
              </a:ext>
            </a:extLst>
          </p:cNvPr>
          <p:cNvSpPr/>
          <p:nvPr/>
        </p:nvSpPr>
        <p:spPr bwMode="auto">
          <a:xfrm flipH="1">
            <a:off x="4346713" y="2362200"/>
            <a:ext cx="1063488" cy="2934653"/>
          </a:xfrm>
          <a:prstGeom prst="rightArrow">
            <a:avLst/>
          </a:prstGeom>
          <a:solidFill>
            <a:srgbClr val="92D050">
              <a:alpha val="35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Focus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b="1" dirty="0">
              <a:solidFill>
                <a:srgbClr val="FF0000"/>
              </a:solidFill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</a:rPr>
              <a:t> here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2F4372-3DFF-C0C6-15BE-6F241437A54B}"/>
              </a:ext>
            </a:extLst>
          </p:cNvPr>
          <p:cNvSpPr/>
          <p:nvPr/>
        </p:nvSpPr>
        <p:spPr>
          <a:xfrm>
            <a:off x="5548700" y="3377724"/>
            <a:ext cx="2285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"/>
              </a:rPr>
              <a:t>Future: </a:t>
            </a:r>
            <a:r>
              <a:rPr lang="en-US" sz="1800" dirty="0" err="1">
                <a:solidFill>
                  <a:schemeClr val="bg1"/>
                </a:solidFill>
                <a:latin typeface="Open Sans"/>
              </a:rPr>
              <a:t>SuperCDMS</a:t>
            </a:r>
            <a:r>
              <a:rPr lang="en-US" sz="1800" dirty="0">
                <a:solidFill>
                  <a:schemeClr val="bg1"/>
                </a:solidFill>
                <a:latin typeface="Open Sans"/>
              </a:rPr>
              <a:t> SNOLAB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25FB87-9669-5ED5-FC62-8BECB25AF86E}"/>
              </a:ext>
            </a:extLst>
          </p:cNvPr>
          <p:cNvSpPr/>
          <p:nvPr/>
        </p:nvSpPr>
        <p:spPr>
          <a:xfrm>
            <a:off x="4520881" y="5181600"/>
            <a:ext cx="3099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Open Sans"/>
              </a:rPr>
              <a:t>Solar Neutrino Background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Notched Right Arrow 10">
            <a:extLst>
              <a:ext uri="{FF2B5EF4-FFF2-40B4-BE49-F238E27FC236}">
                <a16:creationId xmlns:a16="http://schemas.microsoft.com/office/drawing/2014/main" id="{CD7C9E02-8061-A740-9B72-8D2035CA55C4}"/>
              </a:ext>
            </a:extLst>
          </p:cNvPr>
          <p:cNvSpPr/>
          <p:nvPr/>
        </p:nvSpPr>
        <p:spPr bwMode="auto">
          <a:xfrm rot="18808504">
            <a:off x="6787442" y="2067059"/>
            <a:ext cx="1519467" cy="917079"/>
          </a:xfrm>
          <a:prstGeom prst="notchedRightArrow">
            <a:avLst/>
          </a:prstGeom>
          <a:solidFill>
            <a:schemeClr val="accent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No DM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03F7FE-8A49-30AC-F060-ACA2A85A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6223AE-D5E0-4CE3-0C3D-D3FDAA41B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6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5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FD81E10-8DE7-7185-E516-ADE68CCD46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59228"/>
            <a:ext cx="9045325" cy="6824272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3EBBC-A189-988E-48C1-1F6984A21ABC}"/>
              </a:ext>
            </a:extLst>
          </p:cNvPr>
          <p:cNvSpPr txBox="1"/>
          <p:nvPr/>
        </p:nvSpPr>
        <p:spPr>
          <a:xfrm>
            <a:off x="6781800" y="0"/>
            <a:ext cx="2204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K. </a:t>
            </a:r>
            <a:r>
              <a:rPr lang="en-US" sz="2000" dirty="0" err="1">
                <a:latin typeface="+mn-lt"/>
              </a:rPr>
              <a:t>Buckett</a:t>
            </a:r>
            <a:r>
              <a:rPr lang="en-US" sz="2000" dirty="0">
                <a:latin typeface="+mn-lt"/>
              </a:rPr>
              <a:t>, PPD head</a:t>
            </a:r>
          </a:p>
          <a:p>
            <a:r>
              <a:rPr lang="en-US" sz="2000" dirty="0">
                <a:latin typeface="+mn-lt"/>
              </a:rPr>
              <a:t>Fermilab PAC, 1/9/24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7B28AA-6BBB-08CA-6207-8FD3FFB616B9}"/>
              </a:ext>
            </a:extLst>
          </p:cNvPr>
          <p:cNvCxnSpPr/>
          <p:nvPr/>
        </p:nvCxnSpPr>
        <p:spPr bwMode="auto">
          <a:xfrm>
            <a:off x="-685800" y="3657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5A5F8E-AFD6-88B0-75F4-4C26C5105EBB}"/>
              </a:ext>
            </a:extLst>
          </p:cNvPr>
          <p:cNvCxnSpPr>
            <a:cxnSpLocks/>
          </p:cNvCxnSpPr>
          <p:nvPr/>
        </p:nvCxnSpPr>
        <p:spPr bwMode="auto">
          <a:xfrm>
            <a:off x="304800" y="6477000"/>
            <a:ext cx="7467600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34EA72-15E1-35D4-6204-31A9B734ED53}"/>
              </a:ext>
            </a:extLst>
          </p:cNvPr>
          <p:cNvSpPr/>
          <p:nvPr/>
        </p:nvSpPr>
        <p:spPr bwMode="auto">
          <a:xfrm>
            <a:off x="228600" y="4191000"/>
            <a:ext cx="5334000" cy="381000"/>
          </a:xfrm>
          <a:prstGeom prst="rect">
            <a:avLst/>
          </a:prstGeom>
          <a:solidFill>
            <a:srgbClr val="EFFFAE">
              <a:alpha val="2600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ue text on a white background&#10;&#10;Description automatically generated">
            <a:extLst>
              <a:ext uri="{FF2B5EF4-FFF2-40B4-BE49-F238E27FC236}">
                <a16:creationId xmlns:a16="http://schemas.microsoft.com/office/drawing/2014/main" id="{BCA2F912-D579-7778-8750-D57AF705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33" y="228600"/>
            <a:ext cx="9132711" cy="6629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D3EBBC-A189-988E-48C1-1F6984A21ABC}"/>
              </a:ext>
            </a:extLst>
          </p:cNvPr>
          <p:cNvSpPr txBox="1"/>
          <p:nvPr/>
        </p:nvSpPr>
        <p:spPr>
          <a:xfrm>
            <a:off x="5334000" y="570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Fleming, CRO Fermilab ASC, 3/1/24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37B28AA-6BBB-08CA-6207-8FD3FFB616B9}"/>
              </a:ext>
            </a:extLst>
          </p:cNvPr>
          <p:cNvCxnSpPr/>
          <p:nvPr/>
        </p:nvCxnSpPr>
        <p:spPr bwMode="auto">
          <a:xfrm>
            <a:off x="-685800" y="3657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834EA72-15E1-35D4-6204-31A9B734ED53}"/>
              </a:ext>
            </a:extLst>
          </p:cNvPr>
          <p:cNvSpPr/>
          <p:nvPr/>
        </p:nvSpPr>
        <p:spPr bwMode="auto">
          <a:xfrm>
            <a:off x="7543800" y="2362200"/>
            <a:ext cx="685800" cy="381000"/>
          </a:xfrm>
          <a:prstGeom prst="rect">
            <a:avLst/>
          </a:prstGeom>
          <a:solidFill>
            <a:srgbClr val="EFFFAE">
              <a:alpha val="2600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3A390A-90B6-AA90-2FF3-64F869AD5706}"/>
              </a:ext>
            </a:extLst>
          </p:cNvPr>
          <p:cNvSpPr/>
          <p:nvPr/>
        </p:nvSpPr>
        <p:spPr bwMode="auto">
          <a:xfrm>
            <a:off x="457200" y="4381500"/>
            <a:ext cx="1828800" cy="381000"/>
          </a:xfrm>
          <a:prstGeom prst="rect">
            <a:avLst/>
          </a:prstGeom>
          <a:solidFill>
            <a:srgbClr val="EFFFAE">
              <a:alpha val="2600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8BF15A-ECDC-6F85-CAE3-764FA2D288EF}"/>
              </a:ext>
            </a:extLst>
          </p:cNvPr>
          <p:cNvSpPr txBox="1"/>
          <p:nvPr/>
        </p:nvSpPr>
        <p:spPr>
          <a:xfrm>
            <a:off x="2438400" y="4371945"/>
            <a:ext cx="5719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erformance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valuation and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anagement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</a:p>
        </p:txBody>
      </p:sp>
    </p:spTree>
    <p:extLst>
      <p:ext uri="{BB962C8B-B14F-4D97-AF65-F5344CB8AC3E}">
        <p14:creationId xmlns:p14="http://schemas.microsoft.com/office/powerpoint/2010/main" val="423344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32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" y="0"/>
            <a:ext cx="8991601" cy="609600"/>
          </a:xfrm>
        </p:spPr>
        <p:txBody>
          <a:bodyPr/>
          <a:lstStyle/>
          <a:p>
            <a:pPr lvl="0" latinLnBrk="1"/>
            <a:r>
              <a:rPr lang="en-US" sz="4800" b="1" dirty="0"/>
              <a:t>Conclusions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97" y="609600"/>
            <a:ext cx="8915399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DAMSA is a DSP search and </a:t>
            </a:r>
            <a:r>
              <a:rPr lang="en-US" sz="3000" b="1" u="sng" dirty="0">
                <a:solidFill>
                  <a:srgbClr val="FF40FF"/>
                </a:solidFill>
                <a:sym typeface="Wingdings" pitchFamily="2" charset="2"/>
              </a:rPr>
              <a:t>discovery</a:t>
            </a:r>
            <a:r>
              <a:rPr lang="en-US" sz="3000" dirty="0">
                <a:sym typeface="Wingdings" pitchFamily="2" charset="2"/>
              </a:rPr>
              <a:t> experiment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DAMSA has been making serious and steady progress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Aim to be ready even for PIP-II LINAC beam in 2029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Perfect fit to </a:t>
            </a:r>
            <a:r>
              <a:rPr lang="en-US" sz="2600" b="1" u="sng" dirty="0">
                <a:solidFill>
                  <a:srgbClr val="FF0000"/>
                </a:solidFill>
                <a:sym typeface="Wingdings" pitchFamily="2" charset="2"/>
              </a:rPr>
              <a:t>ASTAE </a:t>
            </a:r>
            <a:r>
              <a:rPr lang="en-US" sz="2600" dirty="0">
                <a:sym typeface="Wingdings" pitchFamily="2" charset="2"/>
              </a:rPr>
              <a:t>program in the recently released </a:t>
            </a:r>
            <a:r>
              <a:rPr lang="en-US" sz="2600" b="1" u="sng" dirty="0">
                <a:solidFill>
                  <a:srgbClr val="FF0000"/>
                </a:solidFill>
                <a:sym typeface="Wingdings" pitchFamily="2" charset="2"/>
              </a:rPr>
              <a:t>P5 report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Planning on a series of demonstrators at a low E e-beam</a:t>
            </a:r>
            <a:endParaRPr lang="en-US" sz="2600" b="1" u="sng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Collaboration building ongoing but still has room!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Fermilab forming a TF to define the facility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ym typeface="Wingdings" pitchFamily="2" charset="2"/>
              </a:rPr>
              <a:t>Whitepaper released to the archive on PIP-II Beam Dump physics opportunities </a:t>
            </a:r>
            <a:r>
              <a:rPr lang="en-US" sz="2600" dirty="0">
                <a:solidFill>
                  <a:srgbClr val="7030A0"/>
                </a:solidFill>
                <a:sym typeface="Wingdings" pitchFamily="2" charset="2"/>
              </a:rPr>
              <a:t> (</a:t>
            </a:r>
            <a:r>
              <a:rPr lang="en-US" sz="2600" dirty="0">
                <a:solidFill>
                  <a:srgbClr val="7030A0"/>
                </a:solidFill>
                <a:sym typeface="Wingdings" pitchFamily="2" charset="2"/>
                <a:hlinkClick r:id="rId2"/>
              </a:rPr>
              <a:t>2311.09915</a:t>
            </a:r>
            <a:r>
              <a:rPr lang="en-US" sz="2600" dirty="0">
                <a:solidFill>
                  <a:srgbClr val="7030A0"/>
                </a:solidFill>
                <a:sym typeface="Wingdings" pitchFamily="2" charset="2"/>
              </a:rPr>
              <a:t>) 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Demonstrator experiment is being developed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sym typeface="Wingdings" pitchFamily="2" charset="2"/>
              </a:rPr>
              <a:t>DAMSA presents an excellent opportunity for U.S. to take the leadership in DSP production and discovery at beams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57C904F-9640-0114-8FAA-FCD909871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DE295-64BC-2204-C80E-10CD19C3B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04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8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52400"/>
            <a:ext cx="8763000" cy="609600"/>
          </a:xfrm>
        </p:spPr>
        <p:txBody>
          <a:bodyPr/>
          <a:lstStyle/>
          <a:p>
            <a:pPr lvl="0" latinLnBrk="1"/>
            <a:r>
              <a:rPr lang="en-US" b="1" dirty="0"/>
              <a:t> Unique Opportunity on Dark Sector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839" y="762000"/>
            <a:ext cx="8746761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Many DM search experiments in beams BUT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None of them at a super-short baseline (~1m)!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Yes, it presents a huge challenge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This makes DAMSA unique!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Beam dump facility should be designed to take advantage of this uniqueness.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It is a small-size experiment with good physics case, an excellent opportunity to enhance the international collaborative research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921769-E680-E449-9B28-3A8E1D122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313EC7-AB78-C949-A0FA-25574267B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CEDAC7-5A3D-7403-CE65-86420008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5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A741864-6889-226F-9A34-1785C6C54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14" y="2286000"/>
            <a:ext cx="5134186" cy="3962400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09600"/>
            <a:ext cx="4114800" cy="15183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5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Physics Strategy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2FCF0-A0DF-F57B-1115-129287B9A594}"/>
              </a:ext>
            </a:extLst>
          </p:cNvPr>
          <p:cNvSpPr txBox="1"/>
          <p:nvPr/>
        </p:nvSpPr>
        <p:spPr>
          <a:xfrm rot="3356928">
            <a:off x="7009623" y="3150479"/>
            <a:ext cx="2531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432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This edge limited (ceiling) by the distance from the source to the detector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AED16-CB89-E5C2-CD98-B7B1098F212D}"/>
              </a:ext>
            </a:extLst>
          </p:cNvPr>
          <p:cNvSpPr txBox="1"/>
          <p:nvPr/>
        </p:nvSpPr>
        <p:spPr>
          <a:xfrm>
            <a:off x="5791578" y="5413371"/>
            <a:ext cx="3200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kern="0" dirty="0" err="1">
                <a:sym typeface="Wingdings" pitchFamily="2" charset="2"/>
              </a:rPr>
              <a:t>Brdar</a:t>
            </a:r>
            <a:r>
              <a:rPr lang="en-US" sz="1200" kern="0" dirty="0">
                <a:sym typeface="Wingdings" pitchFamily="2" charset="2"/>
              </a:rPr>
              <a:t>, Yu </a:t>
            </a:r>
            <a:r>
              <a:rPr lang="en-US" sz="1200" i="1" kern="0" dirty="0">
                <a:sym typeface="Wingdings" pitchFamily="2" charset="2"/>
              </a:rPr>
              <a:t>et al</a:t>
            </a:r>
            <a:r>
              <a:rPr lang="en-US" sz="1200" kern="0" dirty="0">
                <a:sym typeface="Wingdings" pitchFamily="2" charset="2"/>
              </a:rPr>
              <a:t>., </a:t>
            </a:r>
            <a:r>
              <a:rPr lang="en-US" sz="1200" kern="0" dirty="0">
                <a:sym typeface="Wingdings" pitchFamily="2" charset="2"/>
                <a:hlinkClick r:id="rId5"/>
              </a:rPr>
              <a:t>PRL126, 201801</a:t>
            </a:r>
            <a:r>
              <a:rPr lang="en-US" sz="1200" kern="0" dirty="0">
                <a:sym typeface="Wingdings" pitchFamily="2" charset="2"/>
              </a:rPr>
              <a:t> (2021)</a:t>
            </a:r>
            <a:endParaRPr lang="en-US" sz="1050" kern="0" dirty="0">
              <a:sym typeface="Wingdings" pitchFamily="2" charset="2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A64E07-3F32-1B15-88AF-CE3330064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/>
              <a:t>Photons are the sources for dark sector particle production</a:t>
            </a:r>
          </a:p>
          <a:p>
            <a:pPr lvl="1">
              <a:lnSpc>
                <a:spcPct val="90000"/>
              </a:lnSpc>
            </a:pPr>
            <a:r>
              <a:rPr lang="en-US" sz="2000" kern="0" dirty="0"/>
              <a:t>Use case: Search for Axion-like particles (ALP) in </a:t>
            </a:r>
            <a:r>
              <a:rPr lang="en-US" sz="2000" b="1" u="sng" kern="0" dirty="0">
                <a:solidFill>
                  <a:srgbClr val="FF0000"/>
                </a:solidFill>
              </a:rPr>
              <a:t>two-photon</a:t>
            </a:r>
            <a:r>
              <a:rPr lang="en-US" sz="2000" kern="0" dirty="0"/>
              <a:t> final state via the </a:t>
            </a:r>
            <a:r>
              <a:rPr lang="en-US" sz="2000" kern="0" dirty="0" err="1"/>
              <a:t>Primakoff</a:t>
            </a:r>
            <a:r>
              <a:rPr lang="en-US" sz="2000" kern="0" dirty="0"/>
              <a:t> process</a:t>
            </a:r>
            <a:endParaRPr lang="en-US" sz="2400" b="1" u="sng" kern="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AE6DAA-6F4E-1398-92AE-A88B5ABCA28B}"/>
              </a:ext>
            </a:extLst>
          </p:cNvPr>
          <p:cNvSpPr txBox="1"/>
          <p:nvPr/>
        </p:nvSpPr>
        <p:spPr>
          <a:xfrm>
            <a:off x="4724400" y="2362200"/>
            <a:ext cx="26673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What is the most peculiar feature of the DUNE sensitivity reach?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739E7-ECB9-A04F-9255-C76500C7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D17A1-93C5-2F27-2BC4-2BB6B018D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3F151C-620A-CC0F-5BC9-E0A17FC33126}"/>
              </a:ext>
            </a:extLst>
          </p:cNvPr>
          <p:cNvSpPr txBox="1"/>
          <p:nvPr/>
        </p:nvSpPr>
        <p:spPr>
          <a:xfrm rot="3433804">
            <a:off x="8124409" y="4633700"/>
            <a:ext cx="130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6"/>
              </a:rPr>
              <a:t>D.Kim, Yu, et. al, </a:t>
            </a:r>
          </a:p>
          <a:p>
            <a:r>
              <a:rPr lang="en-US" sz="1200" dirty="0">
                <a:hlinkClick r:id="rId6"/>
              </a:rPr>
              <a:t>arxiv:2401.09529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381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6A741864-6889-226F-9A34-1785C6C5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014" y="2286000"/>
            <a:ext cx="5134186" cy="3962400"/>
          </a:xfrm>
          <a:prstGeom prst="rect">
            <a:avLst/>
          </a:prstGeom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2EF81B-C2D2-F049-A062-37871DEBE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609600"/>
            <a:ext cx="4114800" cy="1518356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9387-AE02-FF40-8DC3-FBC6431E85BA}" type="slidenum">
              <a:rPr lang="en-US"/>
              <a:pPr/>
              <a:t>6</a:t>
            </a:fld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Physics Strategy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4648200" cy="129225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Photons are sources for dark sector particle production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Use case: Search for Axion-like particles (ALP) in </a:t>
            </a:r>
            <a:r>
              <a:rPr lang="en-US" sz="2000" b="1" u="sng" dirty="0">
                <a:solidFill>
                  <a:srgbClr val="FF0000"/>
                </a:solidFill>
              </a:rPr>
              <a:t>two-photon</a:t>
            </a:r>
            <a:r>
              <a:rPr lang="en-US" sz="2000" dirty="0"/>
              <a:t> final state via the </a:t>
            </a:r>
            <a:r>
              <a:rPr lang="en-US" sz="2000" dirty="0" err="1"/>
              <a:t>Primakoff</a:t>
            </a:r>
            <a:r>
              <a:rPr lang="en-US" sz="2000" dirty="0"/>
              <a:t> process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61436F3-FD4B-9F4F-9D1E-1188A2B95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610" y="2286000"/>
            <a:ext cx="403860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>
                <a:solidFill>
                  <a:srgbClr val="FF40FF"/>
                </a:solidFill>
              </a:rPr>
              <a:t>Produce as many photons as possible in the dump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solidFill>
                  <a:srgbClr val="FF40FF"/>
                </a:solidFill>
              </a:rPr>
              <a:t>Capture as many ALPs as possible in as wide a mass range as possible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solidFill>
                  <a:srgbClr val="FF40FF"/>
                </a:solidFill>
              </a:rPr>
              <a:t>Mitigate the backgrounds from neutral particles, leveraging two EM particle final states</a:t>
            </a:r>
          </a:p>
          <a:p>
            <a:pPr>
              <a:lnSpc>
                <a:spcPct val="90000"/>
              </a:lnSpc>
            </a:pPr>
            <a:r>
              <a:rPr lang="en-US" sz="2400" kern="0" dirty="0">
                <a:solidFill>
                  <a:srgbClr val="FF40FF"/>
                </a:solidFill>
              </a:rPr>
              <a:t>Place the detector very close to the beam</a:t>
            </a:r>
          </a:p>
        </p:txBody>
      </p:sp>
      <p:sp>
        <p:nvSpPr>
          <p:cNvPr id="4" name="Notched Right Arrow 3">
            <a:extLst>
              <a:ext uri="{FF2B5EF4-FFF2-40B4-BE49-F238E27FC236}">
                <a16:creationId xmlns:a16="http://schemas.microsoft.com/office/drawing/2014/main" id="{E7CD3227-A417-CC27-4952-4E47D45DA0B7}"/>
              </a:ext>
            </a:extLst>
          </p:cNvPr>
          <p:cNvSpPr/>
          <p:nvPr/>
        </p:nvSpPr>
        <p:spPr bwMode="auto">
          <a:xfrm rot="18808504">
            <a:off x="7500219" y="3229088"/>
            <a:ext cx="1523619" cy="1406188"/>
          </a:xfrm>
          <a:prstGeom prst="notchedRightArrow">
            <a:avLst/>
          </a:prstGeom>
          <a:solidFill>
            <a:schemeClr val="accent2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Focus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 here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DAED16-CB89-E5C2-CD98-B7B1098F212D}"/>
              </a:ext>
            </a:extLst>
          </p:cNvPr>
          <p:cNvSpPr txBox="1"/>
          <p:nvPr/>
        </p:nvSpPr>
        <p:spPr>
          <a:xfrm>
            <a:off x="5809446" y="5410200"/>
            <a:ext cx="31821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200" kern="0" dirty="0" err="1">
                <a:sym typeface="Wingdings" pitchFamily="2" charset="2"/>
              </a:rPr>
              <a:t>Brdar</a:t>
            </a:r>
            <a:r>
              <a:rPr lang="en-US" sz="1200" kern="0" dirty="0">
                <a:sym typeface="Wingdings" pitchFamily="2" charset="2"/>
              </a:rPr>
              <a:t>, Yu </a:t>
            </a:r>
            <a:r>
              <a:rPr lang="en-US" sz="1200" i="1" kern="0" dirty="0">
                <a:sym typeface="Wingdings" pitchFamily="2" charset="2"/>
              </a:rPr>
              <a:t>et al</a:t>
            </a:r>
            <a:r>
              <a:rPr lang="en-US" sz="1200" kern="0" dirty="0">
                <a:sym typeface="Wingdings" pitchFamily="2" charset="2"/>
              </a:rPr>
              <a:t>., </a:t>
            </a:r>
            <a:r>
              <a:rPr lang="en-US" sz="1200" kern="0" dirty="0">
                <a:sym typeface="Wingdings" pitchFamily="2" charset="2"/>
                <a:hlinkClick r:id="rId4"/>
              </a:rPr>
              <a:t>PRL126, 201801</a:t>
            </a:r>
            <a:r>
              <a:rPr lang="en-US" sz="1200" kern="0" dirty="0">
                <a:sym typeface="Wingdings" pitchFamily="2" charset="2"/>
              </a:rPr>
              <a:t> (2021)</a:t>
            </a:r>
            <a:endParaRPr lang="en-US" sz="1050" kern="0" dirty="0">
              <a:sym typeface="Wingdings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49623-3425-8317-A0F9-5F43479ECC82}"/>
              </a:ext>
            </a:extLst>
          </p:cNvPr>
          <p:cNvSpPr/>
          <p:nvPr/>
        </p:nvSpPr>
        <p:spPr bwMode="auto">
          <a:xfrm>
            <a:off x="4724400" y="5235643"/>
            <a:ext cx="1524000" cy="403157"/>
          </a:xfrm>
          <a:prstGeom prst="rect">
            <a:avLst/>
          </a:prstGeom>
          <a:solidFill>
            <a:srgbClr val="EFFFAE">
              <a:alpha val="26000"/>
            </a:srgbClr>
          </a:solidFill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A07F3-D79B-0B5F-796B-EA100F14FC68}"/>
              </a:ext>
            </a:extLst>
          </p:cNvPr>
          <p:cNvSpPr txBox="1"/>
          <p:nvPr/>
        </p:nvSpPr>
        <p:spPr>
          <a:xfrm>
            <a:off x="4724400" y="2529810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highlight>
                  <a:srgbClr val="FFFF99"/>
                </a:highlight>
                <a:latin typeface="+mj-lt"/>
              </a:rPr>
              <a:t>Note : ND-</a:t>
            </a:r>
            <a:r>
              <a:rPr lang="en-US" sz="1800" b="1" dirty="0" err="1">
                <a:solidFill>
                  <a:srgbClr val="FF0000"/>
                </a:solidFill>
                <a:highlight>
                  <a:srgbClr val="FFFF99"/>
                </a:highlight>
                <a:latin typeface="+mj-lt"/>
              </a:rPr>
              <a:t>GAr</a:t>
            </a:r>
            <a:r>
              <a:rPr lang="en-US" sz="1800" b="1" dirty="0">
                <a:solidFill>
                  <a:srgbClr val="FF0000"/>
                </a:solidFill>
                <a:highlight>
                  <a:srgbClr val="FFFF99"/>
                </a:highlight>
                <a:latin typeface="+mj-lt"/>
              </a:rPr>
              <a:t> only in DUNE Phase-II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A4B1D-E78D-8A93-8728-BEA488056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FE42E9-2C3F-F9CD-6695-50BE066FD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20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644"/>
            <a:ext cx="8077200" cy="609600"/>
          </a:xfrm>
        </p:spPr>
        <p:txBody>
          <a:bodyPr/>
          <a:lstStyle/>
          <a:p>
            <a:pPr lvl="0" latinLnBrk="1"/>
            <a:r>
              <a:rPr lang="en-US" b="1" dirty="0"/>
              <a:t>DAMSA Exp. Concept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685800"/>
            <a:ext cx="8762999" cy="55400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Inject and absorb as many protons and produce as large number of </a:t>
            </a:r>
            <a:r>
              <a:rPr lang="en-US" sz="2800" dirty="0">
                <a:latin typeface="Symbol" pitchFamily="2" charset="2"/>
              </a:rPr>
              <a:t>g </a:t>
            </a:r>
            <a:r>
              <a:rPr lang="en-US" sz="2800" dirty="0"/>
              <a:t>in the </a:t>
            </a:r>
            <a:r>
              <a:rPr lang="en-US" sz="2800" b="1" u="sng" dirty="0">
                <a:solidFill>
                  <a:srgbClr val="FF0000"/>
                </a:solidFill>
              </a:rPr>
              <a:t>dump</a:t>
            </a:r>
            <a:r>
              <a:rPr lang="en-US" sz="2800" dirty="0"/>
              <a:t>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Allow higher coupling ALP’s to </a:t>
            </a:r>
            <a:r>
              <a:rPr lang="en-US" sz="2800" b="1" u="sng" dirty="0">
                <a:solidFill>
                  <a:srgbClr val="FF0000"/>
                </a:solidFill>
              </a:rPr>
              <a:t>decay in the vacuum </a:t>
            </a:r>
            <a:r>
              <a:rPr lang="en-US" sz="2800" dirty="0"/>
              <a:t>w/ as small number of neutrons escaping the dump as possible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Place the </a:t>
            </a:r>
            <a:r>
              <a:rPr lang="en-US" sz="2800" b="1" u="sng" dirty="0">
                <a:solidFill>
                  <a:srgbClr val="FF0000"/>
                </a:solidFill>
              </a:rPr>
              <a:t>detector as close to the dump as possible</a:t>
            </a:r>
            <a:r>
              <a:rPr lang="en-US" sz="2800" b="1" u="sng" dirty="0"/>
              <a:t> </a:t>
            </a:r>
            <a:r>
              <a:rPr lang="en-US" sz="2800" dirty="0"/>
              <a:t>on axis to expand the mass reach to higher mass region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6282D76-FB67-2247-BF43-976CB87899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10196"/>
            <a:ext cx="7772400" cy="28620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035E37-E4B0-BED9-B0BD-71B8E4AAF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47F936-50BB-1D1B-1C10-BAC6C6FA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812B0-57E8-A379-F43C-A284914E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0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3/21/24</a:t>
            </a: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59" y="152400"/>
            <a:ext cx="8534400" cy="609600"/>
          </a:xfrm>
        </p:spPr>
        <p:txBody>
          <a:bodyPr/>
          <a:lstStyle/>
          <a:p>
            <a:pPr lvl="0" latinLnBrk="1"/>
            <a:r>
              <a:rPr lang="en-US" sz="6600" b="1" dirty="0"/>
              <a:t>The three key elements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534" y="1219200"/>
            <a:ext cx="8705850" cy="5029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4800" dirty="0"/>
              <a:t>The beam</a:t>
            </a:r>
          </a:p>
          <a:p>
            <a:pPr algn="ctr">
              <a:lnSpc>
                <a:spcPct val="90000"/>
              </a:lnSpc>
            </a:pPr>
            <a:endParaRPr lang="en-US" sz="4800" dirty="0"/>
          </a:p>
          <a:p>
            <a:pPr algn="ctr">
              <a:lnSpc>
                <a:spcPct val="90000"/>
              </a:lnSpc>
            </a:pPr>
            <a:r>
              <a:rPr lang="en-US" sz="4800" dirty="0"/>
              <a:t>The dump</a:t>
            </a:r>
          </a:p>
          <a:p>
            <a:pPr algn="ctr">
              <a:lnSpc>
                <a:spcPct val="90000"/>
              </a:lnSpc>
            </a:pPr>
            <a:endParaRPr lang="en-US" sz="4800" dirty="0"/>
          </a:p>
          <a:p>
            <a:pPr algn="ctr">
              <a:lnSpc>
                <a:spcPct val="90000"/>
              </a:lnSpc>
            </a:pPr>
            <a:r>
              <a:rPr lang="en-US" sz="4800" dirty="0"/>
              <a:t>The detector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1250CC-D6C9-C52F-4B53-9E9A325C5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8B4B2E-00C9-EB3F-69F5-4D7F1696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EAA23-4DFF-B583-F8AF-0D503C41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021" y="1219200"/>
            <a:ext cx="87058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4800" kern="0" dirty="0"/>
              <a:t>The bad</a:t>
            </a:r>
          </a:p>
          <a:p>
            <a:pPr algn="ctr">
              <a:lnSpc>
                <a:spcPct val="90000"/>
              </a:lnSpc>
            </a:pPr>
            <a:endParaRPr lang="en-US" sz="4800" kern="0" dirty="0"/>
          </a:p>
          <a:p>
            <a:pPr algn="ctr">
              <a:lnSpc>
                <a:spcPct val="90000"/>
              </a:lnSpc>
            </a:pPr>
            <a:r>
              <a:rPr lang="en-US" sz="4800" kern="0" dirty="0"/>
              <a:t>The ugly</a:t>
            </a:r>
          </a:p>
          <a:p>
            <a:pPr algn="ctr">
              <a:lnSpc>
                <a:spcPct val="90000"/>
              </a:lnSpc>
            </a:pPr>
            <a:endParaRPr lang="en-US" sz="4800" kern="0" dirty="0"/>
          </a:p>
          <a:p>
            <a:pPr algn="ctr">
              <a:lnSpc>
                <a:spcPct val="90000"/>
              </a:lnSpc>
            </a:pPr>
            <a:r>
              <a:rPr lang="en-US" sz="4800" kern="0" dirty="0"/>
              <a:t>The good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06D52-9DD8-42E2-FC19-7D0437765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22" y="4511122"/>
            <a:ext cx="1679022" cy="1679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1E767-A2F6-237C-83DE-646343435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322" y="2725461"/>
            <a:ext cx="1679022" cy="1679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144967-34D9-F2F8-E5DA-F80D3A0BC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322" y="939800"/>
            <a:ext cx="1679022" cy="1679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834327-5FF7-E85E-F508-1A55DD5CA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42" y="1464433"/>
            <a:ext cx="2775857" cy="388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0F16EE-4FD9-38A5-C779-183DA5C4B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68" y="1464433"/>
            <a:ext cx="2690132" cy="38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5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4" grpId="0" uiExpand="1" build="p"/>
      <p:bldP spid="4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44"/>
            <a:ext cx="8382000" cy="609600"/>
          </a:xfrm>
        </p:spPr>
        <p:txBody>
          <a:bodyPr/>
          <a:lstStyle/>
          <a:p>
            <a:pPr lvl="0" latinLnBrk="1"/>
            <a:r>
              <a:rPr lang="en-US" b="1" dirty="0"/>
              <a:t>Accelerator Complex in the PIP-II Era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590804"/>
            <a:ext cx="8839200" cy="283819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68"/>
              </a:spcBef>
            </a:pPr>
            <a:r>
              <a:rPr lang="en-US" dirty="0"/>
              <a:t>PIP-II (Proton Improvement Plan – II) provides</a:t>
            </a:r>
          </a:p>
          <a:p>
            <a:pPr lvl="1">
              <a:lnSpc>
                <a:spcPct val="90000"/>
              </a:lnSpc>
              <a:spcBef>
                <a:spcPts val="168"/>
              </a:spcBef>
            </a:pPr>
            <a:r>
              <a:rPr lang="en-US" dirty="0"/>
              <a:t>New SRF LINAC for injection into Booster at 800MeV</a:t>
            </a:r>
          </a:p>
          <a:p>
            <a:pPr lvl="1">
              <a:lnSpc>
                <a:spcPct val="90000"/>
              </a:lnSpc>
              <a:spcBef>
                <a:spcPts val="168"/>
              </a:spcBef>
            </a:pPr>
            <a:r>
              <a:rPr lang="en-US" dirty="0"/>
              <a:t>Booster cycle rates upgrade for increased proton beam intensity at 8GeV for 1.2MW beam power from main injector</a:t>
            </a:r>
          </a:p>
          <a:p>
            <a:pPr>
              <a:lnSpc>
                <a:spcPct val="90000"/>
              </a:lnSpc>
              <a:spcBef>
                <a:spcPts val="168"/>
              </a:spcBef>
            </a:pPr>
            <a:r>
              <a:rPr lang="en-US" dirty="0"/>
              <a:t>PIP-II LINAC is the essential first element for DUNE</a:t>
            </a:r>
          </a:p>
          <a:p>
            <a:pPr lvl="1">
              <a:lnSpc>
                <a:spcPct val="90000"/>
              </a:lnSpc>
              <a:spcBef>
                <a:spcPts val="168"/>
              </a:spcBef>
            </a:pPr>
            <a:r>
              <a:rPr lang="en-US" dirty="0">
                <a:solidFill>
                  <a:srgbClr val="CC00CC"/>
                </a:solidFill>
              </a:rPr>
              <a:t>Total proton current of 2mA </a:t>
            </a:r>
            <a:r>
              <a:rPr lang="en-US" dirty="0">
                <a:solidFill>
                  <a:srgbClr val="CC00CC"/>
                </a:solidFill>
                <a:sym typeface="Wingdings" pitchFamily="2" charset="2"/>
              </a:rPr>
              <a:t></a:t>
            </a:r>
            <a:r>
              <a:rPr lang="en-US" dirty="0">
                <a:solidFill>
                  <a:srgbClr val="CC00CC"/>
                </a:solidFill>
              </a:rPr>
              <a:t>up to ~4x10</a:t>
            </a:r>
            <a:r>
              <a:rPr lang="en-US" baseline="30000" dirty="0">
                <a:solidFill>
                  <a:srgbClr val="CC00CC"/>
                </a:solidFill>
              </a:rPr>
              <a:t>23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PoT</a:t>
            </a:r>
            <a:r>
              <a:rPr lang="en-US" dirty="0">
                <a:solidFill>
                  <a:srgbClr val="CC00CC"/>
                </a:solidFill>
              </a:rPr>
              <a:t>/</a:t>
            </a:r>
            <a:r>
              <a:rPr lang="en-US" dirty="0" err="1">
                <a:solidFill>
                  <a:srgbClr val="CC00CC"/>
                </a:solidFill>
              </a:rPr>
              <a:t>yr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168"/>
              </a:spcBef>
            </a:pPr>
            <a:r>
              <a:rPr lang="en-US" dirty="0">
                <a:solidFill>
                  <a:srgbClr val="CC00CC"/>
                </a:solidFill>
              </a:rPr>
              <a:t>1 – 2% used for </a:t>
            </a:r>
            <a:r>
              <a:rPr lang="en-US" dirty="0" err="1">
                <a:solidFill>
                  <a:srgbClr val="CC00CC"/>
                </a:solidFill>
              </a:rPr>
              <a:t>dnstream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EAB97BB-883F-1B10-0DFA-2B2EBF43E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635" y="3510844"/>
            <a:ext cx="4984635" cy="258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172"/>
              </a:spcBef>
            </a:pPr>
            <a:r>
              <a:rPr lang="en-US" sz="2800" kern="0" dirty="0"/>
              <a:t>PIP-II era begins in </a:t>
            </a:r>
            <a:r>
              <a:rPr lang="en-US" sz="2800" b="1" u="sng" kern="0" dirty="0">
                <a:solidFill>
                  <a:srgbClr val="C00000"/>
                </a:solidFill>
              </a:rPr>
              <a:t>2029</a:t>
            </a:r>
            <a:r>
              <a:rPr lang="en-US" sz="2800" kern="0" dirty="0"/>
              <a:t>, DUNE 2031</a:t>
            </a:r>
          </a:p>
          <a:p>
            <a:pPr lvl="1">
              <a:lnSpc>
                <a:spcPct val="90000"/>
              </a:lnSpc>
              <a:spcBef>
                <a:spcPts val="172"/>
              </a:spcBef>
            </a:pPr>
            <a:r>
              <a:rPr lang="en-US" sz="2400" kern="0" dirty="0"/>
              <a:t>Mu2e (8GeV)</a:t>
            </a:r>
          </a:p>
          <a:p>
            <a:pPr lvl="1">
              <a:lnSpc>
                <a:spcPct val="90000"/>
              </a:lnSpc>
              <a:spcBef>
                <a:spcPts val="172"/>
              </a:spcBef>
            </a:pPr>
            <a:r>
              <a:rPr lang="en-US" sz="2400" kern="0" dirty="0"/>
              <a:t>Fixed target, test beams (120 GeV)</a:t>
            </a:r>
          </a:p>
          <a:p>
            <a:pPr lvl="1">
              <a:lnSpc>
                <a:spcPct val="90000"/>
              </a:lnSpc>
              <a:spcBef>
                <a:spcPts val="172"/>
              </a:spcBef>
            </a:pPr>
            <a:r>
              <a:rPr lang="en-US" sz="2400" kern="0" dirty="0"/>
              <a:t>0.8 GeV beam available for other exp, such as beam dump experiments like DAMSA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6A681-0373-2CB2-1E31-9002C033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24" y="3257804"/>
            <a:ext cx="4376677" cy="2838196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8648B4-281B-F20C-9C58-6963D3C375ED}"/>
              </a:ext>
            </a:extLst>
          </p:cNvPr>
          <p:cNvCxnSpPr>
            <a:cxnSpLocks/>
          </p:cNvCxnSpPr>
          <p:nvPr/>
        </p:nvCxnSpPr>
        <p:spPr>
          <a:xfrm flipV="1">
            <a:off x="3810000" y="3906551"/>
            <a:ext cx="3282176" cy="20291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842142-F4A9-3AAF-DD35-8825543C1A9A}"/>
              </a:ext>
            </a:extLst>
          </p:cNvPr>
          <p:cNvSpPr txBox="1"/>
          <p:nvPr/>
        </p:nvSpPr>
        <p:spPr>
          <a:xfrm>
            <a:off x="5811651" y="6088123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B.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Flauger</a:t>
            </a:r>
            <a:endParaRPr lang="en-US" sz="1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A60DE-1759-E849-A5CF-6A3E1BD29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BED08-F813-0890-007E-6D113A450FCA}"/>
              </a:ext>
            </a:extLst>
          </p:cNvPr>
          <p:cNvSpPr txBox="1"/>
          <p:nvPr/>
        </p:nvSpPr>
        <p:spPr>
          <a:xfrm>
            <a:off x="7219463" y="4075057"/>
            <a:ext cx="1289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FF40FF"/>
                </a:solidFill>
                <a:latin typeface="+mj-lt"/>
              </a:rPr>
              <a:t>TeV</a:t>
            </a:r>
            <a:r>
              <a:rPr lang="en-US" b="1" dirty="0">
                <a:solidFill>
                  <a:srgbClr val="FF40FF"/>
                </a:solidFill>
                <a:latin typeface="+mj-lt"/>
              </a:rPr>
              <a:t> Field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7C9B32-D51C-1F17-999A-C2DBB5E49D4A}"/>
              </a:ext>
            </a:extLst>
          </p:cNvPr>
          <p:cNvSpPr/>
          <p:nvPr/>
        </p:nvSpPr>
        <p:spPr bwMode="auto">
          <a:xfrm>
            <a:off x="6781800" y="3376582"/>
            <a:ext cx="701047" cy="783775"/>
          </a:xfrm>
          <a:prstGeom prst="ellipse">
            <a:avLst/>
          </a:prstGeom>
          <a:noFill/>
          <a:ln w="57150" cap="flat" cmpd="sng" algn="ctr">
            <a:solidFill>
              <a:srgbClr val="FF4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04C13-F080-F559-A089-D2F3F810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 to DAMSA       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C111A3-067F-33E8-1210-DF721338D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3/21/24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9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6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uiExpand="1" build="p"/>
      <p:bldP spid="2" grpId="0" uiExpand="1" build="p"/>
      <p:bldP spid="10" grpId="0"/>
      <p:bldP spid="7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109352</TotalTime>
  <Words>2223</Words>
  <Application>Microsoft Macintosh PowerPoint</Application>
  <PresentationFormat>On-screen Show (4:3)</PresentationFormat>
  <Paragraphs>362</Paragraphs>
  <Slides>32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Book Antiqua</vt:lpstr>
      <vt:lpstr>Cambria</vt:lpstr>
      <vt:lpstr>Monotype Corsiva</vt:lpstr>
      <vt:lpstr>Open Sans</vt:lpstr>
      <vt:lpstr>Symbol</vt:lpstr>
      <vt:lpstr>Times New Roman</vt:lpstr>
      <vt:lpstr>phys1443-spring02</vt:lpstr>
      <vt:lpstr>think-cell 슬라이드</vt:lpstr>
      <vt:lpstr>PowerPoint Presentation</vt:lpstr>
      <vt:lpstr>What is DAMSA?</vt:lpstr>
      <vt:lpstr>Physics Motivation For DSP</vt:lpstr>
      <vt:lpstr> Unique Opportunity on Dark Sector</vt:lpstr>
      <vt:lpstr>DAMSA Physics Strategy</vt:lpstr>
      <vt:lpstr>DAMSA Physics Strategy</vt:lpstr>
      <vt:lpstr>DAMSA Exp. Concept </vt:lpstr>
      <vt:lpstr>The three key elements</vt:lpstr>
      <vt:lpstr>Accelerator Complex in the PIP-II Era</vt:lpstr>
      <vt:lpstr>Physics Driven DAMSA Detector</vt:lpstr>
      <vt:lpstr>DAMSA Sensitivity – Running Experiments</vt:lpstr>
      <vt:lpstr>DAMSA Sensitivity – All Experiments</vt:lpstr>
      <vt:lpstr>Detector Design Concept</vt:lpstr>
      <vt:lpstr>Where is the DAMSA experiment?</vt:lpstr>
      <vt:lpstr>The Little DAMSA</vt:lpstr>
      <vt:lpstr>Small Scale DAMSA Sensitivity</vt:lpstr>
      <vt:lpstr>The Little DAMSA That Could! </vt:lpstr>
      <vt:lpstr>The Little DAMSA Sensitivity</vt:lpstr>
      <vt:lpstr>Why Pilot DAMSA?</vt:lpstr>
      <vt:lpstr>The Little DAMSA Pilot Experiment! </vt:lpstr>
      <vt:lpstr>The DAMSA Pilot – the Experiment </vt:lpstr>
      <vt:lpstr>Efforts on Little DAMSA Pilot – Experiment</vt:lpstr>
      <vt:lpstr>Little DAMSA – Proposed Plan</vt:lpstr>
      <vt:lpstr>PowerPoint Presentation</vt:lpstr>
      <vt:lpstr>Potential Fermilab Experimental Facility</vt:lpstr>
      <vt:lpstr>Conclusions</vt:lpstr>
      <vt:lpstr>From the P5 Report – 1 </vt:lpstr>
      <vt:lpstr>From the P5 Report – 2</vt:lpstr>
      <vt:lpstr>From the P5 Report – 3 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2253</cp:revision>
  <cp:lastPrinted>2023-11-30T17:50:52Z</cp:lastPrinted>
  <dcterms:created xsi:type="dcterms:W3CDTF">2012-01-19T04:21:20Z</dcterms:created>
  <dcterms:modified xsi:type="dcterms:W3CDTF">2024-03-22T00:25:45Z</dcterms:modified>
</cp:coreProperties>
</file>