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31"/>
  </p:notesMasterIdLst>
  <p:sldIdLst>
    <p:sldId id="256" r:id="rId5"/>
    <p:sldId id="2283" r:id="rId6"/>
    <p:sldId id="276" r:id="rId7"/>
    <p:sldId id="271" r:id="rId8"/>
    <p:sldId id="263" r:id="rId9"/>
    <p:sldId id="270" r:id="rId10"/>
    <p:sldId id="2289" r:id="rId11"/>
    <p:sldId id="841" r:id="rId12"/>
    <p:sldId id="2291" r:id="rId13"/>
    <p:sldId id="2299" r:id="rId14"/>
    <p:sldId id="272" r:id="rId15"/>
    <p:sldId id="259" r:id="rId16"/>
    <p:sldId id="2297" r:id="rId17"/>
    <p:sldId id="2308" r:id="rId18"/>
    <p:sldId id="2306" r:id="rId19"/>
    <p:sldId id="2307" r:id="rId20"/>
    <p:sldId id="2300" r:id="rId21"/>
    <p:sldId id="2301" r:id="rId22"/>
    <p:sldId id="2302" r:id="rId23"/>
    <p:sldId id="2305" r:id="rId24"/>
    <p:sldId id="2290" r:id="rId25"/>
    <p:sldId id="2296" r:id="rId26"/>
    <p:sldId id="2304" r:id="rId27"/>
    <p:sldId id="2285" r:id="rId28"/>
    <p:sldId id="2286" r:id="rId29"/>
    <p:sldId id="2288"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421"/>
    <p:restoredTop sz="94754"/>
  </p:normalViewPr>
  <p:slideViewPr>
    <p:cSldViewPr snapToGrid="0" snapToObjects="1">
      <p:cViewPr varScale="1">
        <p:scale>
          <a:sx n="72" d="100"/>
          <a:sy n="72" d="100"/>
        </p:scale>
        <p:origin x="200" y="6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4/28/24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1</a:t>
            </a:fld>
            <a:endParaRPr lang="en-US"/>
          </a:p>
        </p:txBody>
      </p:sp>
    </p:spTree>
    <p:extLst>
      <p:ext uri="{BB962C8B-B14F-4D97-AF65-F5344CB8AC3E}">
        <p14:creationId xmlns:p14="http://schemas.microsoft.com/office/powerpoint/2010/main" val="1033338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25</a:t>
            </a:fld>
            <a:endParaRPr lang="en-US"/>
          </a:p>
        </p:txBody>
      </p:sp>
    </p:spTree>
    <p:extLst>
      <p:ext uri="{BB962C8B-B14F-4D97-AF65-F5344CB8AC3E}">
        <p14:creationId xmlns:p14="http://schemas.microsoft.com/office/powerpoint/2010/main" val="27784677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609882" y="5773230"/>
            <a:ext cx="7750969" cy="746185"/>
          </a:xfrm>
        </p:spPr>
        <p:txBody>
          <a:bodyPr>
            <a:norm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bg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pic>
        <p:nvPicPr>
          <p:cNvPr id="7" name="Picture 6" descr="Graphical user interface&#10;&#10;Description automatically generated with medium confidence">
            <a:extLst>
              <a:ext uri="{FF2B5EF4-FFF2-40B4-BE49-F238E27FC236}">
                <a16:creationId xmlns:a16="http://schemas.microsoft.com/office/drawing/2014/main" id="{4CEC2187-E5FA-944C-A56A-E562C9C1C5D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436664" y="5761051"/>
            <a:ext cx="3238500" cy="4191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2880" userDrawn="1">
          <p15:clr>
            <a:srgbClr val="FBAE40"/>
          </p15:clr>
        </p15:guide>
        <p15:guide id="9" orient="horz" pos="3888" userDrawn="1">
          <p15:clr>
            <a:srgbClr val="FBAE40"/>
          </p15:clr>
        </p15:guide>
        <p15:guide id="10" pos="270" userDrawn="1">
          <p15:clr>
            <a:srgbClr val="FBAE40"/>
          </p15:clr>
        </p15:guide>
        <p15:guide id="11" pos="5490" userDrawn="1">
          <p15:clr>
            <a:srgbClr val="FBAE40"/>
          </p15:clr>
        </p15:guide>
        <p15:guide id="12" orient="horz" pos="39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2381660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1066097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2794568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609882" y="2541806"/>
            <a:ext cx="7750969" cy="1947460"/>
          </a:xfrm>
        </p:spPr>
        <p:txBody>
          <a:bodyPr anchor="t" anchorCtr="0">
            <a:normAutofit/>
          </a:bodyPr>
          <a:lstStyle>
            <a:lvl1pPr algn="l">
              <a:defRPr sz="4800" b="1" i="0">
                <a:solidFill>
                  <a:schemeClr val="bg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609882" y="4501445"/>
            <a:ext cx="7750969" cy="1259607"/>
          </a:xfrm>
        </p:spPr>
        <p:txBody>
          <a:bodyPr>
            <a:noAutofit/>
          </a:bodyPr>
          <a:lstStyle>
            <a:lvl1pPr marL="0" indent="0">
              <a:buFontTx/>
              <a:buNone/>
              <a:defRPr sz="2400">
                <a:solidFill>
                  <a:schemeClr val="bg1"/>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a:t>Click to edit Master text styles</a:t>
            </a:r>
          </a:p>
        </p:txBody>
      </p:sp>
    </p:spTree>
    <p:extLst>
      <p:ext uri="{BB962C8B-B14F-4D97-AF65-F5344CB8AC3E}">
        <p14:creationId xmlns:p14="http://schemas.microsoft.com/office/powerpoint/2010/main" val="4223687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428625"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457200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3630614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428625"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428626"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428626"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457200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457200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3573931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4133593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2391252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4160339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1811919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428625" y="365126"/>
            <a:ext cx="8286750" cy="1325563"/>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428625" y="1825626"/>
            <a:ext cx="8286750" cy="4207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8391010" y="6316596"/>
            <a:ext cx="324365" cy="365125"/>
          </a:xfrm>
          <a:prstGeom prst="rect">
            <a:avLst/>
          </a:prstGeom>
        </p:spPr>
        <p:txBody>
          <a:bodyPr lIns="0" tIns="0" rIns="45720" bIns="0" anchor="ctr"/>
          <a:lstStyle>
            <a:lvl1pPr algn="r">
              <a:defRPr sz="750"/>
            </a:lvl1pPr>
          </a:lstStyle>
          <a:p>
            <a:fld id="{933A556B-7C63-244D-9B7C-B0EA8042B330}" type="slidenum">
              <a:rPr lang="en-US" smtClean="0"/>
              <a:pPr/>
              <a:t>‹#›</a:t>
            </a:fld>
            <a:endParaRPr lang="en-US" sz="750" dirty="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600" b="1" kern="1200">
          <a:solidFill>
            <a:schemeClr val="tx1"/>
          </a:solidFill>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2880" userDrawn="1">
          <p15:clr>
            <a:srgbClr val="F26B43"/>
          </p15:clr>
        </p15:guide>
        <p15:guide id="9" pos="270" userDrawn="1">
          <p15:clr>
            <a:srgbClr val="F26B43"/>
          </p15:clr>
        </p15:guide>
        <p15:guide id="10" orient="horz" pos="3888" userDrawn="1">
          <p15:clr>
            <a:srgbClr val="F26B43"/>
          </p15:clr>
        </p15:guide>
        <p15:guide id="11" pos="549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a:xfrm>
            <a:off x="609882" y="2541806"/>
            <a:ext cx="8271359" cy="1746415"/>
          </a:xfrm>
        </p:spPr>
        <p:txBody>
          <a:bodyPr>
            <a:normAutofit/>
          </a:bodyPr>
          <a:lstStyle/>
          <a:p>
            <a:r>
              <a:rPr lang="en-US" dirty="0"/>
              <a:t>Extended EBIS (EEBIS) </a:t>
            </a:r>
            <a:br>
              <a:rPr lang="en-US" dirty="0"/>
            </a:br>
            <a:r>
              <a:rPr lang="en-US" dirty="0"/>
              <a:t>Commissioning &amp; Status</a:t>
            </a:r>
            <a:endParaRPr lang="en-US" baseline="30000" dirty="0"/>
          </a:p>
        </p:txBody>
      </p:sp>
      <p:sp>
        <p:nvSpPr>
          <p:cNvPr id="3" name="Subtitle 2">
            <a:extLst>
              <a:ext uri="{FF2B5EF4-FFF2-40B4-BE49-F238E27FC236}">
                <a16:creationId xmlns:a16="http://schemas.microsoft.com/office/drawing/2014/main" id="{FDB0E14B-6889-F849-8A8C-D01D7C36038D}"/>
              </a:ext>
            </a:extLst>
          </p:cNvPr>
          <p:cNvSpPr>
            <a:spLocks noGrp="1"/>
          </p:cNvSpPr>
          <p:nvPr>
            <p:ph type="subTitle" idx="1"/>
          </p:nvPr>
        </p:nvSpPr>
        <p:spPr/>
        <p:txBody>
          <a:bodyPr/>
          <a:lstStyle/>
          <a:p>
            <a:r>
              <a:rPr lang="en-US" dirty="0"/>
              <a:t>April 29-30, 2024</a:t>
            </a:r>
          </a:p>
          <a:p>
            <a:r>
              <a:rPr lang="en-US" sz="1200" dirty="0"/>
              <a:t>NACB 2024</a:t>
            </a:r>
          </a:p>
        </p:txBody>
      </p:sp>
      <p:sp>
        <p:nvSpPr>
          <p:cNvPr id="4" name="Text Placeholder 3">
            <a:extLst>
              <a:ext uri="{FF2B5EF4-FFF2-40B4-BE49-F238E27FC236}">
                <a16:creationId xmlns:a16="http://schemas.microsoft.com/office/drawing/2014/main" id="{BD0F4563-AB5E-1F4E-B28C-08AC1323034C}"/>
              </a:ext>
            </a:extLst>
          </p:cNvPr>
          <p:cNvSpPr>
            <a:spLocks noGrp="1"/>
          </p:cNvSpPr>
          <p:nvPr>
            <p:ph type="body" sz="quarter" idx="10"/>
          </p:nvPr>
        </p:nvSpPr>
        <p:spPr/>
        <p:txBody>
          <a:bodyPr/>
          <a:lstStyle/>
          <a:p>
            <a:r>
              <a:rPr lang="en-US" dirty="0"/>
              <a:t>E. Beebe</a:t>
            </a:r>
          </a:p>
        </p:txBody>
      </p:sp>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E147A3-EBAC-5C4E-8CD3-74DAF0B9A4F7}"/>
              </a:ext>
            </a:extLst>
          </p:cNvPr>
          <p:cNvSpPr>
            <a:spLocks noGrp="1"/>
          </p:cNvSpPr>
          <p:nvPr>
            <p:ph type="sldNum" sz="quarter" idx="4"/>
          </p:nvPr>
        </p:nvSpPr>
        <p:spPr/>
        <p:txBody>
          <a:bodyPr/>
          <a:lstStyle/>
          <a:p>
            <a:fld id="{933A556B-7C63-244D-9B7C-B0EA8042B330}" type="slidenum">
              <a:rPr lang="en-US" smtClean="0"/>
              <a:pPr/>
              <a:t>10</a:t>
            </a:fld>
            <a:endParaRPr lang="en-US" dirty="0">
              <a:solidFill>
                <a:schemeClr val="bg1"/>
              </a:solidFill>
            </a:endParaRPr>
          </a:p>
        </p:txBody>
      </p:sp>
      <p:sp>
        <p:nvSpPr>
          <p:cNvPr id="2" name="Title 1">
            <a:extLst>
              <a:ext uri="{FF2B5EF4-FFF2-40B4-BE49-F238E27FC236}">
                <a16:creationId xmlns:a16="http://schemas.microsoft.com/office/drawing/2014/main" id="{0BDB68A9-B5EB-314F-849D-FB440A7B37AA}"/>
              </a:ext>
            </a:extLst>
          </p:cNvPr>
          <p:cNvSpPr>
            <a:spLocks noGrp="1"/>
          </p:cNvSpPr>
          <p:nvPr>
            <p:ph type="ctrTitle"/>
          </p:nvPr>
        </p:nvSpPr>
        <p:spPr/>
        <p:txBody>
          <a:bodyPr>
            <a:normAutofit fontScale="90000"/>
          </a:bodyPr>
          <a:lstStyle/>
          <a:p>
            <a:r>
              <a:rPr lang="en-US" dirty="0"/>
              <a:t>Extended EBIS Installation at the Accelerator Location</a:t>
            </a:r>
          </a:p>
        </p:txBody>
      </p:sp>
    </p:spTree>
    <p:extLst>
      <p:ext uri="{BB962C8B-B14F-4D97-AF65-F5344CB8AC3E}">
        <p14:creationId xmlns:p14="http://schemas.microsoft.com/office/powerpoint/2010/main" val="12229893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C7D44-AB30-1348-91B6-81A4E6A65209}"/>
              </a:ext>
            </a:extLst>
          </p:cNvPr>
          <p:cNvSpPr>
            <a:spLocks noGrp="1"/>
          </p:cNvSpPr>
          <p:nvPr>
            <p:ph type="title"/>
          </p:nvPr>
        </p:nvSpPr>
        <p:spPr>
          <a:xfrm>
            <a:off x="428625" y="365127"/>
            <a:ext cx="8286750" cy="948844"/>
          </a:xfrm>
        </p:spPr>
        <p:txBody>
          <a:bodyPr>
            <a:normAutofit/>
          </a:bodyPr>
          <a:lstStyle/>
          <a:p>
            <a:r>
              <a:rPr lang="en-US" sz="2000" dirty="0"/>
              <a:t>EEBIS – HV Cage </a:t>
            </a:r>
          </a:p>
        </p:txBody>
      </p:sp>
      <p:sp>
        <p:nvSpPr>
          <p:cNvPr id="3" name="Slide Number Placeholder 2">
            <a:extLst>
              <a:ext uri="{FF2B5EF4-FFF2-40B4-BE49-F238E27FC236}">
                <a16:creationId xmlns:a16="http://schemas.microsoft.com/office/drawing/2014/main" id="{13D17D59-0FDD-D644-96B9-C9F0AD7AB808}"/>
              </a:ext>
            </a:extLst>
          </p:cNvPr>
          <p:cNvSpPr>
            <a:spLocks noGrp="1"/>
          </p:cNvSpPr>
          <p:nvPr>
            <p:ph type="sldNum" sz="quarter" idx="4"/>
          </p:nvPr>
        </p:nvSpPr>
        <p:spPr/>
        <p:txBody>
          <a:bodyPr/>
          <a:lstStyle/>
          <a:p>
            <a:fld id="{933A556B-7C63-244D-9B7C-B0EA8042B330}" type="slidenum">
              <a:rPr lang="en-US" smtClean="0"/>
              <a:pPr/>
              <a:t>11</a:t>
            </a:fld>
            <a:endParaRPr lang="en-US" sz="750" dirty="0"/>
          </a:p>
        </p:txBody>
      </p:sp>
      <p:pic>
        <p:nvPicPr>
          <p:cNvPr id="6" name="Picture 5">
            <a:extLst>
              <a:ext uri="{FF2B5EF4-FFF2-40B4-BE49-F238E27FC236}">
                <a16:creationId xmlns:a16="http://schemas.microsoft.com/office/drawing/2014/main" id="{80FC8D80-0F65-B0D7-873F-3F92B749C4E6}"/>
              </a:ext>
            </a:extLst>
          </p:cNvPr>
          <p:cNvPicPr>
            <a:picLocks noChangeAspect="1"/>
          </p:cNvPicPr>
          <p:nvPr/>
        </p:nvPicPr>
        <p:blipFill>
          <a:blip r:embed="rId2"/>
          <a:stretch>
            <a:fillRect/>
          </a:stretch>
        </p:blipFill>
        <p:spPr>
          <a:xfrm>
            <a:off x="959826" y="1145628"/>
            <a:ext cx="7224347" cy="5418261"/>
          </a:xfrm>
          <a:prstGeom prst="rect">
            <a:avLst/>
          </a:prstGeom>
        </p:spPr>
      </p:pic>
    </p:spTree>
    <p:extLst>
      <p:ext uri="{BB962C8B-B14F-4D97-AF65-F5344CB8AC3E}">
        <p14:creationId xmlns:p14="http://schemas.microsoft.com/office/powerpoint/2010/main" val="917823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C7D44-AB30-1348-91B6-81A4E6A65209}"/>
              </a:ext>
            </a:extLst>
          </p:cNvPr>
          <p:cNvSpPr>
            <a:spLocks noGrp="1"/>
          </p:cNvSpPr>
          <p:nvPr>
            <p:ph type="title"/>
          </p:nvPr>
        </p:nvSpPr>
        <p:spPr>
          <a:xfrm>
            <a:off x="428625" y="201399"/>
            <a:ext cx="8286750" cy="988313"/>
          </a:xfrm>
        </p:spPr>
        <p:txBody>
          <a:bodyPr>
            <a:normAutofit/>
          </a:bodyPr>
          <a:lstStyle/>
          <a:p>
            <a:r>
              <a:rPr lang="en-US" sz="2800" dirty="0"/>
              <a:t>Extended EBIS Installation at Accelerator with High Voltage enclosure</a:t>
            </a:r>
          </a:p>
        </p:txBody>
      </p:sp>
      <p:sp>
        <p:nvSpPr>
          <p:cNvPr id="3" name="Slide Number Placeholder 2">
            <a:extLst>
              <a:ext uri="{FF2B5EF4-FFF2-40B4-BE49-F238E27FC236}">
                <a16:creationId xmlns:a16="http://schemas.microsoft.com/office/drawing/2014/main" id="{13D17D59-0FDD-D644-96B9-C9F0AD7AB808}"/>
              </a:ext>
            </a:extLst>
          </p:cNvPr>
          <p:cNvSpPr>
            <a:spLocks noGrp="1"/>
          </p:cNvSpPr>
          <p:nvPr>
            <p:ph type="sldNum" sz="quarter" idx="4"/>
          </p:nvPr>
        </p:nvSpPr>
        <p:spPr/>
        <p:txBody>
          <a:bodyPr/>
          <a:lstStyle/>
          <a:p>
            <a:fld id="{933A556B-7C63-244D-9B7C-B0EA8042B330}" type="slidenum">
              <a:rPr lang="en-US" smtClean="0"/>
              <a:pPr/>
              <a:t>12</a:t>
            </a:fld>
            <a:endParaRPr lang="en-US" sz="750" dirty="0"/>
          </a:p>
        </p:txBody>
      </p:sp>
      <p:sp>
        <p:nvSpPr>
          <p:cNvPr id="6" name="TextBox 5">
            <a:extLst>
              <a:ext uri="{FF2B5EF4-FFF2-40B4-BE49-F238E27FC236}">
                <a16:creationId xmlns:a16="http://schemas.microsoft.com/office/drawing/2014/main" id="{DB863B7C-B0C1-F44F-95CC-543201C83AB4}"/>
              </a:ext>
            </a:extLst>
          </p:cNvPr>
          <p:cNvSpPr txBox="1"/>
          <p:nvPr/>
        </p:nvSpPr>
        <p:spPr>
          <a:xfrm>
            <a:off x="1611970" y="4009032"/>
            <a:ext cx="4955203" cy="738664"/>
          </a:xfrm>
          <a:prstGeom prst="rect">
            <a:avLst/>
          </a:prstGeom>
          <a:noFill/>
        </p:spPr>
        <p:txBody>
          <a:bodyPr wrap="none" rtlCol="0">
            <a:spAutoFit/>
          </a:bodyPr>
          <a:lstStyle/>
          <a:p>
            <a:r>
              <a:rPr lang="en-US" sz="1400" dirty="0"/>
              <a:t>Left: Electron collector supply</a:t>
            </a:r>
          </a:p>
          <a:p>
            <a:r>
              <a:rPr lang="en-US" sz="1400" dirty="0"/>
              <a:t>Middle: Extended EBIS with two Superconducting Solenoids</a:t>
            </a:r>
          </a:p>
          <a:p>
            <a:r>
              <a:rPr lang="en-US" sz="1400" dirty="0"/>
              <a:t>Right:  Existing Ion injection and LEBT beamlines</a:t>
            </a:r>
          </a:p>
        </p:txBody>
      </p:sp>
      <p:pic>
        <p:nvPicPr>
          <p:cNvPr id="4" name="Picture 3">
            <a:extLst>
              <a:ext uri="{FF2B5EF4-FFF2-40B4-BE49-F238E27FC236}">
                <a16:creationId xmlns:a16="http://schemas.microsoft.com/office/drawing/2014/main" id="{7F33A3E4-E9E8-C010-2E61-CD5C1530E64F}"/>
              </a:ext>
            </a:extLst>
          </p:cNvPr>
          <p:cNvPicPr>
            <a:picLocks noChangeAspect="1"/>
          </p:cNvPicPr>
          <p:nvPr/>
        </p:nvPicPr>
        <p:blipFill rotWithShape="1">
          <a:blip r:embed="rId2"/>
          <a:srcRect t="9278" b="5727"/>
          <a:stretch/>
        </p:blipFill>
        <p:spPr>
          <a:xfrm>
            <a:off x="1319412" y="1278572"/>
            <a:ext cx="5972690" cy="2641600"/>
          </a:xfrm>
          <a:prstGeom prst="rect">
            <a:avLst/>
          </a:prstGeom>
        </p:spPr>
      </p:pic>
      <p:sp>
        <p:nvSpPr>
          <p:cNvPr id="7" name="TextBox 6">
            <a:extLst>
              <a:ext uri="{FF2B5EF4-FFF2-40B4-BE49-F238E27FC236}">
                <a16:creationId xmlns:a16="http://schemas.microsoft.com/office/drawing/2014/main" id="{3D78496E-6EB4-F415-99E2-92EF2489A13E}"/>
              </a:ext>
            </a:extLst>
          </p:cNvPr>
          <p:cNvSpPr txBox="1"/>
          <p:nvPr/>
        </p:nvSpPr>
        <p:spPr>
          <a:xfrm>
            <a:off x="618565" y="4927395"/>
            <a:ext cx="8096810" cy="1477328"/>
          </a:xfrm>
          <a:prstGeom prst="rect">
            <a:avLst/>
          </a:prstGeom>
          <a:noFill/>
        </p:spPr>
        <p:txBody>
          <a:bodyPr wrap="square" rtlCol="0">
            <a:spAutoFit/>
          </a:bodyPr>
          <a:lstStyle/>
          <a:p>
            <a:r>
              <a:rPr lang="en-US" dirty="0"/>
              <a:t>Collector supply partition and EBIS shielded connections allows EBIS experts to enter the EBIS and power supply cage during electron beam aided source alignment and other operations not needing platform high voltage.  (The entire cage is off limits during HV pulsing for ion injection from the laser ion source (LION) and ion extraction for beam propagation to the accelerator)</a:t>
            </a:r>
          </a:p>
        </p:txBody>
      </p:sp>
    </p:spTree>
    <p:extLst>
      <p:ext uri="{BB962C8B-B14F-4D97-AF65-F5344CB8AC3E}">
        <p14:creationId xmlns:p14="http://schemas.microsoft.com/office/powerpoint/2010/main" val="16895452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0A865-1C88-B06E-FB8E-D31A392BEAAF}"/>
              </a:ext>
            </a:extLst>
          </p:cNvPr>
          <p:cNvSpPr>
            <a:spLocks noGrp="1"/>
          </p:cNvSpPr>
          <p:nvPr>
            <p:ph type="title"/>
          </p:nvPr>
        </p:nvSpPr>
        <p:spPr>
          <a:xfrm>
            <a:off x="428625" y="365126"/>
            <a:ext cx="8286750" cy="507071"/>
          </a:xfrm>
        </p:spPr>
        <p:txBody>
          <a:bodyPr>
            <a:normAutofit/>
          </a:bodyPr>
          <a:lstStyle/>
          <a:p>
            <a:r>
              <a:rPr lang="en-US" sz="2800" dirty="0"/>
              <a:t>Present State of the EBIS source:</a:t>
            </a:r>
          </a:p>
        </p:txBody>
      </p:sp>
      <p:sp>
        <p:nvSpPr>
          <p:cNvPr id="3" name="Slide Number Placeholder 2">
            <a:extLst>
              <a:ext uri="{FF2B5EF4-FFF2-40B4-BE49-F238E27FC236}">
                <a16:creationId xmlns:a16="http://schemas.microsoft.com/office/drawing/2014/main" id="{F987B9EB-4AB2-86C0-C363-D6A8B6431087}"/>
              </a:ext>
            </a:extLst>
          </p:cNvPr>
          <p:cNvSpPr>
            <a:spLocks noGrp="1"/>
          </p:cNvSpPr>
          <p:nvPr>
            <p:ph type="sldNum" sz="quarter" idx="4"/>
          </p:nvPr>
        </p:nvSpPr>
        <p:spPr/>
        <p:txBody>
          <a:bodyPr/>
          <a:lstStyle/>
          <a:p>
            <a:fld id="{933A556B-7C63-244D-9B7C-B0EA8042B330}" type="slidenum">
              <a:rPr lang="en-US" smtClean="0"/>
              <a:pPr/>
              <a:t>13</a:t>
            </a:fld>
            <a:endParaRPr lang="en-US" sz="750" dirty="0"/>
          </a:p>
        </p:txBody>
      </p:sp>
      <p:sp>
        <p:nvSpPr>
          <p:cNvPr id="4" name="TextBox 3">
            <a:extLst>
              <a:ext uri="{FF2B5EF4-FFF2-40B4-BE49-F238E27FC236}">
                <a16:creationId xmlns:a16="http://schemas.microsoft.com/office/drawing/2014/main" id="{CA7B72B1-88B4-CC8B-CE02-D69CC8CCB7D9}"/>
              </a:ext>
            </a:extLst>
          </p:cNvPr>
          <p:cNvSpPr txBox="1"/>
          <p:nvPr/>
        </p:nvSpPr>
        <p:spPr>
          <a:xfrm>
            <a:off x="689527" y="769166"/>
            <a:ext cx="8025848" cy="6186309"/>
          </a:xfrm>
          <a:prstGeom prst="rect">
            <a:avLst/>
          </a:prstGeom>
          <a:noFill/>
        </p:spPr>
        <p:txBody>
          <a:bodyPr wrap="square" rtlCol="0">
            <a:spAutoFit/>
          </a:bodyPr>
          <a:lstStyle/>
          <a:p>
            <a:endParaRPr lang="en-US" dirty="0"/>
          </a:p>
          <a:p>
            <a:r>
              <a:rPr lang="en-US" dirty="0"/>
              <a:t>EEBIS startup went very quickly with He2+ beam being delivered to NSRL within 3 weeks of the initial electron beam at the accelerator location.</a:t>
            </a:r>
          </a:p>
          <a:p>
            <a:endParaRPr lang="en-US" dirty="0"/>
          </a:p>
          <a:p>
            <a:r>
              <a:rPr lang="en-US" dirty="0"/>
              <a:t>Very high charge state ions were delayed until a bakeout could be fit into the the busy NSRL schedule…but were produced immediately with the vacuum improvement once bakeout by the vacuum group was made. </a:t>
            </a:r>
          </a:p>
          <a:p>
            <a:endParaRPr lang="en-US" dirty="0"/>
          </a:p>
          <a:p>
            <a:r>
              <a:rPr lang="en-US" dirty="0"/>
              <a:t>Gas injection is working with He for NSRL.</a:t>
            </a:r>
          </a:p>
          <a:p>
            <a:r>
              <a:rPr lang="en-US" dirty="0"/>
              <a:t>Gas is ionized in the gas trap and transferred to the SHORT TRAP for fast extraction by the </a:t>
            </a:r>
            <a:r>
              <a:rPr lang="en-US" dirty="0" err="1"/>
              <a:t>Behlke</a:t>
            </a:r>
            <a:r>
              <a:rPr lang="en-US" dirty="0"/>
              <a:t> HV electronics.</a:t>
            </a:r>
          </a:p>
          <a:p>
            <a:endParaRPr lang="en-US" dirty="0"/>
          </a:p>
          <a:p>
            <a:r>
              <a:rPr lang="en-US" dirty="0"/>
              <a:t>Singly charged ion injection from LION into the EBIS LONG TRAP is working with both the Au rotating target for RHIC operations and the various targets Si, Fe, Bi, Ta, </a:t>
            </a:r>
            <a:r>
              <a:rPr lang="en-US" dirty="0" err="1"/>
              <a:t>Ti</a:t>
            </a:r>
            <a:r>
              <a:rPr lang="en-US" dirty="0"/>
              <a:t>, etc. in the </a:t>
            </a:r>
            <a:r>
              <a:rPr lang="en-US" dirty="0" err="1"/>
              <a:t>xy</a:t>
            </a:r>
            <a:r>
              <a:rPr lang="en-US" dirty="0"/>
              <a:t> target system. HCIS2 is operating for Ne+ injection and will be used for Kr+ and Xe+ injection.</a:t>
            </a:r>
          </a:p>
          <a:p>
            <a:endParaRPr lang="en-US" dirty="0"/>
          </a:p>
          <a:p>
            <a:r>
              <a:rPr lang="en-US" dirty="0"/>
              <a:t>Au32+ production for RHIC operations utilizes Au+ injection into both the SHORT and LONG TRAPS.  Fast </a:t>
            </a:r>
            <a:r>
              <a:rPr lang="en-US" dirty="0" err="1"/>
              <a:t>Behlke</a:t>
            </a:r>
            <a:r>
              <a:rPr lang="en-US" dirty="0"/>
              <a:t> HV electronics provide 1+ ion capture, confinement and high charge state ion extraction from EEBIS.   </a:t>
            </a:r>
          </a:p>
          <a:p>
            <a:endParaRPr lang="en-US" dirty="0"/>
          </a:p>
          <a:p>
            <a:endParaRPr lang="en-US" dirty="0"/>
          </a:p>
        </p:txBody>
      </p:sp>
    </p:spTree>
    <p:extLst>
      <p:ext uri="{BB962C8B-B14F-4D97-AF65-F5344CB8AC3E}">
        <p14:creationId xmlns:p14="http://schemas.microsoft.com/office/powerpoint/2010/main" val="37541603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B3DDB-C95B-554E-5C43-2BB6AC736EB7}"/>
              </a:ext>
            </a:extLst>
          </p:cNvPr>
          <p:cNvSpPr>
            <a:spLocks noGrp="1"/>
          </p:cNvSpPr>
          <p:nvPr>
            <p:ph type="title"/>
          </p:nvPr>
        </p:nvSpPr>
        <p:spPr>
          <a:xfrm>
            <a:off x="428625" y="45398"/>
            <a:ext cx="8286750" cy="911053"/>
          </a:xfrm>
        </p:spPr>
        <p:txBody>
          <a:bodyPr anchor="ctr">
            <a:normAutofit/>
          </a:bodyPr>
          <a:lstStyle/>
          <a:p>
            <a:r>
              <a:rPr lang="en-US" dirty="0"/>
              <a:t>Measurements at EEBIS</a:t>
            </a:r>
          </a:p>
        </p:txBody>
      </p:sp>
      <p:sp>
        <p:nvSpPr>
          <p:cNvPr id="5129" name="Slide Number Placeholder 3">
            <a:extLst>
              <a:ext uri="{FF2B5EF4-FFF2-40B4-BE49-F238E27FC236}">
                <a16:creationId xmlns:a16="http://schemas.microsoft.com/office/drawing/2014/main" id="{810F599F-2F32-4E3F-00AF-8D8109B3335E}"/>
              </a:ext>
            </a:extLst>
          </p:cNvPr>
          <p:cNvSpPr>
            <a:spLocks noGrp="1"/>
          </p:cNvSpPr>
          <p:nvPr>
            <p:ph type="sldNum" sz="quarter" idx="4"/>
          </p:nvPr>
        </p:nvSpPr>
        <p:spPr>
          <a:xfrm>
            <a:off x="8391010" y="6316596"/>
            <a:ext cx="324365" cy="365125"/>
          </a:xfrm>
        </p:spPr>
        <p:txBody>
          <a:bodyPr/>
          <a:lstStyle/>
          <a:p>
            <a:pPr>
              <a:spcAft>
                <a:spcPts val="600"/>
              </a:spcAft>
            </a:pPr>
            <a:fld id="{933A556B-7C63-244D-9B7C-B0EA8042B330}" type="slidenum">
              <a:rPr lang="en-US" smtClean="0"/>
              <a:pPr>
                <a:spcAft>
                  <a:spcPts val="600"/>
                </a:spcAft>
              </a:pPr>
              <a:t>14</a:t>
            </a:fld>
            <a:endParaRPr lang="en-US" sz="750"/>
          </a:p>
        </p:txBody>
      </p:sp>
      <p:pic>
        <p:nvPicPr>
          <p:cNvPr id="4" name="Picture 3">
            <a:extLst>
              <a:ext uri="{FF2B5EF4-FFF2-40B4-BE49-F238E27FC236}">
                <a16:creationId xmlns:a16="http://schemas.microsoft.com/office/drawing/2014/main" id="{8BE1F92D-6C50-4261-6013-FAB3838D25DB}"/>
              </a:ext>
            </a:extLst>
          </p:cNvPr>
          <p:cNvPicPr>
            <a:picLocks noChangeAspect="1"/>
          </p:cNvPicPr>
          <p:nvPr/>
        </p:nvPicPr>
        <p:blipFill>
          <a:blip r:embed="rId2"/>
          <a:stretch>
            <a:fillRect/>
          </a:stretch>
        </p:blipFill>
        <p:spPr>
          <a:xfrm>
            <a:off x="1047115" y="758653"/>
            <a:ext cx="2065440" cy="1713549"/>
          </a:xfrm>
          <a:prstGeom prst="rect">
            <a:avLst/>
          </a:prstGeom>
        </p:spPr>
      </p:pic>
      <p:pic>
        <p:nvPicPr>
          <p:cNvPr id="5122" name="Picture 2">
            <a:extLst>
              <a:ext uri="{FF2B5EF4-FFF2-40B4-BE49-F238E27FC236}">
                <a16:creationId xmlns:a16="http://schemas.microsoft.com/office/drawing/2014/main" id="{E062F8EF-3DE3-EE20-2CEB-0033D7F6BA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115" y="4454720"/>
            <a:ext cx="2040348" cy="177172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10EF55E3-07C1-CD35-78BF-125E243A4F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115" y="2616095"/>
            <a:ext cx="2040348" cy="169473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5B324B5-C9C7-62B0-2628-3E5FCBB70143}"/>
              </a:ext>
            </a:extLst>
          </p:cNvPr>
          <p:cNvSpPr txBox="1"/>
          <p:nvPr/>
        </p:nvSpPr>
        <p:spPr>
          <a:xfrm>
            <a:off x="3593585" y="1233795"/>
            <a:ext cx="4098178" cy="646331"/>
          </a:xfrm>
          <a:prstGeom prst="rect">
            <a:avLst/>
          </a:prstGeom>
          <a:noFill/>
        </p:spPr>
        <p:txBody>
          <a:bodyPr wrap="square" rtlCol="0">
            <a:spAutoFit/>
          </a:bodyPr>
          <a:lstStyle/>
          <a:p>
            <a:r>
              <a:rPr lang="en-US" dirty="0"/>
              <a:t>8.1A electron beam</a:t>
            </a:r>
          </a:p>
          <a:p>
            <a:r>
              <a:rPr lang="en-US" dirty="0"/>
              <a:t>Conf2= 60ms wide (at peak value)</a:t>
            </a:r>
          </a:p>
        </p:txBody>
      </p:sp>
      <p:sp>
        <p:nvSpPr>
          <p:cNvPr id="6" name="TextBox 5">
            <a:extLst>
              <a:ext uri="{FF2B5EF4-FFF2-40B4-BE49-F238E27FC236}">
                <a16:creationId xmlns:a16="http://schemas.microsoft.com/office/drawing/2014/main" id="{4F0C0466-807E-00A0-6C38-2E9E45890AA8}"/>
              </a:ext>
            </a:extLst>
          </p:cNvPr>
          <p:cNvSpPr txBox="1"/>
          <p:nvPr/>
        </p:nvSpPr>
        <p:spPr>
          <a:xfrm>
            <a:off x="3593585" y="2778654"/>
            <a:ext cx="4440765" cy="1200329"/>
          </a:xfrm>
          <a:prstGeom prst="rect">
            <a:avLst/>
          </a:prstGeom>
          <a:noFill/>
        </p:spPr>
        <p:txBody>
          <a:bodyPr wrap="square" rtlCol="0">
            <a:spAutoFit/>
          </a:bodyPr>
          <a:lstStyle/>
          <a:p>
            <a:r>
              <a:rPr lang="en-US" dirty="0"/>
              <a:t>Red: xf14 signal</a:t>
            </a:r>
          </a:p>
          <a:p>
            <a:r>
              <a:rPr lang="en-US" dirty="0"/>
              <a:t>Green: xf108 signal</a:t>
            </a:r>
          </a:p>
          <a:p>
            <a:r>
              <a:rPr lang="en-US" dirty="0"/>
              <a:t>Blue: FC96 signal</a:t>
            </a:r>
          </a:p>
          <a:p>
            <a:r>
              <a:rPr lang="en-US" dirty="0"/>
              <a:t>         (withdrawn during this snapshot).</a:t>
            </a:r>
          </a:p>
        </p:txBody>
      </p:sp>
      <p:sp>
        <p:nvSpPr>
          <p:cNvPr id="7" name="TextBox 6">
            <a:extLst>
              <a:ext uri="{FF2B5EF4-FFF2-40B4-BE49-F238E27FC236}">
                <a16:creationId xmlns:a16="http://schemas.microsoft.com/office/drawing/2014/main" id="{C54C1BEB-FB8F-0634-D0BC-D6DCD6567C7B}"/>
              </a:ext>
            </a:extLst>
          </p:cNvPr>
          <p:cNvSpPr txBox="1"/>
          <p:nvPr/>
        </p:nvSpPr>
        <p:spPr>
          <a:xfrm>
            <a:off x="3593585" y="4902658"/>
            <a:ext cx="4098178" cy="369332"/>
          </a:xfrm>
          <a:prstGeom prst="rect">
            <a:avLst/>
          </a:prstGeom>
          <a:noFill/>
        </p:spPr>
        <p:txBody>
          <a:bodyPr wrap="square" rtlCol="0">
            <a:spAutoFit/>
          </a:bodyPr>
          <a:lstStyle/>
          <a:p>
            <a:r>
              <a:rPr lang="en-US" dirty="0"/>
              <a:t>Integral of series of FC96 waveforms</a:t>
            </a:r>
          </a:p>
        </p:txBody>
      </p:sp>
    </p:spTree>
    <p:extLst>
      <p:ext uri="{BB962C8B-B14F-4D97-AF65-F5344CB8AC3E}">
        <p14:creationId xmlns:p14="http://schemas.microsoft.com/office/powerpoint/2010/main" val="739090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FF701-B0B9-F384-0D1D-0E7B2C0C1AAC}"/>
              </a:ext>
            </a:extLst>
          </p:cNvPr>
          <p:cNvSpPr>
            <a:spLocks noGrp="1"/>
          </p:cNvSpPr>
          <p:nvPr>
            <p:ph type="title"/>
          </p:nvPr>
        </p:nvSpPr>
        <p:spPr>
          <a:xfrm>
            <a:off x="735762" y="235457"/>
            <a:ext cx="8334839" cy="555922"/>
          </a:xfrm>
        </p:spPr>
        <p:txBody>
          <a:bodyPr>
            <a:normAutofit fontScale="90000"/>
          </a:bodyPr>
          <a:lstStyle/>
          <a:p>
            <a:r>
              <a:rPr lang="en-US" dirty="0"/>
              <a:t>Short and Long Trap Ion Pulse Merging</a:t>
            </a:r>
          </a:p>
        </p:txBody>
      </p:sp>
      <p:sp>
        <p:nvSpPr>
          <p:cNvPr id="3" name="Slide Number Placeholder 2">
            <a:extLst>
              <a:ext uri="{FF2B5EF4-FFF2-40B4-BE49-F238E27FC236}">
                <a16:creationId xmlns:a16="http://schemas.microsoft.com/office/drawing/2014/main" id="{AA57D19C-9D98-92F1-FA85-A901F886BA57}"/>
              </a:ext>
            </a:extLst>
          </p:cNvPr>
          <p:cNvSpPr>
            <a:spLocks noGrp="1"/>
          </p:cNvSpPr>
          <p:nvPr>
            <p:ph type="sldNum" sz="quarter" idx="4"/>
          </p:nvPr>
        </p:nvSpPr>
        <p:spPr/>
        <p:txBody>
          <a:bodyPr/>
          <a:lstStyle/>
          <a:p>
            <a:fld id="{933A556B-7C63-244D-9B7C-B0EA8042B330}" type="slidenum">
              <a:rPr lang="en-US" smtClean="0"/>
              <a:pPr/>
              <a:t>15</a:t>
            </a:fld>
            <a:endParaRPr lang="en-US" sz="750" dirty="0"/>
          </a:p>
        </p:txBody>
      </p:sp>
      <p:pic>
        <p:nvPicPr>
          <p:cNvPr id="1026" name="Picture 2">
            <a:extLst>
              <a:ext uri="{FF2B5EF4-FFF2-40B4-BE49-F238E27FC236}">
                <a16:creationId xmlns:a16="http://schemas.microsoft.com/office/drawing/2014/main" id="{429946D0-919E-E002-F8DA-9264AA1A0B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656" y="1071032"/>
            <a:ext cx="2141793" cy="12650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92B624F-7C75-13A7-0512-B6CD263EEE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654" y="2396186"/>
            <a:ext cx="2141795" cy="12650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D643468-8025-3ED8-DECA-C9399F1E00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239" y="3721341"/>
            <a:ext cx="2141795" cy="12650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C3E1622-8106-B55A-A43C-E5446F0F072F}"/>
              </a:ext>
            </a:extLst>
          </p:cNvPr>
          <p:cNvPicPr>
            <a:picLocks noChangeAspect="1"/>
          </p:cNvPicPr>
          <p:nvPr/>
        </p:nvPicPr>
        <p:blipFill>
          <a:blip r:embed="rId5"/>
          <a:stretch>
            <a:fillRect/>
          </a:stretch>
        </p:blipFill>
        <p:spPr>
          <a:xfrm>
            <a:off x="841239" y="5050471"/>
            <a:ext cx="2144324" cy="1265052"/>
          </a:xfrm>
          <a:prstGeom prst="rect">
            <a:avLst/>
          </a:prstGeom>
        </p:spPr>
      </p:pic>
      <p:sp>
        <p:nvSpPr>
          <p:cNvPr id="5" name="TextBox 4">
            <a:extLst>
              <a:ext uri="{FF2B5EF4-FFF2-40B4-BE49-F238E27FC236}">
                <a16:creationId xmlns:a16="http://schemas.microsoft.com/office/drawing/2014/main" id="{CDE988A5-5EF7-4B89-DA63-2AA4C9FDF075}"/>
              </a:ext>
            </a:extLst>
          </p:cNvPr>
          <p:cNvSpPr txBox="1"/>
          <p:nvPr/>
        </p:nvSpPr>
        <p:spPr>
          <a:xfrm>
            <a:off x="3221131" y="1241892"/>
            <a:ext cx="1350869" cy="923330"/>
          </a:xfrm>
          <a:prstGeom prst="rect">
            <a:avLst/>
          </a:prstGeom>
          <a:noFill/>
        </p:spPr>
        <p:txBody>
          <a:bodyPr wrap="square" rtlCol="0">
            <a:spAutoFit/>
          </a:bodyPr>
          <a:lstStyle/>
          <a:p>
            <a:r>
              <a:rPr lang="en-US" dirty="0"/>
              <a:t>Peak Separation ~90uS</a:t>
            </a:r>
          </a:p>
        </p:txBody>
      </p:sp>
      <p:sp>
        <p:nvSpPr>
          <p:cNvPr id="6" name="TextBox 5">
            <a:extLst>
              <a:ext uri="{FF2B5EF4-FFF2-40B4-BE49-F238E27FC236}">
                <a16:creationId xmlns:a16="http://schemas.microsoft.com/office/drawing/2014/main" id="{C1DB3714-E4C0-6102-58F0-302A8A14AB88}"/>
              </a:ext>
            </a:extLst>
          </p:cNvPr>
          <p:cNvSpPr txBox="1"/>
          <p:nvPr/>
        </p:nvSpPr>
        <p:spPr>
          <a:xfrm>
            <a:off x="3221132" y="4171854"/>
            <a:ext cx="1350868" cy="923330"/>
          </a:xfrm>
          <a:prstGeom prst="rect">
            <a:avLst/>
          </a:prstGeom>
          <a:noFill/>
        </p:spPr>
        <p:txBody>
          <a:bodyPr wrap="square" rtlCol="0">
            <a:spAutoFit/>
          </a:bodyPr>
          <a:lstStyle/>
          <a:p>
            <a:r>
              <a:rPr lang="en-US" dirty="0"/>
              <a:t>Peak Separation</a:t>
            </a:r>
          </a:p>
          <a:p>
            <a:r>
              <a:rPr lang="en-US" dirty="0"/>
              <a:t> ~30uS</a:t>
            </a:r>
          </a:p>
        </p:txBody>
      </p:sp>
      <p:sp>
        <p:nvSpPr>
          <p:cNvPr id="7" name="TextBox 6">
            <a:extLst>
              <a:ext uri="{FF2B5EF4-FFF2-40B4-BE49-F238E27FC236}">
                <a16:creationId xmlns:a16="http://schemas.microsoft.com/office/drawing/2014/main" id="{832B8BB7-416D-0F71-124D-7581AF90FF89}"/>
              </a:ext>
            </a:extLst>
          </p:cNvPr>
          <p:cNvSpPr txBox="1"/>
          <p:nvPr/>
        </p:nvSpPr>
        <p:spPr>
          <a:xfrm>
            <a:off x="5065363" y="1720840"/>
            <a:ext cx="3487829" cy="3693319"/>
          </a:xfrm>
          <a:prstGeom prst="rect">
            <a:avLst/>
          </a:prstGeom>
          <a:noFill/>
        </p:spPr>
        <p:txBody>
          <a:bodyPr wrap="square" rtlCol="0">
            <a:spAutoFit/>
          </a:bodyPr>
          <a:lstStyle/>
          <a:p>
            <a:r>
              <a:rPr lang="en-US" dirty="0"/>
              <a:t>Timing of the 20kV </a:t>
            </a:r>
            <a:r>
              <a:rPr lang="en-US" dirty="0" err="1"/>
              <a:t>Behlke</a:t>
            </a:r>
            <a:r>
              <a:rPr lang="en-US" dirty="0"/>
              <a:t> Switches is adjusted to extract ions towards the RFQ, first from the Short Trap, and then from the Long Trap.</a:t>
            </a:r>
          </a:p>
          <a:p>
            <a:endParaRPr lang="en-US" dirty="0"/>
          </a:p>
          <a:p>
            <a:r>
              <a:rPr lang="en-US" dirty="0"/>
              <a:t>The Short Trap is located upstream of the Long Trap, so short trap ions must not be impeded by the Long Trap potential barriers during the ion injection or extraction processes.</a:t>
            </a:r>
          </a:p>
        </p:txBody>
      </p:sp>
      <p:sp>
        <p:nvSpPr>
          <p:cNvPr id="8" name="TextBox 7">
            <a:extLst>
              <a:ext uri="{FF2B5EF4-FFF2-40B4-BE49-F238E27FC236}">
                <a16:creationId xmlns:a16="http://schemas.microsoft.com/office/drawing/2014/main" id="{30751EEB-99E9-85F8-C882-46ACF447083B}"/>
              </a:ext>
            </a:extLst>
          </p:cNvPr>
          <p:cNvSpPr txBox="1"/>
          <p:nvPr/>
        </p:nvSpPr>
        <p:spPr>
          <a:xfrm>
            <a:off x="347876" y="2165222"/>
            <a:ext cx="261724" cy="2585323"/>
          </a:xfrm>
          <a:prstGeom prst="rect">
            <a:avLst/>
          </a:prstGeom>
          <a:noFill/>
        </p:spPr>
        <p:txBody>
          <a:bodyPr wrap="square" rtlCol="0">
            <a:spAutoFit/>
          </a:bodyPr>
          <a:lstStyle/>
          <a:p>
            <a:r>
              <a:rPr lang="en-US" cap="all" dirty="0"/>
              <a:t>Intensity</a:t>
            </a:r>
          </a:p>
        </p:txBody>
      </p:sp>
      <p:sp>
        <p:nvSpPr>
          <p:cNvPr id="9" name="TextBox 8">
            <a:extLst>
              <a:ext uri="{FF2B5EF4-FFF2-40B4-BE49-F238E27FC236}">
                <a16:creationId xmlns:a16="http://schemas.microsoft.com/office/drawing/2014/main" id="{01B160E8-E3A7-AB6A-073D-3A79092493CD}"/>
              </a:ext>
            </a:extLst>
          </p:cNvPr>
          <p:cNvSpPr txBox="1"/>
          <p:nvPr/>
        </p:nvSpPr>
        <p:spPr>
          <a:xfrm>
            <a:off x="1470212" y="6379602"/>
            <a:ext cx="806824" cy="369332"/>
          </a:xfrm>
          <a:prstGeom prst="rect">
            <a:avLst/>
          </a:prstGeom>
          <a:noFill/>
        </p:spPr>
        <p:txBody>
          <a:bodyPr wrap="square" rtlCol="0">
            <a:spAutoFit/>
          </a:bodyPr>
          <a:lstStyle/>
          <a:p>
            <a:r>
              <a:rPr lang="en-US" dirty="0"/>
              <a:t>TIME</a:t>
            </a:r>
          </a:p>
        </p:txBody>
      </p:sp>
    </p:spTree>
    <p:extLst>
      <p:ext uri="{BB962C8B-B14F-4D97-AF65-F5344CB8AC3E}">
        <p14:creationId xmlns:p14="http://schemas.microsoft.com/office/powerpoint/2010/main" val="8974083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Title 1">
            <a:extLst>
              <a:ext uri="{FF2B5EF4-FFF2-40B4-BE49-F238E27FC236}">
                <a16:creationId xmlns:a16="http://schemas.microsoft.com/office/drawing/2014/main" id="{FE151B09-F8FA-2318-EE02-FF4129A52C07}"/>
              </a:ext>
            </a:extLst>
          </p:cNvPr>
          <p:cNvSpPr>
            <a:spLocks noGrp="1"/>
          </p:cNvSpPr>
          <p:nvPr>
            <p:ph type="title"/>
          </p:nvPr>
        </p:nvSpPr>
        <p:spPr>
          <a:xfrm>
            <a:off x="428625" y="365126"/>
            <a:ext cx="8286750" cy="1325563"/>
          </a:xfrm>
        </p:spPr>
        <p:txBody>
          <a:bodyPr/>
          <a:lstStyle/>
          <a:p>
            <a:r>
              <a:rPr lang="en-US" dirty="0"/>
              <a:t>Integration Adjustment of Short and Long Trap Au32+ pulses</a:t>
            </a:r>
          </a:p>
        </p:txBody>
      </p:sp>
      <p:pic>
        <p:nvPicPr>
          <p:cNvPr id="2050" name="Picture 2">
            <a:extLst>
              <a:ext uri="{FF2B5EF4-FFF2-40B4-BE49-F238E27FC236}">
                <a16:creationId xmlns:a16="http://schemas.microsoft.com/office/drawing/2014/main" id="{E8E34D75-04B1-084E-13F0-859193B7F19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83702" y="1825626"/>
            <a:ext cx="5376595" cy="4207185"/>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5D71120D-7FFB-FF56-AC6B-07C003E5DBC3}"/>
              </a:ext>
            </a:extLst>
          </p:cNvPr>
          <p:cNvSpPr>
            <a:spLocks noGrp="1"/>
          </p:cNvSpPr>
          <p:nvPr>
            <p:ph type="sldNum" sz="quarter" idx="4"/>
          </p:nvPr>
        </p:nvSpPr>
        <p:spPr>
          <a:xfrm>
            <a:off x="8391010" y="6316596"/>
            <a:ext cx="324365" cy="365125"/>
          </a:xfrm>
        </p:spPr>
        <p:txBody>
          <a:bodyPr anchor="ctr">
            <a:normAutofit/>
          </a:bodyPr>
          <a:lstStyle/>
          <a:p>
            <a:pPr>
              <a:spcAft>
                <a:spcPts val="600"/>
              </a:spcAft>
            </a:pPr>
            <a:fld id="{933A556B-7C63-244D-9B7C-B0EA8042B330}" type="slidenum">
              <a:rPr lang="en-US" smtClean="0"/>
              <a:pPr>
                <a:spcAft>
                  <a:spcPts val="600"/>
                </a:spcAft>
              </a:pPr>
              <a:t>16</a:t>
            </a:fld>
            <a:endParaRPr lang="en-US"/>
          </a:p>
        </p:txBody>
      </p:sp>
    </p:spTree>
    <p:extLst>
      <p:ext uri="{BB962C8B-B14F-4D97-AF65-F5344CB8AC3E}">
        <p14:creationId xmlns:p14="http://schemas.microsoft.com/office/powerpoint/2010/main" val="1028496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C2E1A-92CF-78E8-221C-954B670BD978}"/>
              </a:ext>
            </a:extLst>
          </p:cNvPr>
          <p:cNvSpPr>
            <a:spLocks noGrp="1"/>
          </p:cNvSpPr>
          <p:nvPr>
            <p:ph type="title"/>
          </p:nvPr>
        </p:nvSpPr>
        <p:spPr>
          <a:xfrm>
            <a:off x="397094" y="196960"/>
            <a:ext cx="7422603" cy="444171"/>
          </a:xfrm>
        </p:spPr>
        <p:txBody>
          <a:bodyPr>
            <a:normAutofit/>
          </a:bodyPr>
          <a:lstStyle/>
          <a:p>
            <a:r>
              <a:rPr lang="en-US" sz="2400" dirty="0"/>
              <a:t>Commissioning Milestones  (</a:t>
            </a:r>
            <a:r>
              <a:rPr lang="en-US" sz="2400" dirty="0">
                <a:solidFill>
                  <a:srgbClr val="FF0000"/>
                </a:solidFill>
              </a:rPr>
              <a:t>March-August 2023</a:t>
            </a:r>
            <a:r>
              <a:rPr lang="en-US" sz="2400" dirty="0"/>
              <a:t>)</a:t>
            </a:r>
          </a:p>
        </p:txBody>
      </p:sp>
      <p:sp>
        <p:nvSpPr>
          <p:cNvPr id="3" name="Slide Number Placeholder 2">
            <a:extLst>
              <a:ext uri="{FF2B5EF4-FFF2-40B4-BE49-F238E27FC236}">
                <a16:creationId xmlns:a16="http://schemas.microsoft.com/office/drawing/2014/main" id="{09A0479D-E6B3-3B87-A074-B3B70BABFD33}"/>
              </a:ext>
            </a:extLst>
          </p:cNvPr>
          <p:cNvSpPr>
            <a:spLocks noGrp="1"/>
          </p:cNvSpPr>
          <p:nvPr>
            <p:ph type="sldNum" sz="quarter" idx="4"/>
          </p:nvPr>
        </p:nvSpPr>
        <p:spPr/>
        <p:txBody>
          <a:bodyPr/>
          <a:lstStyle/>
          <a:p>
            <a:fld id="{933A556B-7C63-244D-9B7C-B0EA8042B330}" type="slidenum">
              <a:rPr lang="en-US" smtClean="0"/>
              <a:pPr/>
              <a:t>17</a:t>
            </a:fld>
            <a:endParaRPr lang="en-US" sz="750" dirty="0"/>
          </a:p>
        </p:txBody>
      </p:sp>
      <p:sp>
        <p:nvSpPr>
          <p:cNvPr id="4" name="TextBox 3">
            <a:extLst>
              <a:ext uri="{FF2B5EF4-FFF2-40B4-BE49-F238E27FC236}">
                <a16:creationId xmlns:a16="http://schemas.microsoft.com/office/drawing/2014/main" id="{784DE340-8897-C5BA-AB78-D924D6A86A94}"/>
              </a:ext>
            </a:extLst>
          </p:cNvPr>
          <p:cNvSpPr txBox="1"/>
          <p:nvPr/>
        </p:nvSpPr>
        <p:spPr>
          <a:xfrm>
            <a:off x="428626" y="641132"/>
            <a:ext cx="8286750" cy="6001643"/>
          </a:xfrm>
          <a:prstGeom prst="rect">
            <a:avLst/>
          </a:prstGeom>
          <a:noFill/>
        </p:spPr>
        <p:txBody>
          <a:bodyPr wrap="square" rtlCol="0">
            <a:spAutoFit/>
          </a:bodyPr>
          <a:lstStyle/>
          <a:p>
            <a:r>
              <a:rPr lang="en-US" sz="1600" dirty="0"/>
              <a:t>March 23       Initial Electron Beam off cathode 200-300mA  0.2Hz, 1-3mA</a:t>
            </a:r>
          </a:p>
          <a:p>
            <a:endParaRPr lang="en-US" sz="1600" dirty="0"/>
          </a:p>
          <a:p>
            <a:r>
              <a:rPr lang="en-US" sz="1600" dirty="0"/>
              <a:t>March 24       1A electron beam to collector after reversing Gun solenoid leads</a:t>
            </a:r>
          </a:p>
          <a:p>
            <a:r>
              <a:rPr lang="en-US" sz="1600" dirty="0"/>
              <a:t>		(limited by drift tube power supply)</a:t>
            </a:r>
          </a:p>
          <a:p>
            <a:endParaRPr lang="en-US" sz="1600" dirty="0"/>
          </a:p>
          <a:p>
            <a:r>
              <a:rPr lang="en-US" sz="1600" dirty="0"/>
              <a:t>March 27-28  Magnetic Mechanical Alignment using electron beam</a:t>
            </a:r>
          </a:p>
          <a:p>
            <a:r>
              <a:rPr lang="en-US" sz="1600" dirty="0"/>
              <a:t>		3A, 30ms e-beams no transverse magnetic steering used</a:t>
            </a:r>
          </a:p>
          <a:p>
            <a:r>
              <a:rPr lang="en-US" sz="1600" dirty="0"/>
              <a:t>		6A, 0.4ms e-beam with some steering correction</a:t>
            </a:r>
          </a:p>
          <a:p>
            <a:endParaRPr lang="en-US" sz="1600" dirty="0"/>
          </a:p>
          <a:p>
            <a:r>
              <a:rPr lang="en-US" sz="1600" dirty="0"/>
              <a:t>March 29-30  First ions from Long Trap residual gas: 8nC, 3A e-beam, 5ms conf.</a:t>
            </a:r>
          </a:p>
          <a:p>
            <a:r>
              <a:rPr lang="en-US" sz="1600" dirty="0"/>
              <a:t>		 Helium Gas injection and RGA monitoring systems installed</a:t>
            </a:r>
          </a:p>
          <a:p>
            <a:endParaRPr lang="en-US" sz="1600" dirty="0"/>
          </a:p>
          <a:p>
            <a:r>
              <a:rPr lang="en-US" sz="1600" dirty="0"/>
              <a:t>March 31       Ion output vs Conf time for Gas, Short and Long Traps (Pressure probe)</a:t>
            </a:r>
          </a:p>
          <a:p>
            <a:r>
              <a:rPr lang="en-US" sz="1600" dirty="0"/>
              <a:t>		Helium gas injection tests  ( 3.5nC Helium ions from gas trap)</a:t>
            </a:r>
          </a:p>
          <a:p>
            <a:r>
              <a:rPr lang="en-US" sz="1600" dirty="0"/>
              <a:t>		HV platform pulsing test to 500V  (for ion beam transport to RFQ)</a:t>
            </a:r>
          </a:p>
          <a:p>
            <a:r>
              <a:rPr lang="en-US" sz="1600" dirty="0"/>
              <a:t>	</a:t>
            </a:r>
          </a:p>
          <a:p>
            <a:r>
              <a:rPr lang="en-US" sz="1600" dirty="0"/>
              <a:t>April 1-2         150C Bore vacuum system bakeout and NEG pump 550C activation</a:t>
            </a:r>
          </a:p>
          <a:p>
            <a:endParaRPr lang="en-US" sz="1600" dirty="0"/>
          </a:p>
          <a:p>
            <a:r>
              <a:rPr lang="en-US" sz="1600" dirty="0"/>
              <a:t>April 3-4          Three </a:t>
            </a:r>
            <a:r>
              <a:rPr lang="en-US" sz="1600" dirty="0" err="1"/>
              <a:t>Behlke</a:t>
            </a:r>
            <a:r>
              <a:rPr lang="en-US" sz="1600" dirty="0"/>
              <a:t> Switch Fast Capture and Extraction system debugged</a:t>
            </a:r>
          </a:p>
          <a:p>
            <a:r>
              <a:rPr lang="en-US" sz="1600" dirty="0"/>
              <a:t>	       4He Gas injection, He+ transfer to Long Trap, Ion extraction demonstrated</a:t>
            </a:r>
          </a:p>
          <a:p>
            <a:r>
              <a:rPr lang="en-US" sz="1600" dirty="0"/>
              <a:t>		11nC total charge, at least 50% helium ions</a:t>
            </a:r>
          </a:p>
          <a:p>
            <a:endParaRPr lang="en-US" sz="1600" dirty="0"/>
          </a:p>
          <a:p>
            <a:r>
              <a:rPr lang="en-US" sz="1600" dirty="0"/>
              <a:t>April 8	        He2+ propagation through RFQ and HEBT to FC96</a:t>
            </a:r>
          </a:p>
          <a:p>
            <a:r>
              <a:rPr lang="en-US" sz="1600" dirty="0">
                <a:solidFill>
                  <a:srgbClr val="FF0000"/>
                </a:solidFill>
              </a:rPr>
              <a:t>April 10	        He2+ set up in Booster from internal gas injection in EEBIS</a:t>
            </a:r>
          </a:p>
        </p:txBody>
      </p:sp>
    </p:spTree>
    <p:extLst>
      <p:ext uri="{BB962C8B-B14F-4D97-AF65-F5344CB8AC3E}">
        <p14:creationId xmlns:p14="http://schemas.microsoft.com/office/powerpoint/2010/main" val="39167582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EEB7094-8054-C4B6-4B88-B9BA94E69735}"/>
              </a:ext>
            </a:extLst>
          </p:cNvPr>
          <p:cNvSpPr>
            <a:spLocks noGrp="1"/>
          </p:cNvSpPr>
          <p:nvPr>
            <p:ph type="sldNum" sz="quarter" idx="4"/>
          </p:nvPr>
        </p:nvSpPr>
        <p:spPr/>
        <p:txBody>
          <a:bodyPr/>
          <a:lstStyle/>
          <a:p>
            <a:fld id="{933A556B-7C63-244D-9B7C-B0EA8042B330}" type="slidenum">
              <a:rPr lang="en-US" smtClean="0"/>
              <a:pPr/>
              <a:t>18</a:t>
            </a:fld>
            <a:endParaRPr lang="en-US" sz="750" dirty="0"/>
          </a:p>
        </p:txBody>
      </p:sp>
      <p:sp>
        <p:nvSpPr>
          <p:cNvPr id="4" name="TextBox 3">
            <a:extLst>
              <a:ext uri="{FF2B5EF4-FFF2-40B4-BE49-F238E27FC236}">
                <a16:creationId xmlns:a16="http://schemas.microsoft.com/office/drawing/2014/main" id="{A5EDFBF5-3AF7-955F-3750-F63C47D4ADE5}"/>
              </a:ext>
            </a:extLst>
          </p:cNvPr>
          <p:cNvSpPr txBox="1"/>
          <p:nvPr/>
        </p:nvSpPr>
        <p:spPr>
          <a:xfrm>
            <a:off x="639930" y="428178"/>
            <a:ext cx="8286750" cy="6247864"/>
          </a:xfrm>
          <a:prstGeom prst="rect">
            <a:avLst/>
          </a:prstGeom>
          <a:noFill/>
        </p:spPr>
        <p:txBody>
          <a:bodyPr wrap="square" rtlCol="0">
            <a:spAutoFit/>
          </a:bodyPr>
          <a:lstStyle/>
          <a:p>
            <a:r>
              <a:rPr lang="en-US" sz="1600" dirty="0"/>
              <a:t>April 11       </a:t>
            </a:r>
            <a:r>
              <a:rPr lang="en-US" sz="1600" dirty="0">
                <a:solidFill>
                  <a:srgbClr val="FF0000"/>
                </a:solidFill>
              </a:rPr>
              <a:t>Long Trap </a:t>
            </a:r>
            <a:r>
              <a:rPr lang="en-US" sz="1600" dirty="0" err="1">
                <a:solidFill>
                  <a:srgbClr val="FF0000"/>
                </a:solidFill>
              </a:rPr>
              <a:t>Behlke</a:t>
            </a:r>
            <a:r>
              <a:rPr lang="en-US" sz="1600" dirty="0">
                <a:solidFill>
                  <a:srgbClr val="FF0000"/>
                </a:solidFill>
              </a:rPr>
              <a:t> switches </a:t>
            </a:r>
            <a:r>
              <a:rPr lang="en-US" sz="1600" dirty="0"/>
              <a:t>configured for 1+ ion capture by EBIS from LION</a:t>
            </a:r>
          </a:p>
          <a:p>
            <a:endParaRPr lang="en-US" sz="1600" dirty="0">
              <a:solidFill>
                <a:srgbClr val="00B0F0"/>
              </a:solidFill>
            </a:endParaRPr>
          </a:p>
          <a:p>
            <a:r>
              <a:rPr lang="en-US" sz="1600" dirty="0"/>
              <a:t>April 17       PPM control feature added for CAEN transverse magnetic steering</a:t>
            </a:r>
          </a:p>
          <a:p>
            <a:endParaRPr lang="en-US" sz="1600" dirty="0"/>
          </a:p>
          <a:p>
            <a:r>
              <a:rPr lang="en-US" sz="1600" dirty="0"/>
              <a:t>April 22        First NSRL operations with EEBIS ion beams  </a:t>
            </a:r>
            <a:r>
              <a:rPr lang="en-US" sz="1600" b="0" i="0" u="none" strike="noStrike" dirty="0">
                <a:solidFill>
                  <a:srgbClr val="FF0000"/>
                </a:solidFill>
                <a:effectLst/>
              </a:rPr>
              <a:t>He+,He2+, O5+, Si9+, C5+</a:t>
            </a:r>
          </a:p>
          <a:p>
            <a:r>
              <a:rPr lang="en-US" sz="1600" dirty="0"/>
              <a:t>                    </a:t>
            </a:r>
            <a:r>
              <a:rPr lang="en-US" sz="1600" b="0" i="0" u="none" strike="noStrike" dirty="0">
                <a:effectLst/>
              </a:rPr>
              <a:t>beams from Extended EBIS were setup for use with NSRL GCR testing.</a:t>
            </a:r>
          </a:p>
          <a:p>
            <a:endParaRPr lang="en-US" sz="1600" dirty="0">
              <a:solidFill>
                <a:srgbClr val="00B0F0"/>
              </a:solidFill>
            </a:endParaRPr>
          </a:p>
          <a:p>
            <a:r>
              <a:rPr lang="en-US" sz="1600" dirty="0"/>
              <a:t>April 24       </a:t>
            </a:r>
            <a:r>
              <a:rPr lang="en-US" sz="1600" dirty="0">
                <a:solidFill>
                  <a:srgbClr val="FF0000"/>
                </a:solidFill>
              </a:rPr>
              <a:t>Ti13+</a:t>
            </a:r>
            <a:r>
              <a:rPr lang="en-US" sz="1600" dirty="0"/>
              <a:t> setup in booster for NSRL</a:t>
            </a:r>
          </a:p>
          <a:p>
            <a:endParaRPr lang="en-US" sz="1600" dirty="0"/>
          </a:p>
          <a:p>
            <a:r>
              <a:rPr lang="en-US" sz="1600" dirty="0"/>
              <a:t>April 27        </a:t>
            </a:r>
            <a:r>
              <a:rPr lang="en-US" sz="1600" dirty="0">
                <a:solidFill>
                  <a:srgbClr val="FF0000"/>
                </a:solidFill>
              </a:rPr>
              <a:t>Fe15+</a:t>
            </a:r>
            <a:r>
              <a:rPr lang="en-US" sz="1600" dirty="0"/>
              <a:t> setup in booster for NSRL</a:t>
            </a:r>
          </a:p>
          <a:p>
            <a:r>
              <a:rPr lang="en-US" sz="1600" dirty="0"/>
              <a:t>                    (This allowed Tandem to start RHIC operations with Au)</a:t>
            </a:r>
          </a:p>
          <a:p>
            <a:endParaRPr lang="en-US" sz="1600" dirty="0"/>
          </a:p>
          <a:p>
            <a:r>
              <a:rPr lang="en-US" sz="1600" dirty="0"/>
              <a:t>May            NSRL operations</a:t>
            </a:r>
          </a:p>
          <a:p>
            <a:endParaRPr lang="en-US" sz="1600" dirty="0"/>
          </a:p>
          <a:p>
            <a:r>
              <a:rPr lang="en-US" sz="1600" b="1" dirty="0">
                <a:solidFill>
                  <a:srgbClr val="FF0000"/>
                </a:solidFill>
              </a:rPr>
              <a:t>May 26 – June 12    EBIS High Temperature Bake by Vacuum Group</a:t>
            </a:r>
          </a:p>
          <a:p>
            <a:r>
              <a:rPr lang="en-US" sz="1600" b="1" dirty="0">
                <a:solidFill>
                  <a:srgbClr val="FF0000"/>
                </a:solidFill>
              </a:rPr>
              <a:t>                                 NEG Activation</a:t>
            </a:r>
          </a:p>
          <a:p>
            <a:r>
              <a:rPr lang="en-US" sz="1600" b="1" dirty="0">
                <a:solidFill>
                  <a:srgbClr val="FF0000"/>
                </a:solidFill>
              </a:rPr>
              <a:t>                                 Flange leak in collector transition found and eliminated</a:t>
            </a:r>
          </a:p>
          <a:p>
            <a:r>
              <a:rPr lang="en-US" sz="1600" dirty="0">
                <a:solidFill>
                  <a:srgbClr val="00B0F0"/>
                </a:solidFill>
              </a:rPr>
              <a:t>		 </a:t>
            </a:r>
          </a:p>
          <a:p>
            <a:r>
              <a:rPr lang="en-US" sz="1600" dirty="0"/>
              <a:t>June 13     Pulsed H2  NEG pumping speed measurements </a:t>
            </a:r>
          </a:p>
          <a:p>
            <a:r>
              <a:rPr lang="en-US" sz="1600" dirty="0"/>
              <a:t>                  New cathode activation</a:t>
            </a:r>
          </a:p>
          <a:p>
            <a:r>
              <a:rPr lang="en-US" sz="1600" dirty="0"/>
              <a:t> </a:t>
            </a:r>
            <a:r>
              <a:rPr lang="en-US" sz="1600" dirty="0">
                <a:solidFill>
                  <a:srgbClr val="00B0F0"/>
                </a:solidFill>
              </a:rPr>
              <a:t>	</a:t>
            </a:r>
          </a:p>
          <a:p>
            <a:r>
              <a:rPr lang="en-US" sz="1600" dirty="0"/>
              <a:t>June 14-17  Superconducting solenoid problems:  multiple quenches and recovery</a:t>
            </a:r>
          </a:p>
          <a:p>
            <a:endParaRPr lang="en-US" sz="1600" dirty="0">
              <a:solidFill>
                <a:srgbClr val="00B0F0"/>
              </a:solidFill>
            </a:endParaRPr>
          </a:p>
          <a:p>
            <a:r>
              <a:rPr lang="en-US" sz="1600" dirty="0"/>
              <a:t>June 17-18  EEBIS Electron beam restart  after vacuum improvement by baking, etc.</a:t>
            </a:r>
          </a:p>
          <a:p>
            <a:r>
              <a:rPr lang="en-US" sz="1600" dirty="0"/>
              <a:t>	    (4.1A </a:t>
            </a:r>
            <a:r>
              <a:rPr lang="en-US" sz="1600" dirty="0" err="1"/>
              <a:t>ebeam</a:t>
            </a:r>
            <a:r>
              <a:rPr lang="en-US" sz="1600" dirty="0"/>
              <a:t>)</a:t>
            </a:r>
          </a:p>
        </p:txBody>
      </p:sp>
    </p:spTree>
    <p:extLst>
      <p:ext uri="{BB962C8B-B14F-4D97-AF65-F5344CB8AC3E}">
        <p14:creationId xmlns:p14="http://schemas.microsoft.com/office/powerpoint/2010/main" val="1748964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7AA40F9-01B1-6948-0F92-ED787ADDF585}"/>
              </a:ext>
            </a:extLst>
          </p:cNvPr>
          <p:cNvSpPr>
            <a:spLocks noGrp="1"/>
          </p:cNvSpPr>
          <p:nvPr>
            <p:ph type="sldNum" sz="quarter" idx="4"/>
          </p:nvPr>
        </p:nvSpPr>
        <p:spPr/>
        <p:txBody>
          <a:bodyPr/>
          <a:lstStyle/>
          <a:p>
            <a:fld id="{933A556B-7C63-244D-9B7C-B0EA8042B330}" type="slidenum">
              <a:rPr lang="en-US" smtClean="0"/>
              <a:pPr/>
              <a:t>19</a:t>
            </a:fld>
            <a:endParaRPr lang="en-US" sz="750" dirty="0"/>
          </a:p>
        </p:txBody>
      </p:sp>
      <p:sp>
        <p:nvSpPr>
          <p:cNvPr id="4" name="TextBox 3">
            <a:extLst>
              <a:ext uri="{FF2B5EF4-FFF2-40B4-BE49-F238E27FC236}">
                <a16:creationId xmlns:a16="http://schemas.microsoft.com/office/drawing/2014/main" id="{212B6017-3121-627E-3EB0-B53FAB5C3EDF}"/>
              </a:ext>
            </a:extLst>
          </p:cNvPr>
          <p:cNvSpPr txBox="1"/>
          <p:nvPr/>
        </p:nvSpPr>
        <p:spPr>
          <a:xfrm>
            <a:off x="639930" y="428178"/>
            <a:ext cx="8286750" cy="6247864"/>
          </a:xfrm>
          <a:prstGeom prst="rect">
            <a:avLst/>
          </a:prstGeom>
          <a:noFill/>
        </p:spPr>
        <p:txBody>
          <a:bodyPr wrap="square" rtlCol="0">
            <a:spAutoFit/>
          </a:bodyPr>
          <a:lstStyle/>
          <a:p>
            <a:r>
              <a:rPr lang="en-US" sz="1600" dirty="0"/>
              <a:t>June 19 -20     High Charge states </a:t>
            </a:r>
            <a:r>
              <a:rPr lang="en-US" sz="1600" dirty="0">
                <a:solidFill>
                  <a:srgbClr val="FF0000"/>
                </a:solidFill>
              </a:rPr>
              <a:t>Si11+, Nb23+, Ta38+ and Au32+  </a:t>
            </a:r>
            <a:r>
              <a:rPr lang="en-US" sz="1600" dirty="0"/>
              <a:t>easily produced now.  	        The EBIS vacuum is improved greatly after the bake and NEG activation.</a:t>
            </a:r>
            <a:endParaRPr lang="en-US" sz="1600" dirty="0">
              <a:solidFill>
                <a:srgbClr val="00B0F0"/>
              </a:solidFill>
            </a:endParaRPr>
          </a:p>
          <a:p>
            <a:endParaRPr lang="en-US" sz="1600" dirty="0">
              <a:solidFill>
                <a:srgbClr val="00B0F0"/>
              </a:solidFill>
            </a:endParaRPr>
          </a:p>
          <a:p>
            <a:r>
              <a:rPr lang="en-US" sz="1600" dirty="0"/>
              <a:t>June 22         Very high charge states </a:t>
            </a:r>
            <a:r>
              <a:rPr lang="en-US" sz="1600" dirty="0">
                <a:solidFill>
                  <a:srgbClr val="FF0000"/>
                </a:solidFill>
              </a:rPr>
              <a:t>Bi43+ and Au43+ </a:t>
            </a:r>
            <a:r>
              <a:rPr lang="en-US" sz="1600" dirty="0"/>
              <a:t>developed</a:t>
            </a:r>
          </a:p>
          <a:p>
            <a:endParaRPr lang="en-US" sz="1600" dirty="0"/>
          </a:p>
          <a:p>
            <a:r>
              <a:rPr lang="en-US" sz="1600" dirty="0"/>
              <a:t>July 1            8A electron beam (1P/</a:t>
            </a:r>
            <a:r>
              <a:rPr lang="en-US" sz="1600" dirty="0" err="1"/>
              <a:t>sc</a:t>
            </a:r>
            <a:r>
              <a:rPr lang="en-US" sz="1600" dirty="0"/>
              <a:t>)</a:t>
            </a:r>
          </a:p>
          <a:p>
            <a:endParaRPr lang="en-US" sz="1600" dirty="0">
              <a:solidFill>
                <a:srgbClr val="00B0F0"/>
              </a:solidFill>
            </a:endParaRPr>
          </a:p>
          <a:p>
            <a:r>
              <a:rPr lang="en-US" sz="1600" dirty="0"/>
              <a:t>July 8            Au32+ 12P/</a:t>
            </a:r>
            <a:r>
              <a:rPr lang="en-US" sz="1600" dirty="0" err="1"/>
              <a:t>sc</a:t>
            </a:r>
            <a:r>
              <a:rPr lang="en-US" sz="1600" dirty="0"/>
              <a:t>  (5.2A </a:t>
            </a:r>
            <a:r>
              <a:rPr lang="en-US" sz="1600" dirty="0" err="1"/>
              <a:t>ebeam</a:t>
            </a:r>
            <a:r>
              <a:rPr lang="en-US" sz="1600" dirty="0"/>
              <a:t>, 35uVs at FC96)</a:t>
            </a:r>
            <a:endParaRPr lang="en-US" sz="1600" b="0" i="0" u="none" strike="noStrike" dirty="0">
              <a:effectLst/>
            </a:endParaRPr>
          </a:p>
          <a:p>
            <a:endParaRPr lang="en-US" sz="1600" dirty="0"/>
          </a:p>
          <a:p>
            <a:r>
              <a:rPr lang="en-US" sz="1600" dirty="0"/>
              <a:t>July 27          Au32+ improved distribution, 12P/</a:t>
            </a:r>
            <a:r>
              <a:rPr lang="en-US" sz="1600" dirty="0" err="1"/>
              <a:t>sc</a:t>
            </a:r>
            <a:r>
              <a:rPr lang="en-US" sz="1600" dirty="0"/>
              <a:t> intensity doesn’t change with rep. rate</a:t>
            </a:r>
          </a:p>
          <a:p>
            <a:r>
              <a:rPr lang="en-US" sz="1600" dirty="0"/>
              <a:t>                     Stable with most NSRL beams for several hours.</a:t>
            </a:r>
          </a:p>
          <a:p>
            <a:endParaRPr lang="en-US" sz="1600" dirty="0"/>
          </a:p>
          <a:p>
            <a:r>
              <a:rPr lang="en-US" sz="1600" dirty="0"/>
              <a:t>Aug 27          Au32+ Low voltage drift tube distribution with increased cathode bias.</a:t>
            </a:r>
          </a:p>
          <a:p>
            <a:r>
              <a:rPr lang="en-US" sz="1600" dirty="0">
                <a:solidFill>
                  <a:srgbClr val="FF0000"/>
                </a:solidFill>
              </a:rPr>
              <a:t>                      8.3A electron beam achieved (1P/</a:t>
            </a:r>
            <a:r>
              <a:rPr lang="en-US" sz="1600" dirty="0" err="1">
                <a:solidFill>
                  <a:srgbClr val="FF0000"/>
                </a:solidFill>
              </a:rPr>
              <a:t>sc</a:t>
            </a:r>
            <a:r>
              <a:rPr lang="en-US" sz="1600" dirty="0">
                <a:solidFill>
                  <a:srgbClr val="FF0000"/>
                </a:solidFill>
              </a:rPr>
              <a:t> operation)</a:t>
            </a:r>
          </a:p>
          <a:p>
            <a:r>
              <a:rPr lang="en-US" sz="1600" dirty="0">
                <a:solidFill>
                  <a:srgbClr val="FF0000"/>
                </a:solidFill>
              </a:rPr>
              <a:t>                      </a:t>
            </a:r>
            <a:r>
              <a:rPr lang="en-US" sz="1600" dirty="0"/>
              <a:t>FC96 = 45 </a:t>
            </a:r>
            <a:r>
              <a:rPr lang="en-US" sz="1600" dirty="0" err="1"/>
              <a:t>uVs</a:t>
            </a:r>
            <a:r>
              <a:rPr lang="en-US" sz="1600" dirty="0"/>
              <a:t> with 6.5A </a:t>
            </a:r>
            <a:r>
              <a:rPr lang="en-US" sz="1600" dirty="0" err="1"/>
              <a:t>ebeam</a:t>
            </a:r>
            <a:r>
              <a:rPr lang="en-US" sz="1600" dirty="0"/>
              <a:t> not fully optimized</a:t>
            </a:r>
          </a:p>
          <a:p>
            <a:endParaRPr lang="en-US" sz="1600" dirty="0"/>
          </a:p>
          <a:p>
            <a:r>
              <a:rPr lang="en-US" sz="1600" dirty="0"/>
              <a:t>Oct 2             Short Trap </a:t>
            </a:r>
            <a:r>
              <a:rPr lang="en-US" sz="1600" dirty="0" err="1"/>
              <a:t>Behlke</a:t>
            </a:r>
            <a:r>
              <a:rPr lang="en-US" sz="1600" dirty="0"/>
              <a:t> Switch Partial Mechanical installation</a:t>
            </a:r>
          </a:p>
          <a:p>
            <a:endParaRPr lang="en-US" sz="1600" dirty="0"/>
          </a:p>
          <a:p>
            <a:r>
              <a:rPr lang="en-US" sz="1600" dirty="0"/>
              <a:t>Dec 05-06      4He2+ from EEBIS transported through chicane to FC96</a:t>
            </a:r>
          </a:p>
          <a:p>
            <a:r>
              <a:rPr lang="en-US" sz="1600" dirty="0"/>
              <a:t>	       16-18uVs obtained about 80-90% as obtained in the direct beamline.</a:t>
            </a:r>
          </a:p>
          <a:p>
            <a:endParaRPr lang="en-US" sz="1600" dirty="0"/>
          </a:p>
          <a:p>
            <a:r>
              <a:rPr lang="en-US" sz="1600" dirty="0"/>
              <a:t>Dec 22	      Short trap </a:t>
            </a:r>
            <a:r>
              <a:rPr lang="en-US" sz="1600" dirty="0" err="1"/>
              <a:t>Behlke</a:t>
            </a:r>
            <a:r>
              <a:rPr lang="en-US" sz="1600" dirty="0"/>
              <a:t> Switch Fast Electronics Installation</a:t>
            </a:r>
          </a:p>
          <a:p>
            <a:endParaRPr lang="en-US" sz="1600" dirty="0"/>
          </a:p>
          <a:p>
            <a:r>
              <a:rPr lang="en-US" sz="1600" dirty="0"/>
              <a:t>Dec 29	      Short Trap </a:t>
            </a:r>
            <a:r>
              <a:rPr lang="en-US" sz="1600" dirty="0" err="1"/>
              <a:t>Behlke</a:t>
            </a:r>
            <a:r>
              <a:rPr lang="en-US" sz="1600" dirty="0"/>
              <a:t> Switch High Voltage Testing Complete</a:t>
            </a:r>
          </a:p>
          <a:p>
            <a:endParaRPr lang="en-US" sz="1600" dirty="0"/>
          </a:p>
        </p:txBody>
      </p:sp>
    </p:spTree>
    <p:extLst>
      <p:ext uri="{BB962C8B-B14F-4D97-AF65-F5344CB8AC3E}">
        <p14:creationId xmlns:p14="http://schemas.microsoft.com/office/powerpoint/2010/main" val="13164112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2E820-A61E-D148-A16A-6AC3A36A9D42}"/>
              </a:ext>
            </a:extLst>
          </p:cNvPr>
          <p:cNvSpPr>
            <a:spLocks noGrp="1"/>
          </p:cNvSpPr>
          <p:nvPr>
            <p:ph type="title"/>
          </p:nvPr>
        </p:nvSpPr>
        <p:spPr/>
        <p:txBody>
          <a:bodyPr>
            <a:normAutofit/>
          </a:bodyPr>
          <a:lstStyle/>
          <a:p>
            <a:r>
              <a:rPr lang="en-US" sz="2800" dirty="0"/>
              <a:t>Polarized </a:t>
            </a:r>
            <a:r>
              <a:rPr lang="en-US" sz="2800" baseline="30000" dirty="0"/>
              <a:t>3</a:t>
            </a:r>
            <a:r>
              <a:rPr lang="en-US" sz="2800" dirty="0"/>
              <a:t>He</a:t>
            </a:r>
            <a:r>
              <a:rPr lang="en-US" sz="2800" baseline="30000" dirty="0"/>
              <a:t>2+</a:t>
            </a:r>
            <a:r>
              <a:rPr lang="en-US" sz="2800" dirty="0"/>
              <a:t> source development is made in a collaboration between BNL and MIT</a:t>
            </a:r>
          </a:p>
        </p:txBody>
      </p:sp>
      <p:sp>
        <p:nvSpPr>
          <p:cNvPr id="3" name="Content Placeholder 2">
            <a:extLst>
              <a:ext uri="{FF2B5EF4-FFF2-40B4-BE49-F238E27FC236}">
                <a16:creationId xmlns:a16="http://schemas.microsoft.com/office/drawing/2014/main" id="{E02E36E7-C619-1F4A-8244-AD37F6FF7203}"/>
              </a:ext>
            </a:extLst>
          </p:cNvPr>
          <p:cNvSpPr>
            <a:spLocks noGrp="1"/>
          </p:cNvSpPr>
          <p:nvPr>
            <p:ph idx="1"/>
          </p:nvPr>
        </p:nvSpPr>
        <p:spPr/>
        <p:txBody>
          <a:bodyPr/>
          <a:lstStyle/>
          <a:p>
            <a:pPr algn="ctr"/>
            <a:r>
              <a:rPr lang="en-US" dirty="0">
                <a:latin typeface="Times New Roman" panose="02020603050405020304" pitchFamily="18" charset="0"/>
                <a:cs typeface="Times New Roman" panose="02020603050405020304" pitchFamily="18" charset="0"/>
              </a:rPr>
              <a:t>E. Beebe</a:t>
            </a:r>
            <a:r>
              <a:rPr lang="en-US" baseline="30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G. Atoian</a:t>
            </a:r>
            <a:r>
              <a:rPr lang="en-US" baseline="30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B. Coe</a:t>
            </a:r>
            <a:r>
              <a:rPr lang="en-US" baseline="30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S. Ikeda</a:t>
            </a:r>
            <a:r>
              <a:rPr lang="en-US" baseline="30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T. Kanesue</a:t>
            </a:r>
            <a:r>
              <a:rPr lang="en-US" baseline="30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S. Kondrashev</a:t>
            </a:r>
            <a:r>
              <a:rPr lang="en-US" baseline="30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R. Milner</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M. Musgrave</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M. Okamura</a:t>
            </a:r>
            <a:r>
              <a:rPr lang="en-US" baseline="30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D. Raparia</a:t>
            </a:r>
            <a:r>
              <a:rPr lang="en-US" baseline="30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T. Rodowicz</a:t>
            </a:r>
            <a:r>
              <a:rPr lang="en-US" baseline="30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J. Ritter</a:t>
            </a:r>
            <a:r>
              <a:rPr lang="en-US" baseline="30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B. Schoepfer</a:t>
            </a:r>
            <a:r>
              <a:rPr lang="en-US" baseline="30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,S. Trabocchi</a:t>
            </a:r>
            <a:r>
              <a:rPr lang="en-US" baseline="30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A. Zelenski</a:t>
            </a:r>
            <a:r>
              <a:rPr lang="en-US" baseline="30000" dirty="0">
                <a:latin typeface="Times New Roman" panose="02020603050405020304" pitchFamily="18" charset="0"/>
                <a:cs typeface="Times New Roman" panose="02020603050405020304" pitchFamily="18" charset="0"/>
              </a:rPr>
              <a:t>1</a:t>
            </a:r>
          </a:p>
          <a:p>
            <a:pPr algn="ctr"/>
            <a:endParaRPr lang="en-US" dirty="0">
              <a:latin typeface="Times New Roman" panose="02020603050405020304" pitchFamily="18" charset="0"/>
              <a:cs typeface="Times New Roman" panose="02020603050405020304" pitchFamily="18" charset="0"/>
            </a:endParaRPr>
          </a:p>
          <a:p>
            <a:pPr algn="ctr"/>
            <a:r>
              <a:rPr lang="en-US" sz="1800" i="1" baseline="30000" dirty="0">
                <a:solidFill>
                  <a:srgbClr val="000000"/>
                </a:solidFill>
                <a:latin typeface="Times New Roman" panose="02020603050405020304" pitchFamily="18" charset="0"/>
                <a:ea typeface="Times New Roman" panose="02020603050405020304" pitchFamily="18" charset="0"/>
              </a:rPr>
              <a:t>1</a:t>
            </a:r>
            <a:r>
              <a:rPr lang="en-US" sz="1800" i="1" dirty="0">
                <a:solidFill>
                  <a:srgbClr val="000000"/>
                </a:solidFill>
                <a:latin typeface="Times New Roman" panose="02020603050405020304" pitchFamily="18" charset="0"/>
                <a:ea typeface="Times New Roman" panose="02020603050405020304" pitchFamily="18" charset="0"/>
              </a:rPr>
              <a:t>Brookhaven National Laboratory, Upton, NY 11973, USA</a:t>
            </a:r>
          </a:p>
          <a:p>
            <a:pPr algn="ctr"/>
            <a:r>
              <a:rPr lang="en-US" sz="1800" i="1" baseline="30000" dirty="0">
                <a:solidFill>
                  <a:srgbClr val="000000"/>
                </a:solidFill>
                <a:latin typeface="Times New Roman" panose="02020603050405020304" pitchFamily="18" charset="0"/>
                <a:ea typeface="Times New Roman" panose="02020603050405020304" pitchFamily="18" charset="0"/>
              </a:rPr>
              <a:t>2</a:t>
            </a:r>
            <a:r>
              <a:rPr lang="en-US" sz="1800" i="1" dirty="0">
                <a:solidFill>
                  <a:srgbClr val="000000"/>
                </a:solidFill>
                <a:latin typeface="Times New Roman" panose="02020603050405020304" pitchFamily="18" charset="0"/>
                <a:ea typeface="Times New Roman" panose="02020603050405020304" pitchFamily="18" charset="0"/>
              </a:rPr>
              <a:t>MIT, Cambridge, MA, USA</a:t>
            </a:r>
            <a:endParaRPr lang="en-US" sz="1800" dirty="0">
              <a:solidFill>
                <a:srgbClr val="000000"/>
              </a:solidFill>
              <a:latin typeface="Times New Roman" panose="02020603050405020304" pitchFamily="18" charset="0"/>
              <a:ea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8FAA3267-2AA6-5143-B2E0-B0F2701F09A8}"/>
              </a:ext>
            </a:extLst>
          </p:cNvPr>
          <p:cNvSpPr>
            <a:spLocks noGrp="1"/>
          </p:cNvSpPr>
          <p:nvPr>
            <p:ph type="sldNum" sz="quarter" idx="4"/>
          </p:nvPr>
        </p:nvSpPr>
        <p:spPr/>
        <p:txBody>
          <a:bodyPr/>
          <a:lstStyle/>
          <a:p>
            <a:fld id="{933A556B-7C63-244D-9B7C-B0EA8042B330}" type="slidenum">
              <a:rPr lang="en-US" smtClean="0"/>
              <a:pPr/>
              <a:t>2</a:t>
            </a:fld>
            <a:endParaRPr lang="en-US" sz="750" dirty="0"/>
          </a:p>
        </p:txBody>
      </p:sp>
    </p:spTree>
    <p:extLst>
      <p:ext uri="{BB962C8B-B14F-4D97-AF65-F5344CB8AC3E}">
        <p14:creationId xmlns:p14="http://schemas.microsoft.com/office/powerpoint/2010/main" val="6848649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7AA40F9-01B1-6948-0F92-ED787ADDF585}"/>
              </a:ext>
            </a:extLst>
          </p:cNvPr>
          <p:cNvSpPr>
            <a:spLocks noGrp="1"/>
          </p:cNvSpPr>
          <p:nvPr>
            <p:ph type="sldNum" sz="quarter" idx="4"/>
          </p:nvPr>
        </p:nvSpPr>
        <p:spPr/>
        <p:txBody>
          <a:bodyPr/>
          <a:lstStyle/>
          <a:p>
            <a:fld id="{933A556B-7C63-244D-9B7C-B0EA8042B330}" type="slidenum">
              <a:rPr lang="en-US" smtClean="0"/>
              <a:pPr/>
              <a:t>20</a:t>
            </a:fld>
            <a:endParaRPr lang="en-US" sz="750" dirty="0"/>
          </a:p>
        </p:txBody>
      </p:sp>
      <p:sp>
        <p:nvSpPr>
          <p:cNvPr id="4" name="TextBox 3">
            <a:extLst>
              <a:ext uri="{FF2B5EF4-FFF2-40B4-BE49-F238E27FC236}">
                <a16:creationId xmlns:a16="http://schemas.microsoft.com/office/drawing/2014/main" id="{212B6017-3121-627E-3EB0-B53FAB5C3EDF}"/>
              </a:ext>
            </a:extLst>
          </p:cNvPr>
          <p:cNvSpPr txBox="1"/>
          <p:nvPr/>
        </p:nvSpPr>
        <p:spPr>
          <a:xfrm>
            <a:off x="639930" y="428178"/>
            <a:ext cx="8286750" cy="4770537"/>
          </a:xfrm>
          <a:prstGeom prst="rect">
            <a:avLst/>
          </a:prstGeom>
          <a:noFill/>
        </p:spPr>
        <p:txBody>
          <a:bodyPr wrap="square" rtlCol="0">
            <a:spAutoFit/>
          </a:bodyPr>
          <a:lstStyle/>
          <a:p>
            <a:r>
              <a:rPr lang="en-US" sz="1600" dirty="0"/>
              <a:t>Jan 6, 2024   First Highly charged ions after Short Trap installation (Si11+)</a:t>
            </a:r>
          </a:p>
          <a:p>
            <a:r>
              <a:rPr lang="en-US" sz="1600" dirty="0"/>
              <a:t>	      (Injected ions trapped and extracted using Long Trap only).</a:t>
            </a:r>
          </a:p>
          <a:p>
            <a:endParaRPr lang="en-US" sz="1600" dirty="0"/>
          </a:p>
          <a:p>
            <a:r>
              <a:rPr lang="en-US" sz="1600" dirty="0"/>
              <a:t>Jan 8-9         Re-start of NSRL setup with EEBIS Beams through ETB line to xf108</a:t>
            </a:r>
          </a:p>
          <a:p>
            <a:r>
              <a:rPr lang="en-US" sz="1600" dirty="0"/>
              <a:t>	     Transport </a:t>
            </a:r>
            <a:r>
              <a:rPr lang="en-US" sz="1600" dirty="0">
                <a:solidFill>
                  <a:srgbClr val="FF0000"/>
                </a:solidFill>
              </a:rPr>
              <a:t>of Si11+, Ti17+, Fe20+, Ag29+ Tb35+, Bi43+ </a:t>
            </a:r>
            <a:r>
              <a:rPr lang="en-US" sz="1600" dirty="0"/>
              <a:t>from Long Trap</a:t>
            </a:r>
          </a:p>
          <a:p>
            <a:endParaRPr lang="en-US" sz="1600" dirty="0"/>
          </a:p>
          <a:p>
            <a:r>
              <a:rPr lang="en-US" sz="1600" dirty="0"/>
              <a:t>Jan 22          Au+ from LION captured in EEBIS Short Trap;  Au32+ extracted</a:t>
            </a:r>
          </a:p>
          <a:p>
            <a:endParaRPr lang="en-US" sz="1600" dirty="0"/>
          </a:p>
          <a:p>
            <a:r>
              <a:rPr lang="en-US" sz="1600" dirty="0"/>
              <a:t>Jan 24 	     </a:t>
            </a:r>
            <a:r>
              <a:rPr lang="en-US" sz="1600" dirty="0">
                <a:solidFill>
                  <a:srgbClr val="FF0000"/>
                </a:solidFill>
              </a:rPr>
              <a:t>He gas injection with capture and extraction of He2+ from Short Trap </a:t>
            </a:r>
          </a:p>
          <a:p>
            <a:r>
              <a:rPr lang="en-US" sz="1600" dirty="0"/>
              <a:t>	     FC96 ~23uVs, XF108 ~2.1uVs   (exceeded current Long Trap values)    </a:t>
            </a:r>
          </a:p>
          <a:p>
            <a:endParaRPr lang="en-US" sz="1600" dirty="0"/>
          </a:p>
          <a:p>
            <a:r>
              <a:rPr lang="en-US" sz="1600" dirty="0"/>
              <a:t>April 19	     Ne+ injected into EBIS from HCIS2; </a:t>
            </a:r>
            <a:r>
              <a:rPr lang="en-US" sz="1600" dirty="0">
                <a:solidFill>
                  <a:srgbClr val="FF0000"/>
                </a:solidFill>
              </a:rPr>
              <a:t>Ne8+</a:t>
            </a:r>
            <a:r>
              <a:rPr lang="en-US" sz="1600" dirty="0"/>
              <a:t> from EBIS used in Booster Ring</a:t>
            </a:r>
          </a:p>
          <a:p>
            <a:r>
              <a:rPr lang="en-US" sz="1600" dirty="0"/>
              <a:t>	     Xe27+ </a:t>
            </a:r>
          </a:p>
          <a:p>
            <a:endParaRPr lang="en-US" sz="1600" dirty="0"/>
          </a:p>
          <a:p>
            <a:r>
              <a:rPr lang="en-US" sz="1600" dirty="0"/>
              <a:t>April 21	      7.1A </a:t>
            </a:r>
            <a:r>
              <a:rPr lang="en-US" sz="1600" dirty="0" err="1"/>
              <a:t>ebeam</a:t>
            </a:r>
            <a:r>
              <a:rPr lang="en-US" sz="1600" dirty="0"/>
              <a:t>; Au32+ FC96 ~ 58uVs</a:t>
            </a:r>
          </a:p>
          <a:p>
            <a:endParaRPr lang="en-US" sz="1600" dirty="0"/>
          </a:p>
          <a:p>
            <a:r>
              <a:rPr lang="en-US" sz="1600" dirty="0"/>
              <a:t>April 27 	      HV tests with cold cathode (no </a:t>
            </a:r>
            <a:r>
              <a:rPr lang="en-US" sz="1600" dirty="0" err="1"/>
              <a:t>ebeam</a:t>
            </a:r>
            <a:r>
              <a:rPr lang="en-US" sz="1600" dirty="0"/>
              <a:t>):  No Discharges Observed </a:t>
            </a:r>
          </a:p>
          <a:p>
            <a:r>
              <a:rPr lang="en-US" sz="1600" dirty="0"/>
              <a:t>April 28	      Au32+ FC96 ~87uVs  (1P/</a:t>
            </a:r>
            <a:r>
              <a:rPr lang="en-US" sz="1600" dirty="0" err="1"/>
              <a:t>sc</a:t>
            </a:r>
            <a:r>
              <a:rPr lang="en-US" sz="1600" dirty="0"/>
              <a:t>, 6.9A </a:t>
            </a:r>
            <a:r>
              <a:rPr lang="en-US" sz="1600" dirty="0" err="1"/>
              <a:t>ebeam</a:t>
            </a:r>
            <a:r>
              <a:rPr lang="en-US" sz="1600" dirty="0"/>
              <a:t>);  12P/</a:t>
            </a:r>
            <a:r>
              <a:rPr lang="en-US" sz="1600" dirty="0" err="1"/>
              <a:t>sc</a:t>
            </a:r>
            <a:r>
              <a:rPr lang="en-US" sz="1600" dirty="0"/>
              <a:t> 200ms FC96 ~70uVs </a:t>
            </a:r>
          </a:p>
          <a:p>
            <a:endParaRPr lang="en-US" sz="1600" dirty="0">
              <a:solidFill>
                <a:srgbClr val="00B0F0"/>
              </a:solidFill>
            </a:endParaRPr>
          </a:p>
        </p:txBody>
      </p:sp>
    </p:spTree>
    <p:extLst>
      <p:ext uri="{BB962C8B-B14F-4D97-AF65-F5344CB8AC3E}">
        <p14:creationId xmlns:p14="http://schemas.microsoft.com/office/powerpoint/2010/main" val="11525090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6140D-DC9B-5FFB-2754-D5B7A10A658B}"/>
              </a:ext>
            </a:extLst>
          </p:cNvPr>
          <p:cNvSpPr>
            <a:spLocks noGrp="1"/>
          </p:cNvSpPr>
          <p:nvPr>
            <p:ph type="title"/>
          </p:nvPr>
        </p:nvSpPr>
        <p:spPr>
          <a:xfrm>
            <a:off x="541451" y="63034"/>
            <a:ext cx="8173924" cy="761558"/>
          </a:xfrm>
        </p:spPr>
        <p:txBody>
          <a:bodyPr/>
          <a:lstStyle/>
          <a:p>
            <a:r>
              <a:rPr lang="en-US" sz="2400" dirty="0"/>
              <a:t>EEBIS Operation Status at the accelerator</a:t>
            </a:r>
          </a:p>
        </p:txBody>
      </p:sp>
      <p:sp>
        <p:nvSpPr>
          <p:cNvPr id="3" name="Slide Number Placeholder 2">
            <a:extLst>
              <a:ext uri="{FF2B5EF4-FFF2-40B4-BE49-F238E27FC236}">
                <a16:creationId xmlns:a16="http://schemas.microsoft.com/office/drawing/2014/main" id="{9ED17B71-2A98-D8BF-C0DF-82A9B9D3D74B}"/>
              </a:ext>
            </a:extLst>
          </p:cNvPr>
          <p:cNvSpPr>
            <a:spLocks noGrp="1"/>
          </p:cNvSpPr>
          <p:nvPr>
            <p:ph type="sldNum" sz="quarter" idx="4"/>
          </p:nvPr>
        </p:nvSpPr>
        <p:spPr/>
        <p:txBody>
          <a:bodyPr/>
          <a:lstStyle/>
          <a:p>
            <a:fld id="{933A556B-7C63-244D-9B7C-B0EA8042B330}" type="slidenum">
              <a:rPr lang="en-US" smtClean="0"/>
              <a:pPr/>
              <a:t>21</a:t>
            </a:fld>
            <a:endParaRPr lang="en-US" sz="750" dirty="0"/>
          </a:p>
        </p:txBody>
      </p:sp>
      <p:sp>
        <p:nvSpPr>
          <p:cNvPr id="4" name="TextBox 3">
            <a:extLst>
              <a:ext uri="{FF2B5EF4-FFF2-40B4-BE49-F238E27FC236}">
                <a16:creationId xmlns:a16="http://schemas.microsoft.com/office/drawing/2014/main" id="{4BF83394-41DD-A554-8439-2BA4D79D38B6}"/>
              </a:ext>
            </a:extLst>
          </p:cNvPr>
          <p:cNvSpPr txBox="1"/>
          <p:nvPr/>
        </p:nvSpPr>
        <p:spPr>
          <a:xfrm>
            <a:off x="791088" y="751344"/>
            <a:ext cx="7561824" cy="5016758"/>
          </a:xfrm>
          <a:prstGeom prst="rect">
            <a:avLst/>
          </a:prstGeom>
          <a:noFill/>
        </p:spPr>
        <p:txBody>
          <a:bodyPr wrap="square" rtlCol="0">
            <a:spAutoFit/>
          </a:bodyPr>
          <a:lstStyle/>
          <a:p>
            <a:r>
              <a:rPr lang="en-US" b="1" dirty="0"/>
              <a:t>1) Electron Beams up to 8.3A for Au32+ production</a:t>
            </a:r>
          </a:p>
          <a:p>
            <a:endParaRPr lang="en-US" sz="1000" b="1" dirty="0"/>
          </a:p>
          <a:p>
            <a:r>
              <a:rPr lang="en-US" b="1" dirty="0"/>
              <a:t>2) He gas injection, ion transfer to the short or long trap and 4He2+ extraction for NSRL operations</a:t>
            </a:r>
          </a:p>
          <a:p>
            <a:endParaRPr lang="en-US" sz="1000" b="1" dirty="0"/>
          </a:p>
          <a:p>
            <a:r>
              <a:rPr lang="en-US" b="1" dirty="0"/>
              <a:t>3) External ion injection of 1+ ions into the EBIS long trap with subsequent high charge state extraction to the RFQ, LINAC and Booster.</a:t>
            </a:r>
          </a:p>
          <a:p>
            <a:endParaRPr lang="en-US" sz="1000" dirty="0"/>
          </a:p>
          <a:p>
            <a:r>
              <a:rPr lang="en-US" b="1" dirty="0"/>
              <a:t>4) Two user operation on the same super cycle:</a:t>
            </a:r>
          </a:p>
          <a:p>
            <a:r>
              <a:rPr lang="en-US" b="1" dirty="0"/>
              <a:t>   NSRL (Various very high charge state ions) + RHIC Au32+</a:t>
            </a:r>
          </a:p>
          <a:p>
            <a:endParaRPr lang="en-US" sz="1000" b="1" dirty="0"/>
          </a:p>
          <a:p>
            <a:r>
              <a:rPr lang="en-US" b="1" dirty="0">
                <a:solidFill>
                  <a:srgbClr val="0070C0"/>
                </a:solidFill>
              </a:rPr>
              <a:t>5) Development of the RHIC 12P/</a:t>
            </a:r>
            <a:r>
              <a:rPr lang="en-US" b="1" dirty="0" err="1">
                <a:solidFill>
                  <a:srgbClr val="0070C0"/>
                </a:solidFill>
              </a:rPr>
              <a:t>sc</a:t>
            </a:r>
            <a:r>
              <a:rPr lang="en-US" b="1" dirty="0">
                <a:solidFill>
                  <a:srgbClr val="0070C0"/>
                </a:solidFill>
              </a:rPr>
              <a:t> Au32+ operation has been difficult due to vacuum deterioration in the gas injection region.</a:t>
            </a:r>
          </a:p>
          <a:p>
            <a:r>
              <a:rPr lang="en-US" b="1" dirty="0">
                <a:solidFill>
                  <a:srgbClr val="0070C0"/>
                </a:solidFill>
              </a:rPr>
              <a:t>Adjustment of the potential distribution, cathode heating and source biasing has helped us reach the former RHIC EBIS parameters.</a:t>
            </a:r>
          </a:p>
          <a:p>
            <a:endParaRPr lang="en-US" sz="1000" b="1" dirty="0"/>
          </a:p>
          <a:p>
            <a:r>
              <a:rPr lang="en-US" b="1" dirty="0"/>
              <a:t>6) Matching of NSRL distributions to the RHIC Au32+ distribution provides better source stability.</a:t>
            </a:r>
          </a:p>
        </p:txBody>
      </p:sp>
    </p:spTree>
    <p:extLst>
      <p:ext uri="{BB962C8B-B14F-4D97-AF65-F5344CB8AC3E}">
        <p14:creationId xmlns:p14="http://schemas.microsoft.com/office/powerpoint/2010/main" val="33456942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48798-6D67-A964-7A3A-0F6D78684CEB}"/>
              </a:ext>
            </a:extLst>
          </p:cNvPr>
          <p:cNvSpPr>
            <a:spLocks noGrp="1"/>
          </p:cNvSpPr>
          <p:nvPr>
            <p:ph type="title"/>
          </p:nvPr>
        </p:nvSpPr>
        <p:spPr>
          <a:xfrm>
            <a:off x="428625" y="365127"/>
            <a:ext cx="8286750" cy="815974"/>
          </a:xfrm>
        </p:spPr>
        <p:txBody>
          <a:bodyPr>
            <a:normAutofit/>
          </a:bodyPr>
          <a:lstStyle/>
          <a:p>
            <a:r>
              <a:rPr lang="en-US" sz="2400" dirty="0"/>
              <a:t>Future Plans</a:t>
            </a:r>
          </a:p>
        </p:txBody>
      </p:sp>
      <p:sp>
        <p:nvSpPr>
          <p:cNvPr id="3" name="Slide Number Placeholder 2">
            <a:extLst>
              <a:ext uri="{FF2B5EF4-FFF2-40B4-BE49-F238E27FC236}">
                <a16:creationId xmlns:a16="http://schemas.microsoft.com/office/drawing/2014/main" id="{277BEE14-D9C0-A69B-A8AF-2EB0FC797951}"/>
              </a:ext>
            </a:extLst>
          </p:cNvPr>
          <p:cNvSpPr>
            <a:spLocks noGrp="1"/>
          </p:cNvSpPr>
          <p:nvPr>
            <p:ph type="sldNum" sz="quarter" idx="4"/>
          </p:nvPr>
        </p:nvSpPr>
        <p:spPr/>
        <p:txBody>
          <a:bodyPr/>
          <a:lstStyle/>
          <a:p>
            <a:fld id="{933A556B-7C63-244D-9B7C-B0EA8042B330}" type="slidenum">
              <a:rPr lang="en-US" smtClean="0"/>
              <a:pPr/>
              <a:t>22</a:t>
            </a:fld>
            <a:endParaRPr lang="en-US" sz="750" dirty="0"/>
          </a:p>
        </p:txBody>
      </p:sp>
      <p:sp>
        <p:nvSpPr>
          <p:cNvPr id="4" name="TextBox 3">
            <a:extLst>
              <a:ext uri="{FF2B5EF4-FFF2-40B4-BE49-F238E27FC236}">
                <a16:creationId xmlns:a16="http://schemas.microsoft.com/office/drawing/2014/main" id="{5A0F6AD3-EAE1-7ECE-76EF-0FBD7FCEEBC8}"/>
              </a:ext>
            </a:extLst>
          </p:cNvPr>
          <p:cNvSpPr txBox="1"/>
          <p:nvPr/>
        </p:nvSpPr>
        <p:spPr>
          <a:xfrm>
            <a:off x="829186" y="1366326"/>
            <a:ext cx="7561824" cy="5201424"/>
          </a:xfrm>
          <a:prstGeom prst="rect">
            <a:avLst/>
          </a:prstGeom>
          <a:noFill/>
        </p:spPr>
        <p:txBody>
          <a:bodyPr wrap="square" rtlCol="0">
            <a:spAutoFit/>
          </a:bodyPr>
          <a:lstStyle/>
          <a:p>
            <a:r>
              <a:rPr lang="en-US" b="1" dirty="0"/>
              <a:t>Recently, Au32+ ion intensities measured are:</a:t>
            </a:r>
          </a:p>
          <a:p>
            <a:r>
              <a:rPr lang="en-US" b="1" dirty="0"/>
              <a:t> FC96 ~ 87uVs</a:t>
            </a:r>
          </a:p>
          <a:p>
            <a:r>
              <a:rPr lang="en-US" b="1" dirty="0"/>
              <a:t> xf108 ~ 3.9uVs (~1.1E9 Au32+ ions/pulse)</a:t>
            </a:r>
          </a:p>
          <a:p>
            <a:endParaRPr lang="en-US" b="1" dirty="0"/>
          </a:p>
          <a:p>
            <a:r>
              <a:rPr lang="en-US" b="1" dirty="0"/>
              <a:t>Work continues on RHIC Au32+ development with the goal of increasing the present output by 40 to 50 percent.  This will be done by increasing the electron beam current to the 8-10A level and improving the injection and extraction efficiency</a:t>
            </a:r>
            <a:endParaRPr lang="en-US" dirty="0"/>
          </a:p>
          <a:p>
            <a:endParaRPr lang="en-US" dirty="0"/>
          </a:p>
          <a:p>
            <a:r>
              <a:rPr lang="en-US" dirty="0"/>
              <a:t>Future upgrades will include:</a:t>
            </a:r>
          </a:p>
          <a:p>
            <a:endParaRPr lang="en-US" dirty="0"/>
          </a:p>
          <a:p>
            <a:pPr marL="285750" indent="-285750">
              <a:buFont typeface="Arial" panose="020B0604020202020204" pitchFamily="34" charset="0"/>
              <a:buChar char="•"/>
            </a:pPr>
            <a:r>
              <a:rPr lang="en-US" dirty="0"/>
              <a:t>installation of the new electron collector supply</a:t>
            </a:r>
          </a:p>
          <a:p>
            <a:r>
              <a:rPr lang="en-US" sz="800" dirty="0"/>
              <a:t>     </a:t>
            </a:r>
          </a:p>
          <a:p>
            <a:pPr marL="285750" indent="-285750">
              <a:buFont typeface="Arial" panose="020B0604020202020204" pitchFamily="34" charset="0"/>
              <a:buChar char="•"/>
            </a:pPr>
            <a:r>
              <a:rPr lang="en-US" dirty="0"/>
              <a:t>a high field 3He polarization setup in the bore of the first  superconducting solenoid, a second gas injection valve and gas handing system, and a gas manifold for remote automatic gas switching. </a:t>
            </a:r>
          </a:p>
          <a:p>
            <a:endParaRPr lang="en-US" dirty="0"/>
          </a:p>
          <a:p>
            <a:endParaRPr lang="en-US" dirty="0"/>
          </a:p>
        </p:txBody>
      </p:sp>
    </p:spTree>
    <p:extLst>
      <p:ext uri="{BB962C8B-B14F-4D97-AF65-F5344CB8AC3E}">
        <p14:creationId xmlns:p14="http://schemas.microsoft.com/office/powerpoint/2010/main" val="38797315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E147A3-EBAC-5C4E-8CD3-74DAF0B9A4F7}"/>
              </a:ext>
            </a:extLst>
          </p:cNvPr>
          <p:cNvSpPr>
            <a:spLocks noGrp="1"/>
          </p:cNvSpPr>
          <p:nvPr>
            <p:ph type="sldNum" sz="quarter" idx="4"/>
          </p:nvPr>
        </p:nvSpPr>
        <p:spPr/>
        <p:txBody>
          <a:bodyPr/>
          <a:lstStyle/>
          <a:p>
            <a:fld id="{933A556B-7C63-244D-9B7C-B0EA8042B330}" type="slidenum">
              <a:rPr lang="en-US" smtClean="0"/>
              <a:pPr/>
              <a:t>23</a:t>
            </a:fld>
            <a:endParaRPr lang="en-US" dirty="0">
              <a:solidFill>
                <a:schemeClr val="bg1"/>
              </a:solidFill>
            </a:endParaRPr>
          </a:p>
        </p:txBody>
      </p:sp>
      <p:sp>
        <p:nvSpPr>
          <p:cNvPr id="2" name="Title 1">
            <a:extLst>
              <a:ext uri="{FF2B5EF4-FFF2-40B4-BE49-F238E27FC236}">
                <a16:creationId xmlns:a16="http://schemas.microsoft.com/office/drawing/2014/main" id="{0BDB68A9-B5EB-314F-849D-FB440A7B37AA}"/>
              </a:ext>
            </a:extLst>
          </p:cNvPr>
          <p:cNvSpPr>
            <a:spLocks noGrp="1"/>
          </p:cNvSpPr>
          <p:nvPr>
            <p:ph type="ctrTitle"/>
          </p:nvPr>
        </p:nvSpPr>
        <p:spPr>
          <a:xfrm>
            <a:off x="609882" y="2541806"/>
            <a:ext cx="7750969" cy="999884"/>
          </a:xfrm>
        </p:spPr>
        <p:txBody>
          <a:bodyPr>
            <a:normAutofit/>
          </a:bodyPr>
          <a:lstStyle/>
          <a:p>
            <a:r>
              <a:rPr lang="en-US" dirty="0"/>
              <a:t>Reference Material</a:t>
            </a:r>
          </a:p>
        </p:txBody>
      </p:sp>
    </p:spTree>
    <p:extLst>
      <p:ext uri="{BB962C8B-B14F-4D97-AF65-F5344CB8AC3E}">
        <p14:creationId xmlns:p14="http://schemas.microsoft.com/office/powerpoint/2010/main" val="11820078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FEC77-B6F0-4B08-7CC8-BD523F501C78}"/>
              </a:ext>
            </a:extLst>
          </p:cNvPr>
          <p:cNvSpPr>
            <a:spLocks noGrp="1"/>
          </p:cNvSpPr>
          <p:nvPr>
            <p:ph type="title"/>
          </p:nvPr>
        </p:nvSpPr>
        <p:spPr>
          <a:xfrm>
            <a:off x="428625" y="365127"/>
            <a:ext cx="8286750" cy="594994"/>
          </a:xfrm>
        </p:spPr>
        <p:txBody>
          <a:bodyPr>
            <a:normAutofit/>
          </a:bodyPr>
          <a:lstStyle/>
          <a:p>
            <a:r>
              <a:rPr lang="en-US" sz="2400" dirty="0"/>
              <a:t>Infrastructure Timeline (Reference material)</a:t>
            </a:r>
          </a:p>
        </p:txBody>
      </p:sp>
      <p:sp>
        <p:nvSpPr>
          <p:cNvPr id="3" name="Slide Number Placeholder 2">
            <a:extLst>
              <a:ext uri="{FF2B5EF4-FFF2-40B4-BE49-F238E27FC236}">
                <a16:creationId xmlns:a16="http://schemas.microsoft.com/office/drawing/2014/main" id="{E85E46C7-3BC9-0632-C9E3-E59EAB1C8E80}"/>
              </a:ext>
            </a:extLst>
          </p:cNvPr>
          <p:cNvSpPr>
            <a:spLocks noGrp="1"/>
          </p:cNvSpPr>
          <p:nvPr>
            <p:ph type="sldNum" sz="quarter" idx="4"/>
          </p:nvPr>
        </p:nvSpPr>
        <p:spPr/>
        <p:txBody>
          <a:bodyPr/>
          <a:lstStyle/>
          <a:p>
            <a:fld id="{933A556B-7C63-244D-9B7C-B0EA8042B330}" type="slidenum">
              <a:rPr lang="en-US" smtClean="0"/>
              <a:pPr/>
              <a:t>24</a:t>
            </a:fld>
            <a:endParaRPr lang="en-US" sz="750" dirty="0"/>
          </a:p>
        </p:txBody>
      </p:sp>
      <p:sp>
        <p:nvSpPr>
          <p:cNvPr id="4" name="Content Placeholder 6">
            <a:extLst>
              <a:ext uri="{FF2B5EF4-FFF2-40B4-BE49-F238E27FC236}">
                <a16:creationId xmlns:a16="http://schemas.microsoft.com/office/drawing/2014/main" id="{9325312F-AFCE-B5B8-E845-5CF468278B26}"/>
              </a:ext>
            </a:extLst>
          </p:cNvPr>
          <p:cNvSpPr txBox="1">
            <a:spLocks/>
          </p:cNvSpPr>
          <p:nvPr/>
        </p:nvSpPr>
        <p:spPr>
          <a:xfrm>
            <a:off x="428625" y="960121"/>
            <a:ext cx="8286750" cy="5273039"/>
          </a:xfrm>
          <a:prstGeom prst="rect">
            <a:avLst/>
          </a:prstGeom>
        </p:spPr>
        <p:txBody>
          <a:bodyPr>
            <a:normAutofit fontScale="6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None/>
            </a:pPr>
            <a:r>
              <a:rPr lang="en-US" sz="2000" dirty="0"/>
              <a:t>Infrastructure upgrades to the Extended EBIS installation site began just after July 4, 2022, after the end of NSRL operations.  The site includes the previous RhicEBIS area plus an adjacent space previously cleared to accommodate the longer Extended EBIS and a new solid state electron collector power supply.  Decommissioning of the RhicEBIS was the first task, as it was necessary to remove the ion source to be able to access other equipment and install a new overhead trays and power distribution system for the installation of Extended EBIS.</a:t>
            </a:r>
          </a:p>
          <a:p>
            <a:pPr marL="0" indent="0">
              <a:lnSpc>
                <a:spcPct val="120000"/>
              </a:lnSpc>
              <a:buNone/>
            </a:pPr>
            <a:endParaRPr lang="en-US" sz="1300" dirty="0"/>
          </a:p>
          <a:p>
            <a:pPr marL="228600" indent="-228600" defTabSz="914400">
              <a:spcBef>
                <a:spcPts val="1000"/>
              </a:spcBef>
            </a:pPr>
            <a:r>
              <a:rPr lang="en-US" sz="1800" dirty="0"/>
              <a:t>Aug. 1, 2022:  RhicEBIS removed from installation area.</a:t>
            </a:r>
          </a:p>
          <a:p>
            <a:pPr marL="228600" indent="-228600" defTabSz="914400">
              <a:spcBef>
                <a:spcPts val="1000"/>
              </a:spcBef>
            </a:pPr>
            <a:r>
              <a:rPr lang="en-US" sz="1800" dirty="0"/>
              <a:t>Collector Power supply removed and 200kVA Isolation/Rectifier Transformer removed.</a:t>
            </a:r>
          </a:p>
          <a:p>
            <a:pPr marL="228600" indent="-228600" defTabSz="914400">
              <a:spcBef>
                <a:spcPts val="1000"/>
              </a:spcBef>
            </a:pPr>
            <a:r>
              <a:rPr lang="en-US" sz="1800" dirty="0"/>
              <a:t>200kVA 480VAC Isolation Transformer installed for powering new solid state collector supply.</a:t>
            </a:r>
          </a:p>
          <a:p>
            <a:pPr marL="228600" indent="-228600" defTabSz="914400">
              <a:spcBef>
                <a:spcPts val="1000"/>
              </a:spcBef>
            </a:pPr>
            <a:r>
              <a:rPr lang="en-US" sz="1800" dirty="0"/>
              <a:t>Sep. 16, 2022:  Extended EBIS Beam Tests completed in EBIS Test Laboratory</a:t>
            </a:r>
          </a:p>
          <a:p>
            <a:pPr marL="228600" indent="-228600" defTabSz="914400">
              <a:spcBef>
                <a:spcPts val="1000"/>
              </a:spcBef>
            </a:pPr>
            <a:r>
              <a:rPr lang="en-US" sz="1800" dirty="0"/>
              <a:t>Sep. 26, 2022:  Pumping Speed vacuum characterization on Extended EBIS</a:t>
            </a:r>
          </a:p>
          <a:p>
            <a:pPr marL="228600" indent="-228600" defTabSz="914400">
              <a:spcBef>
                <a:spcPts val="1000"/>
              </a:spcBef>
            </a:pPr>
            <a:r>
              <a:rPr lang="en-US" sz="1800" dirty="0"/>
              <a:t>Superconducting magnetic fields ramped down and Extended EBIS disassembled for move to accelerator site.</a:t>
            </a:r>
          </a:p>
          <a:p>
            <a:pPr marL="228600" indent="-228600" defTabSz="914400">
              <a:spcBef>
                <a:spcPts val="1000"/>
              </a:spcBef>
            </a:pPr>
            <a:r>
              <a:rPr lang="en-US" sz="1800" dirty="0"/>
              <a:t>Oct 11, 2022:  Extended EBIS moved to accelerator installation location</a:t>
            </a:r>
          </a:p>
          <a:p>
            <a:pPr marL="228600" indent="-228600" defTabSz="914400">
              <a:spcBef>
                <a:spcPts val="1000"/>
              </a:spcBef>
            </a:pPr>
            <a:r>
              <a:rPr lang="en-US" sz="1800" dirty="0"/>
              <a:t>Nov 2022 Extended EBIS vacuum system reassembled, mechanically aligned,  under vacuums</a:t>
            </a:r>
          </a:p>
          <a:p>
            <a:pPr marL="228600" indent="-228600" defTabSz="914400">
              <a:spcBef>
                <a:spcPts val="1000"/>
              </a:spcBef>
            </a:pPr>
            <a:r>
              <a:rPr lang="en-US" sz="1800" dirty="0"/>
              <a:t>Dec 2022 Electrical Infrastructure complete (except final collector supply installation)</a:t>
            </a:r>
          </a:p>
          <a:p>
            <a:pPr marL="228600" indent="-228600" defTabSz="914400">
              <a:spcBef>
                <a:spcPts val="1000"/>
              </a:spcBef>
            </a:pPr>
            <a:r>
              <a:rPr lang="en-US" altLang="en-US" sz="1800" dirty="0">
                <a:cs typeface="Helvetica" panose="020B0604020202020204" pitchFamily="34" charset="0"/>
              </a:rPr>
              <a:t>Feb 23, 2023  Accelerator Systems Safety Review Committee (ASSRC) walkthrough of EEBIS.  (All prestart items completed).</a:t>
            </a:r>
            <a:endParaRPr lang="en-US" sz="1800" dirty="0"/>
          </a:p>
          <a:p>
            <a:pPr marL="228600" indent="-228600" defTabSz="914400">
              <a:spcBef>
                <a:spcPts val="1000"/>
              </a:spcBef>
            </a:pPr>
            <a:r>
              <a:rPr lang="en-US" sz="1800" dirty="0"/>
              <a:t>March 2023 Rack power supply, controls and vacuum controls completed …some small ongoing tasks remain</a:t>
            </a:r>
          </a:p>
          <a:p>
            <a:pPr marL="0" indent="0" defTabSz="914400">
              <a:spcBef>
                <a:spcPts val="1000"/>
              </a:spcBef>
              <a:buNone/>
            </a:pPr>
            <a:endParaRPr lang="en-US" sz="1800" dirty="0"/>
          </a:p>
          <a:p>
            <a:pPr marL="228600" indent="-228600" defTabSz="914400">
              <a:lnSpc>
                <a:spcPct val="120000"/>
              </a:lnSpc>
              <a:spcBef>
                <a:spcPts val="1000"/>
              </a:spcBef>
            </a:pPr>
            <a:r>
              <a:rPr lang="en-US" sz="1800" dirty="0"/>
              <a:t>Solid state collector supply installation was expected during January 2023.  This was delayed, depending on the ongoing acceptance testing.  The old collector power supply was re-installed, taking considerable manpower and requiring an additional month to accomplish.</a:t>
            </a:r>
          </a:p>
          <a:p>
            <a:pPr marL="228600" indent="-228600" defTabSz="914400">
              <a:spcBef>
                <a:spcPts val="1000"/>
              </a:spcBef>
            </a:pPr>
            <a:endParaRPr lang="en-US" sz="1800" dirty="0"/>
          </a:p>
          <a:p>
            <a:pPr marL="0" indent="0" defTabSz="914400">
              <a:spcBef>
                <a:spcPts val="1000"/>
              </a:spcBef>
              <a:buNone/>
            </a:pPr>
            <a:endParaRPr lang="en-US" sz="1800" dirty="0"/>
          </a:p>
          <a:p>
            <a:pPr marL="0" indent="0" defTabSz="914400">
              <a:spcBef>
                <a:spcPts val="1000"/>
              </a:spcBef>
              <a:buNone/>
            </a:pPr>
            <a:endParaRPr lang="en-US" sz="2000" dirty="0">
              <a:solidFill>
                <a:srgbClr val="FF0000"/>
              </a:solidFill>
            </a:endParaRPr>
          </a:p>
          <a:p>
            <a:pPr marL="685800" lvl="2" indent="0"/>
            <a:endParaRPr lang="en-US" dirty="0"/>
          </a:p>
        </p:txBody>
      </p:sp>
    </p:spTree>
    <p:extLst>
      <p:ext uri="{BB962C8B-B14F-4D97-AF65-F5344CB8AC3E}">
        <p14:creationId xmlns:p14="http://schemas.microsoft.com/office/powerpoint/2010/main" val="7384858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330B404-1D9F-A73A-BA7B-DA8E428CF3C8}"/>
              </a:ext>
            </a:extLst>
          </p:cNvPr>
          <p:cNvSpPr>
            <a:spLocks noGrp="1"/>
          </p:cNvSpPr>
          <p:nvPr>
            <p:ph type="sldNum" sz="quarter" idx="4"/>
          </p:nvPr>
        </p:nvSpPr>
        <p:spPr/>
        <p:txBody>
          <a:bodyPr/>
          <a:lstStyle/>
          <a:p>
            <a:fld id="{933A556B-7C63-244D-9B7C-B0EA8042B330}" type="slidenum">
              <a:rPr lang="en-US" smtClean="0"/>
              <a:pPr/>
              <a:t>25</a:t>
            </a:fld>
            <a:endParaRPr lang="en-US" sz="750" dirty="0"/>
          </a:p>
        </p:txBody>
      </p:sp>
      <p:pic>
        <p:nvPicPr>
          <p:cNvPr id="4" name="Picture 3">
            <a:extLst>
              <a:ext uri="{FF2B5EF4-FFF2-40B4-BE49-F238E27FC236}">
                <a16:creationId xmlns:a16="http://schemas.microsoft.com/office/drawing/2014/main" id="{08FE7FDD-5A0F-66B3-9872-DD3B9A73C404}"/>
              </a:ext>
            </a:extLst>
          </p:cNvPr>
          <p:cNvPicPr>
            <a:picLocks noChangeAspect="1"/>
          </p:cNvPicPr>
          <p:nvPr/>
        </p:nvPicPr>
        <p:blipFill>
          <a:blip r:embed="rId3"/>
          <a:stretch>
            <a:fillRect/>
          </a:stretch>
        </p:blipFill>
        <p:spPr>
          <a:xfrm>
            <a:off x="1550115" y="1546002"/>
            <a:ext cx="6043769" cy="4532827"/>
          </a:xfrm>
          <a:prstGeom prst="rect">
            <a:avLst/>
          </a:prstGeom>
        </p:spPr>
      </p:pic>
      <p:sp>
        <p:nvSpPr>
          <p:cNvPr id="6" name="Title 5">
            <a:extLst>
              <a:ext uri="{FF2B5EF4-FFF2-40B4-BE49-F238E27FC236}">
                <a16:creationId xmlns:a16="http://schemas.microsoft.com/office/drawing/2014/main" id="{1AD5328D-3AAD-817C-C6C9-1AD50B0FF25F}"/>
              </a:ext>
            </a:extLst>
          </p:cNvPr>
          <p:cNvSpPr>
            <a:spLocks noGrp="1"/>
          </p:cNvSpPr>
          <p:nvPr>
            <p:ph type="title"/>
          </p:nvPr>
        </p:nvSpPr>
        <p:spPr>
          <a:xfrm>
            <a:off x="364437" y="220439"/>
            <a:ext cx="8415124" cy="1325563"/>
          </a:xfrm>
        </p:spPr>
        <p:txBody>
          <a:bodyPr>
            <a:normAutofit/>
          </a:bodyPr>
          <a:lstStyle/>
          <a:p>
            <a:r>
              <a:rPr lang="en-US" sz="3600" b="1" dirty="0">
                <a:effectLst/>
                <a:latin typeface="Arial" panose="020B0604020202020204" pitchFamily="34" charset="0"/>
              </a:rPr>
              <a:t>Upstream Section being installed</a:t>
            </a:r>
            <a:br>
              <a:rPr lang="en-US" sz="3600" b="1" dirty="0">
                <a:effectLst/>
                <a:latin typeface="Arial" panose="020B0604020202020204" pitchFamily="34" charset="0"/>
              </a:rPr>
            </a:br>
            <a:r>
              <a:rPr lang="en-US" sz="1800" b="1" dirty="0">
                <a:effectLst/>
                <a:latin typeface="Arial" panose="020B0604020202020204" pitchFamily="34" charset="0"/>
              </a:rPr>
              <a:t>(October 12, 2022) </a:t>
            </a:r>
            <a:endParaRPr lang="en-US" sz="1800" dirty="0"/>
          </a:p>
        </p:txBody>
      </p:sp>
    </p:spTree>
    <p:extLst>
      <p:ext uri="{BB962C8B-B14F-4D97-AF65-F5344CB8AC3E}">
        <p14:creationId xmlns:p14="http://schemas.microsoft.com/office/powerpoint/2010/main" val="8173486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A4242-8042-F6BF-FE4F-C1D1E5C60FC8}"/>
              </a:ext>
            </a:extLst>
          </p:cNvPr>
          <p:cNvSpPr>
            <a:spLocks noGrp="1"/>
          </p:cNvSpPr>
          <p:nvPr>
            <p:ph type="title"/>
          </p:nvPr>
        </p:nvSpPr>
        <p:spPr>
          <a:xfrm>
            <a:off x="428625" y="365127"/>
            <a:ext cx="8286750" cy="953134"/>
          </a:xfrm>
        </p:spPr>
        <p:txBody>
          <a:bodyPr>
            <a:normAutofit/>
          </a:bodyPr>
          <a:lstStyle/>
          <a:p>
            <a:r>
              <a:rPr lang="en-US" sz="2400" dirty="0"/>
              <a:t>Extended EBIS Installation </a:t>
            </a:r>
            <a:br>
              <a:rPr lang="en-US" dirty="0"/>
            </a:br>
            <a:r>
              <a:rPr lang="en-US" sz="2000" dirty="0"/>
              <a:t>(December 8, 2022)</a:t>
            </a:r>
          </a:p>
        </p:txBody>
      </p:sp>
      <p:sp>
        <p:nvSpPr>
          <p:cNvPr id="3" name="Slide Number Placeholder 2">
            <a:extLst>
              <a:ext uri="{FF2B5EF4-FFF2-40B4-BE49-F238E27FC236}">
                <a16:creationId xmlns:a16="http://schemas.microsoft.com/office/drawing/2014/main" id="{78BFE54A-B603-C250-311D-9DE2FE957ACF}"/>
              </a:ext>
            </a:extLst>
          </p:cNvPr>
          <p:cNvSpPr>
            <a:spLocks noGrp="1"/>
          </p:cNvSpPr>
          <p:nvPr>
            <p:ph type="sldNum" sz="quarter" idx="4"/>
          </p:nvPr>
        </p:nvSpPr>
        <p:spPr/>
        <p:txBody>
          <a:bodyPr/>
          <a:lstStyle/>
          <a:p>
            <a:fld id="{933A556B-7C63-244D-9B7C-B0EA8042B330}" type="slidenum">
              <a:rPr lang="en-US" smtClean="0"/>
              <a:pPr/>
              <a:t>26</a:t>
            </a:fld>
            <a:endParaRPr lang="en-US" sz="750" dirty="0"/>
          </a:p>
        </p:txBody>
      </p:sp>
      <p:pic>
        <p:nvPicPr>
          <p:cNvPr id="5" name="Picture 4">
            <a:extLst>
              <a:ext uri="{FF2B5EF4-FFF2-40B4-BE49-F238E27FC236}">
                <a16:creationId xmlns:a16="http://schemas.microsoft.com/office/drawing/2014/main" id="{52435811-66E9-A465-AE8F-D54473E0136E}"/>
              </a:ext>
            </a:extLst>
          </p:cNvPr>
          <p:cNvPicPr>
            <a:picLocks noChangeAspect="1"/>
          </p:cNvPicPr>
          <p:nvPr/>
        </p:nvPicPr>
        <p:blipFill>
          <a:blip r:embed="rId2"/>
          <a:stretch>
            <a:fillRect/>
          </a:stretch>
        </p:blipFill>
        <p:spPr>
          <a:xfrm>
            <a:off x="428624" y="1447957"/>
            <a:ext cx="6726555" cy="5044917"/>
          </a:xfrm>
          <a:prstGeom prst="rect">
            <a:avLst/>
          </a:prstGeom>
        </p:spPr>
      </p:pic>
    </p:spTree>
    <p:extLst>
      <p:ext uri="{BB962C8B-B14F-4D97-AF65-F5344CB8AC3E}">
        <p14:creationId xmlns:p14="http://schemas.microsoft.com/office/powerpoint/2010/main" val="13801699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a:extLst>
              <a:ext uri="{FF2B5EF4-FFF2-40B4-BE49-F238E27FC236}">
                <a16:creationId xmlns:a16="http://schemas.microsoft.com/office/drawing/2014/main" id="{CBC95378-DB27-49B2-9735-65A0E127EC75}"/>
              </a:ext>
            </a:extLst>
          </p:cNvPr>
          <p:cNvPicPr>
            <a:picLocks noChangeAspect="1"/>
          </p:cNvPicPr>
          <p:nvPr/>
        </p:nvPicPr>
        <p:blipFill>
          <a:blip r:embed="rId2"/>
          <a:stretch>
            <a:fillRect/>
          </a:stretch>
        </p:blipFill>
        <p:spPr>
          <a:xfrm>
            <a:off x="3758264" y="1710305"/>
            <a:ext cx="5131584" cy="3848690"/>
          </a:xfrm>
          <a:prstGeom prst="rect">
            <a:avLst/>
          </a:prstGeom>
        </p:spPr>
      </p:pic>
      <p:pic>
        <p:nvPicPr>
          <p:cNvPr id="3" name="Content Placeholder 6">
            <a:extLst>
              <a:ext uri="{FF2B5EF4-FFF2-40B4-BE49-F238E27FC236}">
                <a16:creationId xmlns:a16="http://schemas.microsoft.com/office/drawing/2014/main" id="{9A5E1B6C-6EAF-4D53-9A3D-1DA038D9384F}"/>
              </a:ext>
            </a:extLst>
          </p:cNvPr>
          <p:cNvPicPr>
            <a:picLocks noChangeAspect="1"/>
          </p:cNvPicPr>
          <p:nvPr/>
        </p:nvPicPr>
        <p:blipFill>
          <a:blip r:embed="rId3"/>
          <a:stretch>
            <a:fillRect/>
          </a:stretch>
        </p:blipFill>
        <p:spPr>
          <a:xfrm>
            <a:off x="398532" y="1710305"/>
            <a:ext cx="2886517" cy="3848690"/>
          </a:xfrm>
          <a:prstGeom prst="rect">
            <a:avLst/>
          </a:prstGeom>
        </p:spPr>
      </p:pic>
      <p:sp>
        <p:nvSpPr>
          <p:cNvPr id="4" name="Rectangle 3">
            <a:extLst>
              <a:ext uri="{FF2B5EF4-FFF2-40B4-BE49-F238E27FC236}">
                <a16:creationId xmlns:a16="http://schemas.microsoft.com/office/drawing/2014/main" id="{2E7CE0AB-844F-4632-9A6D-9DA6A146B9E5}"/>
              </a:ext>
            </a:extLst>
          </p:cNvPr>
          <p:cNvSpPr/>
          <p:nvPr/>
        </p:nvSpPr>
        <p:spPr>
          <a:xfrm>
            <a:off x="398531" y="1102798"/>
            <a:ext cx="6951455" cy="415498"/>
          </a:xfrm>
          <a:prstGeom prst="rect">
            <a:avLst/>
          </a:prstGeom>
        </p:spPr>
        <p:txBody>
          <a:bodyPr wrap="none">
            <a:spAutoFit/>
          </a:bodyPr>
          <a:lstStyle/>
          <a:p>
            <a:r>
              <a:rPr lang="en-US" sz="2100" dirty="0">
                <a:solidFill>
                  <a:prstClr val="black"/>
                </a:solidFill>
                <a:latin typeface="Arial" panose="020B0604020202020204" pitchFamily="34" charset="0"/>
                <a:ea typeface="+mj-ea"/>
                <a:cs typeface="Arial" panose="020B0604020202020204" pitchFamily="34" charset="0"/>
              </a:rPr>
              <a:t>Extended EBIS during development in the EBIS test Lab</a:t>
            </a:r>
            <a:endParaRPr lang="en-US" sz="1350" dirty="0"/>
          </a:p>
        </p:txBody>
      </p:sp>
      <p:sp>
        <p:nvSpPr>
          <p:cNvPr id="5" name="Slide Number Placeholder 4">
            <a:extLst>
              <a:ext uri="{FF2B5EF4-FFF2-40B4-BE49-F238E27FC236}">
                <a16:creationId xmlns:a16="http://schemas.microsoft.com/office/drawing/2014/main" id="{556CB7DA-07ED-7849-A5B3-9FB3DC09FDFF}"/>
              </a:ext>
            </a:extLst>
          </p:cNvPr>
          <p:cNvSpPr>
            <a:spLocks noGrp="1"/>
          </p:cNvSpPr>
          <p:nvPr>
            <p:ph type="sldNum" sz="quarter" idx="4"/>
          </p:nvPr>
        </p:nvSpPr>
        <p:spPr/>
        <p:txBody>
          <a:bodyPr/>
          <a:lstStyle/>
          <a:p>
            <a:fld id="{933A556B-7C63-244D-9B7C-B0EA8042B330}" type="slidenum">
              <a:rPr lang="en-US" smtClean="0"/>
              <a:pPr/>
              <a:t>3</a:t>
            </a:fld>
            <a:endParaRPr lang="en-US" sz="750" dirty="0"/>
          </a:p>
        </p:txBody>
      </p:sp>
    </p:spTree>
    <p:extLst>
      <p:ext uri="{BB962C8B-B14F-4D97-AF65-F5344CB8AC3E}">
        <p14:creationId xmlns:p14="http://schemas.microsoft.com/office/powerpoint/2010/main" val="2122443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E147A3-EBAC-5C4E-8CD3-74DAF0B9A4F7}"/>
              </a:ext>
            </a:extLst>
          </p:cNvPr>
          <p:cNvSpPr>
            <a:spLocks noGrp="1"/>
          </p:cNvSpPr>
          <p:nvPr>
            <p:ph type="sldNum" sz="quarter" idx="4"/>
          </p:nvPr>
        </p:nvSpPr>
        <p:spPr/>
        <p:txBody>
          <a:bodyPr/>
          <a:lstStyle/>
          <a:p>
            <a:fld id="{933A556B-7C63-244D-9B7C-B0EA8042B330}" type="slidenum">
              <a:rPr lang="en-US" smtClean="0"/>
              <a:pPr/>
              <a:t>4</a:t>
            </a:fld>
            <a:endParaRPr lang="en-US" dirty="0">
              <a:solidFill>
                <a:schemeClr val="bg1"/>
              </a:solidFill>
            </a:endParaRPr>
          </a:p>
        </p:txBody>
      </p:sp>
      <p:sp>
        <p:nvSpPr>
          <p:cNvPr id="2" name="Title 1">
            <a:extLst>
              <a:ext uri="{FF2B5EF4-FFF2-40B4-BE49-F238E27FC236}">
                <a16:creationId xmlns:a16="http://schemas.microsoft.com/office/drawing/2014/main" id="{0BDB68A9-B5EB-314F-849D-FB440A7B37AA}"/>
              </a:ext>
            </a:extLst>
          </p:cNvPr>
          <p:cNvSpPr>
            <a:spLocks noGrp="1"/>
          </p:cNvSpPr>
          <p:nvPr>
            <p:ph type="ctrTitle"/>
          </p:nvPr>
        </p:nvSpPr>
        <p:spPr>
          <a:xfrm>
            <a:off x="609882" y="2541806"/>
            <a:ext cx="7750969" cy="2327374"/>
          </a:xfrm>
        </p:spPr>
        <p:txBody>
          <a:bodyPr>
            <a:normAutofit fontScale="90000"/>
          </a:bodyPr>
          <a:lstStyle/>
          <a:p>
            <a:r>
              <a:rPr lang="en-US" dirty="0"/>
              <a:t>Extended EBIS Component Development and Operation in the Test Lab </a:t>
            </a:r>
          </a:p>
        </p:txBody>
      </p:sp>
    </p:spTree>
    <p:extLst>
      <p:ext uri="{BB962C8B-B14F-4D97-AF65-F5344CB8AC3E}">
        <p14:creationId xmlns:p14="http://schemas.microsoft.com/office/powerpoint/2010/main" val="217565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50FB-44F3-6846-8C26-F8681D4BFFB3}"/>
              </a:ext>
            </a:extLst>
          </p:cNvPr>
          <p:cNvSpPr>
            <a:spLocks noGrp="1"/>
          </p:cNvSpPr>
          <p:nvPr>
            <p:ph type="title"/>
          </p:nvPr>
        </p:nvSpPr>
        <p:spPr>
          <a:xfrm>
            <a:off x="428625" y="163715"/>
            <a:ext cx="8286750" cy="758305"/>
          </a:xfrm>
        </p:spPr>
        <p:txBody>
          <a:bodyPr>
            <a:normAutofit/>
          </a:bodyPr>
          <a:lstStyle/>
          <a:p>
            <a:r>
              <a:rPr lang="en-US" sz="2400" dirty="0"/>
              <a:t>The Extended EBIS Three trap System:  </a:t>
            </a:r>
            <a:br>
              <a:rPr lang="en-US" sz="2400" dirty="0"/>
            </a:br>
            <a:r>
              <a:rPr lang="en-US" sz="1600" dirty="0"/>
              <a:t>(gas injection trap, short trap, long trap) </a:t>
            </a:r>
          </a:p>
        </p:txBody>
      </p:sp>
      <p:sp>
        <p:nvSpPr>
          <p:cNvPr id="7" name="Content Placeholder 6">
            <a:extLst>
              <a:ext uri="{FF2B5EF4-FFF2-40B4-BE49-F238E27FC236}">
                <a16:creationId xmlns:a16="http://schemas.microsoft.com/office/drawing/2014/main" id="{84BED499-6ED4-F54A-8BC4-75AB617CA064}"/>
              </a:ext>
            </a:extLst>
          </p:cNvPr>
          <p:cNvSpPr>
            <a:spLocks noGrp="1"/>
          </p:cNvSpPr>
          <p:nvPr>
            <p:ph idx="1"/>
          </p:nvPr>
        </p:nvSpPr>
        <p:spPr>
          <a:xfrm>
            <a:off x="322729" y="1325407"/>
            <a:ext cx="8525436" cy="4282017"/>
          </a:xfrm>
        </p:spPr>
        <p:txBody>
          <a:bodyPr>
            <a:normAutofit fontScale="77500" lnSpcReduction="20000"/>
          </a:bodyPr>
          <a:lstStyle/>
          <a:p>
            <a:pPr marL="0" lvl="0" indent="0" defTabSz="914400">
              <a:spcBef>
                <a:spcPts val="1000"/>
              </a:spcBef>
            </a:pPr>
            <a:r>
              <a:rPr lang="en-US" sz="2000" dirty="0"/>
              <a:t>Two identical unshielded  5T superconducting solenoids are used for “Extended” EBIS </a:t>
            </a:r>
          </a:p>
          <a:p>
            <a:pPr marL="0" lvl="0" indent="0" defTabSz="914400">
              <a:spcBef>
                <a:spcPts val="1000"/>
              </a:spcBef>
            </a:pPr>
            <a:endParaRPr lang="en-US" sz="1300" dirty="0"/>
          </a:p>
          <a:p>
            <a:pPr marL="0" lvl="0" indent="0" defTabSz="914400">
              <a:spcBef>
                <a:spcPts val="1000"/>
              </a:spcBef>
            </a:pPr>
            <a:r>
              <a:rPr lang="en-US" sz="2000" dirty="0"/>
              <a:t>The upstream solenoid contains the new features for the efficient gas injection and eventual polarized 3He ion production:</a:t>
            </a:r>
          </a:p>
          <a:p>
            <a:pPr marL="571500" lvl="1" indent="-228600" defTabSz="914400">
              <a:spcBef>
                <a:spcPts val="1000"/>
              </a:spcBef>
            </a:pPr>
            <a:r>
              <a:rPr lang="en-US" sz="1600" b="1" dirty="0"/>
              <a:t>gas injection / ionization cell at pressures up to 5x10</a:t>
            </a:r>
            <a:r>
              <a:rPr lang="en-US" sz="1600" b="1" baseline="30000" dirty="0"/>
              <a:t>-6</a:t>
            </a:r>
            <a:r>
              <a:rPr lang="en-US" sz="1600" b="1" dirty="0"/>
              <a:t> mb  (2cm diameter, 40cm long)</a:t>
            </a:r>
          </a:p>
          <a:p>
            <a:pPr marL="571500" lvl="1" indent="-228600" defTabSz="914400">
              <a:spcBef>
                <a:spcPts val="1000"/>
              </a:spcBef>
            </a:pPr>
            <a:r>
              <a:rPr lang="en-US" sz="1600" dirty="0"/>
              <a:t>“External drift tube” construction with differential pumping stages and custom pump out manifold to provide space for gas reservoir / high field polarization cell</a:t>
            </a:r>
          </a:p>
          <a:p>
            <a:pPr marL="571500" lvl="1" indent="-228600" defTabSz="914400">
              <a:spcBef>
                <a:spcPts val="1000"/>
              </a:spcBef>
            </a:pPr>
            <a:r>
              <a:rPr lang="en-US" sz="1600" dirty="0"/>
              <a:t>An innovative pulsed valve operating on the Lorentz force mounted  to the gas ionization cell drift tube via a compact insulator</a:t>
            </a:r>
          </a:p>
          <a:p>
            <a:pPr marL="571500" lvl="1" indent="-228600" defTabSz="914400">
              <a:spcBef>
                <a:spcPts val="1000"/>
              </a:spcBef>
            </a:pPr>
            <a:r>
              <a:rPr lang="en-US" sz="1600" dirty="0"/>
              <a:t>Future installation: High field 3He polarization cell and purification system (tested in a separate solenoid)</a:t>
            </a:r>
          </a:p>
          <a:p>
            <a:pPr marL="0" indent="0" defTabSz="914400">
              <a:spcBef>
                <a:spcPts val="1000"/>
              </a:spcBef>
            </a:pPr>
            <a:endParaRPr lang="en-US" sz="2000" dirty="0"/>
          </a:p>
          <a:p>
            <a:pPr marL="0" indent="0" defTabSz="914400">
              <a:spcBef>
                <a:spcPts val="1000"/>
              </a:spcBef>
            </a:pPr>
            <a:r>
              <a:rPr lang="en-US" sz="2000" dirty="0"/>
              <a:t>The upstream solenoid also contains the </a:t>
            </a:r>
            <a:r>
              <a:rPr lang="en-US" sz="2000" b="1" dirty="0"/>
              <a:t>“short trap”, a 95 cm long </a:t>
            </a:r>
            <a:r>
              <a:rPr lang="en-US" sz="2000" dirty="0"/>
              <a:t>ionization region to provide additional intensity of highly charged ions over the single solenoid RhicEBIS system.</a:t>
            </a:r>
          </a:p>
          <a:p>
            <a:pPr marL="0" indent="0" defTabSz="914400">
              <a:spcBef>
                <a:spcPts val="1000"/>
              </a:spcBef>
            </a:pPr>
            <a:endParaRPr lang="en-US" sz="2000" dirty="0"/>
          </a:p>
          <a:p>
            <a:pPr marL="0" indent="0" defTabSz="914400">
              <a:spcBef>
                <a:spcPts val="1000"/>
              </a:spcBef>
            </a:pPr>
            <a:r>
              <a:rPr lang="en-US" sz="2000" dirty="0"/>
              <a:t>The downstream solenoid contains the </a:t>
            </a:r>
            <a:r>
              <a:rPr lang="en-US" sz="2000" b="1" dirty="0"/>
              <a:t>“long trap”, a 178 cm long </a:t>
            </a:r>
            <a:r>
              <a:rPr lang="en-US" sz="2000" dirty="0"/>
              <a:t>ionization region with good vacuum separation from the upstream module and electron collector.</a:t>
            </a:r>
            <a:endParaRPr lang="en-US" sz="1800" dirty="0"/>
          </a:p>
          <a:p>
            <a:pPr marL="228600" indent="-228600" defTabSz="914400">
              <a:spcBef>
                <a:spcPts val="1000"/>
              </a:spcBef>
              <a:buFont typeface="Arial" panose="020B0604020202020204" pitchFamily="34" charset="0"/>
              <a:buChar char="•"/>
            </a:pPr>
            <a:endParaRPr lang="en-US" sz="1800" dirty="0"/>
          </a:p>
          <a:p>
            <a:pPr marL="0" indent="0" defTabSz="914400">
              <a:spcBef>
                <a:spcPts val="1000"/>
              </a:spcBef>
            </a:pPr>
            <a:endParaRPr lang="en-US" sz="2000" dirty="0"/>
          </a:p>
          <a:p>
            <a:pPr marL="228600" lvl="0" indent="-228600" defTabSz="914400">
              <a:spcBef>
                <a:spcPts val="1000"/>
              </a:spcBef>
              <a:buFont typeface="Arial" panose="020B0604020202020204" pitchFamily="34" charset="0"/>
              <a:buChar char="•"/>
            </a:pPr>
            <a:endParaRPr lang="en-US" sz="2000" dirty="0">
              <a:solidFill>
                <a:srgbClr val="FF0000"/>
              </a:solidFill>
            </a:endParaRPr>
          </a:p>
          <a:p>
            <a:pPr marL="685800" lvl="2" indent="0"/>
            <a:endParaRPr lang="en-US" dirty="0"/>
          </a:p>
        </p:txBody>
      </p:sp>
      <p:sp>
        <p:nvSpPr>
          <p:cNvPr id="4" name="Slide Number Placeholder 3">
            <a:extLst>
              <a:ext uri="{FF2B5EF4-FFF2-40B4-BE49-F238E27FC236}">
                <a16:creationId xmlns:a16="http://schemas.microsoft.com/office/drawing/2014/main" id="{44D153C9-B6EC-5440-87A3-9DCF9B76E78F}"/>
              </a:ext>
            </a:extLst>
          </p:cNvPr>
          <p:cNvSpPr>
            <a:spLocks noGrp="1"/>
          </p:cNvSpPr>
          <p:nvPr>
            <p:ph type="sldNum" sz="quarter" idx="4"/>
          </p:nvPr>
        </p:nvSpPr>
        <p:spPr/>
        <p:txBody>
          <a:bodyPr/>
          <a:lstStyle/>
          <a:p>
            <a:fld id="{933A556B-7C63-244D-9B7C-B0EA8042B330}" type="slidenum">
              <a:rPr lang="en-US" smtClean="0"/>
              <a:pPr/>
              <a:t>5</a:t>
            </a:fld>
            <a:endParaRPr lang="en-US" dirty="0"/>
          </a:p>
        </p:txBody>
      </p:sp>
    </p:spTree>
    <p:extLst>
      <p:ext uri="{BB962C8B-B14F-4D97-AF65-F5344CB8AC3E}">
        <p14:creationId xmlns:p14="http://schemas.microsoft.com/office/powerpoint/2010/main" val="12393166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40894-5AC4-014D-A906-69EC971E5F0E}"/>
              </a:ext>
            </a:extLst>
          </p:cNvPr>
          <p:cNvSpPr>
            <a:spLocks noGrp="1"/>
          </p:cNvSpPr>
          <p:nvPr>
            <p:ph type="title"/>
          </p:nvPr>
        </p:nvSpPr>
        <p:spPr>
          <a:xfrm>
            <a:off x="428625" y="259111"/>
            <a:ext cx="8286750" cy="1325563"/>
          </a:xfrm>
        </p:spPr>
        <p:txBody>
          <a:bodyPr>
            <a:normAutofit/>
          </a:bodyPr>
          <a:lstStyle/>
          <a:p>
            <a:r>
              <a:rPr lang="en-US" sz="2800" dirty="0"/>
              <a:t>Expected Extended EBIS intensities based on RhicEBIS performance</a:t>
            </a:r>
          </a:p>
        </p:txBody>
      </p:sp>
      <p:sp>
        <p:nvSpPr>
          <p:cNvPr id="3" name="Slide Number Placeholder 2">
            <a:extLst>
              <a:ext uri="{FF2B5EF4-FFF2-40B4-BE49-F238E27FC236}">
                <a16:creationId xmlns:a16="http://schemas.microsoft.com/office/drawing/2014/main" id="{EF3C192A-8C49-1647-9778-C3BD59894B90}"/>
              </a:ext>
            </a:extLst>
          </p:cNvPr>
          <p:cNvSpPr>
            <a:spLocks noGrp="1"/>
          </p:cNvSpPr>
          <p:nvPr>
            <p:ph type="sldNum" sz="quarter" idx="4"/>
          </p:nvPr>
        </p:nvSpPr>
        <p:spPr/>
        <p:txBody>
          <a:bodyPr/>
          <a:lstStyle/>
          <a:p>
            <a:fld id="{933A556B-7C63-244D-9B7C-B0EA8042B330}" type="slidenum">
              <a:rPr lang="en-US" smtClean="0"/>
              <a:pPr/>
              <a:t>6</a:t>
            </a:fld>
            <a:endParaRPr lang="en-US" sz="750" dirty="0"/>
          </a:p>
        </p:txBody>
      </p:sp>
      <p:sp>
        <p:nvSpPr>
          <p:cNvPr id="4" name="TextBox 3">
            <a:extLst>
              <a:ext uri="{FF2B5EF4-FFF2-40B4-BE49-F238E27FC236}">
                <a16:creationId xmlns:a16="http://schemas.microsoft.com/office/drawing/2014/main" id="{C9CEE09F-1777-E149-A636-07714F8E0157}"/>
              </a:ext>
            </a:extLst>
          </p:cNvPr>
          <p:cNvSpPr txBox="1"/>
          <p:nvPr/>
        </p:nvSpPr>
        <p:spPr>
          <a:xfrm>
            <a:off x="879230" y="1584674"/>
            <a:ext cx="7699994" cy="2349361"/>
          </a:xfrm>
          <a:prstGeom prst="rect">
            <a:avLst/>
          </a:prstGeom>
          <a:noFill/>
        </p:spPr>
        <p:txBody>
          <a:bodyPr wrap="square" rtlCol="0">
            <a:spAutoFit/>
          </a:bodyPr>
          <a:lstStyle/>
          <a:p>
            <a:r>
              <a:rPr lang="en-US" sz="1600" dirty="0"/>
              <a:t>The extended EBIS uses the same electron beam launching and collection system system as RhicEBIS. The upgrade to provide (polarized) </a:t>
            </a:r>
            <a:r>
              <a:rPr lang="en-US" sz="1600" baseline="30000" dirty="0"/>
              <a:t>3</a:t>
            </a:r>
            <a:r>
              <a:rPr lang="en-US" sz="1600" dirty="0"/>
              <a:t>He</a:t>
            </a:r>
            <a:r>
              <a:rPr lang="en-US" sz="1600" baseline="30000" dirty="0"/>
              <a:t>2+ </a:t>
            </a:r>
            <a:r>
              <a:rPr lang="en-US" sz="1600" dirty="0"/>
              <a:t>ions to RHIC and the future EIC results in increased intensities for other ion species:</a:t>
            </a:r>
          </a:p>
          <a:p>
            <a:pPr marL="228600" lvl="0" indent="-228600">
              <a:spcBef>
                <a:spcPts val="1000"/>
              </a:spcBef>
              <a:buFont typeface="Arial" panose="020B0604020202020204" pitchFamily="34" charset="0"/>
              <a:buChar char="•"/>
            </a:pPr>
            <a:r>
              <a:rPr lang="en-US" sz="1600" dirty="0"/>
              <a:t>Higher intensity of light ions can be produced from light gases using a highly efficient gas injection system rather than current RhicEBIS ion injection method. </a:t>
            </a:r>
          </a:p>
          <a:p>
            <a:pPr marL="228600" indent="-228600">
              <a:spcBef>
                <a:spcPts val="1000"/>
              </a:spcBef>
              <a:buFont typeface="Arial" panose="020B0604020202020204" pitchFamily="34" charset="0"/>
              <a:buChar char="•"/>
            </a:pPr>
            <a:r>
              <a:rPr lang="en-US" sz="1600" dirty="0"/>
              <a:t>Ion intensities of externally injected heavy ions benefit from the additional trap capacity provided by the short trap in the first solenoid.</a:t>
            </a:r>
          </a:p>
          <a:p>
            <a:endParaRPr lang="en-US" dirty="0"/>
          </a:p>
        </p:txBody>
      </p:sp>
      <p:sp>
        <p:nvSpPr>
          <p:cNvPr id="6" name="TextBox 5">
            <a:extLst>
              <a:ext uri="{FF2B5EF4-FFF2-40B4-BE49-F238E27FC236}">
                <a16:creationId xmlns:a16="http://schemas.microsoft.com/office/drawing/2014/main" id="{1E337EB0-2F04-F544-880E-B4DD4337F1CE}"/>
              </a:ext>
            </a:extLst>
          </p:cNvPr>
          <p:cNvSpPr txBox="1"/>
          <p:nvPr/>
        </p:nvSpPr>
        <p:spPr>
          <a:xfrm>
            <a:off x="1222131" y="4562270"/>
            <a:ext cx="6945923" cy="1477328"/>
          </a:xfrm>
          <a:prstGeom prst="rect">
            <a:avLst/>
          </a:prstGeom>
          <a:noFill/>
        </p:spPr>
        <p:txBody>
          <a:bodyPr wrap="square">
            <a:spAutoFit/>
          </a:bodyPr>
          <a:lstStyle/>
          <a:p>
            <a:pPr defTabSz="457200"/>
            <a:r>
              <a:rPr lang="en-US" dirty="0">
                <a:solidFill>
                  <a:prstClr val="black"/>
                </a:solidFill>
                <a:latin typeface="Calibri"/>
              </a:rPr>
              <a:t>He</a:t>
            </a:r>
            <a:r>
              <a:rPr lang="en-US" baseline="30000" dirty="0">
                <a:solidFill>
                  <a:prstClr val="black"/>
                </a:solidFill>
                <a:latin typeface="Calibri"/>
              </a:rPr>
              <a:t>2+  </a:t>
            </a:r>
            <a:r>
              <a:rPr lang="en-US" dirty="0">
                <a:solidFill>
                  <a:prstClr val="black"/>
                </a:solidFill>
                <a:latin typeface="Calibri"/>
              </a:rPr>
              <a:t>~ 2.5 -  5 x 10</a:t>
            </a:r>
            <a:r>
              <a:rPr lang="en-US" baseline="30000" dirty="0">
                <a:solidFill>
                  <a:prstClr val="black"/>
                </a:solidFill>
                <a:latin typeface="Calibri"/>
              </a:rPr>
              <a:t>11</a:t>
            </a:r>
            <a:r>
              <a:rPr lang="en-US" dirty="0">
                <a:solidFill>
                  <a:prstClr val="black"/>
                </a:solidFill>
                <a:latin typeface="Calibri"/>
              </a:rPr>
              <a:t> ions/pulse</a:t>
            </a:r>
          </a:p>
          <a:p>
            <a:pPr defTabSz="457200"/>
            <a:endParaRPr lang="en-US" dirty="0">
              <a:solidFill>
                <a:prstClr val="black"/>
              </a:solidFill>
              <a:latin typeface="Calibri"/>
            </a:endParaRPr>
          </a:p>
          <a:p>
            <a:pPr defTabSz="457200"/>
            <a:r>
              <a:rPr lang="en-US" dirty="0">
                <a:solidFill>
                  <a:prstClr val="black"/>
                </a:solidFill>
                <a:latin typeface="Calibri"/>
              </a:rPr>
              <a:t>H</a:t>
            </a:r>
            <a:r>
              <a:rPr lang="en-US" baseline="30000" dirty="0">
                <a:solidFill>
                  <a:prstClr val="black"/>
                </a:solidFill>
                <a:latin typeface="Calibri"/>
              </a:rPr>
              <a:t>+</a:t>
            </a:r>
            <a:r>
              <a:rPr lang="en-US" dirty="0">
                <a:solidFill>
                  <a:prstClr val="black"/>
                </a:solidFill>
                <a:latin typeface="Calibri"/>
              </a:rPr>
              <a:t>     ~5 – 10 x 10</a:t>
            </a:r>
            <a:r>
              <a:rPr lang="en-US" baseline="30000" dirty="0">
                <a:solidFill>
                  <a:prstClr val="black"/>
                </a:solidFill>
                <a:latin typeface="Calibri"/>
              </a:rPr>
              <a:t>11</a:t>
            </a:r>
            <a:r>
              <a:rPr lang="en-US" dirty="0">
                <a:solidFill>
                  <a:prstClr val="black"/>
                </a:solidFill>
                <a:latin typeface="Calibri"/>
              </a:rPr>
              <a:t> ions/ pulse</a:t>
            </a:r>
          </a:p>
          <a:p>
            <a:pPr defTabSz="457200"/>
            <a:endParaRPr lang="en-US" dirty="0">
              <a:solidFill>
                <a:prstClr val="black"/>
              </a:solidFill>
              <a:latin typeface="Calibri"/>
            </a:endParaRPr>
          </a:p>
          <a:p>
            <a:pPr defTabSz="457200"/>
            <a:r>
              <a:rPr lang="en-US" dirty="0">
                <a:solidFill>
                  <a:prstClr val="black"/>
                </a:solidFill>
                <a:latin typeface="Calibri"/>
              </a:rPr>
              <a:t>Au</a:t>
            </a:r>
            <a:r>
              <a:rPr lang="en-US" baseline="30000" dirty="0">
                <a:solidFill>
                  <a:prstClr val="black"/>
                </a:solidFill>
                <a:latin typeface="Calibri"/>
              </a:rPr>
              <a:t>32+   </a:t>
            </a:r>
            <a:r>
              <a:rPr lang="en-US" dirty="0">
                <a:solidFill>
                  <a:prstClr val="black"/>
                </a:solidFill>
                <a:latin typeface="Calibri"/>
              </a:rPr>
              <a:t>~2.6x10</a:t>
            </a:r>
            <a:r>
              <a:rPr lang="en-US" baseline="30000" dirty="0">
                <a:solidFill>
                  <a:prstClr val="black"/>
                </a:solidFill>
                <a:latin typeface="Calibri"/>
              </a:rPr>
              <a:t>9</a:t>
            </a:r>
            <a:r>
              <a:rPr lang="en-US" dirty="0">
                <a:solidFill>
                  <a:prstClr val="black"/>
                </a:solidFill>
                <a:latin typeface="Calibri"/>
              </a:rPr>
              <a:t> ions/pulse  (1.4-1.5 times the RhicEBIS output)</a:t>
            </a:r>
          </a:p>
        </p:txBody>
      </p:sp>
      <p:sp>
        <p:nvSpPr>
          <p:cNvPr id="8" name="TextBox 7">
            <a:extLst>
              <a:ext uri="{FF2B5EF4-FFF2-40B4-BE49-F238E27FC236}">
                <a16:creationId xmlns:a16="http://schemas.microsoft.com/office/drawing/2014/main" id="{776759F5-D606-4A42-8496-67C319D6FAF7}"/>
              </a:ext>
            </a:extLst>
          </p:cNvPr>
          <p:cNvSpPr txBox="1"/>
          <p:nvPr/>
        </p:nvSpPr>
        <p:spPr>
          <a:xfrm>
            <a:off x="791307" y="4036954"/>
            <a:ext cx="6163407" cy="369332"/>
          </a:xfrm>
          <a:prstGeom prst="rect">
            <a:avLst/>
          </a:prstGeom>
          <a:noFill/>
        </p:spPr>
        <p:txBody>
          <a:bodyPr wrap="square">
            <a:spAutoFit/>
          </a:bodyPr>
          <a:lstStyle/>
          <a:p>
            <a:pPr defTabSz="457200"/>
            <a:r>
              <a:rPr lang="en-US" b="1" dirty="0">
                <a:solidFill>
                  <a:prstClr val="black"/>
                </a:solidFill>
                <a:latin typeface="Calibri"/>
              </a:rPr>
              <a:t>Intensity Estimates for EBIS upgrade (at Extended EBIS exit) </a:t>
            </a:r>
          </a:p>
        </p:txBody>
      </p:sp>
    </p:spTree>
    <p:extLst>
      <p:ext uri="{BB962C8B-B14F-4D97-AF65-F5344CB8AC3E}">
        <p14:creationId xmlns:p14="http://schemas.microsoft.com/office/powerpoint/2010/main" val="32472876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C1F95-6E03-411A-989B-20F32FBE7345}"/>
              </a:ext>
            </a:extLst>
          </p:cNvPr>
          <p:cNvSpPr>
            <a:spLocks noGrp="1"/>
          </p:cNvSpPr>
          <p:nvPr>
            <p:ph type="title"/>
          </p:nvPr>
        </p:nvSpPr>
        <p:spPr>
          <a:xfrm>
            <a:off x="418565" y="293846"/>
            <a:ext cx="8174105" cy="349608"/>
          </a:xfrm>
        </p:spPr>
        <p:txBody>
          <a:bodyPr>
            <a:noAutofit/>
          </a:bodyPr>
          <a:lstStyle/>
          <a:p>
            <a:r>
              <a:rPr lang="en-US" sz="2100" b="0" dirty="0">
                <a:latin typeface="Arial" panose="020B0604020202020204" pitchFamily="34" charset="0"/>
                <a:cs typeface="Arial" panose="020B0604020202020204" pitchFamily="34" charset="0"/>
              </a:rPr>
              <a:t>Gas Cell with pump out manifold and external drift tube connections</a:t>
            </a:r>
          </a:p>
        </p:txBody>
      </p:sp>
      <p:pic>
        <p:nvPicPr>
          <p:cNvPr id="11" name="Content Placeholder 10">
            <a:extLst>
              <a:ext uri="{FF2B5EF4-FFF2-40B4-BE49-F238E27FC236}">
                <a16:creationId xmlns:a16="http://schemas.microsoft.com/office/drawing/2014/main" id="{1560098A-66EB-4825-B1CC-F9A2F98C80AE}"/>
              </a:ext>
            </a:extLst>
          </p:cNvPr>
          <p:cNvPicPr>
            <a:picLocks noGrp="1" noChangeAspect="1"/>
          </p:cNvPicPr>
          <p:nvPr>
            <p:ph idx="1"/>
          </p:nvPr>
        </p:nvPicPr>
        <p:blipFill>
          <a:blip r:embed="rId2"/>
          <a:stretch>
            <a:fillRect/>
          </a:stretch>
        </p:blipFill>
        <p:spPr>
          <a:xfrm>
            <a:off x="418566" y="879376"/>
            <a:ext cx="4062674" cy="2705804"/>
          </a:xfrm>
          <a:prstGeom prst="rect">
            <a:avLst/>
          </a:prstGeom>
        </p:spPr>
      </p:pic>
      <p:pic>
        <p:nvPicPr>
          <p:cNvPr id="4" name="Picture 3">
            <a:extLst>
              <a:ext uri="{FF2B5EF4-FFF2-40B4-BE49-F238E27FC236}">
                <a16:creationId xmlns:a16="http://schemas.microsoft.com/office/drawing/2014/main" id="{EFFF4D93-3CEC-4EB8-B04A-49E2A0CEAC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2876" y="850681"/>
            <a:ext cx="3717514" cy="2734499"/>
          </a:xfrm>
          <a:prstGeom prst="rect">
            <a:avLst/>
          </a:prstGeom>
        </p:spPr>
      </p:pic>
      <p:sp>
        <p:nvSpPr>
          <p:cNvPr id="3" name="Slide Number Placeholder 2">
            <a:extLst>
              <a:ext uri="{FF2B5EF4-FFF2-40B4-BE49-F238E27FC236}">
                <a16:creationId xmlns:a16="http://schemas.microsoft.com/office/drawing/2014/main" id="{1ED13598-DFA9-264E-8D75-1CF001D7CB1B}"/>
              </a:ext>
            </a:extLst>
          </p:cNvPr>
          <p:cNvSpPr>
            <a:spLocks noGrp="1"/>
          </p:cNvSpPr>
          <p:nvPr>
            <p:ph type="sldNum" sz="quarter" idx="4"/>
          </p:nvPr>
        </p:nvSpPr>
        <p:spPr/>
        <p:txBody>
          <a:bodyPr/>
          <a:lstStyle/>
          <a:p>
            <a:fld id="{933A556B-7C63-244D-9B7C-B0EA8042B330}" type="slidenum">
              <a:rPr lang="en-US" smtClean="0"/>
              <a:pPr/>
              <a:t>7</a:t>
            </a:fld>
            <a:endParaRPr lang="en-US" sz="750" dirty="0"/>
          </a:p>
        </p:txBody>
      </p:sp>
      <p:sp>
        <p:nvSpPr>
          <p:cNvPr id="5" name="Oval 4">
            <a:extLst>
              <a:ext uri="{FF2B5EF4-FFF2-40B4-BE49-F238E27FC236}">
                <a16:creationId xmlns:a16="http://schemas.microsoft.com/office/drawing/2014/main" id="{03A5839E-0606-40A8-382C-85972BADC1BA}"/>
              </a:ext>
            </a:extLst>
          </p:cNvPr>
          <p:cNvSpPr/>
          <p:nvPr/>
        </p:nvSpPr>
        <p:spPr>
          <a:xfrm>
            <a:off x="6007426" y="1798828"/>
            <a:ext cx="2026316" cy="86689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9B5B57E-C604-2F1B-FFA2-E6E571EF6793}"/>
              </a:ext>
            </a:extLst>
          </p:cNvPr>
          <p:cNvPicPr>
            <a:picLocks noChangeAspect="1"/>
          </p:cNvPicPr>
          <p:nvPr/>
        </p:nvPicPr>
        <p:blipFill rotWithShape="1">
          <a:blip r:embed="rId4"/>
          <a:srcRect b="56223"/>
          <a:stretch/>
        </p:blipFill>
        <p:spPr>
          <a:xfrm>
            <a:off x="1301079" y="3729684"/>
            <a:ext cx="6541842" cy="2056773"/>
          </a:xfrm>
          <a:prstGeom prst="rect">
            <a:avLst/>
          </a:prstGeom>
        </p:spPr>
      </p:pic>
    </p:spTree>
    <p:extLst>
      <p:ext uri="{BB962C8B-B14F-4D97-AF65-F5344CB8AC3E}">
        <p14:creationId xmlns:p14="http://schemas.microsoft.com/office/powerpoint/2010/main" val="104017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Number Placeholder 5"/>
          <p:cNvSpPr>
            <a:spLocks noGrp="1"/>
          </p:cNvSpPr>
          <p:nvPr>
            <p:ph type="sldNum" sz="quarter" idx="12"/>
          </p:nvPr>
        </p:nvSpPr>
        <p:spPr bwMode="auto">
          <a:xfrm>
            <a:off x="8022981" y="6099710"/>
            <a:ext cx="584688" cy="345052"/>
          </a:xfrm>
          <a:prstGeom prst="rect">
            <a:avLst/>
          </a:prstGeom>
          <a:noFill/>
          <a:ln>
            <a:miter lim="800000"/>
            <a:headEnd/>
            <a:tailEnd/>
          </a:ln>
        </p:spPr>
        <p:txBody>
          <a:bodyPr vert="horz" wrap="square" lIns="91440" tIns="45720" rIns="91440" bIns="45720" numCol="1" rtlCol="0" anchor="ctr" anchorCtr="0" compatLnSpc="1">
            <a:prstTxWarp prst="textNoShape">
              <a:avLst/>
            </a:prstTxWarp>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fld id="{716D9922-87B3-6043-9531-5184EA303DC1}" type="slidenum">
              <a:rPr lang="en-US" smtClean="0"/>
              <a:pPr fontAlgn="base">
                <a:spcBef>
                  <a:spcPct val="0"/>
                </a:spcBef>
                <a:spcAft>
                  <a:spcPct val="0"/>
                </a:spcAft>
                <a:defRPr/>
              </a:pPr>
              <a:t>8</a:t>
            </a:fld>
            <a:endParaRPr lang="en-US" dirty="0">
              <a:solidFill>
                <a:prstClr val="white"/>
              </a:solidFill>
              <a:latin typeface="Arial" charset="0"/>
              <a:cs typeface="Arial" charset="0"/>
            </a:endParaRPr>
          </a:p>
        </p:txBody>
      </p:sp>
      <p:sp>
        <p:nvSpPr>
          <p:cNvPr id="47106" name="Содержимое 2"/>
          <p:cNvSpPr txBox="1">
            <a:spLocks/>
          </p:cNvSpPr>
          <p:nvPr/>
        </p:nvSpPr>
        <p:spPr bwMode="auto">
          <a:xfrm>
            <a:off x="1485900" y="1056086"/>
            <a:ext cx="6000750" cy="429815"/>
          </a:xfrm>
          <a:prstGeom prst="rect">
            <a:avLst/>
          </a:prstGeom>
          <a:solidFill>
            <a:schemeClr val="bg1"/>
          </a:solidFill>
          <a:ln w="3175">
            <a:solidFill>
              <a:schemeClr val="bg1"/>
            </a:solidFill>
            <a:miter lim="800000"/>
            <a:headEnd/>
            <a:tailEnd/>
          </a:ln>
        </p:spPr>
        <p:txBody>
          <a:bodyPr lIns="68565" tIns="34283" rIns="68565" bIns="34283"/>
          <a:lstStyle/>
          <a:p>
            <a:pPr marL="257175" indent="-257175" algn="ctr" defTabSz="621506" fontAlgn="base">
              <a:spcBef>
                <a:spcPct val="20000"/>
              </a:spcBef>
              <a:spcAft>
                <a:spcPct val="0"/>
              </a:spcAft>
              <a:buClr>
                <a:srgbClr val="0000FF"/>
              </a:buClr>
              <a:buSzPct val="100000"/>
              <a:defRPr/>
            </a:pPr>
            <a:r>
              <a:rPr lang="en-US" altLang="en-US" dirty="0">
                <a:solidFill>
                  <a:srgbClr val="24407B"/>
                </a:solidFill>
                <a:latin typeface="Comic Sans MS" pitchFamily="66" charset="0"/>
                <a:ea typeface="DejaVu Sans"/>
                <a:cs typeface="Times New Roman" pitchFamily="18" charset="0"/>
              </a:rPr>
              <a:t>“Electro-magnetic”, [</a:t>
            </a:r>
            <a:r>
              <a:rPr lang="en-US" altLang="en-US" dirty="0" err="1">
                <a:solidFill>
                  <a:srgbClr val="24407B"/>
                </a:solidFill>
                <a:latin typeface="Comic Sans MS" pitchFamily="66" charset="0"/>
                <a:ea typeface="DejaVu Sans"/>
                <a:cs typeface="Times New Roman" pitchFamily="18" charset="0"/>
              </a:rPr>
              <a:t>IxB</a:t>
            </a:r>
            <a:r>
              <a:rPr lang="en-US" altLang="en-US" dirty="0">
                <a:solidFill>
                  <a:srgbClr val="24407B"/>
                </a:solidFill>
                <a:latin typeface="Comic Sans MS" pitchFamily="66" charset="0"/>
                <a:ea typeface="DejaVu Sans"/>
                <a:cs typeface="Times New Roman" pitchFamily="18" charset="0"/>
              </a:rPr>
              <a:t>] valve operation principle</a:t>
            </a:r>
            <a:endParaRPr lang="ru-RU" altLang="en-US" dirty="0">
              <a:solidFill>
                <a:srgbClr val="24407B"/>
              </a:solidFill>
              <a:latin typeface="Comic Sans MS" pitchFamily="66" charset="0"/>
              <a:ea typeface="DejaVu Sans"/>
              <a:cs typeface="Times New Roman" pitchFamily="18" charset="0"/>
            </a:endParaRPr>
          </a:p>
        </p:txBody>
      </p:sp>
      <p:sp>
        <p:nvSpPr>
          <p:cNvPr id="47107" name="Содержимое 2"/>
          <p:cNvSpPr txBox="1">
            <a:spLocks/>
          </p:cNvSpPr>
          <p:nvPr/>
        </p:nvSpPr>
        <p:spPr bwMode="auto">
          <a:xfrm>
            <a:off x="1543050" y="1487686"/>
            <a:ext cx="6172200" cy="796529"/>
          </a:xfrm>
          <a:prstGeom prst="rect">
            <a:avLst/>
          </a:prstGeom>
          <a:solidFill>
            <a:schemeClr val="bg1"/>
          </a:solidFill>
          <a:ln w="3175">
            <a:solidFill>
              <a:srgbClr val="000000"/>
            </a:solidFill>
            <a:miter lim="800000"/>
            <a:headEnd/>
            <a:tailEnd/>
          </a:ln>
        </p:spPr>
        <p:txBody>
          <a:bodyPr lIns="68565" tIns="34283" rIns="68565" bIns="34283"/>
          <a:lstStyle/>
          <a:p>
            <a:pPr defTabSz="621506" fontAlgn="base">
              <a:spcBef>
                <a:spcPct val="0"/>
              </a:spcBef>
              <a:spcAft>
                <a:spcPct val="0"/>
              </a:spcAft>
              <a:buClr>
                <a:srgbClr val="0000FF"/>
              </a:buClr>
              <a:buSzPct val="100000"/>
              <a:defRPr/>
            </a:pPr>
            <a:r>
              <a:rPr lang="en-US" altLang="en-US" sz="1350" dirty="0">
                <a:solidFill>
                  <a:srgbClr val="800000"/>
                </a:solidFill>
                <a:latin typeface="Comic Sans MS" pitchFamily="66" charset="0"/>
                <a:ea typeface="DejaVu Sans"/>
                <a:cs typeface="Times New Roman" pitchFamily="18" charset="0"/>
              </a:rPr>
              <a:t>Lorentz (Laplace) force moves the flexible conducting plate in the high (~ 3-5 T) magnetic field.                                  </a:t>
            </a:r>
          </a:p>
          <a:p>
            <a:pPr defTabSz="621506" fontAlgn="base">
              <a:spcBef>
                <a:spcPct val="0"/>
              </a:spcBef>
              <a:spcAft>
                <a:spcPct val="0"/>
              </a:spcAft>
              <a:buClr>
                <a:srgbClr val="0000FF"/>
              </a:buClr>
              <a:buSzPct val="100000"/>
              <a:defRPr/>
            </a:pPr>
            <a:r>
              <a:rPr lang="en-US" altLang="en-US" sz="1350" dirty="0">
                <a:solidFill>
                  <a:srgbClr val="800000"/>
                </a:solidFill>
                <a:latin typeface="Comic Sans MS" pitchFamily="66" charset="0"/>
                <a:ea typeface="DejaVu Sans"/>
                <a:cs typeface="Times New Roman" pitchFamily="18" charset="0"/>
              </a:rPr>
              <a:t> For I=10 A, L=5 cm, F=2.5 N.  Current pulse duration ~100-500 us</a:t>
            </a:r>
            <a:endParaRPr lang="ru-RU" altLang="en-US" sz="1350" dirty="0">
              <a:solidFill>
                <a:srgbClr val="800000"/>
              </a:solidFill>
              <a:latin typeface="Comic Sans MS" pitchFamily="66" charset="0"/>
              <a:ea typeface="DejaVu Sans"/>
              <a:cs typeface="Times New Roman" pitchFamily="18" charset="0"/>
            </a:endParaRPr>
          </a:p>
        </p:txBody>
      </p:sp>
      <p:pic>
        <p:nvPicPr>
          <p:cNvPr id="47108" name="Picture 2" descr="C:\Users\Sorokin\Desktop\6.JPG"/>
          <p:cNvPicPr>
            <a:picLocks noChangeAspect="1" noChangeArrowheads="1"/>
          </p:cNvPicPr>
          <p:nvPr/>
        </p:nvPicPr>
        <p:blipFill>
          <a:blip r:embed="rId2"/>
          <a:srcRect/>
          <a:stretch>
            <a:fillRect/>
          </a:stretch>
        </p:blipFill>
        <p:spPr bwMode="auto">
          <a:xfrm>
            <a:off x="3456386" y="2644858"/>
            <a:ext cx="1572815" cy="387108"/>
          </a:xfrm>
          <a:prstGeom prst="rect">
            <a:avLst/>
          </a:prstGeom>
          <a:solidFill>
            <a:schemeClr val="bg1"/>
          </a:solidFill>
          <a:ln w="3175">
            <a:solidFill>
              <a:srgbClr val="000000"/>
            </a:solidFill>
            <a:miter lim="800000"/>
            <a:headEnd/>
            <a:tailEnd/>
          </a:ln>
        </p:spPr>
      </p:pic>
      <p:pic>
        <p:nvPicPr>
          <p:cNvPr id="47109" name="Picture 3" descr="C:\Users\Sorokin\Desktop\7.JPG"/>
          <p:cNvPicPr>
            <a:picLocks noChangeAspect="1" noChangeArrowheads="1"/>
          </p:cNvPicPr>
          <p:nvPr/>
        </p:nvPicPr>
        <p:blipFill>
          <a:blip r:embed="rId3"/>
          <a:srcRect/>
          <a:stretch>
            <a:fillRect/>
          </a:stretch>
        </p:blipFill>
        <p:spPr bwMode="auto">
          <a:xfrm>
            <a:off x="1428751" y="2271515"/>
            <a:ext cx="1845286" cy="1405932"/>
          </a:xfrm>
          <a:prstGeom prst="rect">
            <a:avLst/>
          </a:prstGeom>
          <a:noFill/>
          <a:ln w="3175">
            <a:solidFill>
              <a:srgbClr val="000000"/>
            </a:solidFill>
            <a:miter lim="800000"/>
            <a:headEnd/>
            <a:tailEnd/>
          </a:ln>
        </p:spPr>
      </p:pic>
      <p:sp>
        <p:nvSpPr>
          <p:cNvPr id="47110" name="Text Box 9"/>
          <p:cNvSpPr txBox="1">
            <a:spLocks noChangeArrowheads="1"/>
          </p:cNvSpPr>
          <p:nvPr/>
        </p:nvSpPr>
        <p:spPr bwMode="auto">
          <a:xfrm>
            <a:off x="2328267" y="3379791"/>
            <a:ext cx="306494" cy="323165"/>
          </a:xfrm>
          <a:prstGeom prst="rect">
            <a:avLst/>
          </a:prstGeom>
          <a:solidFill>
            <a:schemeClr val="bg1"/>
          </a:solidFill>
          <a:ln w="9525">
            <a:noFill/>
            <a:miter lim="800000"/>
            <a:headEnd/>
            <a:tailEnd/>
          </a:ln>
        </p:spPr>
        <p:txBody>
          <a:bodyPr wrap="none">
            <a:spAutoFit/>
          </a:bodyPr>
          <a:lstStyle/>
          <a:p>
            <a:pPr fontAlgn="base">
              <a:spcBef>
                <a:spcPct val="0"/>
              </a:spcBef>
              <a:spcAft>
                <a:spcPct val="0"/>
              </a:spcAft>
              <a:buClr>
                <a:srgbClr val="0000FF"/>
              </a:buClr>
              <a:buSzPct val="100000"/>
              <a:defRPr/>
            </a:pPr>
            <a:r>
              <a:rPr lang="en-US" altLang="en-US" sz="1500" i="1" dirty="0">
                <a:solidFill>
                  <a:srgbClr val="990000"/>
                </a:solidFill>
                <a:latin typeface="Comic Sans MS" pitchFamily="66" charset="0"/>
                <a:ea typeface="ＭＳ Ｐゴシック" pitchFamily="34" charset="-128"/>
                <a:cs typeface="Comic Sans MS Bold" pitchFamily="66" charset="0"/>
              </a:rPr>
              <a:t>B</a:t>
            </a:r>
          </a:p>
        </p:txBody>
      </p:sp>
      <p:sp>
        <p:nvSpPr>
          <p:cNvPr id="47111" name="Text Box 10"/>
          <p:cNvSpPr txBox="1">
            <a:spLocks noChangeArrowheads="1"/>
          </p:cNvSpPr>
          <p:nvPr/>
        </p:nvSpPr>
        <p:spPr bwMode="auto">
          <a:xfrm>
            <a:off x="2743201" y="2571750"/>
            <a:ext cx="285750" cy="323165"/>
          </a:xfrm>
          <a:prstGeom prst="rect">
            <a:avLst/>
          </a:prstGeom>
          <a:solidFill>
            <a:schemeClr val="bg1"/>
          </a:solidFill>
          <a:ln w="9525">
            <a:noFill/>
            <a:miter lim="800000"/>
            <a:headEnd/>
            <a:tailEnd/>
          </a:ln>
        </p:spPr>
        <p:txBody>
          <a:bodyPr wrap="square">
            <a:spAutoFit/>
          </a:bodyPr>
          <a:lstStyle/>
          <a:p>
            <a:pPr fontAlgn="base">
              <a:spcBef>
                <a:spcPct val="0"/>
              </a:spcBef>
              <a:spcAft>
                <a:spcPct val="0"/>
              </a:spcAft>
              <a:buClr>
                <a:srgbClr val="0000FF"/>
              </a:buClr>
              <a:buSzPct val="100000"/>
              <a:defRPr/>
            </a:pPr>
            <a:r>
              <a:rPr lang="en-US" altLang="en-US" sz="1500" i="1" dirty="0">
                <a:solidFill>
                  <a:srgbClr val="990000"/>
                </a:solidFill>
                <a:latin typeface="Comic Sans MS" pitchFamily="66" charset="0"/>
                <a:ea typeface="ＭＳ Ｐゴシック" pitchFamily="34" charset="-128"/>
                <a:cs typeface="Comic Sans MS Bold" pitchFamily="66" charset="0"/>
              </a:rPr>
              <a:t>F</a:t>
            </a:r>
          </a:p>
        </p:txBody>
      </p:sp>
      <p:sp>
        <p:nvSpPr>
          <p:cNvPr id="47113" name="Text Box 13"/>
          <p:cNvSpPr txBox="1">
            <a:spLocks noChangeArrowheads="1"/>
          </p:cNvSpPr>
          <p:nvPr/>
        </p:nvSpPr>
        <p:spPr bwMode="auto">
          <a:xfrm>
            <a:off x="1858566" y="2954164"/>
            <a:ext cx="332142" cy="415498"/>
          </a:xfrm>
          <a:prstGeom prst="rect">
            <a:avLst/>
          </a:prstGeom>
          <a:solidFill>
            <a:schemeClr val="bg1"/>
          </a:solidFill>
          <a:ln w="9525">
            <a:noFill/>
            <a:miter lim="800000"/>
            <a:headEnd/>
            <a:tailEnd/>
          </a:ln>
        </p:spPr>
        <p:txBody>
          <a:bodyPr wrap="none">
            <a:spAutoFit/>
          </a:bodyPr>
          <a:lstStyle/>
          <a:p>
            <a:pPr fontAlgn="base">
              <a:spcBef>
                <a:spcPct val="0"/>
              </a:spcBef>
              <a:spcAft>
                <a:spcPct val="0"/>
              </a:spcAft>
              <a:defRPr/>
            </a:pPr>
            <a:r>
              <a:rPr lang="en-US" altLang="en-US" sz="2100">
                <a:solidFill>
                  <a:srgbClr val="800000"/>
                </a:solidFill>
                <a:latin typeface="Comic Sans MS" pitchFamily="66" charset="0"/>
                <a:cs typeface="Arial" charset="0"/>
              </a:rPr>
              <a:t>I</a:t>
            </a:r>
          </a:p>
        </p:txBody>
      </p:sp>
      <p:pic>
        <p:nvPicPr>
          <p:cNvPr id="3" name="Picture 2">
            <a:extLst>
              <a:ext uri="{FF2B5EF4-FFF2-40B4-BE49-F238E27FC236}">
                <a16:creationId xmlns:a16="http://schemas.microsoft.com/office/drawing/2014/main" id="{55A21AA8-20E1-49AA-9CB3-D2F35223939F}"/>
              </a:ext>
            </a:extLst>
          </p:cNvPr>
          <p:cNvPicPr>
            <a:picLocks noChangeAspect="1"/>
          </p:cNvPicPr>
          <p:nvPr/>
        </p:nvPicPr>
        <p:blipFill>
          <a:blip r:embed="rId4"/>
          <a:stretch>
            <a:fillRect/>
          </a:stretch>
        </p:blipFill>
        <p:spPr>
          <a:xfrm>
            <a:off x="5143500" y="2271515"/>
            <a:ext cx="2060916" cy="1337010"/>
          </a:xfrm>
          <a:prstGeom prst="rect">
            <a:avLst/>
          </a:prstGeom>
        </p:spPr>
      </p:pic>
      <p:pic>
        <p:nvPicPr>
          <p:cNvPr id="5" name="Picture 4">
            <a:extLst>
              <a:ext uri="{FF2B5EF4-FFF2-40B4-BE49-F238E27FC236}">
                <a16:creationId xmlns:a16="http://schemas.microsoft.com/office/drawing/2014/main" id="{39BCD163-F748-4376-910A-7080230D1E7C}"/>
              </a:ext>
            </a:extLst>
          </p:cNvPr>
          <p:cNvPicPr>
            <a:picLocks noChangeAspect="1"/>
          </p:cNvPicPr>
          <p:nvPr/>
        </p:nvPicPr>
        <p:blipFill>
          <a:blip r:embed="rId5"/>
          <a:stretch>
            <a:fillRect/>
          </a:stretch>
        </p:blipFill>
        <p:spPr>
          <a:xfrm>
            <a:off x="5423313" y="4051827"/>
            <a:ext cx="1744195" cy="1515448"/>
          </a:xfrm>
          <a:prstGeom prst="rect">
            <a:avLst/>
          </a:prstGeom>
        </p:spPr>
      </p:pic>
      <p:pic>
        <p:nvPicPr>
          <p:cNvPr id="7" name="Picture 6">
            <a:extLst>
              <a:ext uri="{FF2B5EF4-FFF2-40B4-BE49-F238E27FC236}">
                <a16:creationId xmlns:a16="http://schemas.microsoft.com/office/drawing/2014/main" id="{EA611BD1-239E-47B9-904A-E7AB39E5D47C}"/>
              </a:ext>
            </a:extLst>
          </p:cNvPr>
          <p:cNvPicPr>
            <a:picLocks noChangeAspect="1"/>
          </p:cNvPicPr>
          <p:nvPr/>
        </p:nvPicPr>
        <p:blipFill>
          <a:blip r:embed="rId6"/>
          <a:stretch>
            <a:fillRect/>
          </a:stretch>
        </p:blipFill>
        <p:spPr>
          <a:xfrm>
            <a:off x="4771650" y="3631038"/>
            <a:ext cx="2853176" cy="429806"/>
          </a:xfrm>
          <a:prstGeom prst="rect">
            <a:avLst/>
          </a:prstGeom>
        </p:spPr>
      </p:pic>
      <p:pic>
        <p:nvPicPr>
          <p:cNvPr id="2" name="Picture 1">
            <a:extLst>
              <a:ext uri="{FF2B5EF4-FFF2-40B4-BE49-F238E27FC236}">
                <a16:creationId xmlns:a16="http://schemas.microsoft.com/office/drawing/2014/main" id="{F1E35190-E2F1-4052-88F6-328405769A3C}"/>
              </a:ext>
            </a:extLst>
          </p:cNvPr>
          <p:cNvPicPr>
            <a:picLocks noChangeAspect="1"/>
          </p:cNvPicPr>
          <p:nvPr/>
        </p:nvPicPr>
        <p:blipFill>
          <a:blip r:embed="rId7"/>
          <a:stretch>
            <a:fillRect/>
          </a:stretch>
        </p:blipFill>
        <p:spPr>
          <a:xfrm>
            <a:off x="1519175" y="3996167"/>
            <a:ext cx="1618186" cy="1341174"/>
          </a:xfrm>
          <a:prstGeom prst="rect">
            <a:avLst/>
          </a:prstGeom>
        </p:spPr>
      </p:pic>
      <p:sp>
        <p:nvSpPr>
          <p:cNvPr id="4" name="TextBox 3">
            <a:extLst>
              <a:ext uri="{FF2B5EF4-FFF2-40B4-BE49-F238E27FC236}">
                <a16:creationId xmlns:a16="http://schemas.microsoft.com/office/drawing/2014/main" id="{13B85B3E-8935-475B-82E8-70DF3AD8E240}"/>
              </a:ext>
            </a:extLst>
          </p:cNvPr>
          <p:cNvSpPr txBox="1"/>
          <p:nvPr/>
        </p:nvSpPr>
        <p:spPr>
          <a:xfrm>
            <a:off x="3274037" y="4366409"/>
            <a:ext cx="1404552" cy="577081"/>
          </a:xfrm>
          <a:prstGeom prst="rect">
            <a:avLst/>
          </a:prstGeom>
          <a:noFill/>
        </p:spPr>
        <p:txBody>
          <a:bodyPr wrap="none" rtlCol="0">
            <a:spAutoFit/>
          </a:bodyPr>
          <a:lstStyle/>
          <a:p>
            <a:r>
              <a:rPr lang="en-US" sz="1050" dirty="0">
                <a:solidFill>
                  <a:srgbClr val="002060"/>
                </a:solidFill>
              </a:rPr>
              <a:t>Pulsed valve for</a:t>
            </a:r>
          </a:p>
          <a:p>
            <a:r>
              <a:rPr lang="en-US" sz="1050" dirty="0">
                <a:solidFill>
                  <a:srgbClr val="002060"/>
                </a:solidFill>
              </a:rPr>
              <a:t>Un-polarized gas</a:t>
            </a:r>
          </a:p>
          <a:p>
            <a:r>
              <a:rPr lang="en-US" sz="1050" dirty="0">
                <a:solidFill>
                  <a:srgbClr val="002060"/>
                </a:solidFill>
              </a:rPr>
              <a:t>Injection to the EBIS</a:t>
            </a:r>
          </a:p>
        </p:txBody>
      </p:sp>
      <p:sp>
        <p:nvSpPr>
          <p:cNvPr id="6" name="TextBox 5">
            <a:extLst>
              <a:ext uri="{FF2B5EF4-FFF2-40B4-BE49-F238E27FC236}">
                <a16:creationId xmlns:a16="http://schemas.microsoft.com/office/drawing/2014/main" id="{ACAC4AB2-7322-A722-A136-FF24DF0E6D75}"/>
              </a:ext>
            </a:extLst>
          </p:cNvPr>
          <p:cNvSpPr txBox="1"/>
          <p:nvPr/>
        </p:nvSpPr>
        <p:spPr>
          <a:xfrm>
            <a:off x="699247" y="282388"/>
            <a:ext cx="4444253" cy="523220"/>
          </a:xfrm>
          <a:prstGeom prst="rect">
            <a:avLst/>
          </a:prstGeom>
          <a:noFill/>
        </p:spPr>
        <p:txBody>
          <a:bodyPr wrap="square" rtlCol="0">
            <a:spAutoFit/>
          </a:bodyPr>
          <a:lstStyle/>
          <a:p>
            <a:r>
              <a:rPr lang="en-US" sz="2800" b="1" dirty="0"/>
              <a:t>Fast Pulsing Gas Valve</a:t>
            </a:r>
          </a:p>
        </p:txBody>
      </p:sp>
    </p:spTree>
    <p:extLst>
      <p:ext uri="{BB962C8B-B14F-4D97-AF65-F5344CB8AC3E}">
        <p14:creationId xmlns:p14="http://schemas.microsoft.com/office/powerpoint/2010/main" val="33692992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D3137-65D8-F17F-DBD1-3A50246C09A5}"/>
              </a:ext>
            </a:extLst>
          </p:cNvPr>
          <p:cNvSpPr>
            <a:spLocks noGrp="1"/>
          </p:cNvSpPr>
          <p:nvPr>
            <p:ph type="title"/>
          </p:nvPr>
        </p:nvSpPr>
        <p:spPr>
          <a:xfrm>
            <a:off x="428625" y="176280"/>
            <a:ext cx="8286750" cy="738120"/>
          </a:xfrm>
        </p:spPr>
        <p:txBody>
          <a:bodyPr>
            <a:normAutofit/>
          </a:bodyPr>
          <a:lstStyle/>
          <a:p>
            <a:r>
              <a:rPr lang="en-US" sz="2400" dirty="0"/>
              <a:t>Extended EBIS  Features</a:t>
            </a:r>
          </a:p>
        </p:txBody>
      </p:sp>
      <p:sp>
        <p:nvSpPr>
          <p:cNvPr id="3" name="Slide Number Placeholder 2">
            <a:extLst>
              <a:ext uri="{FF2B5EF4-FFF2-40B4-BE49-F238E27FC236}">
                <a16:creationId xmlns:a16="http://schemas.microsoft.com/office/drawing/2014/main" id="{D0B9A3B9-5DFB-1BD5-2E7F-AF30442CAC8C}"/>
              </a:ext>
            </a:extLst>
          </p:cNvPr>
          <p:cNvSpPr>
            <a:spLocks noGrp="1"/>
          </p:cNvSpPr>
          <p:nvPr>
            <p:ph type="sldNum" sz="quarter" idx="4"/>
          </p:nvPr>
        </p:nvSpPr>
        <p:spPr/>
        <p:txBody>
          <a:bodyPr/>
          <a:lstStyle/>
          <a:p>
            <a:fld id="{933A556B-7C63-244D-9B7C-B0EA8042B330}" type="slidenum">
              <a:rPr lang="en-US" smtClean="0"/>
              <a:pPr/>
              <a:t>9</a:t>
            </a:fld>
            <a:endParaRPr lang="en-US" sz="750" dirty="0"/>
          </a:p>
        </p:txBody>
      </p:sp>
      <p:sp>
        <p:nvSpPr>
          <p:cNvPr id="4" name="TextBox 3">
            <a:extLst>
              <a:ext uri="{FF2B5EF4-FFF2-40B4-BE49-F238E27FC236}">
                <a16:creationId xmlns:a16="http://schemas.microsoft.com/office/drawing/2014/main" id="{2C5458C0-A7E1-B121-AF1C-0B21CC15B606}"/>
              </a:ext>
            </a:extLst>
          </p:cNvPr>
          <p:cNvSpPr txBox="1"/>
          <p:nvPr/>
        </p:nvSpPr>
        <p:spPr>
          <a:xfrm>
            <a:off x="837469" y="1049409"/>
            <a:ext cx="7877906" cy="5909310"/>
          </a:xfrm>
          <a:prstGeom prst="rect">
            <a:avLst/>
          </a:prstGeom>
          <a:noFill/>
        </p:spPr>
        <p:txBody>
          <a:bodyPr wrap="square" rtlCol="0">
            <a:spAutoFit/>
          </a:bodyPr>
          <a:lstStyle/>
          <a:p>
            <a:r>
              <a:rPr lang="en-US" b="1" dirty="0"/>
              <a:t>High-capacity NEGs + Turbo Pumping:</a:t>
            </a:r>
          </a:p>
          <a:p>
            <a:r>
              <a:rPr lang="en-US" dirty="0"/>
              <a:t>Provide high pumping speed where needed.   Pulsed Hydrogen pumping speed measurement system developed to monitor NEG status.</a:t>
            </a:r>
          </a:p>
          <a:p>
            <a:endParaRPr lang="en-US" b="1" dirty="0"/>
          </a:p>
          <a:p>
            <a:r>
              <a:rPr lang="en-US" b="1" dirty="0"/>
              <a:t>Alignment during EBIS electron beam propagation: </a:t>
            </a:r>
          </a:p>
          <a:p>
            <a:r>
              <a:rPr lang="en-US" dirty="0"/>
              <a:t>HV cage is partitioned and HV connections are protected such that EBIS experts can enter the HV cage for initial mechanical magnetic alignment</a:t>
            </a:r>
          </a:p>
          <a:p>
            <a:endParaRPr lang="en-US" dirty="0"/>
          </a:p>
          <a:p>
            <a:r>
              <a:rPr lang="en-US" b="1" dirty="0"/>
              <a:t>New Electron Gun Cathode:</a:t>
            </a:r>
          </a:p>
          <a:p>
            <a:r>
              <a:rPr lang="en-US" dirty="0"/>
              <a:t>3M lower temperature oxide cathodes. improved reliability and lifetime, improved beam quality, domestically available, important for BNL and our other colleagues at ANL and FRIB </a:t>
            </a:r>
          </a:p>
          <a:p>
            <a:endParaRPr lang="en-US" dirty="0"/>
          </a:p>
          <a:p>
            <a:endParaRPr lang="en-US" dirty="0"/>
          </a:p>
          <a:p>
            <a:endParaRPr lang="en-US" dirty="0"/>
          </a:p>
          <a:p>
            <a:r>
              <a:rPr lang="en-US" b="1" dirty="0"/>
              <a:t>New Solid State Electron Collector Supply:   </a:t>
            </a:r>
          </a:p>
          <a:p>
            <a:r>
              <a:rPr lang="en-US" dirty="0"/>
              <a:t>(Arrived too late for installation)</a:t>
            </a:r>
          </a:p>
          <a:p>
            <a:r>
              <a:rPr lang="en-US" dirty="0"/>
              <a:t>Expect less down time with faster reset time,  collector voltage can be varied during a single species beam time as well as optimized for each species  (future installation date to be decided).</a:t>
            </a:r>
          </a:p>
          <a:p>
            <a:endParaRPr lang="en-US" dirty="0"/>
          </a:p>
        </p:txBody>
      </p:sp>
    </p:spTree>
    <p:extLst>
      <p:ext uri="{BB962C8B-B14F-4D97-AF65-F5344CB8AC3E}">
        <p14:creationId xmlns:p14="http://schemas.microsoft.com/office/powerpoint/2010/main" val="3783055647"/>
      </p:ext>
    </p:extLst>
  </p:cSld>
  <p:clrMapOvr>
    <a:masterClrMapping/>
  </p:clrMapOvr>
</p:sld>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A558A0D9-1E6C-0545-B056-4ABCB0C08B10}" vid="{C4DE843A-9E61-FF4B-A863-C9A32DA686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11378822-eb24-4592-8eb7-8f72ed701ff5">
      <UserInfo>
        <DisplayName>Fliller, Raymond</DisplayName>
        <AccountId>504</AccountId>
        <AccountType/>
      </UserInfo>
      <UserInfo>
        <DisplayName>DiFilippo, Lynanne</DisplayName>
        <AccountId>15</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9E95B695883314BAE5E4DBCDF3EE294" ma:contentTypeVersion="9" ma:contentTypeDescription="Create a new document." ma:contentTypeScope="" ma:versionID="12fead870faf9e7894817a6b35ae5d4e">
  <xsd:schema xmlns:xsd="http://www.w3.org/2001/XMLSchema" xmlns:xs="http://www.w3.org/2001/XMLSchema" xmlns:p="http://schemas.microsoft.com/office/2006/metadata/properties" xmlns:ns2="33ff5767-3f25-4018-9f32-f41bde34b933" xmlns:ns3="11378822-eb24-4592-8eb7-8f72ed701ff5" targetNamespace="http://schemas.microsoft.com/office/2006/metadata/properties" ma:root="true" ma:fieldsID="41c55ec3f667b3ec0872a95347680b39" ns2:_="" ns3:_="">
    <xsd:import namespace="33ff5767-3f25-4018-9f32-f41bde34b933"/>
    <xsd:import namespace="11378822-eb24-4592-8eb7-8f72ed701ff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ff5767-3f25-4018-9f32-f41bde34b93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1378822-eb24-4592-8eb7-8f72ed701ff5"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87A184C-6CD4-49F1-ADF2-56A775E6AC19}">
  <ds:schemaRefs>
    <ds:schemaRef ds:uri="http://www.w3.org/XML/1998/namespace"/>
    <ds:schemaRef ds:uri="http://schemas.microsoft.com/office/2006/metadata/properties"/>
    <ds:schemaRef ds:uri="33ff5767-3f25-4018-9f32-f41bde34b933"/>
    <ds:schemaRef ds:uri="11378822-eb24-4592-8eb7-8f72ed701ff5"/>
    <ds:schemaRef ds:uri="http://purl.org/dc/elements/1.1/"/>
    <ds:schemaRef ds:uri="http://schemas.microsoft.com/office/2006/documentManagement/types"/>
    <ds:schemaRef ds:uri="http://purl.org/dc/terms/"/>
    <ds:schemaRef ds:uri="http://purl.org/dc/dcmitype/"/>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5CC99CA5-27B4-4166-A006-336630633D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ff5767-3f25-4018-9f32-f41bde34b933"/>
    <ds:schemaRef ds:uri="11378822-eb24-4592-8eb7-8f72ed701f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5852B85-6906-4058-9EE8-A2B9EFB1CBF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BNL</Template>
  <TotalTime>10152</TotalTime>
  <Words>2505</Words>
  <Application>Microsoft Macintosh PowerPoint</Application>
  <PresentationFormat>On-screen Show (4:3)</PresentationFormat>
  <Paragraphs>263</Paragraphs>
  <Slides>26</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Comic Sans MS</vt:lpstr>
      <vt:lpstr>Times New Roman</vt:lpstr>
      <vt:lpstr>BNL</vt:lpstr>
      <vt:lpstr>Extended EBIS (EEBIS)  Commissioning &amp; Status</vt:lpstr>
      <vt:lpstr>Polarized 3He2+ source development is made in a collaboration between BNL and MIT</vt:lpstr>
      <vt:lpstr>PowerPoint Presentation</vt:lpstr>
      <vt:lpstr>Extended EBIS Component Development and Operation in the Test Lab </vt:lpstr>
      <vt:lpstr>The Extended EBIS Three trap System:   (gas injection trap, short trap, long trap) </vt:lpstr>
      <vt:lpstr>Expected Extended EBIS intensities based on RhicEBIS performance</vt:lpstr>
      <vt:lpstr>Gas Cell with pump out manifold and external drift tube connections</vt:lpstr>
      <vt:lpstr>PowerPoint Presentation</vt:lpstr>
      <vt:lpstr>Extended EBIS  Features</vt:lpstr>
      <vt:lpstr>Extended EBIS Installation at the Accelerator Location</vt:lpstr>
      <vt:lpstr>EEBIS – HV Cage </vt:lpstr>
      <vt:lpstr>Extended EBIS Installation at Accelerator with High Voltage enclosure</vt:lpstr>
      <vt:lpstr>Present State of the EBIS source:</vt:lpstr>
      <vt:lpstr>Measurements at EEBIS</vt:lpstr>
      <vt:lpstr>Short and Long Trap Ion Pulse Merging</vt:lpstr>
      <vt:lpstr>Integration Adjustment of Short and Long Trap Au32+ pulses</vt:lpstr>
      <vt:lpstr>Commissioning Milestones  (March-August 2023)</vt:lpstr>
      <vt:lpstr>PowerPoint Presentation</vt:lpstr>
      <vt:lpstr>PowerPoint Presentation</vt:lpstr>
      <vt:lpstr>PowerPoint Presentation</vt:lpstr>
      <vt:lpstr>EEBIS Operation Status at the accelerator</vt:lpstr>
      <vt:lpstr>Future Plans</vt:lpstr>
      <vt:lpstr>Reference Material</vt:lpstr>
      <vt:lpstr>Infrastructure Timeline (Reference material)</vt:lpstr>
      <vt:lpstr>Upstream Section being installed (October 12, 2022) </vt:lpstr>
      <vt:lpstr>Extended EBIS Installation  (December 8, 2022)</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DiFilippo, Lynanne</dc:creator>
  <cp:keywords/>
  <dc:description/>
  <cp:lastModifiedBy>Beebe, Edward N</cp:lastModifiedBy>
  <cp:revision>151</cp:revision>
  <dcterms:created xsi:type="dcterms:W3CDTF">2021-11-30T19:51:05Z</dcterms:created>
  <dcterms:modified xsi:type="dcterms:W3CDTF">2024-04-29T12:32:51Z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0x01010019E95B695883314BAE5E4DBCDF3EE294</vt:lpwstr>
  </property>
</Properties>
</file>