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  <p:sldMasterId id="2147483780" r:id="rId2"/>
    <p:sldMasterId id="2147483808" r:id="rId3"/>
  </p:sldMasterIdLst>
  <p:notesMasterIdLst>
    <p:notesMasterId r:id="rId31"/>
  </p:notesMasterIdLst>
  <p:sldIdLst>
    <p:sldId id="307" r:id="rId4"/>
    <p:sldId id="1425" r:id="rId5"/>
    <p:sldId id="1360" r:id="rId6"/>
    <p:sldId id="1380" r:id="rId7"/>
    <p:sldId id="1424" r:id="rId8"/>
    <p:sldId id="1402" r:id="rId9"/>
    <p:sldId id="1405" r:id="rId10"/>
    <p:sldId id="1420" r:id="rId11"/>
    <p:sldId id="1403" r:id="rId12"/>
    <p:sldId id="1419" r:id="rId13"/>
    <p:sldId id="1427" r:id="rId14"/>
    <p:sldId id="1426" r:id="rId15"/>
    <p:sldId id="1436" r:id="rId16"/>
    <p:sldId id="1428" r:id="rId17"/>
    <p:sldId id="1430" r:id="rId18"/>
    <p:sldId id="1429" r:id="rId19"/>
    <p:sldId id="1368" r:id="rId20"/>
    <p:sldId id="1391" r:id="rId21"/>
    <p:sldId id="1350" r:id="rId22"/>
    <p:sldId id="336" r:id="rId23"/>
    <p:sldId id="1431" r:id="rId24"/>
    <p:sldId id="1433" r:id="rId25"/>
    <p:sldId id="1432" r:id="rId26"/>
    <p:sldId id="1434" r:id="rId27"/>
    <p:sldId id="1414" r:id="rId28"/>
    <p:sldId id="1435" r:id="rId29"/>
    <p:sldId id="1423" r:id="rId30"/>
  </p:sldIdLst>
  <p:sldSz cx="9144000" cy="5143500" type="screen16x9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F8F"/>
    <a:srgbClr val="ECAC00"/>
    <a:srgbClr val="A12B2F"/>
    <a:srgbClr val="007836"/>
    <a:srgbClr val="ECAA00"/>
    <a:srgbClr val="76777B"/>
    <a:srgbClr val="00609C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0247" autoAdjust="0"/>
  </p:normalViewPr>
  <p:slideViewPr>
    <p:cSldViewPr snapToGrid="0" showGuides="1">
      <p:cViewPr>
        <p:scale>
          <a:sx n="130" d="100"/>
          <a:sy n="130" d="100"/>
        </p:scale>
        <p:origin x="348" y="156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-1992"/>
    </p:cViewPr>
  </p:sorterViewPr>
  <p:notesViewPr>
    <p:cSldViewPr snapToGrid="0">
      <p:cViewPr varScale="1">
        <p:scale>
          <a:sx n="83" d="100"/>
          <a:sy n="83" d="100"/>
        </p:scale>
        <p:origin x="383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92150"/>
            <a:ext cx="6156325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0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charge breeder performance, as that of any ion source, is integral to the facility performance, and any failure will shutdown the facility.</a:t>
            </a:r>
          </a:p>
          <a:p>
            <a:endParaRPr lang="en-US" baseline="0" dirty="0"/>
          </a:p>
          <a:p>
            <a:r>
              <a:rPr lang="en-US" baseline="0" dirty="0"/>
              <a:t>We have been running the EBIS for about the same number of years as we did the ECR, and it has proven itself to be more delicate.</a:t>
            </a:r>
          </a:p>
          <a:p>
            <a:endParaRPr lang="en-US" baseline="0" dirty="0"/>
          </a:p>
          <a:p>
            <a:r>
              <a:rPr lang="en-US" baseline="0" dirty="0"/>
              <a:t>We perform preventative maintenance, but even the level required was significantly different.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833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663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423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979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622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917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705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87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283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90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Accelerating gradient 60 MV (with G tank)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140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354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Another practical aspect of operation is RIB beam detection, and for that </a:t>
            </a:r>
            <a:r>
              <a:rPr lang="en-US" sz="1400" baseline="0" dirty="0"/>
              <a:t>w</a:t>
            </a:r>
            <a:r>
              <a:rPr lang="en-US" sz="1400" dirty="0"/>
              <a:t>e</a:t>
            </a:r>
            <a:r>
              <a:rPr lang="en-US" sz="1400" baseline="0" dirty="0"/>
              <a:t> have several methods.</a:t>
            </a:r>
          </a:p>
          <a:p>
            <a:endParaRPr lang="en-US" sz="1400" baseline="0" dirty="0"/>
          </a:p>
          <a:p>
            <a:r>
              <a:rPr lang="en-US" sz="1400" baseline="0" dirty="0"/>
              <a:t>Faraday cups can be used with low intensity beams but only if the contamination level is low, such as with the EBIS.</a:t>
            </a:r>
          </a:p>
          <a:p>
            <a:endParaRPr lang="en-US" sz="1400" baseline="0" dirty="0"/>
          </a:p>
          <a:p>
            <a:r>
              <a:rPr lang="en-US" sz="1400" baseline="0" dirty="0"/>
              <a:t>Our primary system is aluminum foil covered silicon barrier detectors into which the radioactive species are implanted for beta decay detection.</a:t>
            </a:r>
          </a:p>
          <a:p>
            <a:endParaRPr lang="en-US" sz="1400" baseline="0" dirty="0"/>
          </a:p>
          <a:p>
            <a:r>
              <a:rPr lang="en-US" sz="1400" baseline="0" dirty="0"/>
              <a:t>All of the stations are identical, and we use them in the same manner one would faraday cups.</a:t>
            </a:r>
          </a:p>
          <a:p>
            <a:endParaRPr lang="en-US" sz="1400" baseline="0" dirty="0"/>
          </a:p>
          <a:p>
            <a:r>
              <a:rPr lang="en-US" sz="1400" baseline="0" dirty="0"/>
              <a:t>We also have versions which combine the faraday cup and beta detection capabilities.</a:t>
            </a:r>
          </a:p>
          <a:p>
            <a:endParaRPr lang="en-US" sz="1400" baseline="0" dirty="0"/>
          </a:p>
          <a:p>
            <a:r>
              <a:rPr lang="en-US" sz="1400" baseline="0" dirty="0"/>
              <a:t>More recently we have installed gas ionization chambers which do not have the half-life issue and have the benefit of Z identification.</a:t>
            </a:r>
          </a:p>
          <a:p>
            <a:endParaRPr lang="en-US" sz="1400" baseline="0" dirty="0"/>
          </a:p>
          <a:p>
            <a:r>
              <a:rPr lang="en-US" sz="1400" baseline="0" dirty="0"/>
              <a:t>We also have a few MCPs installed for energy and timing measurements.</a:t>
            </a:r>
          </a:p>
          <a:p>
            <a:endParaRPr lang="en-US" sz="1400" baseline="0" dirty="0"/>
          </a:p>
          <a:p>
            <a:r>
              <a:rPr lang="en-US" sz="1400" baseline="0" dirty="0"/>
              <a:t>The critical part is that you need these devices distributed throughout the entire beam path.</a:t>
            </a:r>
          </a:p>
          <a:p>
            <a:endParaRPr lang="en-US" sz="1400" baseline="0" dirty="0"/>
          </a:p>
          <a:p>
            <a:r>
              <a:rPr lang="en-US" sz="1400" baseline="0" dirty="0"/>
              <a:t>We initially had very few stations and relied upon our pilot beams and accelerator scaling, but something always goes wrong and you need diagnostics.</a:t>
            </a:r>
          </a:p>
          <a:p>
            <a:endParaRPr lang="en-US" sz="1400" baseline="0" dirty="0"/>
          </a:p>
          <a:p>
            <a:endParaRPr lang="en-US" sz="1400" baseline="0" dirty="0"/>
          </a:p>
          <a:p>
            <a:r>
              <a:rPr lang="en-US" sz="1400" baseline="0" dirty="0"/>
              <a:t>-----------------------------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err="1"/>
              <a:t>Ortec</a:t>
            </a:r>
            <a:r>
              <a:rPr lang="en-US" sz="1400" dirty="0"/>
              <a:t> TB-020-300-1000</a:t>
            </a:r>
          </a:p>
          <a:p>
            <a:endParaRPr lang="en-US" sz="1400" dirty="0"/>
          </a:p>
          <a:p>
            <a:r>
              <a:rPr lang="en-US" sz="1400" dirty="0"/>
              <a:t>300 mm^2</a:t>
            </a:r>
            <a:r>
              <a:rPr lang="en-US" sz="1400" baseline="0" dirty="0"/>
              <a:t> active area</a:t>
            </a:r>
          </a:p>
          <a:p>
            <a:r>
              <a:rPr lang="en-US" sz="1400" baseline="0" dirty="0"/>
              <a:t>1000 um depletion depth (1 mm)</a:t>
            </a:r>
          </a:p>
          <a:p>
            <a:r>
              <a:rPr lang="en-US" sz="1400" baseline="0" dirty="0"/>
              <a:t>14 keV beta resolution</a:t>
            </a:r>
            <a:endParaRPr lang="en-US" sz="1400" dirty="0"/>
          </a:p>
          <a:p>
            <a:endParaRPr lang="en-US" sz="1350" dirty="0"/>
          </a:p>
          <a:p>
            <a:endParaRPr lang="en-US" sz="1350" dirty="0"/>
          </a:p>
          <a:p>
            <a:r>
              <a:rPr lang="en-US" sz="1350" dirty="0"/>
              <a:t>Using a mix of MCPs and SBDs in CARIBU, EBIS, and LEBT areas</a:t>
            </a:r>
          </a:p>
          <a:p>
            <a:pPr lvl="1"/>
            <a:r>
              <a:rPr lang="en-US" sz="1350" dirty="0"/>
              <a:t>MCPs do not discriminate contaminant beam (post-EBIS)</a:t>
            </a:r>
          </a:p>
          <a:p>
            <a:pPr lvl="1"/>
            <a:r>
              <a:rPr lang="en-US" sz="1350" dirty="0"/>
              <a:t>SBDs are painful for long-lived species</a:t>
            </a:r>
          </a:p>
          <a:p>
            <a:r>
              <a:rPr lang="en-US" sz="1350" dirty="0"/>
              <a:t>At high energy rely upon SBD</a:t>
            </a:r>
          </a:p>
          <a:p>
            <a:r>
              <a:rPr lang="en-US" sz="1350" dirty="0"/>
              <a:t>Use experiment end station signal to optimize</a:t>
            </a:r>
          </a:p>
          <a:p>
            <a:endParaRPr lang="en-US" sz="1350" dirty="0"/>
          </a:p>
          <a:p>
            <a:r>
              <a:rPr lang="en-US" sz="1350" dirty="0"/>
              <a:t>Less Z resolution but primary purpose is to count ions</a:t>
            </a:r>
          </a:p>
          <a:p>
            <a:r>
              <a:rPr lang="en-US" sz="1350" dirty="0"/>
              <a:t>Intended to complement the existing diagnostics</a:t>
            </a:r>
          </a:p>
          <a:p>
            <a:r>
              <a:rPr lang="en-US" sz="1350" dirty="0"/>
              <a:t>In high energy sections only</a:t>
            </a:r>
          </a:p>
          <a:p>
            <a:r>
              <a:rPr lang="en-US" sz="1350" dirty="0"/>
              <a:t>Can be mounted on a 6” CF cross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633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516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59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ATLAS front end is a busy place.</a:t>
            </a:r>
          </a:p>
          <a:p>
            <a:endParaRPr lang="en-US" baseline="0" dirty="0"/>
          </a:p>
          <a:p>
            <a:r>
              <a:rPr lang="en-US" baseline="0" dirty="0"/>
              <a:t>CARIBU provides neutron-rich radioactive beams originating from a Cf-252 fission source thus allowing the entire system to be housed in a small addition at the front end of the accelerator.</a:t>
            </a:r>
          </a:p>
          <a:p>
            <a:endParaRPr lang="en-US" baseline="0" dirty="0"/>
          </a:p>
          <a:p>
            <a:r>
              <a:rPr lang="en-US" baseline="0" dirty="0"/>
              <a:t>Between 2008 and 2015 the 1+ beams fed into an ECR charge breeder.</a:t>
            </a:r>
            <a:endParaRPr lang="en-US" dirty="0"/>
          </a:p>
          <a:p>
            <a:endParaRPr lang="en-US" dirty="0"/>
          </a:p>
          <a:p>
            <a:pPr defTabSz="461909"/>
            <a:r>
              <a:rPr lang="en-US" baseline="0" dirty="0"/>
              <a:t>In 2015, to combat the pervasive stable background we were seeing with the ECR-CB and which was limiting the experiments we could do with the device, we removed the ECR charge breeder and replaced it with an EBIS charge breeder.</a:t>
            </a:r>
          </a:p>
          <a:p>
            <a:pPr defTabSz="461909"/>
            <a:endParaRPr lang="en-US" baseline="0" dirty="0"/>
          </a:p>
          <a:p>
            <a:pPr defTabSz="461909"/>
            <a:r>
              <a:rPr lang="en-US" baseline="0" dirty="0"/>
              <a:t>Also at the front end we have two room temperature ECRs – a second generation ECR source and a permanent magnet source primarily used for C-14 beam production.</a:t>
            </a:r>
            <a:endParaRPr lang="en-US" dirty="0"/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437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For CARIBU, fission fragments from a heavily shielded Cf-252 source are thermalized in a large volume helium gas catcher and extracted as 1+ or 2+ ions.</a:t>
            </a:r>
          </a:p>
          <a:p>
            <a:endParaRPr lang="en-US" baseline="0" dirty="0"/>
          </a:p>
          <a:p>
            <a:r>
              <a:rPr lang="en-US" baseline="0" dirty="0"/>
              <a:t>Yields as high as 10^6 can be achieved under optimum conditions, but at the moment the source is quite old and is too thick resulting in self-shielding thus limiting us to the 10^4 regime.</a:t>
            </a:r>
          </a:p>
          <a:p>
            <a:endParaRPr lang="en-US" baseline="0" dirty="0"/>
          </a:p>
          <a:p>
            <a:r>
              <a:rPr lang="en-US" baseline="0" dirty="0"/>
              <a:t>The ions which are extracted have an energy spread of 1 eV and an emittance of 3 </a:t>
            </a:r>
            <a:r>
              <a:rPr lang="en-US" baseline="0" dirty="0" err="1"/>
              <a:t>pii</a:t>
            </a:r>
            <a:r>
              <a:rPr lang="en-US" baseline="0" dirty="0"/>
              <a:t> mm </a:t>
            </a:r>
            <a:r>
              <a:rPr lang="en-US" baseline="0" dirty="0" err="1"/>
              <a:t>mrad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The good properties of the extracted beam allow a mass resolution of 1:20000 with the isobar separator.</a:t>
            </a:r>
          </a:p>
          <a:p>
            <a:endParaRPr lang="en-US" baseline="0" dirty="0"/>
          </a:p>
          <a:p>
            <a:r>
              <a:rPr lang="en-US" baseline="0" dirty="0"/>
              <a:t>All of these components are housed on a 200 kV high voltage platform which is coupled to the charge breeder high voltage platform.</a:t>
            </a:r>
          </a:p>
          <a:p>
            <a:endParaRPr lang="en-US" baseline="0" dirty="0"/>
          </a:p>
          <a:p>
            <a:r>
              <a:rPr lang="en-US" baseline="0" dirty="0"/>
              <a:t>For efficient post-acceleration, the charge state needs to be raised, and for this we have the charge breeder.</a:t>
            </a:r>
          </a:p>
          <a:p>
            <a:endParaRPr lang="en-US" baseline="0" dirty="0"/>
          </a:p>
          <a:p>
            <a:r>
              <a:rPr lang="en-US" baseline="0" dirty="0"/>
              <a:t>It takes the 1+ beam, and in a fast and efficient manner, raises its charge state.</a:t>
            </a:r>
          </a:p>
          <a:p>
            <a:endParaRPr lang="en-US" baseline="0" dirty="0"/>
          </a:p>
          <a:p>
            <a:r>
              <a:rPr lang="en-US" baseline="0" dirty="0"/>
              <a:t>-----------------------------------------</a:t>
            </a:r>
          </a:p>
          <a:p>
            <a:pPr marL="346432" indent="-346432" defTabSz="461909" eaLnBrk="0" hangingPunct="0">
              <a:spcBef>
                <a:spcPct val="20000"/>
              </a:spcBef>
              <a:buClr>
                <a:srgbClr val="1F497D"/>
              </a:buClr>
              <a:buFont typeface="Arial" charset="0"/>
              <a:buChar char="•"/>
            </a:pPr>
            <a:r>
              <a:rPr lang="en-US" sz="1800" dirty="0">
                <a:solidFill>
                  <a:srgbClr val="040404"/>
                </a:solidFill>
                <a:latin typeface="Calibri" pitchFamily="34" charset="0"/>
              </a:rPr>
              <a:t>Large volume - 50 cm diameter and 1.2 m length </a:t>
            </a:r>
          </a:p>
          <a:p>
            <a:pPr marL="346432" indent="-346432" defTabSz="461909" eaLnBrk="0" hangingPunct="0">
              <a:spcBef>
                <a:spcPct val="20000"/>
              </a:spcBef>
              <a:buClr>
                <a:srgbClr val="1F497D"/>
              </a:buClr>
              <a:buFont typeface="Arial" charset="0"/>
              <a:buChar char="•"/>
            </a:pPr>
            <a:r>
              <a:rPr lang="en-US" sz="1800" dirty="0">
                <a:solidFill>
                  <a:srgbClr val="040404"/>
                </a:solidFill>
                <a:latin typeface="Calibri" pitchFamily="34" charset="0"/>
              </a:rPr>
              <a:t>UHV construction - stainless steel and ceramic</a:t>
            </a:r>
          </a:p>
          <a:p>
            <a:pPr marL="346432" indent="-346432" defTabSz="461909" eaLnBrk="0" hangingPunct="0">
              <a:spcBef>
                <a:spcPct val="20000"/>
              </a:spcBef>
              <a:buClr>
                <a:srgbClr val="1F497D"/>
              </a:buClr>
              <a:buFont typeface="Arial" charset="0"/>
              <a:buChar char="•"/>
            </a:pPr>
            <a:r>
              <a:rPr lang="en-US" sz="1800" dirty="0">
                <a:solidFill>
                  <a:srgbClr val="040404"/>
                </a:solidFill>
                <a:latin typeface="Calibri" pitchFamily="34" charset="0"/>
              </a:rPr>
              <a:t>Helium gas with sub-ppb level impurity - operating pressure of 150 mbar</a:t>
            </a:r>
          </a:p>
          <a:p>
            <a:pPr marL="346432" indent="-346432" defTabSz="461909" eaLnBrk="0" hangingPunct="0">
              <a:spcBef>
                <a:spcPct val="20000"/>
              </a:spcBef>
              <a:buClr>
                <a:srgbClr val="1F497D"/>
              </a:buClr>
              <a:buFont typeface="Arial" charset="0"/>
              <a:buChar char="•"/>
            </a:pPr>
            <a:r>
              <a:rPr lang="en-US" sz="1800" dirty="0">
                <a:solidFill>
                  <a:srgbClr val="040404"/>
                </a:solidFill>
                <a:latin typeface="Calibri" pitchFamily="34" charset="0"/>
              </a:rPr>
              <a:t>Radioactive ions transported by RF + DC + gas flow</a:t>
            </a:r>
          </a:p>
          <a:p>
            <a:pPr marL="346432" indent="-346432" defTabSz="461909" eaLnBrk="0" hangingPunct="0">
              <a:spcBef>
                <a:spcPct val="20000"/>
              </a:spcBef>
              <a:buClr>
                <a:srgbClr val="1F497D"/>
              </a:buClr>
              <a:buFont typeface="Arial" charset="0"/>
              <a:buChar char="•"/>
            </a:pPr>
            <a:r>
              <a:rPr lang="en-US" sz="1800" dirty="0">
                <a:solidFill>
                  <a:srgbClr val="040404"/>
                </a:solidFill>
                <a:latin typeface="Calibri" pitchFamily="34" charset="0"/>
              </a:rPr>
              <a:t>Extraction in 2 RFQ sections with </a:t>
            </a:r>
            <a:r>
              <a:rPr lang="en-US" sz="1800" dirty="0" err="1">
                <a:solidFill>
                  <a:srgbClr val="040404"/>
                </a:solidFill>
                <a:latin typeface="Calibri" pitchFamily="34" charset="0"/>
              </a:rPr>
              <a:t>μRFQs</a:t>
            </a:r>
            <a:r>
              <a:rPr lang="en-US" sz="1800" dirty="0">
                <a:solidFill>
                  <a:srgbClr val="040404"/>
                </a:solidFill>
                <a:latin typeface="Calibri" pitchFamily="34" charset="0"/>
              </a:rPr>
              <a:t> for differential pumping</a:t>
            </a:r>
          </a:p>
          <a:p>
            <a:pPr marL="346432" indent="-346432" defTabSz="461909" eaLnBrk="0" hangingPunct="0">
              <a:spcBef>
                <a:spcPct val="20000"/>
              </a:spcBef>
              <a:buClr>
                <a:srgbClr val="1F497D"/>
              </a:buClr>
              <a:buFont typeface="Arial" charset="0"/>
              <a:buChar char="•"/>
            </a:pPr>
            <a:r>
              <a:rPr lang="en-US" sz="1800" dirty="0">
                <a:solidFill>
                  <a:srgbClr val="040404"/>
                </a:solidFill>
                <a:latin typeface="Calibri" pitchFamily="34" charset="0"/>
              </a:rPr>
              <a:t>Mean extraction time is &lt;10 </a:t>
            </a:r>
            <a:r>
              <a:rPr lang="en-US" sz="1800" dirty="0" err="1">
                <a:solidFill>
                  <a:srgbClr val="040404"/>
                </a:solidFill>
                <a:latin typeface="Calibri" pitchFamily="34" charset="0"/>
              </a:rPr>
              <a:t>msec</a:t>
            </a:r>
            <a:r>
              <a:rPr lang="en-US" sz="1800" dirty="0">
                <a:solidFill>
                  <a:srgbClr val="040404"/>
                </a:solidFill>
                <a:latin typeface="Calibri" pitchFamily="34" charset="0"/>
              </a:rPr>
              <a:t> with overall efficiency of 20%</a:t>
            </a:r>
          </a:p>
          <a:p>
            <a:pPr marL="346432" indent="-346432" defTabSz="461909" eaLnBrk="0" hangingPunct="0">
              <a:spcBef>
                <a:spcPct val="20000"/>
              </a:spcBef>
              <a:buClr>
                <a:srgbClr val="1F497D"/>
              </a:buClr>
              <a:buFont typeface="Arial" charset="0"/>
              <a:buChar char="•"/>
            </a:pPr>
            <a:endParaRPr lang="en-US" sz="1800" dirty="0">
              <a:solidFill>
                <a:srgbClr val="040404"/>
              </a:solidFill>
              <a:latin typeface="Calibri" pitchFamily="34" charset="0"/>
            </a:endParaRPr>
          </a:p>
          <a:p>
            <a:pPr marL="346432" indent="-346432" defTabSz="461909" eaLnBrk="0" hangingPunct="0">
              <a:spcBef>
                <a:spcPct val="20000"/>
              </a:spcBef>
              <a:buClr>
                <a:srgbClr val="1F497D"/>
              </a:buClr>
              <a:buFont typeface="Arial" charset="0"/>
              <a:buChar char="•"/>
            </a:pPr>
            <a:r>
              <a:rPr lang="en-US" sz="1800" dirty="0">
                <a:solidFill>
                  <a:srgbClr val="040404"/>
                </a:solidFill>
                <a:latin typeface="Calibri" pitchFamily="34" charset="0"/>
              </a:rPr>
              <a:t>Source at ~130 </a:t>
            </a:r>
            <a:r>
              <a:rPr lang="en-US" sz="1800" dirty="0" err="1">
                <a:solidFill>
                  <a:srgbClr val="040404"/>
                </a:solidFill>
                <a:latin typeface="Calibri" pitchFamily="34" charset="0"/>
              </a:rPr>
              <a:t>mCi</a:t>
            </a:r>
            <a:r>
              <a:rPr lang="en-US" sz="1800" dirty="0">
                <a:solidFill>
                  <a:srgbClr val="040404"/>
                </a:solidFill>
                <a:latin typeface="Calibri" pitchFamily="34" charset="0"/>
              </a:rPr>
              <a:t> now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073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42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An EBIS is decidedly more complicated than an ECR source, but it has the advantage of very low beam contamination.</a:t>
            </a:r>
          </a:p>
          <a:p>
            <a:endParaRPr lang="en-US" baseline="0" dirty="0"/>
          </a:p>
          <a:p>
            <a:r>
              <a:rPr lang="en-US" baseline="0" dirty="0"/>
              <a:t>An electron beam is compressed by a high-field solenoid resulting in a high current density within the trap region.</a:t>
            </a:r>
          </a:p>
          <a:p>
            <a:endParaRPr lang="en-US" baseline="0" dirty="0"/>
          </a:p>
          <a:p>
            <a:r>
              <a:rPr lang="en-US" baseline="0" dirty="0"/>
              <a:t>The electrostatic potential of the electron beam itself serves as the radial trap, and a structure of 11 drift tube electrodes provides axial confinement.</a:t>
            </a:r>
          </a:p>
          <a:p>
            <a:endParaRPr lang="en-US" baseline="0" dirty="0"/>
          </a:p>
          <a:p>
            <a:r>
              <a:rPr lang="en-US" baseline="0" dirty="0"/>
              <a:t>We typically operate with a 10 Hz rep rate and a 50 % duty cycle.</a:t>
            </a:r>
          </a:p>
          <a:p>
            <a:endParaRPr lang="en-US" baseline="0" dirty="0"/>
          </a:p>
          <a:p>
            <a:r>
              <a:rPr lang="en-US" baseline="0" dirty="0"/>
              <a:t>For charge breeding, the barrier drift tube potential is lowered allowing the 1+ ions to enter the trap.</a:t>
            </a:r>
          </a:p>
          <a:p>
            <a:endParaRPr lang="en-US" baseline="0" dirty="0"/>
          </a:p>
          <a:p>
            <a:r>
              <a:rPr lang="en-US" baseline="0" dirty="0"/>
              <a:t>Before they complete a round trip, the barrier is re-established, and the ions are then ionized by the electron beam.</a:t>
            </a:r>
          </a:p>
          <a:p>
            <a:endParaRPr lang="en-US" baseline="0" dirty="0"/>
          </a:p>
          <a:p>
            <a:r>
              <a:rPr lang="en-US" baseline="0" dirty="0"/>
              <a:t>To empty the trap, one can either drop the barrier potential or raise the potential of the trap electrodes.</a:t>
            </a:r>
          </a:p>
          <a:p>
            <a:endParaRPr lang="en-US" baseline="0" dirty="0"/>
          </a:p>
          <a:p>
            <a:r>
              <a:rPr lang="en-US" baseline="0" dirty="0"/>
              <a:t>Dropping the barrier produces a ~10 us beam pulse whereas raising the trap allows this pulse to be extended.</a:t>
            </a:r>
          </a:p>
          <a:p>
            <a:endParaRPr lang="en-US" baseline="0" dirty="0"/>
          </a:p>
          <a:p>
            <a:r>
              <a:rPr lang="en-US" baseline="0" dirty="0"/>
              <a:t>The electron beam is then terminated, residual ions are flushed from the trap, and the process repeats.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423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breeding efficiency of both devices is quite good.</a:t>
            </a:r>
          </a:p>
          <a:p>
            <a:endParaRPr lang="en-US" dirty="0"/>
          </a:p>
          <a:p>
            <a:r>
              <a:rPr lang="en-US" dirty="0"/>
              <a:t>The ECR has a high close to 15% for a RIB while the EBIS reaches 21%.</a:t>
            </a:r>
          </a:p>
          <a:p>
            <a:endParaRPr lang="en-US" dirty="0"/>
          </a:p>
          <a:p>
            <a:r>
              <a:rPr lang="en-US" dirty="0"/>
              <a:t>And one can see the significant increase in efficiency for beams such as 100Zr and 133Cs.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49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course, this is simply the device efficiency, not the system efficiency.</a:t>
            </a:r>
          </a:p>
          <a:p>
            <a:endParaRPr lang="en-US" dirty="0"/>
          </a:p>
          <a:p>
            <a:r>
              <a:rPr lang="en-US" dirty="0"/>
              <a:t>If one takes into account the RF-Cooler/Buncher efficiency of 70%, the device efficiencies become more similar.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65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Comparing the devices side by side, we see the similar efficiencies.</a:t>
            </a:r>
          </a:p>
          <a:p>
            <a:endParaRPr lang="en-US" baseline="0" dirty="0"/>
          </a:p>
          <a:p>
            <a:r>
              <a:rPr lang="en-US" baseline="0" dirty="0"/>
              <a:t>We also see that the ECR breeding time is 10 times longer than that of the EBIS.</a:t>
            </a:r>
          </a:p>
          <a:p>
            <a:endParaRPr lang="en-US" baseline="0" dirty="0"/>
          </a:p>
          <a:p>
            <a:r>
              <a:rPr lang="en-US" baseline="0" dirty="0"/>
              <a:t>The ECR can accept far more beam than the EBIS.</a:t>
            </a:r>
          </a:p>
          <a:p>
            <a:endParaRPr lang="en-US" baseline="0" dirty="0"/>
          </a:p>
          <a:p>
            <a:r>
              <a:rPr lang="en-US" baseline="0" dirty="0"/>
              <a:t>But the EBIS is far superior in terms of beam purity.</a:t>
            </a:r>
          </a:p>
          <a:p>
            <a:endParaRPr lang="en-US" baseline="0" dirty="0"/>
          </a:p>
          <a:p>
            <a:r>
              <a:rPr lang="en-US" baseline="0" dirty="0"/>
              <a:t>And of course the operational modes are different as is the space occupied by each device and its support systems.</a:t>
            </a:r>
          </a:p>
          <a:p>
            <a:endParaRPr lang="en-US" baseline="0" dirty="0"/>
          </a:p>
          <a:p>
            <a:r>
              <a:rPr lang="en-US" baseline="0" dirty="0"/>
              <a:t>Summing up the ECR we have …</a:t>
            </a:r>
          </a:p>
          <a:p>
            <a:endParaRPr lang="en-US" baseline="0" dirty="0"/>
          </a:p>
          <a:p>
            <a:r>
              <a:rPr lang="en-US" baseline="0" dirty="0"/>
              <a:t>And for the EBIS it is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28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0"/>
          <a:stretch/>
        </p:blipFill>
        <p:spPr>
          <a:xfrm>
            <a:off x="-21265" y="-10685"/>
            <a:ext cx="9243237" cy="450294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0684"/>
            <a:ext cx="9143999" cy="4499372"/>
          </a:xfrm>
          <a:noFill/>
        </p:spPr>
        <p:txBody>
          <a:bodyPr lIns="457200" tIns="0" bIns="457200" anchor="ctr"/>
          <a:lstStyle>
            <a:lvl1pPr marL="0" indent="0">
              <a:buNone/>
              <a:defRPr sz="2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9" y="4699591"/>
            <a:ext cx="3956282" cy="244550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4617661"/>
            <a:ext cx="1546678" cy="4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07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27499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 baseline="0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1" y="108417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74998"/>
            <a:ext cx="4023360" cy="3317081"/>
          </a:xfrm>
        </p:spPr>
        <p:txBody>
          <a:bodyPr/>
          <a:lstStyle>
            <a:lvl1pPr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defRPr sz="1350"/>
            </a:lvl3pPr>
            <a:lvl4pPr marL="648891" indent="-128588">
              <a:defRPr sz="1050"/>
            </a:lvl4pPr>
            <a:lvl5pPr marL="813197" indent="-1285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264281"/>
            <a:ext cx="4023360" cy="3317081"/>
          </a:xfrm>
        </p:spPr>
        <p:txBody>
          <a:bodyPr/>
          <a:lstStyle>
            <a:lvl1pPr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defRPr sz="1350"/>
            </a:lvl3pPr>
            <a:lvl4pPr marL="648891" indent="-128588">
              <a:defRPr sz="1050"/>
            </a:lvl4pPr>
            <a:lvl5pPr marL="813197" indent="-1285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7790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697827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350"/>
            </a:lvl1pPr>
            <a:lvl2pPr marL="342900" indent="-129779">
              <a:defRPr sz="1350"/>
            </a:lvl2pPr>
            <a:lvl3pPr marL="470297" indent="-96441">
              <a:defRPr sz="1350"/>
            </a:lvl3pPr>
            <a:lvl4pPr marL="648891" indent="-128588">
              <a:defRPr sz="1050"/>
            </a:lvl4pPr>
            <a:lvl5pPr marL="813197" indent="-1285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697827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350"/>
            </a:lvl1pPr>
            <a:lvl2pPr marL="342900" indent="-129779">
              <a:defRPr sz="1350"/>
            </a:lvl2pPr>
            <a:lvl3pPr marL="470297" indent="-96441">
              <a:defRPr sz="1350"/>
            </a:lvl3pPr>
            <a:lvl4pPr marL="648891" indent="-128588">
              <a:defRPr sz="1050"/>
            </a:lvl4pPr>
            <a:lvl5pPr marL="813197" indent="-1285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263172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350" b="1" cap="all" baseline="0">
                <a:solidFill>
                  <a:schemeClr val="bg1"/>
                </a:solidFill>
              </a:defRPr>
            </a:lvl1pPr>
            <a:lvl2pPr marL="342900" indent="-129779">
              <a:defRPr sz="1200"/>
            </a:lvl2pPr>
            <a:lvl3pPr marL="470297" indent="-96441">
              <a:defRPr sz="10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263172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350" b="1" cap="all" baseline="0">
                <a:solidFill>
                  <a:schemeClr val="bg1"/>
                </a:solidFill>
              </a:defRPr>
            </a:lvl1pPr>
            <a:lvl2pPr marL="342900" indent="-129779">
              <a:defRPr sz="1200"/>
            </a:lvl2pPr>
            <a:lvl3pPr marL="470297" indent="-96441">
              <a:defRPr sz="10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23188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6" y="1274996"/>
            <a:ext cx="4319750" cy="1687073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274996"/>
            <a:ext cx="3729481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060441"/>
            <a:ext cx="3729481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6" y="3050218"/>
            <a:ext cx="4319750" cy="1687073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0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298645"/>
            <a:ext cx="5814912" cy="1109522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290311"/>
            <a:ext cx="2023746" cy="101029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467806"/>
            <a:ext cx="2028507" cy="101029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478576"/>
            <a:ext cx="5814912" cy="1109522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3654736"/>
            <a:ext cx="2028507" cy="101029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642091"/>
            <a:ext cx="5814912" cy="1109522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2998763"/>
            <a:ext cx="4114800" cy="1596872"/>
          </a:xfrm>
        </p:spPr>
        <p:txBody>
          <a:bodyPr tIns="9144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2998763"/>
            <a:ext cx="4097585" cy="1596872"/>
          </a:xfrm>
        </p:spPr>
        <p:txBody>
          <a:bodyPr tIns="9144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27499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27499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5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74998"/>
            <a:ext cx="4114800" cy="1287809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274998"/>
            <a:ext cx="4114800" cy="1287809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57798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57798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301319"/>
            <a:ext cx="3995723" cy="42632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301319"/>
            <a:ext cx="3995723" cy="42632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323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283697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12308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28311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122501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712085"/>
            <a:ext cx="2465584" cy="1609958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7" y="2712085"/>
            <a:ext cx="2465584" cy="1609958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272821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7" y="1272821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713959"/>
            <a:ext cx="2465584" cy="1609958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274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76105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76105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76105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76105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529645"/>
            <a:ext cx="8434552" cy="1314195"/>
          </a:xfrm>
          <a:noFill/>
        </p:spPr>
        <p:txBody>
          <a:bodyPr lIns="0" tIns="91440"/>
          <a:lstStyle>
            <a:lvl1pPr>
              <a:defRPr sz="1500">
                <a:solidFill>
                  <a:srgbClr val="000000"/>
                </a:solidFill>
              </a:defRPr>
            </a:lvl1pPr>
            <a:lvl2pPr>
              <a:defRPr sz="1500">
                <a:solidFill>
                  <a:srgbClr val="000000"/>
                </a:solidFill>
              </a:defRPr>
            </a:lvl2pPr>
            <a:lvl3pPr>
              <a:defRPr sz="1500">
                <a:solidFill>
                  <a:srgbClr val="000000"/>
                </a:solidFill>
              </a:defRPr>
            </a:lvl3pPr>
            <a:lvl4pPr>
              <a:defRPr sz="1500">
                <a:solidFill>
                  <a:srgbClr val="000000"/>
                </a:solidFill>
              </a:defRPr>
            </a:lvl4pPr>
            <a:lvl5pPr>
              <a:defRPr sz="15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1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9" y="2984297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84297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84297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84297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99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181001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582571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181001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582571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18865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423888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18865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426732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274704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6" y="4444410"/>
            <a:ext cx="3711039" cy="318977"/>
          </a:xfrm>
        </p:spPr>
        <p:txBody>
          <a:bodyPr bIns="0" anchor="t" anchorCtr="0"/>
          <a:lstStyle>
            <a:lvl1pPr marL="0" indent="0">
              <a:buNone/>
              <a:defRPr sz="788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8921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53" y="56"/>
            <a:ext cx="9193618" cy="4488632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2"/>
          </a:xfrm>
          <a:noFill/>
        </p:spPr>
        <p:txBody>
          <a:bodyPr lIns="457200" tIns="0" bIns="457200" anchor="ctr"/>
          <a:lstStyle>
            <a:lvl1pPr marL="0" indent="0">
              <a:buNone/>
              <a:defRPr sz="2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-991004" y="-1361912"/>
            <a:ext cx="3782000" cy="122341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Suggested</a:t>
            </a:r>
            <a:r>
              <a:rPr lang="en-US" sz="105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050" b="1" baseline="0" dirty="0">
              <a:solidFill>
                <a:schemeClr val="bg1"/>
              </a:solidFill>
            </a:endParaRPr>
          </a:p>
          <a:p>
            <a:pPr lvl="0"/>
            <a:r>
              <a:rPr lang="en-US" sz="105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900"/>
              </a:spcAft>
            </a:pPr>
            <a:r>
              <a:rPr lang="en-US" sz="105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050" b="1" dirty="0">
                <a:solidFill>
                  <a:schemeClr val="bg1"/>
                </a:solidFill>
              </a:rPr>
              <a:t>DO YOU HAVE ANY BIG QUESTIONS?</a:t>
            </a:r>
            <a:endParaRPr lang="en-US" sz="1050" dirty="0">
              <a:solidFill>
                <a:schemeClr val="bg1"/>
              </a:solidFill>
            </a:endParaRP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2" y="4629925"/>
            <a:ext cx="1538608" cy="330188"/>
          </a:xfrm>
          <a:prstGeom prst="rect">
            <a:avLst/>
          </a:prstGeom>
        </p:spPr>
      </p:pic>
      <p:pic>
        <p:nvPicPr>
          <p:cNvPr id="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4617661"/>
            <a:ext cx="1546678" cy="4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64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5980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</p:spTree>
    <p:extLst>
      <p:ext uri="{BB962C8B-B14F-4D97-AF65-F5344CB8AC3E}">
        <p14:creationId xmlns:p14="http://schemas.microsoft.com/office/powerpoint/2010/main" val="418184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9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 with DO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2" y="470472"/>
            <a:ext cx="1859645" cy="50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266825"/>
            <a:ext cx="4863724" cy="2029968"/>
          </a:xfrm>
          <a:solidFill>
            <a:srgbClr val="0082CA"/>
          </a:solidFill>
        </p:spPr>
        <p:txBody>
          <a:bodyPr lIns="457200" rIns="91440" anchor="ctr">
            <a:normAutofit/>
          </a:bodyPr>
          <a:lstStyle>
            <a:lvl1pPr>
              <a:defRPr sz="2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05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chemeClr val="tx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chemeClr val="tx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800" y="547688"/>
            <a:ext cx="6188075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35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1066539" y="-931062"/>
            <a:ext cx="3876414" cy="7848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Suggested</a:t>
            </a:r>
            <a:r>
              <a:rPr lang="en-US" sz="105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050" b="1" baseline="0" dirty="0">
              <a:solidFill>
                <a:schemeClr val="bg1"/>
              </a:solidFill>
            </a:endParaRPr>
          </a:p>
          <a:p>
            <a:r>
              <a:rPr lang="en-US" sz="1050" b="1" baseline="0" dirty="0">
                <a:solidFill>
                  <a:schemeClr val="bg1"/>
                </a:solidFill>
              </a:rPr>
              <a:t>WE START WITH YES.</a:t>
            </a:r>
            <a:endParaRPr lang="en-US" sz="1050" dirty="0">
              <a:solidFill>
                <a:schemeClr val="bg1"/>
              </a:solidFill>
            </a:endParaRP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22574" y="4699799"/>
            <a:ext cx="3909145" cy="229612"/>
            <a:chOff x="322573" y="6252221"/>
            <a:chExt cx="3909145" cy="306149"/>
          </a:xfrm>
        </p:grpSpPr>
        <p:sp>
          <p:nvSpPr>
            <p:cNvPr id="16" name="TextBox 15"/>
            <p:cNvSpPr txBox="1"/>
            <p:nvPr userDrawn="1"/>
          </p:nvSpPr>
          <p:spPr>
            <a:xfrm>
              <a:off x="1553156" y="6270105"/>
              <a:ext cx="2678562" cy="261781"/>
            </a:xfrm>
            <a:prstGeom prst="rect">
              <a:avLst/>
            </a:prstGeom>
            <a:noFill/>
          </p:spPr>
          <p:txBody>
            <a:bodyPr wrap="square" lIns="45720" bIns="0" rtlCol="0" anchor="b">
              <a:spAutoFit/>
            </a:bodyPr>
            <a:lstStyle/>
            <a:p>
              <a:pPr marL="0" marR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8" dirty="0">
                  <a:latin typeface="+mj-lt"/>
                </a:rPr>
                <a:t>Argonne National Laboratory is a U.S. Department of Energy laboratory managed by UChicago Argonne, LLC.</a:t>
              </a:r>
            </a:p>
          </p:txBody>
        </p:sp>
        <p:pic>
          <p:nvPicPr>
            <p:cNvPr id="18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2573" y="6252221"/>
              <a:ext cx="1228011" cy="306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6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 with DO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2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1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6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rgbClr val="0082CA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9" y="274707"/>
            <a:ext cx="8484914" cy="248308"/>
          </a:xfrm>
        </p:spPr>
        <p:txBody>
          <a:bodyPr/>
          <a:lstStyle>
            <a:lvl1pPr marL="0" indent="0">
              <a:buNone/>
              <a:defRPr sz="75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750" b="0" cap="all" dirty="0">
                <a:solidFill>
                  <a:srgbClr val="000000"/>
                </a:solidFill>
              </a:rPr>
              <a:t>Type in name of </a:t>
            </a:r>
            <a:r>
              <a:rPr lang="en-US" sz="750" b="0" cap="all" dirty="0" err="1">
                <a:solidFill>
                  <a:srgbClr val="000000"/>
                </a:solidFill>
              </a:rPr>
              <a:t>fACILITY</a:t>
            </a:r>
            <a:r>
              <a:rPr lang="en-US" sz="75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750" dirty="0">
                <a:solidFill>
                  <a:srgbClr val="000000"/>
                </a:solidFill>
              </a:rPr>
              <a:t>www.anl.gov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322574" y="4699799"/>
            <a:ext cx="3909145" cy="229612"/>
            <a:chOff x="322573" y="6252221"/>
            <a:chExt cx="3909145" cy="306149"/>
          </a:xfrm>
        </p:grpSpPr>
        <p:sp>
          <p:nvSpPr>
            <p:cNvPr id="19" name="TextBox 18"/>
            <p:cNvSpPr txBox="1"/>
            <p:nvPr userDrawn="1"/>
          </p:nvSpPr>
          <p:spPr>
            <a:xfrm>
              <a:off x="1553156" y="6270105"/>
              <a:ext cx="2678562" cy="261781"/>
            </a:xfrm>
            <a:prstGeom prst="rect">
              <a:avLst/>
            </a:prstGeom>
            <a:noFill/>
          </p:spPr>
          <p:txBody>
            <a:bodyPr wrap="square" lIns="45720" bIns="0" rtlCol="0" anchor="b">
              <a:spAutoFit/>
            </a:bodyPr>
            <a:lstStyle/>
            <a:p>
              <a:pPr marL="0" marR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8" dirty="0">
                  <a:latin typeface="+mj-lt"/>
                </a:rPr>
                <a:t>Argonne National Laboratory is a U.S. Department of Energy laboratory managed by </a:t>
              </a:r>
              <a:r>
                <a:rPr lang="en-US" sz="488" dirty="0" err="1">
                  <a:latin typeface="+mj-lt"/>
                </a:rPr>
                <a:t>UChicago</a:t>
              </a:r>
              <a:r>
                <a:rPr lang="en-US" sz="488" dirty="0">
                  <a:latin typeface="+mj-lt"/>
                </a:rPr>
                <a:t> Argonne, LLC.</a:t>
              </a:r>
            </a:p>
          </p:txBody>
        </p:sp>
        <p:pic>
          <p:nvPicPr>
            <p:cNvPr id="2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2573" y="6252221"/>
              <a:ext cx="1228011" cy="306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79" y="125711"/>
            <a:ext cx="1546986" cy="4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7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 with DO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6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2" y="87532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1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6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rgbClr val="0082CA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22574" y="4699799"/>
            <a:ext cx="3909145" cy="229612"/>
            <a:chOff x="322573" y="6252221"/>
            <a:chExt cx="3909145" cy="306149"/>
          </a:xfrm>
        </p:grpSpPr>
        <p:sp>
          <p:nvSpPr>
            <p:cNvPr id="16" name="TextBox 15"/>
            <p:cNvSpPr txBox="1"/>
            <p:nvPr userDrawn="1"/>
          </p:nvSpPr>
          <p:spPr>
            <a:xfrm>
              <a:off x="1553156" y="6270105"/>
              <a:ext cx="2678562" cy="261781"/>
            </a:xfrm>
            <a:prstGeom prst="rect">
              <a:avLst/>
            </a:prstGeom>
            <a:noFill/>
          </p:spPr>
          <p:txBody>
            <a:bodyPr wrap="square" lIns="45720" bIns="0" rtlCol="0" anchor="b">
              <a:spAutoFit/>
            </a:bodyPr>
            <a:lstStyle/>
            <a:p>
              <a:pPr marL="0" marR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8" dirty="0">
                  <a:latin typeface="+mj-lt"/>
                </a:rPr>
                <a:t>Argonne National Laboratory is a U.S. Department of Energy laboratory managed by </a:t>
              </a:r>
              <a:r>
                <a:rPr lang="en-US" sz="488" dirty="0" err="1">
                  <a:latin typeface="+mj-lt"/>
                </a:rPr>
                <a:t>UChicago</a:t>
              </a:r>
              <a:r>
                <a:rPr lang="en-US" sz="488" dirty="0">
                  <a:latin typeface="+mj-lt"/>
                </a:rPr>
                <a:t> Argonne, LLC.</a:t>
              </a:r>
            </a:p>
          </p:txBody>
        </p:sp>
        <p:pic>
          <p:nvPicPr>
            <p:cNvPr id="18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2573" y="6252221"/>
              <a:ext cx="1228011" cy="306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240159"/>
            <a:ext cx="1546986" cy="4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87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18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7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tx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484065"/>
            <a:ext cx="8434552" cy="1359776"/>
          </a:xfrm>
          <a:noFill/>
        </p:spPr>
        <p:txBody>
          <a:bodyPr lIns="0" tIns="9144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855463"/>
            <a:ext cx="8674100" cy="590324"/>
          </a:xfrm>
        </p:spPr>
        <p:txBody>
          <a:bodyPr lIns="0"/>
          <a:lstStyle>
            <a:lvl1pPr>
              <a:defRPr sz="21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1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tx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855463"/>
            <a:ext cx="8674100" cy="590324"/>
          </a:xfrm>
        </p:spPr>
        <p:txBody>
          <a:bodyPr lIns="0"/>
          <a:lstStyle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484065"/>
            <a:ext cx="8434552" cy="1359776"/>
          </a:xfrm>
          <a:noFill/>
        </p:spPr>
        <p:txBody>
          <a:bodyPr lIns="0" tIns="9144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6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tx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484065"/>
            <a:ext cx="8434552" cy="1359776"/>
          </a:xfrm>
          <a:noFill/>
        </p:spPr>
        <p:txBody>
          <a:bodyPr lIns="0" tIns="9144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855463"/>
            <a:ext cx="8674100" cy="590324"/>
          </a:xfrm>
        </p:spPr>
        <p:txBody>
          <a:bodyPr lIns="0"/>
          <a:lstStyle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5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tx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484065"/>
            <a:ext cx="8434552" cy="1359776"/>
          </a:xfrm>
          <a:noFill/>
        </p:spPr>
        <p:txBody>
          <a:bodyPr lIns="0" tIns="9144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9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1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2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7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8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8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036F-11E0-4806-8CB7-C6D4034093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7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1A377-A953-4E46-8022-089FABD2C7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8989" y="4906566"/>
            <a:ext cx="5900737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4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58752-BC80-4B34-85F4-CE029CF188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8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7512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7512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D824-6743-434A-85A7-E722C67056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25B62-F152-48AF-A68C-7B4BD9E383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3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F1346-5A02-4FC4-BEA0-E28E6960C7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87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08453-220E-4472-B1E7-0BA94B2230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5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D07F2-132A-4A68-9C1C-03E36FE301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38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D3A83-1C49-4656-9598-5DF707F8EB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9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7D17C-052A-4171-AD5A-B8B18C0FD1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92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5263"/>
            <a:ext cx="2057400" cy="417433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5263"/>
            <a:ext cx="6019800" cy="417433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C7CA4-E7BB-407C-90A7-30E77DCF81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09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image" Target="../media/image7.pn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4827664"/>
            <a:ext cx="769422" cy="20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4998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rgbClr val="77B300"/>
          </a:solidFill>
          <a:ln>
            <a:noFill/>
          </a:ln>
        </p:spPr>
        <p:txBody>
          <a:bodyPr vert="horz" wrap="square" lIns="68580" tIns="34290" rIns="6858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 dirty="0">
              <a:solidFill>
                <a:schemeClr val="accent1"/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57112"/>
            <a:ext cx="2217906" cy="1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9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  <p:sldLayoutId id="2147483807" r:id="rId2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342900" rtl="0" eaLnBrk="1" latinLnBrk="0" hangingPunct="1">
        <a:lnSpc>
          <a:spcPct val="95000"/>
        </a:lnSpc>
        <a:spcBef>
          <a:spcPct val="0"/>
        </a:spcBef>
        <a:buNone/>
        <a:defRPr sz="21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29779" indent="-129779" algn="l" defTabSz="342900" rtl="0" eaLnBrk="1" latinLnBrk="0" hangingPunct="1">
        <a:spcBef>
          <a:spcPts val="450"/>
        </a:spcBef>
        <a:spcAft>
          <a:spcPts val="0"/>
        </a:spcAft>
        <a:buFont typeface="Wingdings" pitchFamily="2" charset="2"/>
        <a:buChar char="§"/>
        <a:defRPr sz="135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390525" indent="-177404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35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602456" indent="-140494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35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815579" indent="-128588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028700" indent="-128588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SlideFooterBlue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0594"/>
            <a:ext cx="9144000" cy="39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10" descr="SlideHeaderBlue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95263"/>
            <a:ext cx="8229600" cy="31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75122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69657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rgbClr val="BFBFBF"/>
                </a:solidFill>
                <a:latin typeface="+mn-lt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699E75A6-7E3A-4A1E-B29A-280705B935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7539" y="4906566"/>
            <a:ext cx="5900737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+mn-lt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45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+mj-lt"/>
          <a:ea typeface="+mj-ea"/>
          <a:cs typeface="ＭＳ Ｐゴシック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Trebuchet MS" pitchFamily="34" charset="0"/>
          <a:ea typeface="ＭＳ Ｐゴシック" pitchFamily="-112" charset="-128"/>
          <a:cs typeface="ＭＳ Ｐゴシック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Trebuchet MS" pitchFamily="34" charset="0"/>
          <a:ea typeface="ＭＳ Ｐゴシック" pitchFamily="-112" charset="-128"/>
          <a:cs typeface="ＭＳ Ｐゴシック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Trebuchet MS" pitchFamily="34" charset="0"/>
          <a:ea typeface="ＭＳ Ｐゴシック" pitchFamily="-112" charset="-128"/>
          <a:cs typeface="ＭＳ Ｐゴシック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Trebuchet MS" pitchFamily="34" charset="0"/>
          <a:ea typeface="ＭＳ Ｐゴシック" pitchFamily="-112" charset="-128"/>
          <a:cs typeface="ＭＳ Ｐゴシック"/>
        </a:defRPr>
      </a:lvl5pPr>
      <a:lvl6pPr marL="342900" algn="l" defTabSz="342900" rtl="0" fontAlgn="base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Trebuchet MS" pitchFamily="34" charset="0"/>
          <a:ea typeface="ＭＳ Ｐゴシック" pitchFamily="-112" charset="-128"/>
        </a:defRPr>
      </a:lvl6pPr>
      <a:lvl7pPr marL="685800" algn="l" defTabSz="342900" rtl="0" fontAlgn="base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Trebuchet MS" pitchFamily="34" charset="0"/>
          <a:ea typeface="ＭＳ Ｐゴシック" pitchFamily="-112" charset="-128"/>
        </a:defRPr>
      </a:lvl7pPr>
      <a:lvl8pPr marL="1028700" algn="l" defTabSz="342900" rtl="0" fontAlgn="base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Trebuchet MS" pitchFamily="34" charset="0"/>
          <a:ea typeface="ＭＳ Ｐゴシック" pitchFamily="-112" charset="-128"/>
        </a:defRPr>
      </a:lvl8pPr>
      <a:lvl9pPr marL="1371600" algn="l" defTabSz="342900" rtl="0" fontAlgn="base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Trebuchet MS" pitchFamily="34" charset="0"/>
          <a:ea typeface="ＭＳ Ｐゴシック" pitchFamily="-112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•"/>
        <a:defRPr sz="1650">
          <a:solidFill>
            <a:srgbClr val="7F7F7F"/>
          </a:solidFill>
          <a:latin typeface="+mn-lt"/>
          <a:ea typeface="+mn-ea"/>
          <a:cs typeface="ＭＳ Ｐゴシック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–"/>
        <a:defRPr>
          <a:solidFill>
            <a:srgbClr val="7F7F7F"/>
          </a:solidFill>
          <a:latin typeface="+mn-lt"/>
          <a:ea typeface="+mn-ea"/>
          <a:cs typeface="ＭＳ Ｐゴシック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•"/>
        <a:defRPr sz="1200">
          <a:solidFill>
            <a:srgbClr val="7F7F7F"/>
          </a:solidFill>
          <a:latin typeface="+mn-lt"/>
          <a:ea typeface="+mn-ea"/>
          <a:cs typeface="ＭＳ Ｐゴシック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–"/>
        <a:defRPr>
          <a:solidFill>
            <a:srgbClr val="7F7F7F"/>
          </a:solidFill>
          <a:latin typeface="+mn-lt"/>
          <a:ea typeface="+mn-ea"/>
          <a:cs typeface="ＭＳ Ｐゴシック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200">
          <a:solidFill>
            <a:srgbClr val="7F7F7F"/>
          </a:solidFill>
          <a:latin typeface="+mn-lt"/>
          <a:ea typeface="+mn-ea"/>
          <a:cs typeface="ＭＳ Ｐゴシック"/>
        </a:defRPr>
      </a:lvl5pPr>
      <a:lvl6pPr marL="1885950" indent="-171450" algn="l" defTabSz="342900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200">
          <a:solidFill>
            <a:srgbClr val="7F7F7F"/>
          </a:solidFill>
          <a:latin typeface="+mn-lt"/>
          <a:ea typeface="+mn-ea"/>
        </a:defRPr>
      </a:lvl6pPr>
      <a:lvl7pPr marL="2228850" indent="-171450" algn="l" defTabSz="342900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200">
          <a:solidFill>
            <a:srgbClr val="7F7F7F"/>
          </a:solidFill>
          <a:latin typeface="+mn-lt"/>
          <a:ea typeface="+mn-ea"/>
        </a:defRPr>
      </a:lvl7pPr>
      <a:lvl8pPr marL="2571750" indent="-171450" algn="l" defTabSz="342900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200">
          <a:solidFill>
            <a:srgbClr val="7F7F7F"/>
          </a:solidFill>
          <a:latin typeface="+mn-lt"/>
          <a:ea typeface="+mn-ea"/>
        </a:defRPr>
      </a:lvl8pPr>
      <a:lvl9pPr marL="2914650" indent="-171450" algn="l" defTabSz="342900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200">
          <a:solidFill>
            <a:srgbClr val="7F7F7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April 29, 2024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ATLAS Electron Beam Ion Source and </a:t>
            </a:r>
            <a:r>
              <a:rPr lang="en-US" cap="none" dirty="0"/>
              <a:t>nu</a:t>
            </a:r>
            <a:r>
              <a:rPr lang="en-US" dirty="0"/>
              <a:t>CARIBU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Richard </a:t>
            </a:r>
            <a:r>
              <a:rPr lang="en-US" dirty="0" err="1"/>
              <a:t>vondrasek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200" dirty="0"/>
              <a:t>NACB 2024</a:t>
            </a:r>
          </a:p>
          <a:p>
            <a:r>
              <a:rPr lang="en-US" sz="1200" dirty="0"/>
              <a:t>Brookhaven National Laboratory</a:t>
            </a:r>
          </a:p>
        </p:txBody>
      </p:sp>
      <p:pic>
        <p:nvPicPr>
          <p:cNvPr id="14" name="Picture Placeholder 2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52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charge breeder maintenance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7F352A1-AB7A-A278-468E-1CDFEAECC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277" r="7277"/>
          <a:stretch/>
        </p:blipFill>
        <p:spPr bwMode="auto">
          <a:xfrm>
            <a:off x="457202" y="2951483"/>
            <a:ext cx="2295523" cy="1788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4CD71F-E598-6642-3DBC-B0DCB3490F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024424"/>
            <a:ext cx="2295523" cy="1721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374F-E6FB-4798-D78E-E4A4BB62C20F}"/>
              </a:ext>
            </a:extLst>
          </p:cNvPr>
          <p:cNvSpPr txBox="1">
            <a:spLocks/>
          </p:cNvSpPr>
          <p:nvPr/>
        </p:nvSpPr>
        <p:spPr>
          <a:xfrm>
            <a:off x="2982133" y="1032699"/>
            <a:ext cx="2384604" cy="133383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u="sng" dirty="0"/>
              <a:t>Failures</a:t>
            </a:r>
          </a:p>
          <a:p>
            <a:r>
              <a:rPr lang="en-US" sz="1200" dirty="0"/>
              <a:t>Klystron tube loss of power</a:t>
            </a:r>
          </a:p>
          <a:p>
            <a:r>
              <a:rPr lang="en-US" sz="1200" dirty="0"/>
              <a:t>HV cable breakdown</a:t>
            </a:r>
          </a:p>
          <a:p>
            <a:endParaRPr lang="en-US" sz="1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ADE23DF-4596-D994-2168-4A44FCD5C8CC}"/>
              </a:ext>
            </a:extLst>
          </p:cNvPr>
          <p:cNvSpPr txBox="1">
            <a:spLocks/>
          </p:cNvSpPr>
          <p:nvPr/>
        </p:nvSpPr>
        <p:spPr>
          <a:xfrm>
            <a:off x="2982132" y="2949208"/>
            <a:ext cx="3021103" cy="204323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SC solenoid insulating vacuum leak</a:t>
            </a:r>
          </a:p>
          <a:p>
            <a:r>
              <a:rPr lang="en-US" sz="1200" dirty="0"/>
              <a:t>Drift tube post breakdown</a:t>
            </a:r>
          </a:p>
          <a:p>
            <a:r>
              <a:rPr lang="en-US" sz="1200" dirty="0"/>
              <a:t>E-beam cathode loss of power</a:t>
            </a:r>
          </a:p>
          <a:p>
            <a:r>
              <a:rPr lang="en-US" sz="1200" dirty="0" err="1"/>
              <a:t>Behlke</a:t>
            </a:r>
            <a:r>
              <a:rPr lang="en-US" sz="1200" dirty="0"/>
              <a:t> switch short</a:t>
            </a:r>
          </a:p>
          <a:p>
            <a:r>
              <a:rPr lang="en-US" sz="1200" dirty="0"/>
              <a:t>E-beam collector water-to-vacuum leak</a:t>
            </a:r>
          </a:p>
          <a:p>
            <a:r>
              <a:rPr lang="en-US" sz="1200" dirty="0"/>
              <a:t>Loss of water to SC solenoid compressor</a:t>
            </a:r>
          </a:p>
          <a:p>
            <a:r>
              <a:rPr lang="en-US" sz="1200" dirty="0"/>
              <a:t>Timing generator firmware corruption</a:t>
            </a:r>
          </a:p>
          <a:p>
            <a:r>
              <a:rPr lang="en-US" sz="1200" dirty="0"/>
              <a:t>E-beam melted anode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333AE-D84D-3B70-2360-864DE7690C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Failures and preventative measures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598B8D6-BFF8-2492-BA2F-D0A6046F3CFA}"/>
              </a:ext>
            </a:extLst>
          </p:cNvPr>
          <p:cNvSpPr txBox="1">
            <a:spLocks/>
          </p:cNvSpPr>
          <p:nvPr/>
        </p:nvSpPr>
        <p:spPr>
          <a:xfrm>
            <a:off x="6171930" y="1034026"/>
            <a:ext cx="2384604" cy="133383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u="sng" dirty="0"/>
              <a:t>Preventative maintenance</a:t>
            </a:r>
          </a:p>
          <a:p>
            <a:r>
              <a:rPr lang="en-US" sz="1200" dirty="0"/>
              <a:t>Clean power supply fans</a:t>
            </a:r>
          </a:p>
          <a:p>
            <a:r>
              <a:rPr lang="en-US" sz="1200" dirty="0"/>
              <a:t>Change deionized cartridges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D05450-2D23-127B-A51C-4B433BA6333E}"/>
              </a:ext>
            </a:extLst>
          </p:cNvPr>
          <p:cNvSpPr txBox="1">
            <a:spLocks/>
          </p:cNvSpPr>
          <p:nvPr/>
        </p:nvSpPr>
        <p:spPr>
          <a:xfrm>
            <a:off x="6171930" y="2949207"/>
            <a:ext cx="2972070" cy="178845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Clean power supply fans</a:t>
            </a:r>
          </a:p>
          <a:p>
            <a:r>
              <a:rPr lang="en-US" sz="1200" dirty="0"/>
              <a:t>Change deionized cartridges</a:t>
            </a:r>
          </a:p>
          <a:p>
            <a:r>
              <a:rPr lang="en-US" sz="1200" dirty="0"/>
              <a:t>Change compressor adsorber</a:t>
            </a:r>
          </a:p>
          <a:p>
            <a:r>
              <a:rPr lang="en-US" sz="1200" dirty="0"/>
              <a:t>Regen </a:t>
            </a:r>
            <a:r>
              <a:rPr lang="en-US" sz="1200" dirty="0" err="1"/>
              <a:t>cryo</a:t>
            </a:r>
            <a:r>
              <a:rPr lang="en-US" sz="1200" dirty="0"/>
              <a:t> and NEG pumps</a:t>
            </a:r>
          </a:p>
          <a:p>
            <a:r>
              <a:rPr lang="en-US" sz="1200" dirty="0"/>
              <a:t>Change cathode</a:t>
            </a:r>
          </a:p>
          <a:p>
            <a:r>
              <a:rPr lang="en-US" sz="1200" dirty="0"/>
              <a:t>SC solenoid compressor fluids and seals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080F60-3CA2-FFA1-E30C-9C24B0D46757}"/>
              </a:ext>
            </a:extLst>
          </p:cNvPr>
          <p:cNvSpPr txBox="1"/>
          <p:nvPr/>
        </p:nvSpPr>
        <p:spPr>
          <a:xfrm>
            <a:off x="2176939" y="1064179"/>
            <a:ext cx="53162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ECR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E49DFE-0C7E-5DFC-4FFB-9AF55149AA2F}"/>
              </a:ext>
            </a:extLst>
          </p:cNvPr>
          <p:cNvSpPr txBox="1"/>
          <p:nvPr/>
        </p:nvSpPr>
        <p:spPr>
          <a:xfrm>
            <a:off x="2174108" y="3001207"/>
            <a:ext cx="53162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EBIS</a:t>
            </a:r>
          </a:p>
        </p:txBody>
      </p:sp>
    </p:spTree>
    <p:extLst>
      <p:ext uri="{BB962C8B-B14F-4D97-AF65-F5344CB8AC3E}">
        <p14:creationId xmlns:p14="http://schemas.microsoft.com/office/powerpoint/2010/main" val="332704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 err="1"/>
              <a:t>Ebis</a:t>
            </a:r>
            <a:r>
              <a:rPr lang="en-US" dirty="0"/>
              <a:t> charge breeder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4333599" y="4855281"/>
            <a:ext cx="467001" cy="143157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9C67D-1F59-BFE2-2A29-B9FFB40E9A2E}"/>
              </a:ext>
            </a:extLst>
          </p:cNvPr>
          <p:cNvSpPr txBox="1">
            <a:spLocks/>
          </p:cNvSpPr>
          <p:nvPr/>
        </p:nvSpPr>
        <p:spPr>
          <a:xfrm>
            <a:off x="457203" y="1119216"/>
            <a:ext cx="3815694" cy="336532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IrCe</a:t>
            </a:r>
            <a:r>
              <a:rPr lang="en-US" sz="1400" dirty="0"/>
              <a:t> cathodes</a:t>
            </a:r>
          </a:p>
          <a:p>
            <a:pPr lvl="1"/>
            <a:r>
              <a:rPr lang="en-US" sz="1200" dirty="0"/>
              <a:t>Were failing after ~5000 hours</a:t>
            </a:r>
          </a:p>
          <a:p>
            <a:pPr lvl="1"/>
            <a:r>
              <a:rPr lang="en-US" sz="1200" dirty="0"/>
              <a:t>High power and high operating temperature</a:t>
            </a:r>
          </a:p>
          <a:p>
            <a:r>
              <a:rPr lang="en-US" sz="1200" dirty="0"/>
              <a:t>Ba/W dispenser cathodes</a:t>
            </a:r>
          </a:p>
          <a:p>
            <a:pPr lvl="1"/>
            <a:r>
              <a:rPr lang="en-US" sz="1200" dirty="0"/>
              <a:t>No lifetime data as of yet</a:t>
            </a:r>
          </a:p>
          <a:p>
            <a:pPr lvl="1"/>
            <a:r>
              <a:rPr lang="en-US" sz="1200" dirty="0" smtClean="0"/>
              <a:t>Operate</a:t>
            </a:r>
            <a:r>
              <a:rPr lang="en-US" sz="1200" dirty="0" smtClean="0"/>
              <a:t> </a:t>
            </a:r>
            <a:r>
              <a:rPr lang="en-US" sz="1200" dirty="0"/>
              <a:t>at lower temperatures</a:t>
            </a:r>
          </a:p>
          <a:p>
            <a:pPr lvl="1"/>
            <a:r>
              <a:rPr lang="en-US" sz="1200" dirty="0"/>
              <a:t>Lower source operating pressures</a:t>
            </a:r>
          </a:p>
          <a:p>
            <a:pPr lvl="1"/>
            <a:r>
              <a:rPr lang="en-US" sz="1200" dirty="0"/>
              <a:t>EBIS performance unaffected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5079DF-B282-D2F9-4B78-E7B15DA1E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061" y="205037"/>
            <a:ext cx="3815695" cy="2733297"/>
          </a:xfrm>
          <a:prstGeom prst="rect">
            <a:avLst/>
          </a:prstGeom>
        </p:spPr>
      </p:pic>
      <p:pic>
        <p:nvPicPr>
          <p:cNvPr id="14" name="Picture 13" descr="A close-up of a metal object&#10;&#10;Description automatically generated">
            <a:extLst>
              <a:ext uri="{FF2B5EF4-FFF2-40B4-BE49-F238E27FC236}">
                <a16:creationId xmlns:a16="http://schemas.microsoft.com/office/drawing/2014/main" id="{5AA614FA-87ED-3F18-F09A-4F78F751A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56" t="18037" r="15359" b="15649"/>
          <a:stretch/>
        </p:blipFill>
        <p:spPr>
          <a:xfrm>
            <a:off x="1147275" y="2711466"/>
            <a:ext cx="2800560" cy="18775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16C1EF-F87F-24D2-C441-69C81FDBD19C}"/>
              </a:ext>
            </a:extLst>
          </p:cNvPr>
          <p:cNvSpPr txBox="1"/>
          <p:nvPr/>
        </p:nvSpPr>
        <p:spPr>
          <a:xfrm>
            <a:off x="563577" y="3128109"/>
            <a:ext cx="709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IrCe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12D46D-C6BA-FBE5-A8B2-9824FE94F828}"/>
              </a:ext>
            </a:extLst>
          </p:cNvPr>
          <p:cNvSpPr txBox="1"/>
          <p:nvPr/>
        </p:nvSpPr>
        <p:spPr>
          <a:xfrm>
            <a:off x="563577" y="3939823"/>
            <a:ext cx="820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Ba/W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2DF2DA-770B-AC60-C110-E33E57730988}"/>
              </a:ext>
            </a:extLst>
          </p:cNvPr>
          <p:cNvSpPr txBox="1"/>
          <p:nvPr/>
        </p:nvSpPr>
        <p:spPr>
          <a:xfrm>
            <a:off x="2282885" y="4484536"/>
            <a:ext cx="8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57.8 mm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190AF5F-9785-7D54-8B8D-6FC22C5D17E0}"/>
              </a:ext>
            </a:extLst>
          </p:cNvPr>
          <p:cNvCxnSpPr>
            <a:cxnSpLocks/>
          </p:cNvCxnSpPr>
          <p:nvPr/>
        </p:nvCxnSpPr>
        <p:spPr>
          <a:xfrm>
            <a:off x="1418159" y="4484408"/>
            <a:ext cx="2119800" cy="128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032E5DB1-BDE1-BAF4-8824-32329BC83A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" b="20621"/>
          <a:stretch/>
        </p:blipFill>
        <p:spPr>
          <a:xfrm flipH="1">
            <a:off x="5373107" y="2979350"/>
            <a:ext cx="3313690" cy="1882657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B1C8F6D-476A-404B-68A6-C1759827B0E2}"/>
              </a:ext>
            </a:extLst>
          </p:cNvPr>
          <p:cNvCxnSpPr>
            <a:cxnSpLocks/>
          </p:cNvCxnSpPr>
          <p:nvPr/>
        </p:nvCxnSpPr>
        <p:spPr>
          <a:xfrm>
            <a:off x="4643652" y="3588831"/>
            <a:ext cx="17220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9F4CDBD-BDEA-7886-B6AE-4F7222D7C4A1}"/>
              </a:ext>
            </a:extLst>
          </p:cNvPr>
          <p:cNvCxnSpPr>
            <a:cxnSpLocks/>
          </p:cNvCxnSpPr>
          <p:nvPr/>
        </p:nvCxnSpPr>
        <p:spPr>
          <a:xfrm>
            <a:off x="5373107" y="3782174"/>
            <a:ext cx="1443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764AB09-5517-DBB2-F1E7-14EB263EC093}"/>
              </a:ext>
            </a:extLst>
          </p:cNvPr>
          <p:cNvCxnSpPr>
            <a:cxnSpLocks/>
          </p:cNvCxnSpPr>
          <p:nvPr/>
        </p:nvCxnSpPr>
        <p:spPr>
          <a:xfrm>
            <a:off x="5827918" y="4174121"/>
            <a:ext cx="19778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61D4A5E-7420-62AB-2374-59F7170B73DE}"/>
              </a:ext>
            </a:extLst>
          </p:cNvPr>
          <p:cNvCxnSpPr>
            <a:cxnSpLocks/>
          </p:cNvCxnSpPr>
          <p:nvPr/>
        </p:nvCxnSpPr>
        <p:spPr>
          <a:xfrm>
            <a:off x="6153150" y="4326521"/>
            <a:ext cx="18002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DA10AEBF-173E-FB71-676C-7B797B68997A}"/>
              </a:ext>
            </a:extLst>
          </p:cNvPr>
          <p:cNvSpPr txBox="1"/>
          <p:nvPr/>
        </p:nvSpPr>
        <p:spPr>
          <a:xfrm>
            <a:off x="5779502" y="4369255"/>
            <a:ext cx="1093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IrCe</a:t>
            </a:r>
            <a:r>
              <a:rPr lang="en-US" sz="800" dirty="0"/>
              <a:t>: 5.3E-10 torr</a:t>
            </a:r>
          </a:p>
          <a:p>
            <a:r>
              <a:rPr lang="en-US" sz="800" dirty="0"/>
              <a:t>Ba/W: 3.9E-10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00A03FB-82FA-8DB0-7015-97C06C453D46}"/>
              </a:ext>
            </a:extLst>
          </p:cNvPr>
          <p:cNvSpPr txBox="1"/>
          <p:nvPr/>
        </p:nvSpPr>
        <p:spPr>
          <a:xfrm>
            <a:off x="5151537" y="3977309"/>
            <a:ext cx="1093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1.8E-10 torr</a:t>
            </a:r>
          </a:p>
          <a:p>
            <a:r>
              <a:rPr lang="en-US" sz="800" dirty="0"/>
              <a:t>1.1E-10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E93A0E5-DCD0-5F1A-01A8-8518A3152908}"/>
              </a:ext>
            </a:extLst>
          </p:cNvPr>
          <p:cNvSpPr txBox="1"/>
          <p:nvPr/>
        </p:nvSpPr>
        <p:spPr>
          <a:xfrm>
            <a:off x="4799939" y="3606131"/>
            <a:ext cx="1093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1.1E-10 torr</a:t>
            </a:r>
          </a:p>
          <a:p>
            <a:r>
              <a:rPr lang="en-US" sz="800" dirty="0"/>
              <a:t>5.8E-11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7C525D8-D5B3-C468-0938-AAE9A2E2DF6C}"/>
              </a:ext>
            </a:extLst>
          </p:cNvPr>
          <p:cNvSpPr txBox="1"/>
          <p:nvPr/>
        </p:nvSpPr>
        <p:spPr>
          <a:xfrm>
            <a:off x="4298772" y="3281514"/>
            <a:ext cx="1093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6.9E-10 torr</a:t>
            </a:r>
          </a:p>
          <a:p>
            <a:r>
              <a:rPr lang="en-US" sz="800" dirty="0"/>
              <a:t>7.3E-10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0B333AE-D84D-3B70-2360-864DE7690C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 smtClean="0"/>
              <a:t>3M cathode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 err="1"/>
              <a:t>Ebis</a:t>
            </a:r>
            <a:r>
              <a:rPr lang="en-US" dirty="0"/>
              <a:t> charge breeder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4333599" y="4855281"/>
            <a:ext cx="467001" cy="143157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EE00CCAC-255B-108A-5D29-39B92CBA6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586665"/>
              </p:ext>
            </p:extLst>
          </p:nvPr>
        </p:nvGraphicFramePr>
        <p:xfrm>
          <a:off x="449620" y="1066090"/>
          <a:ext cx="2571768" cy="349261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85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51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u="none" dirty="0"/>
                        <a:t>EBIS</a:t>
                      </a:r>
                      <a:r>
                        <a:rPr lang="en-US" sz="1100" u="none" baseline="0" dirty="0"/>
                        <a:t> Operating Parameters</a:t>
                      </a:r>
                      <a:endParaRPr lang="en-US" sz="1100" b="0" u="none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Solenoid</a:t>
                      </a:r>
                      <a:r>
                        <a:rPr lang="en-US" sz="800" baseline="0" dirty="0"/>
                        <a:t> f</a:t>
                      </a:r>
                      <a:r>
                        <a:rPr lang="en-US" sz="800" dirty="0"/>
                        <a:t>ield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5.5 T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6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Magnetic field on cathode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0.14 T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Cathode diameter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4.2 mm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Drift tube diameter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20 mm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17453691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Electron energy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(gun / trap)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4.1 / 1.9 keV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99144813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Electron</a:t>
                      </a:r>
                      <a:r>
                        <a:rPr lang="en-US" sz="800" baseline="0" dirty="0"/>
                        <a:t> current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0.17 A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36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Effective electron current density in trap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aseline="0" dirty="0"/>
                        <a:t>180 A/cm</a:t>
                      </a:r>
                      <a:r>
                        <a:rPr lang="en-US" sz="800" baseline="30000" dirty="0"/>
                        <a:t>2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Trap length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0.5 m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Charge capacity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040404"/>
                          </a:solidFill>
                        </a:rPr>
                        <a:t>2.4</a:t>
                      </a:r>
                      <a:r>
                        <a:rPr lang="en-US" sz="800" dirty="0"/>
                        <a:t>x10</a:t>
                      </a:r>
                      <a:r>
                        <a:rPr lang="en-US" sz="800" baseline="30000" dirty="0"/>
                        <a:t>10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Injection time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50 µs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Repetition rate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 Hz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Duty cycle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78 %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EBIS bias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20 kV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Pressure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1x10</a:t>
                      </a:r>
                      <a:r>
                        <a:rPr lang="en-US" sz="800" baseline="30000" dirty="0"/>
                        <a:t>-10</a:t>
                      </a:r>
                      <a:r>
                        <a:rPr lang="en-US" sz="800" dirty="0"/>
                        <a:t> torr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15D557E-EAED-2F78-B516-6DE44335B9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Closed shell breeding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50D7FA-BF98-7A62-D9E3-ACC24AD47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979"/>
          <a:stretch/>
        </p:blipFill>
        <p:spPr>
          <a:xfrm rot="16200000">
            <a:off x="5073359" y="-468882"/>
            <a:ext cx="2098961" cy="51435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BC732D8-96A3-1CDD-B7E0-BA40AB937409}"/>
              </a:ext>
            </a:extLst>
          </p:cNvPr>
          <p:cNvSpPr txBox="1">
            <a:spLocks/>
          </p:cNvSpPr>
          <p:nvPr/>
        </p:nvSpPr>
        <p:spPr>
          <a:xfrm>
            <a:off x="3550878" y="3244199"/>
            <a:ext cx="5467761" cy="1611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Most recent stable cesium results</a:t>
            </a:r>
          </a:p>
          <a:p>
            <a:r>
              <a:rPr lang="en-US" sz="1400" dirty="0"/>
              <a:t>Trying to hit right electron beam energy for 27+</a:t>
            </a:r>
          </a:p>
          <a:p>
            <a:pPr lvl="1"/>
            <a:r>
              <a:rPr lang="en-US" sz="1400" dirty="0"/>
              <a:t>Have </a:t>
            </a:r>
            <a:r>
              <a:rPr lang="en-US" sz="1400" dirty="0" smtClean="0"/>
              <a:t>occasionally strayed </a:t>
            </a:r>
            <a:r>
              <a:rPr lang="en-US" sz="1400" dirty="0"/>
              <a:t>into virtual cathode formation territory</a:t>
            </a:r>
          </a:p>
          <a:p>
            <a:r>
              <a:rPr lang="en-US" sz="1400" dirty="0"/>
              <a:t>133+: 10 </a:t>
            </a:r>
            <a:r>
              <a:rPr lang="en-US" sz="1400" dirty="0" err="1"/>
              <a:t>epA</a:t>
            </a:r>
            <a:r>
              <a:rPr lang="en-US" sz="1400" dirty="0"/>
              <a:t>, 133/27+: 76 </a:t>
            </a:r>
            <a:r>
              <a:rPr lang="en-US" sz="1400" dirty="0" err="1"/>
              <a:t>epA</a:t>
            </a:r>
            <a:endParaRPr lang="en-US" sz="1400" dirty="0"/>
          </a:p>
          <a:p>
            <a:pPr lvl="1"/>
            <a:r>
              <a:rPr lang="en-US" sz="1400" dirty="0"/>
              <a:t>Absolute efficiency: 28%</a:t>
            </a:r>
          </a:p>
          <a:p>
            <a:pPr lvl="1"/>
            <a:r>
              <a:rPr lang="en-US" sz="1400" dirty="0"/>
              <a:t>Relative abundance: 43.6%</a:t>
            </a:r>
          </a:p>
          <a:p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A9932C-66D0-12A7-110C-E0776A094030}"/>
              </a:ext>
            </a:extLst>
          </p:cNvPr>
          <p:cNvSpPr txBox="1"/>
          <p:nvPr/>
        </p:nvSpPr>
        <p:spPr>
          <a:xfrm>
            <a:off x="6430061" y="2201875"/>
            <a:ext cx="57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16/4+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61F2EB-FAE9-F265-1FFD-1E63D4126E50}"/>
              </a:ext>
            </a:extLst>
          </p:cNvPr>
          <p:cNvCxnSpPr/>
          <p:nvPr/>
        </p:nvCxnSpPr>
        <p:spPr>
          <a:xfrm>
            <a:off x="6693409" y="2435962"/>
            <a:ext cx="138988" cy="2414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DD1792-DE56-7583-70DB-18326228FF22}"/>
              </a:ext>
            </a:extLst>
          </p:cNvPr>
          <p:cNvSpPr txBox="1"/>
          <p:nvPr/>
        </p:nvSpPr>
        <p:spPr>
          <a:xfrm>
            <a:off x="7635848" y="1281310"/>
            <a:ext cx="762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133/27+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BF33804-C34F-8113-AF8E-CDBE4DF4E467}"/>
              </a:ext>
            </a:extLst>
          </p:cNvPr>
          <p:cNvCxnSpPr>
            <a:cxnSpLocks/>
          </p:cNvCxnSpPr>
          <p:nvPr/>
        </p:nvCxnSpPr>
        <p:spPr>
          <a:xfrm flipH="1">
            <a:off x="7493020" y="1453380"/>
            <a:ext cx="246461" cy="1911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9DD1792-DE56-7583-70DB-18326228FF22}"/>
              </a:ext>
            </a:extLst>
          </p:cNvPr>
          <p:cNvSpPr txBox="1"/>
          <p:nvPr/>
        </p:nvSpPr>
        <p:spPr>
          <a:xfrm>
            <a:off x="6106932" y="1278856"/>
            <a:ext cx="762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16/6+</a:t>
            </a:r>
            <a:endParaRPr lang="en-US" sz="10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F33804-C34F-8113-AF8E-CDBE4DF4E467}"/>
              </a:ext>
            </a:extLst>
          </p:cNvPr>
          <p:cNvCxnSpPr>
            <a:cxnSpLocks/>
          </p:cNvCxnSpPr>
          <p:nvPr/>
        </p:nvCxnSpPr>
        <p:spPr>
          <a:xfrm flipH="1">
            <a:off x="5964104" y="1450926"/>
            <a:ext cx="246461" cy="1911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46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 err="1"/>
              <a:t>Ebis</a:t>
            </a:r>
            <a:r>
              <a:rPr lang="en-US" dirty="0"/>
              <a:t> charge breeder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4333599" y="4855281"/>
            <a:ext cx="467001" cy="143157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EE00CCAC-255B-108A-5D29-39B92CBA62E3}"/>
              </a:ext>
            </a:extLst>
          </p:cNvPr>
          <p:cNvGraphicFramePr>
            <a:graphicFrameLocks noGrp="1"/>
          </p:cNvGraphicFramePr>
          <p:nvPr/>
        </p:nvGraphicFramePr>
        <p:xfrm>
          <a:off x="449620" y="1066090"/>
          <a:ext cx="2571768" cy="349261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85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51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u="none" dirty="0"/>
                        <a:t>EBIS</a:t>
                      </a:r>
                      <a:r>
                        <a:rPr lang="en-US" sz="1100" u="none" baseline="0" dirty="0"/>
                        <a:t> Operating Parameters</a:t>
                      </a:r>
                      <a:endParaRPr lang="en-US" sz="1100" b="0" u="none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Solenoid</a:t>
                      </a:r>
                      <a:r>
                        <a:rPr lang="en-US" sz="800" baseline="0" dirty="0"/>
                        <a:t> f</a:t>
                      </a:r>
                      <a:r>
                        <a:rPr lang="en-US" sz="800" dirty="0"/>
                        <a:t>ield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5.5 T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6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Magnetic field on cathode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0.14 T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Cathode diameter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4.2 mm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Drift tube diameter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20 mm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17453691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Electron energy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(gun / trap)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4.1 / 1.9 keV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99144813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Electron</a:t>
                      </a:r>
                      <a:r>
                        <a:rPr lang="en-US" sz="800" baseline="0" dirty="0"/>
                        <a:t> current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0.17 A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36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Effective electron current density in trap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aseline="0" dirty="0"/>
                        <a:t>180 A/cm</a:t>
                      </a:r>
                      <a:r>
                        <a:rPr lang="en-US" sz="800" baseline="30000" dirty="0"/>
                        <a:t>2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Trap length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0.5 m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Charge capacity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040404"/>
                          </a:solidFill>
                        </a:rPr>
                        <a:t>2.4</a:t>
                      </a:r>
                      <a:r>
                        <a:rPr lang="en-US" sz="800" dirty="0"/>
                        <a:t>x10</a:t>
                      </a:r>
                      <a:r>
                        <a:rPr lang="en-US" sz="800" baseline="30000" dirty="0"/>
                        <a:t>10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Injection time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50 µs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Repetition rate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 Hz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Duty cycle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78 %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EBIS bias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20 kV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Pressure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1x10</a:t>
                      </a:r>
                      <a:r>
                        <a:rPr lang="en-US" sz="800" baseline="30000" dirty="0"/>
                        <a:t>-10</a:t>
                      </a:r>
                      <a:r>
                        <a:rPr lang="en-US" sz="800" dirty="0"/>
                        <a:t> torr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15D557E-EAED-2F78-B516-6DE44335B9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Closed shell breeding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80D696-495B-543F-6E88-48CAADCBAD52}"/>
              </a:ext>
            </a:extLst>
          </p:cNvPr>
          <p:cNvSpPr txBox="1"/>
          <p:nvPr/>
        </p:nvSpPr>
        <p:spPr>
          <a:xfrm>
            <a:off x="3844951" y="4666422"/>
            <a:ext cx="15485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Simulations using </a:t>
            </a:r>
            <a:r>
              <a:rPr lang="en-US" sz="600" i="1" dirty="0" err="1"/>
              <a:t>ebisim</a:t>
            </a:r>
            <a:r>
              <a:rPr lang="en-US" sz="600" i="1" dirty="0"/>
              <a:t> dash </a:t>
            </a:r>
            <a:r>
              <a:rPr lang="en-US" sz="600" dirty="0"/>
              <a:t>(CERN)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B284B2-46E7-824D-42F4-19E5B8626DD3}"/>
              </a:ext>
            </a:extLst>
          </p:cNvPr>
          <p:cNvSpPr txBox="1"/>
          <p:nvPr/>
        </p:nvSpPr>
        <p:spPr>
          <a:xfrm>
            <a:off x="3844951" y="4358645"/>
            <a:ext cx="3053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Achieved vs. calculated relative abundances for various electron energies and current densities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C98B332-99C7-4E26-FEB0-AB9D5902D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138" y="1214792"/>
            <a:ext cx="1678928" cy="221541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2FB60BD-4B32-5997-36AF-D25DC196D0F4}"/>
              </a:ext>
            </a:extLst>
          </p:cNvPr>
          <p:cNvSpPr txBox="1"/>
          <p:nvPr/>
        </p:nvSpPr>
        <p:spPr>
          <a:xfrm>
            <a:off x="7404766" y="959131"/>
            <a:ext cx="14776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Target settings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A5BC2A-1912-CC3F-566E-59A0DBC1A766}"/>
              </a:ext>
            </a:extLst>
          </p:cNvPr>
          <p:cNvSpPr/>
          <p:nvPr/>
        </p:nvSpPr>
        <p:spPr>
          <a:xfrm>
            <a:off x="5588813" y="146304"/>
            <a:ext cx="1662991" cy="2104951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18740B3-476C-F4D7-7BB1-5F51653EF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446" y="185321"/>
            <a:ext cx="3346709" cy="202601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3A0FF5C-AA9B-D0E7-9650-657B5F8B5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134" y="2356715"/>
            <a:ext cx="3346021" cy="202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8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CARIBU issues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Mainly the 252Cf source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3" y="1119217"/>
            <a:ext cx="8372900" cy="3376001"/>
          </a:xfrm>
        </p:spPr>
        <p:txBody>
          <a:bodyPr/>
          <a:lstStyle/>
          <a:p>
            <a:r>
              <a:rPr lang="en-US" sz="1400" dirty="0"/>
              <a:t>Source needs to be changed roughly every 3 years</a:t>
            </a:r>
          </a:p>
          <a:p>
            <a:r>
              <a:rPr lang="en-US" sz="1400" dirty="0"/>
              <a:t>Very challenging to obtain a good thin </a:t>
            </a:r>
            <a:r>
              <a:rPr lang="en-US" sz="1400" baseline="30000" dirty="0"/>
              <a:t>252</a:t>
            </a:r>
            <a:r>
              <a:rPr lang="en-US" sz="1400" dirty="0"/>
              <a:t>Cf source</a:t>
            </a:r>
          </a:p>
          <a:p>
            <a:r>
              <a:rPr lang="en-US" sz="1400" dirty="0"/>
              <a:t>The 1.7 Ci source, installed in May 2014, needed to be replaced in 2017 </a:t>
            </a:r>
          </a:p>
          <a:p>
            <a:r>
              <a:rPr lang="en-US" sz="1400" dirty="0"/>
              <a:t>R&amp;D at ORNL (2017)</a:t>
            </a:r>
          </a:p>
          <a:p>
            <a:pPr lvl="1"/>
            <a:r>
              <a:rPr lang="en-US" sz="1400" dirty="0"/>
              <a:t>First of three plates was promising 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0.52 Ci with 40-50% release</a:t>
            </a:r>
          </a:p>
          <a:p>
            <a:pPr lvl="1"/>
            <a:r>
              <a:rPr lang="en-US" sz="1400" dirty="0"/>
              <a:t>Next 3 attempts yielded no usable deposits</a:t>
            </a:r>
          </a:p>
          <a:p>
            <a:pPr lvl="1"/>
            <a:r>
              <a:rPr lang="en-US" sz="1400" dirty="0"/>
              <a:t>Had to resume CARIBU research program, so installed single plate (May 2018)</a:t>
            </a:r>
          </a:p>
          <a:p>
            <a:pPr lvl="1"/>
            <a:r>
              <a:rPr lang="en-US" sz="1400" dirty="0"/>
              <a:t>Current total yield: ~2 x 10</a:t>
            </a:r>
            <a:r>
              <a:rPr lang="en-US" sz="1400" baseline="30000" dirty="0"/>
              <a:t>7</a:t>
            </a:r>
            <a:r>
              <a:rPr lang="en-US" sz="1400" dirty="0"/>
              <a:t> fissions/sec</a:t>
            </a:r>
          </a:p>
          <a:p>
            <a:endParaRPr lang="en-US" sz="1400" dirty="0"/>
          </a:p>
          <a:p>
            <a:r>
              <a:rPr lang="en-US" sz="1400" dirty="0"/>
              <a:t>Proposed solution - nuCARIBU</a:t>
            </a:r>
          </a:p>
          <a:p>
            <a:pPr lvl="1"/>
            <a:r>
              <a:rPr lang="en-US" sz="1400" dirty="0" smtClean="0"/>
              <a:t>Neutron generator based </a:t>
            </a:r>
            <a:r>
              <a:rPr lang="en-US" sz="1400" dirty="0"/>
              <a:t>source of fission fragments to obtain more reliable and higher intensity access to fission </a:t>
            </a:r>
            <a:r>
              <a:rPr lang="en-US" sz="1400" dirty="0" smtClean="0"/>
              <a:t>products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93CA1-CC3D-C0A5-80B1-D8F9D0E26D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877" y="282602"/>
            <a:ext cx="2380521" cy="1784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7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cap="none" dirty="0"/>
              <a:t>nu</a:t>
            </a:r>
            <a:r>
              <a:rPr lang="en-US" dirty="0"/>
              <a:t>CARIBU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3" y="1119217"/>
            <a:ext cx="8372900" cy="3376001"/>
          </a:xfrm>
        </p:spPr>
        <p:txBody>
          <a:bodyPr/>
          <a:lstStyle/>
          <a:p>
            <a:r>
              <a:rPr lang="en-US" sz="1400" dirty="0"/>
              <a:t>Replace the </a:t>
            </a:r>
            <a:r>
              <a:rPr lang="en-US" sz="1400" baseline="30000" dirty="0"/>
              <a:t>252</a:t>
            </a:r>
            <a:r>
              <a:rPr lang="en-US" sz="1400" dirty="0"/>
              <a:t>Cf source and infrastructure with a neutron-induced fission system </a:t>
            </a:r>
          </a:p>
          <a:p>
            <a:pPr lvl="1"/>
            <a:r>
              <a:rPr lang="en-US" sz="1400" dirty="0"/>
              <a:t>6 MeV, 0.5 mA proton cyclotron</a:t>
            </a:r>
          </a:p>
          <a:p>
            <a:pPr lvl="1"/>
            <a:r>
              <a:rPr lang="en-US" sz="1400" dirty="0"/>
              <a:t>p-</a:t>
            </a:r>
            <a:r>
              <a:rPr lang="en-US" sz="1400" baseline="30000" dirty="0"/>
              <a:t>7</a:t>
            </a:r>
            <a:r>
              <a:rPr lang="en-US" sz="1400" dirty="0"/>
              <a:t>Li reaction for neutron production</a:t>
            </a:r>
          </a:p>
          <a:p>
            <a:pPr lvl="1"/>
            <a:r>
              <a:rPr lang="en-US" sz="1400" dirty="0"/>
              <a:t>Moderator</a:t>
            </a:r>
          </a:p>
          <a:p>
            <a:pPr lvl="1"/>
            <a:r>
              <a:rPr lang="en-US" sz="1400" dirty="0"/>
              <a:t>Actinide target – </a:t>
            </a:r>
            <a:r>
              <a:rPr lang="en-US" sz="1400" baseline="30000" dirty="0"/>
              <a:t>235</a:t>
            </a:r>
            <a:r>
              <a:rPr lang="en-US" sz="1400" dirty="0"/>
              <a:t>U, </a:t>
            </a:r>
            <a:r>
              <a:rPr lang="en-US" sz="1400" baseline="30000" dirty="0"/>
              <a:t>239</a:t>
            </a:r>
            <a:r>
              <a:rPr lang="en-US" sz="1400" dirty="0"/>
              <a:t>Pu</a:t>
            </a:r>
          </a:p>
          <a:p>
            <a:r>
              <a:rPr lang="en-US" sz="1400" dirty="0"/>
              <a:t>Chicane provides room for cyclotron ion source and enables shielding at 180°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4D26E2-8056-70B2-F703-06D62EA97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619" y="2668190"/>
            <a:ext cx="4986761" cy="1975253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9F52CBF-8457-CA0A-0C14-B8D99B19B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Neutron induced fission</a:t>
            </a:r>
          </a:p>
        </p:txBody>
      </p:sp>
    </p:spTree>
    <p:extLst>
      <p:ext uri="{BB962C8B-B14F-4D97-AF65-F5344CB8AC3E}">
        <p14:creationId xmlns:p14="http://schemas.microsoft.com/office/powerpoint/2010/main" val="41337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FA9F004-D92A-55C3-7C0B-01A443CC4F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769" y="767766"/>
            <a:ext cx="4342023" cy="3256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cap="none" dirty="0"/>
              <a:t>nu</a:t>
            </a:r>
            <a:r>
              <a:rPr lang="en-US" dirty="0"/>
              <a:t>CARIBU goals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Consistency | Intensity | Reliability | Safety | Cost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3" y="1119217"/>
            <a:ext cx="4114797" cy="3376001"/>
          </a:xfrm>
        </p:spPr>
        <p:txBody>
          <a:bodyPr/>
          <a:lstStyle/>
          <a:p>
            <a:r>
              <a:rPr lang="en-US" sz="1400" dirty="0"/>
              <a:t>A reproducible and controllable source of fission</a:t>
            </a:r>
          </a:p>
          <a:p>
            <a:r>
              <a:rPr lang="en-US" sz="1400" dirty="0"/>
              <a:t>Higher total yield</a:t>
            </a:r>
          </a:p>
          <a:p>
            <a:pPr lvl="1"/>
            <a:r>
              <a:rPr lang="en-US" sz="1400" dirty="0"/>
              <a:t>~1 x 10</a:t>
            </a:r>
            <a:r>
              <a:rPr lang="en-US" sz="1400" baseline="30000" dirty="0"/>
              <a:t>9</a:t>
            </a:r>
            <a:r>
              <a:rPr lang="en-US" sz="1400" dirty="0"/>
              <a:t> fissions/s from a thin </a:t>
            </a:r>
            <a:r>
              <a:rPr lang="en-US" sz="1400" baseline="30000" dirty="0"/>
              <a:t>235</a:t>
            </a:r>
            <a:r>
              <a:rPr lang="en-US" sz="1400" dirty="0"/>
              <a:t>U (5 mg/cm</a:t>
            </a:r>
            <a:r>
              <a:rPr lang="en-US" sz="1400" baseline="30000" dirty="0"/>
              <a:t>2</a:t>
            </a:r>
            <a:r>
              <a:rPr lang="en-US" sz="1400" dirty="0"/>
              <a:t>) foil in the gas catcher</a:t>
            </a:r>
            <a:br>
              <a:rPr lang="en-US" sz="1400" dirty="0"/>
            </a:br>
            <a:r>
              <a:rPr lang="en-US" sz="1400" dirty="0"/>
              <a:t>(Current effective CARIBU rate ~2 x 10</a:t>
            </a:r>
            <a:r>
              <a:rPr lang="en-US" sz="1400" baseline="30000" dirty="0"/>
              <a:t>7</a:t>
            </a:r>
            <a:r>
              <a:rPr lang="en-US" sz="1400" dirty="0"/>
              <a:t> fissions/s)</a:t>
            </a:r>
          </a:p>
          <a:p>
            <a:r>
              <a:rPr lang="en-US" sz="1400" dirty="0"/>
              <a:t>Benefits</a:t>
            </a:r>
          </a:p>
          <a:p>
            <a:pPr lvl="1"/>
            <a:r>
              <a:rPr lang="en-US" sz="1400" dirty="0"/>
              <a:t>Main source of radiation can be turned off, simplifying safety and maintenance</a:t>
            </a:r>
          </a:p>
          <a:p>
            <a:pPr lvl="1"/>
            <a:r>
              <a:rPr lang="en-US" sz="1400" dirty="0"/>
              <a:t>Less expensive to operate in that it relies upon less lab resources – hot cells</a:t>
            </a:r>
          </a:p>
          <a:p>
            <a:pPr lvl="1"/>
            <a:r>
              <a:rPr lang="en-US" sz="1400" dirty="0"/>
              <a:t>Opportunity to focus on different regions by choosing the best suited fission target</a:t>
            </a:r>
          </a:p>
          <a:p>
            <a:pPr lvl="2"/>
            <a:r>
              <a:rPr lang="en-US" sz="1400" baseline="30000" dirty="0"/>
              <a:t>235</a:t>
            </a:r>
            <a:r>
              <a:rPr lang="en-US" sz="1400" dirty="0"/>
              <a:t>U, </a:t>
            </a:r>
            <a:r>
              <a:rPr lang="en-US" sz="1400" baseline="30000" dirty="0"/>
              <a:t>239</a:t>
            </a:r>
            <a:r>
              <a:rPr lang="en-US" sz="1400" dirty="0"/>
              <a:t>Pu, </a:t>
            </a:r>
            <a:r>
              <a:rPr lang="en-US" sz="1400" baseline="30000" dirty="0"/>
              <a:t>242m</a:t>
            </a:r>
            <a:r>
              <a:rPr lang="en-US" sz="1400" dirty="0"/>
              <a:t>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B48EA7-7022-1507-6EED-3235A6A0DB30}"/>
              </a:ext>
            </a:extLst>
          </p:cNvPr>
          <p:cNvSpPr txBox="1"/>
          <p:nvPr/>
        </p:nvSpPr>
        <p:spPr>
          <a:xfrm>
            <a:off x="6190325" y="274867"/>
            <a:ext cx="1460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70C0"/>
                </a:solidFill>
              </a:rPr>
              <a:t>Significant gain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8C9927-554D-542A-EBE8-0AB61A014644}"/>
              </a:ext>
            </a:extLst>
          </p:cNvPr>
          <p:cNvCxnSpPr>
            <a:stCxn id="8" idx="2"/>
          </p:cNvCxnSpPr>
          <p:nvPr/>
        </p:nvCxnSpPr>
        <p:spPr>
          <a:xfrm flipH="1">
            <a:off x="6488851" y="574949"/>
            <a:ext cx="431649" cy="99853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2E23CC-3E9A-D70A-3BEE-B6443FEF48F5}"/>
              </a:ext>
            </a:extLst>
          </p:cNvPr>
          <p:cNvCxnSpPr>
            <a:stCxn id="8" idx="2"/>
          </p:cNvCxnSpPr>
          <p:nvPr/>
        </p:nvCxnSpPr>
        <p:spPr>
          <a:xfrm>
            <a:off x="6920500" y="574949"/>
            <a:ext cx="588982" cy="99853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D154616-91CF-D796-0C3F-9F35F6DCF500}"/>
              </a:ext>
            </a:extLst>
          </p:cNvPr>
          <p:cNvSpPr txBox="1"/>
          <p:nvPr/>
        </p:nvSpPr>
        <p:spPr>
          <a:xfrm>
            <a:off x="6315383" y="4024283"/>
            <a:ext cx="14442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Significant loss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719BC5-FC80-C6EE-C517-99A32E5504D8}"/>
              </a:ext>
            </a:extLst>
          </p:cNvPr>
          <p:cNvCxnSpPr/>
          <p:nvPr/>
        </p:nvCxnSpPr>
        <p:spPr>
          <a:xfrm flipV="1">
            <a:off x="7050885" y="1728284"/>
            <a:ext cx="0" cy="22959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72E1D0-41C4-42CD-D2F8-2D4211ED0E31}"/>
              </a:ext>
            </a:extLst>
          </p:cNvPr>
          <p:cNvCxnSpPr/>
          <p:nvPr/>
        </p:nvCxnSpPr>
        <p:spPr>
          <a:xfrm flipV="1">
            <a:off x="7050885" y="1903683"/>
            <a:ext cx="1124225" cy="21206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6DE06C-2844-4C49-9FA9-B3FDED81F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45" t="7686" r="7358" b="49566"/>
          <a:stretch/>
        </p:blipFill>
        <p:spPr>
          <a:xfrm>
            <a:off x="5398615" y="2532124"/>
            <a:ext cx="3566160" cy="1430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F7EBDA-1578-4A72-BE90-81B637BD0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3"/>
          <a:stretch/>
        </p:blipFill>
        <p:spPr>
          <a:xfrm>
            <a:off x="6590465" y="3724734"/>
            <a:ext cx="1354218" cy="1199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4E322-B5F1-41DD-8819-FFEB274684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967" y="2466450"/>
            <a:ext cx="2082450" cy="1561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9AFB3595-5765-4651-8E6B-7BA8E2E076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66" t="29183" r="34170" b="35677"/>
          <a:stretch/>
        </p:blipFill>
        <p:spPr>
          <a:xfrm>
            <a:off x="5337281" y="130668"/>
            <a:ext cx="2892315" cy="1899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 descr="A picture containing indoor, yellow&#10;&#10;Description automatically generated">
            <a:extLst>
              <a:ext uri="{FF2B5EF4-FFF2-40B4-BE49-F238E27FC236}">
                <a16:creationId xmlns:a16="http://schemas.microsoft.com/office/drawing/2014/main" id="{8BC439ED-F592-D648-A5E3-B607CE10B8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73" t="24084" r="24311" b="10369"/>
          <a:stretch/>
        </p:blipFill>
        <p:spPr>
          <a:xfrm>
            <a:off x="3702188" y="136838"/>
            <a:ext cx="1282423" cy="1993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96E3BD6-6D55-60DB-3F6B-A7D2387A4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cap="none" dirty="0"/>
              <a:t>nu</a:t>
            </a:r>
            <a:r>
              <a:rPr lang="en-US" dirty="0"/>
              <a:t>CARIBU scope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6BA249-9A88-A9D1-541C-9A4B5AB480C5}"/>
              </a:ext>
            </a:extLst>
          </p:cNvPr>
          <p:cNvSpPr txBox="1">
            <a:spLocks/>
          </p:cNvSpPr>
          <p:nvPr/>
        </p:nvSpPr>
        <p:spPr>
          <a:xfrm>
            <a:off x="457203" y="1119217"/>
            <a:ext cx="4195264" cy="337600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New equipment</a:t>
            </a:r>
          </a:p>
          <a:p>
            <a:pPr lvl="1"/>
            <a:r>
              <a:rPr lang="en-US" sz="1400" dirty="0"/>
              <a:t>Proton cyclotron</a:t>
            </a:r>
          </a:p>
          <a:p>
            <a:pPr lvl="1"/>
            <a:r>
              <a:rPr lang="en-US" sz="1400" dirty="0"/>
              <a:t>3kW </a:t>
            </a:r>
            <a:r>
              <a:rPr lang="en-US" sz="1400" baseline="30000" dirty="0"/>
              <a:t>7</a:t>
            </a:r>
            <a:r>
              <a:rPr lang="en-US" sz="1400" dirty="0"/>
              <a:t>Li target</a:t>
            </a:r>
          </a:p>
          <a:p>
            <a:pPr lvl="1"/>
            <a:r>
              <a:rPr lang="en-US" sz="1400" dirty="0"/>
              <a:t>Fission target</a:t>
            </a:r>
          </a:p>
          <a:p>
            <a:pPr lvl="1"/>
            <a:r>
              <a:rPr lang="en-US" sz="1400" dirty="0"/>
              <a:t>Moderator</a:t>
            </a:r>
          </a:p>
          <a:p>
            <a:pPr lvl="1"/>
            <a:r>
              <a:rPr lang="en-US" sz="1400" dirty="0"/>
              <a:t>Shielding</a:t>
            </a:r>
          </a:p>
          <a:p>
            <a:pPr lvl="1"/>
            <a:r>
              <a:rPr lang="en-US" sz="1400" dirty="0"/>
              <a:t>Transport</a:t>
            </a:r>
          </a:p>
          <a:p>
            <a:pPr lvl="1"/>
            <a:r>
              <a:rPr lang="en-US" sz="1400" dirty="0"/>
              <a:t>Diagnostics</a:t>
            </a:r>
          </a:p>
          <a:p>
            <a:pPr lvl="1"/>
            <a:r>
              <a:rPr lang="en-US" sz="1400" dirty="0"/>
              <a:t>Radiation interlocks</a:t>
            </a:r>
          </a:p>
          <a:p>
            <a:r>
              <a:rPr lang="en-US" sz="1400" dirty="0"/>
              <a:t>Facility modifications</a:t>
            </a:r>
          </a:p>
          <a:p>
            <a:pPr lvl="1"/>
            <a:r>
              <a:rPr lang="en-US" sz="1400" dirty="0"/>
              <a:t>Utilities</a:t>
            </a:r>
          </a:p>
          <a:p>
            <a:pPr lvl="1"/>
            <a:r>
              <a:rPr lang="en-US" sz="1400" dirty="0"/>
              <a:t>Gas catcher</a:t>
            </a:r>
          </a:p>
          <a:p>
            <a:pPr lvl="1"/>
            <a:r>
              <a:rPr lang="en-US" sz="1400" dirty="0"/>
              <a:t>Documentation</a:t>
            </a:r>
          </a:p>
          <a:p>
            <a:r>
              <a:rPr lang="en-US" sz="1400" dirty="0"/>
              <a:t>Commissioning</a:t>
            </a:r>
          </a:p>
          <a:p>
            <a:r>
              <a:rPr lang="en-US" sz="1400" dirty="0"/>
              <a:t>Integrate the new equipment into ATLAS operations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561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78AA3-D284-483F-8E55-D681855692B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3366CB-F698-49BE-397D-AF8AFA4D9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cap="none" dirty="0"/>
              <a:t>nu</a:t>
            </a:r>
            <a:r>
              <a:rPr lang="en-US" dirty="0"/>
              <a:t>CARIBU status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228168-7EB9-F681-5B66-157ECC82C36C}"/>
              </a:ext>
            </a:extLst>
          </p:cNvPr>
          <p:cNvSpPr txBox="1">
            <a:spLocks/>
          </p:cNvSpPr>
          <p:nvPr/>
        </p:nvSpPr>
        <p:spPr>
          <a:xfrm>
            <a:off x="457203" y="1119217"/>
            <a:ext cx="4806560" cy="337600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Cyclotron in place in CARIBU</a:t>
            </a:r>
          </a:p>
          <a:p>
            <a:r>
              <a:rPr lang="en-US" sz="1400" dirty="0"/>
              <a:t>7Li target heat exchanger fabricated</a:t>
            </a:r>
          </a:p>
          <a:p>
            <a:r>
              <a:rPr lang="en-US" sz="1400" dirty="0"/>
              <a:t>Transport magnets (triplet and chicane) delivered</a:t>
            </a:r>
          </a:p>
          <a:p>
            <a:r>
              <a:rPr lang="en-US" sz="1400" dirty="0"/>
              <a:t>Radiation interlock PLC hardware due for delivery and majority of the software developed</a:t>
            </a:r>
          </a:p>
          <a:p>
            <a:r>
              <a:rPr lang="en-US" sz="1400" dirty="0"/>
              <a:t>Significant shielding simulations complete</a:t>
            </a:r>
          </a:p>
          <a:p>
            <a:r>
              <a:rPr lang="en-US" sz="1400" dirty="0"/>
              <a:t>Lots of reviews</a:t>
            </a:r>
          </a:p>
          <a:p>
            <a:r>
              <a:rPr lang="en-US" sz="1400" dirty="0"/>
              <a:t>Lots of paperwork</a:t>
            </a:r>
          </a:p>
          <a:p>
            <a:pPr lvl="1"/>
            <a:r>
              <a:rPr lang="en-US" sz="1400" dirty="0"/>
              <a:t>Having to update/rewrite ATLAS SAD and ASE to reflect new installation</a:t>
            </a:r>
          </a:p>
        </p:txBody>
      </p:sp>
      <p:pic>
        <p:nvPicPr>
          <p:cNvPr id="16" name="Picture 15" descr="A picture containing equipment, miller&#10;&#10;Description automatically generated">
            <a:extLst>
              <a:ext uri="{FF2B5EF4-FFF2-40B4-BE49-F238E27FC236}">
                <a16:creationId xmlns:a16="http://schemas.microsoft.com/office/drawing/2014/main" id="{BD59C72C-7C5C-B2CA-4C90-2ADF158D8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183" y="531936"/>
            <a:ext cx="2751322" cy="3654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1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3CD4D2-436A-3995-65EE-B8B5DBCED8F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2AF173-08AD-4F8D-AF21-F16A855ACD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31539" y="531935"/>
            <a:ext cx="2740573" cy="3654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C0B2A07-FEEA-7ACF-FE00-02CD0030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cap="none" dirty="0"/>
              <a:t>nu</a:t>
            </a:r>
            <a:r>
              <a:rPr lang="en-US" dirty="0"/>
              <a:t>CARIBU commissioning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27EA7FF-4E39-C5A9-5076-14CD310AD0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Major milestones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32E6C22-6644-295A-7E37-41BB3017E497}"/>
              </a:ext>
            </a:extLst>
          </p:cNvPr>
          <p:cNvSpPr txBox="1">
            <a:spLocks/>
          </p:cNvSpPr>
          <p:nvPr/>
        </p:nvSpPr>
        <p:spPr>
          <a:xfrm>
            <a:off x="457203" y="1119217"/>
            <a:ext cx="4806560" cy="337600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00B050"/>
                </a:solidFill>
              </a:rPr>
              <a:t>Install cyclotron</a:t>
            </a:r>
          </a:p>
          <a:p>
            <a:r>
              <a:rPr lang="en-US" sz="1400" dirty="0">
                <a:solidFill>
                  <a:srgbClr val="00B050"/>
                </a:solidFill>
              </a:rPr>
              <a:t>Connect cyclotron equipment – utilities, electrical racks, cabling, </a:t>
            </a:r>
            <a:r>
              <a:rPr lang="en-US" sz="1400" dirty="0" err="1">
                <a:solidFill>
                  <a:srgbClr val="00B050"/>
                </a:solidFill>
              </a:rPr>
              <a:t>etc</a:t>
            </a:r>
            <a:endParaRPr lang="en-US" sz="1400" dirty="0">
              <a:solidFill>
                <a:srgbClr val="00B050"/>
              </a:solidFill>
            </a:endParaRPr>
          </a:p>
          <a:p>
            <a:r>
              <a:rPr lang="en-US" sz="1400" dirty="0">
                <a:solidFill>
                  <a:srgbClr val="00B050"/>
                </a:solidFill>
              </a:rPr>
              <a:t>Proton beam to </a:t>
            </a:r>
            <a:r>
              <a:rPr lang="en-US" sz="1400" dirty="0" err="1">
                <a:solidFill>
                  <a:srgbClr val="00B050"/>
                </a:solidFill>
              </a:rPr>
              <a:t>beamstop</a:t>
            </a:r>
            <a:r>
              <a:rPr lang="en-US" sz="1400" dirty="0">
                <a:solidFill>
                  <a:srgbClr val="00B050"/>
                </a:solidFill>
              </a:rPr>
              <a:t> at ion source exit</a:t>
            </a:r>
          </a:p>
          <a:p>
            <a:r>
              <a:rPr lang="en-US" sz="1400" dirty="0"/>
              <a:t>Protons to cyclotron Pop-up Probe at ~1 MeV orbit</a:t>
            </a:r>
          </a:p>
          <a:p>
            <a:r>
              <a:rPr lang="en-US" sz="1400" dirty="0"/>
              <a:t>Strip and extract 6 MeV beam directly into beam dump</a:t>
            </a:r>
          </a:p>
          <a:p>
            <a:r>
              <a:rPr lang="en-US" sz="1400" dirty="0"/>
              <a:t>Transport beam to CARIBU deck into beam dump</a:t>
            </a:r>
          </a:p>
          <a:p>
            <a:r>
              <a:rPr lang="en-US" sz="1400" dirty="0"/>
              <a:t>Evaluate p-</a:t>
            </a:r>
            <a:r>
              <a:rPr lang="en-US" sz="1400" baseline="30000" dirty="0"/>
              <a:t>7</a:t>
            </a:r>
            <a:r>
              <a:rPr lang="en-US" sz="1400" dirty="0"/>
              <a:t>Li neutron production [KPP1]</a:t>
            </a:r>
          </a:p>
          <a:p>
            <a:r>
              <a:rPr lang="en-US" sz="1400" dirty="0"/>
              <a:t>Fission fragment production and selection [KPP2]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1830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BBC9A0-D118-4DAD-BA49-3685AFE66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32" y="1424980"/>
            <a:ext cx="7401185" cy="3328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atlas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Argonne Tandem Linac Accelerator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2" y="1119217"/>
            <a:ext cx="8372901" cy="3376001"/>
          </a:xfrm>
        </p:spPr>
        <p:txBody>
          <a:bodyPr/>
          <a:lstStyle/>
          <a:p>
            <a:r>
              <a:rPr lang="en-US" sz="1400" dirty="0"/>
              <a:t>ATLAS is primarily a stable beam facility for nuclear physics</a:t>
            </a:r>
          </a:p>
          <a:p>
            <a:pPr lvl="1"/>
            <a:r>
              <a:rPr lang="en-US" sz="1200" dirty="0" smtClean="0"/>
              <a:t>Beam </a:t>
            </a:r>
            <a:r>
              <a:rPr lang="en-US" sz="1200" dirty="0"/>
              <a:t>current typically &lt;500 </a:t>
            </a:r>
            <a:r>
              <a:rPr lang="en-US" sz="1200" dirty="0" err="1"/>
              <a:t>pnA</a:t>
            </a:r>
            <a:r>
              <a:rPr lang="en-US" sz="1200" dirty="0"/>
              <a:t>, energy &lt;20 MeV/u</a:t>
            </a:r>
          </a:p>
          <a:p>
            <a:r>
              <a:rPr lang="en-US" sz="1400" dirty="0"/>
              <a:t>Provide radioactive beams as well</a:t>
            </a:r>
          </a:p>
          <a:p>
            <a:pPr lvl="1"/>
            <a:r>
              <a:rPr lang="en-US" sz="1200" dirty="0"/>
              <a:t>RAISOR - Light in-flight beams close to stability</a:t>
            </a:r>
          </a:p>
          <a:p>
            <a:pPr lvl="1"/>
            <a:r>
              <a:rPr lang="en-US" sz="1200" dirty="0"/>
              <a:t>CARIBU - Heavy n-rich beams from Cf fission</a:t>
            </a:r>
          </a:p>
          <a:p>
            <a:r>
              <a:rPr lang="en-US" sz="1400" dirty="0"/>
              <a:t>Deliver ~6000 hours of accelerated beam each year</a:t>
            </a:r>
          </a:p>
          <a:p>
            <a:pPr lvl="1"/>
            <a:r>
              <a:rPr lang="en-US" sz="1200" dirty="0"/>
              <a:t>Plus an additional 2000 </a:t>
            </a:r>
            <a:r>
              <a:rPr lang="en-US" sz="1200" dirty="0" err="1"/>
              <a:t>hrs</a:t>
            </a:r>
            <a:r>
              <a:rPr lang="en-US" sz="1200" dirty="0"/>
              <a:t>/</a:t>
            </a:r>
            <a:r>
              <a:rPr lang="en-US" sz="1200" dirty="0" err="1"/>
              <a:t>yr</a:t>
            </a:r>
            <a:r>
              <a:rPr lang="en-US" sz="1200" dirty="0"/>
              <a:t> of CARIBU stopped beam</a:t>
            </a:r>
          </a:p>
          <a:p>
            <a:pPr lvl="1"/>
            <a:r>
              <a:rPr lang="en-US" sz="1200" dirty="0"/>
              <a:t>24 hours a day / 7 days a week / 93% availability (delivered vs. scheduled)</a:t>
            </a:r>
          </a:p>
          <a:p>
            <a:pPr lvl="1"/>
            <a:r>
              <a:rPr lang="en-US" sz="1200" dirty="0"/>
              <a:t>300-400 users per year</a:t>
            </a:r>
          </a:p>
          <a:p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4D79E-2CA1-9787-652B-95297C582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220" y="1728192"/>
            <a:ext cx="2192413" cy="1687115"/>
          </a:xfrm>
          <a:prstGeom prst="rect">
            <a:avLst/>
          </a:prstGeom>
          <a:solidFill>
            <a:srgbClr val="FFFFFF">
              <a:shade val="85000"/>
              <a:alpha val="7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9" descr="Cf252_low_E_mass_limit_r-path">
            <a:extLst>
              <a:ext uri="{FF2B5EF4-FFF2-40B4-BE49-F238E27FC236}">
                <a16:creationId xmlns:a16="http://schemas.microsoft.com/office/drawing/2014/main" id="{8D708C13-DE87-18D4-2582-863C887C362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27" y="3206944"/>
            <a:ext cx="2547702" cy="1273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2DC31F9-107A-40F7-44D7-9784776D5A0E}"/>
              </a:ext>
            </a:extLst>
          </p:cNvPr>
          <p:cNvGrpSpPr>
            <a:grpSpLocks noChangeAspect="1"/>
          </p:cNvGrpSpPr>
          <p:nvPr/>
        </p:nvGrpSpPr>
        <p:grpSpPr>
          <a:xfrm>
            <a:off x="3103414" y="2962660"/>
            <a:ext cx="3966722" cy="2111590"/>
            <a:chOff x="2726938" y="655728"/>
            <a:chExt cx="5176594" cy="2755644"/>
          </a:xfrm>
          <a:solidFill>
            <a:schemeClr val="bg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0C5B23-EA43-7874-80EA-E1174503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6938" y="655728"/>
              <a:ext cx="3277944" cy="25909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9052E9AC-3F04-B840-B28F-24CA97CC6E25}"/>
                </a:ext>
              </a:extLst>
            </p:cNvPr>
            <p:cNvSpPr txBox="1"/>
            <p:nvPr/>
          </p:nvSpPr>
          <p:spPr>
            <a:xfrm>
              <a:off x="5733163" y="2805332"/>
              <a:ext cx="2170369" cy="6060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" b="1" u="sng" dirty="0"/>
                <a:t>2019</a:t>
              </a:r>
            </a:p>
            <a:p>
              <a:r>
                <a:rPr lang="en-US" sz="600" dirty="0"/>
                <a:t>Stable – 61.7% (4545 </a:t>
              </a:r>
              <a:r>
                <a:rPr lang="en-US" sz="600" dirty="0" err="1"/>
                <a:t>hrs</a:t>
              </a:r>
              <a:r>
                <a:rPr lang="en-US" sz="600" dirty="0"/>
                <a:t>)</a:t>
              </a:r>
            </a:p>
            <a:p>
              <a:r>
                <a:rPr lang="en-US" sz="600" baseline="0" dirty="0">
                  <a:solidFill>
                    <a:srgbClr val="FF0000"/>
                  </a:solidFill>
                </a:rPr>
                <a:t>In-</a:t>
              </a:r>
              <a:r>
                <a:rPr lang="en-US" sz="600" dirty="0">
                  <a:solidFill>
                    <a:srgbClr val="FF0000"/>
                  </a:solidFill>
                </a:rPr>
                <a:t>Flight</a:t>
              </a:r>
              <a:r>
                <a:rPr lang="en-US" sz="600" baseline="0" dirty="0">
                  <a:solidFill>
                    <a:srgbClr val="FF0000"/>
                  </a:solidFill>
                </a:rPr>
                <a:t> (RAISOR) – 29.1% (</a:t>
              </a:r>
              <a:r>
                <a:rPr lang="en-US" sz="600" dirty="0">
                  <a:solidFill>
                    <a:srgbClr val="FF0000"/>
                  </a:solidFill>
                </a:rPr>
                <a:t>2143</a:t>
              </a:r>
              <a:r>
                <a:rPr lang="en-US" sz="600" baseline="0" dirty="0">
                  <a:solidFill>
                    <a:srgbClr val="FF0000"/>
                  </a:solidFill>
                </a:rPr>
                <a:t> </a:t>
              </a:r>
              <a:r>
                <a:rPr lang="en-US" sz="600" baseline="0" dirty="0" err="1">
                  <a:solidFill>
                    <a:srgbClr val="FF0000"/>
                  </a:solidFill>
                </a:rPr>
                <a:t>hrs</a:t>
              </a:r>
              <a:r>
                <a:rPr lang="en-US" sz="600" baseline="0" dirty="0">
                  <a:solidFill>
                    <a:srgbClr val="FF0000"/>
                  </a:solidFill>
                </a:rPr>
                <a:t>)</a:t>
              </a:r>
            </a:p>
            <a:p>
              <a:r>
                <a:rPr lang="en-US" sz="600" baseline="0" dirty="0">
                  <a:solidFill>
                    <a:srgbClr val="00B0F0"/>
                  </a:solidFill>
                </a:rPr>
                <a:t>Reaccelerated (CARIBU) – 9.2% (</a:t>
              </a:r>
              <a:r>
                <a:rPr lang="en-US" sz="600" dirty="0">
                  <a:solidFill>
                    <a:srgbClr val="00B0F0"/>
                  </a:solidFill>
                </a:rPr>
                <a:t>678</a:t>
              </a:r>
              <a:r>
                <a:rPr lang="en-US" sz="600" baseline="0" dirty="0">
                  <a:solidFill>
                    <a:srgbClr val="00B0F0"/>
                  </a:solidFill>
                </a:rPr>
                <a:t> </a:t>
              </a:r>
              <a:r>
                <a:rPr lang="en-US" sz="600" baseline="0" dirty="0" err="1">
                  <a:solidFill>
                    <a:srgbClr val="00B0F0"/>
                  </a:solidFill>
                </a:rPr>
                <a:t>hrs</a:t>
              </a:r>
              <a:r>
                <a:rPr lang="en-US" sz="600" baseline="0" dirty="0">
                  <a:solidFill>
                    <a:srgbClr val="00B0F0"/>
                  </a:solidFill>
                </a:rPr>
                <a:t>)</a:t>
              </a:r>
              <a:endParaRPr lang="en-US" sz="600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35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83D443-9774-70B5-3B84-E9DB5AC56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Atlas multi-user upgrade (</a:t>
            </a:r>
            <a:r>
              <a:rPr lang="en-US" dirty="0" err="1"/>
              <a:t>amuu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137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Multiuser upgrade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Making use of entire machine cycle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3" y="1119217"/>
            <a:ext cx="8372900" cy="3376001"/>
          </a:xfrm>
        </p:spPr>
        <p:txBody>
          <a:bodyPr/>
          <a:lstStyle/>
          <a:p>
            <a:r>
              <a:rPr lang="en-US" sz="1400" dirty="0"/>
              <a:t>EBIS beam is typically 1 </a:t>
            </a:r>
            <a:r>
              <a:rPr lang="en-US" sz="1400" dirty="0" err="1"/>
              <a:t>ms</a:t>
            </a:r>
            <a:r>
              <a:rPr lang="en-US" sz="1400" dirty="0"/>
              <a:t> and 10 Hz repetition rate </a:t>
            </a:r>
            <a:r>
              <a:rPr lang="en-US" sz="1400" dirty="0">
                <a:sym typeface="Wingdings" panose="05000000000000000000" pitchFamily="2" charset="2"/>
              </a:rPr>
              <a:t></a:t>
            </a:r>
            <a:r>
              <a:rPr lang="en-US" sz="1400" dirty="0"/>
              <a:t> </a:t>
            </a:r>
            <a:r>
              <a:rPr lang="en-US" sz="1400" dirty="0" smtClean="0"/>
              <a:t>1 </a:t>
            </a:r>
            <a:r>
              <a:rPr lang="en-US" sz="1400" dirty="0"/>
              <a:t>% DF</a:t>
            </a:r>
          </a:p>
          <a:p>
            <a:r>
              <a:rPr lang="en-US" sz="1400" dirty="0"/>
              <a:t>DC beam from ECR could be injected into ATLAS in the remaining 99% DF</a:t>
            </a:r>
          </a:p>
          <a:p>
            <a:r>
              <a:rPr lang="en-US" sz="1400" dirty="0" err="1"/>
              <a:t>nuCARIBU</a:t>
            </a:r>
            <a:r>
              <a:rPr lang="en-US" sz="1400" dirty="0"/>
              <a:t> beam masses range from 80 to 170 with Z ranging from 30 to 70</a:t>
            </a:r>
          </a:p>
          <a:p>
            <a:r>
              <a:rPr lang="en-US" sz="1400" dirty="0"/>
              <a:t>ATLAS accelerates beams with A/q ratios ≤ 7</a:t>
            </a:r>
          </a:p>
          <a:p>
            <a:r>
              <a:rPr lang="en-US" sz="1400" dirty="0"/>
              <a:t>The useful range of A/q ratios for multi-user capability is 4 – 7</a:t>
            </a:r>
          </a:p>
          <a:p>
            <a:r>
              <a:rPr lang="en-US" sz="1400" dirty="0"/>
              <a:t>From previous years, ~40% of beams could have been run as multi-user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FBBAA0-E69C-77EE-69D7-8E05EFAF0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478" y="2966240"/>
            <a:ext cx="5799044" cy="188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2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Multiuser upgrade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Demonstrated transport and acceleration of two species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D1B54D-C679-D516-CF7B-DC242754D7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2" b="-1434"/>
          <a:stretch/>
        </p:blipFill>
        <p:spPr>
          <a:xfrm>
            <a:off x="1324234" y="942522"/>
            <a:ext cx="6676766" cy="1714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C4F4E8-9DF7-1146-41E8-5BC65E99F1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51" b="11954"/>
          <a:stretch/>
        </p:blipFill>
        <p:spPr>
          <a:xfrm>
            <a:off x="2886207" y="2831665"/>
            <a:ext cx="642993" cy="822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CB66A1-FEBD-367B-6B86-235E83B942E4}"/>
              </a:ext>
            </a:extLst>
          </p:cNvPr>
          <p:cNvSpPr txBox="1"/>
          <p:nvPr/>
        </p:nvSpPr>
        <p:spPr>
          <a:xfrm rot="21600000">
            <a:off x="2950672" y="1614093"/>
            <a:ext cx="9753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Slit scan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45C7D4-7BAC-942D-C634-E87ECE6503C7}"/>
              </a:ext>
            </a:extLst>
          </p:cNvPr>
          <p:cNvSpPr txBox="1"/>
          <p:nvPr/>
        </p:nvSpPr>
        <p:spPr>
          <a:xfrm>
            <a:off x="3074485" y="2122204"/>
            <a:ext cx="6069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MCP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B5495A-BFFD-C269-A412-EBA66B341802}"/>
              </a:ext>
            </a:extLst>
          </p:cNvPr>
          <p:cNvSpPr txBox="1"/>
          <p:nvPr/>
        </p:nvSpPr>
        <p:spPr>
          <a:xfrm>
            <a:off x="1324535" y="1185913"/>
            <a:ext cx="15760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aseline="30000" dirty="0"/>
              <a:t>133</a:t>
            </a:r>
            <a:r>
              <a:rPr lang="en-US" sz="1350" dirty="0"/>
              <a:t>Cs</a:t>
            </a:r>
            <a:r>
              <a:rPr lang="en-US" sz="1350" baseline="30000" dirty="0"/>
              <a:t>27+</a:t>
            </a:r>
            <a:r>
              <a:rPr lang="en-US" sz="1350" dirty="0"/>
              <a:t>    </a:t>
            </a:r>
            <a:r>
              <a:rPr lang="en-US" sz="1350" baseline="30000" dirty="0"/>
              <a:t>132</a:t>
            </a:r>
            <a:r>
              <a:rPr lang="en-US" sz="1350" dirty="0"/>
              <a:t>Xe</a:t>
            </a:r>
            <a:r>
              <a:rPr lang="en-US" sz="1350" baseline="30000" dirty="0"/>
              <a:t>27+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CCFB6D-CC47-3B1D-C466-F2BE50CE40BF}"/>
              </a:ext>
            </a:extLst>
          </p:cNvPr>
          <p:cNvSpPr txBox="1"/>
          <p:nvPr/>
        </p:nvSpPr>
        <p:spPr>
          <a:xfrm>
            <a:off x="3584146" y="3457962"/>
            <a:ext cx="7841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aseline="30000" dirty="0"/>
              <a:t>133</a:t>
            </a:r>
            <a:r>
              <a:rPr lang="en-US" sz="1350" dirty="0"/>
              <a:t>Cs</a:t>
            </a:r>
            <a:r>
              <a:rPr lang="en-US" sz="1350" baseline="30000" dirty="0"/>
              <a:t>27+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C8AB16-ADA6-3016-524B-7CA33005357B}"/>
              </a:ext>
            </a:extLst>
          </p:cNvPr>
          <p:cNvSpPr txBox="1"/>
          <p:nvPr/>
        </p:nvSpPr>
        <p:spPr>
          <a:xfrm>
            <a:off x="3585256" y="2850642"/>
            <a:ext cx="73601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aseline="30000" dirty="0"/>
              <a:t>132</a:t>
            </a:r>
            <a:r>
              <a:rPr lang="en-US" sz="1350" dirty="0"/>
              <a:t>Xe</a:t>
            </a:r>
            <a:r>
              <a:rPr lang="en-US" sz="1350" baseline="30000" dirty="0"/>
              <a:t>27+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0518CE-92C5-65A9-F2B5-39DE8B3AAC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2" b="-1660"/>
          <a:stretch/>
        </p:blipFill>
        <p:spPr>
          <a:xfrm>
            <a:off x="1351430" y="1436028"/>
            <a:ext cx="1371791" cy="740669"/>
          </a:xfrm>
          <a:prstGeom prst="rect">
            <a:avLst/>
          </a:prstGeom>
        </p:spPr>
      </p:pic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413ED184-4D06-D548-3274-9AD53830DBA8}"/>
              </a:ext>
            </a:extLst>
          </p:cNvPr>
          <p:cNvSpPr txBox="1">
            <a:spLocks/>
          </p:cNvSpPr>
          <p:nvPr/>
        </p:nvSpPr>
        <p:spPr>
          <a:xfrm>
            <a:off x="1185520" y="3830631"/>
            <a:ext cx="6772959" cy="952064"/>
          </a:xfrm>
          <a:prstGeom prst="rect">
            <a:avLst/>
          </a:prstGeom>
        </p:spPr>
        <p:txBody>
          <a:bodyPr vert="horz" lIns="0" tIns="0" rIns="0" bIns="3429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Both beams produced simultaneously by EBIS</a:t>
            </a:r>
          </a:p>
          <a:p>
            <a:r>
              <a:rPr lang="en-US" sz="1350" dirty="0"/>
              <a:t>Accelerated through RFQ, PII, and BOOSTER linacs with 70% total transmission</a:t>
            </a:r>
          </a:p>
          <a:p>
            <a:r>
              <a:rPr lang="en-US" sz="1350" dirty="0"/>
              <a:t>Acceptance for 7 ≥ A/q ≥ 4 is 3% for LEBT and 1% for RFQ/LINAC</a:t>
            </a:r>
          </a:p>
          <a:p>
            <a:pPr lvl="0"/>
            <a:endParaRPr lang="en-US" sz="135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6EE7F4-5C36-1B20-F541-138979A18DBD}"/>
              </a:ext>
            </a:extLst>
          </p:cNvPr>
          <p:cNvSpPr/>
          <p:nvPr/>
        </p:nvSpPr>
        <p:spPr>
          <a:xfrm>
            <a:off x="2723221" y="2771657"/>
            <a:ext cx="958241" cy="952064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2415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Multiuser upgrade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Scheme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E89A40-9FFC-506C-AE6C-33E66E3C09CD}"/>
              </a:ext>
            </a:extLst>
          </p:cNvPr>
          <p:cNvSpPr txBox="1">
            <a:spLocks/>
          </p:cNvSpPr>
          <p:nvPr/>
        </p:nvSpPr>
        <p:spPr>
          <a:xfrm>
            <a:off x="1447797" y="2621033"/>
            <a:ext cx="3028954" cy="6107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500" kern="0" dirty="0">
                <a:latin typeface="Arial" panose="020B0604020202020204" pitchFamily="34" charset="0"/>
              </a:rPr>
              <a:t>Pulsed electrostatic deflector</a:t>
            </a:r>
          </a:p>
          <a:p>
            <a:pPr>
              <a:defRPr/>
            </a:pPr>
            <a:r>
              <a:rPr lang="en-US" sz="1500" kern="0" dirty="0">
                <a:latin typeface="Arial" panose="020B0604020202020204" pitchFamily="34" charset="0"/>
              </a:rPr>
              <a:t>2 electrostatic </a:t>
            </a:r>
            <a:r>
              <a:rPr lang="en-US" sz="1500" kern="0" dirty="0" err="1">
                <a:latin typeface="Arial" panose="020B0604020202020204" pitchFamily="34" charset="0"/>
              </a:rPr>
              <a:t>sextupoles</a:t>
            </a:r>
            <a:r>
              <a:rPr lang="en-US" sz="1500" kern="0" dirty="0">
                <a:latin typeface="Arial" panose="020B0604020202020204" pitchFamily="34" charset="0"/>
              </a:rPr>
              <a:t> </a:t>
            </a:r>
            <a:endParaRPr lang="en-US" sz="1350" kern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4DA282-E836-C50E-3CF6-906480708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349" y="894415"/>
            <a:ext cx="3240686" cy="1443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7C5FEC-E65A-B929-0900-8E7F02C49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4" y="1009744"/>
            <a:ext cx="2808595" cy="125855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09A22CC-86CC-6CDA-C94E-FECFD383546A}"/>
              </a:ext>
            </a:extLst>
          </p:cNvPr>
          <p:cNvSpPr txBox="1">
            <a:spLocks/>
          </p:cNvSpPr>
          <p:nvPr/>
        </p:nvSpPr>
        <p:spPr>
          <a:xfrm>
            <a:off x="4711646" y="2602492"/>
            <a:ext cx="3028954" cy="86079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500" kern="0" dirty="0">
                <a:latin typeface="Arial" panose="020B0604020202020204" pitchFamily="34" charset="0"/>
              </a:rPr>
              <a:t>Compact triplet</a:t>
            </a:r>
          </a:p>
          <a:p>
            <a:pPr>
              <a:defRPr/>
            </a:pPr>
            <a:r>
              <a:rPr lang="en-US" sz="1500" kern="0" dirty="0">
                <a:latin typeface="Arial" panose="020B0604020202020204" pitchFamily="34" charset="0"/>
              </a:rPr>
              <a:t>Pulsed kicker-magnet ~ 5</a:t>
            </a:r>
            <a:r>
              <a:rPr lang="en-US" sz="1500" kern="0" dirty="0">
                <a:latin typeface="Arial" panose="020B0604020202020204" pitchFamily="34" charset="0"/>
                <a:sym typeface="Symbol"/>
              </a:rPr>
              <a:t></a:t>
            </a:r>
            <a:endParaRPr lang="en-US" sz="1500" kern="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en-US" sz="1500" kern="0" dirty="0">
                <a:latin typeface="Arial" panose="020B0604020202020204" pitchFamily="34" charset="0"/>
              </a:rPr>
              <a:t>Septum-magnet ~ 10</a:t>
            </a:r>
            <a:r>
              <a:rPr lang="en-US" sz="1500" kern="0" dirty="0">
                <a:latin typeface="Arial" panose="020B0604020202020204" pitchFamily="34" charset="0"/>
                <a:sym typeface="Symbol"/>
              </a:rPr>
              <a:t></a:t>
            </a:r>
            <a:endParaRPr lang="en-US" sz="1500" kern="0" dirty="0">
              <a:latin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2CF1867-9AA2-749E-E2FC-340E64D35A38}"/>
              </a:ext>
            </a:extLst>
          </p:cNvPr>
          <p:cNvSpPr txBox="1">
            <a:spLocks/>
          </p:cNvSpPr>
          <p:nvPr/>
        </p:nvSpPr>
        <p:spPr>
          <a:xfrm>
            <a:off x="1473823" y="3491746"/>
            <a:ext cx="6372644" cy="11236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1500" kern="0" dirty="0">
                <a:latin typeface="Arial" panose="020B0604020202020204" pitchFamily="34" charset="0"/>
              </a:rPr>
              <a:t>Kicker Requirements</a:t>
            </a:r>
          </a:p>
          <a:p>
            <a:pPr>
              <a:defRPr/>
            </a:pPr>
            <a:r>
              <a:rPr lang="en-US" sz="1500" kern="0" dirty="0">
                <a:latin typeface="Arial" panose="020B0604020202020204" pitchFamily="34" charset="0"/>
              </a:rPr>
              <a:t>Kick a 2.6 </a:t>
            </a:r>
            <a:r>
              <a:rPr lang="en-US" sz="1500" kern="0" dirty="0" err="1">
                <a:latin typeface="Arial" panose="020B0604020202020204" pitchFamily="34" charset="0"/>
              </a:rPr>
              <a:t>T.m</a:t>
            </a:r>
            <a:r>
              <a:rPr lang="en-US" sz="1500" kern="0" dirty="0">
                <a:latin typeface="Arial" panose="020B0604020202020204" pitchFamily="34" charset="0"/>
              </a:rPr>
              <a:t> beam by  5</a:t>
            </a:r>
            <a:r>
              <a:rPr lang="en-US" sz="1500" kern="0" dirty="0">
                <a:latin typeface="Arial" panose="020B0604020202020204" pitchFamily="34" charset="0"/>
                <a:sym typeface="Symbol"/>
              </a:rPr>
              <a:t>-10 </a:t>
            </a:r>
            <a:r>
              <a:rPr lang="en-US" sz="1500" kern="0" dirty="0">
                <a:latin typeface="Arial" panose="020B0604020202020204" pitchFamily="34" charset="0"/>
                <a:sym typeface="Wingdings" panose="05000000000000000000" pitchFamily="2" charset="2"/>
              </a:rPr>
              <a:t> 0.5 – 1.0 T field</a:t>
            </a:r>
          </a:p>
          <a:p>
            <a:pPr>
              <a:defRPr/>
            </a:pPr>
            <a:r>
              <a:rPr lang="en-US" sz="1500" kern="0" dirty="0">
                <a:latin typeface="Arial" panose="020B0604020202020204" pitchFamily="34" charset="0"/>
              </a:rPr>
              <a:t>Field rise/fall time of ~ 1 </a:t>
            </a:r>
            <a:r>
              <a:rPr lang="en-US" sz="1500" kern="0" dirty="0" err="1">
                <a:latin typeface="Arial" panose="020B0604020202020204" pitchFamily="34" charset="0"/>
              </a:rPr>
              <a:t>ms</a:t>
            </a:r>
            <a:endParaRPr lang="en-US" sz="1500" kern="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en-US" sz="1500" kern="0" dirty="0">
                <a:latin typeface="Arial" panose="020B0604020202020204" pitchFamily="34" charset="0"/>
              </a:rPr>
              <a:t>Accommodate long and short pulses</a:t>
            </a:r>
          </a:p>
        </p:txBody>
      </p:sp>
    </p:spTree>
    <p:extLst>
      <p:ext uri="{BB962C8B-B14F-4D97-AF65-F5344CB8AC3E}">
        <p14:creationId xmlns:p14="http://schemas.microsoft.com/office/powerpoint/2010/main" val="410681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Multiuser upgrade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Status of front-end modifications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44E97-3F63-2665-7212-AFB49600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911" y="463478"/>
            <a:ext cx="3871658" cy="3074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44BF70-673C-C2B8-54D9-A7E2CEECD0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3750" y="2528235"/>
            <a:ext cx="2756646" cy="2067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61B48A-3E1C-C696-EF87-567FC26B0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3" y="1119217"/>
            <a:ext cx="2826686" cy="3376001"/>
          </a:xfrm>
        </p:spPr>
        <p:txBody>
          <a:bodyPr/>
          <a:lstStyle/>
          <a:p>
            <a:r>
              <a:rPr lang="en-US" dirty="0"/>
              <a:t>Modification of PII LEBT</a:t>
            </a:r>
          </a:p>
          <a:p>
            <a:pPr lvl="1"/>
            <a:r>
              <a:rPr lang="en-US" dirty="0"/>
              <a:t>80 degree dipoles</a:t>
            </a:r>
          </a:p>
          <a:p>
            <a:pPr lvl="1"/>
            <a:r>
              <a:rPr lang="en-US" dirty="0"/>
              <a:t>Pulsed electric deflector</a:t>
            </a:r>
          </a:p>
          <a:p>
            <a:pPr lvl="1"/>
            <a:r>
              <a:rPr lang="en-US" dirty="0" err="1"/>
              <a:t>Sextupoles</a:t>
            </a:r>
            <a:endParaRPr lang="en-US" dirty="0"/>
          </a:p>
          <a:p>
            <a:pPr lvl="1"/>
            <a:r>
              <a:rPr lang="en-US" dirty="0"/>
              <a:t>Triplet + singlet</a:t>
            </a:r>
          </a:p>
          <a:p>
            <a:pPr lvl="1"/>
            <a:r>
              <a:rPr lang="en-US" dirty="0"/>
              <a:t>Vacuum equipment</a:t>
            </a:r>
          </a:p>
          <a:p>
            <a:pPr lvl="1"/>
            <a:r>
              <a:rPr lang="en-US" dirty="0"/>
              <a:t>Chambers</a:t>
            </a:r>
          </a:p>
          <a:p>
            <a:pPr lvl="1"/>
            <a:r>
              <a:rPr lang="en-US" dirty="0"/>
              <a:t>Diagnostics</a:t>
            </a:r>
          </a:p>
          <a:p>
            <a:pPr lvl="1"/>
            <a:r>
              <a:rPr lang="en-US" dirty="0"/>
              <a:t>Controls</a:t>
            </a:r>
          </a:p>
          <a:p>
            <a:pPr lvl="1"/>
            <a:r>
              <a:rPr lang="en-US" dirty="0"/>
              <a:t>Utilities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204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Rib detection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95E18E-AA7D-6207-C948-F7C53CE44F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Multiple methods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6B6273CD-5C5F-5334-5EAA-B06144F35B69}"/>
              </a:ext>
            </a:extLst>
          </p:cNvPr>
          <p:cNvSpPr txBox="1">
            <a:spLocks/>
          </p:cNvSpPr>
          <p:nvPr/>
        </p:nvSpPr>
        <p:spPr>
          <a:xfrm>
            <a:off x="457203" y="1119216"/>
            <a:ext cx="2252904" cy="336532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Faraday cup</a:t>
            </a:r>
          </a:p>
          <a:p>
            <a:pPr lvl="1"/>
            <a:r>
              <a:rPr lang="en-US" sz="1200" dirty="0"/>
              <a:t>EBIS only</a:t>
            </a:r>
          </a:p>
          <a:p>
            <a:pPr lvl="1"/>
            <a:r>
              <a:rPr lang="en-US" sz="1200" dirty="0"/>
              <a:t>&gt;10 </a:t>
            </a:r>
            <a:r>
              <a:rPr lang="en-US" sz="1200" dirty="0" err="1" smtClean="0"/>
              <a:t>fA</a:t>
            </a:r>
            <a:endParaRPr lang="en-US" sz="1200" dirty="0"/>
          </a:p>
          <a:p>
            <a:r>
              <a:rPr lang="en-US" sz="1400" dirty="0"/>
              <a:t>Beta decay</a:t>
            </a:r>
          </a:p>
          <a:p>
            <a:pPr lvl="1"/>
            <a:r>
              <a:rPr lang="en-US" sz="1200" dirty="0"/>
              <a:t>Aluminum implantation foil</a:t>
            </a:r>
          </a:p>
          <a:p>
            <a:pPr lvl="1"/>
            <a:r>
              <a:rPr lang="en-US" sz="1200" dirty="0"/>
              <a:t>Silicon barrier detector</a:t>
            </a:r>
          </a:p>
          <a:p>
            <a:pPr lvl="1"/>
            <a:r>
              <a:rPr lang="en-US" sz="1200" dirty="0"/>
              <a:t>Immune to contaminants</a:t>
            </a:r>
          </a:p>
          <a:p>
            <a:pPr lvl="1"/>
            <a:r>
              <a:rPr lang="en-US" sz="1200" dirty="0"/>
              <a:t>Difficult with long half-lives</a:t>
            </a:r>
          </a:p>
          <a:p>
            <a:r>
              <a:rPr lang="en-US" sz="1400" dirty="0"/>
              <a:t>Gas ionization</a:t>
            </a:r>
          </a:p>
          <a:p>
            <a:pPr lvl="1"/>
            <a:r>
              <a:rPr lang="en-US" sz="1200" dirty="0"/>
              <a:t>Only after post-acceleration</a:t>
            </a:r>
          </a:p>
          <a:p>
            <a:pPr lvl="1"/>
            <a:r>
              <a:rPr lang="en-US" sz="1200" dirty="0"/>
              <a:t>Half-life not an issue</a:t>
            </a:r>
          </a:p>
          <a:p>
            <a:pPr lvl="1"/>
            <a:r>
              <a:rPr lang="en-US" sz="1200" dirty="0"/>
              <a:t>10</a:t>
            </a:r>
            <a:r>
              <a:rPr lang="en-US" sz="1200" baseline="30000" dirty="0"/>
              <a:t>5</a:t>
            </a:r>
            <a:r>
              <a:rPr lang="en-US" sz="1200" dirty="0"/>
              <a:t> </a:t>
            </a:r>
            <a:r>
              <a:rPr lang="en-US" sz="1200" dirty="0" err="1"/>
              <a:t>pps</a:t>
            </a:r>
            <a:r>
              <a:rPr lang="en-US" sz="1200" dirty="0"/>
              <a:t> maximum</a:t>
            </a:r>
          </a:p>
          <a:p>
            <a:pPr lvl="1"/>
            <a:r>
              <a:rPr lang="en-US" sz="1200" dirty="0"/>
              <a:t>3 Z resolution</a:t>
            </a:r>
          </a:p>
          <a:p>
            <a:pPr lvl="1"/>
            <a:r>
              <a:rPr lang="en-US" sz="1200" dirty="0"/>
              <a:t>Compact</a:t>
            </a:r>
          </a:p>
          <a:p>
            <a:r>
              <a:rPr lang="en-US" sz="1400" dirty="0"/>
              <a:t>Microchannel plate</a:t>
            </a:r>
          </a:p>
          <a:p>
            <a:pPr lvl="1"/>
            <a:r>
              <a:rPr lang="en-US" sz="1200" dirty="0"/>
              <a:t>Mainly at CARIBU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3AB1E77-1724-C15B-E7FD-DE3452260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r="10904" b="8960"/>
          <a:stretch/>
        </p:blipFill>
        <p:spPr bwMode="auto">
          <a:xfrm>
            <a:off x="6064528" y="2854479"/>
            <a:ext cx="2635765" cy="1706010"/>
          </a:xfrm>
          <a:prstGeom prst="rect">
            <a:avLst/>
          </a:prstGeom>
          <a:solidFill>
            <a:srgbClr val="FFFFFF">
              <a:shade val="85000"/>
              <a:alpha val="7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7D04C4E-7467-C58A-4E47-4FDAE11D960E}"/>
              </a:ext>
            </a:extLst>
          </p:cNvPr>
          <p:cNvGrpSpPr>
            <a:grpSpLocks noChangeAspect="1"/>
          </p:cNvGrpSpPr>
          <p:nvPr/>
        </p:nvGrpSpPr>
        <p:grpSpPr>
          <a:xfrm>
            <a:off x="4749705" y="480940"/>
            <a:ext cx="4292022" cy="2095161"/>
            <a:chOff x="2301921" y="2586327"/>
            <a:chExt cx="4543688" cy="2218012"/>
          </a:xfrm>
        </p:grpSpPr>
        <p:pic>
          <p:nvPicPr>
            <p:cNvPr id="8" name="Picture 2" descr="E:\_ANL_\ATLAS\Images\RP071701-r3.0.jpg">
              <a:extLst>
                <a:ext uri="{FF2B5EF4-FFF2-40B4-BE49-F238E27FC236}">
                  <a16:creationId xmlns:a16="http://schemas.microsoft.com/office/drawing/2014/main" id="{10D5CCB0-2A4E-FF2A-CE6D-8279ABBF3A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01921" y="2586327"/>
              <a:ext cx="4543688" cy="2218012"/>
            </a:xfrm>
            <a:prstGeom prst="rect">
              <a:avLst/>
            </a:prstGeom>
            <a:solidFill>
              <a:srgbClr val="FFFFFF">
                <a:shade val="85000"/>
                <a:alpha val="7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4C4C202-3F38-61BD-0276-4546FEAB13AD}"/>
                </a:ext>
              </a:extLst>
            </p:cNvPr>
            <p:cNvSpPr/>
            <p:nvPr/>
          </p:nvSpPr>
          <p:spPr>
            <a:xfrm>
              <a:off x="2836069" y="4164806"/>
              <a:ext cx="121444" cy="114300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5E3ECAB-F56D-5330-376F-C81764494C8D}"/>
                </a:ext>
              </a:extLst>
            </p:cNvPr>
            <p:cNvSpPr/>
            <p:nvPr/>
          </p:nvSpPr>
          <p:spPr>
            <a:xfrm>
              <a:off x="2678907" y="4279106"/>
              <a:ext cx="121444" cy="114300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34CD410-FCDB-96CF-1EA8-EDC0EFB3447B}"/>
                </a:ext>
              </a:extLst>
            </p:cNvPr>
            <p:cNvSpPr/>
            <p:nvPr/>
          </p:nvSpPr>
          <p:spPr>
            <a:xfrm>
              <a:off x="2836069" y="4393406"/>
              <a:ext cx="121444" cy="114300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0CD665A-7CE8-5481-FF0A-A7C5BB709B0A}"/>
                </a:ext>
              </a:extLst>
            </p:cNvPr>
            <p:cNvSpPr/>
            <p:nvPr/>
          </p:nvSpPr>
          <p:spPr>
            <a:xfrm>
              <a:off x="3513092" y="4377416"/>
              <a:ext cx="121444" cy="11430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9A34294-EBCA-6B4A-B656-A38B6CAC5A73}"/>
                </a:ext>
              </a:extLst>
            </p:cNvPr>
            <p:cNvSpPr/>
            <p:nvPr/>
          </p:nvSpPr>
          <p:spPr>
            <a:xfrm>
              <a:off x="4281350" y="4377416"/>
              <a:ext cx="121444" cy="11430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03F2015-FDC6-707D-CD8A-A4943C5CCF6D}"/>
                </a:ext>
              </a:extLst>
            </p:cNvPr>
            <p:cNvSpPr/>
            <p:nvPr/>
          </p:nvSpPr>
          <p:spPr>
            <a:xfrm>
              <a:off x="4981437" y="3863066"/>
              <a:ext cx="121444" cy="11430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4642044-22C2-D3FC-1614-95DE9A3F7737}"/>
                </a:ext>
              </a:extLst>
            </p:cNvPr>
            <p:cNvSpPr/>
            <p:nvPr/>
          </p:nvSpPr>
          <p:spPr>
            <a:xfrm>
              <a:off x="5917269" y="3029236"/>
              <a:ext cx="121444" cy="114300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D9C111-5F11-9BB0-741F-AFB97E76F3D1}"/>
                </a:ext>
              </a:extLst>
            </p:cNvPr>
            <p:cNvSpPr/>
            <p:nvPr/>
          </p:nvSpPr>
          <p:spPr>
            <a:xfrm>
              <a:off x="5988706" y="3179255"/>
              <a:ext cx="121444" cy="114300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D02349F-00D6-7929-225A-152DA7567206}"/>
                </a:ext>
              </a:extLst>
            </p:cNvPr>
            <p:cNvSpPr/>
            <p:nvPr/>
          </p:nvSpPr>
          <p:spPr>
            <a:xfrm>
              <a:off x="4421982" y="4336256"/>
              <a:ext cx="121444" cy="11430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7D5B983-45B6-8B0F-B698-D9FD15AD243E}"/>
                </a:ext>
              </a:extLst>
            </p:cNvPr>
            <p:cNvSpPr/>
            <p:nvPr/>
          </p:nvSpPr>
          <p:spPr>
            <a:xfrm>
              <a:off x="5343525" y="3573889"/>
              <a:ext cx="121444" cy="11430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B67B22C-6D1A-C87D-9954-8F6B6BF09F7D}"/>
                </a:ext>
              </a:extLst>
            </p:cNvPr>
            <p:cNvSpPr/>
            <p:nvPr/>
          </p:nvSpPr>
          <p:spPr>
            <a:xfrm>
              <a:off x="5738675" y="3236405"/>
              <a:ext cx="121444" cy="11430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00A8DEE-5646-DD9E-AE59-317D6C5933B9}"/>
                </a:ext>
              </a:extLst>
            </p:cNvPr>
            <p:cNvSpPr/>
            <p:nvPr/>
          </p:nvSpPr>
          <p:spPr>
            <a:xfrm>
              <a:off x="2582466" y="2663632"/>
              <a:ext cx="121444" cy="114300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C33F85-3995-C835-2BE9-47EC56AD4B17}"/>
                </a:ext>
              </a:extLst>
            </p:cNvPr>
            <p:cNvSpPr txBox="1"/>
            <p:nvPr/>
          </p:nvSpPr>
          <p:spPr>
            <a:xfrm>
              <a:off x="2703909" y="2586327"/>
              <a:ext cx="67508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SBD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1267274-8DF2-0539-2496-E0B360D94BF7}"/>
                </a:ext>
              </a:extLst>
            </p:cNvPr>
            <p:cNvSpPr/>
            <p:nvPr/>
          </p:nvSpPr>
          <p:spPr>
            <a:xfrm>
              <a:off x="2582466" y="2950448"/>
              <a:ext cx="121444" cy="11430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6A64EE4-04E3-C898-7395-0E2EC0022BD9}"/>
                </a:ext>
              </a:extLst>
            </p:cNvPr>
            <p:cNvSpPr txBox="1"/>
            <p:nvPr/>
          </p:nvSpPr>
          <p:spPr>
            <a:xfrm>
              <a:off x="2703910" y="2873143"/>
              <a:ext cx="93062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SBD + IC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29559B0-59F9-BCF3-2227-D52EAFC46F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9332" r="12697" b="8859"/>
          <a:stretch/>
        </p:blipFill>
        <p:spPr>
          <a:xfrm>
            <a:off x="3291771" y="491032"/>
            <a:ext cx="1151506" cy="1706698"/>
          </a:xfrm>
          <a:prstGeom prst="rect">
            <a:avLst/>
          </a:prstGeom>
          <a:solidFill>
            <a:srgbClr val="FFFFFF">
              <a:shade val="85000"/>
              <a:alpha val="7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124EA96-85B6-E66E-BF1F-AEFE2FF035DB}"/>
              </a:ext>
            </a:extLst>
          </p:cNvPr>
          <p:cNvGrpSpPr>
            <a:grpSpLocks noChangeAspect="1"/>
          </p:cNvGrpSpPr>
          <p:nvPr/>
        </p:nvGrpSpPr>
        <p:grpSpPr>
          <a:xfrm>
            <a:off x="2711394" y="2778421"/>
            <a:ext cx="3156532" cy="2033796"/>
            <a:chOff x="1562932" y="2836007"/>
            <a:chExt cx="3055905" cy="196896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C5D9DDA-BE62-7F7C-5FB8-1CAED3977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5"/>
            <a:stretch/>
          </p:blipFill>
          <p:spPr>
            <a:xfrm>
              <a:off x="1562932" y="2836007"/>
              <a:ext cx="3055905" cy="196896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192C59-EA18-1E55-3E19-96D0553B34EE}"/>
                </a:ext>
              </a:extLst>
            </p:cNvPr>
            <p:cNvSpPr txBox="1"/>
            <p:nvPr/>
          </p:nvSpPr>
          <p:spPr>
            <a:xfrm>
              <a:off x="3128884" y="3387568"/>
              <a:ext cx="480204" cy="1719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50" kern="0" baseline="30000" dirty="0">
                  <a:solidFill>
                    <a:prstClr val="black"/>
                  </a:solidFill>
                  <a:latin typeface="Calibri"/>
                </a:rPr>
                <a:t>121</a:t>
              </a:r>
              <a:r>
                <a:rPr lang="en-US" sz="1050" kern="0" dirty="0">
                  <a:solidFill>
                    <a:prstClr val="black"/>
                  </a:solidFill>
                  <a:latin typeface="Calibri"/>
                </a:rPr>
                <a:t>Sb</a:t>
              </a:r>
              <a:r>
                <a:rPr lang="en-US" sz="1050" kern="0" baseline="30000" dirty="0">
                  <a:solidFill>
                    <a:prstClr val="black"/>
                  </a:solidFill>
                  <a:latin typeface="Calibri"/>
                </a:rPr>
                <a:t>23+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06D98A-7766-97CE-EC57-18061630E4BE}"/>
                </a:ext>
              </a:extLst>
            </p:cNvPr>
            <p:cNvSpPr txBox="1"/>
            <p:nvPr/>
          </p:nvSpPr>
          <p:spPr>
            <a:xfrm>
              <a:off x="3666793" y="3317181"/>
              <a:ext cx="429772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50" kern="0" baseline="30000" dirty="0">
                  <a:solidFill>
                    <a:srgbClr val="FF0000"/>
                  </a:solidFill>
                  <a:latin typeface="Calibri"/>
                </a:rPr>
                <a:t>142</a:t>
              </a:r>
              <a:r>
                <a:rPr lang="en-US" sz="1050" kern="0" dirty="0">
                  <a:solidFill>
                    <a:srgbClr val="FF0000"/>
                  </a:solidFill>
                  <a:latin typeface="Calibri"/>
                </a:rPr>
                <a:t>Cs</a:t>
              </a:r>
              <a:r>
                <a:rPr lang="en-US" sz="1050" kern="0" baseline="30000" dirty="0">
                  <a:solidFill>
                    <a:srgbClr val="FF0000"/>
                  </a:solidFill>
                  <a:latin typeface="Calibri"/>
                </a:rPr>
                <a:t>27+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15B8C7-FD5B-9842-E542-000E32ED64FE}"/>
                </a:ext>
              </a:extLst>
            </p:cNvPr>
            <p:cNvSpPr txBox="1"/>
            <p:nvPr/>
          </p:nvSpPr>
          <p:spPr>
            <a:xfrm>
              <a:off x="2563476" y="3729623"/>
              <a:ext cx="404639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50" kern="0" baseline="30000" dirty="0">
                  <a:solidFill>
                    <a:prstClr val="black"/>
                  </a:solidFill>
                  <a:latin typeface="Calibri"/>
                </a:rPr>
                <a:t>79</a:t>
              </a:r>
              <a:r>
                <a:rPr lang="en-US" sz="1050" kern="0" dirty="0">
                  <a:solidFill>
                    <a:prstClr val="black"/>
                  </a:solidFill>
                  <a:latin typeface="Calibri"/>
                </a:rPr>
                <a:t>Br</a:t>
              </a:r>
              <a:r>
                <a:rPr lang="en-US" sz="1050" kern="0" baseline="30000" dirty="0">
                  <a:solidFill>
                    <a:prstClr val="black"/>
                  </a:solidFill>
                  <a:latin typeface="Calibri"/>
                </a:rPr>
                <a:t>15+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AB63D10-3FFE-D4EA-E954-FB8CF9C967E3}"/>
                </a:ext>
              </a:extLst>
            </p:cNvPr>
            <p:cNvSpPr txBox="1"/>
            <p:nvPr/>
          </p:nvSpPr>
          <p:spPr>
            <a:xfrm>
              <a:off x="2931480" y="3574581"/>
              <a:ext cx="480204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50" kern="0" baseline="30000" dirty="0">
                  <a:solidFill>
                    <a:prstClr val="black"/>
                  </a:solidFill>
                  <a:latin typeface="Calibri"/>
                </a:rPr>
                <a:t>100</a:t>
              </a:r>
              <a:r>
                <a:rPr lang="en-US" sz="1050" kern="0" dirty="0">
                  <a:solidFill>
                    <a:prstClr val="black"/>
                  </a:solidFill>
                  <a:latin typeface="Calibri"/>
                </a:rPr>
                <a:t>Mo</a:t>
              </a:r>
              <a:r>
                <a:rPr lang="en-US" sz="1050" kern="0" baseline="30000" dirty="0">
                  <a:solidFill>
                    <a:prstClr val="black"/>
                  </a:solidFill>
                  <a:latin typeface="Calibri"/>
                </a:rPr>
                <a:t>19+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238F76-B2A9-FF43-16DF-7B8182C32E8C}"/>
                </a:ext>
              </a:extLst>
            </p:cNvPr>
            <p:cNvSpPr/>
            <p:nvPr/>
          </p:nvSpPr>
          <p:spPr>
            <a:xfrm>
              <a:off x="3563621" y="3078539"/>
              <a:ext cx="406219" cy="23864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B93795-AF60-A4AD-7882-696576AF6961}"/>
                </a:ext>
              </a:extLst>
            </p:cNvPr>
            <p:cNvSpPr txBox="1"/>
            <p:nvPr/>
          </p:nvSpPr>
          <p:spPr>
            <a:xfrm>
              <a:off x="3165050" y="2942304"/>
              <a:ext cx="501743" cy="1719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50" kern="0" baseline="30000" dirty="0">
                  <a:latin typeface="Calibri"/>
                </a:rPr>
                <a:t>142</a:t>
              </a:r>
              <a:r>
                <a:rPr lang="en-US" sz="1050" kern="0" dirty="0">
                  <a:latin typeface="Calibri"/>
                </a:rPr>
                <a:t>Ce</a:t>
              </a:r>
              <a:r>
                <a:rPr lang="en-US" sz="1050" kern="0" baseline="30000" dirty="0">
                  <a:latin typeface="Calibri"/>
                </a:rPr>
                <a:t>27+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869A5CF-E52E-CBB2-8307-79490AB2CD44}"/>
                </a:ext>
              </a:extLst>
            </p:cNvPr>
            <p:cNvSpPr txBox="1"/>
            <p:nvPr/>
          </p:nvSpPr>
          <p:spPr>
            <a:xfrm>
              <a:off x="3349027" y="4237258"/>
              <a:ext cx="973012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50" kern="0" dirty="0">
                  <a:solidFill>
                    <a:prstClr val="black"/>
                  </a:solidFill>
                  <a:latin typeface="Calibri"/>
                </a:rPr>
                <a:t>Raw rate: 90 Hz</a:t>
              </a:r>
            </a:p>
            <a:p>
              <a:r>
                <a:rPr lang="en-US" sz="1050" kern="0" dirty="0">
                  <a:solidFill>
                    <a:prstClr val="black"/>
                  </a:solidFill>
                  <a:latin typeface="Calibri"/>
                </a:rPr>
                <a:t>RIB 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6EAB054-1A59-B68D-F1BF-D5F0725A4219}"/>
                </a:ext>
              </a:extLst>
            </p:cNvPr>
            <p:cNvSpPr txBox="1"/>
            <p:nvPr/>
          </p:nvSpPr>
          <p:spPr>
            <a:xfrm>
              <a:off x="3250817" y="4011509"/>
              <a:ext cx="688009" cy="2462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000" dirty="0"/>
                <a:t>80% RIB</a:t>
              </a:r>
            </a:p>
          </p:txBody>
        </p:sp>
      </p:grp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E139B503-4822-4520-7149-33B6A3B3438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43400" y="4855282"/>
            <a:ext cx="457200" cy="137160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23C868-F87A-643C-87CB-720FBFA5242E}"/>
              </a:ext>
            </a:extLst>
          </p:cNvPr>
          <p:cNvSpPr txBox="1"/>
          <p:nvPr/>
        </p:nvSpPr>
        <p:spPr>
          <a:xfrm>
            <a:off x="3193206" y="2301244"/>
            <a:ext cx="1765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Silicon barrier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93AE43-EDE4-71D8-85D9-DB162CCBAAA4}"/>
              </a:ext>
            </a:extLst>
          </p:cNvPr>
          <p:cNvSpPr txBox="1"/>
          <p:nvPr/>
        </p:nvSpPr>
        <p:spPr>
          <a:xfrm>
            <a:off x="5914010" y="4662521"/>
            <a:ext cx="1765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Ionization chamber</a:t>
            </a:r>
          </a:p>
        </p:txBody>
      </p:sp>
    </p:spTree>
    <p:extLst>
      <p:ext uri="{BB962C8B-B14F-4D97-AF65-F5344CB8AC3E}">
        <p14:creationId xmlns:p14="http://schemas.microsoft.com/office/powerpoint/2010/main" val="90725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Multiuser upgrade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Operational considerations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61B48A-3E1C-C696-EF87-567FC26B0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3" y="1119217"/>
            <a:ext cx="8372900" cy="3376001"/>
          </a:xfrm>
        </p:spPr>
        <p:txBody>
          <a:bodyPr/>
          <a:lstStyle/>
          <a:p>
            <a:r>
              <a:rPr lang="en-US" sz="1400" dirty="0"/>
              <a:t>Tuning two beams</a:t>
            </a:r>
          </a:p>
          <a:p>
            <a:pPr lvl="1"/>
            <a:r>
              <a:rPr lang="en-US" sz="1400" dirty="0"/>
              <a:t>One from ECR &amp; one from </a:t>
            </a:r>
            <a:r>
              <a:rPr lang="en-US" sz="1400" dirty="0" err="1"/>
              <a:t>nuCARIBU</a:t>
            </a:r>
            <a:r>
              <a:rPr lang="en-US" sz="1400" dirty="0"/>
              <a:t>-EBIS</a:t>
            </a:r>
          </a:p>
          <a:p>
            <a:pPr lvl="1"/>
            <a:r>
              <a:rPr lang="en-US" sz="1400" dirty="0"/>
              <a:t>Stable beam will be used for tuning all lines</a:t>
            </a:r>
          </a:p>
          <a:p>
            <a:pPr lvl="2"/>
            <a:r>
              <a:rPr lang="en-US" sz="1400" dirty="0" err="1"/>
              <a:t>nuCARIBU</a:t>
            </a:r>
            <a:r>
              <a:rPr lang="en-US" sz="1400" dirty="0"/>
              <a:t> beams require a guide beam</a:t>
            </a:r>
          </a:p>
          <a:p>
            <a:pPr lvl="1"/>
            <a:r>
              <a:rPr lang="en-US" sz="1400" dirty="0" err="1"/>
              <a:t>nuCARIBU</a:t>
            </a:r>
            <a:r>
              <a:rPr lang="en-US" sz="1400" dirty="0"/>
              <a:t> beam will be used to verify the tune to the designated target</a:t>
            </a:r>
          </a:p>
          <a:p>
            <a:r>
              <a:rPr lang="en-US" sz="1400" dirty="0"/>
              <a:t>Possible issues / restrictions</a:t>
            </a:r>
          </a:p>
          <a:p>
            <a:pPr lvl="1"/>
            <a:r>
              <a:rPr lang="en-US" sz="1400" dirty="0"/>
              <a:t>Setting priorities</a:t>
            </a:r>
          </a:p>
          <a:p>
            <a:pPr lvl="2"/>
            <a:r>
              <a:rPr lang="en-US" sz="1400" dirty="0"/>
              <a:t>Which experiment is primary</a:t>
            </a:r>
          </a:p>
          <a:p>
            <a:pPr lvl="2"/>
            <a:r>
              <a:rPr lang="en-US" sz="1400" dirty="0"/>
              <a:t>Tasks for limited operations staff</a:t>
            </a:r>
            <a:endParaRPr lang="en-US" sz="1250" dirty="0"/>
          </a:p>
          <a:p>
            <a:pPr lvl="1"/>
            <a:r>
              <a:rPr lang="en-US" sz="1400" dirty="0"/>
              <a:t>Two sources operating simultaneously</a:t>
            </a:r>
          </a:p>
          <a:p>
            <a:pPr lvl="2"/>
            <a:r>
              <a:rPr lang="en-US" sz="1400" dirty="0"/>
              <a:t>Less time for beam development and maintenance</a:t>
            </a:r>
          </a:p>
          <a:p>
            <a:pPr lvl="1"/>
            <a:r>
              <a:rPr lang="en-US" sz="1400" dirty="0"/>
              <a:t>Beam stripping can only take place after beam separation</a:t>
            </a:r>
          </a:p>
          <a:p>
            <a:r>
              <a:rPr lang="en-US" sz="1400" dirty="0"/>
              <a:t>Personnel issues</a:t>
            </a:r>
          </a:p>
          <a:p>
            <a:pPr lvl="1"/>
            <a:r>
              <a:rPr lang="en-US" sz="1400" dirty="0"/>
              <a:t>More source personnel are on call more often</a:t>
            </a:r>
          </a:p>
          <a:p>
            <a:pPr lvl="1"/>
            <a:r>
              <a:rPr lang="en-US" sz="1400" dirty="0"/>
              <a:t>Two beams on targets: requires two operators on duty</a:t>
            </a:r>
          </a:p>
        </p:txBody>
      </p:sp>
    </p:spTree>
    <p:extLst>
      <p:ext uri="{BB962C8B-B14F-4D97-AF65-F5344CB8AC3E}">
        <p14:creationId xmlns:p14="http://schemas.microsoft.com/office/powerpoint/2010/main" val="385291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3A8F094-6997-C531-B233-478D42A290C8}"/>
              </a:ext>
            </a:extLst>
          </p:cNvPr>
          <p:cNvSpPr txBox="1">
            <a:spLocks/>
          </p:cNvSpPr>
          <p:nvPr/>
        </p:nvSpPr>
        <p:spPr>
          <a:xfrm>
            <a:off x="457202" y="1119216"/>
            <a:ext cx="8372900" cy="351915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EBIS is running well</a:t>
            </a:r>
          </a:p>
          <a:p>
            <a:pPr lvl="1"/>
            <a:r>
              <a:rPr lang="en-US" sz="1400" dirty="0"/>
              <a:t>Will continue working on closed-shell breeding</a:t>
            </a:r>
          </a:p>
          <a:p>
            <a:endParaRPr lang="en-US" sz="1400" dirty="0"/>
          </a:p>
          <a:p>
            <a:r>
              <a:rPr lang="en-US" sz="1400" dirty="0" err="1"/>
              <a:t>nuCARIBU</a:t>
            </a:r>
            <a:r>
              <a:rPr lang="en-US" sz="1400" dirty="0"/>
              <a:t> is taking up lots of time</a:t>
            </a:r>
          </a:p>
          <a:p>
            <a:pPr lvl="1"/>
            <a:r>
              <a:rPr lang="en-US" sz="1400" dirty="0"/>
              <a:t>Ion source group is responsible for H</a:t>
            </a:r>
            <a:r>
              <a:rPr lang="en-US" sz="1400" b="1" baseline="30000" dirty="0"/>
              <a:t>-</a:t>
            </a:r>
            <a:r>
              <a:rPr lang="en-US" sz="1400" dirty="0"/>
              <a:t> source, cyclotron, and transport line</a:t>
            </a:r>
          </a:p>
          <a:p>
            <a:pPr lvl="1"/>
            <a:r>
              <a:rPr lang="en-US" sz="1400" dirty="0"/>
              <a:t>CARIBU group handles lithium target, gas catcher, transport to EBIS deck</a:t>
            </a:r>
          </a:p>
          <a:p>
            <a:pPr lvl="1"/>
            <a:r>
              <a:rPr lang="en-US" sz="1400" dirty="0"/>
              <a:t>Then beam gets handed back to ion source group for charge breeding and transport to linac</a:t>
            </a:r>
          </a:p>
          <a:p>
            <a:pPr lvl="1"/>
            <a:endParaRPr lang="en-US" sz="1400" dirty="0"/>
          </a:p>
          <a:p>
            <a:r>
              <a:rPr lang="en-US" sz="1400" dirty="0"/>
              <a:t>Multi-user will be challenging</a:t>
            </a:r>
          </a:p>
          <a:p>
            <a:endParaRPr lang="en-US" sz="1400" dirty="0"/>
          </a:p>
          <a:p>
            <a:r>
              <a:rPr lang="en-US" sz="1400" dirty="0"/>
              <a:t>At same time we are…</a:t>
            </a:r>
          </a:p>
          <a:p>
            <a:pPr lvl="1"/>
            <a:r>
              <a:rPr lang="en-US" sz="1400" dirty="0"/>
              <a:t>Delivering 6000 hours of beam</a:t>
            </a:r>
          </a:p>
          <a:p>
            <a:pPr lvl="1"/>
            <a:r>
              <a:rPr lang="en-US" sz="1400" dirty="0"/>
              <a:t>Developing new </a:t>
            </a:r>
            <a:r>
              <a:rPr lang="en-US" sz="1400" smtClean="0"/>
              <a:t>ion source techniques</a:t>
            </a:r>
            <a:endParaRPr lang="en-US" sz="1400" dirty="0"/>
          </a:p>
          <a:p>
            <a:pPr lvl="1"/>
            <a:r>
              <a:rPr lang="en-US" sz="1400" dirty="0"/>
              <a:t>Upgrading ECR2 ion source</a:t>
            </a:r>
          </a:p>
        </p:txBody>
      </p:sp>
    </p:spTree>
    <p:extLst>
      <p:ext uri="{BB962C8B-B14F-4D97-AF65-F5344CB8AC3E}">
        <p14:creationId xmlns:p14="http://schemas.microsoft.com/office/powerpoint/2010/main" val="283632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Atlas front end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138" y="1043546"/>
            <a:ext cx="2132383" cy="1421589"/>
          </a:xfrm>
          <a:prstGeom prst="rect">
            <a:avLst/>
          </a:prstGeom>
          <a:solidFill>
            <a:srgbClr val="FFFFFF">
              <a:shade val="85000"/>
              <a:alpha val="7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3644" y="1043546"/>
            <a:ext cx="2135431" cy="1421589"/>
          </a:xfrm>
          <a:prstGeom prst="rect">
            <a:avLst/>
          </a:prstGeom>
          <a:solidFill>
            <a:srgbClr val="FFFFFF">
              <a:shade val="85000"/>
              <a:alpha val="7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51138" y="2547208"/>
            <a:ext cx="1664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CARIBU – n-rich beams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14025" y="2547208"/>
            <a:ext cx="1765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EBIS – charge breeder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138" y="2990123"/>
            <a:ext cx="1881513" cy="1505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87213" y="4579247"/>
            <a:ext cx="17476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ECR2 – stable beams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1079" y="4579247"/>
            <a:ext cx="17476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ECR3 – C-14, stable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3927" y="2990123"/>
            <a:ext cx="2263839" cy="1505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537515" y="4579247"/>
            <a:ext cx="2260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Surface Ionization Source - lithium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BBC9A0-D118-4DAD-BA49-3685AFE662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5543825" y="490947"/>
            <a:ext cx="2991528" cy="209456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0745" y="2990122"/>
            <a:ext cx="1290112" cy="1505212"/>
          </a:xfrm>
          <a:prstGeom prst="rect">
            <a:avLst/>
          </a:prstGeom>
          <a:solidFill>
            <a:srgbClr val="FFFFFF">
              <a:shade val="85000"/>
              <a:alpha val="7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0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 err="1"/>
              <a:t>Caribu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Californium Rare Ion Breeder Upgrade (2008)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3" y="1119217"/>
            <a:ext cx="4114797" cy="3376001"/>
          </a:xfrm>
        </p:spPr>
        <p:txBody>
          <a:bodyPr/>
          <a:lstStyle/>
          <a:p>
            <a:r>
              <a:rPr lang="en-US" sz="1400" baseline="30000" dirty="0"/>
              <a:t>252</a:t>
            </a:r>
            <a:r>
              <a:rPr lang="en-US" sz="1400" dirty="0"/>
              <a:t>Cf fission source provides radioactive species</a:t>
            </a:r>
          </a:p>
          <a:p>
            <a:pPr lvl="1"/>
            <a:r>
              <a:rPr lang="en-US" sz="1200" dirty="0"/>
              <a:t>0.52 Ci source (installed May 2018)</a:t>
            </a:r>
          </a:p>
          <a:p>
            <a:pPr lvl="1"/>
            <a:r>
              <a:rPr lang="en-US" sz="1200" dirty="0"/>
              <a:t>T</a:t>
            </a:r>
            <a:r>
              <a:rPr lang="en-US" sz="1200" baseline="-25000" dirty="0"/>
              <a:t>1/2</a:t>
            </a:r>
            <a:r>
              <a:rPr lang="en-US" sz="1200" dirty="0"/>
              <a:t>=2.6 </a:t>
            </a:r>
            <a:r>
              <a:rPr lang="en-US" sz="1200" dirty="0" err="1"/>
              <a:t>yrs</a:t>
            </a:r>
            <a:endParaRPr lang="en-US" sz="1200" dirty="0"/>
          </a:p>
          <a:p>
            <a:r>
              <a:rPr lang="en-US" sz="1400" dirty="0"/>
              <a:t>Thermalized in large volume helium gas catcher</a:t>
            </a:r>
          </a:p>
          <a:p>
            <a:pPr lvl="1"/>
            <a:r>
              <a:rPr lang="en-US" sz="1200" dirty="0"/>
              <a:t>Energy spread - 1 eV</a:t>
            </a:r>
          </a:p>
          <a:p>
            <a:pPr lvl="1"/>
            <a:r>
              <a:rPr lang="en-US" sz="1200" dirty="0"/>
              <a:t>Emittance – 3 </a:t>
            </a:r>
            <a:r>
              <a:rPr lang="el-GR" sz="1200" dirty="0"/>
              <a:t>π·</a:t>
            </a:r>
            <a:r>
              <a:rPr lang="en-US" sz="1200" dirty="0" err="1"/>
              <a:t>mm·mrad</a:t>
            </a:r>
            <a:endParaRPr lang="en-US" sz="1200" dirty="0"/>
          </a:p>
          <a:p>
            <a:r>
              <a:rPr lang="en-US" sz="1400" dirty="0">
                <a:solidFill>
                  <a:schemeClr val="tx1"/>
                </a:solidFill>
              </a:rPr>
              <a:t>Extracted as 1+ or 2+ ions</a:t>
            </a:r>
          </a:p>
          <a:p>
            <a:r>
              <a:rPr lang="en-US" sz="1400" dirty="0">
                <a:solidFill>
                  <a:schemeClr val="tx1"/>
                </a:solidFill>
              </a:rPr>
              <a:t>Isobar separator - 1:20,000 resolution</a:t>
            </a:r>
          </a:p>
          <a:p>
            <a:r>
              <a:rPr lang="en-US" sz="1400" dirty="0">
                <a:solidFill>
                  <a:schemeClr val="tx1"/>
                </a:solidFill>
              </a:rPr>
              <a:t>RFQ cooler/buncher</a:t>
            </a:r>
          </a:p>
          <a:p>
            <a:r>
              <a:rPr lang="en-US" sz="1400" dirty="0">
                <a:solidFill>
                  <a:schemeClr val="tx1"/>
                </a:solidFill>
              </a:rPr>
              <a:t>MR-TOF</a:t>
            </a:r>
          </a:p>
        </p:txBody>
      </p:sp>
      <p:pic>
        <p:nvPicPr>
          <p:cNvPr id="10" name="Picture 3" descr="K5B_7058_20100818">
            <a:extLst>
              <a:ext uri="{FF2B5EF4-FFF2-40B4-BE49-F238E27FC236}">
                <a16:creationId xmlns:a16="http://schemas.microsoft.com/office/drawing/2014/main" id="{ED70ED42-94A5-1F14-453E-47A86A9A8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5900" y="315634"/>
            <a:ext cx="3230789" cy="2196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9" descr="Cf252_low_E_mass_limit_r-path">
            <a:extLst>
              <a:ext uri="{FF2B5EF4-FFF2-40B4-BE49-F238E27FC236}">
                <a16:creationId xmlns:a16="http://schemas.microsoft.com/office/drawing/2014/main" id="{6B4B33F2-A5DE-3489-AB79-A02CE0D99A8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0392" y="3113869"/>
            <a:ext cx="3011847" cy="1504958"/>
          </a:xfrm>
          <a:prstGeom prst="rect">
            <a:avLst/>
          </a:prstGeom>
          <a:solidFill>
            <a:schemeClr val="bg1">
              <a:alpha val="47842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9847B-7F84-D49F-1939-D986C73FF531}"/>
              </a:ext>
            </a:extLst>
          </p:cNvPr>
          <p:cNvSpPr txBox="1"/>
          <p:nvPr/>
        </p:nvSpPr>
        <p:spPr>
          <a:xfrm>
            <a:off x="2430781" y="3282574"/>
            <a:ext cx="1115891" cy="41549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baseline="30000" dirty="0">
                <a:solidFill>
                  <a:srgbClr val="040404"/>
                </a:solidFill>
              </a:rPr>
              <a:t>252</a:t>
            </a:r>
            <a:r>
              <a:rPr lang="en-US" sz="1050" dirty="0">
                <a:solidFill>
                  <a:srgbClr val="040404"/>
                </a:solidFill>
              </a:rPr>
              <a:t>Cf fission distribution</a:t>
            </a:r>
            <a:endParaRPr lang="en-US" sz="1050" baseline="30000" dirty="0">
              <a:solidFill>
                <a:srgbClr val="040404"/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461495B-C36A-893D-BC1C-E88D3E0FF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99" r="37408" b="4102"/>
          <a:stretch>
            <a:fillRect/>
          </a:stretch>
        </p:blipFill>
        <p:spPr bwMode="auto">
          <a:xfrm>
            <a:off x="5932421" y="2748110"/>
            <a:ext cx="2845652" cy="187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59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EBIS charge breeding cycle</a:t>
            </a: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77493" y="502499"/>
            <a:ext cx="6279676" cy="374786"/>
          </a:xfrm>
        </p:spPr>
        <p:txBody>
          <a:bodyPr/>
          <a:lstStyle/>
          <a:p>
            <a:r>
              <a:rPr lang="en-US" dirty="0"/>
              <a:t>CARIBU </a:t>
            </a:r>
            <a:r>
              <a:rPr lang="en-US" dirty="0">
                <a:sym typeface="Wingdings" panose="05000000000000000000" pitchFamily="2" charset="2"/>
              </a:rPr>
              <a:t> EBIS  ACCELERATOR</a:t>
            </a:r>
            <a:endParaRPr lang="en-US" dirty="0"/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7449" r="2664" b="7736"/>
          <a:stretch/>
        </p:blipFill>
        <p:spPr>
          <a:xfrm>
            <a:off x="3413605" y="735218"/>
            <a:ext cx="4716492" cy="2879067"/>
          </a:xfrm>
        </p:spPr>
      </p:pic>
      <p:sp>
        <p:nvSpPr>
          <p:cNvPr id="18" name="TextBox 17"/>
          <p:cNvSpPr txBox="1"/>
          <p:nvPr/>
        </p:nvSpPr>
        <p:spPr>
          <a:xfrm>
            <a:off x="3489297" y="3671854"/>
            <a:ext cx="1907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>
                <a:solidFill>
                  <a:srgbClr val="040404"/>
                </a:solidFill>
              </a:rPr>
              <a:t>RFQ cooler/</a:t>
            </a:r>
            <a:r>
              <a:rPr lang="en-US" sz="900" u="sng" dirty="0" err="1">
                <a:solidFill>
                  <a:srgbClr val="040404"/>
                </a:solidFill>
              </a:rPr>
              <a:t>buncher</a:t>
            </a:r>
            <a:endParaRPr lang="en-US" sz="900" u="sng" dirty="0">
              <a:solidFill>
                <a:srgbClr val="040404"/>
              </a:solidFill>
            </a:endParaRP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Capacity: 10</a:t>
            </a:r>
            <a:r>
              <a:rPr lang="en-US" sz="900" baseline="30000" dirty="0">
                <a:solidFill>
                  <a:srgbClr val="040404"/>
                </a:solidFill>
              </a:rPr>
              <a:t>5</a:t>
            </a:r>
            <a:r>
              <a:rPr lang="en-US" sz="900" dirty="0">
                <a:solidFill>
                  <a:srgbClr val="040404"/>
                </a:solidFill>
              </a:rPr>
              <a:t> ions/bunch Accumulation: 30-100 </a:t>
            </a:r>
            <a:r>
              <a:rPr lang="en-US" sz="900" dirty="0" err="1">
                <a:solidFill>
                  <a:srgbClr val="040404"/>
                </a:solidFill>
              </a:rPr>
              <a:t>ms</a:t>
            </a:r>
            <a:endParaRPr lang="en-US" sz="900" dirty="0">
              <a:solidFill>
                <a:srgbClr val="040404"/>
              </a:solidFill>
            </a:endParaRP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Transmission: 70% (2+)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&lt;70% for 1+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Pulse width: 2 µs</a:t>
            </a:r>
          </a:p>
        </p:txBody>
      </p:sp>
      <p:cxnSp>
        <p:nvCxnSpPr>
          <p:cNvPr id="19" name="Straight Connector 18"/>
          <p:cNvCxnSpPr>
            <a:endCxn id="18" idx="0"/>
          </p:cNvCxnSpPr>
          <p:nvPr/>
        </p:nvCxnSpPr>
        <p:spPr bwMode="auto">
          <a:xfrm flipH="1">
            <a:off x="4443279" y="2097839"/>
            <a:ext cx="39584" cy="157401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4040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723240" y="2630523"/>
            <a:ext cx="18445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>
                <a:solidFill>
                  <a:srgbClr val="040404"/>
                </a:solidFill>
              </a:rPr>
              <a:t>MR-TOF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Capacity: 10</a:t>
            </a:r>
            <a:r>
              <a:rPr lang="en-US" sz="900" baseline="30000" dirty="0">
                <a:solidFill>
                  <a:srgbClr val="040404"/>
                </a:solidFill>
              </a:rPr>
              <a:t>4</a:t>
            </a:r>
            <a:r>
              <a:rPr lang="en-US" sz="900" dirty="0">
                <a:solidFill>
                  <a:srgbClr val="040404"/>
                </a:solidFill>
              </a:rPr>
              <a:t> ions/bunch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Resolution: 1:50,000 Transmission: 30-50%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Hold-up time: 15 </a:t>
            </a:r>
            <a:r>
              <a:rPr lang="en-US" sz="900" dirty="0" err="1">
                <a:solidFill>
                  <a:srgbClr val="040404"/>
                </a:solidFill>
              </a:rPr>
              <a:t>ms</a:t>
            </a:r>
            <a:endParaRPr lang="en-US" sz="900" dirty="0">
              <a:solidFill>
                <a:srgbClr val="040404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3678819" y="2276180"/>
            <a:ext cx="405997" cy="35304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4040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041107" y="1136840"/>
            <a:ext cx="89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040404"/>
                </a:solidFill>
              </a:rPr>
              <a:t>Electrostatic switchyard</a:t>
            </a:r>
          </a:p>
        </p:txBody>
      </p:sp>
      <p:cxnSp>
        <p:nvCxnSpPr>
          <p:cNvPr id="23" name="Straight Connector 22"/>
          <p:cNvCxnSpPr>
            <a:endCxn id="22" idx="2"/>
          </p:cNvCxnSpPr>
          <p:nvPr/>
        </p:nvCxnSpPr>
        <p:spPr bwMode="auto">
          <a:xfrm flipV="1">
            <a:off x="6482077" y="1506172"/>
            <a:ext cx="7017" cy="71313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4040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303961" y="1425188"/>
            <a:ext cx="1781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>
                <a:solidFill>
                  <a:srgbClr val="040404"/>
                </a:solidFill>
              </a:rPr>
              <a:t>EBIS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Breeding time: 50 </a:t>
            </a:r>
            <a:r>
              <a:rPr lang="en-US" sz="900" dirty="0" err="1">
                <a:solidFill>
                  <a:srgbClr val="040404"/>
                </a:solidFill>
              </a:rPr>
              <a:t>ms</a:t>
            </a:r>
            <a:endParaRPr lang="en-US" sz="900" dirty="0">
              <a:solidFill>
                <a:srgbClr val="040404"/>
              </a:solidFill>
            </a:endParaRP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Frequency: 10 Hz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Total efficiency: 80%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 flipV="1">
            <a:off x="7375455" y="1806459"/>
            <a:ext cx="267764" cy="10806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4040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7000481" y="487143"/>
            <a:ext cx="162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040404"/>
                </a:solidFill>
              </a:rPr>
              <a:t>Stopped beams experimental area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39968" y="947899"/>
            <a:ext cx="19079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>
                <a:solidFill>
                  <a:srgbClr val="040404"/>
                </a:solidFill>
              </a:rPr>
              <a:t>Elevator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Raises beam energy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2 kV </a:t>
            </a:r>
            <a:r>
              <a:rPr lang="en-US" sz="900" dirty="0">
                <a:solidFill>
                  <a:srgbClr val="040404"/>
                </a:solidFill>
                <a:sym typeface="Wingdings" panose="05000000000000000000" pitchFamily="2" charset="2"/>
              </a:rPr>
              <a:t> 25 kV</a:t>
            </a:r>
            <a:endParaRPr lang="en-US" sz="900" dirty="0">
              <a:solidFill>
                <a:srgbClr val="040404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flipH="1" flipV="1">
            <a:off x="3832364" y="1427189"/>
            <a:ext cx="187516" cy="48733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4040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4417278" y="757120"/>
            <a:ext cx="1844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>
                <a:solidFill>
                  <a:srgbClr val="040404"/>
                </a:solidFill>
              </a:rPr>
              <a:t>Isobar Separator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Resolution: 1:14,000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Transmission: 100%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Resolution: 1:20,000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Transmission: 60%</a:t>
            </a:r>
          </a:p>
          <a:p>
            <a:pPr algn="ctr"/>
            <a:endParaRPr lang="en-US" sz="900" dirty="0">
              <a:solidFill>
                <a:srgbClr val="04040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54957" y="3765982"/>
            <a:ext cx="18445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>
                <a:solidFill>
                  <a:srgbClr val="040404"/>
                </a:solidFill>
              </a:rPr>
              <a:t>Dipole Magnets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Resolution: 1:400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Transmission: 100%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 flipH="1" flipV="1">
            <a:off x="5953067" y="3639478"/>
            <a:ext cx="336511" cy="34368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4040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flipH="1" flipV="1">
            <a:off x="4857375" y="3270600"/>
            <a:ext cx="1432202" cy="71256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4040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7207814" y="4254322"/>
            <a:ext cx="1844566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040404"/>
                </a:solidFill>
              </a:rPr>
              <a:t>HIGH VOLTAGE PLATFORMS ARE NOT SHOWN IN THIS VIEW</a:t>
            </a:r>
          </a:p>
        </p:txBody>
      </p:sp>
      <p:cxnSp>
        <p:nvCxnSpPr>
          <p:cNvPr id="39" name="Straight Connector 38"/>
          <p:cNvCxnSpPr/>
          <p:nvPr/>
        </p:nvCxnSpPr>
        <p:spPr bwMode="auto">
          <a:xfrm flipV="1">
            <a:off x="4482863" y="1168162"/>
            <a:ext cx="324514" cy="40375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4040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5E050C5D-1DE0-8FE4-EE33-902DD7641116}"/>
              </a:ext>
            </a:extLst>
          </p:cNvPr>
          <p:cNvSpPr txBox="1">
            <a:spLocks/>
          </p:cNvSpPr>
          <p:nvPr/>
        </p:nvSpPr>
        <p:spPr>
          <a:xfrm>
            <a:off x="457202" y="1122741"/>
            <a:ext cx="2456087" cy="133383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ECR-CB removed in 2015 and replaced with EBIS-CB</a:t>
            </a:r>
          </a:p>
          <a:p>
            <a:r>
              <a:rPr lang="en-US" sz="1400" dirty="0"/>
              <a:t>Pulsed breeding cycle</a:t>
            </a:r>
          </a:p>
          <a:p>
            <a:pPr lvl="1"/>
            <a:r>
              <a:rPr lang="en-US" sz="1200" dirty="0"/>
              <a:t>Typically 10 Hz</a:t>
            </a:r>
            <a:endParaRPr lang="en-US" sz="1100" dirty="0"/>
          </a:p>
          <a:p>
            <a:r>
              <a:rPr lang="en-US" sz="1400" dirty="0"/>
              <a:t>Beam preparation required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0B1F8F"/>
                </a:solidFill>
              </a:rPr>
              <a:t>RFQ Cooler/</a:t>
            </a:r>
            <a:r>
              <a:rPr lang="en-US" sz="1400" dirty="0" err="1">
                <a:solidFill>
                  <a:srgbClr val="0B1F8F"/>
                </a:solidFill>
              </a:rPr>
              <a:t>Buncher</a:t>
            </a:r>
            <a:endParaRPr lang="en-US" sz="1400" dirty="0">
              <a:solidFill>
                <a:srgbClr val="0B1F8F"/>
              </a:solidFill>
            </a:endParaRPr>
          </a:p>
          <a:p>
            <a:r>
              <a:rPr lang="en-US" sz="1400" dirty="0">
                <a:solidFill>
                  <a:srgbClr val="0B1F8F"/>
                </a:solidFill>
              </a:rPr>
              <a:t>MR-TOF</a:t>
            </a:r>
          </a:p>
          <a:p>
            <a:pPr lvl="1"/>
            <a:r>
              <a:rPr lang="en-US" sz="1200" dirty="0">
                <a:solidFill>
                  <a:srgbClr val="0B1F8F"/>
                </a:solidFill>
              </a:rPr>
              <a:t>Not required for EBIS operation</a:t>
            </a:r>
          </a:p>
          <a:p>
            <a:r>
              <a:rPr lang="en-US" sz="1400" dirty="0">
                <a:solidFill>
                  <a:srgbClr val="0B1F8F"/>
                </a:solidFill>
              </a:rPr>
              <a:t>Elevator</a:t>
            </a:r>
          </a:p>
          <a:p>
            <a:pPr lvl="1"/>
            <a:r>
              <a:rPr lang="en-US" sz="1200" dirty="0">
                <a:solidFill>
                  <a:srgbClr val="0B1F8F"/>
                </a:solidFill>
              </a:rPr>
              <a:t>2 </a:t>
            </a:r>
            <a:r>
              <a:rPr lang="en-US" sz="1200" dirty="0">
                <a:solidFill>
                  <a:srgbClr val="0B1F8F"/>
                </a:solidFill>
                <a:sym typeface="Wingdings" panose="05000000000000000000" pitchFamily="2" charset="2"/>
              </a:rPr>
              <a:t> 25 keV</a:t>
            </a:r>
            <a:endParaRPr lang="en-US" sz="1200" dirty="0">
              <a:solidFill>
                <a:srgbClr val="0B1F8F"/>
              </a:solidFill>
            </a:endParaRPr>
          </a:p>
          <a:p>
            <a:r>
              <a:rPr lang="en-US" sz="1400" dirty="0">
                <a:solidFill>
                  <a:srgbClr val="0B1F8F"/>
                </a:solidFill>
              </a:rPr>
              <a:t>Electrostatic switchyard</a:t>
            </a:r>
          </a:p>
          <a:p>
            <a:pPr lvl="1"/>
            <a:r>
              <a:rPr lang="en-US" sz="1200" dirty="0">
                <a:solidFill>
                  <a:srgbClr val="0B1F8F"/>
                </a:solidFill>
              </a:rPr>
              <a:t>Injection/extraction cycle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63F10-D058-E3F7-AFBF-62CB6CF96C01}"/>
              </a:ext>
            </a:extLst>
          </p:cNvPr>
          <p:cNvSpPr txBox="1"/>
          <p:nvPr/>
        </p:nvSpPr>
        <p:spPr>
          <a:xfrm>
            <a:off x="2884425" y="1806459"/>
            <a:ext cx="7943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>
                <a:solidFill>
                  <a:srgbClr val="040404"/>
                </a:solidFill>
              </a:rPr>
              <a:t>Cf-252</a:t>
            </a:r>
          </a:p>
        </p:txBody>
      </p:sp>
    </p:spTree>
    <p:extLst>
      <p:ext uri="{BB962C8B-B14F-4D97-AF65-F5344CB8AC3E}">
        <p14:creationId xmlns:p14="http://schemas.microsoft.com/office/powerpoint/2010/main" val="33652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 err="1"/>
              <a:t>Ebis</a:t>
            </a:r>
            <a:r>
              <a:rPr lang="en-US" dirty="0"/>
              <a:t> charge breeder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4333599" y="4855281"/>
            <a:ext cx="467001" cy="143157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C644F4-507E-FBE5-A270-271E5148BE68}"/>
              </a:ext>
            </a:extLst>
          </p:cNvPr>
          <p:cNvGrpSpPr/>
          <p:nvPr/>
        </p:nvGrpSpPr>
        <p:grpSpPr>
          <a:xfrm flipH="1">
            <a:off x="3761584" y="214746"/>
            <a:ext cx="4771466" cy="2921561"/>
            <a:chOff x="-243638" y="245609"/>
            <a:chExt cx="9087670" cy="5953112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89EA078-2040-F8EA-8931-543C4B65D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" b="20621"/>
            <a:stretch/>
          </p:blipFill>
          <p:spPr>
            <a:xfrm>
              <a:off x="106830" y="914618"/>
              <a:ext cx="6311210" cy="3836191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C396A1D-C2DF-5239-E691-153B95B358F8}"/>
                </a:ext>
              </a:extLst>
            </p:cNvPr>
            <p:cNvSpPr txBox="1"/>
            <p:nvPr/>
          </p:nvSpPr>
          <p:spPr>
            <a:xfrm>
              <a:off x="2678760" y="4339494"/>
              <a:ext cx="3047439" cy="698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900" dirty="0">
                  <a:solidFill>
                    <a:srgbClr val="040404"/>
                  </a:solidFill>
                  <a:latin typeface="Arial"/>
                </a:rPr>
                <a:t>Solenoid coil</a:t>
              </a:r>
            </a:p>
            <a:p>
              <a:pPr algn="ctr" defTabSz="685800"/>
              <a:r>
                <a:rPr lang="en-US" sz="900" dirty="0">
                  <a:solidFill>
                    <a:srgbClr val="040404"/>
                  </a:solidFill>
                  <a:latin typeface="Arial"/>
                </a:rPr>
                <a:t>Electron beam compression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D2F6780-131C-9791-53BD-AEF0B524CA8F}"/>
                </a:ext>
              </a:extLst>
            </p:cNvPr>
            <p:cNvCxnSpPr>
              <a:cxnSpLocks/>
              <a:endCxn id="54" idx="0"/>
            </p:cNvCxnSpPr>
            <p:nvPr/>
          </p:nvCxnSpPr>
          <p:spPr bwMode="auto">
            <a:xfrm>
              <a:off x="2082799" y="3350144"/>
              <a:ext cx="1406490" cy="9893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F07402-B300-805C-4128-F92173A13452}"/>
                </a:ext>
              </a:extLst>
            </p:cNvPr>
            <p:cNvSpPr txBox="1"/>
            <p:nvPr/>
          </p:nvSpPr>
          <p:spPr>
            <a:xfrm>
              <a:off x="3460043" y="3619694"/>
              <a:ext cx="2822544" cy="620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900" dirty="0">
                  <a:solidFill>
                    <a:srgbClr val="040404"/>
                  </a:solidFill>
                  <a:latin typeface="Arial"/>
                </a:rPr>
                <a:t>Trap electrodes</a:t>
              </a:r>
            </a:p>
            <a:p>
              <a:pPr algn="ctr" defTabSz="685800"/>
              <a:r>
                <a:rPr lang="en-US" sz="900" dirty="0">
                  <a:solidFill>
                    <a:srgbClr val="040404"/>
                  </a:solidFill>
                  <a:latin typeface="Arial"/>
                </a:rPr>
                <a:t>Axial confinement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470079C-9A2C-2F52-D353-AB4D81A1D2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2195" y="2949777"/>
              <a:ext cx="1322016" cy="88322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D665FF8-4954-FAFB-8BD4-1530503C1043}"/>
                </a:ext>
              </a:extLst>
            </p:cNvPr>
            <p:cNvSpPr txBox="1"/>
            <p:nvPr/>
          </p:nvSpPr>
          <p:spPr>
            <a:xfrm>
              <a:off x="1178052" y="4957514"/>
              <a:ext cx="2768612" cy="752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900" dirty="0">
                  <a:solidFill>
                    <a:srgbClr val="040404"/>
                  </a:solidFill>
                  <a:latin typeface="Arial"/>
                </a:rPr>
                <a:t>Anode</a:t>
              </a:r>
            </a:p>
            <a:p>
              <a:pPr algn="ctr" defTabSz="685800"/>
              <a:r>
                <a:rPr lang="en-US" sz="900" dirty="0">
                  <a:solidFill>
                    <a:srgbClr val="040404"/>
                  </a:solidFill>
                  <a:latin typeface="Arial"/>
                </a:rPr>
                <a:t>Electron beam extraction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CC45AFD-FC91-A74B-7EAF-617616BA4358}"/>
                </a:ext>
              </a:extLst>
            </p:cNvPr>
            <p:cNvCxnSpPr>
              <a:endCxn id="58" idx="0"/>
            </p:cNvCxnSpPr>
            <p:nvPr/>
          </p:nvCxnSpPr>
          <p:spPr bwMode="auto">
            <a:xfrm>
              <a:off x="960054" y="3619694"/>
              <a:ext cx="1418032" cy="133782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3C091DF-61F3-E4CC-A0E8-4B121CF6D6B8}"/>
                </a:ext>
              </a:extLst>
            </p:cNvPr>
            <p:cNvSpPr txBox="1"/>
            <p:nvPr/>
          </p:nvSpPr>
          <p:spPr>
            <a:xfrm>
              <a:off x="5757054" y="2568413"/>
              <a:ext cx="3086978" cy="620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900" dirty="0">
                  <a:solidFill>
                    <a:srgbClr val="040404"/>
                  </a:solidFill>
                  <a:latin typeface="Arial"/>
                </a:rPr>
                <a:t>Electrostatic transport line</a:t>
              </a:r>
            </a:p>
            <a:p>
              <a:pPr algn="ctr" defTabSz="685800"/>
              <a:r>
                <a:rPr lang="en-US" sz="900" dirty="0">
                  <a:solidFill>
                    <a:srgbClr val="040404"/>
                  </a:solidFill>
                  <a:latin typeface="Arial"/>
                </a:rPr>
                <a:t>Injection/extraction cycle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80A6B1E-EA25-A167-D166-21EDA88A7824}"/>
                </a:ext>
              </a:extLst>
            </p:cNvPr>
            <p:cNvCxnSpPr>
              <a:endCxn id="62" idx="0"/>
            </p:cNvCxnSpPr>
            <p:nvPr/>
          </p:nvCxnSpPr>
          <p:spPr bwMode="auto">
            <a:xfrm>
              <a:off x="5562599" y="1963393"/>
              <a:ext cx="994822" cy="60502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7A62AB9-00F5-7B7D-A9AF-F0C20B594C78}"/>
                </a:ext>
              </a:extLst>
            </p:cNvPr>
            <p:cNvSpPr txBox="1"/>
            <p:nvPr/>
          </p:nvSpPr>
          <p:spPr>
            <a:xfrm>
              <a:off x="-243638" y="5578118"/>
              <a:ext cx="2517338" cy="620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900" dirty="0">
                  <a:solidFill>
                    <a:srgbClr val="040404"/>
                  </a:solidFill>
                  <a:latin typeface="Arial"/>
                </a:rPr>
                <a:t>Electron gun</a:t>
              </a:r>
            </a:p>
            <a:p>
              <a:pPr algn="ctr" defTabSz="685800"/>
              <a:r>
                <a:rPr lang="en-US" sz="900" dirty="0">
                  <a:solidFill>
                    <a:srgbClr val="040404"/>
                  </a:solidFill>
                  <a:latin typeface="Arial"/>
                </a:rPr>
                <a:t>2 Amp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D4423A0-4BF0-8BDB-DEA9-54EA78BADD25}"/>
                </a:ext>
              </a:extLst>
            </p:cNvPr>
            <p:cNvCxnSpPr>
              <a:cxnSpLocks/>
              <a:endCxn id="64" idx="0"/>
            </p:cNvCxnSpPr>
            <p:nvPr/>
          </p:nvCxnSpPr>
          <p:spPr bwMode="auto">
            <a:xfrm>
              <a:off x="531292" y="3923326"/>
              <a:ext cx="483740" cy="165479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0FBDF1F-3A0C-2BE2-D19A-D79A5396B50C}"/>
                </a:ext>
              </a:extLst>
            </p:cNvPr>
            <p:cNvSpPr txBox="1"/>
            <p:nvPr/>
          </p:nvSpPr>
          <p:spPr>
            <a:xfrm>
              <a:off x="3034907" y="245609"/>
              <a:ext cx="2517338" cy="960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900" dirty="0">
                  <a:solidFill>
                    <a:srgbClr val="040404"/>
                  </a:solidFill>
                  <a:latin typeface="Arial"/>
                </a:rPr>
                <a:t>Collector</a:t>
              </a:r>
            </a:p>
            <a:p>
              <a:pPr algn="ctr" defTabSz="685800"/>
              <a:r>
                <a:rPr lang="en-US" sz="900" dirty="0">
                  <a:solidFill>
                    <a:srgbClr val="040404"/>
                  </a:solidFill>
                  <a:latin typeface="Arial"/>
                </a:rPr>
                <a:t>Electron beam dump</a:t>
              </a:r>
            </a:p>
            <a:p>
              <a:pPr algn="ctr" defTabSz="685800"/>
              <a:r>
                <a:rPr lang="en-US" sz="900" dirty="0">
                  <a:solidFill>
                    <a:srgbClr val="040404"/>
                  </a:solidFill>
                  <a:latin typeface="Arial"/>
                </a:rPr>
                <a:t>20 kW 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A341F32-F9F2-5C1D-8717-BF6808FB0648}"/>
                </a:ext>
              </a:extLst>
            </p:cNvPr>
            <p:cNvCxnSpPr>
              <a:stCxn id="66" idx="2"/>
            </p:cNvCxnSpPr>
            <p:nvPr/>
          </p:nvCxnSpPr>
          <p:spPr bwMode="auto">
            <a:xfrm>
              <a:off x="4293577" y="1205973"/>
              <a:ext cx="68491" cy="58412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EE00CCAC-255B-108A-5D29-39B92CBA6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8136"/>
              </p:ext>
            </p:extLst>
          </p:nvPr>
        </p:nvGraphicFramePr>
        <p:xfrm>
          <a:off x="449620" y="962854"/>
          <a:ext cx="2571768" cy="349261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85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51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u="none" dirty="0"/>
                        <a:t>EBIS</a:t>
                      </a:r>
                      <a:r>
                        <a:rPr lang="en-US" sz="1100" u="none" baseline="0" dirty="0"/>
                        <a:t> Operating Parameters</a:t>
                      </a:r>
                      <a:endParaRPr lang="en-US" sz="1100" b="0" u="none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Solenoid</a:t>
                      </a:r>
                      <a:r>
                        <a:rPr lang="en-US" sz="800" baseline="0" dirty="0"/>
                        <a:t> f</a:t>
                      </a:r>
                      <a:r>
                        <a:rPr lang="en-US" sz="800" dirty="0"/>
                        <a:t>ield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5.5 T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6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Magnetic field on cathode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0.15 T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Cathode diameter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4.2 mm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Drift tube diameter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20 mm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17453691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Electron voltage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(gun / trap)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10.4 / 6.3 keV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99144813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Electron</a:t>
                      </a:r>
                      <a:r>
                        <a:rPr lang="en-US" sz="800" baseline="0" dirty="0"/>
                        <a:t> current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0.32 A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36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Effective electron current density in trap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aseline="0" dirty="0"/>
                        <a:t>190 A/cm</a:t>
                      </a:r>
                      <a:r>
                        <a:rPr lang="en-US" sz="800" baseline="30000" dirty="0"/>
                        <a:t>2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Trap length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0.5 m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Charge capacity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040404"/>
                          </a:solidFill>
                        </a:rPr>
                        <a:t>2.2</a:t>
                      </a:r>
                      <a:r>
                        <a:rPr lang="en-US" sz="800" dirty="0"/>
                        <a:t>x10</a:t>
                      </a:r>
                      <a:r>
                        <a:rPr lang="en-US" sz="800" baseline="30000" dirty="0"/>
                        <a:t>10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Injection time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50 µs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Repetition rate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 Hz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Duty cycle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50 %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EBIS bias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20 kV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Pressure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1x10</a:t>
                      </a:r>
                      <a:r>
                        <a:rPr lang="en-US" sz="800" baseline="30000" dirty="0"/>
                        <a:t>-10</a:t>
                      </a:r>
                      <a:r>
                        <a:rPr lang="en-US" sz="800" dirty="0"/>
                        <a:t> torr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338" y="3030607"/>
            <a:ext cx="2949517" cy="1570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70" name="Flowchart: Terminator 69"/>
          <p:cNvSpPr/>
          <p:nvPr/>
        </p:nvSpPr>
        <p:spPr>
          <a:xfrm>
            <a:off x="4818953" y="3752009"/>
            <a:ext cx="510262" cy="53891"/>
          </a:xfrm>
          <a:prstGeom prst="flowChartTerminator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4403731" y="4586204"/>
            <a:ext cx="14953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Drift tube number</a:t>
            </a:r>
          </a:p>
        </p:txBody>
      </p:sp>
      <p:sp>
        <p:nvSpPr>
          <p:cNvPr id="72" name="TextBox 71"/>
          <p:cNvSpPr txBox="1"/>
          <p:nvPr/>
        </p:nvSpPr>
        <p:spPr>
          <a:xfrm rot="16200000">
            <a:off x="2804048" y="3726073"/>
            <a:ext cx="1333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Voltage (kV)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683582" y="3654965"/>
            <a:ext cx="203937" cy="8216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5985486" y="3846356"/>
            <a:ext cx="9865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Barrier drift tube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470079C-9A2C-2F52-D353-AB4D81A1D25A}"/>
              </a:ext>
            </a:extLst>
          </p:cNvPr>
          <p:cNvCxnSpPr>
            <a:cxnSpLocks/>
          </p:cNvCxnSpPr>
          <p:nvPr/>
        </p:nvCxnSpPr>
        <p:spPr bwMode="auto">
          <a:xfrm flipH="1">
            <a:off x="5632064" y="3958054"/>
            <a:ext cx="448855" cy="2193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5106466" y="3836484"/>
            <a:ext cx="1568654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5382397" y="3718560"/>
            <a:ext cx="218303" cy="7618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/>
          <p:cNvGrpSpPr/>
          <p:nvPr/>
        </p:nvGrpSpPr>
        <p:grpSpPr>
          <a:xfrm>
            <a:off x="4736327" y="3700126"/>
            <a:ext cx="663158" cy="780164"/>
            <a:chOff x="4747688" y="3696424"/>
            <a:chExt cx="663158" cy="780164"/>
          </a:xfrm>
        </p:grpSpPr>
        <p:sp>
          <p:nvSpPr>
            <p:cNvPr id="80" name="Rectangle 79"/>
            <p:cNvSpPr/>
            <p:nvPr/>
          </p:nvSpPr>
          <p:spPr>
            <a:xfrm>
              <a:off x="4747688" y="3696424"/>
              <a:ext cx="224362" cy="7801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tx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tx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968161" y="3696424"/>
              <a:ext cx="221198" cy="7801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tx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tx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189648" y="3696424"/>
              <a:ext cx="221198" cy="7801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tx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tx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4225065" y="2870033"/>
            <a:ext cx="9865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Trap drift tubes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470079C-9A2C-2F52-D353-AB4D81A1D25A}"/>
              </a:ext>
            </a:extLst>
          </p:cNvPr>
          <p:cNvCxnSpPr>
            <a:cxnSpLocks/>
          </p:cNvCxnSpPr>
          <p:nvPr/>
        </p:nvCxnSpPr>
        <p:spPr bwMode="auto">
          <a:xfrm>
            <a:off x="4718318" y="3088396"/>
            <a:ext cx="263833" cy="55124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5088960" y="3689497"/>
            <a:ext cx="2029539" cy="5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6" name="Curved Connector 85"/>
          <p:cNvCxnSpPr/>
          <p:nvPr/>
        </p:nvCxnSpPr>
        <p:spPr>
          <a:xfrm flipV="1">
            <a:off x="5161897" y="3725805"/>
            <a:ext cx="123107" cy="115056"/>
          </a:xfrm>
          <a:prstGeom prst="curvedConnector3">
            <a:avLst>
              <a:gd name="adj1" fmla="val -314325"/>
            </a:avLst>
          </a:prstGeom>
          <a:ln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6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99D5CD-25E9-38D9-6AEC-12AB39CC7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1" t="3255" r="1222" b="3835"/>
          <a:stretch/>
        </p:blipFill>
        <p:spPr>
          <a:xfrm>
            <a:off x="1172497" y="944843"/>
            <a:ext cx="6318550" cy="389528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685800"/>
            <a:fld id="{AEFAAC5A-9C4F-4278-920D-DF2BAB595749}" type="slidenum"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pPr defTabSz="685800"/>
              <a:t>7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B3CBE22-95AF-4434-919D-B950C0300B7A}"/>
              </a:ext>
            </a:extLst>
          </p:cNvPr>
          <p:cNvSpPr txBox="1">
            <a:spLocks/>
          </p:cNvSpPr>
          <p:nvPr/>
        </p:nvSpPr>
        <p:spPr>
          <a:xfrm>
            <a:off x="457202" y="69250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/>
            <a:r>
              <a:rPr lang="en-US" sz="2100" dirty="0">
                <a:solidFill>
                  <a:srgbClr val="47484A">
                    <a:lumMod val="50000"/>
                  </a:srgbClr>
                </a:solidFill>
                <a:latin typeface="Arial"/>
              </a:rPr>
              <a:t>Charge breeding efficiency (ion source only)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855177" y="1201716"/>
            <a:ext cx="426839" cy="2480723"/>
            <a:chOff x="4825681" y="1032117"/>
            <a:chExt cx="426839" cy="2480723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4825681" y="1831524"/>
              <a:ext cx="0" cy="168131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5011329" y="1032117"/>
              <a:ext cx="2465" cy="175997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cxnSpLocks/>
            </p:cNvCxnSpPr>
            <p:nvPr/>
          </p:nvCxnSpPr>
          <p:spPr>
            <a:xfrm flipV="1">
              <a:off x="5252520" y="1979831"/>
              <a:ext cx="0" cy="58463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842B3DE-89D3-3D5B-AEFC-D6DEF4B481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1+ intensity into CB / single charge state intensity out</a:t>
            </a:r>
          </a:p>
        </p:txBody>
      </p:sp>
    </p:spTree>
    <p:extLst>
      <p:ext uri="{BB962C8B-B14F-4D97-AF65-F5344CB8AC3E}">
        <p14:creationId xmlns:p14="http://schemas.microsoft.com/office/powerpoint/2010/main" val="183713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CECC1-01DF-07B3-30FF-EE5DB70A2A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6" t="2517" r="1983" b="2543"/>
          <a:stretch/>
        </p:blipFill>
        <p:spPr>
          <a:xfrm>
            <a:off x="1184365" y="914399"/>
            <a:ext cx="6261463" cy="397454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685800"/>
            <a:fld id="{AEFAAC5A-9C4F-4278-920D-DF2BAB595749}" type="slidenum"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pPr defTabSz="685800"/>
              <a:t>8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B3CBE22-95AF-4434-919D-B950C0300B7A}"/>
              </a:ext>
            </a:extLst>
          </p:cNvPr>
          <p:cNvSpPr txBox="1">
            <a:spLocks/>
          </p:cNvSpPr>
          <p:nvPr/>
        </p:nvSpPr>
        <p:spPr>
          <a:xfrm>
            <a:off x="457202" y="69250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/>
            <a:r>
              <a:rPr lang="en-US" sz="2100" dirty="0">
                <a:solidFill>
                  <a:srgbClr val="47484A">
                    <a:lumMod val="50000"/>
                  </a:srgbClr>
                </a:solidFill>
                <a:latin typeface="Arial"/>
              </a:rPr>
              <a:t>Charge breeding efficiency (system)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842B3DE-89D3-3D5B-AEFC-D6DEF4B481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1+ intensity out of isobar / single charge state intensity out of CB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853597" y="2974173"/>
            <a:ext cx="1580" cy="708266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038725" y="2438400"/>
            <a:ext cx="2100" cy="523290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7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charge breeder comparison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7F352A1-AB7A-A278-468E-1CDFEAECC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277" r="7277"/>
          <a:stretch/>
        </p:blipFill>
        <p:spPr bwMode="auto">
          <a:xfrm>
            <a:off x="6501889" y="1200462"/>
            <a:ext cx="2295523" cy="1788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4CD71F-E598-6642-3DBC-B0DCB3490F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3" y="1200462"/>
            <a:ext cx="2384604" cy="1788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222F07C-357A-686F-FD8F-BBCB9DE63D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03510"/>
              </p:ext>
            </p:extLst>
          </p:nvPr>
        </p:nvGraphicFramePr>
        <p:xfrm>
          <a:off x="3159646" y="956282"/>
          <a:ext cx="3064287" cy="297116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21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1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666">
                <a:tc>
                  <a:txBody>
                    <a:bodyPr/>
                    <a:lstStyle/>
                    <a:p>
                      <a:pPr algn="ctr"/>
                      <a:r>
                        <a:rPr lang="en-US" sz="1100" u="none" dirty="0">
                          <a:solidFill>
                            <a:srgbClr val="040404"/>
                          </a:solidFill>
                        </a:rPr>
                        <a:t>ECR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baseline="30000" dirty="0" smtClean="0">
                          <a:solidFill>
                            <a:srgbClr val="040404"/>
                          </a:solidFill>
                        </a:rPr>
                        <a:t>133</a:t>
                      </a:r>
                      <a:r>
                        <a:rPr lang="en-US" sz="1100" u="none" dirty="0" smtClean="0">
                          <a:solidFill>
                            <a:srgbClr val="040404"/>
                          </a:solidFill>
                        </a:rPr>
                        <a:t>Cs</a:t>
                      </a:r>
                      <a:r>
                        <a:rPr lang="en-US" sz="1100" u="none" baseline="30000" dirty="0" smtClean="0">
                          <a:solidFill>
                            <a:srgbClr val="040404"/>
                          </a:solidFill>
                        </a:rPr>
                        <a:t>27+</a:t>
                      </a:r>
                      <a:endParaRPr lang="en-US" sz="1100" u="none" baseline="300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dirty="0">
                          <a:solidFill>
                            <a:srgbClr val="040404"/>
                          </a:solidFill>
                        </a:rPr>
                        <a:t>EBIS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64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≤ </a:t>
                      </a:r>
                      <a:r>
                        <a:rPr lang="en-US" sz="900" dirty="0" smtClean="0">
                          <a:solidFill>
                            <a:srgbClr val="040404"/>
                          </a:solidFill>
                        </a:rPr>
                        <a:t>13%</a:t>
                      </a:r>
                      <a:endParaRPr lang="en-US" sz="9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Device</a:t>
                      </a:r>
                      <a:r>
                        <a:rPr lang="en-US" sz="900" baseline="0" dirty="0">
                          <a:solidFill>
                            <a:srgbClr val="040404"/>
                          </a:solidFill>
                        </a:rPr>
                        <a:t> e</a:t>
                      </a:r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fficiency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≤ 24%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64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≤ </a:t>
                      </a:r>
                      <a:r>
                        <a:rPr lang="en-US" sz="900" dirty="0" smtClean="0">
                          <a:solidFill>
                            <a:srgbClr val="040404"/>
                          </a:solidFill>
                        </a:rPr>
                        <a:t>13%</a:t>
                      </a:r>
                      <a:endParaRPr lang="en-US" sz="9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System efficiency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≤ 17%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00002260"/>
                  </a:ext>
                </a:extLst>
              </a:tr>
              <a:tr h="25664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10-20 </a:t>
                      </a:r>
                      <a:r>
                        <a:rPr lang="en-US" sz="900" dirty="0" err="1">
                          <a:solidFill>
                            <a:srgbClr val="040404"/>
                          </a:solidFill>
                        </a:rPr>
                        <a:t>ms</a:t>
                      </a:r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/q</a:t>
                      </a:r>
                    </a:p>
                    <a:p>
                      <a:pPr algn="ctr"/>
                      <a:endParaRPr lang="en-US" sz="900" dirty="0">
                        <a:solidFill>
                          <a:srgbClr val="040404"/>
                        </a:solidFill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390 </a:t>
                      </a:r>
                      <a:r>
                        <a:rPr lang="en-US" sz="900" dirty="0" err="1">
                          <a:solidFill>
                            <a:srgbClr val="040404"/>
                          </a:solidFill>
                        </a:rPr>
                        <a:t>ms</a:t>
                      </a:r>
                      <a:endParaRPr lang="en-US" sz="9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Breeding </a:t>
                      </a:r>
                      <a:r>
                        <a:rPr lang="en-US" sz="900" dirty="0" smtClean="0">
                          <a:solidFill>
                            <a:srgbClr val="040404"/>
                          </a:solidFill>
                        </a:rPr>
                        <a:t>time</a:t>
                      </a:r>
                      <a:endParaRPr lang="en-US" sz="9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0" dirty="0">
                          <a:solidFill>
                            <a:srgbClr val="040404"/>
                          </a:solidFill>
                        </a:rPr>
                        <a:t>1 </a:t>
                      </a:r>
                      <a:r>
                        <a:rPr lang="en-US" sz="900" baseline="0" dirty="0" err="1">
                          <a:solidFill>
                            <a:srgbClr val="040404"/>
                          </a:solidFill>
                        </a:rPr>
                        <a:t>ms</a:t>
                      </a:r>
                      <a:r>
                        <a:rPr lang="en-US" sz="900" baseline="0" dirty="0">
                          <a:solidFill>
                            <a:srgbClr val="040404"/>
                          </a:solidFill>
                        </a:rPr>
                        <a:t>/q</a:t>
                      </a:r>
                    </a:p>
                    <a:p>
                      <a:pPr algn="ctr"/>
                      <a:endParaRPr lang="en-US" sz="900" baseline="0" dirty="0">
                        <a:solidFill>
                          <a:srgbClr val="040404"/>
                        </a:solidFill>
                      </a:endParaRPr>
                    </a:p>
                    <a:p>
                      <a:pPr algn="ctr"/>
                      <a:r>
                        <a:rPr lang="en-US" sz="900" baseline="0" dirty="0">
                          <a:solidFill>
                            <a:srgbClr val="040404"/>
                          </a:solidFill>
                        </a:rPr>
                        <a:t>28</a:t>
                      </a:r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 </a:t>
                      </a:r>
                      <a:r>
                        <a:rPr lang="en-US" sz="900" baseline="0" dirty="0" err="1">
                          <a:solidFill>
                            <a:srgbClr val="040404"/>
                          </a:solidFill>
                        </a:rPr>
                        <a:t>ms</a:t>
                      </a:r>
                      <a:endParaRPr lang="en-US" sz="9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64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&lt;</a:t>
                      </a:r>
                      <a:r>
                        <a:rPr lang="en-US" sz="900" baseline="0" dirty="0">
                          <a:solidFill>
                            <a:srgbClr val="040404"/>
                          </a:solidFill>
                        </a:rPr>
                        <a:t> 3 %</a:t>
                      </a:r>
                      <a:endParaRPr lang="en-US" sz="9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RIB</a:t>
                      </a:r>
                      <a:r>
                        <a:rPr lang="en-US" sz="900" baseline="0" dirty="0">
                          <a:solidFill>
                            <a:srgbClr val="040404"/>
                          </a:solidFill>
                        </a:rPr>
                        <a:t> purity</a:t>
                      </a:r>
                      <a:endParaRPr lang="en-US" sz="9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0" dirty="0">
                          <a:solidFill>
                            <a:srgbClr val="040404"/>
                          </a:solidFill>
                        </a:rPr>
                        <a:t>&gt; 90 %</a:t>
                      </a:r>
                      <a:endParaRPr lang="en-US" sz="9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81039261"/>
                  </a:ext>
                </a:extLst>
              </a:tr>
              <a:tr h="25664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2.5 –</a:t>
                      </a:r>
                      <a:r>
                        <a:rPr lang="en-US" sz="900" baseline="0" dirty="0">
                          <a:solidFill>
                            <a:srgbClr val="040404"/>
                          </a:solidFill>
                        </a:rPr>
                        <a:t> 5.5</a:t>
                      </a:r>
                      <a:endParaRPr lang="en-US" sz="9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A/Q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4.5 – 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17027885"/>
                  </a:ext>
                </a:extLst>
              </a:tr>
              <a:tr h="41347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p</a:t>
                      </a:r>
                      <a:r>
                        <a:rPr lang="el-GR" sz="900" dirty="0">
                          <a:solidFill>
                            <a:srgbClr val="040404"/>
                          </a:solidFill>
                        </a:rPr>
                        <a:t>μ</a:t>
                      </a:r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A (~10</a:t>
                      </a:r>
                      <a:r>
                        <a:rPr lang="en-US" sz="900" baseline="30000" dirty="0">
                          <a:solidFill>
                            <a:srgbClr val="040404"/>
                          </a:solidFill>
                        </a:rPr>
                        <a:t>13</a:t>
                      </a:r>
                      <a:r>
                        <a:rPr lang="en-US" sz="900" baseline="0" dirty="0">
                          <a:solidFill>
                            <a:srgbClr val="040404"/>
                          </a:solidFill>
                        </a:rPr>
                        <a:t> pps)</a:t>
                      </a:r>
                      <a:endParaRPr lang="en-US" sz="9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Maximum</a:t>
                      </a:r>
                      <a:r>
                        <a:rPr lang="en-US" sz="900" baseline="0" dirty="0">
                          <a:solidFill>
                            <a:srgbClr val="040404"/>
                          </a:solidFill>
                        </a:rPr>
                        <a:t> i</a:t>
                      </a:r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njected</a:t>
                      </a:r>
                      <a:r>
                        <a:rPr lang="en-US" sz="900" baseline="0" dirty="0">
                          <a:solidFill>
                            <a:srgbClr val="040404"/>
                          </a:solidFill>
                        </a:rPr>
                        <a:t> beam</a:t>
                      </a:r>
                      <a:endParaRPr lang="en-US" sz="9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rgbClr val="040404"/>
                          </a:solidFill>
                        </a:rPr>
                        <a:t>pnA</a:t>
                      </a:r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 (~10</a:t>
                      </a:r>
                      <a:r>
                        <a:rPr lang="en-US" sz="900" baseline="30000" dirty="0">
                          <a:solidFill>
                            <a:srgbClr val="040404"/>
                          </a:solidFill>
                        </a:rPr>
                        <a:t>10</a:t>
                      </a:r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 pps)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47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CW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(afterglow)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Mode of operation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Pulsed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64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3.6 x 5.2 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Footprint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40404"/>
                          </a:solidFill>
                        </a:rPr>
                        <a:t>10.7 x 5.8 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24041009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374F-E6FB-4798-D78E-E4A4BB62C20F}"/>
              </a:ext>
            </a:extLst>
          </p:cNvPr>
          <p:cNvSpPr txBox="1">
            <a:spLocks/>
          </p:cNvSpPr>
          <p:nvPr/>
        </p:nvSpPr>
        <p:spPr>
          <a:xfrm>
            <a:off x="782934" y="3183143"/>
            <a:ext cx="1008993" cy="133383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B1F8F"/>
                </a:solidFill>
              </a:rPr>
              <a:t>Efficient</a:t>
            </a:r>
          </a:p>
          <a:p>
            <a:r>
              <a:rPr lang="en-US" sz="1200" dirty="0">
                <a:solidFill>
                  <a:srgbClr val="0B1F8F"/>
                </a:solidFill>
              </a:rPr>
              <a:t>Compact</a:t>
            </a:r>
          </a:p>
          <a:p>
            <a:r>
              <a:rPr lang="en-US" sz="1200" dirty="0">
                <a:solidFill>
                  <a:srgbClr val="0B1F8F"/>
                </a:solidFill>
              </a:rPr>
              <a:t>Simple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35B3F4-2098-9D82-C74E-ECC7E3E7C999}"/>
              </a:ext>
            </a:extLst>
          </p:cNvPr>
          <p:cNvSpPr txBox="1">
            <a:spLocks/>
          </p:cNvSpPr>
          <p:nvPr/>
        </p:nvSpPr>
        <p:spPr>
          <a:xfrm>
            <a:off x="1733013" y="3178794"/>
            <a:ext cx="700471" cy="133383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C00000"/>
                </a:solidFill>
              </a:rPr>
              <a:t>Slow</a:t>
            </a:r>
          </a:p>
          <a:p>
            <a:r>
              <a:rPr lang="en-US" sz="1200" dirty="0">
                <a:solidFill>
                  <a:srgbClr val="C00000"/>
                </a:solidFill>
              </a:rPr>
              <a:t>Dirty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ADE23DF-4596-D994-2168-4A44FCD5C8CC}"/>
              </a:ext>
            </a:extLst>
          </p:cNvPr>
          <p:cNvSpPr txBox="1">
            <a:spLocks/>
          </p:cNvSpPr>
          <p:nvPr/>
        </p:nvSpPr>
        <p:spPr>
          <a:xfrm>
            <a:off x="6906938" y="3178794"/>
            <a:ext cx="828590" cy="133383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B1F8F"/>
                </a:solidFill>
              </a:rPr>
              <a:t>Efficient</a:t>
            </a:r>
          </a:p>
          <a:p>
            <a:r>
              <a:rPr lang="en-US" sz="1200" dirty="0">
                <a:solidFill>
                  <a:srgbClr val="0B1F8F"/>
                </a:solidFill>
              </a:rPr>
              <a:t>Clean</a:t>
            </a:r>
          </a:p>
          <a:p>
            <a:r>
              <a:rPr lang="en-US" sz="1200" dirty="0">
                <a:solidFill>
                  <a:srgbClr val="0B1F8F"/>
                </a:solidFill>
              </a:rPr>
              <a:t>Fast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EAB9A0-0919-C3C9-98E4-60576B39E200}"/>
              </a:ext>
            </a:extLst>
          </p:cNvPr>
          <p:cNvSpPr txBox="1">
            <a:spLocks/>
          </p:cNvSpPr>
          <p:nvPr/>
        </p:nvSpPr>
        <p:spPr>
          <a:xfrm>
            <a:off x="7757150" y="3174445"/>
            <a:ext cx="1072953" cy="133383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C00000"/>
                </a:solidFill>
              </a:rPr>
              <a:t>Large</a:t>
            </a:r>
          </a:p>
          <a:p>
            <a:r>
              <a:rPr lang="en-US" sz="1200" dirty="0">
                <a:solidFill>
                  <a:srgbClr val="C00000"/>
                </a:solidFill>
              </a:rPr>
              <a:t>Complicated</a:t>
            </a:r>
          </a:p>
        </p:txBody>
      </p:sp>
    </p:spTree>
    <p:extLst>
      <p:ext uri="{BB962C8B-B14F-4D97-AF65-F5344CB8AC3E}">
        <p14:creationId xmlns:p14="http://schemas.microsoft.com/office/powerpoint/2010/main" val="187301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2009_visual identity">
  <a:themeElements>
    <a:clrScheme name="4_2009_visual identity 1">
      <a:dk1>
        <a:srgbClr val="7F7F7F"/>
      </a:dk1>
      <a:lt1>
        <a:srgbClr val="FFFFFF"/>
      </a:lt1>
      <a:dk2>
        <a:srgbClr val="1F497D"/>
      </a:dk2>
      <a:lt2>
        <a:srgbClr val="EEECE1"/>
      </a:lt2>
      <a:accent1>
        <a:srgbClr val="5C0426"/>
      </a:accent1>
      <a:accent2>
        <a:srgbClr val="9D7D9E"/>
      </a:accent2>
      <a:accent3>
        <a:srgbClr val="FFFFFF"/>
      </a:accent3>
      <a:accent4>
        <a:srgbClr val="6C6C6C"/>
      </a:accent4>
      <a:accent5>
        <a:srgbClr val="B5AAAC"/>
      </a:accent5>
      <a:accent6>
        <a:srgbClr val="8E718F"/>
      </a:accent6>
      <a:hlink>
        <a:srgbClr val="253D51"/>
      </a:hlink>
      <a:folHlink>
        <a:srgbClr val="1B1545"/>
      </a:folHlink>
    </a:clrScheme>
    <a:fontScheme name="4_2009_visual identity">
      <a:majorFont>
        <a:latin typeface="Trebuchet MS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60000"/>
            <a:lumOff val="40000"/>
          </a:schemeClr>
        </a:solidFill>
        <a:effectLst/>
        <a:scene3d>
          <a:camera prst="orthographicFront"/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0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3">
          <a:schemeClr val="accent4">
            <a:tint val="50000"/>
            <a:hueOff val="20965977"/>
            <a:satOff val="5482"/>
            <a:lumOff val="16556"/>
            <a:alphaOff val="0"/>
          </a:schemeClr>
        </a:effectRef>
        <a:fontRef idx="minor">
          <a:schemeClr val="lt1">
            <a:hueOff val="0"/>
            <a:satOff val="0"/>
            <a:lumOff val="0"/>
            <a:alphaOff val="0"/>
          </a:schemeClr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2" charset="-128"/>
          </a:defRPr>
        </a:defPPr>
      </a:lstStyle>
    </a:lnDef>
  </a:objectDefaults>
  <a:extraClrSchemeLst>
    <a:extraClrScheme>
      <a:clrScheme name="4_2009_visual identity 1">
        <a:dk1>
          <a:srgbClr val="7F7F7F"/>
        </a:dk1>
        <a:lt1>
          <a:srgbClr val="FFFFFF"/>
        </a:lt1>
        <a:dk2>
          <a:srgbClr val="1F497D"/>
        </a:dk2>
        <a:lt2>
          <a:srgbClr val="EEECE1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6C6C6C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1B154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</Template>
  <TotalTime>16715</TotalTime>
  <Words>3010</Words>
  <Application>Microsoft Office PowerPoint</Application>
  <PresentationFormat>On-screen Show (16:9)</PresentationFormat>
  <Paragraphs>633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ＭＳ Ｐゴシック</vt:lpstr>
      <vt:lpstr>Arial</vt:lpstr>
      <vt:lpstr>Calibri</vt:lpstr>
      <vt:lpstr>Symbol</vt:lpstr>
      <vt:lpstr>Trebuchet MS</vt:lpstr>
      <vt:lpstr>Wingdings</vt:lpstr>
      <vt:lpstr>presentation_16x9</vt:lpstr>
      <vt:lpstr>presentation_4x3</vt:lpstr>
      <vt:lpstr>4_2009_visual identity</vt:lpstr>
      <vt:lpstr>The ATLAS Electron Beam Ion Source and nuCARIBU</vt:lpstr>
      <vt:lpstr>atlas</vt:lpstr>
      <vt:lpstr>Atlas front end</vt:lpstr>
      <vt:lpstr>Caribu</vt:lpstr>
      <vt:lpstr>EBIS charge breeding cycle</vt:lpstr>
      <vt:lpstr>Ebis charge breeder</vt:lpstr>
      <vt:lpstr>PowerPoint Presentation</vt:lpstr>
      <vt:lpstr>PowerPoint Presentation</vt:lpstr>
      <vt:lpstr>charge breeder comparison</vt:lpstr>
      <vt:lpstr>charge breeder maintenance</vt:lpstr>
      <vt:lpstr>Ebis charge breeder</vt:lpstr>
      <vt:lpstr>Ebis charge breeder</vt:lpstr>
      <vt:lpstr>Ebis charge breeder</vt:lpstr>
      <vt:lpstr>CARIBU issues</vt:lpstr>
      <vt:lpstr>nuCARIBU overview</vt:lpstr>
      <vt:lpstr>nuCARIBU goals</vt:lpstr>
      <vt:lpstr>nuCARIBU scope</vt:lpstr>
      <vt:lpstr>nuCARIBU status</vt:lpstr>
      <vt:lpstr>nuCARIBU commissioning</vt:lpstr>
      <vt:lpstr>PowerPoint Presentation</vt:lpstr>
      <vt:lpstr>Multiuser upgrade</vt:lpstr>
      <vt:lpstr>Multiuser upgrade</vt:lpstr>
      <vt:lpstr>Multiuser upgrade</vt:lpstr>
      <vt:lpstr>Multiuser upgrade</vt:lpstr>
      <vt:lpstr>Rib detection</vt:lpstr>
      <vt:lpstr>Multiuser upgrade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Vondrasek, Richard C.</cp:lastModifiedBy>
  <cp:revision>392</cp:revision>
  <cp:lastPrinted>2018-10-18T20:20:07Z</cp:lastPrinted>
  <dcterms:created xsi:type="dcterms:W3CDTF">2018-07-03T17:34:09Z</dcterms:created>
  <dcterms:modified xsi:type="dcterms:W3CDTF">2024-04-28T14:42:31Z</dcterms:modified>
</cp:coreProperties>
</file>